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0" r:id="rId2"/>
    <p:sldId id="265" r:id="rId3"/>
    <p:sldId id="261" r:id="rId4"/>
    <p:sldId id="266" r:id="rId5"/>
    <p:sldId id="270" r:id="rId6"/>
    <p:sldId id="271" r:id="rId7"/>
    <p:sldId id="272" r:id="rId8"/>
    <p:sldId id="262" r:id="rId9"/>
    <p:sldId id="268" r:id="rId10"/>
    <p:sldId id="264" r:id="rId11"/>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31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9" autoAdjust="0"/>
    <p:restoredTop sz="94617" autoAdjust="0"/>
  </p:normalViewPr>
  <p:slideViewPr>
    <p:cSldViewPr>
      <p:cViewPr varScale="1">
        <p:scale>
          <a:sx n="110" d="100"/>
          <a:sy n="110" d="100"/>
        </p:scale>
        <p:origin x="102" y="22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F8EE36-F3FA-4AB1-97D4-E4A4442BDF1E}" type="datetimeFigureOut">
              <a:rPr lang="en-GB" smtClean="0"/>
              <a:t>27/10/2020</a:t>
            </a:fld>
            <a:endParaRPr lang="en-GB"/>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FD91A7-776D-4A24-8230-7B731948D43C}" type="slidenum">
              <a:rPr lang="en-GB" smtClean="0"/>
              <a:t>‹#›</a:t>
            </a:fld>
            <a:endParaRPr lang="en-GB"/>
          </a:p>
        </p:txBody>
      </p:sp>
    </p:spTree>
    <p:extLst>
      <p:ext uri="{BB962C8B-B14F-4D97-AF65-F5344CB8AC3E}">
        <p14:creationId xmlns:p14="http://schemas.microsoft.com/office/powerpoint/2010/main" val="265411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Заголовок и объект">
    <p:spTree>
      <p:nvGrpSpPr>
        <p:cNvPr id="1" name=""/>
        <p:cNvGrpSpPr/>
        <p:nvPr/>
      </p:nvGrpSpPr>
      <p:grpSpPr>
        <a:xfrm>
          <a:off x="0" y="0"/>
          <a:ext cx="0" cy="0"/>
          <a:chOff x="0" y="0"/>
          <a:chExt cx="0" cy="0"/>
        </a:xfrm>
      </p:grpSpPr>
      <p:sp>
        <p:nvSpPr>
          <p:cNvPr id="10" name="TextBox 9"/>
          <p:cNvSpPr txBox="1"/>
          <p:nvPr userDrawn="1"/>
        </p:nvSpPr>
        <p:spPr>
          <a:xfrm>
            <a:off x="0" y="6597352"/>
            <a:ext cx="920552" cy="246221"/>
          </a:xfrm>
          <a:prstGeom prst="rect">
            <a:avLst/>
          </a:prstGeom>
          <a:noFill/>
        </p:spPr>
        <p:txBody>
          <a:bodyPr wrap="square" rtlCol="0">
            <a:spAutoFit/>
          </a:bodyPr>
          <a:lstStyle/>
          <a:p>
            <a:r>
              <a:rPr lang="en-GB" sz="1000" dirty="0" smtClean="0">
                <a:solidFill>
                  <a:schemeClr val="bg1">
                    <a:lumMod val="75000"/>
                  </a:schemeClr>
                </a:solidFill>
              </a:rPr>
              <a:t>2020-10-28</a:t>
            </a:r>
            <a:endParaRPr lang="en-GB" sz="1000" dirty="0">
              <a:solidFill>
                <a:schemeClr val="bg1">
                  <a:lumMod val="75000"/>
                </a:schemeClr>
              </a:solidFill>
            </a:endParaRPr>
          </a:p>
        </p:txBody>
      </p:sp>
      <p:sp>
        <p:nvSpPr>
          <p:cNvPr id="11" name="TextBox 10"/>
          <p:cNvSpPr txBox="1"/>
          <p:nvPr userDrawn="1"/>
        </p:nvSpPr>
        <p:spPr>
          <a:xfrm>
            <a:off x="9057456" y="6597352"/>
            <a:ext cx="792088" cy="246221"/>
          </a:xfrm>
          <a:prstGeom prst="rect">
            <a:avLst/>
          </a:prstGeom>
          <a:noFill/>
        </p:spPr>
        <p:txBody>
          <a:bodyPr wrap="square" rtlCol="0">
            <a:spAutoFit/>
          </a:bodyPr>
          <a:lstStyle/>
          <a:p>
            <a:pPr algn="r"/>
            <a:fld id="{0B468CD5-49D6-4BD1-8437-A3EB0A52F775}" type="slidenum">
              <a:rPr lang="en-GB" sz="1000" smtClean="0">
                <a:solidFill>
                  <a:schemeClr val="bg1">
                    <a:lumMod val="75000"/>
                  </a:schemeClr>
                </a:solidFill>
              </a:rPr>
              <a:pPr algn="r"/>
              <a:t>‹#›</a:t>
            </a:fld>
            <a:r>
              <a:rPr lang="en-GB" sz="1000" baseline="0" dirty="0" smtClean="0">
                <a:solidFill>
                  <a:schemeClr val="bg1">
                    <a:lumMod val="75000"/>
                  </a:schemeClr>
                </a:solidFill>
              </a:rPr>
              <a:t> / </a:t>
            </a:r>
            <a:r>
              <a:rPr lang="en-GB" sz="1000" baseline="0" dirty="0" smtClean="0">
                <a:solidFill>
                  <a:schemeClr val="bg1">
                    <a:lumMod val="75000"/>
                  </a:schemeClr>
                </a:solidFill>
              </a:rPr>
              <a:t>10</a:t>
            </a:r>
            <a:endParaRPr lang="en-GB" sz="1000" baseline="0" dirty="0" smtClean="0">
              <a:solidFill>
                <a:schemeClr val="bg1">
                  <a:lumMod val="75000"/>
                </a:schemeClr>
              </a:solidFill>
            </a:endParaRPr>
          </a:p>
        </p:txBody>
      </p:sp>
    </p:spTree>
    <p:extLst>
      <p:ext uri="{BB962C8B-B14F-4D97-AF65-F5344CB8AC3E}">
        <p14:creationId xmlns:p14="http://schemas.microsoft.com/office/powerpoint/2010/main" val="352571699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smtClean="0"/>
              <a:t>2014-10-24</a:t>
            </a:r>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468CD5-49D6-4BD1-8437-A3EB0A52F775}" type="slidenum">
              <a:rPr lang="en-GB" smtClean="0"/>
              <a:t>‹#›</a:t>
            </a:fld>
            <a:endParaRPr lang="en-GB" dirty="0"/>
          </a:p>
        </p:txBody>
      </p:sp>
    </p:spTree>
    <p:extLst>
      <p:ext uri="{BB962C8B-B14F-4D97-AF65-F5344CB8AC3E}">
        <p14:creationId xmlns:p14="http://schemas.microsoft.com/office/powerpoint/2010/main" val="1457369073"/>
      </p:ext>
    </p:extLst>
  </p:cSld>
  <p:clrMap bg1="lt1" tx1="dk1" bg2="lt2" tx2="dk2" accent1="accent1" accent2="accent2" accent3="accent3" accent4="accent4" accent5="accent5" accent6="accent6" hlink="hlink" folHlink="folHlink"/>
  <p:sldLayoutIdLst>
    <p:sldLayoutId id="2147483650" r:id="rId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edms.cern.ch/document/2360253/5"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1208584" y="1484784"/>
            <a:ext cx="7459649" cy="407163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800" b="1" dirty="0"/>
              <a:t>HESR-PANDA Dipole </a:t>
            </a:r>
            <a:r>
              <a:rPr lang="en-GB" sz="4800" b="1" dirty="0" smtClean="0"/>
              <a:t>Status</a:t>
            </a:r>
          </a:p>
          <a:p>
            <a:endParaRPr lang="en-US" sz="3575" b="1" dirty="0" smtClean="0"/>
          </a:p>
          <a:p>
            <a:r>
              <a:rPr lang="en-US" sz="2400" dirty="0" smtClean="0"/>
              <a:t>Collaboration Meeting (via ZOOM)</a:t>
            </a:r>
          </a:p>
          <a:p>
            <a:r>
              <a:rPr lang="en-US" sz="2400" i="1" dirty="0"/>
              <a:t>28 October 2020</a:t>
            </a:r>
          </a:p>
          <a:p>
            <a:r>
              <a:rPr lang="en-US" sz="2400" i="1" dirty="0"/>
              <a:t>Evgeny Antokhin (BINP), Jost Lühning (GSI)</a:t>
            </a:r>
          </a:p>
          <a:p>
            <a:endParaRPr lang="ru-RU" sz="2400" dirty="0"/>
          </a:p>
        </p:txBody>
      </p:sp>
    </p:spTree>
    <p:extLst>
      <p:ext uri="{BB962C8B-B14F-4D97-AF65-F5344CB8AC3E}">
        <p14:creationId xmlns:p14="http://schemas.microsoft.com/office/powerpoint/2010/main" val="510372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0712" y="3284984"/>
            <a:ext cx="5040560" cy="400110"/>
          </a:xfrm>
          <a:prstGeom prst="rect">
            <a:avLst/>
          </a:prstGeom>
          <a:noFill/>
        </p:spPr>
        <p:txBody>
          <a:bodyPr wrap="square" rtlCol="0">
            <a:spAutoFit/>
          </a:bodyPr>
          <a:lstStyle/>
          <a:p>
            <a:pPr algn="ctr"/>
            <a:r>
              <a:rPr lang="en-US" sz="2000" dirty="0" smtClean="0"/>
              <a:t>Thank you for your attention!</a:t>
            </a:r>
            <a:endParaRPr lang="en-US" sz="2000" dirty="0"/>
          </a:p>
        </p:txBody>
      </p:sp>
    </p:spTree>
    <p:extLst>
      <p:ext uri="{BB962C8B-B14F-4D97-AF65-F5344CB8AC3E}">
        <p14:creationId xmlns:p14="http://schemas.microsoft.com/office/powerpoint/2010/main" val="3639389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776536" y="476672"/>
            <a:ext cx="8543925" cy="504056"/>
          </a:xfrm>
        </p:spPr>
        <p:txBody>
          <a:bodyPr>
            <a:noAutofit/>
          </a:bodyPr>
          <a:lstStyle/>
          <a:p>
            <a:r>
              <a:rPr lang="en-US" sz="3200" b="1" dirty="0" smtClean="0"/>
              <a:t>Specification for Dipole magnet</a:t>
            </a:r>
            <a:endParaRPr lang="ru-RU" sz="3200" b="1" dirty="0"/>
          </a:p>
        </p:txBody>
      </p:sp>
      <p:sp>
        <p:nvSpPr>
          <p:cNvPr id="3" name="Объект 2"/>
          <p:cNvSpPr>
            <a:spLocks noGrp="1"/>
          </p:cNvSpPr>
          <p:nvPr>
            <p:ph idx="4294967295"/>
          </p:nvPr>
        </p:nvSpPr>
        <p:spPr>
          <a:xfrm>
            <a:off x="1208584" y="1268760"/>
            <a:ext cx="7776864" cy="4934027"/>
          </a:xfrm>
        </p:spPr>
        <p:txBody>
          <a:bodyPr>
            <a:noAutofit/>
          </a:bodyPr>
          <a:lstStyle/>
          <a:p>
            <a:r>
              <a:rPr lang="en-US" sz="1800" dirty="0"/>
              <a:t>Field integral along beam axis (z-direction) 2.0 </a:t>
            </a:r>
            <a:r>
              <a:rPr lang="en-US" sz="1800" dirty="0" smtClean="0"/>
              <a:t>T·m</a:t>
            </a:r>
          </a:p>
          <a:p>
            <a:r>
              <a:rPr lang="en-US" sz="1800" dirty="0" smtClean="0"/>
              <a:t>Total length ≤ </a:t>
            </a:r>
            <a:r>
              <a:rPr lang="en-US" sz="1800" dirty="0"/>
              <a:t>2.52 </a:t>
            </a:r>
            <a:r>
              <a:rPr lang="en-US" sz="1800" dirty="0" smtClean="0"/>
              <a:t>m (without field clamps)</a:t>
            </a:r>
            <a:endParaRPr lang="en-US" sz="1800" dirty="0"/>
          </a:p>
          <a:p>
            <a:r>
              <a:rPr lang="nl-NL" sz="1800" dirty="0"/>
              <a:t>Gap opening </a:t>
            </a:r>
            <a:r>
              <a:rPr lang="nl-NL" sz="1800" dirty="0" smtClean="0"/>
              <a:t>(height · width) </a:t>
            </a:r>
            <a:r>
              <a:rPr lang="nl-NL" sz="1800" dirty="0"/>
              <a:t>(0.8-1.01 m) </a:t>
            </a:r>
            <a:r>
              <a:rPr lang="nl-NL" sz="1800" dirty="0" smtClean="0"/>
              <a:t>· </a:t>
            </a:r>
            <a:r>
              <a:rPr lang="nl-NL" sz="1800" dirty="0"/>
              <a:t>3.1 m</a:t>
            </a:r>
          </a:p>
          <a:p>
            <a:r>
              <a:rPr lang="en-US" sz="1800" dirty="0" smtClean="0"/>
              <a:t>Total mass </a:t>
            </a:r>
            <a:r>
              <a:rPr lang="en-US" sz="1800" dirty="0"/>
              <a:t>of </a:t>
            </a:r>
            <a:r>
              <a:rPr lang="en-US" sz="1800" dirty="0" smtClean="0"/>
              <a:t>dipole (yoke, coils, field clamps, support structure) 230</a:t>
            </a:r>
            <a:r>
              <a:rPr lang="en-US" sz="1800" dirty="0"/>
              <a:t> </a:t>
            </a:r>
            <a:r>
              <a:rPr lang="en-US" sz="1800" dirty="0" smtClean="0"/>
              <a:t>t</a:t>
            </a:r>
            <a:r>
              <a:rPr lang="en-US" sz="1800" dirty="0"/>
              <a:t> </a:t>
            </a:r>
            <a:r>
              <a:rPr lang="en-US" sz="1800" dirty="0" smtClean="0"/>
              <a:t>&lt;</a:t>
            </a:r>
            <a:r>
              <a:rPr lang="en-US" sz="1800" dirty="0"/>
              <a:t> </a:t>
            </a:r>
            <a:r>
              <a:rPr lang="en-US" sz="1800" dirty="0" smtClean="0"/>
              <a:t>m </a:t>
            </a:r>
            <a:r>
              <a:rPr lang="en-US" sz="1800" dirty="0"/>
              <a:t>&lt; </a:t>
            </a:r>
            <a:r>
              <a:rPr lang="en-US" sz="1800" dirty="0" smtClean="0"/>
              <a:t>240</a:t>
            </a:r>
            <a:r>
              <a:rPr lang="en-US" sz="1800" dirty="0"/>
              <a:t> </a:t>
            </a:r>
            <a:r>
              <a:rPr lang="en-US" sz="1800" dirty="0" smtClean="0"/>
              <a:t>tons</a:t>
            </a:r>
            <a:endParaRPr lang="en-US" sz="1800" dirty="0"/>
          </a:p>
          <a:p>
            <a:r>
              <a:rPr lang="en-US" sz="1800" dirty="0"/>
              <a:t>Steel quality of yoke St-10</a:t>
            </a:r>
          </a:p>
          <a:p>
            <a:r>
              <a:rPr lang="en-US" sz="1800" dirty="0" smtClean="0"/>
              <a:t>Coil </a:t>
            </a:r>
            <a:r>
              <a:rPr lang="en-US" sz="1800" dirty="0"/>
              <a:t>Resistive, water cooled</a:t>
            </a:r>
          </a:p>
          <a:p>
            <a:r>
              <a:rPr lang="en-US" sz="1800" dirty="0" smtClean="0"/>
              <a:t>Maximum conductor </a:t>
            </a:r>
            <a:r>
              <a:rPr lang="en-US" sz="1800" dirty="0"/>
              <a:t>current </a:t>
            </a:r>
            <a:r>
              <a:rPr lang="en-US" sz="1800" dirty="0" smtClean="0"/>
              <a:t>≤</a:t>
            </a:r>
            <a:r>
              <a:rPr lang="en-US" sz="1800" dirty="0"/>
              <a:t> </a:t>
            </a:r>
            <a:r>
              <a:rPr lang="en-US" sz="1800" dirty="0" smtClean="0"/>
              <a:t>2.0 kA</a:t>
            </a:r>
          </a:p>
          <a:p>
            <a:r>
              <a:rPr lang="en-US" sz="1800" dirty="0" smtClean="0"/>
              <a:t>Ramping </a:t>
            </a:r>
            <a:r>
              <a:rPr lang="en-US" sz="1800" dirty="0"/>
              <a:t>capability (in 60 seconds from 25 % to 100 % </a:t>
            </a:r>
            <a:r>
              <a:rPr lang="en-US" sz="1800" dirty="0" smtClean="0"/>
              <a:t>of nominal current)</a:t>
            </a:r>
          </a:p>
          <a:p>
            <a:r>
              <a:rPr lang="en-US" sz="1800" dirty="0" smtClean="0"/>
              <a:t>Delay time of field integral vs. </a:t>
            </a:r>
            <a:r>
              <a:rPr lang="en-US" sz="1800" dirty="0"/>
              <a:t>current </a:t>
            </a:r>
            <a:r>
              <a:rPr lang="en-US" sz="1800" dirty="0" smtClean="0"/>
              <a:t>during ramping ≤</a:t>
            </a:r>
            <a:r>
              <a:rPr lang="en-US" sz="1800" dirty="0"/>
              <a:t> </a:t>
            </a:r>
            <a:r>
              <a:rPr lang="en-US" sz="1800" dirty="0" smtClean="0"/>
              <a:t>1.0 s</a:t>
            </a:r>
          </a:p>
          <a:p>
            <a:r>
              <a:rPr lang="en-US" sz="1800" dirty="0" smtClean="0"/>
              <a:t>Total </a:t>
            </a:r>
            <a:r>
              <a:rPr lang="en-US" sz="1800" dirty="0"/>
              <a:t>dissipated power ≤ 400 kW</a:t>
            </a:r>
          </a:p>
          <a:p>
            <a:r>
              <a:rPr lang="en-US" sz="1800" dirty="0" smtClean="0"/>
              <a:t>Water supply pressure 13 bars</a:t>
            </a:r>
          </a:p>
          <a:p>
            <a:r>
              <a:rPr lang="en-US" sz="1800" dirty="0" smtClean="0"/>
              <a:t>Allowable </a:t>
            </a:r>
            <a:r>
              <a:rPr lang="en-US" sz="1800" dirty="0"/>
              <a:t>pressure drop 10 </a:t>
            </a:r>
            <a:r>
              <a:rPr lang="en-US" sz="1800" dirty="0" smtClean="0"/>
              <a:t>bars</a:t>
            </a:r>
          </a:p>
          <a:p>
            <a:r>
              <a:rPr lang="en-US" sz="1800" dirty="0"/>
              <a:t>Water temperature rise </a:t>
            </a:r>
            <a:r>
              <a:rPr lang="en-US" sz="1800" dirty="0" smtClean="0"/>
              <a:t>≤</a:t>
            </a:r>
            <a:r>
              <a:rPr lang="en-US" sz="1800" dirty="0"/>
              <a:t> </a:t>
            </a:r>
            <a:r>
              <a:rPr lang="en-US" sz="1800" dirty="0" smtClean="0"/>
              <a:t>25</a:t>
            </a:r>
            <a:r>
              <a:rPr lang="en-US" sz="1800" dirty="0"/>
              <a:t> </a:t>
            </a:r>
            <a:r>
              <a:rPr lang="en-US" sz="1800" dirty="0" smtClean="0"/>
              <a:t>K</a:t>
            </a:r>
          </a:p>
          <a:p>
            <a:r>
              <a:rPr lang="en-US" sz="1800" dirty="0" smtClean="0"/>
              <a:t>Proof of sufficient stability in case of seismic events </a:t>
            </a:r>
            <a:endParaRPr lang="en-US" sz="1800" dirty="0"/>
          </a:p>
          <a:p>
            <a:endParaRPr lang="ru-RU" sz="1800" dirty="0"/>
          </a:p>
        </p:txBody>
      </p:sp>
    </p:spTree>
    <p:extLst>
      <p:ext uri="{BB962C8B-B14F-4D97-AF65-F5344CB8AC3E}">
        <p14:creationId xmlns:p14="http://schemas.microsoft.com/office/powerpoint/2010/main" val="1413856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95300" y="116632"/>
            <a:ext cx="8915400" cy="778098"/>
          </a:xfrm>
        </p:spPr>
        <p:txBody>
          <a:bodyPr>
            <a:normAutofit/>
          </a:bodyPr>
          <a:lstStyle/>
          <a:p>
            <a:pPr algn="ctr"/>
            <a:r>
              <a:rPr lang="en-US" sz="3200" b="1" dirty="0" smtClean="0"/>
              <a:t>Status of contracts</a:t>
            </a:r>
            <a:endParaRPr lang="ru-RU" sz="3200" b="1" dirty="0"/>
          </a:p>
        </p:txBody>
      </p:sp>
      <p:sp>
        <p:nvSpPr>
          <p:cNvPr id="3" name="Объект 2"/>
          <p:cNvSpPr>
            <a:spLocks noGrp="1"/>
          </p:cNvSpPr>
          <p:nvPr>
            <p:ph idx="4294967295"/>
          </p:nvPr>
        </p:nvSpPr>
        <p:spPr>
          <a:xfrm>
            <a:off x="1064568" y="1268760"/>
            <a:ext cx="7776864" cy="4968552"/>
          </a:xfrm>
        </p:spPr>
        <p:txBody>
          <a:bodyPr>
            <a:normAutofit/>
          </a:bodyPr>
          <a:lstStyle/>
          <a:p>
            <a:pPr>
              <a:spcBef>
                <a:spcPts val="0"/>
              </a:spcBef>
              <a:spcAft>
                <a:spcPts val="600"/>
              </a:spcAft>
            </a:pPr>
            <a:r>
              <a:rPr lang="en-GB" sz="1800" b="1" dirty="0" smtClean="0"/>
              <a:t>Contract about the design of the Forward </a:t>
            </a:r>
            <a:r>
              <a:rPr lang="en-GB" sz="1800" b="1" dirty="0"/>
              <a:t>Spectrometer Dipole Magnet </a:t>
            </a:r>
          </a:p>
          <a:p>
            <a:pPr marL="0" indent="0">
              <a:spcBef>
                <a:spcPts val="0"/>
              </a:spcBef>
              <a:spcAft>
                <a:spcPts val="600"/>
              </a:spcAft>
              <a:buNone/>
            </a:pPr>
            <a:r>
              <a:rPr lang="en-GB" sz="1600" dirty="0" smtClean="0"/>
              <a:t>(“Implementing </a:t>
            </a:r>
            <a:r>
              <a:rPr lang="en-GB" sz="1600" dirty="0"/>
              <a:t>Addendum No. 1 to the Co-Operation </a:t>
            </a:r>
            <a:r>
              <a:rPr lang="en-GB" sz="1600" dirty="0" smtClean="0"/>
              <a:t>Agreement </a:t>
            </a:r>
            <a:r>
              <a:rPr lang="en-GB" sz="1600" dirty="0"/>
              <a:t>between BINP, Novosibirsk, and FAIR, </a:t>
            </a:r>
            <a:r>
              <a:rPr lang="en-GB" sz="1600" dirty="0" smtClean="0"/>
              <a:t>Darmstadt”)</a:t>
            </a:r>
          </a:p>
          <a:p>
            <a:pPr marL="0" indent="0">
              <a:spcBef>
                <a:spcPts val="0"/>
              </a:spcBef>
              <a:spcAft>
                <a:spcPts val="600"/>
              </a:spcAft>
              <a:buNone/>
            </a:pPr>
            <a:r>
              <a:rPr lang="en-US" sz="1600" dirty="0" smtClean="0"/>
              <a:t>The Intermediate </a:t>
            </a:r>
            <a:r>
              <a:rPr lang="en-US" sz="1600" dirty="0"/>
              <a:t>R</a:t>
            </a:r>
            <a:r>
              <a:rPr lang="en-US" sz="1600" dirty="0" smtClean="0"/>
              <a:t>eport (stage 1.1 of contract) was finished in March (</a:t>
            </a:r>
            <a:r>
              <a:rPr lang="en-US" sz="1600" dirty="0" smtClean="0">
                <a:hlinkClick r:id="rId2"/>
              </a:rPr>
              <a:t>https</a:t>
            </a:r>
            <a:r>
              <a:rPr lang="en-US" sz="1600" dirty="0">
                <a:hlinkClick r:id="rId2"/>
              </a:rPr>
              <a:t>://</a:t>
            </a:r>
            <a:r>
              <a:rPr lang="en-US" sz="1600" dirty="0" smtClean="0">
                <a:hlinkClick r:id="rId2"/>
              </a:rPr>
              <a:t>edms.cern.ch/document/2360253/5</a:t>
            </a:r>
            <a:r>
              <a:rPr lang="en-US" sz="1600" dirty="0" smtClean="0"/>
              <a:t>)</a:t>
            </a:r>
          </a:p>
          <a:p>
            <a:pPr marL="0" indent="0">
              <a:spcBef>
                <a:spcPts val="0"/>
              </a:spcBef>
              <a:spcAft>
                <a:spcPts val="600"/>
              </a:spcAft>
              <a:buNone/>
            </a:pPr>
            <a:r>
              <a:rPr lang="en-US" altLang="en-US" sz="1600" dirty="0" smtClean="0"/>
              <a:t>The report was conditionally approved with 3 exceptions (s. following slide)  </a:t>
            </a:r>
          </a:p>
          <a:p>
            <a:pPr marL="0" indent="0">
              <a:spcBef>
                <a:spcPts val="0"/>
              </a:spcBef>
              <a:spcAft>
                <a:spcPts val="1800"/>
              </a:spcAft>
              <a:buNone/>
            </a:pPr>
            <a:r>
              <a:rPr lang="en-US" altLang="en-US" sz="1600" dirty="0" smtClean="0"/>
              <a:t>The </a:t>
            </a:r>
            <a:r>
              <a:rPr lang="en-US" altLang="en-US" sz="1600" dirty="0"/>
              <a:t>F</a:t>
            </a:r>
            <a:r>
              <a:rPr lang="en-US" altLang="en-US" sz="1600" dirty="0" smtClean="0"/>
              <a:t>inal Report (stage 1.2 of contract) and the Final Design Review (stage 2. of contract) are planned to be finished in December </a:t>
            </a:r>
            <a:r>
              <a:rPr lang="en-US" altLang="en-US" sz="1600" dirty="0" smtClean="0"/>
              <a:t>2020.</a:t>
            </a:r>
            <a:endParaRPr lang="en-US" altLang="en-US" sz="1600" dirty="0"/>
          </a:p>
          <a:p>
            <a:pPr>
              <a:spcBef>
                <a:spcPts val="1200"/>
              </a:spcBef>
              <a:spcAft>
                <a:spcPts val="600"/>
              </a:spcAft>
            </a:pPr>
            <a:r>
              <a:rPr lang="en-GB" sz="1800" b="1" dirty="0" smtClean="0"/>
              <a:t>Contract about the production of the </a:t>
            </a:r>
            <a:r>
              <a:rPr lang="en-GB" sz="1800" b="1" dirty="0"/>
              <a:t>D</a:t>
            </a:r>
            <a:r>
              <a:rPr lang="en-GB" sz="1800" b="1" dirty="0" smtClean="0"/>
              <a:t>ipole Magnet including power supply</a:t>
            </a:r>
          </a:p>
          <a:p>
            <a:pPr marL="0" indent="0">
              <a:spcBef>
                <a:spcPts val="0"/>
              </a:spcBef>
              <a:buNone/>
            </a:pPr>
            <a:r>
              <a:rPr lang="en-GB" sz="1600" dirty="0" smtClean="0"/>
              <a:t>An agreement has been reached about the specifications for the power supply</a:t>
            </a:r>
          </a:p>
          <a:p>
            <a:pPr marL="0" indent="0">
              <a:spcBef>
                <a:spcPts val="0"/>
              </a:spcBef>
              <a:buNone/>
            </a:pPr>
            <a:r>
              <a:rPr lang="en-US" sz="1600" dirty="0" smtClean="0"/>
              <a:t>(title “Detailed </a:t>
            </a:r>
            <a:r>
              <a:rPr lang="en-US" sz="1600" dirty="0"/>
              <a:t>Specification for </a:t>
            </a:r>
            <a:r>
              <a:rPr lang="en-US" sz="1600" dirty="0" smtClean="0"/>
              <a:t>the PANDA </a:t>
            </a:r>
            <a:r>
              <a:rPr lang="en-US" sz="1600" dirty="0"/>
              <a:t>forward Dipole Magnet Power </a:t>
            </a:r>
            <a:r>
              <a:rPr lang="en-US" sz="1600" dirty="0" smtClean="0"/>
              <a:t>Converter Power </a:t>
            </a:r>
            <a:r>
              <a:rPr lang="en-US" sz="1600" dirty="0"/>
              <a:t>Part and </a:t>
            </a:r>
            <a:r>
              <a:rPr lang="en-US" sz="1600" dirty="0" smtClean="0"/>
              <a:t>Cabinet</a:t>
            </a:r>
            <a:r>
              <a:rPr lang="en-US" sz="1600" dirty="0" smtClean="0"/>
              <a:t>”,</a:t>
            </a:r>
            <a:r>
              <a:rPr lang="en-GB" sz="1600" dirty="0"/>
              <a:t> </a:t>
            </a:r>
            <a:r>
              <a:rPr lang="en-US" sz="1600" dirty="0" smtClean="0"/>
              <a:t>PSP </a:t>
            </a:r>
            <a:r>
              <a:rPr lang="en-US" sz="1600" dirty="0" smtClean="0"/>
              <a:t>code 2.11.11.5.1)</a:t>
            </a:r>
          </a:p>
          <a:p>
            <a:pPr marL="0" indent="0">
              <a:spcBef>
                <a:spcPts val="0"/>
              </a:spcBef>
              <a:spcAft>
                <a:spcPts val="600"/>
              </a:spcAft>
              <a:buNone/>
            </a:pPr>
            <a:r>
              <a:rPr lang="en-US" sz="1600" dirty="0" smtClean="0"/>
              <a:t>An agreement has also been reached about the scope of production, testing, and delivery of the dipole. A document about specifications (title </a:t>
            </a:r>
            <a:r>
              <a:rPr lang="en-GB" sz="1600" dirty="0"/>
              <a:t>"Detailed </a:t>
            </a:r>
            <a:r>
              <a:rPr lang="en-GB" sz="1600" dirty="0" smtClean="0"/>
              <a:t>Specifications </a:t>
            </a:r>
            <a:r>
              <a:rPr lang="en-GB" sz="1600" dirty="0"/>
              <a:t>for the HESR-PANDA Spectrometer Dipole", PSP code </a:t>
            </a:r>
            <a:r>
              <a:rPr lang="en-GB" sz="1600" dirty="0" smtClean="0"/>
              <a:t>2.11.11.1) </a:t>
            </a:r>
            <a:r>
              <a:rPr lang="en-GB" sz="1600" dirty="0" smtClean="0"/>
              <a:t>will soon be finished.</a:t>
            </a:r>
            <a:endParaRPr lang="ru-RU" sz="1600" dirty="0"/>
          </a:p>
        </p:txBody>
      </p:sp>
    </p:spTree>
    <p:extLst>
      <p:ext uri="{BB962C8B-B14F-4D97-AF65-F5344CB8AC3E}">
        <p14:creationId xmlns:p14="http://schemas.microsoft.com/office/powerpoint/2010/main" val="2870925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95300" y="202630"/>
            <a:ext cx="8915400" cy="778098"/>
          </a:xfrm>
        </p:spPr>
        <p:txBody>
          <a:bodyPr>
            <a:normAutofit/>
          </a:bodyPr>
          <a:lstStyle/>
          <a:p>
            <a:pPr algn="ctr"/>
            <a:r>
              <a:rPr lang="en-US" sz="3200" b="1" dirty="0" smtClean="0"/>
              <a:t>Addendum to the Intermediate Report</a:t>
            </a:r>
            <a:endParaRPr lang="ru-RU" sz="3200" b="1" dirty="0"/>
          </a:p>
        </p:txBody>
      </p:sp>
      <p:sp>
        <p:nvSpPr>
          <p:cNvPr id="3" name="Объект 2"/>
          <p:cNvSpPr>
            <a:spLocks noGrp="1"/>
          </p:cNvSpPr>
          <p:nvPr>
            <p:ph idx="4294967295"/>
          </p:nvPr>
        </p:nvSpPr>
        <p:spPr>
          <a:xfrm>
            <a:off x="1280592" y="1628800"/>
            <a:ext cx="7416824" cy="4464496"/>
          </a:xfrm>
        </p:spPr>
        <p:txBody>
          <a:bodyPr>
            <a:noAutofit/>
          </a:bodyPr>
          <a:lstStyle/>
          <a:p>
            <a:pPr marL="0" indent="0">
              <a:spcBef>
                <a:spcPts val="0"/>
              </a:spcBef>
              <a:spcAft>
                <a:spcPts val="600"/>
              </a:spcAft>
              <a:buNone/>
            </a:pPr>
            <a:r>
              <a:rPr lang="en-US" altLang="en-US" sz="1600" dirty="0" smtClean="0"/>
              <a:t>The 3 exceptions for the conditional approval of the Intermediate Design Report were:  </a:t>
            </a:r>
          </a:p>
          <a:p>
            <a:pPr>
              <a:spcBef>
                <a:spcPts val="0"/>
              </a:spcBef>
              <a:buFont typeface="+mj-lt"/>
              <a:buAutoNum type="arabicPeriod"/>
            </a:pPr>
            <a:r>
              <a:rPr lang="en-US" altLang="en-US" sz="1600" b="1" dirty="0" smtClean="0"/>
              <a:t>Repellant forces on the yoke plates</a:t>
            </a:r>
          </a:p>
          <a:p>
            <a:pPr>
              <a:spcBef>
                <a:spcPts val="0"/>
              </a:spcBef>
              <a:buFont typeface="+mj-lt"/>
              <a:buAutoNum type="arabicPeriod"/>
            </a:pPr>
            <a:r>
              <a:rPr lang="en-US" altLang="en-US" sz="1600" b="1" dirty="0"/>
              <a:t>Discrepancies for the stray field on the outside of the </a:t>
            </a:r>
            <a:r>
              <a:rPr lang="en-US" altLang="en-US" sz="1600" b="1" dirty="0" smtClean="0"/>
              <a:t>yoke</a:t>
            </a:r>
          </a:p>
          <a:p>
            <a:pPr>
              <a:spcBef>
                <a:spcPts val="0"/>
              </a:spcBef>
              <a:spcAft>
                <a:spcPts val="1200"/>
              </a:spcAft>
              <a:buFont typeface="+mj-lt"/>
              <a:buAutoNum type="arabicPeriod"/>
            </a:pPr>
            <a:r>
              <a:rPr lang="en-US" altLang="en-US" sz="1600" b="1" dirty="0" smtClean="0"/>
              <a:t>Detailed </a:t>
            </a:r>
            <a:r>
              <a:rPr lang="en-US" altLang="en-US" sz="1600" b="1" dirty="0"/>
              <a:t>stress level on support legs for both crucial horizontal </a:t>
            </a:r>
            <a:r>
              <a:rPr lang="en-US" altLang="en-US" sz="1600" b="1" dirty="0" smtClean="0"/>
              <a:t>directions</a:t>
            </a:r>
          </a:p>
          <a:p>
            <a:pPr marL="0" indent="0">
              <a:spcBef>
                <a:spcPts val="0"/>
              </a:spcBef>
              <a:spcAft>
                <a:spcPts val="1200"/>
              </a:spcAft>
              <a:buNone/>
            </a:pPr>
            <a:endParaRPr lang="en-US" altLang="en-US" sz="1600" dirty="0" smtClean="0"/>
          </a:p>
          <a:p>
            <a:pPr marL="0" indent="0">
              <a:spcBef>
                <a:spcPts val="0"/>
              </a:spcBef>
              <a:spcAft>
                <a:spcPts val="600"/>
              </a:spcAft>
              <a:buNone/>
            </a:pPr>
            <a:r>
              <a:rPr lang="en-US" sz="1600" dirty="0" smtClean="0"/>
              <a:t>Ad </a:t>
            </a:r>
            <a:r>
              <a:rPr lang="en-US" sz="1600" b="1" dirty="0" smtClean="0"/>
              <a:t>1</a:t>
            </a:r>
            <a:r>
              <a:rPr lang="en-US" sz="1600" b="1" dirty="0" smtClean="0"/>
              <a:t>.</a:t>
            </a:r>
            <a:r>
              <a:rPr lang="en-US" sz="1600" dirty="0" smtClean="0"/>
              <a:t>:</a:t>
            </a:r>
          </a:p>
          <a:p>
            <a:pPr marL="0" indent="0">
              <a:spcBef>
                <a:spcPts val="0"/>
              </a:spcBef>
              <a:buNone/>
            </a:pPr>
            <a:r>
              <a:rPr lang="en-US" sz="1600" dirty="0" smtClean="0"/>
              <a:t>The </a:t>
            </a:r>
            <a:r>
              <a:rPr lang="en-US" sz="1600" dirty="0" smtClean="0"/>
              <a:t>BINP colleague entrusted with magnetic field calculations used 2 approaches to determine repellant forces (integration method in a 2D-FEM model, energy difference method in a 3D-FEM model). The bigger one of the 2 resulting force values turned out to be 35 tons (350 </a:t>
            </a:r>
            <a:r>
              <a:rPr lang="en-US" sz="1600" dirty="0" err="1" smtClean="0"/>
              <a:t>kN</a:t>
            </a:r>
            <a:r>
              <a:rPr lang="en-US" sz="1600" dirty="0" smtClean="0"/>
              <a:t>).</a:t>
            </a:r>
          </a:p>
          <a:p>
            <a:pPr marL="0" indent="0">
              <a:spcBef>
                <a:spcPts val="0"/>
              </a:spcBef>
              <a:spcAft>
                <a:spcPts val="300"/>
              </a:spcAft>
              <a:buNone/>
            </a:pPr>
            <a:r>
              <a:rPr lang="en-US" sz="1600" dirty="0" smtClean="0"/>
              <a:t>The bolts which are used to connect all the yoke plates are strong enough to bear a force of this magnitude.</a:t>
            </a:r>
          </a:p>
          <a:p>
            <a:pPr marL="0" indent="0">
              <a:spcBef>
                <a:spcPts val="0"/>
              </a:spcBef>
              <a:spcAft>
                <a:spcPts val="1200"/>
              </a:spcAft>
              <a:buNone/>
            </a:pPr>
            <a:r>
              <a:rPr lang="en-US" sz="1600" dirty="0"/>
              <a:t>An </a:t>
            </a:r>
            <a:r>
              <a:rPr lang="en-US" sz="1600" dirty="0" smtClean="0"/>
              <a:t>accompanying simulation at FAIR/GSI suggests that repelling forces will mainly act on plate regions which are near to coils (pole shoes). Further away from the coils (flux return region) the magnetic forces among the plates are </a:t>
            </a:r>
            <a:r>
              <a:rPr lang="en-US" sz="1600" dirty="0" smtClean="0"/>
              <a:t>non-repelling</a:t>
            </a:r>
            <a:r>
              <a:rPr lang="en-US" sz="1600" dirty="0"/>
              <a:t> </a:t>
            </a:r>
            <a:r>
              <a:rPr lang="en-US" sz="1600" dirty="0" smtClean="0"/>
              <a:t>(s. following slides).</a:t>
            </a:r>
            <a:endParaRPr lang="en-US" sz="1600" dirty="0" smtClean="0"/>
          </a:p>
        </p:txBody>
      </p:sp>
    </p:spTree>
    <p:extLst>
      <p:ext uri="{BB962C8B-B14F-4D97-AF65-F5344CB8AC3E}">
        <p14:creationId xmlns:p14="http://schemas.microsoft.com/office/powerpoint/2010/main" val="2283633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5553" y="1959275"/>
            <a:ext cx="4572638" cy="290553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5128" y="1249596"/>
            <a:ext cx="3057952" cy="2810267"/>
          </a:xfrm>
          <a:prstGeom prst="rect">
            <a:avLst/>
          </a:prstGeom>
        </p:spPr>
      </p:pic>
      <p:sp>
        <p:nvSpPr>
          <p:cNvPr id="6" name="TextBox 5"/>
          <p:cNvSpPr txBox="1"/>
          <p:nvPr/>
        </p:nvSpPr>
        <p:spPr>
          <a:xfrm>
            <a:off x="1352600" y="5354052"/>
            <a:ext cx="7560840" cy="523220"/>
          </a:xfrm>
          <a:prstGeom prst="rect">
            <a:avLst/>
          </a:prstGeom>
          <a:noFill/>
        </p:spPr>
        <p:txBody>
          <a:bodyPr wrap="square" rtlCol="0">
            <a:spAutoFit/>
          </a:bodyPr>
          <a:lstStyle/>
          <a:p>
            <a:pPr>
              <a:spcAft>
                <a:spcPts val="600"/>
              </a:spcAft>
            </a:pPr>
            <a:r>
              <a:rPr lang="en-GB" sz="1400" dirty="0" smtClean="0"/>
              <a:t>For symmetry reasons, here and in the following only 1 quarter of the dipole (upper western quarter, x=&gt;west, z=&gt;north) </a:t>
            </a:r>
            <a:r>
              <a:rPr lang="en-GB" sz="1400" dirty="0" smtClean="0"/>
              <a:t>is considered</a:t>
            </a:r>
            <a:r>
              <a:rPr lang="en-GB" sz="1400" dirty="0" smtClean="0"/>
              <a:t>.</a:t>
            </a:r>
            <a:endParaRPr lang="en-US" sz="1400" dirty="0"/>
          </a:p>
        </p:txBody>
      </p:sp>
      <p:sp>
        <p:nvSpPr>
          <p:cNvPr id="7" name="TextBox 6"/>
          <p:cNvSpPr txBox="1"/>
          <p:nvPr/>
        </p:nvSpPr>
        <p:spPr>
          <a:xfrm>
            <a:off x="2720752" y="476672"/>
            <a:ext cx="3695427" cy="400110"/>
          </a:xfrm>
          <a:prstGeom prst="rect">
            <a:avLst/>
          </a:prstGeom>
          <a:noFill/>
        </p:spPr>
        <p:txBody>
          <a:bodyPr wrap="square" rtlCol="0">
            <a:spAutoFit/>
          </a:bodyPr>
          <a:lstStyle/>
          <a:p>
            <a:pPr algn="ctr"/>
            <a:r>
              <a:rPr lang="en-US" sz="2000" b="1" dirty="0" smtClean="0"/>
              <a:t>Repelling forces on dipole yoke</a:t>
            </a:r>
            <a:endParaRPr lang="en-US" sz="2000" b="1" dirty="0"/>
          </a:p>
        </p:txBody>
      </p:sp>
      <p:sp>
        <p:nvSpPr>
          <p:cNvPr id="8" name="TextBox 7"/>
          <p:cNvSpPr txBox="1"/>
          <p:nvPr/>
        </p:nvSpPr>
        <p:spPr>
          <a:xfrm>
            <a:off x="2602581" y="3204211"/>
            <a:ext cx="2088232" cy="461665"/>
          </a:xfrm>
          <a:prstGeom prst="rect">
            <a:avLst/>
          </a:prstGeom>
          <a:noFill/>
        </p:spPr>
        <p:txBody>
          <a:bodyPr wrap="square" rtlCol="0">
            <a:spAutoFit/>
          </a:bodyPr>
          <a:lstStyle/>
          <a:p>
            <a:pPr algn="ctr"/>
            <a:r>
              <a:rPr lang="en-US" sz="1200" dirty="0" smtClean="0"/>
              <a:t>Maxwell stress force on these pole sections Fz=-106kN</a:t>
            </a:r>
            <a:endParaRPr lang="en-US" sz="1200" dirty="0"/>
          </a:p>
        </p:txBody>
      </p:sp>
      <p:sp>
        <p:nvSpPr>
          <p:cNvPr id="9" name="TextBox 8"/>
          <p:cNvSpPr txBox="1"/>
          <p:nvPr/>
        </p:nvSpPr>
        <p:spPr>
          <a:xfrm>
            <a:off x="4568465" y="4288740"/>
            <a:ext cx="1967235" cy="461665"/>
          </a:xfrm>
          <a:prstGeom prst="rect">
            <a:avLst/>
          </a:prstGeom>
          <a:noFill/>
        </p:spPr>
        <p:txBody>
          <a:bodyPr wrap="square" rtlCol="0">
            <a:spAutoFit/>
          </a:bodyPr>
          <a:lstStyle/>
          <a:p>
            <a:pPr algn="ctr"/>
            <a:r>
              <a:rPr lang="en-US" sz="1200" dirty="0" smtClean="0"/>
              <a:t>Lorentz force Fz on western half of upper coil = -59kN</a:t>
            </a:r>
            <a:endParaRPr lang="en-US" sz="1200" dirty="0"/>
          </a:p>
        </p:txBody>
      </p:sp>
      <p:cxnSp>
        <p:nvCxnSpPr>
          <p:cNvPr id="10" name="Straight Arrow Connector 9"/>
          <p:cNvCxnSpPr/>
          <p:nvPr/>
        </p:nvCxnSpPr>
        <p:spPr>
          <a:xfrm flipH="1" flipV="1">
            <a:off x="5241032" y="3900102"/>
            <a:ext cx="307159" cy="27423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0955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9128" y="2019385"/>
            <a:ext cx="4067743" cy="2057687"/>
          </a:xfrm>
          <a:prstGeom prst="rect">
            <a:avLst/>
          </a:prstGeom>
        </p:spPr>
      </p:pic>
      <p:sp>
        <p:nvSpPr>
          <p:cNvPr id="3" name="TextBox 2"/>
          <p:cNvSpPr txBox="1"/>
          <p:nvPr/>
        </p:nvSpPr>
        <p:spPr>
          <a:xfrm>
            <a:off x="1136576" y="4941168"/>
            <a:ext cx="7932389" cy="1031051"/>
          </a:xfrm>
          <a:prstGeom prst="rect">
            <a:avLst/>
          </a:prstGeom>
          <a:noFill/>
        </p:spPr>
        <p:txBody>
          <a:bodyPr wrap="square" rtlCol="0">
            <a:spAutoFit/>
          </a:bodyPr>
          <a:lstStyle/>
          <a:p>
            <a:pPr>
              <a:spcAft>
                <a:spcPts val="600"/>
              </a:spcAft>
            </a:pPr>
            <a:r>
              <a:rPr lang="en-GB" sz="1400" dirty="0" smtClean="0"/>
              <a:t>One half of the yoke consists of 5 parallel units (3 plates per unit, 15 plates in total). In the figure above, the upstream (southern) unit is named “section 1”.  For clarity, sections 2 and 4 are not shown, the forces on these are:</a:t>
            </a:r>
          </a:p>
          <a:p>
            <a:pPr>
              <a:spcAft>
                <a:spcPts val="600"/>
              </a:spcAft>
            </a:pPr>
            <a:r>
              <a:rPr lang="en-GB" sz="1400" dirty="0" smtClean="0"/>
              <a:t>section 2 Fz=-108kN, section 4 Fz=+54kN.</a:t>
            </a:r>
          </a:p>
        </p:txBody>
      </p:sp>
      <p:sp>
        <p:nvSpPr>
          <p:cNvPr id="4" name="TextBox 3"/>
          <p:cNvSpPr txBox="1"/>
          <p:nvPr/>
        </p:nvSpPr>
        <p:spPr>
          <a:xfrm>
            <a:off x="2978918" y="514394"/>
            <a:ext cx="3695427" cy="400110"/>
          </a:xfrm>
          <a:prstGeom prst="rect">
            <a:avLst/>
          </a:prstGeom>
          <a:noFill/>
        </p:spPr>
        <p:txBody>
          <a:bodyPr wrap="square" rtlCol="0">
            <a:spAutoFit/>
          </a:bodyPr>
          <a:lstStyle/>
          <a:p>
            <a:pPr algn="ctr"/>
            <a:r>
              <a:rPr lang="en-US" sz="2000" b="1" dirty="0" smtClean="0"/>
              <a:t>Repelling forces on pole sections</a:t>
            </a:r>
            <a:endParaRPr lang="en-US" sz="2000" b="1" dirty="0"/>
          </a:p>
        </p:txBody>
      </p:sp>
      <p:sp>
        <p:nvSpPr>
          <p:cNvPr id="5" name="TextBox 4"/>
          <p:cNvSpPr txBox="1"/>
          <p:nvPr/>
        </p:nvSpPr>
        <p:spPr>
          <a:xfrm rot="18255355">
            <a:off x="3585422" y="2743219"/>
            <a:ext cx="1080120" cy="276999"/>
          </a:xfrm>
          <a:prstGeom prst="rect">
            <a:avLst/>
          </a:prstGeom>
          <a:noFill/>
        </p:spPr>
        <p:txBody>
          <a:bodyPr wrap="square" rtlCol="0">
            <a:spAutoFit/>
          </a:bodyPr>
          <a:lstStyle/>
          <a:p>
            <a:pPr algn="ctr"/>
            <a:r>
              <a:rPr lang="en-US" sz="1200" dirty="0" smtClean="0"/>
              <a:t>Fz=-133kN</a:t>
            </a:r>
            <a:endParaRPr lang="en-US" sz="1200" dirty="0"/>
          </a:p>
        </p:txBody>
      </p:sp>
      <p:sp>
        <p:nvSpPr>
          <p:cNvPr id="6" name="TextBox 5"/>
          <p:cNvSpPr txBox="1"/>
          <p:nvPr/>
        </p:nvSpPr>
        <p:spPr>
          <a:xfrm rot="18255355">
            <a:off x="4460887" y="2909728"/>
            <a:ext cx="1080120" cy="276999"/>
          </a:xfrm>
          <a:prstGeom prst="rect">
            <a:avLst/>
          </a:prstGeom>
          <a:noFill/>
        </p:spPr>
        <p:txBody>
          <a:bodyPr wrap="square" rtlCol="0">
            <a:spAutoFit/>
          </a:bodyPr>
          <a:lstStyle/>
          <a:p>
            <a:pPr algn="ctr"/>
            <a:r>
              <a:rPr lang="en-US" sz="1200" dirty="0" smtClean="0"/>
              <a:t>Fz=-29kN</a:t>
            </a:r>
            <a:endParaRPr lang="en-US" sz="1200" dirty="0"/>
          </a:p>
        </p:txBody>
      </p:sp>
      <p:sp>
        <p:nvSpPr>
          <p:cNvPr id="7" name="TextBox 6"/>
          <p:cNvSpPr txBox="1"/>
          <p:nvPr/>
        </p:nvSpPr>
        <p:spPr>
          <a:xfrm rot="18255355">
            <a:off x="5324556" y="3142152"/>
            <a:ext cx="1080120" cy="276999"/>
          </a:xfrm>
          <a:prstGeom prst="rect">
            <a:avLst/>
          </a:prstGeom>
          <a:noFill/>
        </p:spPr>
        <p:txBody>
          <a:bodyPr wrap="square" rtlCol="0">
            <a:spAutoFit/>
          </a:bodyPr>
          <a:lstStyle/>
          <a:p>
            <a:pPr algn="ctr"/>
            <a:r>
              <a:rPr lang="en-US" sz="1200" dirty="0" smtClean="0"/>
              <a:t>Fz=+110kN</a:t>
            </a:r>
            <a:endParaRPr lang="en-US" sz="1200" dirty="0"/>
          </a:p>
        </p:txBody>
      </p:sp>
      <p:sp>
        <p:nvSpPr>
          <p:cNvPr id="8" name="TextBox 7"/>
          <p:cNvSpPr txBox="1"/>
          <p:nvPr/>
        </p:nvSpPr>
        <p:spPr>
          <a:xfrm>
            <a:off x="3872880" y="1880883"/>
            <a:ext cx="792088" cy="276999"/>
          </a:xfrm>
          <a:prstGeom prst="rect">
            <a:avLst/>
          </a:prstGeom>
          <a:noFill/>
        </p:spPr>
        <p:txBody>
          <a:bodyPr wrap="square" rtlCol="0">
            <a:spAutoFit/>
          </a:bodyPr>
          <a:lstStyle/>
          <a:p>
            <a:pPr algn="ctr">
              <a:spcAft>
                <a:spcPts val="600"/>
              </a:spcAft>
            </a:pPr>
            <a:r>
              <a:rPr lang="en-GB" sz="1200" dirty="0" smtClean="0"/>
              <a:t>section 1</a:t>
            </a:r>
            <a:endParaRPr lang="en-US" sz="1200" dirty="0"/>
          </a:p>
        </p:txBody>
      </p:sp>
      <p:sp>
        <p:nvSpPr>
          <p:cNvPr id="9" name="TextBox 8"/>
          <p:cNvSpPr txBox="1"/>
          <p:nvPr/>
        </p:nvSpPr>
        <p:spPr>
          <a:xfrm>
            <a:off x="4826632" y="2110850"/>
            <a:ext cx="792088" cy="276999"/>
          </a:xfrm>
          <a:prstGeom prst="rect">
            <a:avLst/>
          </a:prstGeom>
          <a:noFill/>
        </p:spPr>
        <p:txBody>
          <a:bodyPr wrap="square" rtlCol="0">
            <a:spAutoFit/>
          </a:bodyPr>
          <a:lstStyle/>
          <a:p>
            <a:pPr algn="ctr">
              <a:spcAft>
                <a:spcPts val="600"/>
              </a:spcAft>
            </a:pPr>
            <a:r>
              <a:rPr lang="en-GB" sz="1200" dirty="0" smtClean="0"/>
              <a:t>section 3</a:t>
            </a:r>
            <a:endParaRPr lang="en-US" sz="1200" dirty="0"/>
          </a:p>
        </p:txBody>
      </p:sp>
      <p:sp>
        <p:nvSpPr>
          <p:cNvPr id="10" name="TextBox 9"/>
          <p:cNvSpPr txBox="1"/>
          <p:nvPr/>
        </p:nvSpPr>
        <p:spPr>
          <a:xfrm>
            <a:off x="5721174" y="2295082"/>
            <a:ext cx="792088" cy="276999"/>
          </a:xfrm>
          <a:prstGeom prst="rect">
            <a:avLst/>
          </a:prstGeom>
          <a:noFill/>
        </p:spPr>
        <p:txBody>
          <a:bodyPr wrap="square" rtlCol="0">
            <a:spAutoFit/>
          </a:bodyPr>
          <a:lstStyle/>
          <a:p>
            <a:pPr algn="ctr">
              <a:spcAft>
                <a:spcPts val="600"/>
              </a:spcAft>
            </a:pPr>
            <a:r>
              <a:rPr lang="en-GB" sz="1200" dirty="0" smtClean="0"/>
              <a:t>section 5</a:t>
            </a:r>
            <a:endParaRPr lang="en-US" sz="1200" dirty="0"/>
          </a:p>
        </p:txBody>
      </p:sp>
    </p:spTree>
    <p:extLst>
      <p:ext uri="{BB962C8B-B14F-4D97-AF65-F5344CB8AC3E}">
        <p14:creationId xmlns:p14="http://schemas.microsoft.com/office/powerpoint/2010/main" val="189464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95300" y="260648"/>
            <a:ext cx="8915400" cy="778098"/>
          </a:xfrm>
        </p:spPr>
        <p:txBody>
          <a:bodyPr>
            <a:normAutofit fontScale="90000"/>
          </a:bodyPr>
          <a:lstStyle/>
          <a:p>
            <a:pPr algn="ctr"/>
            <a:r>
              <a:rPr lang="en-US" sz="3200" b="1" dirty="0" smtClean="0"/>
              <a:t>Addendum to the Intermediate </a:t>
            </a:r>
            <a:r>
              <a:rPr lang="en-US" sz="3200" b="1" dirty="0" smtClean="0"/>
              <a:t>Report </a:t>
            </a:r>
            <a:r>
              <a:rPr lang="en-US" sz="3200" b="1" dirty="0"/>
              <a:t/>
            </a:r>
            <a:br>
              <a:rPr lang="en-US" sz="3200" b="1" dirty="0"/>
            </a:br>
            <a:r>
              <a:rPr lang="en-US" sz="1800" dirty="0" smtClean="0"/>
              <a:t>(Continuation of slide 4)</a:t>
            </a:r>
            <a:endParaRPr lang="en-US" sz="1800" dirty="0" smtClean="0"/>
          </a:p>
        </p:txBody>
      </p:sp>
      <p:sp>
        <p:nvSpPr>
          <p:cNvPr id="3" name="Объект 2"/>
          <p:cNvSpPr>
            <a:spLocks noGrp="1"/>
          </p:cNvSpPr>
          <p:nvPr>
            <p:ph idx="4294967295"/>
          </p:nvPr>
        </p:nvSpPr>
        <p:spPr>
          <a:xfrm>
            <a:off x="1568624" y="1844824"/>
            <a:ext cx="6552728" cy="4104456"/>
          </a:xfrm>
        </p:spPr>
        <p:txBody>
          <a:bodyPr>
            <a:normAutofit lnSpcReduction="10000"/>
          </a:bodyPr>
          <a:lstStyle/>
          <a:p>
            <a:pPr marL="0" indent="0">
              <a:spcBef>
                <a:spcPts val="0"/>
              </a:spcBef>
              <a:spcAft>
                <a:spcPts val="600"/>
              </a:spcAft>
              <a:buNone/>
            </a:pPr>
            <a:r>
              <a:rPr lang="en-US" sz="1600" dirty="0" smtClean="0"/>
              <a:t>Ad </a:t>
            </a:r>
            <a:r>
              <a:rPr lang="en-US" sz="1600" b="1" dirty="0" smtClean="0"/>
              <a:t>2.</a:t>
            </a:r>
            <a:r>
              <a:rPr lang="en-US" sz="1600" dirty="0" smtClean="0"/>
              <a:t>:</a:t>
            </a:r>
          </a:p>
          <a:p>
            <a:pPr marL="0" indent="0">
              <a:spcBef>
                <a:spcPts val="0"/>
              </a:spcBef>
              <a:spcAft>
                <a:spcPts val="1200"/>
              </a:spcAft>
              <a:buNone/>
            </a:pPr>
            <a:r>
              <a:rPr lang="en-US" sz="1600" dirty="0" smtClean="0"/>
              <a:t>Plots of the stray field outside of the yoke have been presented. The field magnitude is in the same order as those stray field values calculated at FAIR/GSI, however, in field distribution plots there were some artefacts visible. The BINP colleague in charge of FEM simulations is trying to get rid of these artefacts.</a:t>
            </a:r>
            <a:endParaRPr lang="en-US" sz="1600" dirty="0"/>
          </a:p>
          <a:p>
            <a:pPr marL="0" indent="0">
              <a:spcBef>
                <a:spcPts val="0"/>
              </a:spcBef>
              <a:spcAft>
                <a:spcPts val="1200"/>
              </a:spcAft>
              <a:buNone/>
            </a:pPr>
            <a:endParaRPr lang="en-US" sz="1600" dirty="0" smtClean="0"/>
          </a:p>
          <a:p>
            <a:pPr marL="0" indent="0">
              <a:spcBef>
                <a:spcPts val="0"/>
              </a:spcBef>
              <a:spcAft>
                <a:spcPts val="600"/>
              </a:spcAft>
              <a:buNone/>
            </a:pPr>
            <a:r>
              <a:rPr lang="en-US" sz="1600" dirty="0" smtClean="0"/>
              <a:t>Ad </a:t>
            </a:r>
            <a:r>
              <a:rPr lang="en-US" sz="1600" b="1" dirty="0" smtClean="0"/>
              <a:t>3.</a:t>
            </a:r>
            <a:r>
              <a:rPr lang="en-US" sz="1600" dirty="0" smtClean="0"/>
              <a:t>:</a:t>
            </a:r>
          </a:p>
          <a:p>
            <a:pPr marL="0" indent="0">
              <a:buNone/>
            </a:pPr>
            <a:r>
              <a:rPr lang="en-GB" sz="1600" dirty="0" smtClean="0"/>
              <a:t>FEM </a:t>
            </a:r>
            <a:r>
              <a:rPr lang="en-GB" sz="1600" dirty="0"/>
              <a:t>simulations concerning the support structure of the dipole have been carried out both at BINP and FAIR/GSI.</a:t>
            </a:r>
          </a:p>
          <a:p>
            <a:pPr marL="0" indent="0">
              <a:buNone/>
            </a:pPr>
            <a:r>
              <a:rPr lang="en-GB" sz="1600" dirty="0" smtClean="0"/>
              <a:t>One of the most crucial requirements </a:t>
            </a:r>
            <a:r>
              <a:rPr lang="en-GB" sz="1600" dirty="0"/>
              <a:t>for the dipole magnet is that the support structure can bear a static horizontal acceleration of 0.8 m/s² (8% of earth gravity) in any direction without plastic deformation in any region. This criterion ensures sufficient stability against </a:t>
            </a:r>
            <a:r>
              <a:rPr lang="en-GB" sz="1600" dirty="0" smtClean="0"/>
              <a:t>the severest seismic </a:t>
            </a:r>
            <a:r>
              <a:rPr lang="en-GB" sz="1600" dirty="0"/>
              <a:t>events </a:t>
            </a:r>
            <a:r>
              <a:rPr lang="en-GB" sz="1600" dirty="0" smtClean="0"/>
              <a:t>to be expected at </a:t>
            </a:r>
            <a:r>
              <a:rPr lang="en-GB" sz="1600" dirty="0"/>
              <a:t>the FAIR </a:t>
            </a:r>
            <a:r>
              <a:rPr lang="en-GB" sz="1600" dirty="0" smtClean="0"/>
              <a:t>site (s. following pages).</a:t>
            </a:r>
            <a:endParaRPr lang="en-GB" sz="1600" dirty="0"/>
          </a:p>
          <a:p>
            <a:pPr marL="0" indent="0">
              <a:buNone/>
            </a:pPr>
            <a:endParaRPr lang="en-US" sz="1400" dirty="0" smtClean="0"/>
          </a:p>
        </p:txBody>
      </p:sp>
    </p:spTree>
    <p:extLst>
      <p:ext uri="{BB962C8B-B14F-4D97-AF65-F5344CB8AC3E}">
        <p14:creationId xmlns:p14="http://schemas.microsoft.com/office/powerpoint/2010/main" val="3176126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8944" y="2517190"/>
            <a:ext cx="4607415" cy="2833926"/>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560" y="2458251"/>
            <a:ext cx="2428034" cy="3568918"/>
          </a:xfrm>
          <a:prstGeom prst="rect">
            <a:avLst/>
          </a:prstGeom>
        </p:spPr>
      </p:pic>
      <p:sp>
        <p:nvSpPr>
          <p:cNvPr id="6" name="Title 1"/>
          <p:cNvSpPr txBox="1">
            <a:spLocks/>
          </p:cNvSpPr>
          <p:nvPr/>
        </p:nvSpPr>
        <p:spPr>
          <a:xfrm>
            <a:off x="4502693" y="5472186"/>
            <a:ext cx="4338740" cy="610375"/>
          </a:xfrm>
          <a:prstGeom prst="rect">
            <a:avLst/>
          </a:prstGeom>
          <a:solidFill>
            <a:schemeClr val="bg1"/>
          </a:solidFill>
        </p:spPr>
        <p:txBody>
          <a:bodyPr vert="horz" lIns="74295" tIns="37148" rIns="74295" bIns="37148"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400" dirty="0" smtClean="0"/>
              <a:t>Simple geometry of FEM model </a:t>
            </a:r>
            <a:r>
              <a:rPr lang="en-GB" sz="1400" dirty="0" smtClean="0"/>
              <a:t>used at</a:t>
            </a:r>
            <a:r>
              <a:rPr lang="en-GB" sz="1400" dirty="0" smtClean="0"/>
              <a:t> </a:t>
            </a:r>
            <a:r>
              <a:rPr lang="en-GB" sz="1400" dirty="0" smtClean="0"/>
              <a:t>GSI. Struts marked </a:t>
            </a:r>
            <a:r>
              <a:rPr lang="en-GB" sz="1400" dirty="0" smtClean="0"/>
              <a:t>green are </a:t>
            </a:r>
            <a:r>
              <a:rPr lang="en-GB" sz="1400" dirty="0" smtClean="0"/>
              <a:t>intended to reduce bending moments on support legs</a:t>
            </a:r>
            <a:endParaRPr lang="en-GB" sz="1400" dirty="0"/>
          </a:p>
        </p:txBody>
      </p:sp>
      <p:sp>
        <p:nvSpPr>
          <p:cNvPr id="7" name="Title 1"/>
          <p:cNvSpPr txBox="1">
            <a:spLocks/>
          </p:cNvSpPr>
          <p:nvPr/>
        </p:nvSpPr>
        <p:spPr>
          <a:xfrm>
            <a:off x="2383707" y="4408496"/>
            <a:ext cx="1273149" cy="786059"/>
          </a:xfrm>
          <a:prstGeom prst="rect">
            <a:avLst/>
          </a:prstGeom>
        </p:spPr>
        <p:txBody>
          <a:bodyPr vert="horz" lIns="74295" tIns="37148" rIns="74295" bIns="37148"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200" dirty="0" smtClean="0"/>
              <a:t>connection of north-western leg and big beam (BINP design)</a:t>
            </a:r>
            <a:endParaRPr lang="en-GB" sz="1200" dirty="0"/>
          </a:p>
        </p:txBody>
      </p:sp>
      <p:cxnSp>
        <p:nvCxnSpPr>
          <p:cNvPr id="9" name="Straight Arrow Connector 12"/>
          <p:cNvCxnSpPr/>
          <p:nvPr/>
        </p:nvCxnSpPr>
        <p:spPr>
          <a:xfrm flipH="1" flipV="1">
            <a:off x="2072681" y="4275829"/>
            <a:ext cx="360039" cy="198646"/>
          </a:xfrm>
          <a:prstGeom prst="straightConnector1">
            <a:avLst/>
          </a:prstGeom>
          <a:ln w="15875">
            <a:solidFill>
              <a:srgbClr val="00B050"/>
            </a:solidFill>
            <a:tailEnd type="arrow"/>
          </a:ln>
          <a:effectLst>
            <a:glow rad="25400">
              <a:schemeClr val="bg1"/>
            </a:glow>
          </a:effectLst>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045703" y="76562"/>
            <a:ext cx="5355569" cy="400110"/>
          </a:xfrm>
          <a:prstGeom prst="rect">
            <a:avLst/>
          </a:prstGeom>
        </p:spPr>
        <p:txBody>
          <a:bodyPr wrap="none">
            <a:spAutoFit/>
          </a:bodyPr>
          <a:lstStyle/>
          <a:p>
            <a:r>
              <a:rPr lang="en-US" sz="2000" b="1" dirty="0" smtClean="0"/>
              <a:t>FEM simulation of crucial horizontal acceleration</a:t>
            </a:r>
            <a:endParaRPr lang="en-GB" sz="2000" b="1" dirty="0"/>
          </a:p>
        </p:txBody>
      </p:sp>
      <p:sp>
        <p:nvSpPr>
          <p:cNvPr id="10" name="Title 1"/>
          <p:cNvSpPr txBox="1">
            <a:spLocks/>
          </p:cNvSpPr>
          <p:nvPr/>
        </p:nvSpPr>
        <p:spPr>
          <a:xfrm>
            <a:off x="1185126" y="1215702"/>
            <a:ext cx="7584298" cy="666485"/>
          </a:xfrm>
          <a:prstGeom prst="rect">
            <a:avLst/>
          </a:prstGeom>
          <a:solidFill>
            <a:schemeClr val="bg1"/>
          </a:solidFill>
        </p:spPr>
        <p:txBody>
          <a:bodyPr vert="horz" lIns="74295" tIns="37148" rIns="74295" bIns="37148"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600" dirty="0" smtClean="0"/>
              <a:t>The </a:t>
            </a:r>
            <a:r>
              <a:rPr lang="en-US" sz="1600" dirty="0" smtClean="0"/>
              <a:t>most crucial direction of any horizontal force is that one from the center-of-gravity towards the north-western leg (s. figure). The highest stress arises at the top of the leg.</a:t>
            </a:r>
          </a:p>
        </p:txBody>
      </p:sp>
    </p:spTree>
    <p:extLst>
      <p:ext uri="{BB962C8B-B14F-4D97-AF65-F5344CB8AC3E}">
        <p14:creationId xmlns:p14="http://schemas.microsoft.com/office/powerpoint/2010/main" val="2867806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1213" y="965889"/>
            <a:ext cx="6554115" cy="4839375"/>
          </a:xfrm>
          <a:prstGeom prst="rect">
            <a:avLst/>
          </a:prstGeom>
        </p:spPr>
      </p:pic>
      <p:sp>
        <p:nvSpPr>
          <p:cNvPr id="6" name="Title 1"/>
          <p:cNvSpPr txBox="1">
            <a:spLocks/>
          </p:cNvSpPr>
          <p:nvPr/>
        </p:nvSpPr>
        <p:spPr>
          <a:xfrm>
            <a:off x="1127973" y="5755961"/>
            <a:ext cx="7641451" cy="610375"/>
          </a:xfrm>
          <a:prstGeom prst="rect">
            <a:avLst/>
          </a:prstGeom>
          <a:solidFill>
            <a:schemeClr val="bg1"/>
          </a:solidFill>
        </p:spPr>
        <p:txBody>
          <a:bodyPr vert="horz" lIns="74295" tIns="37148" rIns="74295" bIns="37148"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400" dirty="0" smtClean="0"/>
              <a:t>Recent simulations at GSI for the most crucial load case have shown that struts which connect the 2 western legs will considerably reduce the maximum stress at the top of the north-western support leg.</a:t>
            </a:r>
            <a:endParaRPr lang="en-GB" sz="1400" dirty="0"/>
          </a:p>
        </p:txBody>
      </p:sp>
      <p:sp>
        <p:nvSpPr>
          <p:cNvPr id="12" name="Title 1"/>
          <p:cNvSpPr txBox="1">
            <a:spLocks/>
          </p:cNvSpPr>
          <p:nvPr/>
        </p:nvSpPr>
        <p:spPr>
          <a:xfrm>
            <a:off x="2763441" y="4833156"/>
            <a:ext cx="1351208" cy="527965"/>
          </a:xfrm>
          <a:prstGeom prst="rect">
            <a:avLst/>
          </a:prstGeom>
          <a:solidFill>
            <a:schemeClr val="bg1"/>
          </a:solidFill>
        </p:spPr>
        <p:txBody>
          <a:bodyPr vert="horz" lIns="74295" tIns="37148" rIns="74295" bIns="37148"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200" dirty="0" smtClean="0"/>
              <a:t>Hydraulic jack for north-western leg</a:t>
            </a:r>
            <a:endParaRPr lang="en-GB" sz="1200" dirty="0"/>
          </a:p>
        </p:txBody>
      </p:sp>
      <p:sp>
        <p:nvSpPr>
          <p:cNvPr id="17" name="Title 1"/>
          <p:cNvSpPr txBox="1">
            <a:spLocks/>
          </p:cNvSpPr>
          <p:nvPr/>
        </p:nvSpPr>
        <p:spPr>
          <a:xfrm rot="16200000">
            <a:off x="7186169" y="1773737"/>
            <a:ext cx="1628588" cy="241778"/>
          </a:xfrm>
          <a:prstGeom prst="rect">
            <a:avLst/>
          </a:prstGeom>
          <a:solidFill>
            <a:schemeClr val="bg1"/>
          </a:solidFill>
        </p:spPr>
        <p:txBody>
          <a:bodyPr vert="horz" lIns="74295" tIns="37148" rIns="74295" bIns="37148"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1200" dirty="0" smtClean="0"/>
              <a:t>Von-Mises stress [MPa] </a:t>
            </a:r>
            <a:endParaRPr lang="en-GB" sz="1200" dirty="0"/>
          </a:p>
        </p:txBody>
      </p:sp>
      <p:cxnSp>
        <p:nvCxnSpPr>
          <p:cNvPr id="9" name="Straight Arrow Connector 12"/>
          <p:cNvCxnSpPr/>
          <p:nvPr/>
        </p:nvCxnSpPr>
        <p:spPr>
          <a:xfrm flipH="1" flipV="1">
            <a:off x="1784648" y="4653136"/>
            <a:ext cx="991168" cy="360040"/>
          </a:xfrm>
          <a:prstGeom prst="straightConnector1">
            <a:avLst/>
          </a:prstGeom>
          <a:ln w="15875">
            <a:solidFill>
              <a:srgbClr val="FF0000"/>
            </a:solidFill>
            <a:tailEnd type="arrow"/>
          </a:ln>
          <a:effectLst>
            <a:glow rad="25400">
              <a:schemeClr val="bg1"/>
            </a:glow>
          </a:effectLst>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045703" y="79269"/>
            <a:ext cx="5355569" cy="400110"/>
          </a:xfrm>
          <a:prstGeom prst="rect">
            <a:avLst/>
          </a:prstGeom>
        </p:spPr>
        <p:txBody>
          <a:bodyPr wrap="none">
            <a:spAutoFit/>
          </a:bodyPr>
          <a:lstStyle/>
          <a:p>
            <a:r>
              <a:rPr lang="en-US" sz="2000" b="1" dirty="0" smtClean="0"/>
              <a:t>FEM simulation of crucial horizontal acceleration</a:t>
            </a:r>
            <a:endParaRPr lang="en-GB" sz="2000" b="1" dirty="0"/>
          </a:p>
        </p:txBody>
      </p:sp>
    </p:spTree>
    <p:extLst>
      <p:ext uri="{BB962C8B-B14F-4D97-AF65-F5344CB8AC3E}">
        <p14:creationId xmlns:p14="http://schemas.microsoft.com/office/powerpoint/2010/main" val="15997228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962</Words>
  <Application>Microsoft Office PowerPoint</Application>
  <PresentationFormat>A4 Paper (210x297 mm)</PresentationFormat>
  <Paragraphs>69</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Specification for Dipole magnet</vt:lpstr>
      <vt:lpstr>Status of contracts</vt:lpstr>
      <vt:lpstr>Addendum to the Intermediate Report</vt:lpstr>
      <vt:lpstr>PowerPoint Presentation</vt:lpstr>
      <vt:lpstr>PowerPoint Presentation</vt:lpstr>
      <vt:lpstr>Addendum to the Intermediate Report  (Continuation of slide 4)</vt:lpstr>
      <vt:lpstr>PowerPoint Presentation</vt:lpstr>
      <vt:lpstr>PowerPoint Presentation</vt:lpstr>
      <vt:lpstr>PowerPoint Presentation</vt:lpstr>
    </vt:vector>
  </TitlesOfParts>
  <Company>GSI Helmholzzentrum für Schwerionenforschung 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Luehning, Jost</dc:creator>
  <cp:lastModifiedBy>Luehning, Jost</cp:lastModifiedBy>
  <cp:revision>372</cp:revision>
  <dcterms:created xsi:type="dcterms:W3CDTF">2014-10-20T12:36:45Z</dcterms:created>
  <dcterms:modified xsi:type="dcterms:W3CDTF">2020-10-27T18:00:05Z</dcterms:modified>
</cp:coreProperties>
</file>