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8" r:id="rId2"/>
    <p:sldId id="289" r:id="rId3"/>
    <p:sldId id="290" r:id="rId4"/>
    <p:sldId id="291" r:id="rId5"/>
    <p:sldId id="292" r:id="rId6"/>
    <p:sldId id="293" r:id="rId7"/>
    <p:sldId id="294" r:id="rId8"/>
    <p:sldId id="295" r:id="rId9"/>
    <p:sldId id="296" r:id="rId10"/>
    <p:sldId id="298" r:id="rId11"/>
    <p:sldId id="297" r:id="rId12"/>
    <p:sldId id="299" r:id="rId13"/>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31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9" autoAdjust="0"/>
    <p:restoredTop sz="94617" autoAdjust="0"/>
  </p:normalViewPr>
  <p:slideViewPr>
    <p:cSldViewPr>
      <p:cViewPr varScale="1">
        <p:scale>
          <a:sx n="102" d="100"/>
          <a:sy n="102" d="100"/>
        </p:scale>
        <p:origin x="120" y="13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F8EE36-F3FA-4AB1-97D4-E4A4442BDF1E}" type="datetimeFigureOut">
              <a:rPr lang="en-GB" smtClean="0"/>
              <a:t>26/10/2020</a:t>
            </a:fld>
            <a:endParaRPr lang="en-GB"/>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FD91A7-776D-4A24-8230-7B731948D43C}" type="slidenum">
              <a:rPr lang="en-GB" smtClean="0"/>
              <a:t>‹#›</a:t>
            </a:fld>
            <a:endParaRPr lang="en-GB"/>
          </a:p>
        </p:txBody>
      </p:sp>
    </p:spTree>
    <p:extLst>
      <p:ext uri="{BB962C8B-B14F-4D97-AF65-F5344CB8AC3E}">
        <p14:creationId xmlns:p14="http://schemas.microsoft.com/office/powerpoint/2010/main" val="265411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noProof="0" dirty="0"/>
          </a:p>
        </p:txBody>
      </p:sp>
      <p:sp>
        <p:nvSpPr>
          <p:cNvPr id="4" name="Foliennummernplatzhalter 3"/>
          <p:cNvSpPr>
            <a:spLocks noGrp="1"/>
          </p:cNvSpPr>
          <p:nvPr>
            <p:ph type="sldNum" sz="quarter" idx="10"/>
          </p:nvPr>
        </p:nvSpPr>
        <p:spPr/>
        <p:txBody>
          <a:bodyPr/>
          <a:lstStyle/>
          <a:p>
            <a:fld id="{D1FD91A7-776D-4A24-8230-7B731948D43C}" type="slidenum">
              <a:rPr lang="en-GB" smtClean="0"/>
              <a:t>1</a:t>
            </a:fld>
            <a:endParaRPr lang="en-GB"/>
          </a:p>
        </p:txBody>
      </p:sp>
    </p:spTree>
    <p:extLst>
      <p:ext uri="{BB962C8B-B14F-4D97-AF65-F5344CB8AC3E}">
        <p14:creationId xmlns:p14="http://schemas.microsoft.com/office/powerpoint/2010/main" val="2993031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noProof="0" dirty="0"/>
          </a:p>
        </p:txBody>
      </p:sp>
      <p:sp>
        <p:nvSpPr>
          <p:cNvPr id="4" name="Foliennummernplatzhalter 3"/>
          <p:cNvSpPr>
            <a:spLocks noGrp="1"/>
          </p:cNvSpPr>
          <p:nvPr>
            <p:ph type="sldNum" sz="quarter" idx="10"/>
          </p:nvPr>
        </p:nvSpPr>
        <p:spPr/>
        <p:txBody>
          <a:bodyPr/>
          <a:lstStyle/>
          <a:p>
            <a:fld id="{D1FD91A7-776D-4A24-8230-7B731948D43C}" type="slidenum">
              <a:rPr lang="en-GB" smtClean="0"/>
              <a:t>3</a:t>
            </a:fld>
            <a:endParaRPr lang="en-GB"/>
          </a:p>
        </p:txBody>
      </p:sp>
    </p:spTree>
    <p:extLst>
      <p:ext uri="{BB962C8B-B14F-4D97-AF65-F5344CB8AC3E}">
        <p14:creationId xmlns:p14="http://schemas.microsoft.com/office/powerpoint/2010/main" val="3629563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noProof="0" dirty="0"/>
          </a:p>
        </p:txBody>
      </p:sp>
      <p:sp>
        <p:nvSpPr>
          <p:cNvPr id="4" name="Foliennummernplatzhalter 3"/>
          <p:cNvSpPr>
            <a:spLocks noGrp="1"/>
          </p:cNvSpPr>
          <p:nvPr>
            <p:ph type="sldNum" sz="quarter" idx="10"/>
          </p:nvPr>
        </p:nvSpPr>
        <p:spPr/>
        <p:txBody>
          <a:bodyPr/>
          <a:lstStyle/>
          <a:p>
            <a:fld id="{D1FD91A7-776D-4A24-8230-7B731948D43C}" type="slidenum">
              <a:rPr lang="en-GB" smtClean="0"/>
              <a:t>4</a:t>
            </a:fld>
            <a:endParaRPr lang="en-GB"/>
          </a:p>
        </p:txBody>
      </p:sp>
    </p:spTree>
    <p:extLst>
      <p:ext uri="{BB962C8B-B14F-4D97-AF65-F5344CB8AC3E}">
        <p14:creationId xmlns:p14="http://schemas.microsoft.com/office/powerpoint/2010/main" val="405944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noProof="0" dirty="0"/>
          </a:p>
        </p:txBody>
      </p:sp>
      <p:sp>
        <p:nvSpPr>
          <p:cNvPr id="4" name="Foliennummernplatzhalter 3"/>
          <p:cNvSpPr>
            <a:spLocks noGrp="1"/>
          </p:cNvSpPr>
          <p:nvPr>
            <p:ph type="sldNum" sz="quarter" idx="10"/>
          </p:nvPr>
        </p:nvSpPr>
        <p:spPr/>
        <p:txBody>
          <a:bodyPr/>
          <a:lstStyle/>
          <a:p>
            <a:fld id="{D1FD91A7-776D-4A24-8230-7B731948D43C}" type="slidenum">
              <a:rPr lang="en-GB" smtClean="0"/>
              <a:t>5</a:t>
            </a:fld>
            <a:endParaRPr lang="en-GB"/>
          </a:p>
        </p:txBody>
      </p:sp>
    </p:spTree>
    <p:extLst>
      <p:ext uri="{BB962C8B-B14F-4D97-AF65-F5344CB8AC3E}">
        <p14:creationId xmlns:p14="http://schemas.microsoft.com/office/powerpoint/2010/main" val="2005012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noProof="0" dirty="0"/>
          </a:p>
        </p:txBody>
      </p:sp>
      <p:sp>
        <p:nvSpPr>
          <p:cNvPr id="4" name="Foliennummernplatzhalter 3"/>
          <p:cNvSpPr>
            <a:spLocks noGrp="1"/>
          </p:cNvSpPr>
          <p:nvPr>
            <p:ph type="sldNum" sz="quarter" idx="10"/>
          </p:nvPr>
        </p:nvSpPr>
        <p:spPr/>
        <p:txBody>
          <a:bodyPr/>
          <a:lstStyle/>
          <a:p>
            <a:fld id="{D1FD91A7-776D-4A24-8230-7B731948D43C}" type="slidenum">
              <a:rPr lang="en-GB" smtClean="0"/>
              <a:t>6</a:t>
            </a:fld>
            <a:endParaRPr lang="en-GB"/>
          </a:p>
        </p:txBody>
      </p:sp>
    </p:spTree>
    <p:extLst>
      <p:ext uri="{BB962C8B-B14F-4D97-AF65-F5344CB8AC3E}">
        <p14:creationId xmlns:p14="http://schemas.microsoft.com/office/powerpoint/2010/main" val="3907805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noProof="0" dirty="0"/>
          </a:p>
        </p:txBody>
      </p:sp>
      <p:sp>
        <p:nvSpPr>
          <p:cNvPr id="4" name="Foliennummernplatzhalter 3"/>
          <p:cNvSpPr>
            <a:spLocks noGrp="1"/>
          </p:cNvSpPr>
          <p:nvPr>
            <p:ph type="sldNum" sz="quarter" idx="10"/>
          </p:nvPr>
        </p:nvSpPr>
        <p:spPr/>
        <p:txBody>
          <a:bodyPr/>
          <a:lstStyle/>
          <a:p>
            <a:fld id="{D1FD91A7-776D-4A24-8230-7B731948D43C}" type="slidenum">
              <a:rPr lang="en-GB" smtClean="0"/>
              <a:t>7</a:t>
            </a:fld>
            <a:endParaRPr lang="en-GB"/>
          </a:p>
        </p:txBody>
      </p:sp>
    </p:spTree>
    <p:extLst>
      <p:ext uri="{BB962C8B-B14F-4D97-AF65-F5344CB8AC3E}">
        <p14:creationId xmlns:p14="http://schemas.microsoft.com/office/powerpoint/2010/main" val="780875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noProof="0" dirty="0"/>
          </a:p>
        </p:txBody>
      </p:sp>
      <p:sp>
        <p:nvSpPr>
          <p:cNvPr id="4" name="Foliennummernplatzhalter 3"/>
          <p:cNvSpPr>
            <a:spLocks noGrp="1"/>
          </p:cNvSpPr>
          <p:nvPr>
            <p:ph type="sldNum" sz="quarter" idx="10"/>
          </p:nvPr>
        </p:nvSpPr>
        <p:spPr/>
        <p:txBody>
          <a:bodyPr/>
          <a:lstStyle/>
          <a:p>
            <a:fld id="{D1FD91A7-776D-4A24-8230-7B731948D43C}" type="slidenum">
              <a:rPr lang="en-GB" smtClean="0"/>
              <a:t>8</a:t>
            </a:fld>
            <a:endParaRPr lang="en-GB"/>
          </a:p>
        </p:txBody>
      </p:sp>
    </p:spTree>
    <p:extLst>
      <p:ext uri="{BB962C8B-B14F-4D97-AF65-F5344CB8AC3E}">
        <p14:creationId xmlns:p14="http://schemas.microsoft.com/office/powerpoint/2010/main" val="3953998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noProof="0" dirty="0"/>
          </a:p>
        </p:txBody>
      </p:sp>
      <p:sp>
        <p:nvSpPr>
          <p:cNvPr id="4" name="Foliennummernplatzhalter 3"/>
          <p:cNvSpPr>
            <a:spLocks noGrp="1"/>
          </p:cNvSpPr>
          <p:nvPr>
            <p:ph type="sldNum" sz="quarter" idx="10"/>
          </p:nvPr>
        </p:nvSpPr>
        <p:spPr/>
        <p:txBody>
          <a:bodyPr/>
          <a:lstStyle/>
          <a:p>
            <a:fld id="{D1FD91A7-776D-4A24-8230-7B731948D43C}" type="slidenum">
              <a:rPr lang="en-GB" smtClean="0"/>
              <a:t>9</a:t>
            </a:fld>
            <a:endParaRPr lang="en-GB"/>
          </a:p>
        </p:txBody>
      </p:sp>
    </p:spTree>
    <p:extLst>
      <p:ext uri="{BB962C8B-B14F-4D97-AF65-F5344CB8AC3E}">
        <p14:creationId xmlns:p14="http://schemas.microsoft.com/office/powerpoint/2010/main" val="2806733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noProof="0" dirty="0"/>
          </a:p>
        </p:txBody>
      </p:sp>
      <p:sp>
        <p:nvSpPr>
          <p:cNvPr id="4" name="Foliennummernplatzhalter 3"/>
          <p:cNvSpPr>
            <a:spLocks noGrp="1"/>
          </p:cNvSpPr>
          <p:nvPr>
            <p:ph type="sldNum" sz="quarter" idx="10"/>
          </p:nvPr>
        </p:nvSpPr>
        <p:spPr/>
        <p:txBody>
          <a:bodyPr/>
          <a:lstStyle/>
          <a:p>
            <a:fld id="{D1FD91A7-776D-4A24-8230-7B731948D43C}" type="slidenum">
              <a:rPr lang="en-GB" smtClean="0"/>
              <a:t>10</a:t>
            </a:fld>
            <a:endParaRPr lang="en-GB"/>
          </a:p>
        </p:txBody>
      </p:sp>
    </p:spTree>
    <p:extLst>
      <p:ext uri="{BB962C8B-B14F-4D97-AF65-F5344CB8AC3E}">
        <p14:creationId xmlns:p14="http://schemas.microsoft.com/office/powerpoint/2010/main" val="3094549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extBox 6"/>
          <p:cNvSpPr txBox="1"/>
          <p:nvPr userDrawn="1"/>
        </p:nvSpPr>
        <p:spPr>
          <a:xfrm>
            <a:off x="0" y="6597352"/>
            <a:ext cx="1064568" cy="246221"/>
          </a:xfrm>
          <a:prstGeom prst="rect">
            <a:avLst/>
          </a:prstGeom>
          <a:noFill/>
        </p:spPr>
        <p:txBody>
          <a:bodyPr wrap="square" rtlCol="0">
            <a:spAutoFit/>
          </a:bodyPr>
          <a:lstStyle/>
          <a:p>
            <a:r>
              <a:rPr lang="en-GB" sz="1000" dirty="0" smtClean="0">
                <a:solidFill>
                  <a:schemeClr val="bg1">
                    <a:lumMod val="75000"/>
                  </a:schemeClr>
                </a:solidFill>
              </a:rPr>
              <a:t>2020-10-27</a:t>
            </a:r>
            <a:endParaRPr lang="en-GB" sz="1000" dirty="0">
              <a:solidFill>
                <a:schemeClr val="bg1">
                  <a:lumMod val="75000"/>
                </a:schemeClr>
              </a:solidFill>
            </a:endParaRPr>
          </a:p>
        </p:txBody>
      </p:sp>
      <p:sp>
        <p:nvSpPr>
          <p:cNvPr id="8" name="TextBox 7"/>
          <p:cNvSpPr txBox="1"/>
          <p:nvPr userDrawn="1"/>
        </p:nvSpPr>
        <p:spPr>
          <a:xfrm>
            <a:off x="9057456" y="6597352"/>
            <a:ext cx="792088" cy="246221"/>
          </a:xfrm>
          <a:prstGeom prst="rect">
            <a:avLst/>
          </a:prstGeom>
          <a:noFill/>
        </p:spPr>
        <p:txBody>
          <a:bodyPr wrap="square" rtlCol="0">
            <a:spAutoFit/>
          </a:bodyPr>
          <a:lstStyle/>
          <a:p>
            <a:pPr algn="r"/>
            <a:fld id="{0B468CD5-49D6-4BD1-8437-A3EB0A52F775}" type="slidenum">
              <a:rPr lang="en-GB" sz="1000" smtClean="0">
                <a:solidFill>
                  <a:schemeClr val="bg1">
                    <a:lumMod val="75000"/>
                  </a:schemeClr>
                </a:solidFill>
              </a:rPr>
              <a:pPr algn="r"/>
              <a:t>‹#›</a:t>
            </a:fld>
            <a:r>
              <a:rPr lang="en-GB" sz="1000" baseline="0" dirty="0" smtClean="0">
                <a:solidFill>
                  <a:schemeClr val="bg1">
                    <a:lumMod val="75000"/>
                  </a:schemeClr>
                </a:solidFill>
              </a:rPr>
              <a:t> / 12</a:t>
            </a:r>
          </a:p>
        </p:txBody>
      </p:sp>
    </p:spTree>
    <p:extLst>
      <p:ext uri="{BB962C8B-B14F-4D97-AF65-F5344CB8AC3E}">
        <p14:creationId xmlns:p14="http://schemas.microsoft.com/office/powerpoint/2010/main" val="372166396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GB" smtClean="0"/>
              <a:t>2014-10-24</a:t>
            </a:r>
            <a:endParaRPr lang="en-GB"/>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468CD5-49D6-4BD1-8437-A3EB0A52F775}" type="slidenum">
              <a:rPr lang="en-GB" smtClean="0"/>
              <a:t>‹#›</a:t>
            </a:fld>
            <a:endParaRPr lang="en-GB" dirty="0"/>
          </a:p>
        </p:txBody>
      </p:sp>
    </p:spTree>
    <p:extLst>
      <p:ext uri="{BB962C8B-B14F-4D97-AF65-F5344CB8AC3E}">
        <p14:creationId xmlns:p14="http://schemas.microsoft.com/office/powerpoint/2010/main" val="1457369073"/>
      </p:ext>
    </p:extLst>
  </p:cSld>
  <p:clrMap bg1="lt1" tx1="dk1" bg2="lt2" tx2="dk2" accent1="accent1" accent2="accent2" accent3="accent3" accent4="accent4" accent5="accent5" accent6="accent6" hlink="hlink" folHlink="folHlink"/>
  <p:sldLayoutIdLst>
    <p:sldLayoutId id="2147483649" r:id="rId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32520" y="620688"/>
            <a:ext cx="8640960" cy="1728192"/>
          </a:xfrm>
        </p:spPr>
        <p:txBody>
          <a:bodyPr>
            <a:normAutofit/>
          </a:bodyPr>
          <a:lstStyle/>
          <a:p>
            <a:pPr>
              <a:lnSpc>
                <a:spcPct val="150000"/>
              </a:lnSpc>
              <a:spcBef>
                <a:spcPts val="600"/>
              </a:spcBef>
            </a:pPr>
            <a:r>
              <a:rPr lang="en-US" sz="2800" b="1" dirty="0" smtClean="0"/>
              <a:t>Installation Updates for some Detectors</a:t>
            </a:r>
            <a:br>
              <a:rPr lang="en-US" sz="2800" b="1" dirty="0" smtClean="0"/>
            </a:br>
            <a:r>
              <a:rPr lang="en-GB" sz="1400" dirty="0" smtClean="0"/>
              <a:t>MEC Session, </a:t>
            </a:r>
            <a:r>
              <a:rPr lang="en-GB" sz="1400" dirty="0"/>
              <a:t>PANDA Collaboration Meeting</a:t>
            </a:r>
            <a:r>
              <a:rPr lang="en-GB" sz="1400" dirty="0" smtClean="0"/>
              <a:t> 20/3</a:t>
            </a:r>
            <a:br>
              <a:rPr lang="en-GB" sz="1400" dirty="0" smtClean="0"/>
            </a:br>
            <a:r>
              <a:rPr lang="en-GB" sz="1400" dirty="0" smtClean="0"/>
              <a:t> J. Lühning, GSI</a:t>
            </a:r>
            <a:endParaRPr lang="en-GB" sz="1400" dirty="0"/>
          </a:p>
        </p:txBody>
      </p:sp>
      <p:sp>
        <p:nvSpPr>
          <p:cNvPr id="4" name="Title 1"/>
          <p:cNvSpPr txBox="1">
            <a:spLocks/>
          </p:cNvSpPr>
          <p:nvPr/>
        </p:nvSpPr>
        <p:spPr>
          <a:xfrm>
            <a:off x="2072680" y="2780928"/>
            <a:ext cx="5472608" cy="381642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spcBef>
                <a:spcPts val="1200"/>
              </a:spcBef>
              <a:buFont typeface="Arial" panose="020B0604020202020204" pitchFamily="34" charset="0"/>
              <a:buChar char="•"/>
            </a:pPr>
            <a:r>
              <a:rPr lang="de-DE" sz="1800" dirty="0" smtClean="0"/>
              <a:t>Installation </a:t>
            </a:r>
            <a:r>
              <a:rPr lang="en-US" sz="1800" dirty="0" smtClean="0"/>
              <a:t>Set-Up for Cryostat and Barrel-EMC</a:t>
            </a:r>
          </a:p>
          <a:p>
            <a:pPr marL="342900" indent="-342900" algn="l">
              <a:spcBef>
                <a:spcPts val="1200"/>
              </a:spcBef>
              <a:buFont typeface="Arial" panose="020B0604020202020204" pitchFamily="34" charset="0"/>
              <a:buChar char="•"/>
            </a:pPr>
            <a:r>
              <a:rPr lang="en-US" sz="1800" dirty="0" smtClean="0"/>
              <a:t>Support of Detectors </a:t>
            </a:r>
            <a:r>
              <a:rPr lang="de-DE" sz="1800" dirty="0" smtClean="0"/>
              <a:t>FT1 &amp; FT2</a:t>
            </a:r>
            <a:endParaRPr lang="en-GB" sz="1800" dirty="0" smtClean="0"/>
          </a:p>
          <a:p>
            <a:pPr algn="l">
              <a:spcBef>
                <a:spcPts val="1200"/>
              </a:spcBef>
            </a:pPr>
            <a:endParaRPr lang="en-GB" sz="2000" dirty="0"/>
          </a:p>
        </p:txBody>
      </p:sp>
    </p:spTree>
    <p:extLst>
      <p:ext uri="{BB962C8B-B14F-4D97-AF65-F5344CB8AC3E}">
        <p14:creationId xmlns:p14="http://schemas.microsoft.com/office/powerpoint/2010/main" val="20214925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524" y="1143285"/>
            <a:ext cx="7980952" cy="4571429"/>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17096" y="3421412"/>
            <a:ext cx="923810" cy="1704762"/>
          </a:xfrm>
          <a:prstGeom prst="rect">
            <a:avLst/>
          </a:prstGeom>
        </p:spPr>
      </p:pic>
      <p:sp>
        <p:nvSpPr>
          <p:cNvPr id="8" name="TextBox 7"/>
          <p:cNvSpPr txBox="1"/>
          <p:nvPr/>
        </p:nvSpPr>
        <p:spPr>
          <a:xfrm>
            <a:off x="5313040" y="3212976"/>
            <a:ext cx="1800200" cy="276999"/>
          </a:xfrm>
          <a:prstGeom prst="rect">
            <a:avLst/>
          </a:prstGeom>
          <a:noFill/>
        </p:spPr>
        <p:txBody>
          <a:bodyPr wrap="square" rtlCol="0">
            <a:spAutoFit/>
          </a:bodyPr>
          <a:lstStyle/>
          <a:p>
            <a:pPr>
              <a:spcAft>
                <a:spcPts val="300"/>
              </a:spcAft>
            </a:pPr>
            <a:r>
              <a:rPr lang="en-GB" sz="1200" dirty="0" smtClean="0"/>
              <a:t>Von-Mises-stresses / MPa</a:t>
            </a:r>
          </a:p>
        </p:txBody>
      </p:sp>
      <p:sp>
        <p:nvSpPr>
          <p:cNvPr id="9" name="TextBox 8"/>
          <p:cNvSpPr txBox="1"/>
          <p:nvPr/>
        </p:nvSpPr>
        <p:spPr>
          <a:xfrm>
            <a:off x="2936776" y="5642664"/>
            <a:ext cx="5472608" cy="738664"/>
          </a:xfrm>
          <a:prstGeom prst="rect">
            <a:avLst/>
          </a:prstGeom>
          <a:noFill/>
        </p:spPr>
        <p:txBody>
          <a:bodyPr wrap="square" rtlCol="0">
            <a:spAutoFit/>
          </a:bodyPr>
          <a:lstStyle/>
          <a:p>
            <a:pPr>
              <a:spcAft>
                <a:spcPts val="300"/>
              </a:spcAft>
            </a:pPr>
            <a:r>
              <a:rPr lang="en-US" sz="1400" dirty="0" smtClean="0"/>
              <a:t>Not in any simulation of load cases the ultimate tensile </a:t>
            </a:r>
            <a:r>
              <a:rPr lang="en-US" sz="1400" dirty="0"/>
              <a:t>strength (</a:t>
            </a:r>
            <a:r>
              <a:rPr lang="en-US" sz="1400" dirty="0" smtClean="0"/>
              <a:t>≈360 MPa for mild construction steel) was exceeded. In very few regions only the yield strength of construction steel (≈240</a:t>
            </a:r>
            <a:r>
              <a:rPr lang="en-US" sz="1400" dirty="0"/>
              <a:t> </a:t>
            </a:r>
            <a:r>
              <a:rPr lang="en-US" sz="1400" dirty="0" smtClean="0"/>
              <a:t>MPa) was exceeded.</a:t>
            </a:r>
          </a:p>
        </p:txBody>
      </p:sp>
      <p:sp>
        <p:nvSpPr>
          <p:cNvPr id="10" name="TextBox 9"/>
          <p:cNvSpPr txBox="1"/>
          <p:nvPr/>
        </p:nvSpPr>
        <p:spPr>
          <a:xfrm>
            <a:off x="1136576" y="476672"/>
            <a:ext cx="5832648" cy="738664"/>
          </a:xfrm>
          <a:prstGeom prst="rect">
            <a:avLst/>
          </a:prstGeom>
          <a:noFill/>
        </p:spPr>
        <p:txBody>
          <a:bodyPr wrap="square" rtlCol="0">
            <a:spAutoFit/>
          </a:bodyPr>
          <a:lstStyle/>
          <a:p>
            <a:pPr>
              <a:spcAft>
                <a:spcPts val="300"/>
              </a:spcAft>
            </a:pPr>
            <a:r>
              <a:rPr lang="en-GB" sz="1400" dirty="0" smtClean="0"/>
              <a:t>Load case example: 20-tons EMC (a dummy here) in upstream position, with mid support, horizontal force 12 weight-% normal to the </a:t>
            </a:r>
            <a:r>
              <a:rPr lang="en-GB" sz="1400" dirty="0" smtClean="0">
                <a:latin typeface="Times New Roman" panose="02020603050405020304" pitchFamily="18" charset="0"/>
                <a:cs typeface="Times New Roman" panose="02020603050405020304" pitchFamily="18" charset="0"/>
              </a:rPr>
              <a:t>I</a:t>
            </a:r>
            <a:r>
              <a:rPr lang="en-GB" sz="1400" dirty="0" smtClean="0"/>
              <a:t>-beam axis (towards the viewer)</a:t>
            </a:r>
          </a:p>
        </p:txBody>
      </p:sp>
    </p:spTree>
    <p:extLst>
      <p:ext uri="{BB962C8B-B14F-4D97-AF65-F5344CB8AC3E}">
        <p14:creationId xmlns:p14="http://schemas.microsoft.com/office/powerpoint/2010/main" val="4106420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3578" y="841066"/>
            <a:ext cx="4831608" cy="5102540"/>
          </a:xfrm>
          <a:prstGeom prst="rect">
            <a:avLst/>
          </a:prstGeom>
        </p:spPr>
      </p:pic>
      <p:sp>
        <p:nvSpPr>
          <p:cNvPr id="2" name="Title 1"/>
          <p:cNvSpPr>
            <a:spLocks noGrp="1"/>
          </p:cNvSpPr>
          <p:nvPr>
            <p:ph type="ctrTitle" idx="4294967295"/>
          </p:nvPr>
        </p:nvSpPr>
        <p:spPr>
          <a:xfrm>
            <a:off x="416496" y="44624"/>
            <a:ext cx="9001000" cy="432733"/>
          </a:xfrm>
        </p:spPr>
        <p:txBody>
          <a:bodyPr>
            <a:noAutofit/>
          </a:bodyPr>
          <a:lstStyle/>
          <a:p>
            <a:pPr>
              <a:spcBef>
                <a:spcPts val="1200"/>
              </a:spcBef>
            </a:pPr>
            <a:r>
              <a:rPr lang="en-US" sz="2000" b="1" dirty="0" smtClean="0"/>
              <a:t>Support of detectors FT1 &amp; FT2</a:t>
            </a:r>
            <a:endParaRPr lang="en-US" sz="2000" b="1" dirty="0"/>
          </a:p>
        </p:txBody>
      </p:sp>
      <p:sp>
        <p:nvSpPr>
          <p:cNvPr id="8" name="Textfeld 7"/>
          <p:cNvSpPr txBox="1"/>
          <p:nvPr/>
        </p:nvSpPr>
        <p:spPr>
          <a:xfrm>
            <a:off x="2432720" y="6002124"/>
            <a:ext cx="3143704" cy="523220"/>
          </a:xfrm>
          <a:prstGeom prst="rect">
            <a:avLst/>
          </a:prstGeom>
          <a:noFill/>
        </p:spPr>
        <p:txBody>
          <a:bodyPr wrap="square" rtlCol="0">
            <a:spAutoFit/>
          </a:bodyPr>
          <a:lstStyle/>
          <a:p>
            <a:r>
              <a:rPr lang="en-US" sz="1400" dirty="0" smtClean="0"/>
              <a:t>Simplified </a:t>
            </a:r>
            <a:r>
              <a:rPr lang="en-US" sz="1400" dirty="0" smtClean="0"/>
              <a:t>FEM </a:t>
            </a:r>
            <a:r>
              <a:rPr lang="en-US" sz="1400" dirty="0" smtClean="0"/>
              <a:t>model, for symmetry reasons one half (the western half)</a:t>
            </a:r>
            <a:endParaRPr lang="en-US" sz="1400" dirty="0"/>
          </a:p>
        </p:txBody>
      </p:sp>
      <p:sp>
        <p:nvSpPr>
          <p:cNvPr id="5" name="Textfeld 4"/>
          <p:cNvSpPr txBox="1"/>
          <p:nvPr/>
        </p:nvSpPr>
        <p:spPr>
          <a:xfrm rot="20902725">
            <a:off x="1006509" y="990437"/>
            <a:ext cx="488608" cy="276999"/>
          </a:xfrm>
          <a:prstGeom prst="rect">
            <a:avLst/>
          </a:prstGeom>
          <a:solidFill>
            <a:schemeClr val="bg1">
              <a:lumMod val="85000"/>
            </a:schemeClr>
          </a:solidFill>
        </p:spPr>
        <p:txBody>
          <a:bodyPr wrap="square" rtlCol="0">
            <a:spAutoFit/>
          </a:bodyPr>
          <a:lstStyle/>
          <a:p>
            <a:pPr algn="ctr"/>
            <a:r>
              <a:rPr lang="en-US" sz="1200" dirty="0" smtClean="0"/>
              <a:t>FT1</a:t>
            </a:r>
            <a:endParaRPr lang="en-US" sz="1200" dirty="0"/>
          </a:p>
        </p:txBody>
      </p:sp>
      <p:cxnSp>
        <p:nvCxnSpPr>
          <p:cNvPr id="4" name="Gerade Verbindung mit Pfeil 3"/>
          <p:cNvCxnSpPr>
            <a:stCxn id="22" idx="0"/>
          </p:cNvCxnSpPr>
          <p:nvPr/>
        </p:nvCxnSpPr>
        <p:spPr>
          <a:xfrm flipV="1">
            <a:off x="1710234" y="2349433"/>
            <a:ext cx="209488" cy="250071"/>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22" name="Textfeld 21"/>
          <p:cNvSpPr txBox="1"/>
          <p:nvPr/>
        </p:nvSpPr>
        <p:spPr>
          <a:xfrm>
            <a:off x="1237401" y="2599504"/>
            <a:ext cx="945666" cy="646331"/>
          </a:xfrm>
          <a:prstGeom prst="rect">
            <a:avLst/>
          </a:prstGeom>
          <a:noFill/>
        </p:spPr>
        <p:txBody>
          <a:bodyPr wrap="square" rtlCol="0">
            <a:spAutoFit/>
          </a:bodyPr>
          <a:lstStyle/>
          <a:p>
            <a:pPr algn="ctr"/>
            <a:r>
              <a:rPr lang="en-US" sz="1200" dirty="0" smtClean="0"/>
              <a:t>support frame for both FTs</a:t>
            </a:r>
            <a:endParaRPr lang="en-US" sz="1200" dirty="0"/>
          </a:p>
        </p:txBody>
      </p:sp>
      <p:sp>
        <p:nvSpPr>
          <p:cNvPr id="16" name="Textfeld 4"/>
          <p:cNvSpPr txBox="1"/>
          <p:nvPr/>
        </p:nvSpPr>
        <p:spPr>
          <a:xfrm rot="20902725">
            <a:off x="2374661" y="1022142"/>
            <a:ext cx="488608" cy="276999"/>
          </a:xfrm>
          <a:prstGeom prst="rect">
            <a:avLst/>
          </a:prstGeom>
          <a:solidFill>
            <a:schemeClr val="bg1">
              <a:lumMod val="85000"/>
            </a:schemeClr>
          </a:solidFill>
        </p:spPr>
        <p:txBody>
          <a:bodyPr wrap="square" rtlCol="0">
            <a:spAutoFit/>
          </a:bodyPr>
          <a:lstStyle/>
          <a:p>
            <a:pPr algn="ctr"/>
            <a:r>
              <a:rPr lang="en-US" sz="1200" dirty="0" smtClean="0"/>
              <a:t>FT2</a:t>
            </a:r>
            <a:endParaRPr lang="en-US" sz="1200" dirty="0"/>
          </a:p>
        </p:txBody>
      </p:sp>
      <p:sp>
        <p:nvSpPr>
          <p:cNvPr id="23" name="Textfeld 21"/>
          <p:cNvSpPr txBox="1"/>
          <p:nvPr/>
        </p:nvSpPr>
        <p:spPr>
          <a:xfrm>
            <a:off x="4151970" y="4978253"/>
            <a:ext cx="720080" cy="646331"/>
          </a:xfrm>
          <a:prstGeom prst="rect">
            <a:avLst/>
          </a:prstGeom>
          <a:noFill/>
        </p:spPr>
        <p:txBody>
          <a:bodyPr wrap="square" rtlCol="0">
            <a:spAutoFit/>
          </a:bodyPr>
          <a:lstStyle/>
          <a:p>
            <a:pPr algn="ctr"/>
            <a:r>
              <a:rPr lang="en-US" sz="1200" dirty="0" smtClean="0"/>
              <a:t>field clamp support</a:t>
            </a:r>
            <a:endParaRPr lang="en-US" sz="1200" dirty="0"/>
          </a:p>
        </p:txBody>
      </p:sp>
      <p:cxnSp>
        <p:nvCxnSpPr>
          <p:cNvPr id="25" name="Gerade Verbindung mit Pfeil 3"/>
          <p:cNvCxnSpPr/>
          <p:nvPr/>
        </p:nvCxnSpPr>
        <p:spPr>
          <a:xfrm flipV="1">
            <a:off x="1939438" y="5574274"/>
            <a:ext cx="631087" cy="189392"/>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26" name="Textfeld 21"/>
          <p:cNvSpPr txBox="1"/>
          <p:nvPr/>
        </p:nvSpPr>
        <p:spPr>
          <a:xfrm>
            <a:off x="1018655" y="5552576"/>
            <a:ext cx="973075" cy="461665"/>
          </a:xfrm>
          <a:prstGeom prst="rect">
            <a:avLst/>
          </a:prstGeom>
          <a:noFill/>
        </p:spPr>
        <p:txBody>
          <a:bodyPr wrap="square" rtlCol="0">
            <a:spAutoFit/>
          </a:bodyPr>
          <a:lstStyle/>
          <a:p>
            <a:pPr algn="r"/>
            <a:r>
              <a:rPr lang="en-US" sz="1200" dirty="0" smtClean="0"/>
              <a:t>field clamp plate </a:t>
            </a:r>
            <a:r>
              <a:rPr lang="en-US" sz="1200" dirty="0" smtClean="0"/>
              <a:t>30mm</a:t>
            </a:r>
            <a:endParaRPr lang="en-US" sz="1200" dirty="0"/>
          </a:p>
        </p:txBody>
      </p:sp>
      <p:cxnSp>
        <p:nvCxnSpPr>
          <p:cNvPr id="27" name="Gerade Verbindung mit Pfeil 3"/>
          <p:cNvCxnSpPr/>
          <p:nvPr/>
        </p:nvCxnSpPr>
        <p:spPr>
          <a:xfrm flipV="1">
            <a:off x="1939438" y="4425520"/>
            <a:ext cx="805962" cy="190952"/>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
        <p:nvSpPr>
          <p:cNvPr id="28" name="Textfeld 21"/>
          <p:cNvSpPr txBox="1"/>
          <p:nvPr/>
        </p:nvSpPr>
        <p:spPr>
          <a:xfrm>
            <a:off x="1031471" y="4477972"/>
            <a:ext cx="973075" cy="461665"/>
          </a:xfrm>
          <a:prstGeom prst="rect">
            <a:avLst/>
          </a:prstGeom>
          <a:noFill/>
        </p:spPr>
        <p:txBody>
          <a:bodyPr wrap="square" rtlCol="0">
            <a:spAutoFit/>
          </a:bodyPr>
          <a:lstStyle/>
          <a:p>
            <a:pPr algn="r"/>
            <a:r>
              <a:rPr lang="en-US" sz="1200" dirty="0" smtClean="0"/>
              <a:t>field clamp plate </a:t>
            </a:r>
            <a:r>
              <a:rPr lang="en-US" sz="1200" dirty="0"/>
              <a:t>5</a:t>
            </a:r>
            <a:r>
              <a:rPr lang="en-US" sz="1200" dirty="0" smtClean="0"/>
              <a:t>0mm</a:t>
            </a:r>
            <a:endParaRPr lang="en-US" sz="1200" dirty="0"/>
          </a:p>
        </p:txBody>
      </p:sp>
      <p:sp>
        <p:nvSpPr>
          <p:cNvPr id="37" name="Textfeld 21"/>
          <p:cNvSpPr txBox="1"/>
          <p:nvPr/>
        </p:nvSpPr>
        <p:spPr>
          <a:xfrm>
            <a:off x="6105128" y="906363"/>
            <a:ext cx="3168352" cy="5262979"/>
          </a:xfrm>
          <a:prstGeom prst="rect">
            <a:avLst/>
          </a:prstGeom>
          <a:noFill/>
        </p:spPr>
        <p:txBody>
          <a:bodyPr wrap="square" rtlCol="0">
            <a:spAutoFit/>
          </a:bodyPr>
          <a:lstStyle/>
          <a:p>
            <a:r>
              <a:rPr lang="en-US" sz="1400" dirty="0" smtClean="0"/>
              <a:t>The obviously best place to mount the first two Forward Tracker detectors is the upstream field </a:t>
            </a:r>
            <a:r>
              <a:rPr lang="en-US" sz="1400" dirty="0" smtClean="0"/>
              <a:t>clamp.</a:t>
            </a:r>
          </a:p>
          <a:p>
            <a:r>
              <a:rPr lang="en-US" sz="1400" dirty="0" smtClean="0"/>
              <a:t>When the </a:t>
            </a:r>
            <a:r>
              <a:rPr lang="en-US" sz="1400" dirty="0" smtClean="0"/>
              <a:t>dipole will be ramped to full nominal current then the upstream field clamp will be attracted by a force in the order of 10 tons (100kN</a:t>
            </a:r>
            <a:r>
              <a:rPr lang="en-US" sz="1400" dirty="0" smtClean="0"/>
              <a:t>).</a:t>
            </a:r>
          </a:p>
          <a:p>
            <a:r>
              <a:rPr lang="en-US" sz="1400" dirty="0" smtClean="0"/>
              <a:t>The </a:t>
            </a:r>
            <a:r>
              <a:rPr lang="en-US" sz="1400" dirty="0" smtClean="0"/>
              <a:t>support of FT1 &amp; FT2 has to be connected to the field clamp in such a way that the deflection of the field-clamp will hardly cause any deflection on the Tracker detectors</a:t>
            </a:r>
            <a:r>
              <a:rPr lang="en-US" sz="1400" dirty="0" smtClean="0"/>
              <a:t>.</a:t>
            </a:r>
          </a:p>
          <a:p>
            <a:r>
              <a:rPr lang="en-US" sz="1400" dirty="0" smtClean="0"/>
              <a:t>In order to achieve this the connections of the support frame to the field clamp should be in the height range of the rigid field clamp supports, which will hardly change their positions.</a:t>
            </a:r>
          </a:p>
          <a:p>
            <a:r>
              <a:rPr lang="en-US" sz="1400" dirty="0" smtClean="0"/>
              <a:t>If the connection would be near to the upper end of the clamp support then it would be advantageous to choose a pin-jointed connection as shown in the figure to the left </a:t>
            </a:r>
            <a:r>
              <a:rPr lang="en-US" sz="1400" dirty="0"/>
              <a:t>(free rotational degree-of-freedom about the </a:t>
            </a:r>
            <a:r>
              <a:rPr lang="en-US" sz="1400" dirty="0" smtClean="0"/>
              <a:t>x-axis, yellow pin/bolt cut for better visualization) . </a:t>
            </a:r>
            <a:endParaRPr lang="en-US" sz="1400" dirty="0"/>
          </a:p>
        </p:txBody>
      </p:sp>
      <p:sp>
        <p:nvSpPr>
          <p:cNvPr id="29" name="Textfeld 21"/>
          <p:cNvSpPr txBox="1"/>
          <p:nvPr/>
        </p:nvSpPr>
        <p:spPr>
          <a:xfrm rot="291214">
            <a:off x="3689690" y="1952176"/>
            <a:ext cx="1110352" cy="276999"/>
          </a:xfrm>
          <a:prstGeom prst="rect">
            <a:avLst/>
          </a:prstGeom>
          <a:noFill/>
        </p:spPr>
        <p:txBody>
          <a:bodyPr wrap="square" rtlCol="0">
            <a:spAutoFit/>
          </a:bodyPr>
          <a:lstStyle/>
          <a:p>
            <a:pPr algn="ctr"/>
            <a:r>
              <a:rPr lang="en-US" sz="1200" dirty="0" smtClean="0"/>
              <a:t>dipole coil</a:t>
            </a:r>
            <a:endParaRPr lang="en-US" sz="1200" dirty="0"/>
          </a:p>
        </p:txBody>
      </p:sp>
      <p:sp>
        <p:nvSpPr>
          <p:cNvPr id="30" name="Textfeld 21"/>
          <p:cNvSpPr txBox="1"/>
          <p:nvPr/>
        </p:nvSpPr>
        <p:spPr>
          <a:xfrm>
            <a:off x="4735276" y="5293318"/>
            <a:ext cx="663354" cy="461665"/>
          </a:xfrm>
          <a:prstGeom prst="rect">
            <a:avLst/>
          </a:prstGeom>
          <a:noFill/>
        </p:spPr>
        <p:txBody>
          <a:bodyPr wrap="square" rtlCol="0">
            <a:spAutoFit/>
          </a:bodyPr>
          <a:lstStyle/>
          <a:p>
            <a:pPr algn="ctr"/>
            <a:r>
              <a:rPr lang="en-US" sz="1200" dirty="0" smtClean="0"/>
              <a:t>dipole yoke</a:t>
            </a:r>
            <a:endParaRPr lang="en-US" sz="1200" dirty="0"/>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9922" y="2528240"/>
            <a:ext cx="1851364" cy="2381938"/>
          </a:xfrm>
          <a:prstGeom prst="rect">
            <a:avLst/>
          </a:prstGeom>
          <a:ln w="38100" cap="flat">
            <a:solidFill>
              <a:srgbClr val="FF0000"/>
            </a:solidFill>
          </a:ln>
          <a:effectLst/>
        </p:spPr>
      </p:pic>
      <p:sp>
        <p:nvSpPr>
          <p:cNvPr id="35" name="Textfeld 21"/>
          <p:cNvSpPr txBox="1"/>
          <p:nvPr/>
        </p:nvSpPr>
        <p:spPr>
          <a:xfrm>
            <a:off x="4301378" y="3436989"/>
            <a:ext cx="1146736" cy="1015663"/>
          </a:xfrm>
          <a:prstGeom prst="rect">
            <a:avLst/>
          </a:prstGeom>
          <a:noFill/>
        </p:spPr>
        <p:txBody>
          <a:bodyPr wrap="square" rtlCol="0">
            <a:spAutoFit/>
          </a:bodyPr>
          <a:lstStyle/>
          <a:p>
            <a:r>
              <a:rPr lang="en-US" sz="1200" dirty="0" smtClean="0"/>
              <a:t>pin-jointed connection between field-clamp and support frame</a:t>
            </a:r>
            <a:endParaRPr lang="en-US" sz="1200" dirty="0"/>
          </a:p>
        </p:txBody>
      </p:sp>
      <p:cxnSp>
        <p:nvCxnSpPr>
          <p:cNvPr id="14" name="Gerade Verbindung mit Pfeil 13"/>
          <p:cNvCxnSpPr/>
          <p:nvPr/>
        </p:nvCxnSpPr>
        <p:spPr>
          <a:xfrm flipH="1">
            <a:off x="2508278" y="3264136"/>
            <a:ext cx="1868658" cy="308880"/>
          </a:xfrm>
          <a:prstGeom prst="straightConnector1">
            <a:avLst/>
          </a:prstGeom>
          <a:ln w="1905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cxnSp>
        <p:nvCxnSpPr>
          <p:cNvPr id="24" name="Gerade Verbindung mit Pfeil 23"/>
          <p:cNvCxnSpPr/>
          <p:nvPr/>
        </p:nvCxnSpPr>
        <p:spPr>
          <a:xfrm flipH="1" flipV="1">
            <a:off x="4656026" y="3091283"/>
            <a:ext cx="74493" cy="345706"/>
          </a:xfrm>
          <a:prstGeom prst="straightConnector1">
            <a:avLst/>
          </a:prstGeom>
          <a:ln w="12700">
            <a:solidFill>
              <a:srgbClr val="FF0000"/>
            </a:solidFill>
            <a:tailEnd type="triangle"/>
          </a:ln>
          <a:effectLst>
            <a:glow rad="25400">
              <a:schemeClr val="bg1"/>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2631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0333" y="636669"/>
            <a:ext cx="2828571" cy="5114286"/>
          </a:xfrm>
          <a:prstGeom prst="rect">
            <a:avLst/>
          </a:prstGeom>
        </p:spPr>
      </p:pic>
      <p:sp>
        <p:nvSpPr>
          <p:cNvPr id="8" name="Textfeld 7"/>
          <p:cNvSpPr txBox="1"/>
          <p:nvPr/>
        </p:nvSpPr>
        <p:spPr>
          <a:xfrm>
            <a:off x="1044309" y="5714092"/>
            <a:ext cx="3168352" cy="523220"/>
          </a:xfrm>
          <a:prstGeom prst="rect">
            <a:avLst/>
          </a:prstGeom>
          <a:noFill/>
        </p:spPr>
        <p:txBody>
          <a:bodyPr wrap="square" rtlCol="0">
            <a:spAutoFit/>
          </a:bodyPr>
          <a:lstStyle/>
          <a:p>
            <a:pPr algn="ctr"/>
            <a:r>
              <a:rPr lang="en-US" sz="1400" dirty="0"/>
              <a:t>Deflection of </a:t>
            </a:r>
            <a:r>
              <a:rPr lang="en-US" sz="1400" dirty="0" smtClean="0"/>
              <a:t>field-clamp </a:t>
            </a:r>
            <a:r>
              <a:rPr lang="en-US" sz="1400" dirty="0"/>
              <a:t>and Tracker </a:t>
            </a:r>
            <a:r>
              <a:rPr lang="en-US" sz="1400" dirty="0" smtClean="0"/>
              <a:t>detectors, magnification factor 500</a:t>
            </a:r>
            <a:endParaRPr lang="en-US" sz="1400" dirty="0"/>
          </a:p>
        </p:txBody>
      </p:sp>
      <p:sp>
        <p:nvSpPr>
          <p:cNvPr id="5" name="Textfeld 4"/>
          <p:cNvSpPr txBox="1"/>
          <p:nvPr/>
        </p:nvSpPr>
        <p:spPr>
          <a:xfrm rot="21177673">
            <a:off x="1419480" y="2952154"/>
            <a:ext cx="488608" cy="276999"/>
          </a:xfrm>
          <a:prstGeom prst="rect">
            <a:avLst/>
          </a:prstGeom>
          <a:solidFill>
            <a:schemeClr val="bg1">
              <a:lumMod val="85000"/>
            </a:schemeClr>
          </a:solidFill>
        </p:spPr>
        <p:txBody>
          <a:bodyPr wrap="square" rtlCol="0">
            <a:spAutoFit/>
          </a:bodyPr>
          <a:lstStyle/>
          <a:p>
            <a:pPr algn="ctr"/>
            <a:r>
              <a:rPr lang="en-US" sz="1200" dirty="0" smtClean="0"/>
              <a:t>FT1</a:t>
            </a:r>
            <a:endParaRPr lang="en-US" sz="1200" dirty="0"/>
          </a:p>
        </p:txBody>
      </p:sp>
      <p:sp>
        <p:nvSpPr>
          <p:cNvPr id="35" name="Textfeld 21"/>
          <p:cNvSpPr txBox="1"/>
          <p:nvPr/>
        </p:nvSpPr>
        <p:spPr>
          <a:xfrm>
            <a:off x="2936776" y="1052736"/>
            <a:ext cx="1916827" cy="830997"/>
          </a:xfrm>
          <a:prstGeom prst="rect">
            <a:avLst/>
          </a:prstGeom>
          <a:noFill/>
        </p:spPr>
        <p:txBody>
          <a:bodyPr wrap="square" rtlCol="0">
            <a:spAutoFit/>
          </a:bodyPr>
          <a:lstStyle/>
          <a:p>
            <a:r>
              <a:rPr lang="en-US" sz="1200" dirty="0" smtClean="0"/>
              <a:t>Color scale:</a:t>
            </a:r>
          </a:p>
          <a:p>
            <a:r>
              <a:rPr lang="en-US" sz="1200" dirty="0" smtClean="0"/>
              <a:t>Deflection of field-clamp and Tracker detectors in Z-direction (beam direction)</a:t>
            </a:r>
            <a:endParaRPr lang="en-US" sz="1200" dirty="0"/>
          </a:p>
        </p:txBody>
      </p:sp>
      <p:sp>
        <p:nvSpPr>
          <p:cNvPr id="37" name="Textfeld 21"/>
          <p:cNvSpPr txBox="1"/>
          <p:nvPr/>
        </p:nvSpPr>
        <p:spPr>
          <a:xfrm>
            <a:off x="5889104" y="1703775"/>
            <a:ext cx="2592288" cy="3539430"/>
          </a:xfrm>
          <a:prstGeom prst="rect">
            <a:avLst/>
          </a:prstGeom>
          <a:noFill/>
        </p:spPr>
        <p:txBody>
          <a:bodyPr wrap="square" rtlCol="0">
            <a:spAutoFit/>
          </a:bodyPr>
          <a:lstStyle/>
          <a:p>
            <a:r>
              <a:rPr lang="en-US" sz="1400" dirty="0" smtClean="0"/>
              <a:t>The maximum deflection of the field clamp will be almost half a millimeter.</a:t>
            </a:r>
          </a:p>
          <a:p>
            <a:endParaRPr lang="en-US" sz="1400" dirty="0" smtClean="0"/>
          </a:p>
          <a:p>
            <a:r>
              <a:rPr lang="en-US" sz="1400" dirty="0" smtClean="0"/>
              <a:t>In </a:t>
            </a:r>
            <a:r>
              <a:rPr lang="en-US" sz="1400" dirty="0" smtClean="0"/>
              <a:t>the shown configuration the maximum deflection of the straw-tube planes will only be </a:t>
            </a:r>
            <a:r>
              <a:rPr lang="en-US" sz="1400" dirty="0" smtClean="0"/>
              <a:t>0.040</a:t>
            </a:r>
            <a:r>
              <a:rPr lang="en-US" sz="1400" dirty="0" smtClean="0"/>
              <a:t> mm in z-direction and 0.018 mm in vertical direction</a:t>
            </a:r>
            <a:r>
              <a:rPr lang="en-US" sz="1400" dirty="0" smtClean="0"/>
              <a:t>.</a:t>
            </a:r>
          </a:p>
          <a:p>
            <a:endParaRPr lang="en-US" sz="1400" dirty="0" smtClean="0"/>
          </a:p>
          <a:p>
            <a:r>
              <a:rPr lang="en-US" sz="1400" dirty="0" smtClean="0"/>
              <a:t>If the upper connection shown on the previous slide would not be pin-jointed but completely fixed then the maximum deflection of </a:t>
            </a:r>
            <a:r>
              <a:rPr lang="en-US" sz="1400" dirty="0"/>
              <a:t>straw-tube planes will </a:t>
            </a:r>
            <a:r>
              <a:rPr lang="en-US" sz="1400" dirty="0" smtClean="0"/>
              <a:t>be 0.066</a:t>
            </a:r>
            <a:r>
              <a:rPr lang="en-US" sz="1400" dirty="0"/>
              <a:t> mm in </a:t>
            </a:r>
            <a:r>
              <a:rPr lang="en-US" sz="1400" dirty="0" smtClean="0"/>
              <a:t>z-direction.</a:t>
            </a:r>
            <a:endParaRPr lang="en-US" sz="1400" dirty="0"/>
          </a:p>
        </p:txBody>
      </p:sp>
      <p:sp>
        <p:nvSpPr>
          <p:cNvPr id="7" name="Textfeld 4"/>
          <p:cNvSpPr txBox="1"/>
          <p:nvPr/>
        </p:nvSpPr>
        <p:spPr>
          <a:xfrm rot="21177673">
            <a:off x="2000989" y="3241870"/>
            <a:ext cx="488608" cy="276999"/>
          </a:xfrm>
          <a:prstGeom prst="rect">
            <a:avLst/>
          </a:prstGeom>
          <a:solidFill>
            <a:schemeClr val="bg1">
              <a:lumMod val="85000"/>
            </a:schemeClr>
          </a:solidFill>
        </p:spPr>
        <p:txBody>
          <a:bodyPr wrap="square" rtlCol="0">
            <a:spAutoFit/>
          </a:bodyPr>
          <a:lstStyle/>
          <a:p>
            <a:pPr algn="ctr"/>
            <a:r>
              <a:rPr lang="en-US" sz="1200" dirty="0" smtClean="0"/>
              <a:t>FT2</a:t>
            </a:r>
            <a:endParaRPr lang="en-US" sz="1200" dirty="0"/>
          </a:p>
        </p:txBody>
      </p:sp>
    </p:spTree>
    <p:extLst>
      <p:ext uri="{BB962C8B-B14F-4D97-AF65-F5344CB8AC3E}">
        <p14:creationId xmlns:p14="http://schemas.microsoft.com/office/powerpoint/2010/main" val="19285159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36000" y="908720"/>
            <a:ext cx="7992888" cy="576064"/>
          </a:xfrm>
        </p:spPr>
        <p:txBody>
          <a:bodyPr>
            <a:noAutofit/>
          </a:bodyPr>
          <a:lstStyle/>
          <a:p>
            <a:pPr>
              <a:spcBef>
                <a:spcPts val="1200"/>
              </a:spcBef>
            </a:pPr>
            <a:r>
              <a:rPr lang="de-DE" sz="2000" b="1" dirty="0"/>
              <a:t>Installation </a:t>
            </a:r>
            <a:r>
              <a:rPr lang="en-US" sz="2000" b="1" dirty="0"/>
              <a:t>Set-Up for Cryostat and Barrel-EMC</a:t>
            </a:r>
          </a:p>
        </p:txBody>
      </p:sp>
      <p:sp>
        <p:nvSpPr>
          <p:cNvPr id="8" name="Textfeld 7"/>
          <p:cNvSpPr txBox="1"/>
          <p:nvPr/>
        </p:nvSpPr>
        <p:spPr>
          <a:xfrm>
            <a:off x="1807820" y="2776860"/>
            <a:ext cx="6249248" cy="2539157"/>
          </a:xfrm>
          <a:prstGeom prst="rect">
            <a:avLst/>
          </a:prstGeom>
          <a:noFill/>
        </p:spPr>
        <p:txBody>
          <a:bodyPr wrap="square" rtlCol="0">
            <a:spAutoFit/>
          </a:bodyPr>
          <a:lstStyle/>
          <a:p>
            <a:pPr>
              <a:spcAft>
                <a:spcPts val="600"/>
              </a:spcAft>
            </a:pPr>
            <a:r>
              <a:rPr lang="en-US" sz="1600" dirty="0" smtClean="0"/>
              <a:t>Sergey Pivovarov (BINP) has designed a set-up for installing the cryostat in the solenoid yoke. This design is available as STEP file in EDMS.</a:t>
            </a:r>
          </a:p>
          <a:p>
            <a:pPr>
              <a:spcAft>
                <a:spcPts val="600"/>
              </a:spcAft>
            </a:pPr>
            <a:r>
              <a:rPr lang="en-US" sz="1600" dirty="0" smtClean="0"/>
              <a:t>The set-up essentially consists of a 9 meter long </a:t>
            </a:r>
            <a:r>
              <a:rPr lang="en-US" sz="1600" dirty="0" smtClean="0">
                <a:latin typeface="Times New Roman" panose="02020603050405020304" pitchFamily="18" charset="0"/>
                <a:cs typeface="Times New Roman" panose="02020603050405020304" pitchFamily="18" charset="0"/>
              </a:rPr>
              <a:t>I</a:t>
            </a:r>
            <a:r>
              <a:rPr lang="en-US" sz="1600" dirty="0" smtClean="0"/>
              <a:t>-beam and 3 supports. It was designed so strong that with minor modifications </a:t>
            </a:r>
            <a:r>
              <a:rPr lang="en-US" sz="1600" dirty="0"/>
              <a:t>it can be used </a:t>
            </a:r>
            <a:r>
              <a:rPr lang="en-US" sz="1600" dirty="0" smtClean="0"/>
              <a:t>for installing the barrel-EMC (weight ≈ 20 </a:t>
            </a:r>
            <a:r>
              <a:rPr lang="en-US" sz="1600" dirty="0"/>
              <a:t>tons</a:t>
            </a:r>
            <a:r>
              <a:rPr lang="en-US" sz="1600" dirty="0" smtClean="0"/>
              <a:t>) which is heavier than the cryostat.</a:t>
            </a:r>
          </a:p>
          <a:p>
            <a:pPr>
              <a:spcAft>
                <a:spcPts val="600"/>
              </a:spcAft>
            </a:pPr>
            <a:r>
              <a:rPr lang="en-US" sz="1600" dirty="0" smtClean="0"/>
              <a:t>For the installation of the cryostat the </a:t>
            </a:r>
            <a:r>
              <a:rPr lang="en-US" sz="1600" dirty="0" smtClean="0">
                <a:latin typeface="Times New Roman" panose="02020603050405020304" pitchFamily="18" charset="0"/>
                <a:cs typeface="Times New Roman" panose="02020603050405020304" pitchFamily="18" charset="0"/>
              </a:rPr>
              <a:t>I</a:t>
            </a:r>
            <a:r>
              <a:rPr lang="en-US" sz="1600" dirty="0" smtClean="0"/>
              <a:t>-beam needs to be 20 centimeters higher than for the installation of the EMC. </a:t>
            </a:r>
          </a:p>
          <a:p>
            <a:pPr>
              <a:spcAft>
                <a:spcPts val="600"/>
              </a:spcAft>
            </a:pPr>
            <a:r>
              <a:rPr lang="en-US" sz="1600" dirty="0" smtClean="0"/>
              <a:t>The following slides show a possible installation scenario.</a:t>
            </a:r>
            <a:endParaRPr lang="en-US" sz="1600" dirty="0"/>
          </a:p>
        </p:txBody>
      </p:sp>
    </p:spTree>
    <p:extLst>
      <p:ext uri="{BB962C8B-B14F-4D97-AF65-F5344CB8AC3E}">
        <p14:creationId xmlns:p14="http://schemas.microsoft.com/office/powerpoint/2010/main" val="6385157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400" y="260648"/>
            <a:ext cx="8331200" cy="5147733"/>
          </a:xfrm>
          <a:prstGeom prst="rect">
            <a:avLst/>
          </a:prstGeom>
        </p:spPr>
      </p:pic>
      <p:sp>
        <p:nvSpPr>
          <p:cNvPr id="5" name="TextBox 4"/>
          <p:cNvSpPr txBox="1"/>
          <p:nvPr/>
        </p:nvSpPr>
        <p:spPr>
          <a:xfrm>
            <a:off x="1075432" y="5373216"/>
            <a:ext cx="8054032" cy="1200329"/>
          </a:xfrm>
          <a:prstGeom prst="rect">
            <a:avLst/>
          </a:prstGeom>
          <a:noFill/>
        </p:spPr>
        <p:txBody>
          <a:bodyPr wrap="square" rtlCol="0">
            <a:spAutoFit/>
          </a:bodyPr>
          <a:lstStyle/>
          <a:p>
            <a:r>
              <a:rPr lang="en-GB" sz="1200" dirty="0"/>
              <a:t>1. The </a:t>
            </a:r>
            <a:r>
              <a:rPr lang="en-GB" sz="1200" dirty="0" smtClean="0">
                <a:latin typeface="Times New Roman" panose="02020603050405020304" pitchFamily="18" charset="0"/>
                <a:cs typeface="Times New Roman" panose="02020603050405020304" pitchFamily="18" charset="0"/>
              </a:rPr>
              <a:t>I</a:t>
            </a:r>
            <a:r>
              <a:rPr lang="en-GB" sz="1200" dirty="0" smtClean="0"/>
              <a:t>-beam (marked orange) will </a:t>
            </a:r>
            <a:r>
              <a:rPr lang="en-GB" sz="1200" dirty="0"/>
              <a:t>be moved into the barrel yoke by crane from the upstream side. For this operation, the upstream support should already be fixed to the </a:t>
            </a:r>
            <a:r>
              <a:rPr lang="en-GB" sz="1200" dirty="0">
                <a:latin typeface="Times New Roman" panose="02020603050405020304" pitchFamily="18" charset="0"/>
                <a:cs typeface="Times New Roman" panose="02020603050405020304" pitchFamily="18" charset="0"/>
              </a:rPr>
              <a:t>I</a:t>
            </a:r>
            <a:r>
              <a:rPr lang="en-GB" sz="1200" dirty="0"/>
              <a:t>-beam.</a:t>
            </a:r>
          </a:p>
          <a:p>
            <a:r>
              <a:rPr lang="en-GB" sz="1200" dirty="0"/>
              <a:t>The </a:t>
            </a:r>
            <a:r>
              <a:rPr lang="en-GB" sz="1200" dirty="0">
                <a:latin typeface="Times New Roman" panose="02020603050405020304" pitchFamily="18" charset="0"/>
                <a:cs typeface="Times New Roman" panose="02020603050405020304" pitchFamily="18" charset="0"/>
              </a:rPr>
              <a:t>I</a:t>
            </a:r>
            <a:r>
              <a:rPr lang="en-GB" sz="1200" dirty="0"/>
              <a:t>-beam and the attached upstream support weigh about 3.2 tons. Their centre-of-gravity is about 2.3 meters away from the upstream end of the </a:t>
            </a:r>
            <a:r>
              <a:rPr lang="en-GB" sz="1200" dirty="0">
                <a:latin typeface="Times New Roman" panose="02020603050405020304" pitchFamily="18" charset="0"/>
                <a:cs typeface="Times New Roman" panose="02020603050405020304" pitchFamily="18" charset="0"/>
              </a:rPr>
              <a:t>I</a:t>
            </a:r>
            <a:r>
              <a:rPr lang="en-GB" sz="1200" dirty="0"/>
              <a:t>-beam</a:t>
            </a:r>
            <a:r>
              <a:rPr lang="en-GB" sz="1200" dirty="0" smtClean="0"/>
              <a:t>. </a:t>
            </a:r>
            <a:r>
              <a:rPr lang="en-GB" sz="1200" dirty="0"/>
              <a:t>Crane ropes fastened at the centre-of-gravity </a:t>
            </a:r>
            <a:r>
              <a:rPr lang="en-GB" sz="1200" dirty="0" smtClean="0"/>
              <a:t>(marked green) will </a:t>
            </a:r>
            <a:r>
              <a:rPr lang="en-GB" sz="1200" dirty="0"/>
              <a:t>stay outside of the barrel yoke, thus allowing to move the </a:t>
            </a:r>
            <a:r>
              <a:rPr lang="en-GB" sz="1200" dirty="0">
                <a:latin typeface="Times New Roman" panose="02020603050405020304" pitchFamily="18" charset="0"/>
                <a:cs typeface="Times New Roman" panose="02020603050405020304" pitchFamily="18" charset="0"/>
              </a:rPr>
              <a:t>I</a:t>
            </a:r>
            <a:r>
              <a:rPr lang="en-GB" sz="1200" dirty="0"/>
              <a:t>-beam</a:t>
            </a:r>
            <a:r>
              <a:rPr lang="en-GB" sz="1200" dirty="0" smtClean="0"/>
              <a:t> </a:t>
            </a:r>
            <a:r>
              <a:rPr lang="en-GB" sz="1200" dirty="0"/>
              <a:t>into its designated position without having to use other means than the crane</a:t>
            </a:r>
            <a:r>
              <a:rPr lang="en-GB" sz="1200" dirty="0" smtClean="0"/>
              <a:t>.</a:t>
            </a:r>
          </a:p>
          <a:p>
            <a:r>
              <a:rPr lang="en-US" sz="1200" dirty="0" smtClean="0"/>
              <a:t>The blue blocks (height 20cm) beneath the feet of the supports are only needed for the installation of the cryostat.</a:t>
            </a:r>
            <a:endParaRPr lang="en-US" sz="1200" dirty="0"/>
          </a:p>
        </p:txBody>
      </p:sp>
    </p:spTree>
    <p:extLst>
      <p:ext uri="{BB962C8B-B14F-4D97-AF65-F5344CB8AC3E}">
        <p14:creationId xmlns:p14="http://schemas.microsoft.com/office/powerpoint/2010/main" val="3101425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54289" y="620688"/>
            <a:ext cx="6999111" cy="5023556"/>
          </a:xfrm>
          <a:prstGeom prst="rect">
            <a:avLst/>
          </a:prstGeom>
        </p:spPr>
      </p:pic>
      <p:sp>
        <p:nvSpPr>
          <p:cNvPr id="5" name="TextBox 4"/>
          <p:cNvSpPr txBox="1"/>
          <p:nvPr/>
        </p:nvSpPr>
        <p:spPr>
          <a:xfrm>
            <a:off x="2072680" y="5949280"/>
            <a:ext cx="6192688" cy="276999"/>
          </a:xfrm>
          <a:prstGeom prst="rect">
            <a:avLst/>
          </a:prstGeom>
          <a:noFill/>
        </p:spPr>
        <p:txBody>
          <a:bodyPr wrap="square" rtlCol="0">
            <a:spAutoFit/>
          </a:bodyPr>
          <a:lstStyle/>
          <a:p>
            <a:r>
              <a:rPr lang="en-GB" sz="1200" dirty="0"/>
              <a:t>2. The mid support will be fixed to the </a:t>
            </a:r>
            <a:r>
              <a:rPr lang="en-GB" sz="1200" dirty="0" smtClean="0">
                <a:latin typeface="Times New Roman" panose="02020603050405020304" pitchFamily="18" charset="0"/>
                <a:cs typeface="Times New Roman" panose="02020603050405020304" pitchFamily="18" charset="0"/>
              </a:rPr>
              <a:t>I</a:t>
            </a:r>
            <a:r>
              <a:rPr lang="en-GB" sz="1200" dirty="0" smtClean="0"/>
              <a:t>-beam</a:t>
            </a:r>
            <a:r>
              <a:rPr lang="en-GB" sz="1200" dirty="0"/>
              <a:t>, and the upstream support will be removed.</a:t>
            </a:r>
            <a:endParaRPr lang="en-US" sz="1200" dirty="0"/>
          </a:p>
        </p:txBody>
      </p:sp>
    </p:spTree>
    <p:extLst>
      <p:ext uri="{BB962C8B-B14F-4D97-AF65-F5344CB8AC3E}">
        <p14:creationId xmlns:p14="http://schemas.microsoft.com/office/powerpoint/2010/main" val="19762791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84648" y="5949280"/>
            <a:ext cx="6480720" cy="276999"/>
          </a:xfrm>
          <a:prstGeom prst="rect">
            <a:avLst/>
          </a:prstGeom>
          <a:noFill/>
        </p:spPr>
        <p:txBody>
          <a:bodyPr wrap="square" rtlCol="0">
            <a:spAutoFit/>
          </a:bodyPr>
          <a:lstStyle/>
          <a:p>
            <a:pPr algn="ctr"/>
            <a:r>
              <a:rPr lang="en-GB" sz="1200" dirty="0"/>
              <a:t>3. The cryostat </a:t>
            </a:r>
            <a:r>
              <a:rPr lang="en-GB" sz="1200" dirty="0" smtClean="0"/>
              <a:t>(still on its support frame, marked turquoise) will </a:t>
            </a:r>
            <a:r>
              <a:rPr lang="en-GB" sz="1200" dirty="0"/>
              <a:t>be moved onto the </a:t>
            </a:r>
            <a:r>
              <a:rPr lang="en-GB" sz="1200" dirty="0">
                <a:latin typeface="Times New Roman" panose="02020603050405020304" pitchFamily="18" charset="0"/>
                <a:cs typeface="Times New Roman" panose="02020603050405020304" pitchFamily="18" charset="0"/>
              </a:rPr>
              <a:t>I</a:t>
            </a:r>
            <a:r>
              <a:rPr lang="en-GB" sz="1200" dirty="0"/>
              <a:t>-beam </a:t>
            </a:r>
            <a:r>
              <a:rPr lang="en-GB" sz="1200" dirty="0" smtClean="0"/>
              <a:t>by crane.</a:t>
            </a:r>
            <a:endParaRPr lang="en-US" sz="12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4608" y="692696"/>
            <a:ext cx="7100711" cy="5068711"/>
          </a:xfrm>
          <a:prstGeom prst="rect">
            <a:avLst/>
          </a:prstGeom>
        </p:spPr>
      </p:pic>
    </p:spTree>
    <p:extLst>
      <p:ext uri="{BB962C8B-B14F-4D97-AF65-F5344CB8AC3E}">
        <p14:creationId xmlns:p14="http://schemas.microsoft.com/office/powerpoint/2010/main" val="29720652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9496" y="400776"/>
            <a:ext cx="8827008" cy="5620512"/>
          </a:xfrm>
          <a:prstGeom prst="rect">
            <a:avLst/>
          </a:prstGeom>
        </p:spPr>
      </p:pic>
      <p:sp>
        <p:nvSpPr>
          <p:cNvPr id="5" name="TextBox 4"/>
          <p:cNvSpPr txBox="1"/>
          <p:nvPr/>
        </p:nvSpPr>
        <p:spPr>
          <a:xfrm>
            <a:off x="1928664" y="6063679"/>
            <a:ext cx="6192688" cy="461665"/>
          </a:xfrm>
          <a:prstGeom prst="rect">
            <a:avLst/>
          </a:prstGeom>
          <a:noFill/>
        </p:spPr>
        <p:txBody>
          <a:bodyPr wrap="square" rtlCol="0">
            <a:spAutoFit/>
          </a:bodyPr>
          <a:lstStyle/>
          <a:p>
            <a:r>
              <a:rPr lang="en-GB" sz="1200" dirty="0"/>
              <a:t>4. The upstream support will again be fixed to the </a:t>
            </a:r>
            <a:r>
              <a:rPr lang="en-GB" sz="1200" dirty="0">
                <a:latin typeface="Times New Roman" panose="02020603050405020304" pitchFamily="18" charset="0"/>
                <a:cs typeface="Times New Roman" panose="02020603050405020304" pitchFamily="18" charset="0"/>
              </a:rPr>
              <a:t>I</a:t>
            </a:r>
            <a:r>
              <a:rPr lang="en-GB" sz="1200" dirty="0"/>
              <a:t>-beam, the mid support will be removed, and the cryostat will be moved into the barrel yoke.</a:t>
            </a:r>
            <a:endParaRPr lang="en-US" sz="1200" dirty="0"/>
          </a:p>
        </p:txBody>
      </p:sp>
    </p:spTree>
    <p:extLst>
      <p:ext uri="{BB962C8B-B14F-4D97-AF65-F5344CB8AC3E}">
        <p14:creationId xmlns:p14="http://schemas.microsoft.com/office/powerpoint/2010/main" val="35196547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459" y="404664"/>
            <a:ext cx="8835081" cy="5597611"/>
          </a:xfrm>
          <a:prstGeom prst="rect">
            <a:avLst/>
          </a:prstGeom>
        </p:spPr>
      </p:pic>
      <p:sp>
        <p:nvSpPr>
          <p:cNvPr id="5" name="TextBox 4"/>
          <p:cNvSpPr txBox="1"/>
          <p:nvPr/>
        </p:nvSpPr>
        <p:spPr>
          <a:xfrm>
            <a:off x="1928664" y="6176337"/>
            <a:ext cx="6192688" cy="276999"/>
          </a:xfrm>
          <a:prstGeom prst="rect">
            <a:avLst/>
          </a:prstGeom>
          <a:noFill/>
        </p:spPr>
        <p:txBody>
          <a:bodyPr wrap="square" rtlCol="0">
            <a:spAutoFit/>
          </a:bodyPr>
          <a:lstStyle/>
          <a:p>
            <a:pPr algn="ctr"/>
            <a:r>
              <a:rPr lang="en-GB" sz="1200" dirty="0"/>
              <a:t>5. The cryostat will be fixed to the barrel yoke in the designated position.</a:t>
            </a:r>
            <a:endParaRPr lang="en-US" sz="1200" dirty="0"/>
          </a:p>
        </p:txBody>
      </p:sp>
    </p:spTree>
    <p:extLst>
      <p:ext uri="{BB962C8B-B14F-4D97-AF65-F5344CB8AC3E}">
        <p14:creationId xmlns:p14="http://schemas.microsoft.com/office/powerpoint/2010/main" val="253762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28664" y="6176337"/>
            <a:ext cx="6192688" cy="461665"/>
          </a:xfrm>
          <a:prstGeom prst="rect">
            <a:avLst/>
          </a:prstGeom>
          <a:noFill/>
        </p:spPr>
        <p:txBody>
          <a:bodyPr wrap="square" rtlCol="0">
            <a:spAutoFit/>
          </a:bodyPr>
          <a:lstStyle/>
          <a:p>
            <a:r>
              <a:rPr lang="en-GB" sz="1200" dirty="0"/>
              <a:t>6. All blocks beneath the feet of the 3 supports will be removed, the </a:t>
            </a:r>
            <a:r>
              <a:rPr lang="en-GB" sz="1200" dirty="0">
                <a:latin typeface="Times New Roman" panose="02020603050405020304" pitchFamily="18" charset="0"/>
                <a:cs typeface="Times New Roman" panose="02020603050405020304" pitchFamily="18" charset="0"/>
              </a:rPr>
              <a:t>I</a:t>
            </a:r>
            <a:r>
              <a:rPr lang="en-GB" sz="1200" dirty="0"/>
              <a:t>-beam will be lowered by 20cm. In this position the mounting of the barrel-EMC can be started.</a:t>
            </a:r>
            <a:endParaRPr lang="en-US" sz="12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886" y="404664"/>
            <a:ext cx="8736227" cy="5659395"/>
          </a:xfrm>
          <a:prstGeom prst="rect">
            <a:avLst/>
          </a:prstGeom>
        </p:spPr>
      </p:pic>
    </p:spTree>
    <p:extLst>
      <p:ext uri="{BB962C8B-B14F-4D97-AF65-F5344CB8AC3E}">
        <p14:creationId xmlns:p14="http://schemas.microsoft.com/office/powerpoint/2010/main" val="20747753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2560" y="379740"/>
            <a:ext cx="3943900" cy="6001588"/>
          </a:xfrm>
          <a:prstGeom prst="rect">
            <a:avLst/>
          </a:prstGeom>
        </p:spPr>
      </p:pic>
      <p:sp>
        <p:nvSpPr>
          <p:cNvPr id="5" name="TextBox 4"/>
          <p:cNvSpPr txBox="1"/>
          <p:nvPr/>
        </p:nvSpPr>
        <p:spPr>
          <a:xfrm>
            <a:off x="5457056" y="1116608"/>
            <a:ext cx="3528392" cy="4616648"/>
          </a:xfrm>
          <a:prstGeom prst="rect">
            <a:avLst/>
          </a:prstGeom>
          <a:noFill/>
        </p:spPr>
        <p:txBody>
          <a:bodyPr wrap="square" rtlCol="0">
            <a:spAutoFit/>
          </a:bodyPr>
          <a:lstStyle/>
          <a:p>
            <a:r>
              <a:rPr lang="en-GB" sz="1400" dirty="0" smtClean="0"/>
              <a:t>A side-support height of 331cm allows to use the supports for installing both the cryostat and the barrel-EMC.</a:t>
            </a:r>
            <a:endParaRPr lang="en-GB" sz="1400" dirty="0"/>
          </a:p>
          <a:p>
            <a:endParaRPr lang="en-GB" sz="1400" dirty="0" smtClean="0"/>
          </a:p>
          <a:p>
            <a:r>
              <a:rPr lang="en-GB" sz="1400" dirty="0" smtClean="0"/>
              <a:t>The width of the side supports is assumed to be 180cm.</a:t>
            </a:r>
          </a:p>
          <a:p>
            <a:endParaRPr lang="en-GB" sz="1400" dirty="0" smtClean="0"/>
          </a:p>
          <a:p>
            <a:r>
              <a:rPr lang="en-US" sz="1400" dirty="0" smtClean="0"/>
              <a:t>Concerning seismic events on the FAIR site we assume that a set-up will be save if any (virtual) static horizontal acceleration of 1.2</a:t>
            </a:r>
            <a:r>
              <a:rPr lang="en-GB" sz="1400" dirty="0" smtClean="0"/>
              <a:t>m/s² (12% </a:t>
            </a:r>
            <a:r>
              <a:rPr lang="en-GB" sz="1400" dirty="0"/>
              <a:t>of earth gravity) </a:t>
            </a:r>
            <a:r>
              <a:rPr lang="en-GB" sz="1400" dirty="0" smtClean="0"/>
              <a:t>will not lead to excessing the ultimate tensile strength of any material anywhere.</a:t>
            </a:r>
            <a:endParaRPr lang="en-GB" sz="1400" dirty="0"/>
          </a:p>
          <a:p>
            <a:endParaRPr lang="en-GB" sz="1400" dirty="0"/>
          </a:p>
          <a:p>
            <a:r>
              <a:rPr lang="en-GB" sz="1400" dirty="0" smtClean="0"/>
              <a:t>Static FEM simulations have been carried out to check the seismic safety of the set-up. In addition to earth gravity a static horizontal acceleration of 1.2m/s² had been applied to all masses in various directions, with the main mass (20 tons) in various positions on the mounting beam.</a:t>
            </a:r>
            <a:endParaRPr lang="en-US" sz="1400" dirty="0"/>
          </a:p>
        </p:txBody>
      </p:sp>
    </p:spTree>
    <p:extLst>
      <p:ext uri="{BB962C8B-B14F-4D97-AF65-F5344CB8AC3E}">
        <p14:creationId xmlns:p14="http://schemas.microsoft.com/office/powerpoint/2010/main" val="19772763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926</Words>
  <Application>Microsoft Office PowerPoint</Application>
  <PresentationFormat>A4 Paper (210x297 mm)</PresentationFormat>
  <Paragraphs>61</Paragraphs>
  <Slides>12</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Installation Updates for some Detectors MEC Session, PANDA Collaboration Meeting 20/3  J. Lühning, GSI</vt:lpstr>
      <vt:lpstr>Installation Set-Up for Cryostat and Barrel-EMC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Support of detectors FT1 &amp; FT2</vt:lpstr>
      <vt:lpstr>PowerPoint Presentation</vt:lpstr>
    </vt:vector>
  </TitlesOfParts>
  <Company>GSI Helmholzzentrum für Schwerionenforschung mbH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Luehning, Jost</dc:creator>
  <cp:lastModifiedBy>Luehning, Jost</cp:lastModifiedBy>
  <cp:revision>330</cp:revision>
  <dcterms:created xsi:type="dcterms:W3CDTF">2014-10-20T12:36:45Z</dcterms:created>
  <dcterms:modified xsi:type="dcterms:W3CDTF">2020-10-26T17:13:06Z</dcterms:modified>
</cp:coreProperties>
</file>