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73" r:id="rId2"/>
    <p:sldId id="304" r:id="rId3"/>
    <p:sldId id="305" r:id="rId4"/>
    <p:sldId id="303" r:id="rId5"/>
    <p:sldId id="301" r:id="rId6"/>
  </p:sldIdLst>
  <p:sldSz cx="9144000" cy="6858000" type="screen4x3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F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-132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38605B-9CEC-0043-A36B-5DC60FE6ABC7}" type="datetimeFigureOut">
              <a:rPr lang="en-US" smtClean="0"/>
              <a:pPr/>
              <a:t>12/1/10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A8F40-FF2D-3546-BF59-6B914CCE3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dirty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dirty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dirty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D06E9958-DC0C-453D-8170-906F60352C57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3" charset="-128"/>
        <a:cs typeface="ＭＳ Ｐゴシック" pitchFamily="-12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3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3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3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1/12/10</a:t>
            </a:r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XXXV </a:t>
            </a:r>
            <a:r>
              <a:rPr lang="en-US" dirty="0" smtClean="0"/>
              <a:t>PANDA coll. meeting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3078A9-4BC9-4D38-84E2-C78F23187761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1/12/10</a:t>
            </a:r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XXXV </a:t>
            </a:r>
            <a:r>
              <a:rPr lang="en-US" dirty="0" smtClean="0"/>
              <a:t>PANDA coll. meeting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3078A9-4BC9-4D38-84E2-C78F23187761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1/12/10</a:t>
            </a:r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XXXV </a:t>
            </a:r>
            <a:r>
              <a:rPr lang="en-US" dirty="0" smtClean="0"/>
              <a:t>PANDA coll. meeting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3078A9-4BC9-4D38-84E2-C78F23187761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1/12/10</a:t>
            </a:r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XXXV </a:t>
            </a:r>
            <a:r>
              <a:rPr lang="en-US" dirty="0" smtClean="0"/>
              <a:t>PANDA coll. meeting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3078A9-4BC9-4D38-84E2-C78F23187761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1/12/10</a:t>
            </a:r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XXXV </a:t>
            </a:r>
            <a:r>
              <a:rPr lang="en-US" dirty="0" smtClean="0"/>
              <a:t>PANDA coll. meeting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3078A9-4BC9-4D38-84E2-C78F23187761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1/12/10</a:t>
            </a:r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XXXV </a:t>
            </a:r>
            <a:r>
              <a:rPr lang="en-US" dirty="0" smtClean="0"/>
              <a:t>PANDA coll. meeting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3078A9-4BC9-4D38-84E2-C78F23187761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1/12/10</a:t>
            </a:r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XXXV </a:t>
            </a:r>
            <a:r>
              <a:rPr lang="en-US" dirty="0" smtClean="0"/>
              <a:t>PANDA coll. meeting</a:t>
            </a:r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3078A9-4BC9-4D38-84E2-C78F23187761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1/12/10</a:t>
            </a:r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XXXV </a:t>
            </a:r>
            <a:r>
              <a:rPr lang="en-US" dirty="0" smtClean="0"/>
              <a:t>PANDA coll. meeting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3078A9-4BC9-4D38-84E2-C78F23187761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1/12/10</a:t>
            </a:r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XXXV </a:t>
            </a:r>
            <a:r>
              <a:rPr lang="en-US" dirty="0" smtClean="0"/>
              <a:t>PANDA coll. meeting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3078A9-4BC9-4D38-84E2-C78F23187761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1/12/10</a:t>
            </a:r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XXXV </a:t>
            </a:r>
            <a:r>
              <a:rPr lang="en-US" dirty="0" smtClean="0"/>
              <a:t>PANDA coll. meeting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3078A9-4BC9-4D38-84E2-C78F23187761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1/12/10</a:t>
            </a:r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XXXV </a:t>
            </a:r>
            <a:r>
              <a:rPr lang="en-US" dirty="0" smtClean="0"/>
              <a:t>PANDA coll. meeting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3078A9-4BC9-4D38-84E2-C78F23187761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4" name="Group 3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8436" name="Line 4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37" name="Line 5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38" name="Line 6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39" name="Line 7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40" name="Line 8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41" name="Line 9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4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4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4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4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46" name="Line 14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4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4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4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5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51" name="Line 19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5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5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5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5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56" name="Line 24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5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" name="Group 26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8459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60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61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62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63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64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65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66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67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68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69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70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71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72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73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74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75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76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77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78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79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80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81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82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83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84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85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86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87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8488" name="Rectangle 56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defRPr/>
              </a:pPr>
              <a:endParaRPr lang="en-US" sz="1800" dirty="0">
                <a:latin typeface="Tahoma" charset="0"/>
              </a:endParaRPr>
            </a:p>
          </p:txBody>
        </p:sp>
        <p:grpSp>
          <p:nvGrpSpPr>
            <p:cNvPr id="6" name="Group 57"/>
            <p:cNvGrpSpPr>
              <a:grpSpLocks/>
            </p:cNvGrpSpPr>
            <p:nvPr/>
          </p:nvGrpSpPr>
          <p:grpSpPr bwMode="auto">
            <a:xfrm>
              <a:off x="2064" y="3984"/>
              <a:ext cx="1920" cy="288"/>
              <a:chOff x="2064" y="3984"/>
              <a:chExt cx="1920" cy="288"/>
            </a:xfrm>
          </p:grpSpPr>
          <p:sp>
            <p:nvSpPr>
              <p:cNvPr id="18490" name="Rectangle 58" descr="60%"/>
              <p:cNvSpPr>
                <a:spLocks noChangeArrowheads="1"/>
              </p:cNvSpPr>
              <p:nvPr/>
            </p:nvSpPr>
            <p:spPr bwMode="ltGray">
              <a:xfrm>
                <a:off x="2112" y="4032"/>
                <a:ext cx="1824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defRPr/>
                </a:pPr>
                <a:endParaRPr lang="en-US" sz="1800" dirty="0">
                  <a:latin typeface="Tahoma" charset="0"/>
                </a:endParaRPr>
              </a:p>
            </p:txBody>
          </p:sp>
          <p:sp>
            <p:nvSpPr>
              <p:cNvPr id="18491" name="Line 59"/>
              <p:cNvSpPr>
                <a:spLocks noChangeShapeType="1"/>
              </p:cNvSpPr>
              <p:nvPr/>
            </p:nvSpPr>
            <p:spPr bwMode="ltGray">
              <a:xfrm>
                <a:off x="2064" y="4032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492" name="Line 60"/>
              <p:cNvSpPr>
                <a:spLocks noChangeShapeType="1"/>
              </p:cNvSpPr>
              <p:nvPr/>
            </p:nvSpPr>
            <p:spPr bwMode="ltGray">
              <a:xfrm>
                <a:off x="2064" y="422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493" name="Line 61"/>
              <p:cNvSpPr>
                <a:spLocks noChangeShapeType="1"/>
              </p:cNvSpPr>
              <p:nvPr/>
            </p:nvSpPr>
            <p:spPr bwMode="ltGray">
              <a:xfrm>
                <a:off x="2112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494" name="Line 62"/>
              <p:cNvSpPr>
                <a:spLocks noChangeShapeType="1"/>
              </p:cNvSpPr>
              <p:nvPr/>
            </p:nvSpPr>
            <p:spPr bwMode="ltGray">
              <a:xfrm>
                <a:off x="393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 dirty="0"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/>
          </p:nvGrpSpPr>
          <p:grpSpPr bwMode="auto">
            <a:xfrm>
              <a:off x="4512" y="3984"/>
              <a:ext cx="912" cy="288"/>
              <a:chOff x="4512" y="3984"/>
              <a:chExt cx="912" cy="288"/>
            </a:xfrm>
          </p:grpSpPr>
          <p:sp>
            <p:nvSpPr>
              <p:cNvPr id="18496" name="Rectangle 64" descr="60%"/>
              <p:cNvSpPr>
                <a:spLocks noChangeArrowheads="1"/>
              </p:cNvSpPr>
              <p:nvPr/>
            </p:nvSpPr>
            <p:spPr bwMode="ltGray">
              <a:xfrm>
                <a:off x="4560" y="4032"/>
                <a:ext cx="816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defRPr/>
                </a:pPr>
                <a:endParaRPr lang="en-US" sz="1800" dirty="0">
                  <a:latin typeface="Tahoma" charset="0"/>
                </a:endParaRPr>
              </a:p>
            </p:txBody>
          </p:sp>
          <p:sp>
            <p:nvSpPr>
              <p:cNvPr id="18497" name="Line 65"/>
              <p:cNvSpPr>
                <a:spLocks noChangeShapeType="1"/>
              </p:cNvSpPr>
              <p:nvPr/>
            </p:nvSpPr>
            <p:spPr bwMode="ltGray">
              <a:xfrm>
                <a:off x="4512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498" name="Line 66"/>
              <p:cNvSpPr>
                <a:spLocks noChangeShapeType="1"/>
              </p:cNvSpPr>
              <p:nvPr/>
            </p:nvSpPr>
            <p:spPr bwMode="ltGray">
              <a:xfrm>
                <a:off x="4512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499" name="Line 67"/>
              <p:cNvSpPr>
                <a:spLocks noChangeShapeType="1"/>
              </p:cNvSpPr>
              <p:nvPr/>
            </p:nvSpPr>
            <p:spPr bwMode="ltGray">
              <a:xfrm>
                <a:off x="4560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500" name="Line 68"/>
              <p:cNvSpPr>
                <a:spLocks noChangeShapeType="1"/>
              </p:cNvSpPr>
              <p:nvPr/>
            </p:nvSpPr>
            <p:spPr bwMode="ltGray">
              <a:xfrm>
                <a:off x="537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 dirty="0"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8" name="Group 69"/>
            <p:cNvGrpSpPr>
              <a:grpSpLocks/>
            </p:cNvGrpSpPr>
            <p:nvPr/>
          </p:nvGrpSpPr>
          <p:grpSpPr bwMode="auto">
            <a:xfrm>
              <a:off x="624" y="3984"/>
              <a:ext cx="912" cy="288"/>
              <a:chOff x="624" y="3984"/>
              <a:chExt cx="912" cy="288"/>
            </a:xfrm>
          </p:grpSpPr>
          <p:sp>
            <p:nvSpPr>
              <p:cNvPr id="18502" name="Rectangle 70" descr="60%"/>
              <p:cNvSpPr>
                <a:spLocks noChangeArrowheads="1"/>
              </p:cNvSpPr>
              <p:nvPr/>
            </p:nvSpPr>
            <p:spPr bwMode="ltGray">
              <a:xfrm>
                <a:off x="672" y="4032"/>
                <a:ext cx="816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defRPr/>
                </a:pPr>
                <a:endParaRPr lang="en-US" sz="1800" dirty="0">
                  <a:latin typeface="Tahoma" charset="0"/>
                </a:endParaRPr>
              </a:p>
            </p:txBody>
          </p:sp>
          <p:sp>
            <p:nvSpPr>
              <p:cNvPr id="18503" name="Line 71"/>
              <p:cNvSpPr>
                <a:spLocks noChangeShapeType="1"/>
              </p:cNvSpPr>
              <p:nvPr/>
            </p:nvSpPr>
            <p:spPr bwMode="ltGray">
              <a:xfrm>
                <a:off x="624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504" name="Line 72"/>
              <p:cNvSpPr>
                <a:spLocks noChangeShapeType="1"/>
              </p:cNvSpPr>
              <p:nvPr/>
            </p:nvSpPr>
            <p:spPr bwMode="ltGray">
              <a:xfrm>
                <a:off x="624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505" name="Line 73"/>
              <p:cNvSpPr>
                <a:spLocks noChangeShapeType="1"/>
              </p:cNvSpPr>
              <p:nvPr/>
            </p:nvSpPr>
            <p:spPr bwMode="ltGray">
              <a:xfrm>
                <a:off x="672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506" name="Line 74"/>
              <p:cNvSpPr>
                <a:spLocks noChangeShapeType="1"/>
              </p:cNvSpPr>
              <p:nvPr/>
            </p:nvSpPr>
            <p:spPr bwMode="ltGray">
              <a:xfrm>
                <a:off x="1488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 dirty="0"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18512" name="Line 80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800" dirty="0"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9" name="Group 81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8514" name="Line 82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8515" name="Line 83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516" name="Arc 84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116 w 43195"/>
                  <a:gd name="T1" fmla="*/ 0 h 43200"/>
                  <a:gd name="T2" fmla="*/ 0 w 43195"/>
                  <a:gd name="T3" fmla="*/ 123 h 43200"/>
                  <a:gd name="T4" fmla="*/ 119 w 43195"/>
                  <a:gd name="T5" fmla="*/ 120 h 43200"/>
                  <a:gd name="T6" fmla="*/ 0 60000 65536"/>
                  <a:gd name="T7" fmla="*/ 0 60000 65536"/>
                  <a:gd name="T8" fmla="*/ 0 60000 65536"/>
                  <a:gd name="T9" fmla="*/ 0 w 43195"/>
                  <a:gd name="T10" fmla="*/ 0 h 43200"/>
                  <a:gd name="T11" fmla="*/ 43195 w 43195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defRPr/>
                </a:pPr>
                <a:endParaRPr lang="en-US" sz="1800" dirty="0">
                  <a:latin typeface="Tahoma" charset="0"/>
                </a:endParaRPr>
              </a:p>
            </p:txBody>
          </p:sp>
        </p:grpSp>
      </p:grpSp>
      <p:sp>
        <p:nvSpPr>
          <p:cNvPr id="1027" name="Rectangle 7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1028" name="Rectangle 7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18509" name="Rectangle 7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omic Sans MS" charset="0"/>
              </a:defRPr>
            </a:lvl1pPr>
          </a:lstStyle>
          <a:p>
            <a:pPr>
              <a:defRPr/>
            </a:pPr>
            <a:r>
              <a:rPr lang="en-US" dirty="0" smtClean="0"/>
              <a:t>1/12/10</a:t>
            </a:r>
            <a:endParaRPr lang="it-IT" dirty="0"/>
          </a:p>
        </p:txBody>
      </p:sp>
      <p:sp>
        <p:nvSpPr>
          <p:cNvPr id="18510" name="Rectangle 7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omic Sans MS" charset="0"/>
              </a:defRPr>
            </a:lvl1pPr>
          </a:lstStyle>
          <a:p>
            <a:pPr>
              <a:defRPr/>
            </a:pPr>
            <a:r>
              <a:rPr lang="en-US" dirty="0" smtClean="0"/>
              <a:t>XXXV </a:t>
            </a:r>
            <a:r>
              <a:rPr lang="en-US" dirty="0" smtClean="0"/>
              <a:t>PANDA coll. meeting</a:t>
            </a:r>
            <a:endParaRPr lang="it-IT" dirty="0"/>
          </a:p>
        </p:txBody>
      </p:sp>
      <p:sp>
        <p:nvSpPr>
          <p:cNvPr id="18511" name="Rectangle 7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Comic Sans MS" charset="0"/>
              </a:defRPr>
            </a:lvl1pPr>
          </a:lstStyle>
          <a:p>
            <a:pPr>
              <a:defRPr/>
            </a:pPr>
            <a:fld id="{183078A9-4BC9-4D38-84E2-C78F23187761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  <p:sp>
        <p:nvSpPr>
          <p:cNvPr id="3158" name="Rectangle 86"/>
          <p:cNvSpPr>
            <a:spLocks noChangeArrowheads="1"/>
          </p:cNvSpPr>
          <p:nvPr/>
        </p:nvSpPr>
        <p:spPr bwMode="auto">
          <a:xfrm>
            <a:off x="8848725" y="2032003"/>
            <a:ext cx="1846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671513" y="395288"/>
            <a:ext cx="77724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STT </a:t>
            </a:r>
            <a:r>
              <a:rPr lang="en-US" sz="3200" b="1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Technical Design Report status</a:t>
            </a:r>
            <a:endParaRPr lang="en-US" sz="3200" b="1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ottotitolo 2"/>
          <p:cNvSpPr txBox="1">
            <a:spLocks/>
          </p:cNvSpPr>
          <p:nvPr/>
        </p:nvSpPr>
        <p:spPr>
          <a:xfrm>
            <a:off x="990600" y="2093913"/>
            <a:ext cx="6400800" cy="17526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/>
              <a:buChar char="•"/>
              <a:defRPr/>
            </a:pPr>
            <a:r>
              <a:rPr lang="en-US" kern="0" dirty="0" smtClean="0">
                <a:latin typeface="+mn-lt"/>
                <a:ea typeface="+mn-ea"/>
                <a:cs typeface="+mn-cs"/>
              </a:rPr>
              <a:t> Status of the work</a:t>
            </a:r>
          </a:p>
          <a:p>
            <a:pPr marL="342900" indent="-342900" eaLnBrk="0" hangingPunct="0">
              <a:spcBef>
                <a:spcPct val="20000"/>
              </a:spcBef>
              <a:buFont typeface="Arial"/>
              <a:buChar char="•"/>
              <a:defRPr/>
            </a:pPr>
            <a:r>
              <a:rPr lang="en-US" kern="0" dirty="0" smtClean="0">
                <a:latin typeface="+mn-lt"/>
                <a:ea typeface="+mn-ea"/>
                <a:cs typeface="+mn-cs"/>
              </a:rPr>
              <a:t> Time line</a:t>
            </a:r>
          </a:p>
          <a:p>
            <a:pPr marL="342900" indent="-342900" eaLnBrk="0" hangingPunct="0">
              <a:spcBef>
                <a:spcPct val="20000"/>
              </a:spcBef>
              <a:buFont typeface="Arial"/>
              <a:buChar char="•"/>
              <a:defRPr/>
            </a:pPr>
            <a:r>
              <a:rPr lang="en-US" kern="0" dirty="0">
                <a:latin typeface="+mn-lt"/>
                <a:ea typeface="+mn-ea"/>
                <a:cs typeface="+mn-cs"/>
              </a:rPr>
              <a:t> ….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2" y="1752602"/>
            <a:ext cx="3479799" cy="4425949"/>
          </a:xfrm>
          <a:prstGeom prst="rect">
            <a:avLst/>
          </a:prstGeom>
          <a:effectLst>
            <a:outerShdw blurRad="50800" dist="38100" dir="5400000">
              <a:srgbClr val="000000">
                <a:alpha val="43000"/>
              </a:srgbClr>
            </a:outerShdw>
          </a:effec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1/12/10</a:t>
            </a:r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XXXV PANDA coll. meeting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78A9-4BC9-4D38-84E2-C78F23187761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751428"/>
            <a:ext cx="792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The Tracking TDR is a multi-volume document describing the technical solutions chosen for:</a:t>
            </a:r>
          </a:p>
          <a:p>
            <a:endParaRPr lang="en-US" dirty="0" smtClean="0">
              <a:latin typeface="Arial"/>
              <a:cs typeface="Arial"/>
            </a:endParaRPr>
          </a:p>
          <a:p>
            <a:pPr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 Micro Vertex Detector;</a:t>
            </a:r>
          </a:p>
          <a:p>
            <a:pPr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 Central Tracker;</a:t>
            </a:r>
          </a:p>
          <a:p>
            <a:pPr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 Forward GEM Chambers</a:t>
            </a:r>
          </a:p>
          <a:p>
            <a:pPr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 Forward Tracker.</a:t>
            </a:r>
          </a:p>
          <a:p>
            <a:pPr>
              <a:buFont typeface="Arial"/>
              <a:buChar char="•"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4863353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Arial"/>
                <a:cs typeface="Arial"/>
              </a:rPr>
              <a:t>The different volumes have different time scales.</a:t>
            </a:r>
            <a:endParaRPr lang="en-US" dirty="0">
              <a:solidFill>
                <a:srgbClr val="FF6600"/>
              </a:solidFill>
              <a:latin typeface="Arial"/>
              <a:cs typeface="Arial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71513" y="675703"/>
            <a:ext cx="77724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The Tracking TDR</a:t>
            </a:r>
          </a:p>
          <a:p>
            <a:pPr algn="ctr" eaLnBrk="0" hangingPunct="0">
              <a:defRPr/>
            </a:pPr>
            <a:endParaRPr lang="en-US" sz="3200" b="1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78A9-4BC9-4D38-84E2-C78F23187761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/>
          <a:p>
            <a:r>
              <a:rPr lang="en-US" dirty="0" smtClean="0"/>
              <a:t>1/12/10</a:t>
            </a:r>
            <a:endParaRPr lang="it-IT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/>
          <a:p>
            <a:r>
              <a:rPr lang="en-US" dirty="0" smtClean="0"/>
              <a:t>XXXV PANDA coll. meeting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078A9-4BC9-4D38-84E2-C78F23187761}" type="slidenum">
              <a:rPr lang="it-IT" smtClean="0"/>
              <a:pPr>
                <a:defRPr/>
              </a:pPr>
              <a:t>3</a:t>
            </a:fld>
            <a:endParaRPr lang="it-IT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671513" y="300055"/>
            <a:ext cx="77724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Work done</a:t>
            </a:r>
            <a:r>
              <a:rPr lang="en-US" sz="3200" b="1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for the STT volume</a:t>
            </a:r>
          </a:p>
          <a:p>
            <a:pPr algn="ctr" eaLnBrk="0" hangingPunct="0">
              <a:defRPr/>
            </a:pPr>
            <a:endParaRPr lang="en-US" sz="3200" b="1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1724" y="983301"/>
            <a:ext cx="7818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Concerning the </a:t>
            </a:r>
            <a:r>
              <a:rPr lang="en-US" dirty="0" smtClean="0">
                <a:solidFill>
                  <a:srgbClr val="FF0000"/>
                </a:solidFill>
              </a:rPr>
              <a:t>STT volume </a:t>
            </a:r>
            <a:r>
              <a:rPr lang="en-US" dirty="0" smtClean="0"/>
              <a:t>we have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/>
          <a:p>
            <a:r>
              <a:rPr lang="en-US" dirty="0" smtClean="0"/>
              <a:t>1/12/10</a:t>
            </a:r>
            <a:endParaRPr lang="it-IT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/>
          <a:p>
            <a:r>
              <a:rPr lang="en-US" dirty="0" smtClean="0"/>
              <a:t>XXXV PANDA coll. meeting</a:t>
            </a:r>
            <a:endParaRPr lang="it-IT" dirty="0"/>
          </a:p>
        </p:txBody>
      </p:sp>
      <p:sp>
        <p:nvSpPr>
          <p:cNvPr id="10" name="Rectangle 9"/>
          <p:cNvSpPr/>
          <p:nvPr/>
        </p:nvSpPr>
        <p:spPr>
          <a:xfrm>
            <a:off x="622641" y="1510788"/>
            <a:ext cx="4582061" cy="526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3 The Straw Tube </a:t>
            </a:r>
            <a:r>
              <a:rPr lang="en-US" sz="1600" dirty="0" smtClean="0"/>
              <a:t>Tracker</a:t>
            </a:r>
          </a:p>
          <a:p>
            <a:r>
              <a:rPr lang="en-US" sz="1600" dirty="0" smtClean="0"/>
              <a:t>3.1 General overview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3.2 Straw tube description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    3.2.1 </a:t>
            </a:r>
            <a:r>
              <a:rPr lang="en-US" sz="1600" dirty="0" smtClean="0"/>
              <a:t>Straw </a:t>
            </a:r>
            <a:r>
              <a:rPr lang="en-US" sz="1600" dirty="0" smtClean="0"/>
              <a:t>materials</a:t>
            </a:r>
          </a:p>
          <a:p>
            <a:r>
              <a:rPr lang="en-US" sz="1600" dirty="0" smtClean="0"/>
              <a:t>    3.2.2 </a:t>
            </a:r>
            <a:r>
              <a:rPr lang="en-US" sz="1600" dirty="0" smtClean="0"/>
              <a:t>Pressurized </a:t>
            </a:r>
            <a:r>
              <a:rPr lang="en-US" sz="1600" dirty="0" smtClean="0"/>
              <a:t>straws</a:t>
            </a:r>
          </a:p>
          <a:p>
            <a:r>
              <a:rPr lang="en-US" sz="1600" dirty="0" smtClean="0"/>
              <a:t>    </a:t>
            </a:r>
            <a:r>
              <a:rPr lang="en-US" sz="1600" dirty="0" smtClean="0">
                <a:solidFill>
                  <a:srgbClr val="FF0000"/>
                </a:solidFill>
              </a:rPr>
              <a:t>3.2.3 </a:t>
            </a:r>
            <a:r>
              <a:rPr lang="en-US" sz="1600" dirty="0" smtClean="0">
                <a:solidFill>
                  <a:srgbClr val="FF0000"/>
                </a:solidFill>
              </a:rPr>
              <a:t>Gas </a:t>
            </a:r>
            <a:r>
              <a:rPr lang="en-US" sz="1600" dirty="0" smtClean="0">
                <a:solidFill>
                  <a:srgbClr val="FF0000"/>
                </a:solidFill>
              </a:rPr>
              <a:t>mixture</a:t>
            </a:r>
          </a:p>
          <a:p>
            <a:r>
              <a:rPr lang="en-US" sz="1600" dirty="0" smtClean="0"/>
              <a:t>3.3 The layout of the whole detector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    3.3.1 </a:t>
            </a:r>
            <a:r>
              <a:rPr lang="en-US" sz="1600" dirty="0" smtClean="0"/>
              <a:t>Detector </a:t>
            </a:r>
            <a:r>
              <a:rPr lang="en-US" sz="1600" dirty="0" smtClean="0"/>
              <a:t>geometry</a:t>
            </a:r>
          </a:p>
          <a:p>
            <a:r>
              <a:rPr lang="en-US" sz="1600" dirty="0" smtClean="0"/>
              <a:t>3.4 Mechanics and detector installation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    3.4.1 </a:t>
            </a:r>
            <a:r>
              <a:rPr lang="en-US" sz="1600" dirty="0" smtClean="0"/>
              <a:t>Support structure of the straw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    3.4.2 </a:t>
            </a:r>
            <a:r>
              <a:rPr lang="en-US" sz="1600" dirty="0" smtClean="0"/>
              <a:t>Installation of the straw </a:t>
            </a:r>
            <a:r>
              <a:rPr lang="en-US" sz="1600" dirty="0" smtClean="0"/>
              <a:t>tubes</a:t>
            </a:r>
          </a:p>
          <a:p>
            <a:r>
              <a:rPr lang="en-US" sz="1600" dirty="0" smtClean="0"/>
              <a:t>              layers on </a:t>
            </a:r>
            <a:r>
              <a:rPr lang="en-US" sz="1600" dirty="0" smtClean="0"/>
              <a:t>the support structure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    3.4.3 </a:t>
            </a:r>
            <a:r>
              <a:rPr lang="en-US" sz="1600" dirty="0" smtClean="0"/>
              <a:t>Mechanical tests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3.5 Central frame</a:t>
            </a:r>
            <a:r>
              <a:rPr lang="en-US" sz="1600" dirty="0" smtClean="0"/>
              <a:t> 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3.6 The gas </a:t>
            </a:r>
            <a:r>
              <a:rPr lang="en-US" sz="1600" dirty="0" smtClean="0">
                <a:solidFill>
                  <a:srgbClr val="FF0000"/>
                </a:solidFill>
              </a:rPr>
              <a:t>system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3.7 The readout </a:t>
            </a:r>
            <a:r>
              <a:rPr lang="en-US" sz="1600" dirty="0" smtClean="0">
                <a:solidFill>
                  <a:srgbClr val="FF0000"/>
                </a:solidFill>
              </a:rPr>
              <a:t>electronics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3.8 Calibration and Monitoring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1600" dirty="0" smtClean="0"/>
              <a:t>3.9 Simulations </a:t>
            </a:r>
          </a:p>
          <a:p>
            <a:r>
              <a:rPr lang="en-US" sz="1600" dirty="0" smtClean="0"/>
              <a:t>   3.9.1 The charge released into the tube</a:t>
            </a:r>
          </a:p>
          <a:p>
            <a:r>
              <a:rPr lang="en-US" sz="1600" dirty="0" smtClean="0"/>
              <a:t>   3.9.2 The drift process from GARFIELD</a:t>
            </a:r>
          </a:p>
          <a:p>
            <a:endParaRPr lang="en-US" sz="1600" dirty="0" smtClean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43654" y="1474224"/>
            <a:ext cx="4572000" cy="477053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smtClean="0"/>
              <a:t>3.9.3 </a:t>
            </a:r>
            <a:r>
              <a:rPr lang="en-US" sz="1600" dirty="0" smtClean="0"/>
              <a:t>Simulation of the drift process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   3.9.4 </a:t>
            </a:r>
            <a:r>
              <a:rPr lang="en-US" sz="1600" dirty="0" smtClean="0"/>
              <a:t>The electrical signal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   3.9.5 </a:t>
            </a:r>
            <a:r>
              <a:rPr lang="en-US" sz="1600" dirty="0" smtClean="0"/>
              <a:t>Simulation of the self-calibration</a:t>
            </a:r>
            <a:endParaRPr lang="en-US" sz="1600" dirty="0" smtClean="0"/>
          </a:p>
          <a:p>
            <a:r>
              <a:rPr lang="en-US" sz="1600" dirty="0" smtClean="0"/>
              <a:t>            procedure </a:t>
            </a:r>
          </a:p>
          <a:p>
            <a:r>
              <a:rPr lang="en-US" sz="1600" dirty="0" smtClean="0"/>
              <a:t>   3.9.6 </a:t>
            </a:r>
            <a:r>
              <a:rPr lang="en-US" sz="1600" dirty="0" smtClean="0"/>
              <a:t>The </a:t>
            </a:r>
            <a:r>
              <a:rPr lang="en-US" sz="1600" dirty="0" err="1" smtClean="0"/>
              <a:t>dE/dx</a:t>
            </a:r>
            <a:r>
              <a:rPr lang="en-US" sz="1600" dirty="0" smtClean="0"/>
              <a:t> simulation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   3.9.7 </a:t>
            </a:r>
            <a:r>
              <a:rPr lang="en-US" sz="1600" dirty="0" smtClean="0"/>
              <a:t>Full and fast </a:t>
            </a:r>
            <a:r>
              <a:rPr lang="en-US" sz="1600" dirty="0" smtClean="0"/>
              <a:t>simulation</a:t>
            </a:r>
          </a:p>
          <a:p>
            <a:r>
              <a:rPr lang="en-US" sz="1600" dirty="0" smtClean="0"/>
              <a:t>   3.9.8 </a:t>
            </a:r>
            <a:r>
              <a:rPr lang="en-US" sz="1600" dirty="0" smtClean="0"/>
              <a:t>The Helix</a:t>
            </a:r>
            <a:r>
              <a:rPr lang="en-US" sz="1600" dirty="0" smtClean="0"/>
              <a:t> fit</a:t>
            </a:r>
          </a:p>
          <a:p>
            <a:r>
              <a:rPr lang="en-US" sz="1600" dirty="0" smtClean="0"/>
              <a:t>   3.9.9 </a:t>
            </a:r>
            <a:r>
              <a:rPr lang="en-US" sz="1600" dirty="0" smtClean="0"/>
              <a:t>The </a:t>
            </a:r>
            <a:r>
              <a:rPr lang="en-US" sz="1600" dirty="0" err="1" smtClean="0"/>
              <a:t>Kalman</a:t>
            </a:r>
            <a:r>
              <a:rPr lang="en-US" sz="1600" dirty="0" smtClean="0"/>
              <a:t> filter </a:t>
            </a:r>
          </a:p>
          <a:p>
            <a:r>
              <a:rPr lang="en-US" sz="1600" dirty="0" smtClean="0"/>
              <a:t>   3.9.10 </a:t>
            </a:r>
            <a:r>
              <a:rPr lang="en-US" sz="1600" dirty="0" smtClean="0"/>
              <a:t>The simulation environment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   3.9.11 </a:t>
            </a:r>
            <a:r>
              <a:rPr lang="en-US" sz="1600" dirty="0" smtClean="0"/>
              <a:t>Results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3.10 </a:t>
            </a:r>
            <a:r>
              <a:rPr lang="en-US" sz="1600" dirty="0" smtClean="0"/>
              <a:t>Prototype </a:t>
            </a:r>
            <a:r>
              <a:rPr lang="en-US" sz="1600" dirty="0" smtClean="0"/>
              <a:t>tests</a:t>
            </a:r>
          </a:p>
          <a:p>
            <a:r>
              <a:rPr lang="en-US" sz="1600" dirty="0" smtClean="0"/>
              <a:t>    </a:t>
            </a:r>
            <a:r>
              <a:rPr lang="en-US" sz="1600" dirty="0" smtClean="0">
                <a:solidFill>
                  <a:srgbClr val="FF0000"/>
                </a:solidFill>
              </a:rPr>
              <a:t>3.10.1 Spatial resolution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   3.10.2 Momentum resolution </a:t>
            </a:r>
          </a:p>
          <a:p>
            <a:r>
              <a:rPr lang="en-US" sz="1600" dirty="0" smtClean="0"/>
              <a:t>    3.10.1 Aging tests</a:t>
            </a:r>
          </a:p>
          <a:p>
            <a:r>
              <a:rPr lang="en-US" sz="1600" dirty="0" smtClean="0"/>
              <a:t>3.11 Benchmark channels</a:t>
            </a:r>
          </a:p>
          <a:p>
            <a:r>
              <a:rPr lang="en-US" sz="1600" dirty="0" smtClean="0"/>
              <a:t>3.12 Organization</a:t>
            </a:r>
          </a:p>
          <a:p>
            <a:endParaRPr lang="en-US" sz="1600" dirty="0" smtClean="0"/>
          </a:p>
          <a:p>
            <a:r>
              <a:rPr lang="en-US" sz="1600" dirty="0" smtClean="0"/>
              <a:t> </a:t>
            </a:r>
          </a:p>
          <a:p>
            <a:r>
              <a:rPr lang="en-US" sz="1600" dirty="0" smtClean="0"/>
              <a:t>References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457200" y="56374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3200" b="1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Road map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0796" y="1443236"/>
            <a:ext cx="81531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We still do not have</a:t>
            </a:r>
            <a:r>
              <a:rPr lang="en-US" dirty="0" smtClean="0"/>
              <a:t> </a:t>
            </a:r>
            <a:r>
              <a:rPr lang="en-US" dirty="0" smtClean="0"/>
              <a:t>enough</a:t>
            </a:r>
            <a:r>
              <a:rPr lang="en-US" dirty="0" smtClean="0"/>
              <a:t> </a:t>
            </a:r>
            <a:r>
              <a:rPr lang="en-US" dirty="0" smtClean="0"/>
              <a:t>about the tracking </a:t>
            </a:r>
            <a:r>
              <a:rPr lang="en-US" dirty="0" smtClean="0"/>
              <a:t>requirements</a:t>
            </a:r>
          </a:p>
          <a:p>
            <a:r>
              <a:rPr lang="en-US" dirty="0" smtClean="0"/>
              <a:t>	 </a:t>
            </a:r>
            <a:r>
              <a:rPr lang="en-US" dirty="0" smtClean="0">
                <a:solidFill>
                  <a:srgbClr val="FF6600"/>
                </a:solidFill>
              </a:rPr>
              <a:t>My proposal is to skip this for the moment</a:t>
            </a:r>
            <a:endParaRPr lang="en-US" dirty="0" smtClean="0">
              <a:solidFill>
                <a:srgbClr val="FF6600"/>
              </a:solidFill>
            </a:endParaRPr>
          </a:p>
          <a:p>
            <a:pPr>
              <a:buFont typeface="Arial"/>
              <a:buChar char="•"/>
            </a:pPr>
            <a:r>
              <a:rPr lang="en-US" dirty="0" smtClean="0"/>
              <a:t> We have to define referees to enter into the review process of what is already </a:t>
            </a:r>
            <a:r>
              <a:rPr lang="en-US" dirty="0" smtClean="0"/>
              <a:t>available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8928" y="3651779"/>
            <a:ext cx="81461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The main goal of the TDR is to demonstrate that the detector is ready </a:t>
            </a:r>
            <a:r>
              <a:rPr lang="en-US" dirty="0" smtClean="0">
                <a:solidFill>
                  <a:srgbClr val="FF6600"/>
                </a:solidFill>
              </a:rPr>
              <a:t>to be constructed;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T</a:t>
            </a:r>
            <a:r>
              <a:rPr lang="en-US" dirty="0" smtClean="0">
                <a:solidFill>
                  <a:srgbClr val="FF6600"/>
                </a:solidFill>
              </a:rPr>
              <a:t>he second goal is </a:t>
            </a:r>
            <a:r>
              <a:rPr lang="en-US" dirty="0" smtClean="0">
                <a:solidFill>
                  <a:srgbClr val="FF6600"/>
                </a:solidFill>
              </a:rPr>
              <a:t>to have the material to make the choice TPC </a:t>
            </a:r>
            <a:r>
              <a:rPr lang="en-US" dirty="0" err="1" smtClean="0">
                <a:solidFill>
                  <a:srgbClr val="FF6600"/>
                </a:solidFill>
              </a:rPr>
              <a:t>vs</a:t>
            </a:r>
            <a:r>
              <a:rPr lang="en-US" dirty="0" smtClean="0">
                <a:solidFill>
                  <a:srgbClr val="FF6600"/>
                </a:solidFill>
              </a:rPr>
              <a:t> STT</a:t>
            </a:r>
          </a:p>
          <a:p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7591" y="5569790"/>
            <a:ext cx="8291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My proposal is to</a:t>
            </a:r>
            <a:r>
              <a:rPr lang="en-US" dirty="0" smtClean="0"/>
              <a:t> have </a:t>
            </a:r>
            <a:r>
              <a:rPr lang="en-US" dirty="0" smtClean="0"/>
              <a:t>a first complete </a:t>
            </a:r>
            <a:r>
              <a:rPr lang="en-US" dirty="0" smtClean="0"/>
              <a:t>draft </a:t>
            </a:r>
            <a:r>
              <a:rPr lang="en-US" dirty="0" smtClean="0"/>
              <a:t>for March </a:t>
            </a:r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4866A0-F72C-0645-B826-A00BC652DDB8}" type="datetime1">
              <a:rPr lang="en-US" smtClean="0"/>
              <a:pPr>
                <a:defRPr/>
              </a:pPr>
              <a:t>12/3/10</a:t>
            </a:fld>
            <a:endParaRPr lang="it-IT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XXX PANDA coll. meeting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078A9-4BC9-4D38-84E2-C78F23187761}" type="slidenum">
              <a:rPr lang="it-IT" smtClean="0"/>
              <a:pPr>
                <a:defRPr/>
              </a:pPr>
              <a:t>4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457200" y="5238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General Information</a:t>
            </a:r>
            <a:endParaRPr lang="en-US" sz="3200" b="1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941" y="902964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/>
                <a:cs typeface="Arial"/>
              </a:rPr>
              <a:t>Regular meeting will again take place to check the progresses and organize the work, every 3 weeks on </a:t>
            </a:r>
            <a:r>
              <a:rPr lang="en-US" sz="1800" dirty="0" smtClean="0"/>
              <a:t>Thursday morning starting at 10 A.M</a:t>
            </a:r>
            <a:endParaRPr lang="en-US" sz="1800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1968" y="1995701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Arial"/>
                <a:cs typeface="Arial"/>
              </a:rPr>
              <a:t>T</a:t>
            </a:r>
            <a:r>
              <a:rPr lang="en-US" sz="1800" dirty="0" smtClean="0">
                <a:latin typeface="Arial"/>
                <a:cs typeface="Arial"/>
              </a:rPr>
              <a:t>he Tracking WIKI page is the place to go to find information </a:t>
            </a:r>
            <a:endParaRPr lang="en-US" sz="1800" dirty="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00" y="2554964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http://panda-</a:t>
            </a:r>
            <a:r>
              <a:rPr lang="en-US" sz="2400" dirty="0" err="1" smtClean="0">
                <a:solidFill>
                  <a:srgbClr val="0000FF"/>
                </a:solidFill>
                <a:latin typeface="Arial"/>
                <a:cs typeface="Arial"/>
              </a:rPr>
              <a:t>wiki.gsi.de/cgi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-bin/view/Tracking</a:t>
            </a:r>
            <a:endParaRPr lang="en-US" sz="24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3197450"/>
            <a:ext cx="80772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Arial"/>
                <a:cs typeface="Arial"/>
              </a:rPr>
              <a:t>Repository Access</a:t>
            </a:r>
          </a:p>
          <a:p>
            <a:endParaRPr lang="en-US" sz="1800" dirty="0" smtClean="0">
              <a:latin typeface="Arial"/>
              <a:cs typeface="Arial"/>
            </a:endParaRPr>
          </a:p>
          <a:p>
            <a:r>
              <a:rPr lang="en-US" sz="1800" dirty="0" smtClean="0">
                <a:latin typeface="Arial"/>
                <a:cs typeface="Arial"/>
              </a:rPr>
              <a:t>A subversion repository </a:t>
            </a:r>
            <a:r>
              <a:rPr lang="en-US" sz="1800" b="1" dirty="0" smtClean="0">
                <a:solidFill>
                  <a:srgbClr val="FF0000"/>
                </a:solidFill>
                <a:latin typeface="Arial"/>
                <a:cs typeface="Arial"/>
              </a:rPr>
              <a:t>" https://lxfocus14.pv.infn.it/svn/PndTrkTdr " </a:t>
            </a:r>
            <a:r>
              <a:rPr lang="en-US" sz="1800" dirty="0" smtClean="0">
                <a:latin typeface="Arial"/>
                <a:cs typeface="Arial"/>
              </a:rPr>
              <a:t>has been created to host the files for the Tracking TDR. </a:t>
            </a:r>
          </a:p>
          <a:p>
            <a:endParaRPr lang="en-US" sz="1800" dirty="0" smtClean="0">
              <a:latin typeface="Arial"/>
              <a:cs typeface="Arial"/>
            </a:endParaRPr>
          </a:p>
          <a:p>
            <a:endParaRPr lang="en-US" sz="1800" dirty="0" smtClean="0">
              <a:latin typeface="Arial"/>
              <a:cs typeface="Arial"/>
            </a:endParaRPr>
          </a:p>
          <a:p>
            <a:r>
              <a:rPr lang="en-US" sz="1800" dirty="0" smtClean="0">
                <a:latin typeface="Arial"/>
                <a:cs typeface="Arial"/>
              </a:rPr>
              <a:t>The editing rules are similar to the ones for the TPR and the PB and all others PANDA official documents.</a:t>
            </a:r>
          </a:p>
          <a:p>
            <a:endParaRPr lang="en-US" sz="1800" dirty="0">
              <a:latin typeface="Arial"/>
              <a:cs typeface="Arial"/>
            </a:endParaRPr>
          </a:p>
          <a:p>
            <a:r>
              <a:rPr lang="en-US" sz="1800" dirty="0" smtClean="0">
                <a:latin typeface="Arial"/>
                <a:cs typeface="Arial"/>
              </a:rPr>
              <a:t>If you have not been contacted and want to be an author with </a:t>
            </a:r>
            <a:r>
              <a:rPr lang="en-US" sz="1800" dirty="0" err="1" smtClean="0">
                <a:latin typeface="Arial"/>
                <a:cs typeface="Arial"/>
              </a:rPr>
              <a:t>svn</a:t>
            </a:r>
            <a:r>
              <a:rPr lang="en-US" sz="1800" dirty="0" smtClean="0">
                <a:latin typeface="Arial"/>
                <a:cs typeface="Arial"/>
              </a:rPr>
              <a:t> access, please send an e-mail to </a:t>
            </a:r>
            <a:r>
              <a:rPr lang="en-US" sz="1800" dirty="0" err="1" smtClean="0">
                <a:latin typeface="Arial"/>
                <a:cs typeface="Arial"/>
              </a:rPr>
              <a:t>Gianluigi</a:t>
            </a:r>
            <a:r>
              <a:rPr lang="en-US" sz="1800" dirty="0" smtClean="0">
                <a:latin typeface="Arial"/>
                <a:cs typeface="Arial"/>
              </a:rPr>
              <a:t> Boca (</a:t>
            </a:r>
            <a:r>
              <a:rPr lang="en-US" sz="1800" dirty="0" err="1" smtClean="0">
                <a:latin typeface="Arial"/>
                <a:cs typeface="Arial"/>
              </a:rPr>
              <a:t>Gianluigi.Boca@pv.infn.it</a:t>
            </a:r>
            <a:r>
              <a:rPr lang="en-US" sz="1800" dirty="0" smtClean="0">
                <a:latin typeface="Arial"/>
                <a:cs typeface="Arial"/>
              </a:rPr>
              <a:t>). </a:t>
            </a:r>
            <a:endParaRPr lang="en-US" sz="1800" dirty="0">
              <a:latin typeface="Arial"/>
              <a:cs typeface="Arial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1/12/10</a:t>
            </a:r>
            <a:endParaRPr lang="it-IT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XXXV </a:t>
            </a:r>
            <a:r>
              <a:rPr lang="en-US" dirty="0" smtClean="0"/>
              <a:t>PANDA coll. meeting</a:t>
            </a:r>
            <a:endParaRPr lang="it-IT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078A9-4BC9-4D38-84E2-C78F23187761}" type="slidenum">
              <a:rPr lang="it-IT" smtClean="0"/>
              <a:pPr>
                <a:defRPr/>
              </a:pPr>
              <a:t>5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hoolTheme">
  <a:themeElements>
    <a:clrScheme name="GianottiFerrara 2">
      <a:dk1>
        <a:srgbClr val="40458C"/>
      </a:dk1>
      <a:lt1>
        <a:srgbClr val="FFFFFF"/>
      </a:lt1>
      <a:dk2>
        <a:srgbClr val="9900CC"/>
      </a:dk2>
      <a:lt2>
        <a:srgbClr val="1B285F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GianottiFerrara">
      <a:majorFont>
        <a:latin typeface="Tahoma"/>
        <a:ea typeface="ＭＳ Ｐゴシック"/>
        <a:cs typeface="ＭＳ Ｐゴシック"/>
      </a:majorFont>
      <a:minorFont>
        <a:latin typeface="Tahom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GianottiFerrara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anottiFerrara 2">
        <a:dk1>
          <a:srgbClr val="40458C"/>
        </a:dk1>
        <a:lt1>
          <a:srgbClr val="FFFFFF"/>
        </a:lt1>
        <a:dk2>
          <a:srgbClr val="9900CC"/>
        </a:dk2>
        <a:lt2>
          <a:srgbClr val="1B285F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anottiFerrara 3">
        <a:dk1>
          <a:srgbClr val="000000"/>
        </a:dk1>
        <a:lt1>
          <a:srgbClr val="FFFFFF"/>
        </a:lt1>
        <a:dk2>
          <a:srgbClr val="4D4D4D"/>
        </a:dk2>
        <a:lt2>
          <a:srgbClr val="333333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anottiFerrara 4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anottiFerrara 5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anottiFerrara 6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anottiFerrara 7">
        <a:dk1>
          <a:srgbClr val="003D62"/>
        </a:dk1>
        <a:lt1>
          <a:srgbClr val="E3F0F9"/>
        </a:lt1>
        <a:dk2>
          <a:srgbClr val="006699"/>
        </a:dk2>
        <a:lt2>
          <a:srgbClr val="000000"/>
        </a:lt2>
        <a:accent1>
          <a:srgbClr val="9AC0EA"/>
        </a:accent1>
        <a:accent2>
          <a:srgbClr val="80C3C8"/>
        </a:accent2>
        <a:accent3>
          <a:srgbClr val="EFF6FB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anottiFerrara 8">
        <a:dk1>
          <a:srgbClr val="003D62"/>
        </a:dk1>
        <a:lt1>
          <a:srgbClr val="FFFFFF"/>
        </a:lt1>
        <a:dk2>
          <a:srgbClr val="006699"/>
        </a:dk2>
        <a:lt2>
          <a:srgbClr val="000000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anottiFerrara 9">
        <a:dk1>
          <a:srgbClr val="333300"/>
        </a:dk1>
        <a:lt1>
          <a:srgbClr val="FFFFFF"/>
        </a:lt1>
        <a:dk2>
          <a:srgbClr val="663300"/>
        </a:dk2>
        <a:lt2>
          <a:srgbClr val="000000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SchoolTheme.thmx</Template>
  <TotalTime>4625</TotalTime>
  <Words>531</Words>
  <Application>Microsoft Macintosh PowerPoint</Application>
  <PresentationFormat>On-screen Show (4:3)</PresentationFormat>
  <Paragraphs>87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SchoolTheme</vt:lpstr>
      <vt:lpstr>Slide 1</vt:lpstr>
      <vt:lpstr>Slide 2</vt:lpstr>
      <vt:lpstr>Slide 3</vt:lpstr>
      <vt:lpstr>Slide 4</vt:lpstr>
      <vt:lpstr>Slide 5</vt:lpstr>
    </vt:vector>
  </TitlesOfParts>
  <Company>INFN LNF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LNF</dc:creator>
  <cp:lastModifiedBy>Paola Gianotti</cp:lastModifiedBy>
  <cp:revision>113</cp:revision>
  <dcterms:created xsi:type="dcterms:W3CDTF">2010-12-01T17:32:33Z</dcterms:created>
  <dcterms:modified xsi:type="dcterms:W3CDTF">2010-12-02T23:08:03Z</dcterms:modified>
</cp:coreProperties>
</file>