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7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88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90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  <p:sp>
          <p:nvSpPr>
            <p:cNvPr id="6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latin typeface="+mn-lt"/>
              </a:endParaRPr>
            </a:p>
          </p:txBody>
        </p:sp>
        <p:grpSp>
          <p:nvGrpSpPr>
            <p:cNvPr id="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5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6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7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8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9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0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1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2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3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4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5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6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7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8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9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0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1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2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3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4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5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6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6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7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8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9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0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1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2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3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4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5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6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7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8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9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0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1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3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4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7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8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9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0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1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2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3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4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</p:grpSp>
        </p:grpSp>
        <p:grpSp>
          <p:nvGrpSpPr>
            <p:cNvPr id="8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9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30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31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32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33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  <p:sp>
          <p:nvSpPr>
            <p:cNvPr id="9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latin typeface="+mn-lt"/>
              </a:endParaRPr>
            </a:p>
          </p:txBody>
        </p:sp>
        <p:grpSp>
          <p:nvGrpSpPr>
            <p:cNvPr id="10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1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2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3" name="Arc 84"/>
              <p:cNvSpPr>
                <a:spLocks/>
              </p:cNvSpPr>
              <p:nvPr/>
            </p:nvSpPr>
            <p:spPr bwMode="ltGray">
              <a:xfrm rot="16200000" flipH="1">
                <a:off x="302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4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5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6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7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9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0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1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2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3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4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5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6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7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8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91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92" name="Rectangle 7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" name="Rectangle 7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8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5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86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87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88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  <p:sp>
          <p:nvSpPr>
            <p:cNvPr id="4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latin typeface="+mn-lt"/>
              </a:endParaRPr>
            </a:p>
          </p:txBody>
        </p:sp>
        <p:grpSp>
          <p:nvGrpSpPr>
            <p:cNvPr id="5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3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4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5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6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7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8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9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0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1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2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3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6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7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8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79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0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1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2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3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84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6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7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8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39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0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1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2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3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4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5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6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7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8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49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0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1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2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3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4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5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6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7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8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59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0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1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62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</p:grpSp>
        </p:grpSp>
        <p:grpSp>
          <p:nvGrpSpPr>
            <p:cNvPr id="32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7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8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9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30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31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  <p:sp>
          <p:nvSpPr>
            <p:cNvPr id="7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latin typeface="+mn-lt"/>
              </a:endParaRPr>
            </a:p>
          </p:txBody>
        </p:sp>
        <p:grpSp>
          <p:nvGrpSpPr>
            <p:cNvPr id="33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9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0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1" name="Arc 84"/>
              <p:cNvSpPr>
                <a:spLocks/>
              </p:cNvSpPr>
              <p:nvPr/>
            </p:nvSpPr>
            <p:spPr bwMode="ltGray">
              <a:xfrm rot="16200000" flipH="1">
                <a:off x="302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2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3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4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5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6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7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9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0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1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2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3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4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5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26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</p:grpSp>
      <p:sp>
        <p:nvSpPr>
          <p:cNvPr id="89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90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800">
                    <a:latin typeface="+mn-lt"/>
                  </a:endParaRPr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latin typeface="+mn-lt"/>
              </a:endParaRPr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latin typeface="+mn-lt"/>
              </a:endParaRPr>
            </a:p>
          </p:txBody>
        </p: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latin typeface="+mn-lt"/>
                </a:endParaRPr>
              </a:p>
            </p:txBody>
          </p:sp>
        </p:grpSp>
      </p:grpSp>
      <p:sp>
        <p:nvSpPr>
          <p:cNvPr id="10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102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Comic Sans MS" pitchFamily="66" charset="0"/>
              </a:defRPr>
            </a:lvl1pPr>
          </a:lstStyle>
          <a:p>
            <a:fld id="{53376F09-E566-A148-A3B5-7745151DB251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Comic Sans MS" pitchFamily="66" charset="0"/>
              </a:defRPr>
            </a:lvl1pPr>
          </a:lstStyle>
          <a:p>
            <a:fld id="{5E94D03F-B389-3144-BBFC-D535C434D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LNF Straw Tube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Mechanics development</a:t>
            </a:r>
          </a:p>
          <a:p>
            <a:r>
              <a:rPr lang="en-US" dirty="0" smtClean="0"/>
              <a:t>Prototype development</a:t>
            </a:r>
          </a:p>
          <a:p>
            <a:r>
              <a:rPr lang="en-US" dirty="0" smtClean="0"/>
              <a:t>Electronics tests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 spectra </a:t>
            </a:r>
            <a:r>
              <a:rPr lang="en-US" dirty="0" err="1" smtClean="0"/>
              <a:t>ch</a:t>
            </a:r>
            <a:r>
              <a:rPr lang="en-US" dirty="0" smtClean="0"/>
              <a:t> 17÷32</a:t>
            </a:r>
            <a:endParaRPr lang="en-US" dirty="0"/>
          </a:p>
        </p:txBody>
      </p:sp>
      <p:pic>
        <p:nvPicPr>
          <p:cNvPr id="3" name="Picture 2" descr="DAQ18_11_2010_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419414"/>
            <a:ext cx="7560000" cy="541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4427" y="3752165"/>
            <a:ext cx="12751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TH. 1.01 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HV 1800 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5319" y="1956300"/>
            <a:ext cx="7985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CARIOCA chip seems to provide good time response with ST. </a:t>
            </a:r>
            <a:r>
              <a:rPr lang="en-US" sz="2400" dirty="0" smtClean="0"/>
              <a:t>A</a:t>
            </a:r>
            <a:r>
              <a:rPr lang="en-US" sz="2400" dirty="0" smtClean="0"/>
              <a:t> test beam will be performed soon;</a:t>
            </a:r>
          </a:p>
          <a:p>
            <a:endParaRPr lang="en-US" sz="2400" dirty="0" smtClean="0"/>
          </a:p>
          <a:p>
            <a:r>
              <a:rPr lang="en-US" sz="2400" dirty="0" smtClean="0"/>
              <a:t>CARIOCA chip does not have analog output ➔ no </a:t>
            </a:r>
            <a:r>
              <a:rPr lang="en-US" sz="2400" dirty="0" err="1" smtClean="0"/>
              <a:t>dE/dx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A new chip is under development.</a:t>
            </a:r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213952"/>
            <a:ext cx="7772400" cy="1143000"/>
          </a:xfrm>
        </p:spPr>
        <p:txBody>
          <a:bodyPr/>
          <a:lstStyle/>
          <a:p>
            <a:r>
              <a:rPr lang="en-US" dirty="0" smtClean="0"/>
              <a:t>Mechanics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02643"/>
            <a:ext cx="81543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design of the </a:t>
            </a:r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STT support structure, </a:t>
            </a:r>
          </a:p>
          <a:p>
            <a:r>
              <a:rPr lang="en-US" dirty="0" smtClean="0"/>
              <a:t>we moved to </a:t>
            </a:r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the inserting system design,</a:t>
            </a:r>
          </a:p>
          <a:p>
            <a:r>
              <a:rPr lang="en-US" dirty="0" smtClean="0"/>
              <a:t> and finally to</a:t>
            </a:r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the cable routing design.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628" y="3345166"/>
            <a:ext cx="52867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Presently prototypes of the STT main mechanics components have been realized and tests of mounting procedure will be carried 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622" y="6010533"/>
            <a:ext cx="79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Details have been presented by Dario </a:t>
            </a:r>
            <a:r>
              <a:rPr lang="en-US" dirty="0" err="1" smtClean="0">
                <a:solidFill>
                  <a:srgbClr val="FF0000"/>
                </a:solidFill>
              </a:rPr>
              <a:t>Orecchini</a:t>
            </a:r>
            <a:r>
              <a:rPr lang="en-US" dirty="0" smtClean="0">
                <a:solidFill>
                  <a:srgbClr val="FF0000"/>
                </a:solidFill>
              </a:rPr>
              <a:t> in the Mechanical session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397" y="3537786"/>
            <a:ext cx="3262535" cy="247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IC00001.JPG"/>
          <p:cNvPicPr>
            <a:picLocks noChangeAspect="1"/>
          </p:cNvPicPr>
          <p:nvPr/>
        </p:nvPicPr>
        <p:blipFill>
          <a:blip r:embed="rId3"/>
          <a:srcRect l="12714" t="31822" r="15501" b="26704"/>
          <a:stretch>
            <a:fillRect/>
          </a:stretch>
        </p:blipFill>
        <p:spPr>
          <a:xfrm>
            <a:off x="671454" y="4367145"/>
            <a:ext cx="3900546" cy="169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orecchini\Desktop\P1010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477" y="929048"/>
            <a:ext cx="3163321" cy="237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tests</a:t>
            </a:r>
            <a:endParaRPr lang="en-US" dirty="0"/>
          </a:p>
        </p:txBody>
      </p:sp>
      <p:pic>
        <p:nvPicPr>
          <p:cNvPr id="3" name="Picture 2" descr="P10104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19" y="1447800"/>
            <a:ext cx="3849421" cy="2887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949845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32 channels double layer prototype has been realized by Ferrara and brought to LNF for a test beam.</a:t>
            </a:r>
          </a:p>
          <a:p>
            <a:r>
              <a:rPr lang="en-US" dirty="0" smtClean="0"/>
              <a:t>The module is equipped with electronics boards mounting CARIOCA chips </a:t>
            </a:r>
            <a:r>
              <a:rPr lang="en-US" dirty="0" err="1" smtClean="0"/>
              <a:t>developped</a:t>
            </a:r>
            <a:r>
              <a:rPr lang="en-US" dirty="0" smtClean="0"/>
              <a:t> for </a:t>
            </a:r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tracker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722561"/>
            <a:ext cx="817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Presently the detector is under test with cosmic ray triggered by a </a:t>
            </a:r>
            <a:r>
              <a:rPr lang="en-US" dirty="0" err="1" smtClean="0"/>
              <a:t>scintillator</a:t>
            </a:r>
            <a:r>
              <a:rPr lang="en-US" dirty="0" smtClean="0"/>
              <a:t> </a:t>
            </a:r>
            <a:r>
              <a:rPr lang="en-US" dirty="0" err="1" smtClean="0"/>
              <a:t>hodoscope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1000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688" y="750588"/>
            <a:ext cx="6929454" cy="5197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630" y="822026"/>
            <a:ext cx="684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Connection FEE-straw (2x16-channels)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5944" y="1822272"/>
            <a:ext cx="159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CARIOCA _ hot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8288" y="1822272"/>
            <a:ext cx="159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CARIOCA _ hot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Hodoscope</a:t>
            </a:r>
            <a:r>
              <a:rPr lang="en-US" dirty="0" smtClean="0"/>
              <a:t> layout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983828" y="1447799"/>
            <a:ext cx="704584" cy="4897292"/>
            <a:chOff x="1506756" y="1447799"/>
            <a:chExt cx="704584" cy="4897292"/>
          </a:xfrm>
        </p:grpSpPr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 rot="5400000">
              <a:off x="-286057" y="3682678"/>
              <a:ext cx="4310762" cy="684032"/>
              <a:chOff x="250054" y="3071810"/>
              <a:chExt cx="8553096" cy="1357208"/>
            </a:xfrm>
            <a:solidFill>
              <a:srgbClr val="FFFFFF"/>
            </a:solidFill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072146" y="4089374"/>
                <a:ext cx="428628" cy="1588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250054" y="3071810"/>
                <a:ext cx="3625134" cy="714380"/>
                <a:chOff x="250054" y="3071810"/>
                <a:chExt cx="3625134" cy="714380"/>
              </a:xfrm>
              <a:grpFill/>
            </p:grpSpPr>
            <p:sp>
              <p:nvSpPr>
                <p:cNvPr id="9" name="Oval 8"/>
                <p:cNvSpPr/>
                <p:nvPr/>
              </p:nvSpPr>
              <p:spPr>
                <a:xfrm>
                  <a:off x="2433118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160808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705430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977742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50054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25024" y="3714638"/>
                <a:ext cx="2892974" cy="714380"/>
                <a:chOff x="625024" y="3714638"/>
                <a:chExt cx="2892974" cy="714380"/>
              </a:xfrm>
              <a:grpFill/>
            </p:grpSpPr>
            <p:sp>
              <p:nvSpPr>
                <p:cNvPr id="3" name="Oval 2"/>
                <p:cNvSpPr/>
                <p:nvPr/>
              </p:nvSpPr>
              <p:spPr>
                <a:xfrm>
                  <a:off x="2077420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2803618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351222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625024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4349748" y="3418926"/>
                <a:ext cx="428628" cy="1588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5178016" y="3081106"/>
                <a:ext cx="3625134" cy="714380"/>
                <a:chOff x="250054" y="3071810"/>
                <a:chExt cx="3625134" cy="714380"/>
              </a:xfrm>
              <a:grpFill/>
            </p:grpSpPr>
            <p:sp>
              <p:nvSpPr>
                <p:cNvPr id="29" name="Oval 28"/>
                <p:cNvSpPr/>
                <p:nvPr/>
              </p:nvSpPr>
              <p:spPr>
                <a:xfrm>
                  <a:off x="2433118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160808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705430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977742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50054" y="3071810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4818884" y="3714638"/>
                <a:ext cx="2892974" cy="714380"/>
                <a:chOff x="625024" y="3714638"/>
                <a:chExt cx="2892974" cy="714380"/>
              </a:xfrm>
              <a:grpFill/>
            </p:grpSpPr>
            <p:sp>
              <p:nvSpPr>
                <p:cNvPr id="35" name="Oval 34"/>
                <p:cNvSpPr/>
                <p:nvPr/>
              </p:nvSpPr>
              <p:spPr>
                <a:xfrm>
                  <a:off x="2077420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803618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351222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25024" y="3714638"/>
                  <a:ext cx="714380" cy="71438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7722230" y="3706046"/>
                <a:ext cx="714380" cy="7143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512962" y="1690562"/>
              <a:ext cx="679702" cy="108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06756" y="6237091"/>
              <a:ext cx="679702" cy="1080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6200000" flipH="1">
              <a:off x="-580876" y="3652460"/>
              <a:ext cx="4897291" cy="487969"/>
            </a:xfrm>
            <a:prstGeom prst="line">
              <a:avLst/>
            </a:prstGeom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902209" y="3965744"/>
            <a:ext cx="6760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 </a:t>
            </a:r>
            <a:r>
              <a:rPr lang="en-US" dirty="0" smtClean="0"/>
              <a:t>signals are processed</a:t>
            </a:r>
            <a:r>
              <a:rPr lang="en-US" dirty="0" smtClean="0"/>
              <a:t>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CARIOCA chips.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rift times are read out using a </a:t>
            </a:r>
            <a:r>
              <a:rPr lang="en-US" dirty="0" err="1" smtClean="0"/>
              <a:t>LeCroy</a:t>
            </a:r>
            <a:r>
              <a:rPr lang="en-US" dirty="0" smtClean="0"/>
              <a:t> digital TDC</a:t>
            </a:r>
            <a:r>
              <a:rPr lang="en-US" dirty="0" smtClean="0"/>
              <a:t> </a:t>
            </a:r>
            <a:r>
              <a:rPr lang="en-US" dirty="0" smtClean="0"/>
              <a:t>33</a:t>
            </a:r>
            <a:r>
              <a:rPr lang="en-US" dirty="0" smtClean="0"/>
              <a:t>77 </a:t>
            </a:r>
            <a:r>
              <a:rPr lang="en-US" dirty="0" smtClean="0"/>
              <a:t>with   </a:t>
            </a:r>
            <a:r>
              <a:rPr lang="en-US" dirty="0" smtClean="0"/>
              <a:t> 0.5ns</a:t>
            </a:r>
            <a:r>
              <a:rPr lang="en-US" dirty="0" smtClean="0"/>
              <a:t>/ch resolution.</a:t>
            </a:r>
            <a:endParaRPr lang="en-US" dirty="0"/>
          </a:p>
        </p:txBody>
      </p:sp>
      <p:pic>
        <p:nvPicPr>
          <p:cNvPr id="47" name="Picture 46" descr="P1010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594" y="191470"/>
            <a:ext cx="3121152" cy="416153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902209" y="2155521"/>
            <a:ext cx="363938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STs</a:t>
            </a:r>
            <a:r>
              <a:rPr lang="en-US" dirty="0" smtClean="0"/>
              <a:t> are operated with a gas mixture Ar+CO</a:t>
            </a:r>
            <a:r>
              <a:rPr lang="en-US" baseline="-25000" dirty="0" smtClean="0"/>
              <a:t>2</a:t>
            </a:r>
            <a:r>
              <a:rPr lang="en-US" dirty="0" smtClean="0"/>
              <a:t> (90+10) with an overpressure of 1000 mbar </a:t>
            </a:r>
          </a:p>
          <a:p>
            <a:endParaRPr lang="en-US" dirty="0" smtClean="0"/>
          </a:p>
          <a:p>
            <a:r>
              <a:rPr lang="en-US" dirty="0" smtClean="0"/>
              <a:t>We use two plastic </a:t>
            </a:r>
            <a:r>
              <a:rPr lang="en-US" dirty="0" err="1" smtClean="0"/>
              <a:t>scintillators</a:t>
            </a:r>
            <a:r>
              <a:rPr lang="en-US" dirty="0" smtClean="0"/>
              <a:t> to trigger on cosmic rays all along the tubes length.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 spectra </a:t>
            </a:r>
            <a:r>
              <a:rPr lang="en-US" dirty="0" err="1" smtClean="0"/>
              <a:t>ch</a:t>
            </a:r>
            <a:r>
              <a:rPr lang="en-US" dirty="0" smtClean="0"/>
              <a:t> 1÷16</a:t>
            </a:r>
            <a:endParaRPr lang="en-US" dirty="0"/>
          </a:p>
        </p:txBody>
      </p:sp>
      <p:pic>
        <p:nvPicPr>
          <p:cNvPr id="3" name="Picture 2" descr="DAQ4_11_20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91" y="1605552"/>
            <a:ext cx="72009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8423" y="3429000"/>
            <a:ext cx="12751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TH. 1.01 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HV 1700 V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85631" y="1919506"/>
            <a:ext cx="4643437" cy="4311650"/>
            <a:chOff x="1685631" y="1919506"/>
            <a:chExt cx="4643437" cy="43116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5631" y="1919506"/>
              <a:ext cx="4643437" cy="431165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987156" y="5124338"/>
              <a:ext cx="87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D60093"/>
                  </a:solidFill>
                </a:rPr>
                <a:t>165 ns</a:t>
              </a:r>
              <a:endParaRPr lang="en-US" dirty="0">
                <a:solidFill>
                  <a:srgbClr val="D6009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 spectra </a:t>
            </a:r>
            <a:r>
              <a:rPr lang="en-US" dirty="0" err="1" smtClean="0"/>
              <a:t>ch</a:t>
            </a:r>
            <a:r>
              <a:rPr lang="en-US" dirty="0" smtClean="0"/>
              <a:t> 17÷32</a:t>
            </a:r>
            <a:endParaRPr lang="en-US" dirty="0"/>
          </a:p>
        </p:txBody>
      </p:sp>
      <p:pic>
        <p:nvPicPr>
          <p:cNvPr id="3" name="Picture 2" descr="DAQ4_11_2010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896" y="1626680"/>
            <a:ext cx="72009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8423" y="3429000"/>
            <a:ext cx="12751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TH. 1.01 V</a:t>
            </a:r>
          </a:p>
          <a:p>
            <a:r>
              <a:rPr lang="en-US" smtClean="0">
                <a:solidFill>
                  <a:srgbClr val="FF0000"/>
                </a:solidFill>
              </a:rPr>
              <a:t>HV 1700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simulations</a:t>
            </a:r>
            <a:endParaRPr lang="en-US" dirty="0"/>
          </a:p>
        </p:txBody>
      </p:sp>
      <p:pic>
        <p:nvPicPr>
          <p:cNvPr id="3" name="Picture 2" descr="times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55700" y="2166064"/>
            <a:ext cx="683260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 spectra </a:t>
            </a:r>
            <a:r>
              <a:rPr lang="en-US" dirty="0" err="1" smtClean="0"/>
              <a:t>ch</a:t>
            </a:r>
            <a:r>
              <a:rPr lang="en-US" dirty="0" smtClean="0"/>
              <a:t> 1÷16</a:t>
            </a:r>
            <a:endParaRPr lang="en-US" dirty="0"/>
          </a:p>
        </p:txBody>
      </p:sp>
      <p:pic>
        <p:nvPicPr>
          <p:cNvPr id="3" name="Picture 2" descr="DAQ18_11_2010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447800"/>
            <a:ext cx="7560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4427" y="3752165"/>
            <a:ext cx="12751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TH. 1.01 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HV 1800 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Struttura predefinita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Struttura predefinita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GianottiFerrara.pptx</Template>
  <TotalTime>5500</TotalTime>
  <Words>300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Tema1</vt:lpstr>
      <vt:lpstr>LNF Straw Tube activity</vt:lpstr>
      <vt:lpstr>Mechanics development</vt:lpstr>
      <vt:lpstr>Prototype tests</vt:lpstr>
      <vt:lpstr>Slide 4</vt:lpstr>
      <vt:lpstr>Hodoscope layout</vt:lpstr>
      <vt:lpstr>TDC spectra ch 1÷16</vt:lpstr>
      <vt:lpstr>TDC spectra ch 17÷32</vt:lpstr>
      <vt:lpstr>MC simulations</vt:lpstr>
      <vt:lpstr>TDC spectra ch 1÷16</vt:lpstr>
      <vt:lpstr>TDC spectra ch 17÷32</vt:lpstr>
      <vt:lpstr>Conclusions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LNF Straw Tube activity</dc:title>
  <dc:creator>Paola Gianotti</dc:creator>
  <cp:lastModifiedBy>Paola Gianotti</cp:lastModifiedBy>
  <cp:revision>13</cp:revision>
  <dcterms:created xsi:type="dcterms:W3CDTF">2010-12-02T23:08:17Z</dcterms:created>
  <dcterms:modified xsi:type="dcterms:W3CDTF">2010-12-02T23:16:53Z</dcterms:modified>
</cp:coreProperties>
</file>