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handoutMasterIdLst>
    <p:handoutMasterId r:id="rId9"/>
  </p:handoutMasterIdLst>
  <p:sldIdLst>
    <p:sldId id="316" r:id="rId2"/>
    <p:sldId id="317" r:id="rId3"/>
    <p:sldId id="322" r:id="rId4"/>
    <p:sldId id="319" r:id="rId5"/>
    <p:sldId id="320" r:id="rId6"/>
    <p:sldId id="321" r:id="rId7"/>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INP User" initials="BU" lastIdx="1" clrIdx="0">
    <p:extLst>
      <p:ext uri="{19B8F6BF-5375-455C-9EA6-DF929625EA0E}">
        <p15:presenceInfo xmlns:p15="http://schemas.microsoft.com/office/powerpoint/2012/main" userId="BINP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54" d="100"/>
          <a:sy n="54" d="100"/>
        </p:scale>
        <p:origin x="998" y="53"/>
      </p:cViewPr>
      <p:guideLst>
        <p:guide orient="horz" pos="2160"/>
        <p:guide pos="3120"/>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88" d="100"/>
          <a:sy n="88" d="100"/>
        </p:scale>
        <p:origin x="-387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BDE3944-1023-4162-8EAD-A63E9A35FF3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dirty="0"/>
              <a:t>PANDA meeting 2017 July 20-25                                    Flowcheme</a:t>
            </a:r>
          </a:p>
        </p:txBody>
      </p:sp>
      <p:sp>
        <p:nvSpPr>
          <p:cNvPr id="3" name="Date Placeholder 2">
            <a:extLst>
              <a:ext uri="{FF2B5EF4-FFF2-40B4-BE49-F238E27FC236}">
                <a16:creationId xmlns:a16="http://schemas.microsoft.com/office/drawing/2014/main" id="{DAC8C801-21D9-471C-AB85-FED1B1623E9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93CAE26-D026-4C2F-9B93-5A97629B72F8}" type="datetime1">
              <a:rPr lang="ru-RU" smtClean="0"/>
              <a:pPr/>
              <a:t>13.11.2020</a:t>
            </a:fld>
            <a:endParaRPr lang="en-US" dirty="0"/>
          </a:p>
        </p:txBody>
      </p:sp>
      <p:sp>
        <p:nvSpPr>
          <p:cNvPr id="4" name="Footer Placeholder 3">
            <a:extLst>
              <a:ext uri="{FF2B5EF4-FFF2-40B4-BE49-F238E27FC236}">
                <a16:creationId xmlns:a16="http://schemas.microsoft.com/office/drawing/2014/main" id="{AA58C8B9-6721-43FB-807F-FD97EBBD6E9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9AADB302-A891-4BC8-9F8F-15ED72ED7BF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C29BB7A-2FD3-4038-9AA5-44DC3D017A35}" type="slidenum">
              <a:rPr lang="en-US" smtClean="0"/>
              <a:pPr/>
              <a:t>‹Nr.›</a:t>
            </a:fld>
            <a:endParaRPr lang="en-US" dirty="0"/>
          </a:p>
        </p:txBody>
      </p:sp>
    </p:spTree>
    <p:extLst>
      <p:ext uri="{BB962C8B-B14F-4D97-AF65-F5344CB8AC3E}">
        <p14:creationId xmlns:p14="http://schemas.microsoft.com/office/powerpoint/2010/main" val="23582029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dirty="0"/>
              <a:t>PANDA meeting 2017 July 20-25                                    Flowcheme</a:t>
            </a: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7C3290-B73D-43CD-B60B-0BFD35769E8E}" type="datetime1">
              <a:rPr lang="ru-RU" smtClean="0"/>
              <a:pPr/>
              <a:t>13.11.2020</a:t>
            </a:fld>
            <a:endParaRPr lang="en-US" dirty="0"/>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729BB3-9E72-41AD-A89D-FC770D57374F}" type="slidenum">
              <a:rPr lang="en-US" smtClean="0"/>
              <a:pPr/>
              <a:t>‹Nr.›</a:t>
            </a:fld>
            <a:endParaRPr lang="en-US" dirty="0"/>
          </a:p>
        </p:txBody>
      </p:sp>
    </p:spTree>
    <p:extLst>
      <p:ext uri="{BB962C8B-B14F-4D97-AF65-F5344CB8AC3E}">
        <p14:creationId xmlns:p14="http://schemas.microsoft.com/office/powerpoint/2010/main" val="109785125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7651E51-12A7-4626-941E-61BDE5171836}" type="datetime1">
              <a:rPr lang="ru-RU" smtClean="0"/>
              <a:pPr/>
              <a:t>13.11.2020</a:t>
            </a:fld>
            <a:endParaRPr lang="en-US" dirty="0"/>
          </a:p>
        </p:txBody>
      </p:sp>
      <p:sp>
        <p:nvSpPr>
          <p:cNvPr id="5" name="Footer Placeholder 4"/>
          <p:cNvSpPr>
            <a:spLocks noGrp="1"/>
          </p:cNvSpPr>
          <p:nvPr>
            <p:ph type="ftr" sz="quarter" idx="11"/>
          </p:nvPr>
        </p:nvSpPr>
        <p:spPr/>
        <p:txBody>
          <a:bodyPr/>
          <a:lstStyle/>
          <a:p>
            <a:r>
              <a:rPr lang="en-US"/>
              <a:t>BINP,  M.Kholopov</a:t>
            </a:r>
            <a:endParaRPr lang="en-US" dirty="0"/>
          </a:p>
        </p:txBody>
      </p:sp>
      <p:sp>
        <p:nvSpPr>
          <p:cNvPr id="6" name="Slide Number Placeholder 5"/>
          <p:cNvSpPr>
            <a:spLocks noGrp="1"/>
          </p:cNvSpPr>
          <p:nvPr>
            <p:ph type="sldNum" sz="quarter" idx="12"/>
          </p:nvPr>
        </p:nvSpPr>
        <p:spPr/>
        <p:txBody>
          <a:bodyPr/>
          <a:lstStyle/>
          <a:p>
            <a:fld id="{ABA80EE7-ABEB-45F5-9263-42A0E4DE94A6}" type="slidenum">
              <a:rPr lang="en-US" smtClean="0"/>
              <a:pPr/>
              <a:t>‹Nr.›</a:t>
            </a:fld>
            <a:endParaRPr lang="en-US" dirty="0"/>
          </a:p>
        </p:txBody>
      </p:sp>
    </p:spTree>
    <p:extLst>
      <p:ext uri="{BB962C8B-B14F-4D97-AF65-F5344CB8AC3E}">
        <p14:creationId xmlns:p14="http://schemas.microsoft.com/office/powerpoint/2010/main" val="3382796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808F17-D652-45FD-8F04-426BA935B2EB}" type="datetime1">
              <a:rPr lang="ru-RU" smtClean="0"/>
              <a:pPr/>
              <a:t>13.11.2020</a:t>
            </a:fld>
            <a:endParaRPr lang="en-US" dirty="0"/>
          </a:p>
        </p:txBody>
      </p:sp>
      <p:sp>
        <p:nvSpPr>
          <p:cNvPr id="5" name="Footer Placeholder 4"/>
          <p:cNvSpPr>
            <a:spLocks noGrp="1"/>
          </p:cNvSpPr>
          <p:nvPr>
            <p:ph type="ftr" sz="quarter" idx="11"/>
          </p:nvPr>
        </p:nvSpPr>
        <p:spPr/>
        <p:txBody>
          <a:bodyPr/>
          <a:lstStyle/>
          <a:p>
            <a:r>
              <a:rPr lang="en-US"/>
              <a:t>BINP,  M.Kholopov</a:t>
            </a:r>
            <a:endParaRPr lang="en-US" dirty="0"/>
          </a:p>
        </p:txBody>
      </p:sp>
      <p:sp>
        <p:nvSpPr>
          <p:cNvPr id="6" name="Slide Number Placeholder 5"/>
          <p:cNvSpPr>
            <a:spLocks noGrp="1"/>
          </p:cNvSpPr>
          <p:nvPr>
            <p:ph type="sldNum" sz="quarter" idx="12"/>
          </p:nvPr>
        </p:nvSpPr>
        <p:spPr/>
        <p:txBody>
          <a:bodyPr/>
          <a:lstStyle/>
          <a:p>
            <a:fld id="{ABA80EE7-ABEB-45F5-9263-42A0E4DE94A6}" type="slidenum">
              <a:rPr lang="en-US" smtClean="0"/>
              <a:pPr/>
              <a:t>‹Nr.›</a:t>
            </a:fld>
            <a:endParaRPr lang="en-US" dirty="0"/>
          </a:p>
        </p:txBody>
      </p:sp>
    </p:spTree>
    <p:extLst>
      <p:ext uri="{BB962C8B-B14F-4D97-AF65-F5344CB8AC3E}">
        <p14:creationId xmlns:p14="http://schemas.microsoft.com/office/powerpoint/2010/main" val="3544470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25F1E0-4AC8-4F74-B2F4-1C498049ACF0}" type="datetime1">
              <a:rPr lang="ru-RU" smtClean="0"/>
              <a:pPr/>
              <a:t>13.11.2020</a:t>
            </a:fld>
            <a:endParaRPr lang="en-US" dirty="0"/>
          </a:p>
        </p:txBody>
      </p:sp>
      <p:sp>
        <p:nvSpPr>
          <p:cNvPr id="5" name="Footer Placeholder 4"/>
          <p:cNvSpPr>
            <a:spLocks noGrp="1"/>
          </p:cNvSpPr>
          <p:nvPr>
            <p:ph type="ftr" sz="quarter" idx="11"/>
          </p:nvPr>
        </p:nvSpPr>
        <p:spPr/>
        <p:txBody>
          <a:bodyPr/>
          <a:lstStyle/>
          <a:p>
            <a:r>
              <a:rPr lang="en-US"/>
              <a:t>BINP,  M.Kholopov</a:t>
            </a:r>
            <a:endParaRPr lang="en-US" dirty="0"/>
          </a:p>
        </p:txBody>
      </p:sp>
      <p:sp>
        <p:nvSpPr>
          <p:cNvPr id="6" name="Slide Number Placeholder 5"/>
          <p:cNvSpPr>
            <a:spLocks noGrp="1"/>
          </p:cNvSpPr>
          <p:nvPr>
            <p:ph type="sldNum" sz="quarter" idx="12"/>
          </p:nvPr>
        </p:nvSpPr>
        <p:spPr/>
        <p:txBody>
          <a:bodyPr/>
          <a:lstStyle/>
          <a:p>
            <a:fld id="{ABA80EE7-ABEB-45F5-9263-42A0E4DE94A6}" type="slidenum">
              <a:rPr lang="en-US" smtClean="0"/>
              <a:pPr/>
              <a:t>‹Nr.›</a:t>
            </a:fld>
            <a:endParaRPr lang="en-US" dirty="0"/>
          </a:p>
        </p:txBody>
      </p:sp>
    </p:spTree>
    <p:extLst>
      <p:ext uri="{BB962C8B-B14F-4D97-AF65-F5344CB8AC3E}">
        <p14:creationId xmlns:p14="http://schemas.microsoft.com/office/powerpoint/2010/main" val="378754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75288E-65D8-489F-83B9-04F498B52EAE}" type="datetime1">
              <a:rPr lang="ru-RU" smtClean="0"/>
              <a:pPr/>
              <a:t>13.11.2020</a:t>
            </a:fld>
            <a:endParaRPr lang="en-US" dirty="0"/>
          </a:p>
        </p:txBody>
      </p:sp>
      <p:sp>
        <p:nvSpPr>
          <p:cNvPr id="5" name="Footer Placeholder 4"/>
          <p:cNvSpPr>
            <a:spLocks noGrp="1"/>
          </p:cNvSpPr>
          <p:nvPr>
            <p:ph type="ftr" sz="quarter" idx="11"/>
          </p:nvPr>
        </p:nvSpPr>
        <p:spPr/>
        <p:txBody>
          <a:bodyPr/>
          <a:lstStyle/>
          <a:p>
            <a:r>
              <a:rPr lang="en-US"/>
              <a:t>BINP,  M.Kholopov</a:t>
            </a:r>
            <a:endParaRPr lang="en-US" dirty="0"/>
          </a:p>
        </p:txBody>
      </p:sp>
      <p:sp>
        <p:nvSpPr>
          <p:cNvPr id="6" name="Slide Number Placeholder 5"/>
          <p:cNvSpPr>
            <a:spLocks noGrp="1"/>
          </p:cNvSpPr>
          <p:nvPr>
            <p:ph type="sldNum" sz="quarter" idx="12"/>
          </p:nvPr>
        </p:nvSpPr>
        <p:spPr/>
        <p:txBody>
          <a:bodyPr/>
          <a:lstStyle/>
          <a:p>
            <a:fld id="{ABA80EE7-ABEB-45F5-9263-42A0E4DE94A6}" type="slidenum">
              <a:rPr lang="en-US" smtClean="0"/>
              <a:pPr/>
              <a:t>‹Nr.›</a:t>
            </a:fld>
            <a:endParaRPr lang="en-US" dirty="0"/>
          </a:p>
        </p:txBody>
      </p:sp>
    </p:spTree>
    <p:extLst>
      <p:ext uri="{BB962C8B-B14F-4D97-AF65-F5344CB8AC3E}">
        <p14:creationId xmlns:p14="http://schemas.microsoft.com/office/powerpoint/2010/main" val="3704684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8E8D98B-7F6F-4EF8-8010-BD46C7BEB373}" type="datetime1">
              <a:rPr lang="ru-RU" smtClean="0"/>
              <a:pPr/>
              <a:t>13.11.2020</a:t>
            </a:fld>
            <a:endParaRPr lang="en-US" dirty="0"/>
          </a:p>
        </p:txBody>
      </p:sp>
      <p:sp>
        <p:nvSpPr>
          <p:cNvPr id="5" name="Footer Placeholder 4"/>
          <p:cNvSpPr>
            <a:spLocks noGrp="1"/>
          </p:cNvSpPr>
          <p:nvPr>
            <p:ph type="ftr" sz="quarter" idx="11"/>
          </p:nvPr>
        </p:nvSpPr>
        <p:spPr/>
        <p:txBody>
          <a:bodyPr/>
          <a:lstStyle/>
          <a:p>
            <a:r>
              <a:rPr lang="en-US"/>
              <a:t>BINP,  M.Kholopov</a:t>
            </a:r>
            <a:endParaRPr lang="en-US" dirty="0"/>
          </a:p>
        </p:txBody>
      </p:sp>
      <p:sp>
        <p:nvSpPr>
          <p:cNvPr id="6" name="Slide Number Placeholder 5"/>
          <p:cNvSpPr>
            <a:spLocks noGrp="1"/>
          </p:cNvSpPr>
          <p:nvPr>
            <p:ph type="sldNum" sz="quarter" idx="12"/>
          </p:nvPr>
        </p:nvSpPr>
        <p:spPr/>
        <p:txBody>
          <a:bodyPr/>
          <a:lstStyle/>
          <a:p>
            <a:fld id="{ABA80EE7-ABEB-45F5-9263-42A0E4DE94A6}" type="slidenum">
              <a:rPr lang="en-US" smtClean="0"/>
              <a:pPr/>
              <a:t>‹Nr.›</a:t>
            </a:fld>
            <a:endParaRPr lang="en-US" dirty="0"/>
          </a:p>
        </p:txBody>
      </p:sp>
    </p:spTree>
    <p:extLst>
      <p:ext uri="{BB962C8B-B14F-4D97-AF65-F5344CB8AC3E}">
        <p14:creationId xmlns:p14="http://schemas.microsoft.com/office/powerpoint/2010/main" val="3193453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2AC1A2D-8A24-4E7B-9DFB-1AB5E45742EA}" type="datetime1">
              <a:rPr lang="ru-RU" smtClean="0"/>
              <a:pPr/>
              <a:t>13.11.2020</a:t>
            </a:fld>
            <a:endParaRPr lang="en-US" dirty="0"/>
          </a:p>
        </p:txBody>
      </p:sp>
      <p:sp>
        <p:nvSpPr>
          <p:cNvPr id="6" name="Footer Placeholder 5"/>
          <p:cNvSpPr>
            <a:spLocks noGrp="1"/>
          </p:cNvSpPr>
          <p:nvPr>
            <p:ph type="ftr" sz="quarter" idx="11"/>
          </p:nvPr>
        </p:nvSpPr>
        <p:spPr/>
        <p:txBody>
          <a:bodyPr/>
          <a:lstStyle/>
          <a:p>
            <a:r>
              <a:rPr lang="en-US"/>
              <a:t>BINP,  M.Kholopov</a:t>
            </a:r>
            <a:endParaRPr lang="en-US" dirty="0"/>
          </a:p>
        </p:txBody>
      </p:sp>
      <p:sp>
        <p:nvSpPr>
          <p:cNvPr id="7" name="Slide Number Placeholder 6"/>
          <p:cNvSpPr>
            <a:spLocks noGrp="1"/>
          </p:cNvSpPr>
          <p:nvPr>
            <p:ph type="sldNum" sz="quarter" idx="12"/>
          </p:nvPr>
        </p:nvSpPr>
        <p:spPr/>
        <p:txBody>
          <a:bodyPr/>
          <a:lstStyle/>
          <a:p>
            <a:fld id="{ABA80EE7-ABEB-45F5-9263-42A0E4DE94A6}" type="slidenum">
              <a:rPr lang="en-US" smtClean="0"/>
              <a:pPr/>
              <a:t>‹Nr.›</a:t>
            </a:fld>
            <a:endParaRPr lang="en-US" dirty="0"/>
          </a:p>
        </p:txBody>
      </p:sp>
    </p:spTree>
    <p:extLst>
      <p:ext uri="{BB962C8B-B14F-4D97-AF65-F5344CB8AC3E}">
        <p14:creationId xmlns:p14="http://schemas.microsoft.com/office/powerpoint/2010/main" val="1939914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2261FE7-4C85-4172-9A3C-672BAB9E3060}" type="datetime1">
              <a:rPr lang="ru-RU" smtClean="0"/>
              <a:pPr/>
              <a:t>13.11.2020</a:t>
            </a:fld>
            <a:endParaRPr lang="en-US" dirty="0"/>
          </a:p>
        </p:txBody>
      </p:sp>
      <p:sp>
        <p:nvSpPr>
          <p:cNvPr id="8" name="Footer Placeholder 7"/>
          <p:cNvSpPr>
            <a:spLocks noGrp="1"/>
          </p:cNvSpPr>
          <p:nvPr>
            <p:ph type="ftr" sz="quarter" idx="11"/>
          </p:nvPr>
        </p:nvSpPr>
        <p:spPr/>
        <p:txBody>
          <a:bodyPr/>
          <a:lstStyle/>
          <a:p>
            <a:r>
              <a:rPr lang="en-US"/>
              <a:t>BINP,  M.Kholopov</a:t>
            </a:r>
            <a:endParaRPr lang="en-US" dirty="0"/>
          </a:p>
        </p:txBody>
      </p:sp>
      <p:sp>
        <p:nvSpPr>
          <p:cNvPr id="9" name="Slide Number Placeholder 8"/>
          <p:cNvSpPr>
            <a:spLocks noGrp="1"/>
          </p:cNvSpPr>
          <p:nvPr>
            <p:ph type="sldNum" sz="quarter" idx="12"/>
          </p:nvPr>
        </p:nvSpPr>
        <p:spPr/>
        <p:txBody>
          <a:bodyPr/>
          <a:lstStyle/>
          <a:p>
            <a:fld id="{ABA80EE7-ABEB-45F5-9263-42A0E4DE94A6}" type="slidenum">
              <a:rPr lang="en-US" smtClean="0"/>
              <a:pPr/>
              <a:t>‹Nr.›</a:t>
            </a:fld>
            <a:endParaRPr lang="en-US" dirty="0"/>
          </a:p>
        </p:txBody>
      </p:sp>
    </p:spTree>
    <p:extLst>
      <p:ext uri="{BB962C8B-B14F-4D97-AF65-F5344CB8AC3E}">
        <p14:creationId xmlns:p14="http://schemas.microsoft.com/office/powerpoint/2010/main" val="130752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BA0FFF-7469-42E3-B67F-74B4B22E33AD}" type="datetime1">
              <a:rPr lang="ru-RU" smtClean="0"/>
              <a:pPr/>
              <a:t>13.11.2020</a:t>
            </a:fld>
            <a:endParaRPr lang="en-US" dirty="0"/>
          </a:p>
        </p:txBody>
      </p:sp>
      <p:sp>
        <p:nvSpPr>
          <p:cNvPr id="4" name="Footer Placeholder 3"/>
          <p:cNvSpPr>
            <a:spLocks noGrp="1"/>
          </p:cNvSpPr>
          <p:nvPr>
            <p:ph type="ftr" sz="quarter" idx="11"/>
          </p:nvPr>
        </p:nvSpPr>
        <p:spPr/>
        <p:txBody>
          <a:bodyPr/>
          <a:lstStyle/>
          <a:p>
            <a:r>
              <a:rPr lang="en-US"/>
              <a:t>BINP,  M.Kholopov</a:t>
            </a:r>
            <a:endParaRPr lang="en-US" dirty="0"/>
          </a:p>
        </p:txBody>
      </p:sp>
      <p:sp>
        <p:nvSpPr>
          <p:cNvPr id="5" name="Slide Number Placeholder 4"/>
          <p:cNvSpPr>
            <a:spLocks noGrp="1"/>
          </p:cNvSpPr>
          <p:nvPr>
            <p:ph type="sldNum" sz="quarter" idx="12"/>
          </p:nvPr>
        </p:nvSpPr>
        <p:spPr/>
        <p:txBody>
          <a:bodyPr/>
          <a:lstStyle/>
          <a:p>
            <a:fld id="{ABA80EE7-ABEB-45F5-9263-42A0E4DE94A6}" type="slidenum">
              <a:rPr lang="en-US" smtClean="0"/>
              <a:pPr/>
              <a:t>‹Nr.›</a:t>
            </a:fld>
            <a:endParaRPr lang="en-US" dirty="0"/>
          </a:p>
        </p:txBody>
      </p:sp>
    </p:spTree>
    <p:extLst>
      <p:ext uri="{BB962C8B-B14F-4D97-AF65-F5344CB8AC3E}">
        <p14:creationId xmlns:p14="http://schemas.microsoft.com/office/powerpoint/2010/main" val="1683472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40B5FD-35EB-4DDE-994B-3E764A91F219}" type="datetime1">
              <a:rPr lang="ru-RU" smtClean="0"/>
              <a:pPr/>
              <a:t>13.11.2020</a:t>
            </a:fld>
            <a:endParaRPr lang="en-US" dirty="0"/>
          </a:p>
        </p:txBody>
      </p:sp>
      <p:sp>
        <p:nvSpPr>
          <p:cNvPr id="3" name="Footer Placeholder 2"/>
          <p:cNvSpPr>
            <a:spLocks noGrp="1"/>
          </p:cNvSpPr>
          <p:nvPr>
            <p:ph type="ftr" sz="quarter" idx="11"/>
          </p:nvPr>
        </p:nvSpPr>
        <p:spPr/>
        <p:txBody>
          <a:bodyPr/>
          <a:lstStyle/>
          <a:p>
            <a:r>
              <a:rPr lang="en-US"/>
              <a:t>BINP,  M.Kholopov</a:t>
            </a:r>
            <a:endParaRPr lang="en-US" dirty="0"/>
          </a:p>
        </p:txBody>
      </p:sp>
      <p:sp>
        <p:nvSpPr>
          <p:cNvPr id="4" name="Slide Number Placeholder 3"/>
          <p:cNvSpPr>
            <a:spLocks noGrp="1"/>
          </p:cNvSpPr>
          <p:nvPr>
            <p:ph type="sldNum" sz="quarter" idx="12"/>
          </p:nvPr>
        </p:nvSpPr>
        <p:spPr/>
        <p:txBody>
          <a:bodyPr/>
          <a:lstStyle/>
          <a:p>
            <a:fld id="{ABA80EE7-ABEB-45F5-9263-42A0E4DE94A6}" type="slidenum">
              <a:rPr lang="en-US" smtClean="0"/>
              <a:pPr/>
              <a:t>‹Nr.›</a:t>
            </a:fld>
            <a:endParaRPr lang="en-US" dirty="0"/>
          </a:p>
        </p:txBody>
      </p:sp>
    </p:spTree>
    <p:extLst>
      <p:ext uri="{BB962C8B-B14F-4D97-AF65-F5344CB8AC3E}">
        <p14:creationId xmlns:p14="http://schemas.microsoft.com/office/powerpoint/2010/main" val="1638095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15D040B-3402-4BF8-9DEC-A391B4A2574E}" type="datetime1">
              <a:rPr lang="ru-RU" smtClean="0"/>
              <a:pPr/>
              <a:t>13.11.2020</a:t>
            </a:fld>
            <a:endParaRPr lang="en-US" dirty="0"/>
          </a:p>
        </p:txBody>
      </p:sp>
      <p:sp>
        <p:nvSpPr>
          <p:cNvPr id="6" name="Footer Placeholder 5"/>
          <p:cNvSpPr>
            <a:spLocks noGrp="1"/>
          </p:cNvSpPr>
          <p:nvPr>
            <p:ph type="ftr" sz="quarter" idx="11"/>
          </p:nvPr>
        </p:nvSpPr>
        <p:spPr/>
        <p:txBody>
          <a:bodyPr/>
          <a:lstStyle/>
          <a:p>
            <a:r>
              <a:rPr lang="en-US"/>
              <a:t>BINP,  M.Kholopov</a:t>
            </a:r>
            <a:endParaRPr lang="en-US" dirty="0"/>
          </a:p>
        </p:txBody>
      </p:sp>
      <p:sp>
        <p:nvSpPr>
          <p:cNvPr id="7" name="Slide Number Placeholder 6"/>
          <p:cNvSpPr>
            <a:spLocks noGrp="1"/>
          </p:cNvSpPr>
          <p:nvPr>
            <p:ph type="sldNum" sz="quarter" idx="12"/>
          </p:nvPr>
        </p:nvSpPr>
        <p:spPr/>
        <p:txBody>
          <a:bodyPr/>
          <a:lstStyle/>
          <a:p>
            <a:fld id="{ABA80EE7-ABEB-45F5-9263-42A0E4DE94A6}" type="slidenum">
              <a:rPr lang="en-US" smtClean="0"/>
              <a:pPr/>
              <a:t>‹Nr.›</a:t>
            </a:fld>
            <a:endParaRPr lang="en-US" dirty="0"/>
          </a:p>
        </p:txBody>
      </p:sp>
    </p:spTree>
    <p:extLst>
      <p:ext uri="{BB962C8B-B14F-4D97-AF65-F5344CB8AC3E}">
        <p14:creationId xmlns:p14="http://schemas.microsoft.com/office/powerpoint/2010/main" val="1534291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34DD772-5744-4751-B4A0-9CA899761B67}" type="datetime1">
              <a:rPr lang="ru-RU" smtClean="0"/>
              <a:pPr/>
              <a:t>13.11.2020</a:t>
            </a:fld>
            <a:endParaRPr lang="en-US" dirty="0"/>
          </a:p>
        </p:txBody>
      </p:sp>
      <p:sp>
        <p:nvSpPr>
          <p:cNvPr id="6" name="Footer Placeholder 5"/>
          <p:cNvSpPr>
            <a:spLocks noGrp="1"/>
          </p:cNvSpPr>
          <p:nvPr>
            <p:ph type="ftr" sz="quarter" idx="11"/>
          </p:nvPr>
        </p:nvSpPr>
        <p:spPr/>
        <p:txBody>
          <a:bodyPr/>
          <a:lstStyle/>
          <a:p>
            <a:r>
              <a:rPr lang="en-US"/>
              <a:t>BINP,  M.Kholopov</a:t>
            </a:r>
            <a:endParaRPr lang="en-US" dirty="0"/>
          </a:p>
        </p:txBody>
      </p:sp>
      <p:sp>
        <p:nvSpPr>
          <p:cNvPr id="7" name="Slide Number Placeholder 6"/>
          <p:cNvSpPr>
            <a:spLocks noGrp="1"/>
          </p:cNvSpPr>
          <p:nvPr>
            <p:ph type="sldNum" sz="quarter" idx="12"/>
          </p:nvPr>
        </p:nvSpPr>
        <p:spPr/>
        <p:txBody>
          <a:bodyPr/>
          <a:lstStyle/>
          <a:p>
            <a:fld id="{ABA80EE7-ABEB-45F5-9263-42A0E4DE94A6}" type="slidenum">
              <a:rPr lang="en-US" smtClean="0"/>
              <a:pPr/>
              <a:t>‹Nr.›</a:t>
            </a:fld>
            <a:endParaRPr lang="en-US" dirty="0"/>
          </a:p>
        </p:txBody>
      </p:sp>
    </p:spTree>
    <p:extLst>
      <p:ext uri="{BB962C8B-B14F-4D97-AF65-F5344CB8AC3E}">
        <p14:creationId xmlns:p14="http://schemas.microsoft.com/office/powerpoint/2010/main" val="2650535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6838DB-64C5-4573-AC13-37A9EE4FB59D}" type="datetime1">
              <a:rPr lang="ru-RU" smtClean="0"/>
              <a:pPr/>
              <a:t>13.11.2020</a:t>
            </a:fld>
            <a:endParaRPr 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BINP,  M.Kholopov</a:t>
            </a:r>
            <a:endParaRPr 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A80EE7-ABEB-45F5-9263-42A0E4DE94A6}" type="slidenum">
              <a:rPr lang="en-US" smtClean="0"/>
              <a:pPr/>
              <a:t>‹Nr.›</a:t>
            </a:fld>
            <a:endParaRPr lang="en-US" dirty="0"/>
          </a:p>
        </p:txBody>
      </p:sp>
    </p:spTree>
    <p:extLst>
      <p:ext uri="{BB962C8B-B14F-4D97-AF65-F5344CB8AC3E}">
        <p14:creationId xmlns:p14="http://schemas.microsoft.com/office/powerpoint/2010/main" val="27022196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emf"/></Relationships>
</file>

<file path=ppt/slides/_rels/slide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200" b="1" dirty="0">
                <a:solidFill>
                  <a:srgbClr val="C00000"/>
                </a:solidFill>
                <a:effectLst>
                  <a:outerShdw blurRad="38100" dist="38100" dir="2700000" algn="tl">
                    <a:srgbClr val="000000">
                      <a:alpha val="43137"/>
                    </a:srgbClr>
                  </a:outerShdw>
                </a:effectLst>
              </a:rPr>
              <a:t>PANDA magnet in the experimental building (in-beam and in-parking positions)</a:t>
            </a:r>
            <a:endParaRPr lang="ru-RU" sz="3200" b="1" dirty="0">
              <a:solidFill>
                <a:srgbClr val="C00000"/>
              </a:solidFill>
              <a:effectLst>
                <a:outerShdw blurRad="38100" dist="38100" dir="2700000" algn="tl">
                  <a:srgbClr val="000000">
                    <a:alpha val="43137"/>
                  </a:srgbClr>
                </a:outerShdw>
              </a:effectLst>
            </a:endParaRPr>
          </a:p>
        </p:txBody>
      </p:sp>
      <p:pic>
        <p:nvPicPr>
          <p:cNvPr id="102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12871" t="13661" b="8570"/>
          <a:stretch/>
        </p:blipFill>
        <p:spPr bwMode="auto">
          <a:xfrm>
            <a:off x="443796" y="1628800"/>
            <a:ext cx="9035649" cy="45365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Нижний колонтитул 2"/>
          <p:cNvSpPr>
            <a:spLocks noGrp="1"/>
          </p:cNvSpPr>
          <p:nvPr>
            <p:ph type="ftr" sz="quarter" idx="11"/>
          </p:nvPr>
        </p:nvSpPr>
        <p:spPr/>
        <p:txBody>
          <a:bodyPr/>
          <a:lstStyle/>
          <a:p>
            <a:r>
              <a:rPr lang="en-GB" dirty="0" err="1"/>
              <a:t>E.Koshurnikv</a:t>
            </a:r>
            <a:r>
              <a:rPr lang="en-GB" dirty="0"/>
              <a:t>, CERN, 19.09.2014</a:t>
            </a:r>
            <a:endParaRPr lang="ru-RU" dirty="0"/>
          </a:p>
        </p:txBody>
      </p:sp>
      <p:sp>
        <p:nvSpPr>
          <p:cNvPr id="4" name="Номер слайда 3"/>
          <p:cNvSpPr>
            <a:spLocks noGrp="1"/>
          </p:cNvSpPr>
          <p:nvPr>
            <p:ph type="sldNum" sz="quarter" idx="12"/>
          </p:nvPr>
        </p:nvSpPr>
        <p:spPr/>
        <p:txBody>
          <a:bodyPr/>
          <a:lstStyle/>
          <a:p>
            <a:fld id="{30E7B55E-BB14-4AA8-8B21-643004AD1E29}" type="slidenum">
              <a:rPr lang="ru-RU" smtClean="0"/>
              <a:t>1</a:t>
            </a:fld>
            <a:endParaRPr lang="ru-RU" dirty="0"/>
          </a:p>
        </p:txBody>
      </p:sp>
      <p:sp>
        <p:nvSpPr>
          <p:cNvPr id="5" name="TextBox 4"/>
          <p:cNvSpPr txBox="1"/>
          <p:nvPr/>
        </p:nvSpPr>
        <p:spPr>
          <a:xfrm>
            <a:off x="2779144" y="1726236"/>
            <a:ext cx="2346385" cy="523220"/>
          </a:xfrm>
          <a:prstGeom prst="rect">
            <a:avLst/>
          </a:prstGeom>
          <a:solidFill>
            <a:schemeClr val="accent6">
              <a:lumMod val="60000"/>
              <a:lumOff val="40000"/>
            </a:schemeClr>
          </a:solidFill>
        </p:spPr>
        <p:txBody>
          <a:bodyPr wrap="square" rtlCol="0">
            <a:spAutoFit/>
          </a:bodyPr>
          <a:lstStyle/>
          <a:p>
            <a:r>
              <a:rPr lang="en-US" sz="1400" dirty="0"/>
              <a:t>Cold box of the liquefier and Buffer Dewar </a:t>
            </a:r>
            <a:endParaRPr lang="ru-RU" sz="1400" dirty="0"/>
          </a:p>
        </p:txBody>
      </p:sp>
      <p:cxnSp>
        <p:nvCxnSpPr>
          <p:cNvPr id="7" name="Прямая со стрелкой 6"/>
          <p:cNvCxnSpPr/>
          <p:nvPr/>
        </p:nvCxnSpPr>
        <p:spPr>
          <a:xfrm flipV="1">
            <a:off x="1511061" y="2907102"/>
            <a:ext cx="138023" cy="82877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089476" y="1744139"/>
            <a:ext cx="2099095" cy="369332"/>
          </a:xfrm>
          <a:prstGeom prst="rect">
            <a:avLst/>
          </a:prstGeom>
          <a:solidFill>
            <a:schemeClr val="accent6">
              <a:lumMod val="60000"/>
              <a:lumOff val="40000"/>
            </a:schemeClr>
          </a:solidFill>
        </p:spPr>
        <p:txBody>
          <a:bodyPr wrap="square" rtlCol="0">
            <a:spAutoFit/>
          </a:bodyPr>
          <a:lstStyle/>
          <a:p>
            <a:r>
              <a:rPr lang="en-US" dirty="0"/>
              <a:t>Helium compressor</a:t>
            </a:r>
            <a:endParaRPr lang="ru-RU" dirty="0"/>
          </a:p>
        </p:txBody>
      </p:sp>
      <p:cxnSp>
        <p:nvCxnSpPr>
          <p:cNvPr id="10" name="Прямая со стрелкой 9"/>
          <p:cNvCxnSpPr/>
          <p:nvPr/>
        </p:nvCxnSpPr>
        <p:spPr>
          <a:xfrm>
            <a:off x="8334556" y="2113471"/>
            <a:ext cx="767751" cy="310552"/>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43796" y="3689229"/>
            <a:ext cx="1869522" cy="369332"/>
          </a:xfrm>
          <a:prstGeom prst="rect">
            <a:avLst/>
          </a:prstGeom>
          <a:solidFill>
            <a:schemeClr val="accent6">
              <a:lumMod val="60000"/>
              <a:lumOff val="40000"/>
            </a:schemeClr>
          </a:solidFill>
        </p:spPr>
        <p:txBody>
          <a:bodyPr wrap="square" rtlCol="0">
            <a:spAutoFit/>
          </a:bodyPr>
          <a:lstStyle/>
          <a:p>
            <a:r>
              <a:rPr lang="en-US" dirty="0"/>
              <a:t>Radiation shield</a:t>
            </a:r>
            <a:endParaRPr lang="ru-RU" dirty="0"/>
          </a:p>
        </p:txBody>
      </p:sp>
      <p:cxnSp>
        <p:nvCxnSpPr>
          <p:cNvPr id="13" name="Прямая со стрелкой 12"/>
          <p:cNvCxnSpPr/>
          <p:nvPr/>
        </p:nvCxnSpPr>
        <p:spPr>
          <a:xfrm flipH="1">
            <a:off x="2077528" y="2127850"/>
            <a:ext cx="629728" cy="276045"/>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p:nvPr/>
        </p:nvCxnSpPr>
        <p:spPr>
          <a:xfrm>
            <a:off x="1378558" y="1975450"/>
            <a:ext cx="698971" cy="931653"/>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43794" y="1680070"/>
            <a:ext cx="1481334" cy="307777"/>
          </a:xfrm>
          <a:prstGeom prst="rect">
            <a:avLst/>
          </a:prstGeom>
          <a:solidFill>
            <a:schemeClr val="accent6">
              <a:lumMod val="60000"/>
              <a:lumOff val="40000"/>
            </a:schemeClr>
          </a:solidFill>
        </p:spPr>
        <p:txBody>
          <a:bodyPr wrap="square" rtlCol="0">
            <a:spAutoFit/>
          </a:bodyPr>
          <a:lstStyle/>
          <a:p>
            <a:r>
              <a:rPr lang="en-US" sz="1400" dirty="0" err="1"/>
              <a:t>LHe</a:t>
            </a:r>
            <a:r>
              <a:rPr lang="en-US" sz="1400" dirty="0"/>
              <a:t> transfer line</a:t>
            </a:r>
            <a:endParaRPr lang="ru-RU" sz="1400" dirty="0"/>
          </a:p>
        </p:txBody>
      </p:sp>
    </p:spTree>
    <p:extLst>
      <p:ext uri="{BB962C8B-B14F-4D97-AF65-F5344CB8AC3E}">
        <p14:creationId xmlns:p14="http://schemas.microsoft.com/office/powerpoint/2010/main" val="2445322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p:cNvPicPr>
            <a:picLocks noChangeAspect="1"/>
          </p:cNvPicPr>
          <p:nvPr/>
        </p:nvPicPr>
        <p:blipFill>
          <a:blip r:embed="rId2"/>
          <a:stretch>
            <a:fillRect/>
          </a:stretch>
        </p:blipFill>
        <p:spPr>
          <a:xfrm>
            <a:off x="3242130" y="392113"/>
            <a:ext cx="6416219" cy="5773705"/>
          </a:xfrm>
          <a:prstGeom prst="rect">
            <a:avLst/>
          </a:prstGeom>
        </p:spPr>
      </p:pic>
      <p:pic>
        <p:nvPicPr>
          <p:cNvPr id="8" name="Grafik 7"/>
          <p:cNvPicPr>
            <a:picLocks noChangeAspect="1"/>
          </p:cNvPicPr>
          <p:nvPr/>
        </p:nvPicPr>
        <p:blipFill>
          <a:blip r:embed="rId3"/>
          <a:stretch>
            <a:fillRect/>
          </a:stretch>
        </p:blipFill>
        <p:spPr>
          <a:xfrm>
            <a:off x="105973" y="190500"/>
            <a:ext cx="3034101" cy="2882900"/>
          </a:xfrm>
          <a:prstGeom prst="rect">
            <a:avLst/>
          </a:prstGeom>
        </p:spPr>
      </p:pic>
    </p:spTree>
    <p:extLst>
      <p:ext uri="{BB962C8B-B14F-4D97-AF65-F5344CB8AC3E}">
        <p14:creationId xmlns:p14="http://schemas.microsoft.com/office/powerpoint/2010/main" val="2518543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fik 5"/>
          <p:cNvPicPr/>
          <p:nvPr/>
        </p:nvPicPr>
        <p:blipFill>
          <a:blip r:embed="rId2">
            <a:extLst>
              <a:ext uri="{28A0092B-C50C-407E-A947-70E740481C1C}">
                <a14:useLocalDpi xmlns:a14="http://schemas.microsoft.com/office/drawing/2010/main" val="0"/>
              </a:ext>
            </a:extLst>
          </a:blip>
          <a:srcRect/>
          <a:stretch>
            <a:fillRect/>
          </a:stretch>
        </p:blipFill>
        <p:spPr bwMode="auto">
          <a:xfrm>
            <a:off x="758336" y="2015331"/>
            <a:ext cx="4667250" cy="4381500"/>
          </a:xfrm>
          <a:prstGeom prst="rect">
            <a:avLst/>
          </a:prstGeom>
          <a:noFill/>
          <a:ln>
            <a:noFill/>
          </a:ln>
        </p:spPr>
      </p:pic>
    </p:spTree>
    <p:extLst>
      <p:ext uri="{BB962C8B-B14F-4D97-AF65-F5344CB8AC3E}">
        <p14:creationId xmlns:p14="http://schemas.microsoft.com/office/powerpoint/2010/main" val="3777472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Grafik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1050" y="72369"/>
            <a:ext cx="3637990" cy="2352830"/>
          </a:xfrm>
          <a:prstGeom prst="rect">
            <a:avLst/>
          </a:prstGeom>
          <a:noFill/>
          <a:extLst>
            <a:ext uri="{909E8E84-426E-40DD-AFC4-6F175D3DCCD1}">
              <a14:hiddenFill xmlns:a14="http://schemas.microsoft.com/office/drawing/2010/main">
                <a:solidFill>
                  <a:srgbClr val="FFFFFF"/>
                </a:solidFill>
              </a14:hiddenFill>
            </a:ext>
          </a:extLst>
        </p:spPr>
      </p:pic>
      <p:pic>
        <p:nvPicPr>
          <p:cNvPr id="1025" name="Grafik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1050" y="2869703"/>
            <a:ext cx="3603768" cy="2330878"/>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568570" y="743728"/>
            <a:ext cx="4501661" cy="1892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GB" altLang="de-DE" sz="11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 Emptying the magnet</a:t>
            </a:r>
            <a:r>
              <a:rPr kumimoji="0" lang="en-GB" altLang="de-DE" sz="11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(no liquid helium in the magnet/or control </a:t>
            </a:r>
            <a:r>
              <a:rPr kumimoji="0" lang="en-GB" altLang="de-DE" sz="11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dewar</a:t>
            </a:r>
            <a:r>
              <a:rPr kumimoji="0" lang="en-GB" altLang="de-DE" sz="11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during travel.</a:t>
            </a:r>
            <a:endParaRPr kumimoji="0" lang="de-DE" altLang="de-DE" sz="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de-DE" sz="11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Why? </a:t>
            </a:r>
            <a:endParaRPr kumimoji="0" lang="de-DE" altLang="de-DE" sz="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de-DE" sz="11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The movement of the liquid helium causes several safety risks (where do you send the boil-off helium; if you damage the vacuum vessel during travel, you blow off all helium within seconds)</a:t>
            </a:r>
            <a:endParaRPr kumimoji="0" lang="de-DE" altLang="de-DE" sz="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de-DE" sz="11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As the magnet will rest for 6 month in the parking position, the temperature of the final magnet before re-cooling is not influenced by a “cooling reserve“ in the first hours. </a:t>
            </a:r>
            <a:endParaRPr kumimoji="0" lang="de-DE" altLang="de-DE" sz="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
        <p:nvSpPr>
          <p:cNvPr id="5" name="Rectangle 4"/>
          <p:cNvSpPr>
            <a:spLocks noChangeArrowheads="1"/>
          </p:cNvSpPr>
          <p:nvPr/>
        </p:nvSpPr>
        <p:spPr bwMode="auto">
          <a:xfrm>
            <a:off x="449263" y="272415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6" name="Grafik 5"/>
          <p:cNvPicPr>
            <a:picLocks noChangeAspect="1"/>
          </p:cNvPicPr>
          <p:nvPr/>
        </p:nvPicPr>
        <p:blipFill>
          <a:blip r:embed="rId4"/>
          <a:stretch>
            <a:fillRect/>
          </a:stretch>
        </p:blipFill>
        <p:spPr>
          <a:xfrm>
            <a:off x="568570" y="2783497"/>
            <a:ext cx="3933092" cy="3737091"/>
          </a:xfrm>
          <a:prstGeom prst="rect">
            <a:avLst/>
          </a:prstGeom>
        </p:spPr>
      </p:pic>
      <p:sp>
        <p:nvSpPr>
          <p:cNvPr id="7" name="Rechteck 6"/>
          <p:cNvSpPr/>
          <p:nvPr/>
        </p:nvSpPr>
        <p:spPr>
          <a:xfrm>
            <a:off x="4788877" y="5124807"/>
            <a:ext cx="4953000" cy="1431161"/>
          </a:xfrm>
          <a:prstGeom prst="rect">
            <a:avLst/>
          </a:prstGeom>
        </p:spPr>
        <p:txBody>
          <a:bodyPr>
            <a:spAutoFit/>
          </a:bodyPr>
          <a:lstStyle/>
          <a:p>
            <a:pPr lvl="0">
              <a:spcAft>
                <a:spcPts val="600"/>
              </a:spcAft>
            </a:pPr>
            <a:r>
              <a:rPr lang="en-GB" sz="1100" b="1" dirty="0">
                <a:latin typeface="Times New Roman" panose="02020603050405020304" pitchFamily="18" charset="0"/>
                <a:ea typeface="Times New Roman" panose="02020603050405020304" pitchFamily="18" charset="0"/>
                <a:cs typeface="Times New Roman" panose="02020603050405020304" pitchFamily="18" charset="0"/>
              </a:rPr>
              <a:t>2. Lower the pressure</a:t>
            </a:r>
            <a:r>
              <a:rPr lang="en-GB" sz="1100" dirty="0">
                <a:latin typeface="Times New Roman" panose="02020603050405020304" pitchFamily="18" charset="0"/>
                <a:ea typeface="Times New Roman" panose="02020603050405020304" pitchFamily="18" charset="0"/>
                <a:cs typeface="Times New Roman" panose="02020603050405020304" pitchFamily="18" charset="0"/>
              </a:rPr>
              <a:t> to approx. 1.3 bar in the full magnet</a:t>
            </a:r>
            <a:endParaRPr lang="de-DE" sz="1100" dirty="0">
              <a:latin typeface="Times New Roman" panose="02020603050405020304" pitchFamily="18" charset="0"/>
              <a:ea typeface="Times New Roman" panose="02020603050405020304" pitchFamily="18" charset="0"/>
              <a:cs typeface="Times New Roman" panose="02020603050405020304" pitchFamily="18" charset="0"/>
            </a:endParaRPr>
          </a:p>
          <a:p>
            <a:pPr marL="228600" indent="220980">
              <a:spcAft>
                <a:spcPts val="600"/>
              </a:spcAft>
            </a:pPr>
            <a:r>
              <a:rPr lang="en-GB" sz="1100" dirty="0">
                <a:latin typeface="Times New Roman" panose="02020603050405020304" pitchFamily="18" charset="0"/>
                <a:ea typeface="Times New Roman" panose="02020603050405020304" pitchFamily="18" charset="0"/>
                <a:cs typeface="Times New Roman" panose="02020603050405020304" pitchFamily="18" charset="0"/>
              </a:rPr>
              <a:t>Why?</a:t>
            </a:r>
            <a:endParaRPr lang="de-DE" sz="1100" dirty="0">
              <a:latin typeface="Times New Roman" panose="02020603050405020304" pitchFamily="18" charset="0"/>
              <a:ea typeface="Times New Roman" panose="02020603050405020304" pitchFamily="18" charset="0"/>
              <a:cs typeface="Times New Roman" panose="02020603050405020304" pitchFamily="18" charset="0"/>
            </a:endParaRPr>
          </a:p>
          <a:p>
            <a:pPr marL="449580">
              <a:spcAft>
                <a:spcPts val="600"/>
              </a:spcAft>
            </a:pPr>
            <a:r>
              <a:rPr lang="en-GB" sz="1100" dirty="0">
                <a:latin typeface="Times New Roman" panose="02020603050405020304" pitchFamily="18" charset="0"/>
                <a:ea typeface="Times New Roman" panose="02020603050405020304" pitchFamily="18" charset="0"/>
                <a:cs typeface="Times New Roman" panose="02020603050405020304" pitchFamily="18" charset="0"/>
              </a:rPr>
              <a:t>Even if the liquid helium is removed from the magnet, the density will drop with rising temperature. Therefore helium from the system has to be removed. This helium may be still brought back to the helium storage connected to the refrigerator. (Later this will be difficult as the refrigerator is not equipped with a purifier)</a:t>
            </a:r>
            <a:endParaRPr lang="de-DE" sz="11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 name="Rechteck 7"/>
          <p:cNvSpPr/>
          <p:nvPr/>
        </p:nvSpPr>
        <p:spPr>
          <a:xfrm>
            <a:off x="5545871" y="2391479"/>
            <a:ext cx="4302979" cy="553998"/>
          </a:xfrm>
          <a:prstGeom prst="rect">
            <a:avLst/>
          </a:prstGeom>
        </p:spPr>
        <p:txBody>
          <a:bodyPr wrap="square">
            <a:spAutoFit/>
          </a:bodyPr>
          <a:lstStyle/>
          <a:p>
            <a:pPr lvl="0" defTabSz="914400" eaLnBrk="0" fontAlgn="base" hangingPunct="0">
              <a:spcBef>
                <a:spcPct val="0"/>
              </a:spcBef>
              <a:spcAft>
                <a:spcPct val="0"/>
              </a:spcAft>
            </a:pPr>
            <a:r>
              <a:rPr lang="en-GB" altLang="de-DE" sz="1000" dirty="0">
                <a:latin typeface="Times New Roman" panose="02020603050405020304" pitchFamily="18" charset="0"/>
                <a:ea typeface="Times New Roman" panose="02020603050405020304" pitchFamily="18" charset="0"/>
                <a:cs typeface="Times New Roman" panose="02020603050405020304" pitchFamily="18" charset="0"/>
              </a:rPr>
              <a:t>Here the temperature profile for the travel out and the travel into operation position are shown. (These profiles represent a trend, as they depend on a lot of assumptions.) </a:t>
            </a:r>
            <a:endParaRPr lang="de-DE" altLang="de-DE" sz="1000" dirty="0"/>
          </a:p>
        </p:txBody>
      </p:sp>
      <p:cxnSp>
        <p:nvCxnSpPr>
          <p:cNvPr id="10" name="Gerade Verbindung mit Pfeil 9"/>
          <p:cNvCxnSpPr/>
          <p:nvPr/>
        </p:nvCxnSpPr>
        <p:spPr>
          <a:xfrm flipH="1" flipV="1">
            <a:off x="7680045" y="2081213"/>
            <a:ext cx="120930" cy="4619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flipH="1">
            <a:off x="8146256" y="2540794"/>
            <a:ext cx="552450" cy="7000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0228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5657849" y="1298066"/>
            <a:ext cx="3535973" cy="2277547"/>
          </a:xfrm>
          <a:prstGeom prst="rect">
            <a:avLst/>
          </a:prstGeom>
        </p:spPr>
        <p:txBody>
          <a:bodyPr wrap="square">
            <a:spAutoFit/>
          </a:bodyPr>
          <a:lstStyle/>
          <a:p>
            <a:pPr lvl="0">
              <a:spcAft>
                <a:spcPts val="0"/>
              </a:spcAft>
            </a:pPr>
            <a:r>
              <a:rPr lang="en-GB" sz="1100" b="1" dirty="0">
                <a:latin typeface="Times New Roman" panose="02020603050405020304" pitchFamily="18" charset="0"/>
                <a:ea typeface="Times New Roman" panose="02020603050405020304" pitchFamily="18" charset="0"/>
                <a:cs typeface="Times New Roman" panose="02020603050405020304" pitchFamily="18" charset="0"/>
              </a:rPr>
              <a:t>3. Close the valves:</a:t>
            </a:r>
            <a:r>
              <a:rPr lang="en-GB" sz="1100" dirty="0">
                <a:latin typeface="Times New Roman" panose="02020603050405020304" pitchFamily="18" charset="0"/>
                <a:ea typeface="Times New Roman" panose="02020603050405020304" pitchFamily="18" charset="0"/>
                <a:cs typeface="Times New Roman" panose="02020603050405020304" pitchFamily="18" charset="0"/>
              </a:rPr>
              <a:t> CV1,CV2,CV4,CV8,CV9</a:t>
            </a:r>
            <a:endParaRPr lang="de-DE" sz="1100" dirty="0">
              <a:latin typeface="Times New Roman" panose="02020603050405020304" pitchFamily="18" charset="0"/>
              <a:ea typeface="Times New Roman" panose="02020603050405020304" pitchFamily="18" charset="0"/>
              <a:cs typeface="Times New Roman" panose="02020603050405020304" pitchFamily="18" charset="0"/>
            </a:endParaRPr>
          </a:p>
          <a:p>
            <a:pPr lvl="0">
              <a:spcAft>
                <a:spcPts val="600"/>
              </a:spcAft>
            </a:pPr>
            <a:r>
              <a:rPr lang="en-GB" sz="1100" b="1" dirty="0">
                <a:latin typeface="Times New Roman" panose="02020603050405020304" pitchFamily="18" charset="0"/>
                <a:ea typeface="Times New Roman" panose="02020603050405020304" pitchFamily="18" charset="0"/>
                <a:cs typeface="Times New Roman" panose="02020603050405020304" pitchFamily="18" charset="0"/>
              </a:rPr>
              <a:t>4. Open two hand valves</a:t>
            </a:r>
            <a:r>
              <a:rPr lang="en-GB" sz="1100" dirty="0">
                <a:latin typeface="Times New Roman" panose="02020603050405020304" pitchFamily="18" charset="0"/>
                <a:ea typeface="Times New Roman" panose="02020603050405020304" pitchFamily="18" charset="0"/>
                <a:cs typeface="Times New Roman" panose="02020603050405020304" pitchFamily="18" charset="0"/>
              </a:rPr>
              <a:t> (HV1, HV2) towards a passive pressure relief valve. This guarantees a pressure below 1.4 bar in the moving magnet. </a:t>
            </a:r>
            <a:endParaRPr lang="de-DE" sz="1100" dirty="0">
              <a:latin typeface="Times New Roman" panose="02020603050405020304" pitchFamily="18" charset="0"/>
              <a:ea typeface="Times New Roman" panose="02020603050405020304" pitchFamily="18" charset="0"/>
              <a:cs typeface="Times New Roman" panose="02020603050405020304" pitchFamily="18" charset="0"/>
            </a:endParaRPr>
          </a:p>
          <a:p>
            <a:pPr marL="228600" indent="220980">
              <a:spcAft>
                <a:spcPts val="600"/>
              </a:spcAft>
            </a:pPr>
            <a:r>
              <a:rPr lang="en-GB" sz="1100" dirty="0">
                <a:latin typeface="Times New Roman" panose="02020603050405020304" pitchFamily="18" charset="0"/>
                <a:ea typeface="Times New Roman" panose="02020603050405020304" pitchFamily="18" charset="0"/>
                <a:cs typeface="Times New Roman" panose="02020603050405020304" pitchFamily="18" charset="0"/>
              </a:rPr>
              <a:t>Why?</a:t>
            </a:r>
            <a:endParaRPr lang="de-DE" sz="1100" dirty="0">
              <a:latin typeface="Times New Roman" panose="02020603050405020304" pitchFamily="18" charset="0"/>
              <a:ea typeface="Times New Roman" panose="02020603050405020304" pitchFamily="18" charset="0"/>
              <a:cs typeface="Times New Roman" panose="02020603050405020304" pitchFamily="18" charset="0"/>
            </a:endParaRPr>
          </a:p>
          <a:p>
            <a:pPr marL="457200">
              <a:spcAft>
                <a:spcPts val="600"/>
              </a:spcAft>
            </a:pPr>
            <a:r>
              <a:rPr lang="en-GB" sz="1100" dirty="0">
                <a:latin typeface="Times New Roman" panose="02020603050405020304" pitchFamily="18" charset="0"/>
                <a:ea typeface="Times New Roman" panose="02020603050405020304" pitchFamily="18" charset="0"/>
                <a:cs typeface="Times New Roman" panose="02020603050405020304" pitchFamily="18" charset="0"/>
              </a:rPr>
              <a:t>Therefore the magnet can be treated as a “mobile </a:t>
            </a:r>
            <a:r>
              <a:rPr lang="en-GB" sz="1100" dirty="0" err="1">
                <a:latin typeface="Times New Roman" panose="02020603050405020304" pitchFamily="18" charset="0"/>
                <a:ea typeface="Times New Roman" panose="02020603050405020304" pitchFamily="18" charset="0"/>
                <a:cs typeface="Times New Roman" panose="02020603050405020304" pitchFamily="18" charset="0"/>
              </a:rPr>
              <a:t>dewar</a:t>
            </a:r>
            <a:r>
              <a:rPr lang="en-GB" sz="1100" dirty="0">
                <a:latin typeface="Times New Roman" panose="02020603050405020304" pitchFamily="18" charset="0"/>
                <a:ea typeface="Times New Roman" panose="02020603050405020304" pitchFamily="18" charset="0"/>
                <a:cs typeface="Times New Roman" panose="02020603050405020304" pitchFamily="18" charset="0"/>
              </a:rPr>
              <a:t>”, this pressure relief valve can be chosen with the correct size for this operation mode. The safety valve (for normal operation at 18 bar) would be operated in a very stressful mode out of specification and it may not close properly any more.</a:t>
            </a:r>
            <a:endParaRPr lang="de-DE" sz="1100" dirty="0">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6" name="Grafik 5"/>
          <p:cNvPicPr>
            <a:picLocks noChangeAspect="1"/>
          </p:cNvPicPr>
          <p:nvPr/>
        </p:nvPicPr>
        <p:blipFill>
          <a:blip r:embed="rId2"/>
          <a:stretch>
            <a:fillRect/>
          </a:stretch>
        </p:blipFill>
        <p:spPr>
          <a:xfrm>
            <a:off x="222249" y="793750"/>
            <a:ext cx="5213351" cy="4953549"/>
          </a:xfrm>
          <a:prstGeom prst="rect">
            <a:avLst/>
          </a:prstGeom>
        </p:spPr>
      </p:pic>
    </p:spTree>
    <p:extLst>
      <p:ext uri="{BB962C8B-B14F-4D97-AF65-F5344CB8AC3E}">
        <p14:creationId xmlns:p14="http://schemas.microsoft.com/office/powerpoint/2010/main" val="2455530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4889500" y="2343860"/>
            <a:ext cx="4953000" cy="1954381"/>
          </a:xfrm>
          <a:prstGeom prst="rect">
            <a:avLst/>
          </a:prstGeom>
        </p:spPr>
        <p:txBody>
          <a:bodyPr>
            <a:spAutoFit/>
          </a:bodyPr>
          <a:lstStyle/>
          <a:p>
            <a:r>
              <a:rPr lang="en-US" sz="1100" dirty="0">
                <a:latin typeface="Times New Roman" panose="02020603050405020304" pitchFamily="18" charset="0"/>
              </a:rPr>
              <a:t>5. Start </a:t>
            </a:r>
            <a:r>
              <a:rPr lang="en-US" sz="1100" b="1" dirty="0">
                <a:latin typeface="Times New Roman" panose="02020603050405020304" pitchFamily="18" charset="0"/>
              </a:rPr>
              <a:t>heating up the valves and the process pipes</a:t>
            </a:r>
            <a:r>
              <a:rPr lang="en-US" sz="1100" dirty="0">
                <a:latin typeface="Times New Roman" panose="02020603050405020304" pitchFamily="18" charset="0"/>
              </a:rPr>
              <a:t> between valves and couplings to ambient by electrical heaters.</a:t>
            </a:r>
          </a:p>
          <a:p>
            <a:r>
              <a:rPr lang="en-GB" sz="1100" dirty="0">
                <a:latin typeface="Times New Roman" panose="02020603050405020304" pitchFamily="18" charset="0"/>
              </a:rPr>
              <a:t>Why?</a:t>
            </a:r>
          </a:p>
          <a:p>
            <a:pPr lvl="1"/>
            <a:r>
              <a:rPr lang="en-US" sz="1100" dirty="0">
                <a:latin typeface="Times New Roman" panose="02020603050405020304" pitchFamily="18" charset="0"/>
              </a:rPr>
              <a:t>The condensation of moisture from the ambient air has to be avoided. As the temperature profile follows the natural </a:t>
            </a:r>
            <a:r>
              <a:rPr lang="en-US" sz="1100" dirty="0" err="1">
                <a:latin typeface="Times New Roman" panose="02020603050405020304" pitchFamily="18" charset="0"/>
              </a:rPr>
              <a:t>behaviour</a:t>
            </a:r>
            <a:r>
              <a:rPr lang="en-US" sz="1100" dirty="0">
                <a:latin typeface="Times New Roman" panose="02020603050405020304" pitchFamily="18" charset="0"/>
              </a:rPr>
              <a:t> (warm on top) and the pipe length between valves and cold mass is much longer than towards the coupling, the heat load to the cold mass should be low. (Cross check)</a:t>
            </a:r>
          </a:p>
          <a:p>
            <a:r>
              <a:rPr lang="en-US" sz="1100" b="1" dirty="0">
                <a:latin typeface="Times New Roman" panose="02020603050405020304" pitchFamily="18" charset="0"/>
              </a:rPr>
              <a:t>6. Disconnect</a:t>
            </a:r>
            <a:r>
              <a:rPr lang="en-US" sz="1100" dirty="0">
                <a:latin typeface="Times New Roman" panose="02020603050405020304" pitchFamily="18" charset="0"/>
              </a:rPr>
              <a:t> all warm </a:t>
            </a:r>
            <a:r>
              <a:rPr lang="en-US" sz="1100" dirty="0" err="1">
                <a:latin typeface="Times New Roman" panose="02020603050405020304" pitchFamily="18" charset="0"/>
              </a:rPr>
              <a:t>pipings</a:t>
            </a:r>
            <a:r>
              <a:rPr lang="en-US" sz="1100" dirty="0">
                <a:latin typeface="Times New Roman" panose="02020603050405020304" pitchFamily="18" charset="0"/>
              </a:rPr>
              <a:t> (CL) </a:t>
            </a:r>
          </a:p>
          <a:p>
            <a:r>
              <a:rPr lang="en-US" sz="1100" dirty="0">
                <a:latin typeface="Times New Roman" panose="02020603050405020304" pitchFamily="18" charset="0"/>
              </a:rPr>
              <a:t>7. When ambient temperatures at the coupling and valves are reached, </a:t>
            </a:r>
            <a:r>
              <a:rPr lang="en-US" sz="1100" b="1" dirty="0">
                <a:latin typeface="Times New Roman" panose="02020603050405020304" pitchFamily="18" charset="0"/>
              </a:rPr>
              <a:t>break the vacuum</a:t>
            </a:r>
            <a:r>
              <a:rPr lang="en-US" sz="1100" dirty="0">
                <a:latin typeface="Times New Roman" panose="02020603050405020304" pitchFamily="18" charset="0"/>
              </a:rPr>
              <a:t> at the connection section, </a:t>
            </a:r>
            <a:r>
              <a:rPr lang="en-US" sz="1100" b="1" dirty="0">
                <a:latin typeface="Times New Roman" panose="02020603050405020304" pitchFamily="18" charset="0"/>
              </a:rPr>
              <a:t>open the sliding sleeve and the couplings</a:t>
            </a:r>
            <a:endParaRPr lang="en-US" sz="1100" dirty="0">
              <a:latin typeface="Times New Roman" panose="02020603050405020304" pitchFamily="18" charset="0"/>
            </a:endParaRPr>
          </a:p>
          <a:p>
            <a:r>
              <a:rPr lang="en-US" sz="1100" dirty="0">
                <a:latin typeface="Times New Roman" panose="02020603050405020304" pitchFamily="18" charset="0"/>
              </a:rPr>
              <a:t>8. Close the lines with lids, in such a way, that no dirt can fall into the lines.</a:t>
            </a:r>
          </a:p>
        </p:txBody>
      </p:sp>
      <p:pic>
        <p:nvPicPr>
          <p:cNvPr id="3" name="Grafik 2"/>
          <p:cNvPicPr>
            <a:picLocks noChangeAspect="1"/>
          </p:cNvPicPr>
          <p:nvPr/>
        </p:nvPicPr>
        <p:blipFill>
          <a:blip r:embed="rId2"/>
          <a:stretch>
            <a:fillRect/>
          </a:stretch>
        </p:blipFill>
        <p:spPr>
          <a:xfrm>
            <a:off x="295275" y="800100"/>
            <a:ext cx="4805107" cy="4565650"/>
          </a:xfrm>
          <a:prstGeom prst="rect">
            <a:avLst/>
          </a:prstGeom>
        </p:spPr>
      </p:pic>
      <p:pic>
        <p:nvPicPr>
          <p:cNvPr id="4" name="Grafik 3"/>
          <p:cNvPicPr>
            <a:picLocks noChangeAspect="1"/>
          </p:cNvPicPr>
          <p:nvPr/>
        </p:nvPicPr>
        <p:blipFill>
          <a:blip r:embed="rId3"/>
          <a:stretch>
            <a:fillRect/>
          </a:stretch>
        </p:blipFill>
        <p:spPr>
          <a:xfrm>
            <a:off x="3676649" y="2709677"/>
            <a:ext cx="112829" cy="212118"/>
          </a:xfrm>
          <a:prstGeom prst="rect">
            <a:avLst/>
          </a:prstGeom>
        </p:spPr>
      </p:pic>
    </p:spTree>
    <p:extLst>
      <p:ext uri="{BB962C8B-B14F-4D97-AF65-F5344CB8AC3E}">
        <p14:creationId xmlns:p14="http://schemas.microsoft.com/office/powerpoint/2010/main" val="406361851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471</Words>
  <Application>Microsoft Office PowerPoint</Application>
  <PresentationFormat>A4-Papier (210 x 297 mm)</PresentationFormat>
  <Paragraphs>25</Paragraphs>
  <Slides>6</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6</vt:i4>
      </vt:variant>
    </vt:vector>
  </HeadingPairs>
  <TitlesOfParts>
    <vt:vector size="11" baseType="lpstr">
      <vt:lpstr>Arial</vt:lpstr>
      <vt:lpstr>Calibri</vt:lpstr>
      <vt:lpstr>Calibri Light</vt:lpstr>
      <vt:lpstr>Times New Roman</vt:lpstr>
      <vt:lpstr>Office Theme</vt:lpstr>
      <vt:lpstr>PANDA magnet in the experimental building (in-beam and in-parking positions)</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hotel</dc:creator>
  <cp:lastModifiedBy>Utermann, Sonia Dr.</cp:lastModifiedBy>
  <cp:revision>229</cp:revision>
  <dcterms:created xsi:type="dcterms:W3CDTF">2017-07-14T12:29:42Z</dcterms:created>
  <dcterms:modified xsi:type="dcterms:W3CDTF">2020-11-13T09:37:20Z</dcterms:modified>
</cp:coreProperties>
</file>