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2" r:id="rId3"/>
    <p:sldId id="342" r:id="rId4"/>
    <p:sldId id="282" r:id="rId5"/>
    <p:sldId id="261" r:id="rId6"/>
    <p:sldId id="337" r:id="rId7"/>
    <p:sldId id="281" r:id="rId8"/>
    <p:sldId id="314" r:id="rId9"/>
    <p:sldId id="315" r:id="rId10"/>
    <p:sldId id="336" r:id="rId11"/>
    <p:sldId id="318" r:id="rId12"/>
    <p:sldId id="343" r:id="rId13"/>
    <p:sldId id="344" r:id="rId14"/>
    <p:sldId id="345" r:id="rId15"/>
    <p:sldId id="346" r:id="rId16"/>
    <p:sldId id="341" r:id="rId17"/>
    <p:sldId id="353" r:id="rId18"/>
    <p:sldId id="332" r:id="rId19"/>
    <p:sldId id="313" r:id="rId20"/>
    <p:sldId id="333" r:id="rId21"/>
    <p:sldId id="334" r:id="rId22"/>
    <p:sldId id="335" r:id="rId23"/>
    <p:sldId id="319" r:id="rId24"/>
    <p:sldId id="310" r:id="rId25"/>
    <p:sldId id="320" r:id="rId26"/>
    <p:sldId id="321" r:id="rId27"/>
    <p:sldId id="322" r:id="rId28"/>
    <p:sldId id="323" r:id="rId29"/>
    <p:sldId id="347" r:id="rId30"/>
    <p:sldId id="348" r:id="rId31"/>
    <p:sldId id="324" r:id="rId32"/>
    <p:sldId id="350" r:id="rId33"/>
    <p:sldId id="351" r:id="rId34"/>
    <p:sldId id="352" r:id="rId35"/>
    <p:sldId id="330" r:id="rId36"/>
    <p:sldId id="339" r:id="rId37"/>
    <p:sldId id="338" r:id="rId38"/>
    <p:sldId id="340" r:id="rId39"/>
    <p:sldId id="349" r:id="rId40"/>
    <p:sldId id="331" r:id="rId41"/>
    <p:sldId id="298" r:id="rId42"/>
    <p:sldId id="27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69348"/>
    <a:srgbClr val="EB9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8" autoAdjust="0"/>
    <p:restoredTop sz="94633" autoAdjust="0"/>
  </p:normalViewPr>
  <p:slideViewPr>
    <p:cSldViewPr snapToGrid="0">
      <p:cViewPr varScale="1">
        <p:scale>
          <a:sx n="93" d="100"/>
          <a:sy n="93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3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6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1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7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0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1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0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5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89E-E651-45F7-89D7-4FEC65B3FDA0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5FC4-7703-481B-A028-6AA18ABD0597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3E7DB-D4B3-47D6-A05B-B38138A9ED9F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6CA8-7F0F-478A-B951-D66FBA934606}" type="datetime1">
              <a:rPr lang="ru-RU" altLang="en-US" smtClean="0"/>
              <a:t>18.11.2020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E.Pyata,  BINP                             PANDA Collaboration meeting,     22-26 June 2020 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E01A-527F-4A9C-9218-A5A8CECBA4C1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46DA-7C21-4E18-BF67-370CD5CF2607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D004-098F-40AA-BE38-EEF86C50FC42}" type="datetime1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2EEF-3A44-4EB0-AC06-E21AA6D5A584}" type="datetime1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0022-6E04-4942-9EB3-C4C4D1999615}" type="datetime1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3441-69F9-4E77-93DC-F43E4949AEB2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B35E-AD06-4DBD-B80A-2AFC97AAC17A}" type="datetime1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66DE-FB96-4A85-B1D1-17879F56E2EB}" type="datetime1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A487-2E88-49F7-9FA5-850BF73466F9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046" y="14715"/>
            <a:ext cx="9333781" cy="821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8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5th BINP-FAIR Collaboration Coordination Workshop Status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PANDA solenoid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6353" y="6335073"/>
            <a:ext cx="7110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E.Pyata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S.Pivovarov, </a:t>
            </a:r>
            <a:r>
              <a:rPr lang="en-US" dirty="0" err="1" smtClean="0">
                <a:solidFill>
                  <a:srgbClr val="FF0000"/>
                </a:solidFill>
              </a:rPr>
              <a:t>M.Kholopov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M.Azimbaev</a:t>
            </a: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 BINP</a:t>
            </a:r>
            <a:r>
              <a:rPr lang="en-US" dirty="0" smtClean="0">
                <a:solidFill>
                  <a:srgbClr val="FF0000"/>
                </a:solidFill>
              </a:rPr>
              <a:t>, Novosibirsk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7" y="836556"/>
            <a:ext cx="9649837" cy="54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A6F3-D72A-4985-863A-FAC037D08246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09800" y="6356350"/>
            <a:ext cx="734600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5279" y="193707"/>
            <a:ext cx="860182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8897948"/>
              </p:ext>
            </p:extLst>
          </p:nvPr>
        </p:nvGraphicFramePr>
        <p:xfrm>
          <a:off x="884611" y="888821"/>
          <a:ext cx="10523161" cy="4894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3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3755"/>
                <a:gridCol w="2685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0640"/>
              </a:tblGrid>
              <a:tr h="5871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Comments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9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78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07– 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08 - 10/2020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 second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11– 12/2020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? 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parts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78706"/>
            <a:ext cx="3859656" cy="2892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87" y="656393"/>
            <a:ext cx="2941320" cy="29413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597" y="656393"/>
            <a:ext cx="3914497" cy="29413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856" y="3672480"/>
            <a:ext cx="3466794" cy="26091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81" y="3639497"/>
            <a:ext cx="3524720" cy="26420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005" y="3672479"/>
            <a:ext cx="3481576" cy="26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9" y="731160"/>
            <a:ext cx="3644202" cy="2733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66" y="731160"/>
            <a:ext cx="3644202" cy="2733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149" y="3927054"/>
            <a:ext cx="2850484" cy="2137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49081" y="731160"/>
            <a:ext cx="3644202" cy="27331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7" y="3570744"/>
            <a:ext cx="6323763" cy="28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838" y="1355588"/>
            <a:ext cx="4990962" cy="3743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90" y="731160"/>
            <a:ext cx="6655359" cy="49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" b="-1"/>
          <a:stretch/>
        </p:blipFill>
        <p:spPr>
          <a:xfrm>
            <a:off x="211016" y="1045029"/>
            <a:ext cx="4461468" cy="400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064" y="1045029"/>
            <a:ext cx="4200211" cy="4014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55" y="731160"/>
            <a:ext cx="2924070" cy="51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" y="678706"/>
            <a:ext cx="3824482" cy="2868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65" y="678706"/>
            <a:ext cx="4292600" cy="2861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13" y="3752720"/>
            <a:ext cx="3520920" cy="2551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65" y="3752720"/>
            <a:ext cx="3150701" cy="25511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4419" y="678706"/>
            <a:ext cx="3542362" cy="28617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441" y="3752720"/>
            <a:ext cx="4683707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709" y="2633005"/>
            <a:ext cx="3559887" cy="3741928"/>
          </a:xfrm>
          <a:prstGeom prst="rect">
            <a:avLst/>
          </a:prstGeom>
        </p:spPr>
      </p:pic>
      <p:pic>
        <p:nvPicPr>
          <p:cNvPr id="1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1527296" y="2816732"/>
            <a:ext cx="3935174" cy="3592071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01981" y="508409"/>
            <a:ext cx="1100872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Installed 10 support for detectors of a laser tracker.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Built an axis of the yoke and 3D map of</a:t>
            </a:r>
            <a:r>
              <a:rPr kumimoji="0" lang="en-US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by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laser tracker.</a:t>
            </a:r>
            <a:endParaRPr kumimoji="0" lang="en-US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surfaces of the octants and wings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can do correction each part of the frames and barrel part of the yoke.</a:t>
            </a: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We plan to install about 30 the same support to do assembly of the yoke more quickly and suitable/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91543" y="4771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296764" y="4693485"/>
            <a:ext cx="650721" cy="27344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17</a:t>
            </a:fld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488966" y="477574"/>
            <a:ext cx="1100872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external and internal surfaces of the yoke with the exception of the polish surface, the junction and reference surfaces </a:t>
            </a: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are painting.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color is according to RAL color code 5015. </a:t>
            </a:r>
            <a:endParaRPr lang="en-US" altLang="ru-RU" sz="2400" b="1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frame was painted according to RAL color code 7035</a:t>
            </a: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Built an axis of the yoke and 3D map of</a:t>
            </a:r>
            <a:r>
              <a:rPr kumimoji="0" lang="en-US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by </a:t>
            </a: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laser tracker during second control assembling.</a:t>
            </a:r>
            <a:endParaRPr kumimoji="0" lang="en-US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91543" y="4771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965" y="2876502"/>
            <a:ext cx="6130203" cy="2969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71" y="2838351"/>
            <a:ext cx="5346920" cy="30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81DC-D627-4523-A450-CD7CF11D4A48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52991" y="6356349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18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E9E2-D0E2-40C3-8A38-DF83C985634D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71871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19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5" y="132762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389" y="638491"/>
            <a:ext cx="9504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procurement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BINP/     VNIINM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     VNIIKP/    Saransk cable optic (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13" y="1824976"/>
            <a:ext cx="114600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Production1000m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Cu Rutherford cable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for tests in SARKO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03-04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2020 (in BINP)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Tests in SARKO, 1000m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	                   -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09-12/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2020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strands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production, VNIINM 	-       03/ 2020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central coil				- 	02/2021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up/downstream coils 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09/2021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PANDA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production, VNIIKP			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03-10/ 2021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PANDA conductor BINP/SARKO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03 - 11/ 2021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A5E7-2204-4C82-8843-80842175EB1D}" type="datetime1">
              <a:rPr lang="ru-RU" b="1" smtClean="0"/>
              <a:t>18.11.2020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08448" y="6401702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2</a:t>
            </a:fld>
            <a:endParaRPr lang="ru-RU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82633" y="75398"/>
            <a:ext cx="9166431" cy="70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562" y="720741"/>
            <a:ext cx="11040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engineering design of the magnet including tools and support;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20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003514"/>
              </p:ext>
            </p:extLst>
          </p:nvPr>
        </p:nvGraphicFramePr>
        <p:xfrm>
          <a:off x="549442" y="2351958"/>
          <a:ext cx="10663990" cy="3699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2768"/>
              </a:tblGrid>
              <a:tr h="3316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31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Control assembling of the Yoke of solenoid at the BINP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12/2021 - 05/2022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of the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magnet at 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Darmstadt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position and final acceptance tests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6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B0B-9049-4049-A27D-3B513AFAF534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20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1277134" y="0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1652878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5756" y="2835409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section of the cryostat with cold mass.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" y="3972578"/>
            <a:ext cx="4130635" cy="21759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76" y="5165137"/>
            <a:ext cx="2058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50" y="371997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Cross-section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14929" y="3121925"/>
            <a:ext cx="3822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Conductor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28774" y="1011392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3418" y="542894"/>
            <a:ext cx="9111063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 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39FF-896B-4DB8-87C5-DC760F2C9EF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98360" y="599902"/>
            <a:ext cx="9499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8 pieces of the samples of PANDA conductor produced with different tools were tested for a shear strength. Results are 62,5 – 85,3 MPa. Specified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value of a 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is ≥20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Mpa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31" y="2141804"/>
            <a:ext cx="4015018" cy="1507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35" y="1406539"/>
            <a:ext cx="1866900" cy="395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237" y="1674488"/>
            <a:ext cx="1800225" cy="3609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557" y="3705174"/>
            <a:ext cx="337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Photo of the samples of PANDA conductor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6553" y="5497232"/>
            <a:ext cx="291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Scheme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measurement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024" y="2310039"/>
            <a:ext cx="3642527" cy="2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C599-3E62-4652-A5FC-9693896D1EF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638869"/>
            <a:ext cx="108632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cable (Cu or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NbTi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to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 995 and Aluminum A95</a:t>
            </a: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Oven for preheating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		- 200 ÷ 450°C;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Shielding gas 		 – N</a:t>
            </a:r>
            <a:r>
              <a:rPr lang="en-US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-2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a contract BINP/SARKO to development a technology production  a conductor with preheating and creating intermetallic connection Al/Cu.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80523"/>
            <a:ext cx="4219208" cy="2975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15" y="3372979"/>
            <a:ext cx="5872133" cy="29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ED4-4FDD-4D03-9827-0333317E5689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coils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D84B-DC04-4186-8BD1-760C280EAF04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coils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60454703"/>
              </p:ext>
            </p:extLst>
          </p:nvPr>
        </p:nvGraphicFramePr>
        <p:xfrm>
          <a:off x="838200" y="744689"/>
          <a:ext cx="10386973" cy="5204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9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7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90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Second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03/2020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Third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08/2020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590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winding Coil (and Prototype)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impregnation of Coil (and Prototype)/modified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11.2019/03.2020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1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Prepress prototype coil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 into cold mass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latin typeface="+mn-lt"/>
                        <a:sym typeface="Calibri Light" panose="020F0302020204030204" pitchFamily="34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</a:rPr>
                        <a:t>10/2020</a:t>
                      </a:r>
                      <a:endParaRPr lang="ru-RU" b="1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03103">
                <a:tc>
                  <a:txBody>
                    <a:bodyPr/>
                    <a:lstStyle/>
                    <a:p>
                      <a:pPr marL="0" marR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Tooling for winding and impregnation of PANDA Coil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959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is ready,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technological development, Call</a:t>
                      </a:r>
                      <a:r>
                        <a:rPr lang="en-US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tender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Э010000СБ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7461" r="12896" b="1240"/>
          <a:stretch/>
        </p:blipFill>
        <p:spPr>
          <a:xfrm>
            <a:off x="326648" y="627784"/>
            <a:ext cx="7761955" cy="5475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7033" y="702582"/>
            <a:ext cx="30773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 = 1m,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=180 mm</a:t>
            </a:r>
          </a:p>
          <a:p>
            <a:endParaRPr lang="de-DE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Conductor:Al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endParaRPr lang="de-DE" sz="20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16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6C22-28E1-4E88-A94C-D747A8E4343F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5457179"/>
            <a:ext cx="3480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2 prototype produced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1270" y="964989"/>
            <a:ext cx="4708340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Preparation prestress procedure of coil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an aluminum shell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prototype heater: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- 17m;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- 3,5 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- 1 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PANDA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36m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3,0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8-9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5FCE-D108-4F7A-84C2-C97335C057E9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39096" y="5336200"/>
            <a:ext cx="4257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preparation  heat system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8" y="3528079"/>
            <a:ext cx="5069189" cy="2575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9808"/>
            <a:ext cx="5069189" cy="257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19465" y="6356350"/>
            <a:ext cx="800254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4804-53D8-44E4-900A-5CDF27DBDBF0}" type="datetime1">
              <a:rPr lang="ru-RU" smtClean="0"/>
              <a:t>18.11.2020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27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9154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coil prototype</a:t>
            </a:r>
            <a:endParaRPr lang="ru-RU" sz="2400" b="1" dirty="0"/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2" y="573198"/>
            <a:ext cx="2653607" cy="365760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06" y="587363"/>
            <a:ext cx="2846114" cy="36576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928" y="586131"/>
            <a:ext cx="2731990" cy="3644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>
          <a:xfrm>
            <a:off x="8036146" y="3968778"/>
            <a:ext cx="3440669" cy="2378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33" y="3959755"/>
            <a:ext cx="2963220" cy="2378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360" y="3959754"/>
            <a:ext cx="3741747" cy="23785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812" y="585562"/>
            <a:ext cx="2524003" cy="33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759236"/>
            <a:ext cx="9499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conductor. </a:t>
            </a: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Material is Aluminum A95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prototype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Electrical tests 3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rd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prototype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Procedure heating Al shell with control uniformity distribution of temperature,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rate, shell expansion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measurement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Assembling coil and Al shell with prestress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Mechanical test coil assembling – OK, ≥2500 kg shear strength;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Destroy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Thermal shock tests LN</a:t>
            </a:r>
            <a:r>
              <a:rPr lang="en-US" sz="20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Checking quality of an epoxy penetration, mechanical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Analysis of the manufacturing quality of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prototype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production of the 4th prototype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61226" y="79300"/>
            <a:ext cx="9470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265878"/>
              </p:ext>
            </p:extLst>
          </p:nvPr>
        </p:nvGraphicFramePr>
        <p:xfrm>
          <a:off x="339812" y="729108"/>
          <a:ext cx="10512408" cy="1967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005"/>
                <a:gridCol w="1078012"/>
                <a:gridCol w="1024111"/>
                <a:gridCol w="1240659"/>
                <a:gridCol w="1474228"/>
                <a:gridCol w="1602833"/>
                <a:gridCol w="1078012"/>
                <a:gridCol w="2075548"/>
              </a:tblGrid>
              <a:tr h="76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Номер катушки</a:t>
                      </a:r>
                      <a:r>
                        <a:rPr lang="en-US" sz="1400" b="1" kern="0" dirty="0">
                          <a:effectLst/>
                        </a:rPr>
                        <a:t>/ Coil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Дата</a:t>
                      </a:r>
                      <a:r>
                        <a:rPr lang="en-US" sz="1400" b="1" kern="0">
                          <a:effectLst/>
                        </a:rPr>
                        <a:t>/Date</a:t>
                      </a:r>
                      <a:endParaRPr lang="ru-RU" sz="1400" b="1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R изм кат/ </a:t>
                      </a:r>
                      <a:r>
                        <a:rPr lang="en-US" sz="1400" b="1" kern="0">
                          <a:effectLst/>
                        </a:rPr>
                        <a:t>R coil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t </a:t>
                      </a:r>
                      <a:r>
                        <a:rPr lang="ru-RU" sz="1400" b="1" kern="0">
                          <a:effectLst/>
                        </a:rPr>
                        <a:t>катушки</a:t>
                      </a:r>
                      <a:r>
                        <a:rPr lang="en-US" sz="1400" b="1" kern="0">
                          <a:effectLst/>
                        </a:rPr>
                        <a:t>, </a:t>
                      </a:r>
                      <a:r>
                        <a:rPr lang="en-US" sz="1400" b="1" kern="0" baseline="30000">
                          <a:effectLst/>
                        </a:rPr>
                        <a:t>о</a:t>
                      </a:r>
                      <a:r>
                        <a:rPr lang="en-US" sz="1400" b="1" kern="0">
                          <a:effectLst/>
                        </a:rPr>
                        <a:t>С / Temperature of coil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R привед. кат/ </a:t>
                      </a:r>
                      <a:r>
                        <a:rPr lang="en-US" sz="1400" b="1" kern="0">
                          <a:effectLst/>
                        </a:rPr>
                        <a:t>R at</a:t>
                      </a:r>
                      <a:r>
                        <a:rPr lang="ru-RU" sz="1400" b="1" kern="0">
                          <a:effectLst/>
                        </a:rPr>
                        <a:t> 20</a:t>
                      </a:r>
                      <a:r>
                        <a:rPr lang="ru-RU" sz="1400" b="1" kern="0" baseline="30000">
                          <a:effectLst/>
                        </a:rPr>
                        <a:t>о</a:t>
                      </a:r>
                      <a:r>
                        <a:rPr lang="ru-RU" sz="1400" b="1" kern="0">
                          <a:effectLst/>
                        </a:rPr>
                        <a:t>С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Индуктивность</a:t>
                      </a:r>
                      <a:r>
                        <a:rPr lang="en-US" sz="1400" b="1" kern="0">
                          <a:effectLst/>
                        </a:rPr>
                        <a:t> /</a:t>
                      </a:r>
                      <a:r>
                        <a:rPr lang="en-US" sz="1400" b="1" kern="50">
                          <a:effectLst/>
                        </a:rPr>
                        <a:t> </a:t>
                      </a:r>
                      <a:r>
                        <a:rPr lang="en-US" sz="1400" b="1" kern="0">
                          <a:effectLst/>
                        </a:rPr>
                        <a:t>Inductance of the coil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кз виток 1000</a:t>
                      </a:r>
                      <a:r>
                        <a:rPr lang="en-US" sz="1400" b="1" kern="0">
                          <a:effectLst/>
                        </a:rPr>
                        <a:t>/ Short circuit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R</a:t>
                      </a:r>
                      <a:r>
                        <a:rPr lang="ru-RU" sz="1400" b="1" kern="0" dirty="0">
                          <a:effectLst/>
                        </a:rPr>
                        <a:t>из </a:t>
                      </a:r>
                      <a:r>
                        <a:rPr lang="en-US" sz="1400" b="1" kern="0" dirty="0">
                          <a:effectLst/>
                        </a:rPr>
                        <a:t>10000/ R insulation to shell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8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100/1000Гц/</a:t>
                      </a:r>
                      <a:r>
                        <a:rPr lang="en-US" sz="1400" b="1" kern="0">
                          <a:effectLst/>
                        </a:rPr>
                        <a:t>Hz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10kV</a:t>
                      </a: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2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мОм</a:t>
                      </a:r>
                      <a:r>
                        <a:rPr lang="en-US" sz="1400" b="1" kern="0">
                          <a:effectLst/>
                        </a:rPr>
                        <a:t>/mOhm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мОм</a:t>
                      </a:r>
                      <a:r>
                        <a:rPr lang="en-US" sz="1400" b="1" kern="0">
                          <a:effectLst/>
                        </a:rPr>
                        <a:t>/mOhm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мГн</a:t>
                      </a:r>
                      <a:r>
                        <a:rPr lang="en-US" sz="1400" b="1" kern="0">
                          <a:effectLst/>
                        </a:rPr>
                        <a:t>/mH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2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3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25.09.2020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98,39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20,0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98,39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12,60/11,93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нет</a:t>
                      </a:r>
                      <a:r>
                        <a:rPr lang="en-US" sz="1400" b="1" kern="0">
                          <a:effectLst/>
                        </a:rPr>
                        <a:t>/No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&gt;100Мом</a:t>
                      </a:r>
                      <a:r>
                        <a:rPr lang="en-US" sz="1400" b="1" kern="0" dirty="0">
                          <a:effectLst/>
                        </a:rPr>
                        <a:t>/</a:t>
                      </a:r>
                      <a:r>
                        <a:rPr lang="en-US" sz="1400" b="1" kern="0" dirty="0" err="1">
                          <a:effectLst/>
                        </a:rPr>
                        <a:t>MOhm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26328"/>
              </p:ext>
            </p:extLst>
          </p:nvPr>
        </p:nvGraphicFramePr>
        <p:xfrm>
          <a:off x="339812" y="3134883"/>
          <a:ext cx="10512407" cy="2628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877"/>
                <a:gridCol w="1553163"/>
                <a:gridCol w="1809355"/>
                <a:gridCol w="2874687"/>
                <a:gridCol w="2837325"/>
              </a:tblGrid>
              <a:tr h="74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50">
                          <a:effectLst/>
                        </a:rPr>
                        <a:t>No</a:t>
                      </a:r>
                      <a:r>
                        <a:rPr lang="ru-RU" sz="1600" b="1" kern="50">
                          <a:effectLst/>
                        </a:rPr>
                        <a:t>. испытаний / </a:t>
                      </a:r>
                      <a:r>
                        <a:rPr lang="en-US" sz="1600" b="1" kern="50">
                          <a:effectLst/>
                        </a:rPr>
                        <a:t>test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50">
                          <a:effectLst/>
                        </a:rPr>
                        <a:t>No</a:t>
                      </a:r>
                      <a:r>
                        <a:rPr lang="ru-RU" sz="1600" b="1" kern="50">
                          <a:effectLst/>
                        </a:rPr>
                        <a:t>. катушки / </a:t>
                      </a:r>
                      <a:r>
                        <a:rPr lang="en-US" sz="1600" b="1" kern="50">
                          <a:effectLst/>
                        </a:rPr>
                        <a:t>coil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Дата</a:t>
                      </a:r>
                      <a:r>
                        <a:rPr lang="en-US" sz="1600" b="1" kern="50">
                          <a:effectLst/>
                        </a:rPr>
                        <a:t>/ Date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Импульсное напряжение/ </a:t>
                      </a:r>
                      <a:r>
                        <a:rPr lang="en-US" sz="1600" b="1" kern="0">
                          <a:effectLst/>
                        </a:rPr>
                        <a:t>Pulse voltage</a:t>
                      </a:r>
                      <a:r>
                        <a:rPr lang="ru-RU" sz="1600" b="1" kern="0">
                          <a:effectLst/>
                        </a:rPr>
                        <a:t>, </a:t>
                      </a:r>
                      <a:r>
                        <a:rPr lang="en-US" sz="1600" b="1" kern="0">
                          <a:effectLst/>
                        </a:rPr>
                        <a:t>V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КЗ виток</a:t>
                      </a:r>
                      <a:r>
                        <a:rPr lang="en-US" sz="1600" b="1" kern="0">
                          <a:effectLst/>
                        </a:rPr>
                        <a:t> / Short circuit interturn insulation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25.09.2020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2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500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4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1500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5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2000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effectLst/>
                        </a:rPr>
                        <a:t>нет</a:t>
                      </a:r>
                      <a:r>
                        <a:rPr lang="en-US" sz="1600" b="1" kern="0" dirty="0">
                          <a:effectLst/>
                        </a:rPr>
                        <a:t>/No</a:t>
                      </a:r>
                      <a:endParaRPr lang="ru-RU" sz="16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9812" y="2708297"/>
            <a:ext cx="93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Results of measurements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9967" y="5763795"/>
            <a:ext cx="93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Tests interturn insulation of the coil.  </a:t>
            </a:r>
            <a:endParaRPr kumimoji="0" lang="en-US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2422" r="13686" b="23030"/>
          <a:stretch/>
        </p:blipFill>
        <p:spPr>
          <a:xfrm>
            <a:off x="5053899" y="361238"/>
            <a:ext cx="5074923" cy="5656545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762655" y="6356350"/>
            <a:ext cx="785994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838219" y="31524"/>
            <a:ext cx="7056783" cy="378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436" y="884640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89323" y="346164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93317" y="2725365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58904" y="3695221"/>
            <a:ext cx="105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39350" y="4677744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Yoke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868491" y="1388404"/>
            <a:ext cx="1128658" cy="20820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45731" y="4989173"/>
            <a:ext cx="1327215" cy="2236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9696929" y="3956831"/>
            <a:ext cx="925675" cy="568631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529230" y="3010058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653734" y="3021037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 rot="1199579">
            <a:off x="5962193" y="1140721"/>
            <a:ext cx="1058807" cy="1197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2" y="2758264"/>
            <a:ext cx="5335951" cy="3200058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8"/>
          <p:cNvSpPr txBox="1"/>
          <p:nvPr/>
        </p:nvSpPr>
        <p:spPr>
          <a:xfrm rot="16200000">
            <a:off x="1373264" y="425916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Dump </a:t>
            </a:r>
            <a:r>
              <a:rPr lang="en-US" sz="1000" b="1" dirty="0" smtClean="0"/>
              <a:t>resistor</a:t>
            </a:r>
            <a:endParaRPr lang="ru-RU" sz="1000" b="1" dirty="0"/>
          </a:p>
        </p:txBody>
      </p:sp>
      <p:sp>
        <p:nvSpPr>
          <p:cNvPr id="21" name="TextBox 8"/>
          <p:cNvSpPr txBox="1"/>
          <p:nvPr/>
        </p:nvSpPr>
        <p:spPr>
          <a:xfrm rot="16200000">
            <a:off x="1704325" y="4216537"/>
            <a:ext cx="1277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Energy Extraction Rack</a:t>
            </a:r>
            <a:endParaRPr lang="ru-RU" sz="900" b="1" dirty="0"/>
          </a:p>
        </p:txBody>
      </p:sp>
      <p:sp>
        <p:nvSpPr>
          <p:cNvPr id="22" name="TextBox 8"/>
          <p:cNvSpPr txBox="1"/>
          <p:nvPr/>
        </p:nvSpPr>
        <p:spPr>
          <a:xfrm rot="16200000">
            <a:off x="2063321" y="3919205"/>
            <a:ext cx="128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Power Supply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6551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61226" y="79300"/>
            <a:ext cx="9470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431916" y="3421432"/>
            <a:ext cx="892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Results of measurements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 with Al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shell up to limited conditions.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59453"/>
              </p:ext>
            </p:extLst>
          </p:nvPr>
        </p:nvGraphicFramePr>
        <p:xfrm>
          <a:off x="562707" y="602520"/>
          <a:ext cx="10661301" cy="282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143"/>
                <a:gridCol w="1418331"/>
                <a:gridCol w="1524435"/>
                <a:gridCol w="1524435"/>
                <a:gridCol w="1989994"/>
                <a:gridCol w="2748963"/>
              </a:tblGrid>
              <a:tr h="68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effectLst/>
                        </a:rPr>
                        <a:t>No</a:t>
                      </a:r>
                      <a:r>
                        <a:rPr lang="ru-RU" sz="1800" b="1" kern="50" dirty="0">
                          <a:effectLst/>
                        </a:rPr>
                        <a:t>. испытаний / </a:t>
                      </a:r>
                      <a:r>
                        <a:rPr lang="en-US" sz="1800" b="1" kern="50" dirty="0">
                          <a:effectLst/>
                        </a:rPr>
                        <a:t>test</a:t>
                      </a:r>
                      <a:endParaRPr lang="ru-RU" sz="18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No</a:t>
                      </a:r>
                      <a:r>
                        <a:rPr lang="ru-RU" sz="1800" b="1" kern="50">
                          <a:effectLst/>
                        </a:rPr>
                        <a:t>. катушки / </a:t>
                      </a:r>
                      <a:r>
                        <a:rPr lang="en-US" sz="1800" b="1" kern="50">
                          <a:effectLst/>
                        </a:rPr>
                        <a:t>coil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Дата</a:t>
                      </a:r>
                      <a:r>
                        <a:rPr lang="en-US" sz="1800" b="1" kern="50">
                          <a:effectLst/>
                        </a:rPr>
                        <a:t>/ Date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Время выдержки</a:t>
                      </a:r>
                      <a:r>
                        <a:rPr lang="en-US" sz="1800" b="1" kern="50">
                          <a:effectLst/>
                        </a:rPr>
                        <a:t>/ Time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Постоянное напряжение/ </a:t>
                      </a:r>
                      <a:r>
                        <a:rPr lang="en-US" sz="1800" b="1" kern="0">
                          <a:effectLst/>
                        </a:rPr>
                        <a:t>Constant voltage</a:t>
                      </a:r>
                      <a:r>
                        <a:rPr lang="ru-RU" sz="1800" b="1" kern="0">
                          <a:effectLst/>
                        </a:rPr>
                        <a:t>, </a:t>
                      </a:r>
                      <a:r>
                        <a:rPr lang="en-US" sz="1800" b="1" kern="0">
                          <a:effectLst/>
                        </a:rPr>
                        <a:t>V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</a:rPr>
                        <a:t>R</a:t>
                      </a:r>
                      <a:r>
                        <a:rPr lang="ru-RU" sz="1800" b="1" kern="0" dirty="0" smtClean="0">
                          <a:effectLst/>
                        </a:rPr>
                        <a:t>из </a:t>
                      </a:r>
                      <a:r>
                        <a:rPr lang="en-US" sz="1800" b="1" kern="0" dirty="0" smtClean="0">
                          <a:effectLst/>
                        </a:rPr>
                        <a:t>10000/ R insulation to shell</a:t>
                      </a:r>
                      <a:endParaRPr lang="ru-RU" sz="18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1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1000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2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2000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3000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4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4000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5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6 sec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5000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effectLst/>
                        </a:rPr>
                        <a:t>да</a:t>
                      </a:r>
                      <a:r>
                        <a:rPr lang="en-US" sz="1800" b="1" kern="0" dirty="0">
                          <a:effectLst/>
                        </a:rPr>
                        <a:t>/Yes</a:t>
                      </a:r>
                      <a:endParaRPr lang="ru-RU" sz="18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4"/>
          <a:stretch/>
        </p:blipFill>
        <p:spPr>
          <a:xfrm rot="10800000">
            <a:off x="348781" y="3790763"/>
            <a:ext cx="4132784" cy="2209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679217" y="3790762"/>
            <a:ext cx="3417146" cy="2199788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531050" y="4381060"/>
            <a:ext cx="3233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Prepress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 to Al shell – 1mm per diameter.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65350"/>
            <a:ext cx="10018469" cy="5560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Drawing of the Devices for winding coil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(scheme).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F4F4-1B8B-465E-9078-54AC0F54E546}" type="datetime1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40341" y="5566149"/>
            <a:ext cx="411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production until 06/2021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32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Control Dewar and Transfer Line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5836" r="34398" b="1455"/>
          <a:stretch/>
        </p:blipFill>
        <p:spPr>
          <a:xfrm>
            <a:off x="3990726" y="1034296"/>
            <a:ext cx="3829079" cy="5003406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18.11.2020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33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7281" r="31089"/>
          <a:stretch/>
        </p:blipFill>
        <p:spPr>
          <a:xfrm>
            <a:off x="8212233" y="1034296"/>
            <a:ext cx="3784129" cy="5003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7567" y="866003"/>
            <a:ext cx="3607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control Dewar is designed to ensure helium delivery to the user in accordance with the flow scheme.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b="1" dirty="0" smtClean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4990490" y="5877247"/>
            <a:ext cx="1441938" cy="633046"/>
          </a:xfrm>
          <a:prstGeom prst="wedgeEllipseCallout">
            <a:avLst>
              <a:gd name="adj1" fmla="val 28562"/>
              <a:gd name="adj2" fmla="val -1384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821" y="4000192"/>
            <a:ext cx="3170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- transfer </a:t>
            </a:r>
            <a:r>
              <a:rPr lang="en-US" sz="1400" b="1" dirty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line (Chimney) connecting the vacuum vessels of cryostat and control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2209800" y="3060181"/>
            <a:ext cx="1974118" cy="633046"/>
          </a:xfrm>
          <a:prstGeom prst="wedgeEllipseCallout">
            <a:avLst>
              <a:gd name="adj1" fmla="val 67648"/>
              <a:gd name="adj2" fmla="val -449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Technologic volume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4323026" y="670016"/>
            <a:ext cx="1441938" cy="633046"/>
          </a:xfrm>
          <a:prstGeom prst="wedgeEllipseCallout">
            <a:avLst>
              <a:gd name="adj1" fmla="val 36480"/>
              <a:gd name="adj2" fmla="val 206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Vacuum barrier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3169579" y="5541304"/>
            <a:ext cx="1441938" cy="633046"/>
          </a:xfrm>
          <a:prstGeom prst="wedgeEllipseCallout">
            <a:avLst>
              <a:gd name="adj1" fmla="val 53290"/>
              <a:gd name="adj2" fmla="val -2002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noFill/>
              </a:rPr>
              <a:t>Pamp</a:t>
            </a:r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 station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86388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195" y="3908417"/>
            <a:ext cx="1677605" cy="2447933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18.11.2020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34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58" y="218372"/>
            <a:ext cx="3371191" cy="37867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416" y="838580"/>
            <a:ext cx="4341920" cy="29032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882" y="3880288"/>
            <a:ext cx="2131318" cy="23706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4260166"/>
            <a:ext cx="3504169" cy="19727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9" y="4260166"/>
            <a:ext cx="3502714" cy="1972718"/>
          </a:xfrm>
          <a:prstGeom prst="rect">
            <a:avLst/>
          </a:prstGeom>
        </p:spPr>
      </p:pic>
      <p:pic>
        <p:nvPicPr>
          <p:cNvPr id="24" name="Рисунок 23" descr="Pipelanes_CD_PANDA3.jpg"/>
          <p:cNvPicPr>
            <a:picLocks noChangeAspect="1"/>
          </p:cNvPicPr>
          <p:nvPr/>
        </p:nvPicPr>
        <p:blipFill>
          <a:blip r:embed="rId9" cstate="print"/>
          <a:srcRect l="8144" t="7195" r="8183" b="8296"/>
          <a:stretch>
            <a:fillRect/>
          </a:stretch>
        </p:blipFill>
        <p:spPr>
          <a:xfrm rot="5400000">
            <a:off x="250938" y="1570802"/>
            <a:ext cx="3231685" cy="18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FF73-0187-4FEA-A20C-F67F91505DF8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9" y="3665332"/>
            <a:ext cx="3565040" cy="2678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22" y="138344"/>
            <a:ext cx="2569722" cy="3430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77" y="126285"/>
            <a:ext cx="2581578" cy="344210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26133" y="4510142"/>
            <a:ext cx="4460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Flexible bus bar between cable way and current leads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786" y="123272"/>
            <a:ext cx="2362200" cy="31470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43" y="205420"/>
            <a:ext cx="2354580" cy="31470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005" y="3352480"/>
            <a:ext cx="2264389" cy="30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Power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supply and energy extraction system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0D106BC-63A0-4025-971B-1E9ACD344EB4}" type="datetime1">
              <a:rPr lang="ru-RU" smtClean="0"/>
              <a:t>18.11.2020</a:t>
            </a:fld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6DB5B-0D45-4ABB-93AD-A8FC821B6BD0}" type="slidenum">
              <a:rPr lang="ru-RU" altLang="en-US"/>
              <a:pPr>
                <a:defRPr/>
              </a:pPr>
              <a:t>37</a:t>
            </a:fld>
            <a:endParaRPr lang="ru-RU" altLang="en-US"/>
          </a:p>
        </p:txBody>
      </p:sp>
      <p:sp>
        <p:nvSpPr>
          <p:cNvPr id="13318" name="Rectangle 337"/>
          <p:cNvSpPr>
            <a:spLocks noChangeArrowheads="1"/>
          </p:cNvSpPr>
          <p:nvPr/>
        </p:nvSpPr>
        <p:spPr bwMode="auto">
          <a:xfrm>
            <a:off x="1981201" y="393701"/>
            <a:ext cx="6418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ru-RU" sz="1400" b="1" i="1" dirty="0">
                <a:solidFill>
                  <a:schemeClr val="accent6"/>
                </a:solidFill>
              </a:rPr>
              <a:t>Power Supply (Current Source – TDK-Lambda, </a:t>
            </a:r>
            <a:r>
              <a:rPr lang="en-US" altLang="ru-RU" sz="1400" b="1" i="1" dirty="0" err="1">
                <a:solidFill>
                  <a:schemeClr val="accent6"/>
                </a:solidFill>
              </a:rPr>
              <a:t>Genesys</a:t>
            </a:r>
            <a:r>
              <a:rPr lang="en-US" altLang="ru-RU" sz="1400" b="1" i="1" dirty="0">
                <a:solidFill>
                  <a:schemeClr val="accent6"/>
                </a:solidFill>
              </a:rPr>
              <a:t>+, 10V, 1500A)</a:t>
            </a:r>
            <a:endParaRPr lang="ru-RU" altLang="ru-RU" sz="1400" b="1" i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n-US" altLang="ru-RU" sz="1400" b="1" i="1" dirty="0">
              <a:solidFill>
                <a:schemeClr val="accent6"/>
              </a:solidFill>
            </a:endParaRPr>
          </a:p>
        </p:txBody>
      </p:sp>
      <p:pic>
        <p:nvPicPr>
          <p:cNvPr id="15365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5829" r="3545" b="6902"/>
          <a:stretch>
            <a:fillRect/>
          </a:stretch>
        </p:blipFill>
        <p:spPr bwMode="auto">
          <a:xfrm>
            <a:off x="2209800" y="1196975"/>
            <a:ext cx="79216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8580" y="5630346"/>
            <a:ext cx="196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power supply</a:t>
            </a:r>
            <a:endParaRPr lang="ru-RU" dirty="0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092825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3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38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3304" y="5237226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25626"/>
            <a:ext cx="3614065" cy="481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142" y="225626"/>
            <a:ext cx="3633337" cy="4839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322" y="198800"/>
            <a:ext cx="3626320" cy="48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81" y="551375"/>
            <a:ext cx="4983026" cy="384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9" y="551374"/>
            <a:ext cx="5131358" cy="384851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39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07132" y="-5194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1029" y="4399894"/>
            <a:ext cx="6131807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R insulation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2,5kV		- ≥ 100 </a:t>
            </a:r>
            <a:r>
              <a:rPr lang="en-US" b="1" kern="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MOhm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∑ R				-        0, 09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Ohm;</a:t>
            </a:r>
          </a:p>
          <a:p>
            <a:pPr>
              <a:lnSpc>
                <a:spcPct val="150000"/>
              </a:lnSpc>
            </a:pP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Weight				-        1020 kg.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3D model of the Magnet and Control Dewar.</a:t>
            </a:r>
            <a:endParaRPr lang="ru-RU" sz="2400" b="1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50532" y="6356349"/>
            <a:ext cx="7670612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14950" r="43824" b="7090"/>
          <a:stretch/>
        </p:blipFill>
        <p:spPr>
          <a:xfrm>
            <a:off x="2968132" y="722451"/>
            <a:ext cx="4536504" cy="5699712"/>
          </a:xfrm>
        </p:spPr>
      </p:pic>
      <p:sp>
        <p:nvSpPr>
          <p:cNvPr id="7" name="TextBox 6"/>
          <p:cNvSpPr txBox="1"/>
          <p:nvPr/>
        </p:nvSpPr>
        <p:spPr>
          <a:xfrm>
            <a:off x="8196044" y="1701057"/>
            <a:ext cx="209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Dewar box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4970" y="4056195"/>
            <a:ext cx="1801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Cryostat and Coil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774794" y="4268330"/>
            <a:ext cx="780176" cy="31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239699" y="1929468"/>
            <a:ext cx="956345" cy="45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8BE1-A309-4EFC-A921-28C4A5F307F9}" type="datetime1">
              <a:rPr lang="ru-RU" smtClean="0"/>
              <a:t>18.11.2020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F491-8DCC-4970-A862-D2DC116CB20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40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tests in BINP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41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538919" y="6356350"/>
            <a:ext cx="756811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9934E1-44A9-44C8-86C4-58E5051009A4}" type="datetime1">
              <a:rPr lang="ru-RU" altLang="en-US" smtClean="0"/>
              <a:t>18.11.2020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715" y="1033491"/>
            <a:ext cx="8241323" cy="53203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12985" y="79384"/>
            <a:ext cx="10388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magnet, bld. 13. Area for cryogenic and coils tests and measurements of a magnetic field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DAA7-35E7-43AF-9BD2-2853656E11CF}" type="datetime1">
              <a:rPr lang="ru-RU" smtClean="0"/>
              <a:t>18.11.2020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34" y="138535"/>
            <a:ext cx="10203003" cy="57381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56001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76655" y="6356350"/>
            <a:ext cx="7922876" cy="365125"/>
          </a:xfrm>
        </p:spPr>
        <p:txBody>
          <a:bodyPr/>
          <a:lstStyle/>
          <a:p>
            <a:r>
              <a:rPr lang="en-US" dirty="0" err="1" smtClean="0"/>
              <a:t>E.Pyata</a:t>
            </a:r>
            <a:r>
              <a:rPr lang="en-US" dirty="0" smtClean="0"/>
              <a:t>,  BINP                             PANDA Collaboration meeting, 2020 /3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1BF4-BCC1-464E-8397-4460B7D2E345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95728" y="6356350"/>
            <a:ext cx="79377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</a:t>
            </a:r>
            <a:r>
              <a:rPr lang="en-US" dirty="0" smtClean="0"/>
              <a:t>3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924915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34767009"/>
              </p:ext>
            </p:extLst>
          </p:nvPr>
        </p:nvGraphicFramePr>
        <p:xfrm>
          <a:off x="465221" y="725885"/>
          <a:ext cx="11405937" cy="5170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2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03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8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machining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 July 2020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control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assembling July 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60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 &amp;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purchasing raw materials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01.09.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work, Contract production 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Preliminary design October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2020 - OK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26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purchasing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convertors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components.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4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51F8-46C9-4D85-8DD4-902F13163221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cryostat and cold mass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A56E-EA7C-4163-8AAA-46F1C5ECE0E5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57332" y="42884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Cryostat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92920810"/>
              </p:ext>
            </p:extLst>
          </p:nvPr>
        </p:nvGraphicFramePr>
        <p:xfrm>
          <a:off x="966827" y="1406842"/>
          <a:ext cx="10386973" cy="4099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2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5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8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85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5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of the Cryostat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08/02/2019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4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17/04/2019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6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015">
                <a:tc rowSpan="4">
                  <a:txBody>
                    <a:bodyPr/>
                    <a:lstStyle/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Purchasing raw material 10/2020 – 95%                 Delivery raw material to subcontractor – 12/2020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Manufacturing Technical documentation 11/2021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Contract: delivery to BINP 09/2021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1D08-80CE-405C-B9B6-A30321169B5E}" type="datetime1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 and Frame.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9088" y="6356349"/>
            <a:ext cx="762317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2400830" y="751010"/>
            <a:ext cx="6140741" cy="5605338"/>
          </a:xfrm>
        </p:spPr>
      </p:pic>
      <p:sp>
        <p:nvSpPr>
          <p:cNvPr id="5" name="Прямоугольник 4"/>
          <p:cNvSpPr/>
          <p:nvPr/>
        </p:nvSpPr>
        <p:spPr>
          <a:xfrm>
            <a:off x="8672860" y="4351860"/>
            <a:ext cx="3480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Control </a:t>
            </a:r>
            <a:r>
              <a:rPr lang="en-US" b="1" dirty="0" smtClean="0">
                <a:solidFill>
                  <a:srgbClr val="0070C0"/>
                </a:solidFill>
              </a:rPr>
              <a:t>assembling 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1</a:t>
            </a:r>
            <a:r>
              <a:rPr lang="en-US" b="1" baseline="30000" dirty="0" smtClean="0">
                <a:solidFill>
                  <a:srgbClr val="0070C0"/>
                </a:solidFill>
              </a:rPr>
              <a:t>st</a:t>
            </a:r>
            <a:r>
              <a:rPr lang="en-US" b="1" dirty="0" smtClean="0">
                <a:solidFill>
                  <a:srgbClr val="0070C0"/>
                </a:solidFill>
              </a:rPr>
              <a:t> -   09/2020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2</a:t>
            </a:r>
            <a:r>
              <a:rPr lang="en-US" b="1" baseline="30000" dirty="0" smtClean="0">
                <a:solidFill>
                  <a:srgbClr val="0070C0"/>
                </a:solidFill>
              </a:rPr>
              <a:t>nd</a:t>
            </a:r>
            <a:r>
              <a:rPr lang="en-US" b="1" dirty="0" smtClean="0">
                <a:solidFill>
                  <a:srgbClr val="0070C0"/>
                </a:solidFill>
              </a:rPr>
              <a:t> -   11/2020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7831" y="1122213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Frame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0208" y="2133591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Yoke</a:t>
            </a:r>
            <a:endParaRPr lang="ru-RU" sz="1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00830" y="240498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215811" y="1343240"/>
            <a:ext cx="752020" cy="55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EB9B-90DC-47DA-A62A-BE0A1E7A55F9}" type="datetime1">
              <a:rPr lang="ru-RU" smtClean="0"/>
              <a:t>18.11.2020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3184601" y="3665515"/>
            <a:ext cx="1528075" cy="58458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2101</Words>
  <Application>Microsoft Office PowerPoint</Application>
  <PresentationFormat>Широкоэкранный</PresentationFormat>
  <Paragraphs>517</Paragraphs>
  <Slides>42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宋体</vt:lpstr>
      <vt:lpstr>Aharoni</vt:lpstr>
      <vt:lpstr>Arial</vt:lpstr>
      <vt:lpstr>Calibri</vt:lpstr>
      <vt:lpstr>Calibri Light</vt:lpstr>
      <vt:lpstr>Comic Sans MS</vt:lpstr>
      <vt:lpstr>Lucida Sans Unicode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3D model of the Magnet and Control Dewar.</vt:lpstr>
      <vt:lpstr>Презентация PowerPoint</vt:lpstr>
      <vt:lpstr>Презентация PowerPoint</vt:lpstr>
      <vt:lpstr>Презентация PowerPoint</vt:lpstr>
      <vt:lpstr>Презентация PowerPoint</vt:lpstr>
      <vt:lpstr>3D model of the Yoke and Frame.</vt:lpstr>
      <vt:lpstr>Презентация PowerPoint</vt:lpstr>
      <vt:lpstr>Production of the parts of the Yoke</vt:lpstr>
      <vt:lpstr>Assembling of the Yoke</vt:lpstr>
      <vt:lpstr>Assembling of the Yoke</vt:lpstr>
      <vt:lpstr>Assembling of the Yoke</vt:lpstr>
      <vt:lpstr>Assembling of the Yoke</vt:lpstr>
      <vt:lpstr>Assembling of the Yoke</vt:lpstr>
      <vt:lpstr>Assembling of the Yoke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Prototype of the Coil (3pcs.)</vt:lpstr>
      <vt:lpstr>The Prototype of the Coil (3pcs.)</vt:lpstr>
      <vt:lpstr>Презентация PowerPoint</vt:lpstr>
      <vt:lpstr>Презентация PowerPoint</vt:lpstr>
      <vt:lpstr>Презентация PowerPoint</vt:lpstr>
      <vt:lpstr>Презентация PowerPoint</vt:lpstr>
      <vt:lpstr>Drawing of the Devices for winding coil (scheme).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BINP User</cp:lastModifiedBy>
  <cp:revision>144</cp:revision>
  <dcterms:created xsi:type="dcterms:W3CDTF">2019-06-26T06:52:52Z</dcterms:created>
  <dcterms:modified xsi:type="dcterms:W3CDTF">2020-11-18T06:31:43Z</dcterms:modified>
</cp:coreProperties>
</file>