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handoutMasterIdLst>
    <p:handoutMasterId r:id="rId30"/>
  </p:handoutMasterIdLst>
  <p:sldIdLst>
    <p:sldId id="268" r:id="rId2"/>
    <p:sldId id="322" r:id="rId3"/>
    <p:sldId id="333" r:id="rId4"/>
    <p:sldId id="334" r:id="rId5"/>
    <p:sldId id="335" r:id="rId6"/>
    <p:sldId id="336" r:id="rId7"/>
    <p:sldId id="337" r:id="rId8"/>
    <p:sldId id="338" r:id="rId9"/>
    <p:sldId id="349" r:id="rId10"/>
    <p:sldId id="350" r:id="rId11"/>
    <p:sldId id="351" r:id="rId12"/>
    <p:sldId id="352" r:id="rId13"/>
    <p:sldId id="355" r:id="rId14"/>
    <p:sldId id="356" r:id="rId15"/>
    <p:sldId id="357" r:id="rId16"/>
    <p:sldId id="358" r:id="rId17"/>
    <p:sldId id="371" r:id="rId18"/>
    <p:sldId id="365" r:id="rId19"/>
    <p:sldId id="366" r:id="rId20"/>
    <p:sldId id="353" r:id="rId21"/>
    <p:sldId id="332" r:id="rId22"/>
    <p:sldId id="341" r:id="rId23"/>
    <p:sldId id="372" r:id="rId24"/>
    <p:sldId id="373" r:id="rId25"/>
    <p:sldId id="374" r:id="rId26"/>
    <p:sldId id="354" r:id="rId27"/>
    <p:sldId id="323" r:id="rId2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4141"/>
    <a:srgbClr val="F1A1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2" autoAdjust="0"/>
    <p:restoredTop sz="94660"/>
  </p:normalViewPr>
  <p:slideViewPr>
    <p:cSldViewPr snapToGrid="0">
      <p:cViewPr varScale="1">
        <p:scale>
          <a:sx n="79" d="100"/>
          <a:sy n="79" d="100"/>
        </p:scale>
        <p:origin x="108" y="576"/>
      </p:cViewPr>
      <p:guideLst>
        <p:guide orient="horz" pos="2160"/>
        <p:guide pos="3120"/>
      </p:guideLst>
    </p:cSldViewPr>
  </p:slideViewPr>
  <p:notesTextViewPr>
    <p:cViewPr>
      <p:scale>
        <a:sx n="1" d="1"/>
        <a:sy n="1" d="1"/>
      </p:scale>
      <p:origin x="0" y="0"/>
    </p:cViewPr>
  </p:notesTextViewPr>
  <p:notesViewPr>
    <p:cSldViewPr snapToGrid="0">
      <p:cViewPr varScale="1">
        <p:scale>
          <a:sx n="82" d="100"/>
          <a:sy n="82" d="100"/>
        </p:scale>
        <p:origin x="5466"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3BDE3944-1023-4162-8EAD-A63E9A35FF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PANDA meeting 2017 July 20-25                                    </a:t>
            </a:r>
            <a:r>
              <a:rPr lang="en-US" dirty="0" err="1" smtClean="0"/>
              <a:t>Flowcheme</a:t>
            </a:r>
            <a:endParaRPr lang="en-US" dirty="0"/>
          </a:p>
        </p:txBody>
      </p:sp>
      <p:sp>
        <p:nvSpPr>
          <p:cNvPr id="3" name="Date Placeholder 2">
            <a:extLst>
              <a:ext uri="{FF2B5EF4-FFF2-40B4-BE49-F238E27FC236}">
                <a16:creationId xmlns="" xmlns:a16="http://schemas.microsoft.com/office/drawing/2014/main" id="{DAC8C801-21D9-471C-AB85-FED1B1623E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CD1506-62D0-41D8-9547-C83C0894F07D}" type="datetimeFigureOut">
              <a:rPr lang="en-US" smtClean="0"/>
              <a:t>11/11/2020</a:t>
            </a:fld>
            <a:endParaRPr lang="en-US"/>
          </a:p>
        </p:txBody>
      </p:sp>
      <p:sp>
        <p:nvSpPr>
          <p:cNvPr id="4" name="Footer Placeholder 3">
            <a:extLst>
              <a:ext uri="{FF2B5EF4-FFF2-40B4-BE49-F238E27FC236}">
                <a16:creationId xmlns="" xmlns:a16="http://schemas.microsoft.com/office/drawing/2014/main" id="{AA58C8B9-6721-43FB-807F-FD97EBBD6E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9AADB302-A891-4BC8-9F8F-15ED72ED7B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29BB7A-2FD3-4038-9AA5-44DC3D017A35}" type="slidenum">
              <a:rPr lang="en-US" smtClean="0"/>
              <a:t>‹#›</a:t>
            </a:fld>
            <a:endParaRPr lang="en-US"/>
          </a:p>
        </p:txBody>
      </p:sp>
    </p:spTree>
    <p:extLst>
      <p:ext uri="{BB962C8B-B14F-4D97-AF65-F5344CB8AC3E}">
        <p14:creationId xmlns:p14="http://schemas.microsoft.com/office/powerpoint/2010/main" val="2358202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smtClean="0"/>
              <a:t>PANDA meeting 2017 July 20-25                                    </a:t>
            </a:r>
            <a:r>
              <a:rPr lang="en-US" dirty="0" err="1" smtClean="0"/>
              <a:t>Flowcheme</a:t>
            </a: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A2C515-A623-407E-907E-65949DD21DA2}" type="datetimeFigureOut">
              <a:rPr lang="en-US" smtClean="0"/>
              <a:t>11/11/2020</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729BB3-9E72-41AD-A89D-FC770D57374F}" type="slidenum">
              <a:rPr lang="en-US" smtClean="0"/>
              <a:t>‹#›</a:t>
            </a:fld>
            <a:endParaRPr lang="en-US"/>
          </a:p>
        </p:txBody>
      </p:sp>
    </p:spTree>
    <p:extLst>
      <p:ext uri="{BB962C8B-B14F-4D97-AF65-F5344CB8AC3E}">
        <p14:creationId xmlns:p14="http://schemas.microsoft.com/office/powerpoint/2010/main" val="109785125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350839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556575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4260672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25715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039874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879227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138710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71289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520363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189395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33657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60020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4282174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76218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715873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167367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296646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402938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512284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399238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39821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050789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804516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504074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307209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6A9D7E-45F2-4FFB-A40D-144BC0CCAF2E}" type="datetime1">
              <a:rPr lang="en-US" smtClean="0"/>
              <a:t>11/11/2020</a:t>
            </a:fld>
            <a:endParaRPr lang="en-US"/>
          </a:p>
        </p:txBody>
      </p:sp>
      <p:sp>
        <p:nvSpPr>
          <p:cNvPr id="5" name="Footer Placeholder 4"/>
          <p:cNvSpPr>
            <a:spLocks noGrp="1"/>
          </p:cNvSpPr>
          <p:nvPr>
            <p:ph type="ftr" sz="quarter" idx="11"/>
          </p:nvPr>
        </p:nvSpPr>
        <p:spPr/>
        <p:txBody>
          <a:bodyPr/>
          <a:lstStyle/>
          <a:p>
            <a:r>
              <a:rPr lang="en-US" smtClean="0"/>
              <a:t>BINP_FAIR meeting 2020 May 25_29                                 SFRS local cryogenic          E.Pyata</a:t>
            </a:r>
            <a:endParaRPr lang="en-US" dirty="0"/>
          </a:p>
        </p:txBody>
      </p:sp>
      <p:sp>
        <p:nvSpPr>
          <p:cNvPr id="6" name="Slide Number Placeholder 5"/>
          <p:cNvSpPr>
            <a:spLocks noGrp="1"/>
          </p:cNvSpPr>
          <p:nvPr>
            <p:ph type="sldNum" sz="quarter" idx="12"/>
          </p:nvPr>
        </p:nvSpPr>
        <p:spPr/>
        <p:txBody>
          <a:bodyPr/>
          <a:lstStyle/>
          <a:p>
            <a:fld id="{ABA80EE7-ABEB-45F5-9263-42A0E4DE94A6}" type="slidenum">
              <a:rPr lang="en-US" smtClean="0"/>
              <a:t>‹#›</a:t>
            </a:fld>
            <a:endParaRPr lang="en-US"/>
          </a:p>
        </p:txBody>
      </p:sp>
    </p:spTree>
    <p:extLst>
      <p:ext uri="{BB962C8B-B14F-4D97-AF65-F5344CB8AC3E}">
        <p14:creationId xmlns:p14="http://schemas.microsoft.com/office/powerpoint/2010/main" val="3382796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313BC8-883D-4AEC-9802-B7304FE334F6}" type="datetime1">
              <a:rPr lang="en-US" smtClean="0"/>
              <a:t>11/11/2020</a:t>
            </a:fld>
            <a:endParaRPr lang="en-US"/>
          </a:p>
        </p:txBody>
      </p:sp>
      <p:sp>
        <p:nvSpPr>
          <p:cNvPr id="5" name="Footer Placeholder 4"/>
          <p:cNvSpPr>
            <a:spLocks noGrp="1"/>
          </p:cNvSpPr>
          <p:nvPr>
            <p:ph type="ftr" sz="quarter" idx="11"/>
          </p:nvPr>
        </p:nvSpPr>
        <p:spPr/>
        <p:txBody>
          <a:bodyPr/>
          <a:lstStyle/>
          <a:p>
            <a:r>
              <a:rPr lang="en-US" smtClean="0"/>
              <a:t>BINP_FAIR meeting 2020 May 25_29                                 SFRS local cryogenic          E.Pyata</a:t>
            </a:r>
            <a:endParaRPr lang="en-US" dirty="0"/>
          </a:p>
        </p:txBody>
      </p:sp>
      <p:sp>
        <p:nvSpPr>
          <p:cNvPr id="6" name="Slide Number Placeholder 5"/>
          <p:cNvSpPr>
            <a:spLocks noGrp="1"/>
          </p:cNvSpPr>
          <p:nvPr>
            <p:ph type="sldNum" sz="quarter" idx="12"/>
          </p:nvPr>
        </p:nvSpPr>
        <p:spPr/>
        <p:txBody>
          <a:bodyPr/>
          <a:lstStyle/>
          <a:p>
            <a:fld id="{ABA80EE7-ABEB-45F5-9263-42A0E4DE94A6}" type="slidenum">
              <a:rPr lang="en-US" smtClean="0"/>
              <a:t>‹#›</a:t>
            </a:fld>
            <a:endParaRPr lang="en-US"/>
          </a:p>
        </p:txBody>
      </p:sp>
    </p:spTree>
    <p:extLst>
      <p:ext uri="{BB962C8B-B14F-4D97-AF65-F5344CB8AC3E}">
        <p14:creationId xmlns:p14="http://schemas.microsoft.com/office/powerpoint/2010/main" val="354447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ACA6E-9F4F-471F-AE7A-69F0CE5812BA}" type="datetime1">
              <a:rPr lang="en-US" smtClean="0"/>
              <a:t>11/11/2020</a:t>
            </a:fld>
            <a:endParaRPr lang="en-US"/>
          </a:p>
        </p:txBody>
      </p:sp>
      <p:sp>
        <p:nvSpPr>
          <p:cNvPr id="5" name="Footer Placeholder 4"/>
          <p:cNvSpPr>
            <a:spLocks noGrp="1"/>
          </p:cNvSpPr>
          <p:nvPr>
            <p:ph type="ftr" sz="quarter" idx="11"/>
          </p:nvPr>
        </p:nvSpPr>
        <p:spPr/>
        <p:txBody>
          <a:bodyPr/>
          <a:lstStyle/>
          <a:p>
            <a:r>
              <a:rPr lang="en-US" smtClean="0"/>
              <a:t>BINP_FAIR meeting 2020 May 25_29                                 SFRS local cryogenic          E.Pyata</a:t>
            </a:r>
            <a:endParaRPr lang="en-US" dirty="0"/>
          </a:p>
        </p:txBody>
      </p:sp>
      <p:sp>
        <p:nvSpPr>
          <p:cNvPr id="6" name="Slide Number Placeholder 5"/>
          <p:cNvSpPr>
            <a:spLocks noGrp="1"/>
          </p:cNvSpPr>
          <p:nvPr>
            <p:ph type="sldNum" sz="quarter" idx="12"/>
          </p:nvPr>
        </p:nvSpPr>
        <p:spPr/>
        <p:txBody>
          <a:bodyPr/>
          <a:lstStyle/>
          <a:p>
            <a:fld id="{ABA80EE7-ABEB-45F5-9263-42A0E4DE94A6}" type="slidenum">
              <a:rPr lang="en-US" smtClean="0"/>
              <a:t>‹#›</a:t>
            </a:fld>
            <a:endParaRPr lang="en-US"/>
          </a:p>
        </p:txBody>
      </p:sp>
    </p:spTree>
    <p:extLst>
      <p:ext uri="{BB962C8B-B14F-4D97-AF65-F5344CB8AC3E}">
        <p14:creationId xmlns:p14="http://schemas.microsoft.com/office/powerpoint/2010/main" val="378754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113857-534D-4506-B666-108AB856DBE2}" type="datetime1">
              <a:rPr lang="en-US" smtClean="0"/>
              <a:t>11/11/2020</a:t>
            </a:fld>
            <a:endParaRPr lang="en-US"/>
          </a:p>
        </p:txBody>
      </p:sp>
      <p:sp>
        <p:nvSpPr>
          <p:cNvPr id="5" name="Footer Placeholder 4"/>
          <p:cNvSpPr>
            <a:spLocks noGrp="1"/>
          </p:cNvSpPr>
          <p:nvPr>
            <p:ph type="ftr" sz="quarter" idx="11"/>
          </p:nvPr>
        </p:nvSpPr>
        <p:spPr/>
        <p:txBody>
          <a:bodyPr/>
          <a:lstStyle/>
          <a:p>
            <a:r>
              <a:rPr lang="en-US" smtClean="0"/>
              <a:t>BINP_FAIR meeting 2020 May 25_29                                 SFRS local cryogenic          E.Pyata</a:t>
            </a:r>
            <a:endParaRPr lang="en-US" dirty="0"/>
          </a:p>
        </p:txBody>
      </p:sp>
      <p:sp>
        <p:nvSpPr>
          <p:cNvPr id="6" name="Slide Number Placeholder 5"/>
          <p:cNvSpPr>
            <a:spLocks noGrp="1"/>
          </p:cNvSpPr>
          <p:nvPr>
            <p:ph type="sldNum" sz="quarter" idx="12"/>
          </p:nvPr>
        </p:nvSpPr>
        <p:spPr/>
        <p:txBody>
          <a:bodyPr/>
          <a:lstStyle/>
          <a:p>
            <a:fld id="{ABA80EE7-ABEB-45F5-9263-42A0E4DE94A6}" type="slidenum">
              <a:rPr lang="en-US" smtClean="0"/>
              <a:t>‹#›</a:t>
            </a:fld>
            <a:endParaRPr lang="en-US"/>
          </a:p>
        </p:txBody>
      </p:sp>
    </p:spTree>
    <p:extLst>
      <p:ext uri="{BB962C8B-B14F-4D97-AF65-F5344CB8AC3E}">
        <p14:creationId xmlns:p14="http://schemas.microsoft.com/office/powerpoint/2010/main" val="3704684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EC46F3-304B-429F-8EE3-CD8B978144B4}" type="datetime1">
              <a:rPr lang="en-US" smtClean="0"/>
              <a:t>11/11/2020</a:t>
            </a:fld>
            <a:endParaRPr lang="en-US"/>
          </a:p>
        </p:txBody>
      </p:sp>
      <p:sp>
        <p:nvSpPr>
          <p:cNvPr id="5" name="Footer Placeholder 4"/>
          <p:cNvSpPr>
            <a:spLocks noGrp="1"/>
          </p:cNvSpPr>
          <p:nvPr>
            <p:ph type="ftr" sz="quarter" idx="11"/>
          </p:nvPr>
        </p:nvSpPr>
        <p:spPr/>
        <p:txBody>
          <a:bodyPr/>
          <a:lstStyle/>
          <a:p>
            <a:r>
              <a:rPr lang="en-US" smtClean="0"/>
              <a:t>BINP_FAIR meeting 2020 May 25_29                                 SFRS local cryogenic          E.Pyata</a:t>
            </a:r>
            <a:endParaRPr lang="en-US" dirty="0"/>
          </a:p>
        </p:txBody>
      </p:sp>
      <p:sp>
        <p:nvSpPr>
          <p:cNvPr id="6" name="Slide Number Placeholder 5"/>
          <p:cNvSpPr>
            <a:spLocks noGrp="1"/>
          </p:cNvSpPr>
          <p:nvPr>
            <p:ph type="sldNum" sz="quarter" idx="12"/>
          </p:nvPr>
        </p:nvSpPr>
        <p:spPr/>
        <p:txBody>
          <a:bodyPr/>
          <a:lstStyle/>
          <a:p>
            <a:fld id="{ABA80EE7-ABEB-45F5-9263-42A0E4DE94A6}" type="slidenum">
              <a:rPr lang="en-US" smtClean="0"/>
              <a:t>‹#›</a:t>
            </a:fld>
            <a:endParaRPr lang="en-US"/>
          </a:p>
        </p:txBody>
      </p:sp>
    </p:spTree>
    <p:extLst>
      <p:ext uri="{BB962C8B-B14F-4D97-AF65-F5344CB8AC3E}">
        <p14:creationId xmlns:p14="http://schemas.microsoft.com/office/powerpoint/2010/main" val="3193453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8935EE-3922-4BF8-A348-AA91B62F1DA0}" type="datetime1">
              <a:rPr lang="en-US" smtClean="0"/>
              <a:t>11/11/2020</a:t>
            </a:fld>
            <a:endParaRPr lang="en-US"/>
          </a:p>
        </p:txBody>
      </p:sp>
      <p:sp>
        <p:nvSpPr>
          <p:cNvPr id="6" name="Footer Placeholder 5"/>
          <p:cNvSpPr>
            <a:spLocks noGrp="1"/>
          </p:cNvSpPr>
          <p:nvPr>
            <p:ph type="ftr" sz="quarter" idx="11"/>
          </p:nvPr>
        </p:nvSpPr>
        <p:spPr/>
        <p:txBody>
          <a:bodyPr/>
          <a:lstStyle/>
          <a:p>
            <a:r>
              <a:rPr lang="en-US" smtClean="0"/>
              <a:t>BINP_FAIR meeting 2020 May 25_29                                 SFRS local cryogenic          E.Pyata</a:t>
            </a:r>
            <a:endParaRPr lang="en-US" dirty="0"/>
          </a:p>
        </p:txBody>
      </p:sp>
      <p:sp>
        <p:nvSpPr>
          <p:cNvPr id="7" name="Slide Number Placeholder 6"/>
          <p:cNvSpPr>
            <a:spLocks noGrp="1"/>
          </p:cNvSpPr>
          <p:nvPr>
            <p:ph type="sldNum" sz="quarter" idx="12"/>
          </p:nvPr>
        </p:nvSpPr>
        <p:spPr/>
        <p:txBody>
          <a:bodyPr/>
          <a:lstStyle/>
          <a:p>
            <a:fld id="{ABA80EE7-ABEB-45F5-9263-42A0E4DE94A6}" type="slidenum">
              <a:rPr lang="en-US" smtClean="0"/>
              <a:t>‹#›</a:t>
            </a:fld>
            <a:endParaRPr lang="en-US"/>
          </a:p>
        </p:txBody>
      </p:sp>
    </p:spTree>
    <p:extLst>
      <p:ext uri="{BB962C8B-B14F-4D97-AF65-F5344CB8AC3E}">
        <p14:creationId xmlns:p14="http://schemas.microsoft.com/office/powerpoint/2010/main" val="193991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C3923C-174E-4F79-B8FF-6FFAE6C866AB}" type="datetime1">
              <a:rPr lang="en-US" smtClean="0"/>
              <a:t>11/11/2020</a:t>
            </a:fld>
            <a:endParaRPr lang="en-US"/>
          </a:p>
        </p:txBody>
      </p:sp>
      <p:sp>
        <p:nvSpPr>
          <p:cNvPr id="8" name="Footer Placeholder 7"/>
          <p:cNvSpPr>
            <a:spLocks noGrp="1"/>
          </p:cNvSpPr>
          <p:nvPr>
            <p:ph type="ftr" sz="quarter" idx="11"/>
          </p:nvPr>
        </p:nvSpPr>
        <p:spPr/>
        <p:txBody>
          <a:bodyPr/>
          <a:lstStyle/>
          <a:p>
            <a:r>
              <a:rPr lang="en-US" smtClean="0"/>
              <a:t>BINP_FAIR meeting 2020 May 25_29                                 SFRS local cryogenic          E.Pyata</a:t>
            </a:r>
            <a:endParaRPr lang="en-US" dirty="0"/>
          </a:p>
        </p:txBody>
      </p:sp>
      <p:sp>
        <p:nvSpPr>
          <p:cNvPr id="9" name="Slide Number Placeholder 8"/>
          <p:cNvSpPr>
            <a:spLocks noGrp="1"/>
          </p:cNvSpPr>
          <p:nvPr>
            <p:ph type="sldNum" sz="quarter" idx="12"/>
          </p:nvPr>
        </p:nvSpPr>
        <p:spPr/>
        <p:txBody>
          <a:bodyPr/>
          <a:lstStyle/>
          <a:p>
            <a:fld id="{ABA80EE7-ABEB-45F5-9263-42A0E4DE94A6}" type="slidenum">
              <a:rPr lang="en-US" smtClean="0"/>
              <a:t>‹#›</a:t>
            </a:fld>
            <a:endParaRPr lang="en-US"/>
          </a:p>
        </p:txBody>
      </p:sp>
    </p:spTree>
    <p:extLst>
      <p:ext uri="{BB962C8B-B14F-4D97-AF65-F5344CB8AC3E}">
        <p14:creationId xmlns:p14="http://schemas.microsoft.com/office/powerpoint/2010/main" val="1307528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9D617F-BF90-4C1F-A8E0-57ADE98530F9}" type="datetime1">
              <a:rPr lang="en-US" smtClean="0"/>
              <a:t>11/11/2020</a:t>
            </a:fld>
            <a:endParaRPr lang="en-US"/>
          </a:p>
        </p:txBody>
      </p:sp>
      <p:sp>
        <p:nvSpPr>
          <p:cNvPr id="4" name="Footer Placeholder 3"/>
          <p:cNvSpPr>
            <a:spLocks noGrp="1"/>
          </p:cNvSpPr>
          <p:nvPr>
            <p:ph type="ftr" sz="quarter" idx="11"/>
          </p:nvPr>
        </p:nvSpPr>
        <p:spPr/>
        <p:txBody>
          <a:bodyPr/>
          <a:lstStyle/>
          <a:p>
            <a:r>
              <a:rPr lang="en-US" smtClean="0"/>
              <a:t>BINP_FAIR meeting 2020 May 25_29                                 SFRS local cryogenic          E.Pyata</a:t>
            </a:r>
            <a:endParaRPr lang="en-US" dirty="0"/>
          </a:p>
        </p:txBody>
      </p:sp>
      <p:sp>
        <p:nvSpPr>
          <p:cNvPr id="5" name="Slide Number Placeholder 4"/>
          <p:cNvSpPr>
            <a:spLocks noGrp="1"/>
          </p:cNvSpPr>
          <p:nvPr>
            <p:ph type="sldNum" sz="quarter" idx="12"/>
          </p:nvPr>
        </p:nvSpPr>
        <p:spPr/>
        <p:txBody>
          <a:bodyPr/>
          <a:lstStyle/>
          <a:p>
            <a:fld id="{ABA80EE7-ABEB-45F5-9263-42A0E4DE94A6}" type="slidenum">
              <a:rPr lang="en-US" smtClean="0"/>
              <a:t>‹#›</a:t>
            </a:fld>
            <a:endParaRPr lang="en-US"/>
          </a:p>
        </p:txBody>
      </p:sp>
    </p:spTree>
    <p:extLst>
      <p:ext uri="{BB962C8B-B14F-4D97-AF65-F5344CB8AC3E}">
        <p14:creationId xmlns:p14="http://schemas.microsoft.com/office/powerpoint/2010/main" val="168347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735C7-5AB7-4555-A168-213FEDCE16A9}" type="datetime1">
              <a:rPr lang="en-US" smtClean="0"/>
              <a:t>11/11/2020</a:t>
            </a:fld>
            <a:endParaRPr lang="en-US"/>
          </a:p>
        </p:txBody>
      </p:sp>
      <p:sp>
        <p:nvSpPr>
          <p:cNvPr id="3" name="Footer Placeholder 2"/>
          <p:cNvSpPr>
            <a:spLocks noGrp="1"/>
          </p:cNvSpPr>
          <p:nvPr>
            <p:ph type="ftr" sz="quarter" idx="11"/>
          </p:nvPr>
        </p:nvSpPr>
        <p:spPr/>
        <p:txBody>
          <a:bodyPr/>
          <a:lstStyle/>
          <a:p>
            <a:r>
              <a:rPr lang="en-US" smtClean="0"/>
              <a:t>BINP_FAIR meeting 2020 May 25_29                                 SFRS local cryogenic          E.Pyata</a:t>
            </a:r>
            <a:endParaRPr lang="en-US" dirty="0"/>
          </a:p>
        </p:txBody>
      </p:sp>
      <p:sp>
        <p:nvSpPr>
          <p:cNvPr id="4" name="Slide Number Placeholder 3"/>
          <p:cNvSpPr>
            <a:spLocks noGrp="1"/>
          </p:cNvSpPr>
          <p:nvPr>
            <p:ph type="sldNum" sz="quarter" idx="12"/>
          </p:nvPr>
        </p:nvSpPr>
        <p:spPr/>
        <p:txBody>
          <a:bodyPr/>
          <a:lstStyle/>
          <a:p>
            <a:fld id="{ABA80EE7-ABEB-45F5-9263-42A0E4DE94A6}" type="slidenum">
              <a:rPr lang="en-US" smtClean="0"/>
              <a:t>‹#›</a:t>
            </a:fld>
            <a:endParaRPr lang="en-US"/>
          </a:p>
        </p:txBody>
      </p:sp>
    </p:spTree>
    <p:extLst>
      <p:ext uri="{BB962C8B-B14F-4D97-AF65-F5344CB8AC3E}">
        <p14:creationId xmlns:p14="http://schemas.microsoft.com/office/powerpoint/2010/main" val="163809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779CCC-A2B7-4FD0-AA2F-F2DC53A4F45B}" type="datetime1">
              <a:rPr lang="en-US" smtClean="0"/>
              <a:t>11/11/2020</a:t>
            </a:fld>
            <a:endParaRPr lang="en-US"/>
          </a:p>
        </p:txBody>
      </p:sp>
      <p:sp>
        <p:nvSpPr>
          <p:cNvPr id="6" name="Footer Placeholder 5"/>
          <p:cNvSpPr>
            <a:spLocks noGrp="1"/>
          </p:cNvSpPr>
          <p:nvPr>
            <p:ph type="ftr" sz="quarter" idx="11"/>
          </p:nvPr>
        </p:nvSpPr>
        <p:spPr/>
        <p:txBody>
          <a:bodyPr/>
          <a:lstStyle/>
          <a:p>
            <a:r>
              <a:rPr lang="en-US" smtClean="0"/>
              <a:t>BINP_FAIR meeting 2020 May 25_29                                 SFRS local cryogenic          E.Pyata</a:t>
            </a:r>
            <a:endParaRPr lang="en-US" dirty="0"/>
          </a:p>
        </p:txBody>
      </p:sp>
      <p:sp>
        <p:nvSpPr>
          <p:cNvPr id="7" name="Slide Number Placeholder 6"/>
          <p:cNvSpPr>
            <a:spLocks noGrp="1"/>
          </p:cNvSpPr>
          <p:nvPr>
            <p:ph type="sldNum" sz="quarter" idx="12"/>
          </p:nvPr>
        </p:nvSpPr>
        <p:spPr/>
        <p:txBody>
          <a:bodyPr/>
          <a:lstStyle/>
          <a:p>
            <a:fld id="{ABA80EE7-ABEB-45F5-9263-42A0E4DE94A6}" type="slidenum">
              <a:rPr lang="en-US" smtClean="0"/>
              <a:t>‹#›</a:t>
            </a:fld>
            <a:endParaRPr lang="en-US"/>
          </a:p>
        </p:txBody>
      </p:sp>
    </p:spTree>
    <p:extLst>
      <p:ext uri="{BB962C8B-B14F-4D97-AF65-F5344CB8AC3E}">
        <p14:creationId xmlns:p14="http://schemas.microsoft.com/office/powerpoint/2010/main" val="1534291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6CE9EF-E905-439B-940C-385946496154}" type="datetime1">
              <a:rPr lang="en-US" smtClean="0"/>
              <a:t>11/11/2020</a:t>
            </a:fld>
            <a:endParaRPr lang="en-US"/>
          </a:p>
        </p:txBody>
      </p:sp>
      <p:sp>
        <p:nvSpPr>
          <p:cNvPr id="6" name="Footer Placeholder 5"/>
          <p:cNvSpPr>
            <a:spLocks noGrp="1"/>
          </p:cNvSpPr>
          <p:nvPr>
            <p:ph type="ftr" sz="quarter" idx="11"/>
          </p:nvPr>
        </p:nvSpPr>
        <p:spPr/>
        <p:txBody>
          <a:bodyPr/>
          <a:lstStyle/>
          <a:p>
            <a:r>
              <a:rPr lang="en-US" smtClean="0"/>
              <a:t>BINP_FAIR meeting 2020 May 25_29                                 SFRS local cryogenic          E.Pyata</a:t>
            </a:r>
            <a:endParaRPr lang="en-US" dirty="0"/>
          </a:p>
        </p:txBody>
      </p:sp>
      <p:sp>
        <p:nvSpPr>
          <p:cNvPr id="7" name="Slide Number Placeholder 6"/>
          <p:cNvSpPr>
            <a:spLocks noGrp="1"/>
          </p:cNvSpPr>
          <p:nvPr>
            <p:ph type="sldNum" sz="quarter" idx="12"/>
          </p:nvPr>
        </p:nvSpPr>
        <p:spPr/>
        <p:txBody>
          <a:bodyPr/>
          <a:lstStyle/>
          <a:p>
            <a:fld id="{ABA80EE7-ABEB-45F5-9263-42A0E4DE94A6}" type="slidenum">
              <a:rPr lang="en-US" smtClean="0"/>
              <a:t>‹#›</a:t>
            </a:fld>
            <a:endParaRPr lang="en-US"/>
          </a:p>
        </p:txBody>
      </p:sp>
    </p:spTree>
    <p:extLst>
      <p:ext uri="{BB962C8B-B14F-4D97-AF65-F5344CB8AC3E}">
        <p14:creationId xmlns:p14="http://schemas.microsoft.com/office/powerpoint/2010/main" val="2650535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E1781-889A-49E4-A57A-34E54FD51F42}" type="datetime1">
              <a:rPr lang="en-US" smtClean="0"/>
              <a:t>11/11/2020</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BINP_FAIR meeting 2020 May 25_29                                 SFRS local cryogenic          E.Pyata</a:t>
            </a:r>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80EE7-ABEB-45F5-9263-42A0E4DE94A6}" type="slidenum">
              <a:rPr lang="en-US" smtClean="0"/>
              <a:t>‹#›</a:t>
            </a:fld>
            <a:endParaRPr lang="en-US"/>
          </a:p>
        </p:txBody>
      </p:sp>
    </p:spTree>
    <p:extLst>
      <p:ext uri="{BB962C8B-B14F-4D97-AF65-F5344CB8AC3E}">
        <p14:creationId xmlns:p14="http://schemas.microsoft.com/office/powerpoint/2010/main" val="2702219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hyperlink" Target="Images/Content/1/Result_0_1.p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Images/Content/0/Result_0_1.p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Images/Content/0/Result_0_2.p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6109" y="140841"/>
            <a:ext cx="9333781" cy="843898"/>
          </a:xfrm>
        </p:spPr>
        <p:txBody>
          <a:bodyPr>
            <a:normAutofit/>
          </a:bodyPr>
          <a:lstStyle/>
          <a:p>
            <a:pPr algn="ctr"/>
            <a:r>
              <a:rPr lang="en-US" sz="2400" b="1" dirty="0">
                <a:solidFill>
                  <a:srgbClr val="FF0000"/>
                </a:solidFill>
                <a:latin typeface="Comic Sans MS" panose="030F0702030302020204" pitchFamily="66" charset="0"/>
              </a:rPr>
              <a:t> </a:t>
            </a:r>
            <a:r>
              <a:rPr lang="en-US" sz="2400" b="1" dirty="0" smtClean="0">
                <a:solidFill>
                  <a:srgbClr val="FF0000"/>
                </a:solidFill>
                <a:latin typeface="Comic Sans MS" panose="030F0702030302020204" pitchFamily="66" charset="0"/>
              </a:rPr>
              <a:t>5th </a:t>
            </a:r>
            <a:r>
              <a:rPr lang="en-US" sz="2400" b="1" dirty="0">
                <a:solidFill>
                  <a:srgbClr val="FF0000"/>
                </a:solidFill>
                <a:latin typeface="Comic Sans MS" panose="030F0702030302020204" pitchFamily="66" charset="0"/>
              </a:rPr>
              <a:t>BINP-FAIR Collaboration Coordination </a:t>
            </a:r>
            <a:r>
              <a:rPr lang="en-US" sz="2400" b="1" dirty="0" smtClean="0">
                <a:solidFill>
                  <a:srgbClr val="FF0000"/>
                </a:solidFill>
                <a:latin typeface="Comic Sans MS" panose="030F0702030302020204" pitchFamily="66" charset="0"/>
              </a:rPr>
              <a:t>Workshop</a:t>
            </a:r>
            <a:br>
              <a:rPr lang="en-US" sz="2400" b="1" dirty="0" smtClean="0">
                <a:solidFill>
                  <a:srgbClr val="FF0000"/>
                </a:solidFill>
                <a:latin typeface="Comic Sans MS" panose="030F0702030302020204" pitchFamily="66" charset="0"/>
              </a:rPr>
            </a:br>
            <a:r>
              <a:rPr lang="en-US" sz="2400" b="1" dirty="0" smtClean="0">
                <a:solidFill>
                  <a:srgbClr val="FF0000"/>
                </a:solidFill>
                <a:latin typeface="Comic Sans MS" panose="030F0702030302020204" pitchFamily="66" charset="0"/>
              </a:rPr>
              <a:t>SFRS local cryogenic</a:t>
            </a:r>
            <a:endParaRPr lang="ru-RU" sz="2400" b="1" dirty="0"/>
          </a:p>
        </p:txBody>
      </p:sp>
      <p:pic>
        <p:nvPicPr>
          <p:cNvPr id="3" name="Рисунок 2"/>
          <p:cNvPicPr>
            <a:picLocks noChangeAspect="1"/>
          </p:cNvPicPr>
          <p:nvPr/>
        </p:nvPicPr>
        <p:blipFill>
          <a:blip r:embed="rId2"/>
          <a:stretch>
            <a:fillRect/>
          </a:stretch>
        </p:blipFill>
        <p:spPr>
          <a:xfrm>
            <a:off x="323490" y="1129032"/>
            <a:ext cx="9296400" cy="5227320"/>
          </a:xfrm>
          <a:prstGeom prst="rect">
            <a:avLst/>
          </a:prstGeom>
        </p:spPr>
      </p:pic>
      <p:sp>
        <p:nvSpPr>
          <p:cNvPr id="5" name="Номер слайда 4"/>
          <p:cNvSpPr>
            <a:spLocks noGrp="1"/>
          </p:cNvSpPr>
          <p:nvPr>
            <p:ph type="sldNum" sz="quarter" idx="12"/>
          </p:nvPr>
        </p:nvSpPr>
        <p:spPr/>
        <p:txBody>
          <a:bodyPr/>
          <a:lstStyle/>
          <a:p>
            <a:fld id="{ABA80EE7-ABEB-45F5-9263-42A0E4DE94A6}" type="slidenum">
              <a:rPr lang="en-US" smtClean="0"/>
              <a:t>1</a:t>
            </a:fld>
            <a:endParaRPr lang="en-US"/>
          </a:p>
        </p:txBody>
      </p:sp>
    </p:spTree>
    <p:extLst>
      <p:ext uri="{BB962C8B-B14F-4D97-AF65-F5344CB8AC3E}">
        <p14:creationId xmlns:p14="http://schemas.microsoft.com/office/powerpoint/2010/main" val="2110480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6"/>
          <p:cNvPicPr>
            <a:picLocks noGrp="1" noChangeAspect="1"/>
          </p:cNvPicPr>
          <p:nvPr>
            <p:ph idx="1"/>
          </p:nvPr>
        </p:nvPicPr>
        <p:blipFill rotWithShape="1">
          <a:blip r:embed="rId3">
            <a:extLst>
              <a:ext uri="{28A0092B-C50C-407E-A947-70E740481C1C}">
                <a14:useLocalDpi xmlns:a14="http://schemas.microsoft.com/office/drawing/2010/main" val="0"/>
              </a:ext>
            </a:extLst>
          </a:blip>
          <a:srcRect l="5658" t="632" r="18074" b="13454"/>
          <a:stretch/>
        </p:blipFill>
        <p:spPr>
          <a:xfrm>
            <a:off x="609684" y="830669"/>
            <a:ext cx="6192689" cy="3888433"/>
          </a:xfrm>
        </p:spPr>
      </p:pic>
      <p:sp>
        <p:nvSpPr>
          <p:cNvPr id="8" name="Заголовок 1"/>
          <p:cNvSpPr txBox="1">
            <a:spLocks/>
          </p:cNvSpPr>
          <p:nvPr/>
        </p:nvSpPr>
        <p:spPr>
          <a:xfrm>
            <a:off x="1507249" y="0"/>
            <a:ext cx="6686550" cy="509383"/>
          </a:xfrm>
          <a:prstGeom prst="rect">
            <a:avLst/>
          </a:prstGeom>
        </p:spPr>
        <p:txBody>
          <a:bodyPr vert="horz" lIns="74295" tIns="37148" rIns="74295" bIns="37148"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925" dirty="0">
                <a:solidFill>
                  <a:srgbClr val="17375E"/>
                </a:solidFill>
                <a:latin typeface="Comic Sans MS" pitchFamily="66" charset="0"/>
              </a:rPr>
              <a:t>design of the BRANCH BOX (BB)</a:t>
            </a:r>
            <a:endParaRPr lang="ru-RU" sz="2925" dirty="0">
              <a:solidFill>
                <a:srgbClr val="17375E"/>
              </a:solidFill>
              <a:latin typeface="Comic Sans MS" pitchFamily="66" charset="0"/>
            </a:endParaRPr>
          </a:p>
        </p:txBody>
      </p:sp>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BINP_FAIR meeting 2020 </a:t>
            </a:r>
            <a:r>
              <a:rPr lang="en-US" dirty="0" smtClean="0"/>
              <a:t>9-13 November           SFRS </a:t>
            </a:r>
            <a:r>
              <a:rPr lang="en-US" dirty="0" smtClean="0"/>
              <a:t>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10</a:t>
            </a:fld>
            <a:endParaRPr lang="en-US" dirty="0"/>
          </a:p>
        </p:txBody>
      </p:sp>
      <p:sp>
        <p:nvSpPr>
          <p:cNvPr id="5" name="Заголовок 1"/>
          <p:cNvSpPr>
            <a:spLocks noGrp="1"/>
          </p:cNvSpPr>
          <p:nvPr>
            <p:ph type="title"/>
          </p:nvPr>
        </p:nvSpPr>
        <p:spPr>
          <a:xfrm>
            <a:off x="435403" y="581126"/>
            <a:ext cx="2888822" cy="864096"/>
          </a:xfrm>
        </p:spPr>
        <p:txBody>
          <a:bodyPr>
            <a:normAutofit/>
          </a:bodyPr>
          <a:lstStyle/>
          <a:p>
            <a:r>
              <a:rPr lang="en-US" sz="2400" dirty="0" smtClean="0">
                <a:solidFill>
                  <a:srgbClr val="FF0000"/>
                </a:solidFill>
                <a:latin typeface="Comic Sans MS" charset="0"/>
              </a:rPr>
              <a:t>Thermal shield </a:t>
            </a:r>
            <a:r>
              <a:rPr lang="en-US" sz="2400" dirty="0" smtClean="0">
                <a:solidFill>
                  <a:srgbClr val="FF0000"/>
                </a:solidFill>
                <a:latin typeface="Comic Sans MS" charset="0"/>
              </a:rPr>
              <a:t>of </a:t>
            </a:r>
            <a:r>
              <a:rPr lang="en-US" sz="2400" dirty="0">
                <a:solidFill>
                  <a:srgbClr val="FF0000"/>
                </a:solidFill>
                <a:latin typeface="Comic Sans MS" charset="0"/>
              </a:rPr>
              <a:t>the </a:t>
            </a:r>
            <a:r>
              <a:rPr lang="en-US" sz="2400" dirty="0" smtClean="0">
                <a:solidFill>
                  <a:srgbClr val="FF0000"/>
                </a:solidFill>
                <a:latin typeface="Comic Sans MS" charset="0"/>
              </a:rPr>
              <a:t>Branch Box</a:t>
            </a:r>
            <a:endParaRPr lang="ru-RU" sz="2400" dirty="0">
              <a:solidFill>
                <a:srgbClr val="FF0000"/>
              </a:solidFill>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4084" y="3717032"/>
            <a:ext cx="3076577" cy="1714907"/>
          </a:xfrm>
          <a:prstGeom prst="rect">
            <a:avLst/>
          </a:prstGeom>
        </p:spPr>
      </p:pic>
      <p:sp>
        <p:nvSpPr>
          <p:cNvPr id="9" name="Заголовок 1"/>
          <p:cNvSpPr txBox="1">
            <a:spLocks/>
          </p:cNvSpPr>
          <p:nvPr/>
        </p:nvSpPr>
        <p:spPr>
          <a:xfrm>
            <a:off x="477888" y="5603287"/>
            <a:ext cx="8352928" cy="8220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dirty="0" smtClean="0">
                <a:solidFill>
                  <a:srgbClr val="0070C0"/>
                </a:solidFill>
                <a:latin typeface="Arial" panose="020B0604020202020204" pitchFamily="34" charset="0"/>
                <a:cs typeface="Arial" panose="020B0604020202020204" pitchFamily="34" charset="0"/>
              </a:rPr>
              <a:t>Outer diameter is 1956 mm, </a:t>
            </a:r>
            <a:r>
              <a:rPr lang="en-US" sz="1600" dirty="0">
                <a:solidFill>
                  <a:srgbClr val="0070C0"/>
                </a:solidFill>
                <a:latin typeface="Arial" panose="020B0604020202020204" pitchFamily="34" charset="0"/>
                <a:cs typeface="Arial" panose="020B0604020202020204" pitchFamily="34" charset="0"/>
              </a:rPr>
              <a:t>length </a:t>
            </a:r>
            <a:r>
              <a:rPr lang="en-US" sz="1600" dirty="0" smtClean="0">
                <a:solidFill>
                  <a:srgbClr val="0070C0"/>
                </a:solidFill>
                <a:latin typeface="Arial" panose="020B0604020202020204" pitchFamily="34" charset="0"/>
                <a:cs typeface="Arial" panose="020B0604020202020204" pitchFamily="34" charset="0"/>
              </a:rPr>
              <a:t>is 5340 mm, thickness of the shell is 4</a:t>
            </a:r>
            <a:r>
              <a:rPr lang="ru-RU" sz="1600" dirty="0" smtClean="0">
                <a:solidFill>
                  <a:srgbClr val="0070C0"/>
                </a:solidFill>
                <a:latin typeface="Arial" panose="020B0604020202020204" pitchFamily="34" charset="0"/>
                <a:cs typeface="Arial" panose="020B0604020202020204" pitchFamily="34" charset="0"/>
              </a:rPr>
              <a:t> </a:t>
            </a:r>
            <a:r>
              <a:rPr lang="en-US" sz="1600" dirty="0" smtClean="0">
                <a:solidFill>
                  <a:srgbClr val="0070C0"/>
                </a:solidFill>
                <a:latin typeface="Arial" panose="020B0604020202020204" pitchFamily="34" charset="0"/>
                <a:cs typeface="Arial" panose="020B0604020202020204" pitchFamily="34" charset="0"/>
              </a:rPr>
              <a:t>mm, Material is Aluminum </a:t>
            </a:r>
            <a:r>
              <a:rPr lang="en-US" sz="1600" dirty="0">
                <a:solidFill>
                  <a:srgbClr val="0070C0"/>
                </a:solidFill>
                <a:latin typeface="Arial" panose="020B0604020202020204" pitchFamily="34" charset="0"/>
                <a:cs typeface="Arial" panose="020B0604020202020204" pitchFamily="34" charset="0"/>
              </a:rPr>
              <a:t>alloy. </a:t>
            </a:r>
            <a:r>
              <a:rPr lang="en-US" sz="1600" dirty="0" smtClean="0">
                <a:solidFill>
                  <a:srgbClr val="0070C0"/>
                </a:solidFill>
                <a:latin typeface="Arial" panose="020B0604020202020204" pitchFamily="34" charset="0"/>
                <a:cs typeface="Arial" panose="020B0604020202020204" pitchFamily="34" charset="0"/>
              </a:rPr>
              <a:t>The</a:t>
            </a:r>
            <a:r>
              <a:rPr lang="ru-RU"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weight</a:t>
            </a:r>
            <a:r>
              <a:rPr lang="ru-RU" sz="1600" dirty="0">
                <a:solidFill>
                  <a:srgbClr val="0070C0"/>
                </a:solidFill>
                <a:latin typeface="Arial" panose="020B0604020202020204" pitchFamily="34" charset="0"/>
                <a:cs typeface="Arial" panose="020B0604020202020204" pitchFamily="34" charset="0"/>
              </a:rPr>
              <a:t> </a:t>
            </a:r>
            <a:r>
              <a:rPr lang="en-US" sz="1600" dirty="0" smtClean="0">
                <a:solidFill>
                  <a:srgbClr val="0070C0"/>
                </a:solidFill>
                <a:latin typeface="Arial" panose="020B0604020202020204" pitchFamily="34" charset="0"/>
                <a:cs typeface="Arial" panose="020B0604020202020204" pitchFamily="34" charset="0"/>
              </a:rPr>
              <a:t>is </a:t>
            </a:r>
            <a:r>
              <a:rPr lang="en-US" sz="1600" dirty="0" smtClean="0">
                <a:solidFill>
                  <a:srgbClr val="0070C0"/>
                </a:solidFill>
                <a:latin typeface="Arial" panose="020B0604020202020204" pitchFamily="34" charset="0"/>
                <a:cs typeface="Arial" panose="020B0604020202020204" pitchFamily="34" charset="0"/>
              </a:rPr>
              <a:t>about 0,54 </a:t>
            </a:r>
            <a:r>
              <a:rPr lang="en-US" sz="1600" dirty="0" smtClean="0">
                <a:solidFill>
                  <a:srgbClr val="0070C0"/>
                </a:solidFill>
                <a:latin typeface="Arial" panose="020B0604020202020204" pitchFamily="34" charset="0"/>
                <a:cs typeface="Arial" panose="020B0604020202020204" pitchFamily="34" charset="0"/>
              </a:rPr>
              <a:t>t.</a:t>
            </a:r>
            <a:r>
              <a:rPr lang="ru-RU"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T</a:t>
            </a:r>
            <a:r>
              <a:rPr lang="en-US" sz="1600" dirty="0" smtClean="0">
                <a:solidFill>
                  <a:srgbClr val="0070C0"/>
                </a:solidFill>
                <a:latin typeface="Arial" panose="020B0604020202020204" pitchFamily="34" charset="0"/>
                <a:cs typeface="Arial" panose="020B0604020202020204" pitchFamily="34" charset="0"/>
              </a:rPr>
              <a:t>he shield </a:t>
            </a:r>
            <a:r>
              <a:rPr lang="en-US" sz="1600" dirty="0">
                <a:solidFill>
                  <a:srgbClr val="0070C0"/>
                </a:solidFill>
                <a:latin typeface="Arial" panose="020B0604020202020204" pitchFamily="34" charset="0"/>
                <a:cs typeface="Arial" panose="020B0604020202020204" pitchFamily="34" charset="0"/>
              </a:rPr>
              <a:t>is cooled using thermal </a:t>
            </a:r>
            <a:r>
              <a:rPr lang="en-US" sz="1600" dirty="0" smtClean="0">
                <a:solidFill>
                  <a:srgbClr val="0070C0"/>
                </a:solidFill>
                <a:latin typeface="Arial" panose="020B0604020202020204" pitchFamily="34" charset="0"/>
                <a:cs typeface="Arial" panose="020B0604020202020204" pitchFamily="34" charset="0"/>
              </a:rPr>
              <a:t>bridges</a:t>
            </a:r>
            <a:r>
              <a:rPr lang="en-US" sz="1600" dirty="0" smtClean="0">
                <a:solidFill>
                  <a:srgbClr val="0070C0"/>
                </a:solidFill>
                <a:latin typeface="Arial" panose="020B0604020202020204" pitchFamily="34" charset="0"/>
                <a:cs typeface="Arial" panose="020B0604020202020204" pitchFamily="34" charset="0"/>
              </a:rPr>
              <a:t>.</a:t>
            </a:r>
            <a:endParaRPr lang="ru-RU" sz="1800" dirty="0">
              <a:solidFill>
                <a:srgbClr val="0070C0"/>
              </a:solidFill>
              <a:latin typeface="Arial" panose="020B0604020202020204" pitchFamily="34" charset="0"/>
              <a:cs typeface="Arial" panose="020B0604020202020204" pitchFamily="34" charset="0"/>
            </a:endParaRPr>
          </a:p>
        </p:txBody>
      </p:sp>
      <p:sp>
        <p:nvSpPr>
          <p:cNvPr id="10" name="TextBox 9"/>
          <p:cNvSpPr txBox="1"/>
          <p:nvPr/>
        </p:nvSpPr>
        <p:spPr>
          <a:xfrm>
            <a:off x="3563888" y="4719102"/>
            <a:ext cx="1368152" cy="307777"/>
          </a:xfrm>
          <a:prstGeom prst="rect">
            <a:avLst/>
          </a:prstGeom>
          <a:noFill/>
        </p:spPr>
        <p:txBody>
          <a:bodyPr wrap="square" rtlCol="0">
            <a:spAutoFit/>
          </a:bodyPr>
          <a:lstStyle/>
          <a:p>
            <a:r>
              <a:rPr lang="en-US" sz="1400" dirty="0" smtClean="0">
                <a:solidFill>
                  <a:srgbClr val="0070C0"/>
                </a:solidFill>
              </a:rPr>
              <a:t>Shell</a:t>
            </a:r>
            <a:endParaRPr lang="ru-RU" sz="1400" dirty="0">
              <a:solidFill>
                <a:srgbClr val="0070C0"/>
              </a:solidFill>
            </a:endParaRPr>
          </a:p>
        </p:txBody>
      </p:sp>
      <p:cxnSp>
        <p:nvCxnSpPr>
          <p:cNvPr id="11" name="Прямая со стрелкой 10"/>
          <p:cNvCxnSpPr>
            <a:stCxn id="10" idx="1"/>
          </p:cNvCxnSpPr>
          <p:nvPr/>
        </p:nvCxnSpPr>
        <p:spPr>
          <a:xfrm flipH="1" flipV="1">
            <a:off x="2987824" y="4300266"/>
            <a:ext cx="576064" cy="572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3528" y="4954406"/>
            <a:ext cx="811374" cy="307777"/>
          </a:xfrm>
          <a:prstGeom prst="rect">
            <a:avLst/>
          </a:prstGeom>
          <a:noFill/>
        </p:spPr>
        <p:txBody>
          <a:bodyPr wrap="square" rtlCol="0">
            <a:spAutoFit/>
          </a:bodyPr>
          <a:lstStyle/>
          <a:p>
            <a:r>
              <a:rPr lang="en-US" sz="1400" dirty="0" smtClean="0">
                <a:solidFill>
                  <a:srgbClr val="0070C0"/>
                </a:solidFill>
              </a:rPr>
              <a:t>Cover</a:t>
            </a:r>
            <a:endParaRPr lang="ru-RU" sz="1400" dirty="0">
              <a:solidFill>
                <a:srgbClr val="0070C0"/>
              </a:solidFill>
            </a:endParaRPr>
          </a:p>
        </p:txBody>
      </p:sp>
      <p:cxnSp>
        <p:nvCxnSpPr>
          <p:cNvPr id="13" name="Прямая со стрелкой 12"/>
          <p:cNvCxnSpPr/>
          <p:nvPr/>
        </p:nvCxnSpPr>
        <p:spPr>
          <a:xfrm flipV="1">
            <a:off x="827584" y="4719103"/>
            <a:ext cx="360040" cy="307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7214" y="2178831"/>
            <a:ext cx="811374" cy="307777"/>
          </a:xfrm>
          <a:prstGeom prst="rect">
            <a:avLst/>
          </a:prstGeom>
          <a:noFill/>
        </p:spPr>
        <p:txBody>
          <a:bodyPr wrap="square" rtlCol="0">
            <a:spAutoFit/>
          </a:bodyPr>
          <a:lstStyle/>
          <a:p>
            <a:r>
              <a:rPr lang="en-US" sz="1400" dirty="0" smtClean="0">
                <a:solidFill>
                  <a:srgbClr val="0070C0"/>
                </a:solidFill>
              </a:rPr>
              <a:t>Pipeline</a:t>
            </a:r>
            <a:endParaRPr lang="ru-RU" sz="1400" dirty="0">
              <a:solidFill>
                <a:srgbClr val="0070C0"/>
              </a:solidFill>
            </a:endParaRPr>
          </a:p>
        </p:txBody>
      </p:sp>
      <p:cxnSp>
        <p:nvCxnSpPr>
          <p:cNvPr id="15" name="Прямая со стрелкой 14"/>
          <p:cNvCxnSpPr/>
          <p:nvPr/>
        </p:nvCxnSpPr>
        <p:spPr>
          <a:xfrm>
            <a:off x="729215" y="2441161"/>
            <a:ext cx="1250497" cy="586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224843" y="3068704"/>
            <a:ext cx="1440160" cy="307777"/>
          </a:xfrm>
          <a:prstGeom prst="rect">
            <a:avLst/>
          </a:prstGeom>
          <a:noFill/>
        </p:spPr>
        <p:txBody>
          <a:bodyPr wrap="square" rtlCol="0">
            <a:spAutoFit/>
          </a:bodyPr>
          <a:lstStyle/>
          <a:p>
            <a:r>
              <a:rPr lang="en-US" sz="1400" dirty="0">
                <a:solidFill>
                  <a:srgbClr val="0070C0"/>
                </a:solidFill>
              </a:rPr>
              <a:t>T</a:t>
            </a:r>
            <a:r>
              <a:rPr lang="en-US" sz="1400" dirty="0" smtClean="0">
                <a:solidFill>
                  <a:srgbClr val="0070C0"/>
                </a:solidFill>
              </a:rPr>
              <a:t>hermal </a:t>
            </a:r>
            <a:r>
              <a:rPr lang="en-US" sz="1400" dirty="0">
                <a:solidFill>
                  <a:srgbClr val="0070C0"/>
                </a:solidFill>
              </a:rPr>
              <a:t>bridges</a:t>
            </a:r>
            <a:endParaRPr lang="ru-RU" sz="1400" dirty="0">
              <a:solidFill>
                <a:srgbClr val="0070C0"/>
              </a:solidFill>
            </a:endParaRPr>
          </a:p>
        </p:txBody>
      </p:sp>
      <p:cxnSp>
        <p:nvCxnSpPr>
          <p:cNvPr id="17" name="Прямая со стрелкой 16"/>
          <p:cNvCxnSpPr/>
          <p:nvPr/>
        </p:nvCxnSpPr>
        <p:spPr>
          <a:xfrm flipH="1">
            <a:off x="7380312" y="3343707"/>
            <a:ext cx="576064" cy="1165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Рисунок 17"/>
          <p:cNvPicPr>
            <a:picLocks noChangeAspect="1"/>
          </p:cNvPicPr>
          <p:nvPr/>
        </p:nvPicPr>
        <p:blipFill rotWithShape="1">
          <a:blip r:embed="rId5" cstate="print">
            <a:extLst>
              <a:ext uri="{28A0092B-C50C-407E-A947-70E740481C1C}">
                <a14:useLocalDpi xmlns:a14="http://schemas.microsoft.com/office/drawing/2010/main" val="0"/>
              </a:ext>
            </a:extLst>
          </a:blip>
          <a:srcRect l="16138" t="19626" r="39763" b="18179"/>
          <a:stretch/>
        </p:blipFill>
        <p:spPr>
          <a:xfrm>
            <a:off x="6897801" y="1003993"/>
            <a:ext cx="1966823" cy="1510239"/>
          </a:xfrm>
          <a:prstGeom prst="rect">
            <a:avLst/>
          </a:prstGeom>
        </p:spPr>
      </p:pic>
      <p:cxnSp>
        <p:nvCxnSpPr>
          <p:cNvPr id="19" name="Прямая со стрелкой 18"/>
          <p:cNvCxnSpPr/>
          <p:nvPr/>
        </p:nvCxnSpPr>
        <p:spPr>
          <a:xfrm flipH="1" flipV="1">
            <a:off x="7890421" y="2239262"/>
            <a:ext cx="281979" cy="298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890421" y="2525623"/>
            <a:ext cx="812413" cy="307777"/>
          </a:xfrm>
          <a:prstGeom prst="rect">
            <a:avLst/>
          </a:prstGeom>
          <a:noFill/>
        </p:spPr>
        <p:txBody>
          <a:bodyPr wrap="square" rtlCol="0">
            <a:spAutoFit/>
          </a:bodyPr>
          <a:lstStyle/>
          <a:p>
            <a:r>
              <a:rPr lang="en-US" sz="1400" dirty="0" smtClean="0">
                <a:solidFill>
                  <a:srgbClr val="0070C0"/>
                </a:solidFill>
              </a:rPr>
              <a:t>Support</a:t>
            </a:r>
            <a:endParaRPr lang="ru-RU" sz="1400" dirty="0">
              <a:solidFill>
                <a:srgbClr val="0070C0"/>
              </a:solidFill>
            </a:endParaRPr>
          </a:p>
        </p:txBody>
      </p:sp>
      <p:sp>
        <p:nvSpPr>
          <p:cNvPr id="21" name="TextBox 20"/>
          <p:cNvSpPr txBox="1"/>
          <p:nvPr/>
        </p:nvSpPr>
        <p:spPr>
          <a:xfrm>
            <a:off x="2195736" y="5056785"/>
            <a:ext cx="1368152" cy="307777"/>
          </a:xfrm>
          <a:prstGeom prst="rect">
            <a:avLst/>
          </a:prstGeom>
          <a:noFill/>
        </p:spPr>
        <p:txBody>
          <a:bodyPr wrap="square" rtlCol="0">
            <a:spAutoFit/>
          </a:bodyPr>
          <a:lstStyle/>
          <a:p>
            <a:r>
              <a:rPr lang="en-US" sz="1400" dirty="0" smtClean="0">
                <a:solidFill>
                  <a:srgbClr val="0070C0"/>
                </a:solidFill>
              </a:rPr>
              <a:t>Flange</a:t>
            </a:r>
            <a:endParaRPr lang="ru-RU" sz="1400" dirty="0">
              <a:solidFill>
                <a:srgbClr val="0070C0"/>
              </a:solidFill>
            </a:endParaRPr>
          </a:p>
        </p:txBody>
      </p:sp>
      <p:cxnSp>
        <p:nvCxnSpPr>
          <p:cNvPr id="22" name="Прямая со стрелкой 21"/>
          <p:cNvCxnSpPr>
            <a:stCxn id="21" idx="1"/>
          </p:cNvCxnSpPr>
          <p:nvPr/>
        </p:nvCxnSpPr>
        <p:spPr>
          <a:xfrm flipH="1" flipV="1">
            <a:off x="1691680" y="4616084"/>
            <a:ext cx="504056" cy="594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380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1507249" y="0"/>
            <a:ext cx="6686550" cy="509383"/>
          </a:xfrm>
          <a:prstGeom prst="rect">
            <a:avLst/>
          </a:prstGeom>
        </p:spPr>
        <p:txBody>
          <a:bodyPr vert="horz" lIns="74295" tIns="37148" rIns="74295" bIns="37148"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925" dirty="0">
                <a:solidFill>
                  <a:srgbClr val="17375E"/>
                </a:solidFill>
                <a:latin typeface="Comic Sans MS" pitchFamily="66" charset="0"/>
              </a:rPr>
              <a:t>design of the BRANCH BOX (BB)</a:t>
            </a:r>
            <a:endParaRPr lang="ru-RU" sz="2925" dirty="0">
              <a:solidFill>
                <a:srgbClr val="17375E"/>
              </a:solidFill>
              <a:latin typeface="Comic Sans MS" pitchFamily="66" charset="0"/>
            </a:endParaRPr>
          </a:p>
        </p:txBody>
      </p:sp>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BINP_FAIR meeting 2020 </a:t>
            </a:r>
            <a:r>
              <a:rPr lang="en-US" dirty="0" smtClean="0"/>
              <a:t>9-13 November           SFRS </a:t>
            </a:r>
            <a:r>
              <a:rPr lang="en-US" dirty="0" smtClean="0"/>
              <a:t>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11</a:t>
            </a:fld>
            <a:endParaRPr lang="en-US" dirty="0"/>
          </a:p>
        </p:txBody>
      </p:sp>
      <p:sp>
        <p:nvSpPr>
          <p:cNvPr id="5" name="Заголовок 1"/>
          <p:cNvSpPr>
            <a:spLocks noGrp="1"/>
          </p:cNvSpPr>
          <p:nvPr>
            <p:ph type="title"/>
          </p:nvPr>
        </p:nvSpPr>
        <p:spPr>
          <a:xfrm>
            <a:off x="3204042" y="454199"/>
            <a:ext cx="4177833" cy="418058"/>
          </a:xfrm>
        </p:spPr>
        <p:txBody>
          <a:bodyPr>
            <a:normAutofit fontScale="90000"/>
          </a:bodyPr>
          <a:lstStyle/>
          <a:p>
            <a:r>
              <a:rPr lang="en-US" sz="2400" dirty="0" smtClean="0">
                <a:solidFill>
                  <a:srgbClr val="FF0000"/>
                </a:solidFill>
                <a:latin typeface="Comic Sans MS" charset="0"/>
              </a:rPr>
              <a:t>Pipelines of the Branch Box</a:t>
            </a:r>
            <a:r>
              <a:rPr lang="en-US" sz="2400" dirty="0">
                <a:solidFill>
                  <a:srgbClr val="FF0000"/>
                </a:solidFill>
                <a:latin typeface="Comic Sans MS" charset="0"/>
              </a:rPr>
              <a:t>.</a:t>
            </a:r>
            <a:endParaRPr lang="ru-RU" sz="2400" dirty="0">
              <a:solidFill>
                <a:srgbClr val="FF0000"/>
              </a:solidFill>
            </a:endParaRPr>
          </a:p>
        </p:txBody>
      </p:sp>
      <p:pic>
        <p:nvPicPr>
          <p:cNvPr id="6" name="Объект 3"/>
          <p:cNvPicPr>
            <a:picLocks noGrp="1" noChangeAspect="1"/>
          </p:cNvPicPr>
          <p:nvPr>
            <p:ph idx="1"/>
          </p:nvPr>
        </p:nvPicPr>
        <p:blipFill rotWithShape="1">
          <a:blip r:embed="rId3">
            <a:extLst>
              <a:ext uri="{28A0092B-C50C-407E-A947-70E740481C1C}">
                <a14:useLocalDpi xmlns:a14="http://schemas.microsoft.com/office/drawing/2010/main" val="0"/>
              </a:ext>
            </a:extLst>
          </a:blip>
          <a:srcRect l="14125" t="11161" r="10625" b="16107"/>
          <a:stretch/>
        </p:blipFill>
        <p:spPr>
          <a:xfrm>
            <a:off x="395536" y="764704"/>
            <a:ext cx="5256584" cy="2750539"/>
          </a:xfrm>
        </p:spPr>
      </p:pic>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l="5113" t="12179" r="6688" b="6361"/>
          <a:stretch/>
        </p:blipFill>
        <p:spPr>
          <a:xfrm>
            <a:off x="395536" y="3645024"/>
            <a:ext cx="5256584" cy="2628293"/>
          </a:xfrm>
          <a:prstGeom prst="rect">
            <a:avLst/>
          </a:prstGeom>
        </p:spPr>
      </p:pic>
      <p:pic>
        <p:nvPicPr>
          <p:cNvPr id="9" name="Рисунок 8"/>
          <p:cNvPicPr>
            <a:picLocks noChangeAspect="1"/>
          </p:cNvPicPr>
          <p:nvPr/>
        </p:nvPicPr>
        <p:blipFill rotWithShape="1">
          <a:blip r:embed="rId5" cstate="print">
            <a:extLst>
              <a:ext uri="{28A0092B-C50C-407E-A947-70E740481C1C}">
                <a14:useLocalDpi xmlns:a14="http://schemas.microsoft.com/office/drawing/2010/main" val="0"/>
              </a:ext>
            </a:extLst>
          </a:blip>
          <a:srcRect l="34250" t="6361" r="31100" b="10725"/>
          <a:stretch/>
        </p:blipFill>
        <p:spPr>
          <a:xfrm>
            <a:off x="6156176" y="764704"/>
            <a:ext cx="2162686" cy="2801663"/>
          </a:xfrm>
          <a:prstGeom prst="rect">
            <a:avLst/>
          </a:prstGeom>
        </p:spPr>
      </p:pic>
      <p:pic>
        <p:nvPicPr>
          <p:cNvPr id="10" name="Рисунок 9"/>
          <p:cNvPicPr>
            <a:picLocks noChangeAspect="1"/>
          </p:cNvPicPr>
          <p:nvPr/>
        </p:nvPicPr>
        <p:blipFill rotWithShape="1">
          <a:blip r:embed="rId6" cstate="print">
            <a:extLst>
              <a:ext uri="{28A0092B-C50C-407E-A947-70E740481C1C}">
                <a14:useLocalDpi xmlns:a14="http://schemas.microsoft.com/office/drawing/2010/main" val="0"/>
              </a:ext>
            </a:extLst>
          </a:blip>
          <a:srcRect l="24800" t="1997" r="35038" b="1997"/>
          <a:stretch/>
        </p:blipFill>
        <p:spPr>
          <a:xfrm>
            <a:off x="6249261" y="3645456"/>
            <a:ext cx="2139163" cy="2768330"/>
          </a:xfrm>
          <a:prstGeom prst="rect">
            <a:avLst/>
          </a:prstGeom>
        </p:spPr>
      </p:pic>
    </p:spTree>
    <p:extLst>
      <p:ext uri="{BB962C8B-B14F-4D97-AF65-F5344CB8AC3E}">
        <p14:creationId xmlns:p14="http://schemas.microsoft.com/office/powerpoint/2010/main" val="2664480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1507249" y="0"/>
            <a:ext cx="6686550" cy="509383"/>
          </a:xfrm>
          <a:prstGeom prst="rect">
            <a:avLst/>
          </a:prstGeom>
        </p:spPr>
        <p:txBody>
          <a:bodyPr vert="horz" lIns="74295" tIns="37148" rIns="74295" bIns="37148"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925" dirty="0">
                <a:solidFill>
                  <a:srgbClr val="17375E"/>
                </a:solidFill>
                <a:latin typeface="Comic Sans MS" pitchFamily="66" charset="0"/>
              </a:rPr>
              <a:t>design of the BRANCH BOX (BB)</a:t>
            </a:r>
            <a:endParaRPr lang="ru-RU" sz="2925" dirty="0">
              <a:solidFill>
                <a:srgbClr val="17375E"/>
              </a:solidFill>
              <a:latin typeface="Comic Sans MS" pitchFamily="66" charset="0"/>
            </a:endParaRPr>
          </a:p>
        </p:txBody>
      </p:sp>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BINP_FAIR meeting 2020 </a:t>
            </a:r>
            <a:r>
              <a:rPr lang="en-US" dirty="0" smtClean="0"/>
              <a:t>9-13 November           SFRS </a:t>
            </a:r>
            <a:r>
              <a:rPr lang="en-US" dirty="0" smtClean="0"/>
              <a:t>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12</a:t>
            </a:fld>
            <a:endParaRPr lang="en-US" dirty="0"/>
          </a:p>
        </p:txBody>
      </p:sp>
      <p:pic>
        <p:nvPicPr>
          <p:cNvPr id="11" name="Рисунок 10"/>
          <p:cNvPicPr>
            <a:picLocks noChangeAspect="1"/>
          </p:cNvPicPr>
          <p:nvPr/>
        </p:nvPicPr>
        <p:blipFill rotWithShape="1">
          <a:blip r:embed="rId3">
            <a:extLst>
              <a:ext uri="{28A0092B-C50C-407E-A947-70E740481C1C}">
                <a14:useLocalDpi xmlns:a14="http://schemas.microsoft.com/office/drawing/2010/main" val="0"/>
              </a:ext>
            </a:extLst>
          </a:blip>
          <a:srcRect l="12988" t="12180" r="16926" b="13634"/>
          <a:stretch/>
        </p:blipFill>
        <p:spPr>
          <a:xfrm>
            <a:off x="4067944" y="3580326"/>
            <a:ext cx="4896544" cy="2805885"/>
          </a:xfrm>
          <a:prstGeom prst="rect">
            <a:avLst/>
          </a:prstGeom>
        </p:spPr>
      </p:pic>
      <p:pic>
        <p:nvPicPr>
          <p:cNvPr id="12" name="Объект 6"/>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6251" t="-152" r="11502" b="4793"/>
          <a:stretch/>
        </p:blipFill>
        <p:spPr>
          <a:xfrm>
            <a:off x="158006" y="1162330"/>
            <a:ext cx="4632031" cy="2907339"/>
          </a:xfrm>
        </p:spPr>
      </p:pic>
      <p:sp>
        <p:nvSpPr>
          <p:cNvPr id="13" name="Заголовок 1"/>
          <p:cNvSpPr>
            <a:spLocks noGrp="1"/>
          </p:cNvSpPr>
          <p:nvPr>
            <p:ph type="title"/>
          </p:nvPr>
        </p:nvSpPr>
        <p:spPr>
          <a:xfrm>
            <a:off x="4916772" y="1304925"/>
            <a:ext cx="4047716" cy="418058"/>
          </a:xfrm>
        </p:spPr>
        <p:txBody>
          <a:bodyPr>
            <a:normAutofit fontScale="90000"/>
          </a:bodyPr>
          <a:lstStyle/>
          <a:p>
            <a:r>
              <a:rPr lang="en-US" sz="2400" dirty="0" smtClean="0">
                <a:solidFill>
                  <a:srgbClr val="FF0000"/>
                </a:solidFill>
                <a:latin typeface="Comic Sans MS" charset="0"/>
              </a:rPr>
              <a:t>Pipelines of the Branch Box</a:t>
            </a:r>
            <a:r>
              <a:rPr lang="en-US" sz="2400" dirty="0">
                <a:solidFill>
                  <a:srgbClr val="FF0000"/>
                </a:solidFill>
                <a:latin typeface="Comic Sans MS" charset="0"/>
              </a:rPr>
              <a:t>.</a:t>
            </a:r>
            <a:endParaRPr lang="ru-RU" sz="2400" dirty="0">
              <a:solidFill>
                <a:srgbClr val="FF0000"/>
              </a:solidFill>
            </a:endParaRPr>
          </a:p>
        </p:txBody>
      </p:sp>
      <p:sp>
        <p:nvSpPr>
          <p:cNvPr id="14" name="Прямоугольник 13"/>
          <p:cNvSpPr/>
          <p:nvPr/>
        </p:nvSpPr>
        <p:spPr>
          <a:xfrm>
            <a:off x="6948264" y="2466688"/>
            <a:ext cx="922047" cy="261610"/>
          </a:xfrm>
          <a:prstGeom prst="rect">
            <a:avLst/>
          </a:prstGeom>
        </p:spPr>
        <p:txBody>
          <a:bodyPr wrap="none">
            <a:spAutoFit/>
          </a:bodyPr>
          <a:lstStyle/>
          <a:p>
            <a:r>
              <a:rPr lang="en-US" sz="1100" dirty="0" smtClean="0">
                <a:solidFill>
                  <a:srgbClr val="0070C0"/>
                </a:solidFill>
                <a:latin typeface="Arial" panose="020B0604020202020204" pitchFamily="34" charset="0"/>
                <a:cs typeface="Arial" panose="020B0604020202020204" pitchFamily="34" charset="0"/>
              </a:rPr>
              <a:t>4.5K supply</a:t>
            </a:r>
            <a:endParaRPr lang="ru-RU" sz="1100" dirty="0"/>
          </a:p>
        </p:txBody>
      </p:sp>
      <p:cxnSp>
        <p:nvCxnSpPr>
          <p:cNvPr id="15" name="Прямая со стрелкой 14"/>
          <p:cNvCxnSpPr/>
          <p:nvPr/>
        </p:nvCxnSpPr>
        <p:spPr>
          <a:xfrm>
            <a:off x="7514048" y="2698390"/>
            <a:ext cx="508384" cy="914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4619467" y="642887"/>
            <a:ext cx="763351" cy="261610"/>
          </a:xfrm>
          <a:prstGeom prst="rect">
            <a:avLst/>
          </a:prstGeom>
        </p:spPr>
        <p:txBody>
          <a:bodyPr wrap="none">
            <a:spAutoFit/>
          </a:bodyPr>
          <a:lstStyle/>
          <a:p>
            <a:r>
              <a:rPr lang="en-US" sz="1100" dirty="0" smtClean="0">
                <a:solidFill>
                  <a:srgbClr val="0070C0"/>
                </a:solidFill>
                <a:latin typeface="Arial" panose="020B0604020202020204" pitchFamily="34" charset="0"/>
                <a:cs typeface="Arial" panose="020B0604020202020204" pitchFamily="34" charset="0"/>
              </a:rPr>
              <a:t>5K return</a:t>
            </a:r>
            <a:endParaRPr lang="ru-RU" sz="1100" dirty="0"/>
          </a:p>
        </p:txBody>
      </p:sp>
      <p:cxnSp>
        <p:nvCxnSpPr>
          <p:cNvPr id="17" name="Прямая со стрелкой 16"/>
          <p:cNvCxnSpPr/>
          <p:nvPr/>
        </p:nvCxnSpPr>
        <p:spPr>
          <a:xfrm flipH="1">
            <a:off x="4283968" y="880356"/>
            <a:ext cx="720080" cy="482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5820718" y="2744271"/>
            <a:ext cx="883575" cy="261610"/>
          </a:xfrm>
          <a:prstGeom prst="rect">
            <a:avLst/>
          </a:prstGeom>
        </p:spPr>
        <p:txBody>
          <a:bodyPr wrap="none">
            <a:spAutoFit/>
          </a:bodyPr>
          <a:lstStyle/>
          <a:p>
            <a:r>
              <a:rPr lang="en-US" sz="1100" dirty="0" smtClean="0">
                <a:solidFill>
                  <a:srgbClr val="0070C0"/>
                </a:solidFill>
                <a:latin typeface="Arial" panose="020B0604020202020204" pitchFamily="34" charset="0"/>
                <a:cs typeface="Arial" panose="020B0604020202020204" pitchFamily="34" charset="0"/>
              </a:rPr>
              <a:t>50K supply</a:t>
            </a:r>
            <a:endParaRPr lang="ru-RU" sz="1100" dirty="0"/>
          </a:p>
        </p:txBody>
      </p:sp>
      <p:cxnSp>
        <p:nvCxnSpPr>
          <p:cNvPr id="19" name="Прямая со стрелкой 18"/>
          <p:cNvCxnSpPr/>
          <p:nvPr/>
        </p:nvCxnSpPr>
        <p:spPr>
          <a:xfrm flipH="1">
            <a:off x="6026793" y="2986951"/>
            <a:ext cx="203662" cy="1045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2206835" y="700236"/>
            <a:ext cx="841897" cy="261610"/>
          </a:xfrm>
          <a:prstGeom prst="rect">
            <a:avLst/>
          </a:prstGeom>
        </p:spPr>
        <p:txBody>
          <a:bodyPr wrap="none">
            <a:spAutoFit/>
          </a:bodyPr>
          <a:lstStyle/>
          <a:p>
            <a:r>
              <a:rPr lang="en-US" sz="1100" dirty="0" smtClean="0">
                <a:solidFill>
                  <a:srgbClr val="0070C0"/>
                </a:solidFill>
                <a:latin typeface="Arial" panose="020B0604020202020204" pitchFamily="34" charset="0"/>
                <a:cs typeface="Arial" panose="020B0604020202020204" pitchFamily="34" charset="0"/>
              </a:rPr>
              <a:t>80K return</a:t>
            </a:r>
            <a:endParaRPr lang="ru-RU" sz="1100" dirty="0"/>
          </a:p>
        </p:txBody>
      </p:sp>
      <p:cxnSp>
        <p:nvCxnSpPr>
          <p:cNvPr id="21" name="Прямая со стрелкой 20"/>
          <p:cNvCxnSpPr/>
          <p:nvPr/>
        </p:nvCxnSpPr>
        <p:spPr>
          <a:xfrm>
            <a:off x="2627784" y="966123"/>
            <a:ext cx="322352" cy="4707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a:off x="745936" y="1265290"/>
            <a:ext cx="153656" cy="442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Прямоугольник 22"/>
          <p:cNvSpPr/>
          <p:nvPr/>
        </p:nvSpPr>
        <p:spPr>
          <a:xfrm>
            <a:off x="636100" y="961846"/>
            <a:ext cx="970137" cy="261610"/>
          </a:xfrm>
          <a:prstGeom prst="rect">
            <a:avLst/>
          </a:prstGeom>
        </p:spPr>
        <p:txBody>
          <a:bodyPr wrap="none">
            <a:spAutoFit/>
          </a:bodyPr>
          <a:lstStyle/>
          <a:p>
            <a:r>
              <a:rPr lang="en-US" sz="1100" dirty="0" smtClean="0">
                <a:solidFill>
                  <a:srgbClr val="0070C0"/>
                </a:solidFill>
                <a:latin typeface="Arial" panose="020B0604020202020204" pitchFamily="34" charset="0"/>
                <a:cs typeface="Arial" panose="020B0604020202020204" pitchFamily="34" charset="0"/>
              </a:rPr>
              <a:t>CWU supply</a:t>
            </a:r>
            <a:endParaRPr lang="ru-RU" sz="1100" dirty="0"/>
          </a:p>
        </p:txBody>
      </p:sp>
      <p:sp>
        <p:nvSpPr>
          <p:cNvPr id="24" name="Прямоугольник 23"/>
          <p:cNvSpPr/>
          <p:nvPr/>
        </p:nvSpPr>
        <p:spPr>
          <a:xfrm>
            <a:off x="3349031" y="661589"/>
            <a:ext cx="928459" cy="261610"/>
          </a:xfrm>
          <a:prstGeom prst="rect">
            <a:avLst/>
          </a:prstGeom>
        </p:spPr>
        <p:txBody>
          <a:bodyPr wrap="none">
            <a:spAutoFit/>
          </a:bodyPr>
          <a:lstStyle/>
          <a:p>
            <a:r>
              <a:rPr lang="en-US" sz="1100" dirty="0" smtClean="0">
                <a:solidFill>
                  <a:srgbClr val="0070C0"/>
                </a:solidFill>
                <a:latin typeface="Arial" panose="020B0604020202020204" pitchFamily="34" charset="0"/>
                <a:cs typeface="Arial" panose="020B0604020202020204" pitchFamily="34" charset="0"/>
              </a:rPr>
              <a:t>CWU return</a:t>
            </a:r>
            <a:endParaRPr lang="ru-RU" sz="1100" dirty="0"/>
          </a:p>
        </p:txBody>
      </p:sp>
      <p:cxnSp>
        <p:nvCxnSpPr>
          <p:cNvPr id="25" name="Прямая со стрелкой 24"/>
          <p:cNvCxnSpPr>
            <a:stCxn id="24" idx="2"/>
          </p:cNvCxnSpPr>
          <p:nvPr/>
        </p:nvCxnSpPr>
        <p:spPr>
          <a:xfrm>
            <a:off x="3813261" y="923199"/>
            <a:ext cx="182014" cy="321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2051720" y="1265290"/>
            <a:ext cx="504398" cy="805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1771223" y="969041"/>
            <a:ext cx="474810" cy="261610"/>
          </a:xfrm>
          <a:prstGeom prst="rect">
            <a:avLst/>
          </a:prstGeom>
        </p:spPr>
        <p:txBody>
          <a:bodyPr wrap="none">
            <a:spAutoFit/>
          </a:bodyPr>
          <a:lstStyle/>
          <a:p>
            <a:r>
              <a:rPr lang="en-US" sz="1100" dirty="0" smtClean="0">
                <a:solidFill>
                  <a:srgbClr val="0070C0"/>
                </a:solidFill>
                <a:latin typeface="Arial" panose="020B0604020202020204" pitchFamily="34" charset="0"/>
                <a:cs typeface="Arial" panose="020B0604020202020204" pitchFamily="34" charset="0"/>
              </a:rPr>
              <a:t>MPL</a:t>
            </a:r>
            <a:endParaRPr lang="ru-RU" sz="1100" dirty="0"/>
          </a:p>
        </p:txBody>
      </p:sp>
    </p:spTree>
    <p:extLst>
      <p:ext uri="{BB962C8B-B14F-4D97-AF65-F5344CB8AC3E}">
        <p14:creationId xmlns:p14="http://schemas.microsoft.com/office/powerpoint/2010/main" val="2525759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1507249" y="0"/>
            <a:ext cx="6686550" cy="509383"/>
          </a:xfrm>
          <a:prstGeom prst="rect">
            <a:avLst/>
          </a:prstGeom>
        </p:spPr>
        <p:txBody>
          <a:bodyPr vert="horz" lIns="74295" tIns="37148" rIns="74295" bIns="37148"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925" dirty="0">
                <a:solidFill>
                  <a:srgbClr val="17375E"/>
                </a:solidFill>
                <a:latin typeface="Comic Sans MS" pitchFamily="66" charset="0"/>
              </a:rPr>
              <a:t>design of the BRANCH BOX (BB</a:t>
            </a:r>
            <a:r>
              <a:rPr lang="en-US" sz="2925" dirty="0" smtClean="0">
                <a:solidFill>
                  <a:srgbClr val="17375E"/>
                </a:solidFill>
                <a:latin typeface="Comic Sans MS" pitchFamily="66" charset="0"/>
              </a:rPr>
              <a:t>)</a:t>
            </a:r>
            <a:r>
              <a:rPr lang="ru-RU" sz="2925" dirty="0" smtClean="0">
                <a:solidFill>
                  <a:srgbClr val="17375E"/>
                </a:solidFill>
                <a:latin typeface="Comic Sans MS" pitchFamily="66" charset="0"/>
              </a:rPr>
              <a:t>/ </a:t>
            </a:r>
            <a:r>
              <a:rPr lang="en-US" sz="2925" dirty="0" smtClean="0">
                <a:solidFill>
                  <a:srgbClr val="17375E"/>
                </a:solidFill>
                <a:latin typeface="Comic Sans MS" pitchFamily="66" charset="0"/>
              </a:rPr>
              <a:t>subcooler</a:t>
            </a:r>
            <a:endParaRPr lang="ru-RU" sz="2925" dirty="0">
              <a:solidFill>
                <a:srgbClr val="17375E"/>
              </a:solidFill>
              <a:latin typeface="Comic Sans MS" pitchFamily="66" charset="0"/>
            </a:endParaRPr>
          </a:p>
        </p:txBody>
      </p:sp>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BINP_FAIR meeting 2020 </a:t>
            </a:r>
            <a:r>
              <a:rPr lang="en-US" dirty="0" smtClean="0"/>
              <a:t>9-13 November           SFRS </a:t>
            </a:r>
            <a:r>
              <a:rPr lang="en-US" dirty="0" smtClean="0"/>
              <a:t>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13</a:t>
            </a:fld>
            <a:endParaRPr lang="en-US" dirty="0"/>
          </a:p>
        </p:txBody>
      </p:sp>
      <p:sp>
        <p:nvSpPr>
          <p:cNvPr id="5" name="Заголовок 1"/>
          <p:cNvSpPr>
            <a:spLocks noGrp="1"/>
          </p:cNvSpPr>
          <p:nvPr>
            <p:ph type="title"/>
          </p:nvPr>
        </p:nvSpPr>
        <p:spPr>
          <a:xfrm>
            <a:off x="515007" y="699484"/>
            <a:ext cx="8955592" cy="564288"/>
          </a:xfrm>
        </p:spPr>
        <p:txBody>
          <a:bodyPr>
            <a:normAutofit/>
          </a:bodyPr>
          <a:lstStyle/>
          <a:p>
            <a:r>
              <a:rPr lang="en-US" sz="1800" dirty="0" smtClean="0">
                <a:solidFill>
                  <a:srgbClr val="FF0000"/>
                </a:solidFill>
                <a:latin typeface="Comic Sans MS" charset="0"/>
              </a:rPr>
              <a:t>Vacuum shell, thermal shield and subcooler of </a:t>
            </a:r>
            <a:r>
              <a:rPr lang="en-US" sz="1800" dirty="0">
                <a:solidFill>
                  <a:srgbClr val="FF0000"/>
                </a:solidFill>
                <a:latin typeface="Comic Sans MS" charset="0"/>
              </a:rPr>
              <a:t>the </a:t>
            </a:r>
            <a:r>
              <a:rPr lang="en-US" sz="1800" dirty="0" smtClean="0">
                <a:solidFill>
                  <a:srgbClr val="FF0000"/>
                </a:solidFill>
                <a:latin typeface="Comic Sans MS" charset="0"/>
              </a:rPr>
              <a:t>Branch Box</a:t>
            </a:r>
            <a:endParaRPr lang="ru-RU" sz="1800" dirty="0">
              <a:solidFill>
                <a:srgbClr val="FF0000"/>
              </a:solidFill>
            </a:endParaRPr>
          </a:p>
        </p:txBody>
      </p:sp>
      <p:pic>
        <p:nvPicPr>
          <p:cNvPr id="6" name="Объект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7396" t="6410" r="26398" b="2675"/>
          <a:stretch/>
        </p:blipFill>
        <p:spPr>
          <a:xfrm>
            <a:off x="113625" y="1923217"/>
            <a:ext cx="2586167" cy="2836440"/>
          </a:xfrm>
        </p:spPr>
      </p:pic>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8263" t="13268" r="16139" b="23157"/>
          <a:stretch/>
        </p:blipFill>
        <p:spPr>
          <a:xfrm>
            <a:off x="2699792" y="1788568"/>
            <a:ext cx="6264696" cy="2936576"/>
          </a:xfrm>
          <a:prstGeom prst="rect">
            <a:avLst/>
          </a:prstGeom>
        </p:spPr>
      </p:pic>
      <p:cxnSp>
        <p:nvCxnSpPr>
          <p:cNvPr id="9" name="Прямая со стрелкой 8"/>
          <p:cNvCxnSpPr/>
          <p:nvPr/>
        </p:nvCxnSpPr>
        <p:spPr>
          <a:xfrm flipH="1">
            <a:off x="2195736" y="1484784"/>
            <a:ext cx="864096" cy="1080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87824" y="1259512"/>
            <a:ext cx="1368152" cy="307777"/>
          </a:xfrm>
          <a:prstGeom prst="rect">
            <a:avLst/>
          </a:prstGeom>
          <a:noFill/>
        </p:spPr>
        <p:txBody>
          <a:bodyPr wrap="square" rtlCol="0">
            <a:spAutoFit/>
          </a:bodyPr>
          <a:lstStyle/>
          <a:p>
            <a:r>
              <a:rPr lang="en-US" sz="1400" dirty="0" smtClean="0">
                <a:solidFill>
                  <a:srgbClr val="00B0F0"/>
                </a:solidFill>
              </a:rPr>
              <a:t>Vacuum shell</a:t>
            </a:r>
            <a:endParaRPr lang="ru-RU" sz="1400" dirty="0">
              <a:solidFill>
                <a:srgbClr val="00B0F0"/>
              </a:solidFill>
            </a:endParaRPr>
          </a:p>
        </p:txBody>
      </p:sp>
      <p:cxnSp>
        <p:nvCxnSpPr>
          <p:cNvPr id="11" name="Прямая со стрелкой 10"/>
          <p:cNvCxnSpPr/>
          <p:nvPr/>
        </p:nvCxnSpPr>
        <p:spPr>
          <a:xfrm flipH="1" flipV="1">
            <a:off x="1979712" y="4221088"/>
            <a:ext cx="720080" cy="792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99762" y="4855800"/>
            <a:ext cx="1368152" cy="307777"/>
          </a:xfrm>
          <a:prstGeom prst="rect">
            <a:avLst/>
          </a:prstGeom>
          <a:noFill/>
        </p:spPr>
        <p:txBody>
          <a:bodyPr wrap="square" rtlCol="0">
            <a:spAutoFit/>
          </a:bodyPr>
          <a:lstStyle/>
          <a:p>
            <a:r>
              <a:rPr lang="en-US" sz="1400" dirty="0" smtClean="0">
                <a:solidFill>
                  <a:srgbClr val="00B0F0"/>
                </a:solidFill>
              </a:rPr>
              <a:t>Thermal shield</a:t>
            </a:r>
            <a:endParaRPr lang="ru-RU" sz="1400" dirty="0">
              <a:solidFill>
                <a:srgbClr val="00B0F0"/>
              </a:solidFill>
            </a:endParaRPr>
          </a:p>
        </p:txBody>
      </p:sp>
      <p:sp>
        <p:nvSpPr>
          <p:cNvPr id="13" name="TextBox 12"/>
          <p:cNvSpPr txBox="1"/>
          <p:nvPr/>
        </p:nvSpPr>
        <p:spPr>
          <a:xfrm>
            <a:off x="611590" y="4979795"/>
            <a:ext cx="1368152" cy="307777"/>
          </a:xfrm>
          <a:prstGeom prst="rect">
            <a:avLst/>
          </a:prstGeom>
          <a:noFill/>
        </p:spPr>
        <p:txBody>
          <a:bodyPr wrap="square" rtlCol="0">
            <a:spAutoFit/>
          </a:bodyPr>
          <a:lstStyle/>
          <a:p>
            <a:r>
              <a:rPr lang="en-US" sz="1400" dirty="0" smtClean="0">
                <a:solidFill>
                  <a:srgbClr val="00B0F0"/>
                </a:solidFill>
              </a:rPr>
              <a:t>Heat exchanger</a:t>
            </a:r>
            <a:endParaRPr lang="ru-RU" sz="1400" dirty="0">
              <a:solidFill>
                <a:srgbClr val="00B0F0"/>
              </a:solidFill>
            </a:endParaRPr>
          </a:p>
        </p:txBody>
      </p:sp>
      <p:cxnSp>
        <p:nvCxnSpPr>
          <p:cNvPr id="14" name="Прямая со стрелкой 13"/>
          <p:cNvCxnSpPr/>
          <p:nvPr/>
        </p:nvCxnSpPr>
        <p:spPr>
          <a:xfrm flipV="1">
            <a:off x="755576" y="4221088"/>
            <a:ext cx="514908" cy="78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1979712" y="5459104"/>
            <a:ext cx="7290586" cy="369332"/>
          </a:xfrm>
          <a:prstGeom prst="rect">
            <a:avLst/>
          </a:prstGeom>
        </p:spPr>
        <p:txBody>
          <a:bodyPr wrap="square">
            <a:spAutoFit/>
          </a:bodyPr>
          <a:lstStyle/>
          <a:p>
            <a:r>
              <a:rPr lang="ru-RU" dirty="0" err="1">
                <a:solidFill>
                  <a:srgbClr val="FF0000"/>
                </a:solidFill>
              </a:rPr>
              <a:t>Location</a:t>
            </a:r>
            <a:r>
              <a:rPr lang="ru-RU" dirty="0">
                <a:solidFill>
                  <a:srgbClr val="FF0000"/>
                </a:solidFill>
              </a:rPr>
              <a:t> </a:t>
            </a:r>
            <a:r>
              <a:rPr lang="ru-RU" dirty="0" err="1">
                <a:solidFill>
                  <a:srgbClr val="FF0000"/>
                </a:solidFill>
              </a:rPr>
              <a:t>of</a:t>
            </a:r>
            <a:r>
              <a:rPr lang="ru-RU" dirty="0">
                <a:solidFill>
                  <a:srgbClr val="FF0000"/>
                </a:solidFill>
              </a:rPr>
              <a:t> </a:t>
            </a:r>
            <a:r>
              <a:rPr lang="ru-RU" dirty="0" err="1">
                <a:solidFill>
                  <a:srgbClr val="FF0000"/>
                </a:solidFill>
              </a:rPr>
              <a:t>the</a:t>
            </a:r>
            <a:r>
              <a:rPr lang="ru-RU" dirty="0">
                <a:solidFill>
                  <a:srgbClr val="FF0000"/>
                </a:solidFill>
              </a:rPr>
              <a:t> </a:t>
            </a:r>
            <a:r>
              <a:rPr lang="en-US" dirty="0" smtClean="0">
                <a:solidFill>
                  <a:srgbClr val="FF0000"/>
                </a:solidFill>
              </a:rPr>
              <a:t>H</a:t>
            </a:r>
            <a:r>
              <a:rPr lang="ru-RU" dirty="0" err="1" smtClean="0">
                <a:solidFill>
                  <a:srgbClr val="FF0000"/>
                </a:solidFill>
              </a:rPr>
              <a:t>eat</a:t>
            </a:r>
            <a:r>
              <a:rPr lang="ru-RU" dirty="0" smtClean="0">
                <a:solidFill>
                  <a:srgbClr val="FF0000"/>
                </a:solidFill>
              </a:rPr>
              <a:t> </a:t>
            </a:r>
            <a:r>
              <a:rPr lang="ru-RU" dirty="0" err="1" smtClean="0">
                <a:solidFill>
                  <a:srgbClr val="FF0000"/>
                </a:solidFill>
              </a:rPr>
              <a:t>exchanger</a:t>
            </a:r>
            <a:r>
              <a:rPr lang="en-US" dirty="0" smtClean="0">
                <a:solidFill>
                  <a:srgbClr val="FF0000"/>
                </a:solidFill>
              </a:rPr>
              <a:t>/subcooler</a:t>
            </a:r>
            <a:r>
              <a:rPr lang="ru-RU" dirty="0" smtClean="0">
                <a:solidFill>
                  <a:srgbClr val="FF0000"/>
                </a:solidFill>
              </a:rPr>
              <a:t> </a:t>
            </a:r>
            <a:r>
              <a:rPr lang="ru-RU" dirty="0" err="1" smtClean="0">
                <a:solidFill>
                  <a:srgbClr val="FF0000"/>
                </a:solidFill>
              </a:rPr>
              <a:t>in</a:t>
            </a:r>
            <a:r>
              <a:rPr lang="en-US" dirty="0" smtClean="0">
                <a:solidFill>
                  <a:srgbClr val="FF0000"/>
                </a:solidFill>
              </a:rPr>
              <a:t>to</a:t>
            </a:r>
            <a:r>
              <a:rPr lang="ru-RU" dirty="0" smtClean="0">
                <a:solidFill>
                  <a:srgbClr val="FF0000"/>
                </a:solidFill>
              </a:rPr>
              <a:t> </a:t>
            </a:r>
            <a:r>
              <a:rPr lang="ru-RU" dirty="0" err="1">
                <a:solidFill>
                  <a:srgbClr val="FF0000"/>
                </a:solidFill>
              </a:rPr>
              <a:t>the</a:t>
            </a:r>
            <a:r>
              <a:rPr lang="ru-RU" dirty="0">
                <a:solidFill>
                  <a:srgbClr val="FF0000"/>
                </a:solidFill>
              </a:rPr>
              <a:t> </a:t>
            </a:r>
            <a:r>
              <a:rPr lang="en-US" dirty="0" smtClean="0">
                <a:solidFill>
                  <a:srgbClr val="FF0000"/>
                </a:solidFill>
              </a:rPr>
              <a:t>BB</a:t>
            </a:r>
            <a:endParaRPr lang="ru-RU" dirty="0">
              <a:solidFill>
                <a:srgbClr val="FF0000"/>
              </a:solidFill>
            </a:endParaRPr>
          </a:p>
        </p:txBody>
      </p:sp>
    </p:spTree>
    <p:extLst>
      <p:ext uri="{BB962C8B-B14F-4D97-AF65-F5344CB8AC3E}">
        <p14:creationId xmlns:p14="http://schemas.microsoft.com/office/powerpoint/2010/main" val="3003803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6"/>
          <p:cNvPicPr>
            <a:picLocks noGrp="1" noChangeAspect="1"/>
          </p:cNvPicPr>
          <p:nvPr>
            <p:ph idx="1"/>
          </p:nvPr>
        </p:nvPicPr>
        <p:blipFill rotWithShape="1">
          <a:blip r:embed="rId3">
            <a:extLst>
              <a:ext uri="{28A0092B-C50C-407E-A947-70E740481C1C}">
                <a14:useLocalDpi xmlns:a14="http://schemas.microsoft.com/office/drawing/2010/main" val="0"/>
              </a:ext>
            </a:extLst>
          </a:blip>
          <a:srcRect l="12753" t="2223" r="14527" b="5499"/>
          <a:stretch/>
        </p:blipFill>
        <p:spPr>
          <a:xfrm>
            <a:off x="96172" y="640033"/>
            <a:ext cx="7056784" cy="4991384"/>
          </a:xfrm>
        </p:spPr>
      </p:pic>
      <p:sp>
        <p:nvSpPr>
          <p:cNvPr id="8" name="Заголовок 1"/>
          <p:cNvSpPr txBox="1">
            <a:spLocks/>
          </p:cNvSpPr>
          <p:nvPr/>
        </p:nvSpPr>
        <p:spPr>
          <a:xfrm>
            <a:off x="1507249" y="0"/>
            <a:ext cx="6686550" cy="509383"/>
          </a:xfrm>
          <a:prstGeom prst="rect">
            <a:avLst/>
          </a:prstGeom>
        </p:spPr>
        <p:txBody>
          <a:bodyPr vert="horz" lIns="74295" tIns="37148" rIns="74295" bIns="37148"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925" dirty="0">
                <a:solidFill>
                  <a:srgbClr val="17375E"/>
                </a:solidFill>
                <a:latin typeface="Comic Sans MS" pitchFamily="66" charset="0"/>
              </a:rPr>
              <a:t>design of the BRANCH BOX (BB)</a:t>
            </a:r>
            <a:r>
              <a:rPr lang="ru-RU" sz="2925" dirty="0">
                <a:solidFill>
                  <a:srgbClr val="17375E"/>
                </a:solidFill>
                <a:latin typeface="Comic Sans MS" pitchFamily="66" charset="0"/>
              </a:rPr>
              <a:t>/ </a:t>
            </a:r>
            <a:r>
              <a:rPr lang="en-US" sz="2925" dirty="0">
                <a:solidFill>
                  <a:srgbClr val="17375E"/>
                </a:solidFill>
                <a:latin typeface="Comic Sans MS" pitchFamily="66" charset="0"/>
              </a:rPr>
              <a:t>subcooler</a:t>
            </a:r>
            <a:endParaRPr lang="ru-RU" sz="2925" dirty="0">
              <a:solidFill>
                <a:srgbClr val="17375E"/>
              </a:solidFill>
              <a:latin typeface="Comic Sans MS" pitchFamily="66" charset="0"/>
            </a:endParaRPr>
          </a:p>
        </p:txBody>
      </p:sp>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BINP_FAIR meeting 2020 </a:t>
            </a:r>
            <a:r>
              <a:rPr lang="en-US" dirty="0" smtClean="0"/>
              <a:t>9-13 November           SFRS </a:t>
            </a:r>
            <a:r>
              <a:rPr lang="en-US" dirty="0" smtClean="0"/>
              <a:t>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14</a:t>
            </a:fld>
            <a:endParaRPr lang="en-US" dirty="0"/>
          </a:p>
        </p:txBody>
      </p:sp>
      <p:sp>
        <p:nvSpPr>
          <p:cNvPr id="7" name="Заголовок 1"/>
          <p:cNvSpPr txBox="1">
            <a:spLocks/>
          </p:cNvSpPr>
          <p:nvPr/>
        </p:nvSpPr>
        <p:spPr>
          <a:xfrm>
            <a:off x="539552" y="6137131"/>
            <a:ext cx="8229600" cy="41805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1600" dirty="0">
              <a:solidFill>
                <a:srgbClr val="0070C0"/>
              </a:solidFill>
              <a:latin typeface="Arial" panose="020B0604020202020204" pitchFamily="34" charset="0"/>
              <a:cs typeface="Arial" panose="020B0604020202020204" pitchFamily="34" charset="0"/>
            </a:endParaRPr>
          </a:p>
        </p:txBody>
      </p:sp>
      <p:cxnSp>
        <p:nvCxnSpPr>
          <p:cNvPr id="9" name="Прямая со стрелкой 8"/>
          <p:cNvCxnSpPr/>
          <p:nvPr/>
        </p:nvCxnSpPr>
        <p:spPr>
          <a:xfrm>
            <a:off x="2812191" y="1407440"/>
            <a:ext cx="504056" cy="588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H="1" flipV="1">
            <a:off x="2156320" y="4781315"/>
            <a:ext cx="504026" cy="504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19815" y="5157645"/>
            <a:ext cx="684076" cy="307777"/>
          </a:xfrm>
          <a:prstGeom prst="rect">
            <a:avLst/>
          </a:prstGeom>
          <a:noFill/>
        </p:spPr>
        <p:txBody>
          <a:bodyPr wrap="square" rtlCol="0">
            <a:spAutoFit/>
          </a:bodyPr>
          <a:lstStyle/>
          <a:p>
            <a:r>
              <a:rPr lang="en-US" sz="1400" dirty="0" smtClean="0">
                <a:solidFill>
                  <a:srgbClr val="0070C0"/>
                </a:solidFill>
              </a:rPr>
              <a:t>Pipes</a:t>
            </a:r>
            <a:endParaRPr lang="ru-RU" sz="1400" dirty="0">
              <a:solidFill>
                <a:srgbClr val="0070C0"/>
              </a:solidFill>
            </a:endParaRPr>
          </a:p>
        </p:txBody>
      </p:sp>
      <p:sp>
        <p:nvSpPr>
          <p:cNvPr id="12" name="TextBox 11"/>
          <p:cNvSpPr txBox="1"/>
          <p:nvPr/>
        </p:nvSpPr>
        <p:spPr>
          <a:xfrm>
            <a:off x="2156320" y="1070115"/>
            <a:ext cx="1368152" cy="307777"/>
          </a:xfrm>
          <a:prstGeom prst="rect">
            <a:avLst/>
          </a:prstGeom>
          <a:noFill/>
        </p:spPr>
        <p:txBody>
          <a:bodyPr wrap="square" rtlCol="0">
            <a:spAutoFit/>
          </a:bodyPr>
          <a:lstStyle/>
          <a:p>
            <a:r>
              <a:rPr lang="en-US" sz="1400" dirty="0" smtClean="0">
                <a:solidFill>
                  <a:srgbClr val="0070C0"/>
                </a:solidFill>
              </a:rPr>
              <a:t>Heat exchanger</a:t>
            </a:r>
            <a:endParaRPr lang="ru-RU" sz="1400" dirty="0">
              <a:solidFill>
                <a:srgbClr val="0070C0"/>
              </a:solidFill>
            </a:endParaRPr>
          </a:p>
        </p:txBody>
      </p:sp>
      <p:sp>
        <p:nvSpPr>
          <p:cNvPr id="13" name="TextBox 12"/>
          <p:cNvSpPr txBox="1"/>
          <p:nvPr/>
        </p:nvSpPr>
        <p:spPr>
          <a:xfrm>
            <a:off x="682562" y="1224003"/>
            <a:ext cx="1369157" cy="307777"/>
          </a:xfrm>
          <a:prstGeom prst="rect">
            <a:avLst/>
          </a:prstGeom>
          <a:noFill/>
        </p:spPr>
        <p:txBody>
          <a:bodyPr wrap="square" rtlCol="0">
            <a:spAutoFit/>
          </a:bodyPr>
          <a:lstStyle/>
          <a:p>
            <a:r>
              <a:rPr lang="en-US" sz="1400" dirty="0">
                <a:solidFill>
                  <a:srgbClr val="0070C0"/>
                </a:solidFill>
              </a:rPr>
              <a:t>suspension rods</a:t>
            </a:r>
            <a:endParaRPr lang="ru-RU" sz="1400" dirty="0">
              <a:solidFill>
                <a:srgbClr val="0070C0"/>
              </a:solidFill>
            </a:endParaRPr>
          </a:p>
        </p:txBody>
      </p:sp>
      <p:cxnSp>
        <p:nvCxnSpPr>
          <p:cNvPr id="14" name="Прямая со стрелкой 13"/>
          <p:cNvCxnSpPr/>
          <p:nvPr/>
        </p:nvCxnSpPr>
        <p:spPr>
          <a:xfrm>
            <a:off x="1578496" y="1537099"/>
            <a:ext cx="473224" cy="276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Заголовок 1"/>
          <p:cNvSpPr txBox="1">
            <a:spLocks/>
          </p:cNvSpPr>
          <p:nvPr/>
        </p:nvSpPr>
        <p:spPr>
          <a:xfrm>
            <a:off x="7249393" y="1813118"/>
            <a:ext cx="2551832" cy="36523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dirty="0" smtClean="0">
                <a:solidFill>
                  <a:srgbClr val="0070C0"/>
                </a:solidFill>
                <a:latin typeface="Times New Roman" panose="02020603050405020304" pitchFamily="18" charset="0"/>
                <a:cs typeface="Times New Roman" panose="02020603050405020304" pitchFamily="18" charset="0"/>
              </a:rPr>
              <a:t>Subcooler shell:</a:t>
            </a:r>
          </a:p>
          <a:p>
            <a:pPr algn="l"/>
            <a:r>
              <a:rPr lang="en-US" sz="1600" dirty="0" smtClean="0">
                <a:solidFill>
                  <a:srgbClr val="0070C0"/>
                </a:solidFill>
                <a:latin typeface="Times New Roman" panose="02020603050405020304" pitchFamily="18" charset="0"/>
                <a:cs typeface="Times New Roman" panose="02020603050405020304" pitchFamily="18" charset="0"/>
              </a:rPr>
              <a:t>Outer diameter – 711 mm; length	        - </a:t>
            </a:r>
            <a:r>
              <a:rPr lang="en-US" sz="1600" dirty="0" smtClean="0">
                <a:solidFill>
                  <a:srgbClr val="0070C0"/>
                </a:solidFill>
                <a:latin typeface="Times New Roman" panose="02020603050405020304" pitchFamily="18" charset="0"/>
                <a:cs typeface="Times New Roman" panose="02020603050405020304" pitchFamily="18" charset="0"/>
              </a:rPr>
              <a:t>3550 </a:t>
            </a:r>
            <a:r>
              <a:rPr lang="en-US" sz="1600" dirty="0" smtClean="0">
                <a:solidFill>
                  <a:srgbClr val="0070C0"/>
                </a:solidFill>
                <a:latin typeface="Times New Roman" panose="02020603050405020304" pitchFamily="18" charset="0"/>
                <a:cs typeface="Times New Roman" panose="02020603050405020304" pitchFamily="18" charset="0"/>
              </a:rPr>
              <a:t>mm;</a:t>
            </a:r>
            <a:r>
              <a:rPr lang="ru-RU" sz="1600" dirty="0" smtClean="0">
                <a:solidFill>
                  <a:srgbClr val="0070C0"/>
                </a:solidFill>
                <a:latin typeface="Times New Roman" panose="02020603050405020304" pitchFamily="18" charset="0"/>
                <a:cs typeface="Times New Roman" panose="02020603050405020304" pitchFamily="18" charset="0"/>
              </a:rPr>
              <a:t> </a:t>
            </a:r>
            <a:endParaRPr lang="en-US" sz="1600" dirty="0" smtClean="0">
              <a:solidFill>
                <a:srgbClr val="0070C0"/>
              </a:solidFill>
              <a:latin typeface="Times New Roman" panose="02020603050405020304" pitchFamily="18" charset="0"/>
              <a:cs typeface="Times New Roman" panose="02020603050405020304" pitchFamily="18" charset="0"/>
            </a:endParaRPr>
          </a:p>
          <a:p>
            <a:pPr algn="l"/>
            <a:r>
              <a:rPr lang="en-US" sz="1600" dirty="0" smtClean="0">
                <a:solidFill>
                  <a:srgbClr val="0070C0"/>
                </a:solidFill>
                <a:latin typeface="Times New Roman" panose="02020603050405020304" pitchFamily="18" charset="0"/>
                <a:cs typeface="Times New Roman" panose="02020603050405020304" pitchFamily="18" charset="0"/>
              </a:rPr>
              <a:t>barrel length  - </a:t>
            </a:r>
            <a:r>
              <a:rPr lang="ru-RU" sz="1600" dirty="0" smtClean="0">
                <a:solidFill>
                  <a:srgbClr val="0070C0"/>
                </a:solidFill>
                <a:latin typeface="Times New Roman" panose="02020603050405020304" pitchFamily="18" charset="0"/>
                <a:cs typeface="Times New Roman" panose="02020603050405020304" pitchFamily="18" charset="0"/>
              </a:rPr>
              <a:t>3150 </a:t>
            </a:r>
            <a:r>
              <a:rPr lang="en-US" sz="1600" dirty="0" smtClean="0">
                <a:solidFill>
                  <a:srgbClr val="0070C0"/>
                </a:solidFill>
                <a:latin typeface="Times New Roman" panose="02020603050405020304" pitchFamily="18" charset="0"/>
                <a:cs typeface="Times New Roman" panose="02020603050405020304" pitchFamily="18" charset="0"/>
              </a:rPr>
              <a:t>mm; </a:t>
            </a:r>
            <a:r>
              <a:rPr lang="en-US" sz="1600" dirty="0">
                <a:solidFill>
                  <a:srgbClr val="0070C0"/>
                </a:solidFill>
                <a:latin typeface="Times New Roman" panose="02020603050405020304" pitchFamily="18" charset="0"/>
                <a:cs typeface="Times New Roman" panose="02020603050405020304" pitchFamily="18" charset="0"/>
              </a:rPr>
              <a:t>thickness </a:t>
            </a:r>
            <a:r>
              <a:rPr lang="en-US" sz="1600" dirty="0" smtClean="0">
                <a:solidFill>
                  <a:srgbClr val="0070C0"/>
                </a:solidFill>
                <a:latin typeface="Times New Roman" panose="02020603050405020304" pitchFamily="18" charset="0"/>
                <a:cs typeface="Times New Roman" panose="02020603050405020304" pitchFamily="18" charset="0"/>
              </a:rPr>
              <a:t>	        -</a:t>
            </a:r>
            <a:r>
              <a:rPr lang="en-US" sz="1600" dirty="0" smtClean="0">
                <a:solidFill>
                  <a:srgbClr val="0070C0"/>
                </a:solidFill>
                <a:latin typeface="Times New Roman" panose="02020603050405020304" pitchFamily="18" charset="0"/>
                <a:cs typeface="Times New Roman" panose="02020603050405020304" pitchFamily="18" charset="0"/>
              </a:rPr>
              <a:t> </a:t>
            </a:r>
            <a:r>
              <a:rPr lang="en-US" sz="1600" dirty="0" smtClean="0">
                <a:solidFill>
                  <a:srgbClr val="0070C0"/>
                </a:solidFill>
                <a:latin typeface="Times New Roman" panose="02020603050405020304" pitchFamily="18" charset="0"/>
                <a:cs typeface="Times New Roman" panose="02020603050405020304" pitchFamily="18" charset="0"/>
              </a:rPr>
              <a:t>8</a:t>
            </a:r>
            <a:r>
              <a:rPr lang="ru-RU" sz="1600" dirty="0" smtClean="0">
                <a:solidFill>
                  <a:srgbClr val="0070C0"/>
                </a:solidFill>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mm; weight        </a:t>
            </a:r>
            <a:r>
              <a:rPr lang="ru-RU" sz="1600" dirty="0">
                <a:solidFill>
                  <a:srgbClr val="0070C0"/>
                </a:solidFill>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- 0,56 t; </a:t>
            </a:r>
          </a:p>
          <a:p>
            <a:pPr marL="1076325" indent="-1076325" algn="l"/>
            <a:r>
              <a:rPr lang="en-US" sz="1600" dirty="0" smtClean="0">
                <a:solidFill>
                  <a:srgbClr val="0070C0"/>
                </a:solidFill>
                <a:latin typeface="Times New Roman" panose="02020603050405020304" pitchFamily="18" charset="0"/>
                <a:cs typeface="Times New Roman" panose="02020603050405020304" pitchFamily="18" charset="0"/>
              </a:rPr>
              <a:t>m</a:t>
            </a:r>
            <a:r>
              <a:rPr lang="en-US" sz="1600" dirty="0" smtClean="0">
                <a:solidFill>
                  <a:srgbClr val="0070C0"/>
                </a:solidFill>
                <a:latin typeface="Times New Roman" panose="02020603050405020304" pitchFamily="18" charset="0"/>
                <a:cs typeface="Times New Roman" panose="02020603050405020304" pitchFamily="18" charset="0"/>
              </a:rPr>
              <a:t>aterial             - stainless                steel 1.4541;</a:t>
            </a:r>
          </a:p>
          <a:p>
            <a:pPr algn="l"/>
            <a:r>
              <a:rPr lang="en-US" sz="1600" dirty="0" smtClean="0">
                <a:solidFill>
                  <a:srgbClr val="0070C0"/>
                </a:solidFill>
                <a:latin typeface="Times New Roman" panose="02020603050405020304" pitchFamily="18" charset="0"/>
                <a:cs typeface="Times New Roman" panose="02020603050405020304" pitchFamily="18" charset="0"/>
              </a:rPr>
              <a:t>Process </a:t>
            </a:r>
            <a:r>
              <a:rPr lang="en-US" sz="1600" dirty="0" smtClean="0">
                <a:solidFill>
                  <a:srgbClr val="0070C0"/>
                </a:solidFill>
                <a:latin typeface="Times New Roman" panose="02020603050405020304" pitchFamily="18" charset="0"/>
                <a:cs typeface="Times New Roman" panose="02020603050405020304" pitchFamily="18" charset="0"/>
              </a:rPr>
              <a:t>pipes</a:t>
            </a:r>
            <a:r>
              <a:rPr lang="en-US" sz="1600" dirty="0" smtClean="0">
                <a:solidFill>
                  <a:srgbClr val="0070C0"/>
                </a:solidFill>
                <a:latin typeface="Times New Roman" panose="02020603050405020304" pitchFamily="18" charset="0"/>
                <a:cs typeface="Times New Roman" panose="02020603050405020304" pitchFamily="18" charset="0"/>
              </a:rPr>
              <a:t>:</a:t>
            </a:r>
          </a:p>
          <a:p>
            <a:pPr algn="l"/>
            <a:r>
              <a:rPr lang="en-US" sz="1600" dirty="0" smtClean="0">
                <a:solidFill>
                  <a:srgbClr val="0070C0"/>
                </a:solidFill>
                <a:latin typeface="Times New Roman" panose="02020603050405020304" pitchFamily="18" charset="0"/>
                <a:cs typeface="Times New Roman" panose="02020603050405020304" pitchFamily="18" charset="0"/>
              </a:rPr>
              <a:t>Diameter            - 12 mm;</a:t>
            </a:r>
          </a:p>
          <a:p>
            <a:pPr algn="l"/>
            <a:r>
              <a:rPr lang="en-US" sz="1600" dirty="0" smtClean="0">
                <a:solidFill>
                  <a:srgbClr val="0070C0"/>
                </a:solidFill>
                <a:latin typeface="Times New Roman" panose="02020603050405020304" pitchFamily="18" charset="0"/>
                <a:cs typeface="Times New Roman" panose="02020603050405020304" pitchFamily="18" charset="0"/>
              </a:rPr>
              <a:t>Thickness	         -   1 mm;</a:t>
            </a:r>
            <a:endParaRPr lang="en-US" sz="1600" dirty="0" smtClean="0">
              <a:solidFill>
                <a:srgbClr val="0070C0"/>
              </a:solidFill>
              <a:latin typeface="Times New Roman" panose="02020603050405020304" pitchFamily="18" charset="0"/>
              <a:cs typeface="Times New Roman" panose="02020603050405020304" pitchFamily="18" charset="0"/>
            </a:endParaRPr>
          </a:p>
          <a:p>
            <a:pPr algn="l"/>
            <a:r>
              <a:rPr lang="en-US" sz="1600" dirty="0" smtClean="0">
                <a:solidFill>
                  <a:srgbClr val="0070C0"/>
                </a:solidFill>
                <a:latin typeface="Times New Roman" panose="02020603050405020304" pitchFamily="18" charset="0"/>
                <a:cs typeface="Times New Roman" panose="02020603050405020304" pitchFamily="18" charset="0"/>
              </a:rPr>
              <a:t>Length one pipe  - 9 m;</a:t>
            </a:r>
          </a:p>
          <a:p>
            <a:pPr algn="l"/>
            <a:r>
              <a:rPr lang="en-US" sz="1600" dirty="0" smtClean="0">
                <a:solidFill>
                  <a:srgbClr val="0070C0"/>
                </a:solidFill>
                <a:latin typeface="Times New Roman" panose="02020603050405020304" pitchFamily="18" charset="0"/>
                <a:cs typeface="Times New Roman" panose="02020603050405020304" pitchFamily="18" charset="0"/>
              </a:rPr>
              <a:t>Quantity pipes     - </a:t>
            </a:r>
            <a:r>
              <a:rPr lang="en-US" sz="1600" dirty="0" smtClean="0">
                <a:solidFill>
                  <a:srgbClr val="0070C0"/>
                </a:solidFill>
                <a:latin typeface="Times New Roman" panose="02020603050405020304" pitchFamily="18" charset="0"/>
                <a:cs typeface="Times New Roman" panose="02020603050405020304" pitchFamily="18" charset="0"/>
              </a:rPr>
              <a:t> </a:t>
            </a:r>
            <a:r>
              <a:rPr lang="en-US" sz="1600" dirty="0" smtClean="0">
                <a:solidFill>
                  <a:srgbClr val="0070C0"/>
                </a:solidFill>
                <a:latin typeface="Times New Roman" panose="02020603050405020304" pitchFamily="18" charset="0"/>
                <a:cs typeface="Times New Roman" panose="02020603050405020304" pitchFamily="18" charset="0"/>
              </a:rPr>
              <a:t>8 </a:t>
            </a:r>
            <a:r>
              <a:rPr lang="en-US" sz="1600" dirty="0" smtClean="0">
                <a:solidFill>
                  <a:srgbClr val="0070C0"/>
                </a:solidFill>
                <a:latin typeface="Times New Roman" panose="02020603050405020304" pitchFamily="18" charset="0"/>
                <a:cs typeface="Times New Roman" panose="02020603050405020304" pitchFamily="18" charset="0"/>
              </a:rPr>
              <a:t>pc.</a:t>
            </a:r>
            <a:endParaRPr lang="ru-RU" sz="1600" dirty="0">
              <a:solidFill>
                <a:srgbClr val="0070C0"/>
              </a:solidFill>
              <a:latin typeface="Times New Roman" panose="02020603050405020304" pitchFamily="18" charset="0"/>
              <a:cs typeface="Times New Roman" panose="02020603050405020304" pitchFamily="18" charset="0"/>
            </a:endParaRPr>
          </a:p>
          <a:p>
            <a:pPr algn="l"/>
            <a:endParaRPr lang="ru-RU" sz="1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51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Evaluation of BINP layout for BB subcooler (YX11112019).pdf - Adobe Reader"/>
          <p:cNvPicPr>
            <a:picLocks noChangeAspect="1"/>
          </p:cNvPicPr>
          <p:nvPr/>
        </p:nvPicPr>
        <p:blipFill rotWithShape="1">
          <a:blip r:embed="rId3">
            <a:extLst>
              <a:ext uri="{28A0092B-C50C-407E-A947-70E740481C1C}">
                <a14:useLocalDpi xmlns:a14="http://schemas.microsoft.com/office/drawing/2010/main" val="0"/>
              </a:ext>
            </a:extLst>
          </a:blip>
          <a:srcRect l="26694" t="63002" r="27282" b="8647"/>
          <a:stretch/>
        </p:blipFill>
        <p:spPr>
          <a:xfrm>
            <a:off x="224169" y="3626040"/>
            <a:ext cx="5208998" cy="2812859"/>
          </a:xfrm>
          <a:prstGeom prst="rect">
            <a:avLst/>
          </a:prstGeom>
        </p:spPr>
      </p:pic>
      <p:sp>
        <p:nvSpPr>
          <p:cNvPr id="8" name="Заголовок 1"/>
          <p:cNvSpPr txBox="1">
            <a:spLocks/>
          </p:cNvSpPr>
          <p:nvPr/>
        </p:nvSpPr>
        <p:spPr>
          <a:xfrm>
            <a:off x="1507249" y="0"/>
            <a:ext cx="6686550" cy="509383"/>
          </a:xfrm>
          <a:prstGeom prst="rect">
            <a:avLst/>
          </a:prstGeom>
        </p:spPr>
        <p:txBody>
          <a:bodyPr vert="horz" lIns="74295" tIns="37148" rIns="74295" bIns="37148"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925" dirty="0">
                <a:solidFill>
                  <a:srgbClr val="17375E"/>
                </a:solidFill>
                <a:latin typeface="Comic Sans MS" pitchFamily="66" charset="0"/>
              </a:rPr>
              <a:t>design of the BRANCH BOX (BB)</a:t>
            </a:r>
            <a:r>
              <a:rPr lang="ru-RU" sz="2925" dirty="0">
                <a:solidFill>
                  <a:srgbClr val="17375E"/>
                </a:solidFill>
                <a:latin typeface="Comic Sans MS" pitchFamily="66" charset="0"/>
              </a:rPr>
              <a:t>/ </a:t>
            </a:r>
            <a:r>
              <a:rPr lang="en-US" sz="2925" dirty="0">
                <a:solidFill>
                  <a:srgbClr val="17375E"/>
                </a:solidFill>
                <a:latin typeface="Comic Sans MS" pitchFamily="66" charset="0"/>
              </a:rPr>
              <a:t>subcooler</a:t>
            </a:r>
            <a:endParaRPr lang="ru-RU" sz="2925" dirty="0">
              <a:solidFill>
                <a:srgbClr val="17375E"/>
              </a:solidFill>
              <a:latin typeface="Comic Sans MS" pitchFamily="66" charset="0"/>
            </a:endParaRPr>
          </a:p>
        </p:txBody>
      </p:sp>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BINP_FAIR meeting 2020 </a:t>
            </a:r>
            <a:r>
              <a:rPr lang="en-US" dirty="0" smtClean="0"/>
              <a:t>9-13 November           SFRS </a:t>
            </a:r>
            <a:r>
              <a:rPr lang="en-US" dirty="0" smtClean="0"/>
              <a:t>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15</a:t>
            </a:fld>
            <a:endParaRPr lang="en-US" dirty="0"/>
          </a:p>
        </p:txBody>
      </p:sp>
      <p:sp>
        <p:nvSpPr>
          <p:cNvPr id="5" name="Заголовок 1"/>
          <p:cNvSpPr txBox="1">
            <a:spLocks/>
          </p:cNvSpPr>
          <p:nvPr/>
        </p:nvSpPr>
        <p:spPr>
          <a:xfrm>
            <a:off x="4874945" y="2176764"/>
            <a:ext cx="4350017" cy="10138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solidFill>
                  <a:srgbClr val="0070C0"/>
                </a:solidFill>
                <a:latin typeface="Times New Roman" panose="02020603050405020304" pitchFamily="18" charset="0"/>
                <a:cs typeface="Times New Roman" panose="02020603050405020304" pitchFamily="18" charset="0"/>
              </a:rPr>
              <a:t>P</a:t>
            </a:r>
            <a:r>
              <a:rPr lang="en-US" sz="1800" dirty="0" smtClean="0">
                <a:solidFill>
                  <a:srgbClr val="0070C0"/>
                </a:solidFill>
                <a:latin typeface="Times New Roman" panose="02020603050405020304" pitchFamily="18" charset="0"/>
                <a:cs typeface="Times New Roman" panose="02020603050405020304" pitchFamily="18" charset="0"/>
              </a:rPr>
              <a:t>osition</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of</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the</a:t>
            </a:r>
            <a:r>
              <a:rPr lang="ru-RU" sz="1800" dirty="0">
                <a:solidFill>
                  <a:srgbClr val="0070C0"/>
                </a:solidFill>
                <a:latin typeface="Times New Roman" panose="02020603050405020304" pitchFamily="18" charset="0"/>
                <a:cs typeface="Times New Roman" panose="02020603050405020304" pitchFamily="18" charset="0"/>
              </a:rPr>
              <a:t> </a:t>
            </a:r>
            <a:r>
              <a:rPr lang="en-US" sz="1800" dirty="0">
                <a:solidFill>
                  <a:srgbClr val="0070C0"/>
                </a:solidFill>
                <a:latin typeface="Times New Roman" panose="02020603050405020304" pitchFamily="18" charset="0"/>
                <a:cs typeface="Times New Roman" panose="02020603050405020304" pitchFamily="18" charset="0"/>
              </a:rPr>
              <a:t>tubes</a:t>
            </a:r>
            <a:r>
              <a:rPr lang="en-US" sz="1800" dirty="0" smtClean="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in</a:t>
            </a:r>
            <a:r>
              <a:rPr lang="en-US" sz="1800" dirty="0">
                <a:solidFill>
                  <a:srgbClr val="0070C0"/>
                </a:solidFill>
                <a:latin typeface="Times New Roman" panose="02020603050405020304" pitchFamily="18" charset="0"/>
                <a:cs typeface="Times New Roman" panose="02020603050405020304" pitchFamily="18" charset="0"/>
              </a:rPr>
              <a:t>to</a:t>
            </a:r>
            <a:r>
              <a:rPr lang="ru-RU" sz="1800" dirty="0">
                <a:solidFill>
                  <a:srgbClr val="0070C0"/>
                </a:solidFill>
                <a:latin typeface="Times New Roman" panose="02020603050405020304" pitchFamily="18" charset="0"/>
                <a:cs typeface="Times New Roman" panose="02020603050405020304" pitchFamily="18" charset="0"/>
              </a:rPr>
              <a:t> </a:t>
            </a:r>
            <a:r>
              <a:rPr lang="ru-RU" sz="1800" dirty="0" err="1">
                <a:solidFill>
                  <a:srgbClr val="0070C0"/>
                </a:solidFill>
                <a:latin typeface="Times New Roman" panose="02020603050405020304" pitchFamily="18" charset="0"/>
                <a:cs typeface="Times New Roman" panose="02020603050405020304" pitchFamily="18" charset="0"/>
              </a:rPr>
              <a:t>the</a:t>
            </a:r>
            <a:r>
              <a:rPr lang="ru-RU" sz="1800" dirty="0">
                <a:solidFill>
                  <a:srgbClr val="0070C0"/>
                </a:solidFill>
                <a:latin typeface="Times New Roman" panose="02020603050405020304" pitchFamily="18" charset="0"/>
                <a:cs typeface="Times New Roman" panose="02020603050405020304" pitchFamily="18" charset="0"/>
              </a:rPr>
              <a:t> </a:t>
            </a:r>
            <a:r>
              <a:rPr lang="en-US" sz="1800" dirty="0" smtClean="0">
                <a:solidFill>
                  <a:srgbClr val="0070C0"/>
                </a:solidFill>
                <a:latin typeface="Times New Roman" panose="02020603050405020304" pitchFamily="18" charset="0"/>
                <a:cs typeface="Times New Roman" panose="02020603050405020304" pitchFamily="18" charset="0"/>
              </a:rPr>
              <a:t>subcooler.</a:t>
            </a:r>
          </a:p>
          <a:p>
            <a:endParaRPr lang="ru-RU" sz="1800" dirty="0">
              <a:solidFill>
                <a:srgbClr val="0070C0"/>
              </a:solidFill>
              <a:latin typeface="Times New Roman" panose="02020603050405020304" pitchFamily="18" charset="0"/>
              <a:cs typeface="Times New Roman" panose="02020603050405020304" pitchFamily="18" charset="0"/>
            </a:endParaRPr>
          </a:p>
          <a:p>
            <a:r>
              <a:rPr lang="en-US" sz="1800" dirty="0" smtClean="0">
                <a:solidFill>
                  <a:srgbClr val="0070C0"/>
                </a:solidFill>
                <a:latin typeface="Times New Roman" panose="02020603050405020304" pitchFamily="18" charset="0"/>
                <a:cs typeface="Times New Roman" panose="02020603050405020304" pitchFamily="18" charset="0"/>
              </a:rPr>
              <a:t>The </a:t>
            </a:r>
            <a:r>
              <a:rPr lang="en-US" sz="1800" dirty="0" err="1">
                <a:solidFill>
                  <a:srgbClr val="0070C0"/>
                </a:solidFill>
                <a:latin typeface="Times New Roman" panose="02020603050405020304" pitchFamily="18" charset="0"/>
                <a:cs typeface="Times New Roman" panose="02020603050405020304" pitchFamily="18" charset="0"/>
              </a:rPr>
              <a:t>LHe</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smtClean="0">
                <a:solidFill>
                  <a:srgbClr val="0070C0"/>
                </a:solidFill>
                <a:latin typeface="Times New Roman" panose="02020603050405020304" pitchFamily="18" charset="0"/>
                <a:cs typeface="Times New Roman" panose="02020603050405020304" pitchFamily="18" charset="0"/>
              </a:rPr>
              <a:t>volume </a:t>
            </a:r>
          </a:p>
          <a:p>
            <a:r>
              <a:rPr lang="en-US" sz="1800" dirty="0" smtClean="0">
                <a:solidFill>
                  <a:srgbClr val="0070C0"/>
                </a:solidFill>
                <a:latin typeface="Times New Roman" panose="02020603050405020304" pitchFamily="18" charset="0"/>
                <a:cs typeface="Times New Roman" panose="02020603050405020304" pitchFamily="18" charset="0"/>
              </a:rPr>
              <a:t>in maximum (530 mm)  -</a:t>
            </a:r>
            <a:r>
              <a:rPr lang="en-US" sz="1800" dirty="0" smtClean="0">
                <a:solidFill>
                  <a:srgbClr val="0070C0"/>
                </a:solidFill>
                <a:latin typeface="Times New Roman" panose="02020603050405020304" pitchFamily="18" charset="0"/>
                <a:cs typeface="Times New Roman" panose="02020603050405020304" pitchFamily="18" charset="0"/>
              </a:rPr>
              <a:t>1000 liters</a:t>
            </a:r>
            <a:r>
              <a:rPr lang="en-US" sz="1800" dirty="0">
                <a:solidFill>
                  <a:srgbClr val="0070C0"/>
                </a:solidFill>
                <a:latin typeface="Times New Roman" panose="02020603050405020304" pitchFamily="18" charset="0"/>
                <a:cs typeface="Times New Roman" panose="02020603050405020304" pitchFamily="18" charset="0"/>
              </a:rPr>
              <a:t>. </a:t>
            </a:r>
            <a:endParaRPr lang="en-US" sz="1800" dirty="0" smtClean="0">
              <a:solidFill>
                <a:srgbClr val="0070C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l="12200" t="6608" r="26254" b="-353"/>
          <a:stretch/>
        </p:blipFill>
        <p:spPr>
          <a:xfrm>
            <a:off x="1565384" y="734649"/>
            <a:ext cx="3309562" cy="2744515"/>
          </a:xfrm>
          <a:prstGeom prst="rect">
            <a:avLst/>
          </a:prstGeom>
        </p:spPr>
      </p:pic>
      <p:sp>
        <p:nvSpPr>
          <p:cNvPr id="9" name="Прямоугольник 8"/>
          <p:cNvSpPr/>
          <p:nvPr/>
        </p:nvSpPr>
        <p:spPr>
          <a:xfrm>
            <a:off x="4728971" y="3791186"/>
            <a:ext cx="2569934" cy="369332"/>
          </a:xfrm>
          <a:prstGeom prst="rect">
            <a:avLst/>
          </a:prstGeom>
        </p:spPr>
        <p:txBody>
          <a:bodyPr wrap="none">
            <a:spAutoFit/>
          </a:bodyPr>
          <a:lstStyle/>
          <a:p>
            <a:r>
              <a:rPr lang="en-US" dirty="0">
                <a:solidFill>
                  <a:srgbClr val="00B050"/>
                </a:solidFill>
                <a:latin typeface="Times New Roman" panose="02020603050405020304" pitchFamily="18" charset="0"/>
              </a:rPr>
              <a:t>The maximum </a:t>
            </a:r>
            <a:r>
              <a:rPr lang="en-US" dirty="0" err="1">
                <a:solidFill>
                  <a:srgbClr val="00B050"/>
                </a:solidFill>
                <a:latin typeface="Times New Roman" panose="02020603050405020304" pitchFamily="18" charset="0"/>
              </a:rPr>
              <a:t>LHe</a:t>
            </a:r>
            <a:r>
              <a:rPr lang="en-US" dirty="0">
                <a:solidFill>
                  <a:srgbClr val="00B050"/>
                </a:solidFill>
                <a:latin typeface="Times New Roman" panose="02020603050405020304" pitchFamily="18" charset="0"/>
              </a:rPr>
              <a:t> level</a:t>
            </a:r>
            <a:r>
              <a:rPr lang="en-US" dirty="0">
                <a:solidFill>
                  <a:srgbClr val="000000"/>
                </a:solidFill>
                <a:latin typeface="Times New Roman" panose="02020603050405020304" pitchFamily="18" charset="0"/>
              </a:rPr>
              <a:t> </a:t>
            </a:r>
            <a:endParaRPr lang="ru-RU" dirty="0"/>
          </a:p>
        </p:txBody>
      </p:sp>
      <p:sp>
        <p:nvSpPr>
          <p:cNvPr id="10" name="Прямоугольник 9"/>
          <p:cNvSpPr/>
          <p:nvPr/>
        </p:nvSpPr>
        <p:spPr>
          <a:xfrm>
            <a:off x="5635433" y="5386447"/>
            <a:ext cx="2531462" cy="369332"/>
          </a:xfrm>
          <a:prstGeom prst="rect">
            <a:avLst/>
          </a:prstGeom>
        </p:spPr>
        <p:txBody>
          <a:bodyPr wrap="none">
            <a:spAutoFit/>
          </a:bodyPr>
          <a:lstStyle/>
          <a:p>
            <a:r>
              <a:rPr lang="en-US" dirty="0">
                <a:solidFill>
                  <a:srgbClr val="C00000"/>
                </a:solidFill>
                <a:latin typeface="Times New Roman" panose="02020603050405020304" pitchFamily="18" charset="0"/>
              </a:rPr>
              <a:t>The </a:t>
            </a:r>
            <a:r>
              <a:rPr lang="en-US" dirty="0" smtClean="0">
                <a:solidFill>
                  <a:srgbClr val="C00000"/>
                </a:solidFill>
                <a:latin typeface="Times New Roman" panose="02020603050405020304" pitchFamily="18" charset="0"/>
              </a:rPr>
              <a:t>minimum </a:t>
            </a:r>
            <a:r>
              <a:rPr lang="en-US" dirty="0" err="1">
                <a:solidFill>
                  <a:srgbClr val="C00000"/>
                </a:solidFill>
                <a:latin typeface="Times New Roman" panose="02020603050405020304" pitchFamily="18" charset="0"/>
              </a:rPr>
              <a:t>LHe</a:t>
            </a:r>
            <a:r>
              <a:rPr lang="en-US" dirty="0">
                <a:solidFill>
                  <a:srgbClr val="C00000"/>
                </a:solidFill>
                <a:latin typeface="Times New Roman" panose="02020603050405020304" pitchFamily="18" charset="0"/>
              </a:rPr>
              <a:t> level </a:t>
            </a:r>
            <a:endParaRPr lang="ru-RU" dirty="0">
              <a:solidFill>
                <a:srgbClr val="C00000"/>
              </a:solidFill>
            </a:endParaRPr>
          </a:p>
        </p:txBody>
      </p:sp>
      <p:cxnSp>
        <p:nvCxnSpPr>
          <p:cNvPr id="11" name="Прямая со стрелкой 10"/>
          <p:cNvCxnSpPr/>
          <p:nvPr/>
        </p:nvCxnSpPr>
        <p:spPr>
          <a:xfrm flipH="1">
            <a:off x="4095274" y="4073763"/>
            <a:ext cx="694306" cy="164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flipV="1">
            <a:off x="4874946" y="4938724"/>
            <a:ext cx="760487" cy="620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674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8" descr="C:\Images\Content\1\Result_0_1.png">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27297" y="643981"/>
            <a:ext cx="7041853" cy="5430308"/>
          </a:xfrm>
          <a:prstGeom prst="rect">
            <a:avLst/>
          </a:prstGeom>
          <a:noFill/>
          <a:ln>
            <a:noFill/>
          </a:ln>
        </p:spPr>
      </p:pic>
      <p:sp>
        <p:nvSpPr>
          <p:cNvPr id="8" name="Заголовок 1"/>
          <p:cNvSpPr txBox="1">
            <a:spLocks/>
          </p:cNvSpPr>
          <p:nvPr/>
        </p:nvSpPr>
        <p:spPr>
          <a:xfrm>
            <a:off x="1507249" y="0"/>
            <a:ext cx="6686550" cy="509383"/>
          </a:xfrm>
          <a:prstGeom prst="rect">
            <a:avLst/>
          </a:prstGeom>
        </p:spPr>
        <p:txBody>
          <a:bodyPr vert="horz" lIns="74295" tIns="37148" rIns="74295" bIns="37148"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925" dirty="0">
                <a:solidFill>
                  <a:srgbClr val="17375E"/>
                </a:solidFill>
                <a:latin typeface="Comic Sans MS" pitchFamily="66" charset="0"/>
              </a:rPr>
              <a:t>design of the BRANCH BOX (BB)</a:t>
            </a:r>
            <a:r>
              <a:rPr lang="ru-RU" sz="2925" dirty="0">
                <a:solidFill>
                  <a:srgbClr val="17375E"/>
                </a:solidFill>
                <a:latin typeface="Comic Sans MS" pitchFamily="66" charset="0"/>
              </a:rPr>
              <a:t>/ </a:t>
            </a:r>
            <a:r>
              <a:rPr lang="en-US" sz="2925" dirty="0">
                <a:solidFill>
                  <a:srgbClr val="17375E"/>
                </a:solidFill>
                <a:latin typeface="Comic Sans MS" pitchFamily="66" charset="0"/>
              </a:rPr>
              <a:t>subcooler</a:t>
            </a:r>
            <a:endParaRPr lang="ru-RU" sz="2925" dirty="0">
              <a:solidFill>
                <a:srgbClr val="17375E"/>
              </a:solidFill>
              <a:latin typeface="Comic Sans MS" pitchFamily="66" charset="0"/>
            </a:endParaRPr>
          </a:p>
        </p:txBody>
      </p:sp>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BINP_FAIR meeting 2020 </a:t>
            </a:r>
            <a:r>
              <a:rPr lang="en-US" dirty="0" smtClean="0"/>
              <a:t>9-13 November           SFRS </a:t>
            </a:r>
            <a:r>
              <a:rPr lang="en-US" dirty="0" smtClean="0"/>
              <a:t>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16</a:t>
            </a:fld>
            <a:endParaRPr lang="en-US" dirty="0"/>
          </a:p>
        </p:txBody>
      </p:sp>
      <p:sp>
        <p:nvSpPr>
          <p:cNvPr id="5" name="Rectangle 2"/>
          <p:cNvSpPr>
            <a:spLocks noGrp="1" noChangeArrowheads="1"/>
          </p:cNvSpPr>
          <p:nvPr>
            <p:ph type="title" idx="4294967295"/>
          </p:nvPr>
        </p:nvSpPr>
        <p:spPr>
          <a:xfrm>
            <a:off x="5536325" y="3661462"/>
            <a:ext cx="4064876" cy="865188"/>
          </a:xfrm>
        </p:spPr>
        <p:txBody>
          <a:bodyPr>
            <a:normAutofit fontScale="90000"/>
          </a:bodyPr>
          <a:lstStyle/>
          <a:p>
            <a:r>
              <a:rPr lang="en-US" altLang="ru-RU" sz="2000" dirty="0" smtClean="0">
                <a:solidFill>
                  <a:srgbClr val="FF0000"/>
                </a:solidFill>
                <a:latin typeface="Comic Sans MS" pitchFamily="66" charset="0"/>
              </a:rPr>
              <a:t>Results of calculation of </a:t>
            </a:r>
            <a:r>
              <a:rPr lang="en-US" sz="2000" dirty="0" smtClean="0">
                <a:solidFill>
                  <a:srgbClr val="FF0000"/>
                </a:solidFill>
                <a:latin typeface="Comic Sans MS" charset="0"/>
              </a:rPr>
              <a:t>subcooler</a:t>
            </a:r>
            <a:r>
              <a:rPr lang="en-US" altLang="ru-RU" sz="2000" dirty="0" smtClean="0">
                <a:solidFill>
                  <a:srgbClr val="FF0000"/>
                </a:solidFill>
                <a:latin typeface="Comic Sans MS" pitchFamily="66" charset="0"/>
              </a:rPr>
              <a:t>.</a:t>
            </a:r>
            <a:r>
              <a:rPr lang="en-US" altLang="ru-RU" sz="2000" dirty="0">
                <a:solidFill>
                  <a:srgbClr val="FF0000"/>
                </a:solidFill>
                <a:latin typeface="Comic Sans MS" pitchFamily="66" charset="0"/>
              </a:rPr>
              <a:t/>
            </a:r>
            <a:br>
              <a:rPr lang="en-US" altLang="ru-RU" sz="2000" dirty="0">
                <a:solidFill>
                  <a:srgbClr val="FF0000"/>
                </a:solidFill>
                <a:latin typeface="Comic Sans MS" pitchFamily="66" charset="0"/>
              </a:rPr>
            </a:br>
            <a:r>
              <a:rPr lang="en-US" altLang="ru-RU" sz="2000" dirty="0">
                <a:solidFill>
                  <a:srgbClr val="FF0000"/>
                </a:solidFill>
                <a:latin typeface="Comic Sans MS" pitchFamily="66" charset="0"/>
              </a:rPr>
              <a:t>Operation condition (</a:t>
            </a:r>
            <a:r>
              <a:rPr lang="en-US" altLang="ru-RU" sz="2000" dirty="0" smtClean="0">
                <a:solidFill>
                  <a:srgbClr val="FF0000"/>
                </a:solidFill>
                <a:latin typeface="Comic Sans MS" pitchFamily="66" charset="0"/>
              </a:rPr>
              <a:t>p=2.0 </a:t>
            </a:r>
            <a:r>
              <a:rPr lang="en-US" altLang="ru-RU" sz="2000" dirty="0">
                <a:solidFill>
                  <a:srgbClr val="FF0000"/>
                </a:solidFill>
                <a:latin typeface="Comic Sans MS" pitchFamily="66" charset="0"/>
              </a:rPr>
              <a:t>MPa) </a:t>
            </a:r>
            <a:r>
              <a:rPr lang="en-US" altLang="ru-RU" sz="1800" dirty="0">
                <a:solidFill>
                  <a:srgbClr val="FF0000"/>
                </a:solidFill>
                <a:latin typeface="Comic Sans MS" pitchFamily="66" charset="0"/>
              </a:rPr>
              <a:t/>
            </a:r>
            <a:br>
              <a:rPr lang="en-US" altLang="ru-RU" sz="1800" dirty="0">
                <a:solidFill>
                  <a:srgbClr val="FF0000"/>
                </a:solidFill>
                <a:latin typeface="Comic Sans MS" pitchFamily="66" charset="0"/>
              </a:rPr>
            </a:br>
            <a:r>
              <a:rPr lang="en-US" altLang="ru-RU" sz="2000" dirty="0" smtClean="0">
                <a:solidFill>
                  <a:srgbClr val="FF0000"/>
                </a:solidFill>
                <a:latin typeface="Comic Sans MS" pitchFamily="66" charset="0"/>
              </a:rPr>
              <a:t>Stress</a:t>
            </a:r>
            <a:endParaRPr lang="ru-RU" altLang="ru-RU" sz="2000" dirty="0" smtClean="0">
              <a:solidFill>
                <a:srgbClr val="FF0000"/>
              </a:solidFill>
              <a:latin typeface="Comic Sans MS" pitchFamily="66" charset="0"/>
            </a:endParaRPr>
          </a:p>
        </p:txBody>
      </p:sp>
      <p:sp>
        <p:nvSpPr>
          <p:cNvPr id="6" name="TextBox 1"/>
          <p:cNvSpPr txBox="1">
            <a:spLocks noChangeArrowheads="1"/>
          </p:cNvSpPr>
          <p:nvPr/>
        </p:nvSpPr>
        <p:spPr bwMode="auto">
          <a:xfrm>
            <a:off x="3186497" y="5483921"/>
            <a:ext cx="4260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ru-RU" sz="1600" dirty="0" smtClean="0">
                <a:solidFill>
                  <a:srgbClr val="0000FF"/>
                </a:solidFill>
                <a:latin typeface="Times New Roman" panose="02020603050405020304" pitchFamily="18" charset="0"/>
                <a:cs typeface="Times New Roman" panose="02020603050405020304" pitchFamily="18" charset="0"/>
              </a:rPr>
              <a:t>The maximum equivalent stress is 115 MPa.</a:t>
            </a:r>
            <a:r>
              <a:rPr lang="en-GB" altLang="ru-RU" sz="2000" dirty="0" smtClean="0">
                <a:solidFill>
                  <a:srgbClr val="0000FF"/>
                </a:solidFill>
                <a:latin typeface="Times New Roman" panose="02020603050405020304" pitchFamily="18" charset="0"/>
                <a:cs typeface="Times New Roman" panose="02020603050405020304" pitchFamily="18" charset="0"/>
              </a:rPr>
              <a:t> </a:t>
            </a:r>
            <a:endParaRPr lang="de-DE" altLang="ru-RU" sz="2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5848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1507249" y="0"/>
            <a:ext cx="6686550" cy="509383"/>
          </a:xfrm>
          <a:prstGeom prst="rect">
            <a:avLst/>
          </a:prstGeom>
        </p:spPr>
        <p:txBody>
          <a:bodyPr vert="horz" lIns="74295" tIns="37148" rIns="74295" bIns="37148"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925" dirty="0">
                <a:solidFill>
                  <a:srgbClr val="17375E"/>
                </a:solidFill>
                <a:latin typeface="Comic Sans MS" pitchFamily="66" charset="0"/>
              </a:rPr>
              <a:t>design of the BRANCH BOX (BB)</a:t>
            </a:r>
            <a:r>
              <a:rPr lang="ru-RU" sz="2925" dirty="0">
                <a:solidFill>
                  <a:srgbClr val="17375E"/>
                </a:solidFill>
                <a:latin typeface="Comic Sans MS" pitchFamily="66" charset="0"/>
              </a:rPr>
              <a:t>/ </a:t>
            </a:r>
            <a:r>
              <a:rPr lang="en-US" sz="2925" dirty="0">
                <a:solidFill>
                  <a:srgbClr val="17375E"/>
                </a:solidFill>
                <a:latin typeface="Comic Sans MS" pitchFamily="66" charset="0"/>
              </a:rPr>
              <a:t>subcooler</a:t>
            </a:r>
            <a:endParaRPr lang="ru-RU" sz="2925" dirty="0">
              <a:solidFill>
                <a:srgbClr val="17375E"/>
              </a:solidFill>
              <a:latin typeface="Comic Sans MS" pitchFamily="66" charset="0"/>
            </a:endParaRPr>
          </a:p>
        </p:txBody>
      </p:sp>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BINP_FAIR meeting 2020 </a:t>
            </a:r>
            <a:r>
              <a:rPr lang="en-US" dirty="0" smtClean="0"/>
              <a:t>9-13 November           SFRS </a:t>
            </a:r>
            <a:r>
              <a:rPr lang="en-US" dirty="0" smtClean="0"/>
              <a:t>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17</a:t>
            </a:fld>
            <a:endParaRPr lang="en-US" dirty="0"/>
          </a:p>
        </p:txBody>
      </p:sp>
      <p:sp>
        <p:nvSpPr>
          <p:cNvPr id="5" name="Заголовок 1"/>
          <p:cNvSpPr>
            <a:spLocks noGrp="1"/>
          </p:cNvSpPr>
          <p:nvPr>
            <p:ph type="title"/>
          </p:nvPr>
        </p:nvSpPr>
        <p:spPr>
          <a:xfrm>
            <a:off x="402551" y="1166255"/>
            <a:ext cx="4495800" cy="854074"/>
          </a:xfrm>
        </p:spPr>
        <p:txBody>
          <a:bodyPr>
            <a:normAutofit fontScale="90000"/>
          </a:bodyPr>
          <a:lstStyle/>
          <a:p>
            <a:pPr algn="ctr">
              <a:lnSpc>
                <a:spcPct val="119000"/>
              </a:lnSpc>
              <a:spcBef>
                <a:spcPts val="0"/>
              </a:spcBef>
            </a:pPr>
            <a:r>
              <a:rPr lang="en-US" sz="1800" b="1" dirty="0" smtClean="0">
                <a:solidFill>
                  <a:srgbClr val="FF0000"/>
                </a:solidFill>
                <a:latin typeface="Comic Sans MS" panose="030F0702030302020204" pitchFamily="66" charset="0"/>
              </a:rPr>
              <a:t>Calculations of the subcooler properties</a:t>
            </a:r>
            <a:br>
              <a:rPr lang="en-US" sz="1800" b="1" dirty="0" smtClean="0">
                <a:solidFill>
                  <a:srgbClr val="FF0000"/>
                </a:solidFill>
                <a:latin typeface="Comic Sans MS" panose="030F0702030302020204" pitchFamily="66" charset="0"/>
              </a:rPr>
            </a:br>
            <a:r>
              <a:rPr lang="en-US" sz="1800" b="1" dirty="0" smtClean="0">
                <a:solidFill>
                  <a:srgbClr val="FF0000"/>
                </a:solidFill>
                <a:latin typeface="Comic Sans MS" panose="030F0702030302020204" pitchFamily="66" charset="0"/>
              </a:rPr>
              <a:t>Initial </a:t>
            </a:r>
            <a:r>
              <a:rPr lang="en-US" sz="1800" b="1" dirty="0" smtClean="0">
                <a:solidFill>
                  <a:srgbClr val="FF0000"/>
                </a:solidFill>
                <a:latin typeface="Comic Sans MS" panose="030F0702030302020204" pitchFamily="66" charset="0"/>
              </a:rPr>
              <a:t>data/ requirements</a:t>
            </a:r>
            <a:endParaRPr lang="ru-RU" sz="1800" b="1" dirty="0">
              <a:solidFill>
                <a:srgbClr val="FF0000"/>
              </a:solidFill>
              <a:latin typeface="Comic Sans MS" panose="030F0702030302020204" pitchFamily="66" charset="0"/>
            </a:endParaRPr>
          </a:p>
        </p:txBody>
      </p:sp>
      <p:graphicFrame>
        <p:nvGraphicFramePr>
          <p:cNvPr id="6" name="Объект 4"/>
          <p:cNvGraphicFramePr>
            <a:graphicFrameLocks noGrp="1"/>
          </p:cNvGraphicFramePr>
          <p:nvPr>
            <p:ph idx="1"/>
            <p:extLst>
              <p:ext uri="{D42A27DB-BD31-4B8C-83A1-F6EECF244321}">
                <p14:modId xmlns:p14="http://schemas.microsoft.com/office/powerpoint/2010/main" val="269321613"/>
              </p:ext>
            </p:extLst>
          </p:nvPr>
        </p:nvGraphicFramePr>
        <p:xfrm>
          <a:off x="401410" y="2285999"/>
          <a:ext cx="4265840" cy="3929136"/>
        </p:xfrm>
        <a:graphic>
          <a:graphicData uri="http://schemas.openxmlformats.org/drawingml/2006/table">
            <a:tbl>
              <a:tblPr bandRow="1">
                <a:tableStyleId>{93296810-A885-4BE3-A3E7-6D5BEEA58F35}</a:tableStyleId>
              </a:tblPr>
              <a:tblGrid>
                <a:gridCol w="2869169">
                  <a:extLst>
                    <a:ext uri="{9D8B030D-6E8A-4147-A177-3AD203B41FA5}">
                      <a16:colId xmlns="" xmlns:a16="http://schemas.microsoft.com/office/drawing/2014/main" val="2330144142"/>
                    </a:ext>
                  </a:extLst>
                </a:gridCol>
                <a:gridCol w="1396671">
                  <a:extLst>
                    <a:ext uri="{9D8B030D-6E8A-4147-A177-3AD203B41FA5}">
                      <a16:colId xmlns="" xmlns:a16="http://schemas.microsoft.com/office/drawing/2014/main" val="1895958876"/>
                    </a:ext>
                  </a:extLst>
                </a:gridCol>
              </a:tblGrid>
              <a:tr h="441496">
                <a:tc>
                  <a:txBody>
                    <a:bodyPr/>
                    <a:lstStyle/>
                    <a:p>
                      <a:r>
                        <a:rPr lang="en-US" dirty="0" smtClean="0"/>
                        <a:t>Inlet pressure</a:t>
                      </a:r>
                      <a:r>
                        <a:rPr lang="ru-RU" dirty="0" smtClean="0"/>
                        <a:t>,</a:t>
                      </a:r>
                      <a:r>
                        <a:rPr lang="ru-RU" baseline="0" dirty="0" smtClean="0"/>
                        <a:t> </a:t>
                      </a:r>
                      <a:r>
                        <a:rPr lang="en-US" dirty="0" smtClean="0"/>
                        <a:t>bar</a:t>
                      </a:r>
                      <a:endParaRPr lang="ru-RU" dirty="0"/>
                    </a:p>
                  </a:txBody>
                  <a:tcPr/>
                </a:tc>
                <a:tc>
                  <a:txBody>
                    <a:bodyPr/>
                    <a:lstStyle/>
                    <a:p>
                      <a:pPr algn="ctr"/>
                      <a:r>
                        <a:rPr lang="en-US" dirty="0" smtClean="0"/>
                        <a:t>3.5</a:t>
                      </a:r>
                      <a:endParaRPr lang="ru-RU" dirty="0"/>
                    </a:p>
                  </a:txBody>
                  <a:tcPr/>
                </a:tc>
                <a:extLst>
                  <a:ext uri="{0D108BD9-81ED-4DB2-BD59-A6C34878D82A}">
                    <a16:rowId xmlns="" xmlns:a16="http://schemas.microsoft.com/office/drawing/2014/main" val="3934089457"/>
                  </a:ext>
                </a:extLst>
              </a:tr>
              <a:tr h="441496">
                <a:tc>
                  <a:txBody>
                    <a:bodyPr/>
                    <a:lstStyle/>
                    <a:p>
                      <a:r>
                        <a:rPr lang="en-US" dirty="0" smtClean="0"/>
                        <a:t>Maximum pressure drop,bar</a:t>
                      </a:r>
                      <a:endParaRPr lang="ru-RU" dirty="0"/>
                    </a:p>
                  </a:txBody>
                  <a:tcPr/>
                </a:tc>
                <a:tc>
                  <a:txBody>
                    <a:bodyPr/>
                    <a:lstStyle/>
                    <a:p>
                      <a:pPr algn="ctr"/>
                      <a:r>
                        <a:rPr lang="en-US" dirty="0" smtClean="0"/>
                        <a:t>0.05</a:t>
                      </a:r>
                      <a:endParaRPr lang="ru-RU" dirty="0"/>
                    </a:p>
                  </a:txBody>
                  <a:tcPr/>
                </a:tc>
                <a:extLst>
                  <a:ext uri="{0D108BD9-81ED-4DB2-BD59-A6C34878D82A}">
                    <a16:rowId xmlns="" xmlns:a16="http://schemas.microsoft.com/office/drawing/2014/main" val="1969024504"/>
                  </a:ext>
                </a:extLst>
              </a:tr>
              <a:tr h="441496">
                <a:tc>
                  <a:txBody>
                    <a:bodyPr/>
                    <a:lstStyle/>
                    <a:p>
                      <a:r>
                        <a:rPr lang="en-US" dirty="0" smtClean="0"/>
                        <a:t>Input temperature,K</a:t>
                      </a:r>
                      <a:endParaRPr lang="ru-RU" dirty="0"/>
                    </a:p>
                  </a:txBody>
                  <a:tcPr/>
                </a:tc>
                <a:tc>
                  <a:txBody>
                    <a:bodyPr/>
                    <a:lstStyle/>
                    <a:p>
                      <a:pPr algn="ctr"/>
                      <a:r>
                        <a:rPr lang="en-US" dirty="0" smtClean="0"/>
                        <a:t>5</a:t>
                      </a:r>
                      <a:endParaRPr lang="ru-RU" dirty="0"/>
                    </a:p>
                  </a:txBody>
                  <a:tcPr/>
                </a:tc>
                <a:extLst>
                  <a:ext uri="{0D108BD9-81ED-4DB2-BD59-A6C34878D82A}">
                    <a16:rowId xmlns="" xmlns:a16="http://schemas.microsoft.com/office/drawing/2014/main" val="3583262313"/>
                  </a:ext>
                </a:extLst>
              </a:tr>
              <a:tr h="441496">
                <a:tc>
                  <a:txBody>
                    <a:bodyPr/>
                    <a:lstStyle/>
                    <a:p>
                      <a:r>
                        <a:rPr lang="en-US" dirty="0" smtClean="0"/>
                        <a:t>Output temperature,K</a:t>
                      </a:r>
                      <a:endParaRPr lang="ru-RU" dirty="0"/>
                    </a:p>
                  </a:txBody>
                  <a:tcPr/>
                </a:tc>
                <a:tc>
                  <a:txBody>
                    <a:bodyPr/>
                    <a:lstStyle/>
                    <a:p>
                      <a:pPr algn="ctr"/>
                      <a:r>
                        <a:rPr lang="en-US" dirty="0" smtClean="0"/>
                        <a:t>4.6</a:t>
                      </a:r>
                      <a:endParaRPr lang="ru-RU" dirty="0"/>
                    </a:p>
                  </a:txBody>
                  <a:tcPr/>
                </a:tc>
                <a:extLst>
                  <a:ext uri="{0D108BD9-81ED-4DB2-BD59-A6C34878D82A}">
                    <a16:rowId xmlns="" xmlns:a16="http://schemas.microsoft.com/office/drawing/2014/main" val="2876076127"/>
                  </a:ext>
                </a:extLst>
              </a:tr>
              <a:tr h="441496">
                <a:tc>
                  <a:txBody>
                    <a:bodyPr/>
                    <a:lstStyle/>
                    <a:p>
                      <a:r>
                        <a:rPr lang="en-US" dirty="0" smtClean="0"/>
                        <a:t>Mass flow rate,g/s</a:t>
                      </a:r>
                      <a:endParaRPr lang="ru-RU" dirty="0"/>
                    </a:p>
                  </a:txBody>
                  <a:tcPr/>
                </a:tc>
                <a:tc>
                  <a:txBody>
                    <a:bodyPr/>
                    <a:lstStyle/>
                    <a:p>
                      <a:pPr algn="ctr"/>
                      <a:r>
                        <a:rPr lang="en-US" dirty="0" smtClean="0"/>
                        <a:t>145</a:t>
                      </a:r>
                      <a:endParaRPr lang="ru-RU" dirty="0"/>
                    </a:p>
                  </a:txBody>
                  <a:tcPr/>
                </a:tc>
                <a:extLst>
                  <a:ext uri="{0D108BD9-81ED-4DB2-BD59-A6C34878D82A}">
                    <a16:rowId xmlns="" xmlns:a16="http://schemas.microsoft.com/office/drawing/2014/main" val="2723337817"/>
                  </a:ext>
                </a:extLst>
              </a:tr>
              <a:tr h="441496">
                <a:tc>
                  <a:txBody>
                    <a:bodyPr/>
                    <a:lstStyle/>
                    <a:p>
                      <a:r>
                        <a:rPr lang="en-US" dirty="0" smtClean="0"/>
                        <a:t>Pressure outside the tube, bar</a:t>
                      </a:r>
                      <a:endParaRPr lang="ru-RU" dirty="0"/>
                    </a:p>
                  </a:txBody>
                  <a:tcPr/>
                </a:tc>
                <a:tc>
                  <a:txBody>
                    <a:bodyPr/>
                    <a:lstStyle/>
                    <a:p>
                      <a:pPr algn="ctr"/>
                      <a:r>
                        <a:rPr lang="en-US" dirty="0" smtClean="0"/>
                        <a:t>1.3</a:t>
                      </a:r>
                      <a:endParaRPr lang="ru-RU" dirty="0"/>
                    </a:p>
                  </a:txBody>
                  <a:tcPr/>
                </a:tc>
                <a:extLst>
                  <a:ext uri="{0D108BD9-81ED-4DB2-BD59-A6C34878D82A}">
                    <a16:rowId xmlns="" xmlns:a16="http://schemas.microsoft.com/office/drawing/2014/main" val="2704557427"/>
                  </a:ext>
                </a:extLst>
              </a:tr>
              <a:tr h="441496">
                <a:tc>
                  <a:txBody>
                    <a:bodyPr/>
                    <a:lstStyle/>
                    <a:p>
                      <a:r>
                        <a:rPr lang="en-US" dirty="0" smtClean="0"/>
                        <a:t>Temperature outside the tube, K</a:t>
                      </a:r>
                      <a:endParaRPr lang="ru-RU" dirty="0"/>
                    </a:p>
                  </a:txBody>
                  <a:tcPr/>
                </a:tc>
                <a:tc>
                  <a:txBody>
                    <a:bodyPr/>
                    <a:lstStyle/>
                    <a:p>
                      <a:pPr algn="ctr"/>
                      <a:r>
                        <a:rPr lang="en-US" dirty="0" smtClean="0"/>
                        <a:t>4.5</a:t>
                      </a:r>
                      <a:endParaRPr lang="ru-RU" dirty="0"/>
                    </a:p>
                  </a:txBody>
                  <a:tcPr/>
                </a:tc>
                <a:extLst>
                  <a:ext uri="{0D108BD9-81ED-4DB2-BD59-A6C34878D82A}">
                    <a16:rowId xmlns="" xmlns:a16="http://schemas.microsoft.com/office/drawing/2014/main" val="1932286214"/>
                  </a:ext>
                </a:extLst>
              </a:tr>
              <a:tr h="441496">
                <a:tc>
                  <a:txBody>
                    <a:bodyPr/>
                    <a:lstStyle/>
                    <a:p>
                      <a:r>
                        <a:rPr lang="en-US" dirty="0" smtClean="0"/>
                        <a:t>Length of the tube,m</a:t>
                      </a:r>
                      <a:endParaRPr lang="ru-RU" dirty="0"/>
                    </a:p>
                  </a:txBody>
                  <a:tcPr/>
                </a:tc>
                <a:tc>
                  <a:txBody>
                    <a:bodyPr/>
                    <a:lstStyle/>
                    <a:p>
                      <a:pPr algn="ctr"/>
                      <a:r>
                        <a:rPr lang="en-US" dirty="0" smtClean="0"/>
                        <a:t>9</a:t>
                      </a:r>
                      <a:endParaRPr lang="ru-RU" dirty="0"/>
                    </a:p>
                  </a:txBody>
                  <a:tcPr/>
                </a:tc>
                <a:extLst>
                  <a:ext uri="{0D108BD9-81ED-4DB2-BD59-A6C34878D82A}">
                    <a16:rowId xmlns="" xmlns:a16="http://schemas.microsoft.com/office/drawing/2014/main" val="1495089279"/>
                  </a:ext>
                </a:extLst>
              </a:tr>
            </a:tbl>
          </a:graphicData>
        </a:graphic>
      </p:graphicFrame>
      <p:sp>
        <p:nvSpPr>
          <p:cNvPr id="7" name="TextBox 6"/>
          <p:cNvSpPr txBox="1"/>
          <p:nvPr/>
        </p:nvSpPr>
        <p:spPr>
          <a:xfrm>
            <a:off x="4850524" y="4183810"/>
            <a:ext cx="4781005" cy="2031325"/>
          </a:xfrm>
          <a:prstGeom prst="rect">
            <a:avLst/>
          </a:prstGeom>
          <a:solidFill>
            <a:schemeClr val="accent6">
              <a:lumMod val="20000"/>
              <a:lumOff val="8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dirty="0" smtClean="0"/>
              <a:t>  To </a:t>
            </a:r>
            <a:r>
              <a:rPr lang="en-US" dirty="0"/>
              <a:t>calculate the parameters of liquid helium cooling in a heat exchanger, a program was written in the MatLab environment. The heat exchanger consists of N parallel tubes. To calculate the thermal characteristics along one tube, we take a linear coordinate system and divide the tube into equal sections 1 cm long.</a:t>
            </a:r>
            <a:endParaRPr lang="ru-RU" dirty="0"/>
          </a:p>
        </p:txBody>
      </p:sp>
      <p:pic>
        <p:nvPicPr>
          <p:cNvPr id="9" name="Рисунок 8"/>
          <p:cNvPicPr>
            <a:picLocks noChangeAspect="1"/>
          </p:cNvPicPr>
          <p:nvPr/>
        </p:nvPicPr>
        <p:blipFill rotWithShape="1">
          <a:blip r:embed="rId3">
            <a:extLst>
              <a:ext uri="{28A0092B-C50C-407E-A947-70E740481C1C}">
                <a14:useLocalDpi xmlns:a14="http://schemas.microsoft.com/office/drawing/2010/main" val="0"/>
              </a:ext>
            </a:extLst>
          </a:blip>
          <a:srcRect l="2844" t="1840" r="4075" b="36969"/>
          <a:stretch/>
        </p:blipFill>
        <p:spPr>
          <a:xfrm>
            <a:off x="5129452" y="1057294"/>
            <a:ext cx="4095511" cy="2595175"/>
          </a:xfrm>
          <a:prstGeom prst="rect">
            <a:avLst/>
          </a:prstGeom>
        </p:spPr>
      </p:pic>
      <p:sp>
        <p:nvSpPr>
          <p:cNvPr id="10" name="Прямоугольник 9"/>
          <p:cNvSpPr/>
          <p:nvPr/>
        </p:nvSpPr>
        <p:spPr>
          <a:xfrm>
            <a:off x="5578283" y="2354881"/>
            <a:ext cx="1717137" cy="369332"/>
          </a:xfrm>
          <a:prstGeom prst="rect">
            <a:avLst/>
          </a:prstGeom>
        </p:spPr>
        <p:txBody>
          <a:bodyPr wrap="none">
            <a:spAutoFit/>
          </a:bodyPr>
          <a:lstStyle/>
          <a:p>
            <a:r>
              <a:rPr lang="en-US" dirty="0" smtClean="0">
                <a:solidFill>
                  <a:srgbClr val="C00000"/>
                </a:solidFill>
                <a:latin typeface="Times New Roman" panose="02020603050405020304" pitchFamily="18" charset="0"/>
              </a:rPr>
              <a:t> Cu process pipe</a:t>
            </a:r>
            <a:endParaRPr lang="ru-RU" dirty="0">
              <a:solidFill>
                <a:srgbClr val="C00000"/>
              </a:solidFill>
            </a:endParaRPr>
          </a:p>
        </p:txBody>
      </p:sp>
    </p:spTree>
    <p:extLst>
      <p:ext uri="{BB962C8B-B14F-4D97-AF65-F5344CB8AC3E}">
        <p14:creationId xmlns:p14="http://schemas.microsoft.com/office/powerpoint/2010/main" val="75707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1507249" y="0"/>
            <a:ext cx="6686550" cy="509383"/>
          </a:xfrm>
          <a:prstGeom prst="rect">
            <a:avLst/>
          </a:prstGeom>
        </p:spPr>
        <p:txBody>
          <a:bodyPr vert="horz" lIns="74295" tIns="37148" rIns="74295" bIns="37148"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925" dirty="0">
                <a:solidFill>
                  <a:srgbClr val="17375E"/>
                </a:solidFill>
                <a:latin typeface="Comic Sans MS" pitchFamily="66" charset="0"/>
              </a:rPr>
              <a:t>design of the BRANCH BOX (BB)</a:t>
            </a:r>
            <a:r>
              <a:rPr lang="ru-RU" sz="2925" dirty="0">
                <a:solidFill>
                  <a:srgbClr val="17375E"/>
                </a:solidFill>
                <a:latin typeface="Comic Sans MS" pitchFamily="66" charset="0"/>
              </a:rPr>
              <a:t>/ </a:t>
            </a:r>
            <a:r>
              <a:rPr lang="en-US" sz="2925" dirty="0">
                <a:solidFill>
                  <a:srgbClr val="17375E"/>
                </a:solidFill>
                <a:latin typeface="Comic Sans MS" pitchFamily="66" charset="0"/>
              </a:rPr>
              <a:t>subcooler</a:t>
            </a:r>
            <a:endParaRPr lang="ru-RU" sz="2925" dirty="0">
              <a:solidFill>
                <a:srgbClr val="17375E"/>
              </a:solidFill>
              <a:latin typeface="Comic Sans MS" pitchFamily="66" charset="0"/>
            </a:endParaRPr>
          </a:p>
        </p:txBody>
      </p:sp>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BINP_FAIR meeting 2020 </a:t>
            </a:r>
            <a:r>
              <a:rPr lang="en-US" dirty="0" smtClean="0"/>
              <a:t>9-13 November           SFRS </a:t>
            </a:r>
            <a:r>
              <a:rPr lang="en-US" dirty="0" smtClean="0"/>
              <a:t>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18</a:t>
            </a:fld>
            <a:endParaRPr lang="en-US" dirty="0"/>
          </a:p>
        </p:txBody>
      </p:sp>
      <p:sp>
        <p:nvSpPr>
          <p:cNvPr id="5" name="Заголовок 6"/>
          <p:cNvSpPr>
            <a:spLocks noGrp="1"/>
          </p:cNvSpPr>
          <p:nvPr>
            <p:ph type="title"/>
          </p:nvPr>
        </p:nvSpPr>
        <p:spPr>
          <a:xfrm>
            <a:off x="515007" y="667443"/>
            <a:ext cx="4809468" cy="394928"/>
          </a:xfrm>
        </p:spPr>
        <p:txBody>
          <a:bodyPr>
            <a:normAutofit/>
          </a:bodyPr>
          <a:lstStyle/>
          <a:p>
            <a:r>
              <a:rPr lang="en-US" sz="1800" dirty="0">
                <a:solidFill>
                  <a:srgbClr val="FF0000"/>
                </a:solidFill>
                <a:latin typeface="Times New Roman" panose="02020603050405020304" pitchFamily="18" charset="0"/>
                <a:cs typeface="Times New Roman" panose="02020603050405020304" pitchFamily="18" charset="0"/>
              </a:rPr>
              <a:t>Formulas and abbreviations</a:t>
            </a:r>
            <a:endParaRPr lang="ru-RU" sz="1800" dirty="0">
              <a:solidFill>
                <a:srgbClr val="FF0000"/>
              </a:solidFill>
              <a:latin typeface="Times New Roman" panose="02020603050405020304" pitchFamily="18" charset="0"/>
              <a:cs typeface="Times New Roman" panose="02020603050405020304" pitchFamily="18" charset="0"/>
            </a:endParaRPr>
          </a:p>
        </p:txBody>
      </p:sp>
      <p:pic>
        <p:nvPicPr>
          <p:cNvPr id="6" name="Объект 9"/>
          <p:cNvPicPr>
            <a:picLocks noGrp="1" noChangeAspect="1"/>
          </p:cNvPicPr>
          <p:nvPr>
            <p:ph sz="half" idx="1"/>
          </p:nvPr>
        </p:nvPicPr>
        <p:blipFill>
          <a:blip r:embed="rId3"/>
          <a:stretch>
            <a:fillRect/>
          </a:stretch>
        </p:blipFill>
        <p:spPr>
          <a:xfrm>
            <a:off x="515007" y="1092172"/>
            <a:ext cx="3734453" cy="5204577"/>
          </a:xfrm>
          <a:prstGeom prst="rect">
            <a:avLst/>
          </a:prstGeom>
        </p:spPr>
      </p:pic>
      <p:pic>
        <p:nvPicPr>
          <p:cNvPr id="7" name="Объект 10"/>
          <p:cNvPicPr>
            <a:picLocks noChangeAspect="1"/>
          </p:cNvPicPr>
          <p:nvPr/>
        </p:nvPicPr>
        <p:blipFill>
          <a:blip r:embed="rId4"/>
          <a:stretch>
            <a:fillRect/>
          </a:stretch>
        </p:blipFill>
        <p:spPr>
          <a:xfrm>
            <a:off x="4850524" y="639343"/>
            <a:ext cx="4074795" cy="5717008"/>
          </a:xfrm>
          <a:prstGeom prst="rect">
            <a:avLst/>
          </a:prstGeom>
        </p:spPr>
      </p:pic>
    </p:spTree>
    <p:extLst>
      <p:ext uri="{BB962C8B-B14F-4D97-AF65-F5344CB8AC3E}">
        <p14:creationId xmlns:p14="http://schemas.microsoft.com/office/powerpoint/2010/main" val="1628032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ъект 11"/>
          <p:cNvPicPr>
            <a:picLocks noGrp="1" noChangeAspect="1"/>
          </p:cNvPicPr>
          <p:nvPr>
            <p:ph sz="half" idx="4294967295"/>
          </p:nvPr>
        </p:nvPicPr>
        <p:blipFill>
          <a:blip r:embed="rId3"/>
          <a:stretch>
            <a:fillRect/>
          </a:stretch>
        </p:blipFill>
        <p:spPr>
          <a:xfrm>
            <a:off x="344760" y="1053119"/>
            <a:ext cx="3777303" cy="5302088"/>
          </a:xfrm>
          <a:prstGeom prst="rect">
            <a:avLst/>
          </a:prstGeom>
        </p:spPr>
      </p:pic>
      <p:pic>
        <p:nvPicPr>
          <p:cNvPr id="7" name="Объект 7"/>
          <p:cNvPicPr>
            <a:picLocks noGrp="1" noChangeAspect="1"/>
          </p:cNvPicPr>
          <p:nvPr>
            <p:ph sz="quarter" idx="4294967295"/>
          </p:nvPr>
        </p:nvPicPr>
        <p:blipFill>
          <a:blip r:embed="rId4"/>
          <a:stretch>
            <a:fillRect/>
          </a:stretch>
        </p:blipFill>
        <p:spPr>
          <a:xfrm>
            <a:off x="4719840" y="1080934"/>
            <a:ext cx="3853340" cy="5480505"/>
          </a:xfrm>
          <a:prstGeom prst="rect">
            <a:avLst/>
          </a:prstGeom>
        </p:spPr>
      </p:pic>
      <p:sp>
        <p:nvSpPr>
          <p:cNvPr id="8" name="Заголовок 1"/>
          <p:cNvSpPr txBox="1">
            <a:spLocks/>
          </p:cNvSpPr>
          <p:nvPr/>
        </p:nvSpPr>
        <p:spPr>
          <a:xfrm>
            <a:off x="1507249" y="111430"/>
            <a:ext cx="6686550" cy="509383"/>
          </a:xfrm>
          <a:prstGeom prst="rect">
            <a:avLst/>
          </a:prstGeom>
        </p:spPr>
        <p:txBody>
          <a:bodyPr vert="horz" lIns="74295" tIns="37148" rIns="74295" bIns="37148"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925" dirty="0">
                <a:solidFill>
                  <a:srgbClr val="17375E"/>
                </a:solidFill>
                <a:latin typeface="Comic Sans MS" pitchFamily="66" charset="0"/>
              </a:rPr>
              <a:t>design of the BRANCH BOX (BB)</a:t>
            </a:r>
            <a:r>
              <a:rPr lang="ru-RU" sz="2925" dirty="0">
                <a:solidFill>
                  <a:srgbClr val="17375E"/>
                </a:solidFill>
                <a:latin typeface="Comic Sans MS" pitchFamily="66" charset="0"/>
              </a:rPr>
              <a:t>/ </a:t>
            </a:r>
            <a:r>
              <a:rPr lang="en-US" sz="2925" dirty="0">
                <a:solidFill>
                  <a:srgbClr val="17375E"/>
                </a:solidFill>
                <a:latin typeface="Comic Sans MS" pitchFamily="66" charset="0"/>
              </a:rPr>
              <a:t>subcooler</a:t>
            </a:r>
            <a:endParaRPr lang="ru-RU" sz="2925" dirty="0">
              <a:solidFill>
                <a:srgbClr val="17375E"/>
              </a:solidFill>
              <a:latin typeface="Comic Sans MS" pitchFamily="66" charset="0"/>
            </a:endParaRPr>
          </a:p>
        </p:txBody>
      </p:sp>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BINP_FAIR meeting 2020 </a:t>
            </a:r>
            <a:r>
              <a:rPr lang="en-US" dirty="0" smtClean="0"/>
              <a:t>9-13 November           SFRS </a:t>
            </a:r>
            <a:r>
              <a:rPr lang="en-US" dirty="0" smtClean="0"/>
              <a:t>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19</a:t>
            </a:fld>
            <a:endParaRPr lang="en-US" dirty="0"/>
          </a:p>
        </p:txBody>
      </p:sp>
      <p:sp>
        <p:nvSpPr>
          <p:cNvPr id="5" name="Текст 4"/>
          <p:cNvSpPr txBox="1">
            <a:spLocks/>
          </p:cNvSpPr>
          <p:nvPr/>
        </p:nvSpPr>
        <p:spPr>
          <a:xfrm>
            <a:off x="515007" y="741883"/>
            <a:ext cx="3157447" cy="3390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rgbClr val="FF0000"/>
                </a:solidFill>
                <a:latin typeface="Times New Roman" panose="02020603050405020304" pitchFamily="18" charset="0"/>
                <a:cs typeface="Times New Roman" panose="02020603050405020304" pitchFamily="18" charset="0"/>
              </a:rPr>
              <a:t>Results for </a:t>
            </a:r>
            <a:r>
              <a:rPr lang="ru-RU" sz="1800" dirty="0" smtClean="0">
                <a:solidFill>
                  <a:srgbClr val="FF0000"/>
                </a:solidFill>
                <a:latin typeface="Times New Roman" panose="02020603050405020304" pitchFamily="18" charset="0"/>
                <a:cs typeface="Times New Roman" panose="02020603050405020304" pitchFamily="18" charset="0"/>
              </a:rPr>
              <a:t>7</a:t>
            </a:r>
            <a:r>
              <a:rPr lang="en-US" sz="1800" dirty="0" smtClean="0">
                <a:solidFill>
                  <a:srgbClr val="FF0000"/>
                </a:solidFill>
                <a:latin typeface="Times New Roman" panose="02020603050405020304" pitchFamily="18" charset="0"/>
                <a:cs typeface="Times New Roman" panose="02020603050405020304" pitchFamily="18" charset="0"/>
              </a:rPr>
              <a:t> tubes 12*1</a:t>
            </a:r>
            <a:endParaRPr lang="ru-RU" sz="1800" dirty="0">
              <a:solidFill>
                <a:srgbClr val="FF0000"/>
              </a:solidFill>
              <a:latin typeface="Times New Roman" panose="02020603050405020304" pitchFamily="18" charset="0"/>
              <a:cs typeface="Times New Roman" panose="02020603050405020304" pitchFamily="18" charset="0"/>
            </a:endParaRPr>
          </a:p>
        </p:txBody>
      </p:sp>
      <p:sp>
        <p:nvSpPr>
          <p:cNvPr id="6" name="Текст 6"/>
          <p:cNvSpPr txBox="1">
            <a:spLocks/>
          </p:cNvSpPr>
          <p:nvPr/>
        </p:nvSpPr>
        <p:spPr>
          <a:xfrm>
            <a:off x="4719840" y="838795"/>
            <a:ext cx="4252641" cy="4842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rgbClr val="FF0000"/>
                </a:solidFill>
                <a:latin typeface="Times New Roman" panose="02020603050405020304" pitchFamily="18" charset="0"/>
                <a:cs typeface="Times New Roman" panose="02020603050405020304" pitchFamily="18" charset="0"/>
              </a:rPr>
              <a:t>Results for </a:t>
            </a:r>
            <a:r>
              <a:rPr lang="ru-RU" sz="1800" dirty="0" smtClean="0">
                <a:solidFill>
                  <a:srgbClr val="FF0000"/>
                </a:solidFill>
                <a:latin typeface="Times New Roman" panose="02020603050405020304" pitchFamily="18" charset="0"/>
                <a:cs typeface="Times New Roman" panose="02020603050405020304" pitchFamily="18" charset="0"/>
              </a:rPr>
              <a:t>8</a:t>
            </a:r>
            <a:r>
              <a:rPr lang="en-US" sz="1800" dirty="0" smtClean="0">
                <a:solidFill>
                  <a:srgbClr val="FF0000"/>
                </a:solidFill>
                <a:latin typeface="Times New Roman" panose="02020603050405020304" pitchFamily="18" charset="0"/>
                <a:cs typeface="Times New Roman" panose="02020603050405020304" pitchFamily="18" charset="0"/>
              </a:rPr>
              <a:t> tubes 12*1</a:t>
            </a:r>
            <a:endParaRPr lang="ru-RU" sz="18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372350" y="5028446"/>
            <a:ext cx="2277178" cy="646331"/>
          </a:xfrm>
          <a:prstGeom prst="rect">
            <a:avLst/>
          </a:prstGeom>
          <a:noFill/>
        </p:spPr>
        <p:txBody>
          <a:bodyPr wrap="square" rtlCol="0">
            <a:spAutoFit/>
          </a:bodyPr>
          <a:lstStyle/>
          <a:p>
            <a:pPr algn="ctr"/>
            <a:r>
              <a:rPr lang="en-US" dirty="0" smtClean="0">
                <a:solidFill>
                  <a:srgbClr val="FF0000"/>
                </a:solidFill>
                <a:latin typeface="Comic Sans MS" panose="030F0702030302020204" pitchFamily="66" charset="0"/>
              </a:rPr>
              <a:t>25 mbar;</a:t>
            </a:r>
          </a:p>
          <a:p>
            <a:pPr algn="ctr"/>
            <a:r>
              <a:rPr lang="en-US" dirty="0" smtClean="0">
                <a:solidFill>
                  <a:srgbClr val="FF0000"/>
                </a:solidFill>
                <a:latin typeface="Comic Sans MS" panose="030F0702030302020204" pitchFamily="66" charset="0"/>
              </a:rPr>
              <a:t>50 mbar specified</a:t>
            </a:r>
            <a:endParaRPr lang="ru-RU" dirty="0">
              <a:solidFill>
                <a:srgbClr val="FF0000"/>
              </a:solidFill>
              <a:latin typeface="Comic Sans MS" panose="030F0702030302020204" pitchFamily="66" charset="0"/>
            </a:endParaRPr>
          </a:p>
        </p:txBody>
      </p:sp>
      <p:sp>
        <p:nvSpPr>
          <p:cNvPr id="12" name="TextBox 11"/>
          <p:cNvSpPr txBox="1"/>
          <p:nvPr/>
        </p:nvSpPr>
        <p:spPr>
          <a:xfrm>
            <a:off x="2254996" y="5123696"/>
            <a:ext cx="2277178" cy="646331"/>
          </a:xfrm>
          <a:prstGeom prst="rect">
            <a:avLst/>
          </a:prstGeom>
          <a:noFill/>
        </p:spPr>
        <p:txBody>
          <a:bodyPr wrap="square" rtlCol="0">
            <a:spAutoFit/>
          </a:bodyPr>
          <a:lstStyle/>
          <a:p>
            <a:pPr algn="ctr"/>
            <a:r>
              <a:rPr lang="en-US" dirty="0" smtClean="0">
                <a:solidFill>
                  <a:srgbClr val="FF0000"/>
                </a:solidFill>
                <a:latin typeface="Comic Sans MS" panose="030F0702030302020204" pitchFamily="66" charset="0"/>
              </a:rPr>
              <a:t>32 mbar;</a:t>
            </a:r>
          </a:p>
          <a:p>
            <a:pPr algn="ctr"/>
            <a:r>
              <a:rPr lang="en-US" dirty="0" smtClean="0">
                <a:solidFill>
                  <a:srgbClr val="FF0000"/>
                </a:solidFill>
                <a:latin typeface="Comic Sans MS" panose="030F0702030302020204" pitchFamily="66" charset="0"/>
              </a:rPr>
              <a:t>50 mbar specified</a:t>
            </a:r>
            <a:endParaRPr lang="ru-RU"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683452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1507249" y="184839"/>
            <a:ext cx="6686550" cy="705544"/>
          </a:xfrm>
          <a:prstGeom prst="rect">
            <a:avLst/>
          </a:prstGeom>
        </p:spPr>
        <p:txBody>
          <a:bodyPr vert="horz" lIns="74295" tIns="37148" rIns="74295" bIns="37148"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925" dirty="0">
                <a:solidFill>
                  <a:srgbClr val="17375E"/>
                </a:solidFill>
                <a:latin typeface="Comic Sans MS" pitchFamily="66" charset="0"/>
              </a:rPr>
              <a:t>design of the BRANCH BOX (BB)</a:t>
            </a:r>
            <a:endParaRPr lang="ru-RU" sz="2925" dirty="0">
              <a:solidFill>
                <a:srgbClr val="17375E"/>
              </a:solidFill>
              <a:latin typeface="Comic Sans MS" pitchFamily="66" charset="0"/>
            </a:endParaRPr>
          </a:p>
        </p:txBody>
      </p:sp>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BINP_FAIR meeting 2020 </a:t>
            </a:r>
            <a:r>
              <a:rPr lang="en-US" dirty="0" smtClean="0"/>
              <a:t>9-13 November           SFRS </a:t>
            </a:r>
            <a:r>
              <a:rPr lang="en-US" dirty="0" smtClean="0"/>
              <a:t>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2</a:t>
            </a:fld>
            <a:endParaRPr lang="en-US" dirty="0"/>
          </a:p>
        </p:txBody>
      </p:sp>
      <p:graphicFrame>
        <p:nvGraphicFramePr>
          <p:cNvPr id="11" name="Таблица 10"/>
          <p:cNvGraphicFramePr>
            <a:graphicFrameLocks noGrp="1"/>
          </p:cNvGraphicFramePr>
          <p:nvPr>
            <p:extLst>
              <p:ext uri="{D42A27DB-BD31-4B8C-83A1-F6EECF244321}">
                <p14:modId xmlns:p14="http://schemas.microsoft.com/office/powerpoint/2010/main" val="66385456"/>
              </p:ext>
            </p:extLst>
          </p:nvPr>
        </p:nvGraphicFramePr>
        <p:xfrm>
          <a:off x="441434" y="1227666"/>
          <a:ext cx="9259614" cy="4114800"/>
        </p:xfrm>
        <a:graphic>
          <a:graphicData uri="http://schemas.openxmlformats.org/drawingml/2006/table">
            <a:tbl>
              <a:tblPr firstRow="1" bandRow="1">
                <a:tableStyleId>{5C22544A-7EE6-4342-B048-85BDC9FD1C3A}</a:tableStyleId>
              </a:tblPr>
              <a:tblGrid>
                <a:gridCol w="9259614"/>
              </a:tblGrid>
              <a:tr h="370840">
                <a:tc>
                  <a:txBody>
                    <a:bodyPr/>
                    <a:lstStyle/>
                    <a:p>
                      <a:pPr lvl="0"/>
                      <a:r>
                        <a:rPr lang="en-US" sz="1800" kern="1200" dirty="0" smtClean="0">
                          <a:solidFill>
                            <a:schemeClr val="dk1"/>
                          </a:solidFill>
                          <a:effectLst/>
                          <a:latin typeface="+mn-lt"/>
                          <a:ea typeface="+mn-ea"/>
                          <a:cs typeface="+mn-cs"/>
                        </a:rPr>
                        <a:t>Accelerator Implementing Agreement No. 2 to the ACCELERATOR CO-OPERATION Agreement of dated by October 2, 2019. </a:t>
                      </a:r>
                      <a:endParaRPr lang="ru-RU" sz="1800" kern="1200" dirty="0" smtClean="0">
                        <a:solidFill>
                          <a:schemeClr val="dk1"/>
                        </a:solidFill>
                        <a:effectLst/>
                        <a:latin typeface="+mn-lt"/>
                        <a:ea typeface="+mn-ea"/>
                        <a:cs typeface="+mn-cs"/>
                      </a:endParaRPr>
                    </a:p>
                    <a:p>
                      <a:r>
                        <a:rPr lang="en-GB" sz="1800" kern="1200" dirty="0" smtClean="0">
                          <a:solidFill>
                            <a:schemeClr val="dk1"/>
                          </a:solidFill>
                          <a:effectLst/>
                          <a:latin typeface="+mn-lt"/>
                          <a:ea typeface="+mn-ea"/>
                          <a:cs typeface="+mn-cs"/>
                        </a:rPr>
                        <a:t> </a:t>
                      </a:r>
                      <a:endParaRPr lang="ru-RU"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The scope of cooperation of this work includes, first of all, the </a:t>
                      </a:r>
                      <a:r>
                        <a:rPr lang="en-US" sz="1800" b="1" kern="1200" dirty="0" smtClean="0">
                          <a:solidFill>
                            <a:schemeClr val="dk1"/>
                          </a:solidFill>
                          <a:effectLst/>
                          <a:latin typeface="+mn-lt"/>
                          <a:ea typeface="+mn-ea"/>
                          <a:cs typeface="+mn-cs"/>
                        </a:rPr>
                        <a:t>technological design</a:t>
                      </a:r>
                      <a:r>
                        <a:rPr lang="en-US" sz="1800" kern="1200" dirty="0" smtClean="0">
                          <a:solidFill>
                            <a:schemeClr val="dk1"/>
                          </a:solidFill>
                          <a:effectLst/>
                          <a:latin typeface="+mn-lt"/>
                          <a:ea typeface="+mn-ea"/>
                          <a:cs typeface="+mn-cs"/>
                        </a:rPr>
                        <a:t> of the </a:t>
                      </a:r>
                      <a:r>
                        <a:rPr lang="en-US" sz="1800" b="1" kern="1200" cap="all" dirty="0" smtClean="0">
                          <a:solidFill>
                            <a:schemeClr val="dk1"/>
                          </a:solidFill>
                          <a:effectLst/>
                          <a:latin typeface="+mn-lt"/>
                          <a:ea typeface="+mn-ea"/>
                          <a:cs typeface="+mn-cs"/>
                        </a:rPr>
                        <a:t>branch box (BB)</a:t>
                      </a:r>
                      <a:r>
                        <a:rPr lang="en-US" sz="1800" kern="1200" dirty="0" smtClean="0">
                          <a:solidFill>
                            <a:schemeClr val="dk1"/>
                          </a:solidFill>
                          <a:effectLst/>
                          <a:latin typeface="+mn-lt"/>
                          <a:ea typeface="+mn-ea"/>
                          <a:cs typeface="+mn-cs"/>
                        </a:rPr>
                        <a:t>, which distribute helium supply to four SFRS experimental branches. Conceptual design and preparation for the introduction of devices will be performed by both organizations GSI and BINP SB RAS. BINP SB RAS will perform technological design. The GSI will provide scientific support. </a:t>
                      </a:r>
                      <a:endParaRPr lang="ru-RU" dirty="0" smtClean="0"/>
                    </a:p>
                    <a:p>
                      <a:endParaRPr lang="ru-RU" dirty="0"/>
                    </a:p>
                  </a:txBody>
                  <a:tcPr/>
                </a:tc>
              </a:tr>
              <a:tr h="370840">
                <a:tc>
                  <a:txBody>
                    <a:bodyPr/>
                    <a:lstStyle/>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BINP developed sub-cooler of the BB. 1000 l </a:t>
                      </a:r>
                      <a:r>
                        <a:rPr lang="en-GB" sz="1800" kern="1200" dirty="0" err="1" smtClean="0">
                          <a:solidFill>
                            <a:schemeClr val="dk1"/>
                          </a:solidFill>
                          <a:effectLst/>
                          <a:latin typeface="+mn-lt"/>
                          <a:ea typeface="+mn-ea"/>
                          <a:cs typeface="+mn-cs"/>
                        </a:rPr>
                        <a:t>LHe</a:t>
                      </a:r>
                      <a:r>
                        <a:rPr lang="en-GB" sz="1800" kern="1200" dirty="0" smtClean="0">
                          <a:solidFill>
                            <a:schemeClr val="dk1"/>
                          </a:solidFill>
                          <a:effectLst/>
                          <a:latin typeface="+mn-lt"/>
                          <a:ea typeface="+mn-ea"/>
                          <a:cs typeface="+mn-cs"/>
                        </a:rPr>
                        <a:t> vessel, 105 g/sec flow;</a:t>
                      </a:r>
                      <a:endParaRPr lang="ru-RU" sz="18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BINP defined a design of vacuum shell. Conceptual 3D model is ready;</a:t>
                      </a:r>
                      <a:endParaRPr lang="ru-RU" sz="18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For next design works, BINP needs a Detail specification of BB. It should be ready 2020/01.</a:t>
                      </a:r>
                      <a:endParaRPr lang="ru-RU" sz="1800" kern="1200" dirty="0">
                        <a:solidFill>
                          <a:schemeClr val="dk1"/>
                        </a:solidFill>
                        <a:effectLst/>
                        <a:latin typeface="+mn-lt"/>
                        <a:ea typeface="+mn-ea"/>
                        <a:cs typeface="+mn-cs"/>
                      </a:endParaRPr>
                    </a:p>
                  </a:txBody>
                  <a:tcPr/>
                </a:tc>
              </a:tr>
              <a:tr h="370840">
                <a:tc>
                  <a:txBody>
                    <a:bodyPr/>
                    <a:lstStyle/>
                    <a:p>
                      <a:r>
                        <a:rPr lang="en-GB" sz="1800" kern="1200" dirty="0" smtClean="0">
                          <a:solidFill>
                            <a:schemeClr val="dk1"/>
                          </a:solidFill>
                          <a:effectLst/>
                          <a:latin typeface="+mn-lt"/>
                          <a:ea typeface="+mn-ea"/>
                          <a:cs typeface="+mn-cs"/>
                        </a:rPr>
                        <a:t>According to our agreements 27 November 2019, GSI will prepare a contract FAIR-BINP for development and production of Transfer lines, part of Feed/End boxes and </a:t>
                      </a:r>
                      <a:r>
                        <a:rPr lang="en-GB" sz="1800" kern="1200" dirty="0" smtClean="0">
                          <a:solidFill>
                            <a:schemeClr val="dk1"/>
                          </a:solidFill>
                          <a:effectLst/>
                          <a:latin typeface="+mn-lt"/>
                          <a:ea typeface="+mn-ea"/>
                          <a:cs typeface="+mn-cs"/>
                        </a:rPr>
                        <a:t>BB</a:t>
                      </a:r>
                      <a:endParaRPr lang="ru-RU" sz="1800" kern="1200" dirty="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1000046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3">
            <a:extLst>
              <a:ext uri="{28A0092B-C50C-407E-A947-70E740481C1C}">
                <a14:useLocalDpi xmlns:a14="http://schemas.microsoft.com/office/drawing/2010/main" val="0"/>
              </a:ext>
            </a:extLst>
          </a:blip>
          <a:srcRect l="1963" t="14600" r="1176" b="14600"/>
          <a:stretch/>
        </p:blipFill>
        <p:spPr>
          <a:xfrm>
            <a:off x="1116057" y="3703668"/>
            <a:ext cx="7077742" cy="2762045"/>
          </a:xfrm>
          <a:prstGeom prst="rect">
            <a:avLst/>
          </a:prstGeom>
        </p:spPr>
      </p:pic>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35037" t="20501" r="31888" b="26400"/>
          <a:stretch/>
        </p:blipFill>
        <p:spPr>
          <a:xfrm>
            <a:off x="5449813" y="964730"/>
            <a:ext cx="3024336" cy="2592288"/>
          </a:xfrm>
          <a:prstGeom prst="rect">
            <a:avLst/>
          </a:prstGeom>
        </p:spPr>
      </p:pic>
      <p:pic>
        <p:nvPicPr>
          <p:cNvPr id="6" name="Объект 3"/>
          <p:cNvPicPr>
            <a:picLocks noGrp="1" noChangeAspect="1"/>
          </p:cNvPicPr>
          <p:nvPr>
            <p:ph idx="1"/>
          </p:nvPr>
        </p:nvPicPr>
        <p:blipFill rotWithShape="1">
          <a:blip r:embed="rId5">
            <a:extLst>
              <a:ext uri="{28A0092B-C50C-407E-A947-70E740481C1C}">
                <a14:useLocalDpi xmlns:a14="http://schemas.microsoft.com/office/drawing/2010/main" val="0"/>
              </a:ext>
            </a:extLst>
          </a:blip>
          <a:srcRect l="19250" t="3821" r="33501" b="33901"/>
          <a:stretch/>
        </p:blipFill>
        <p:spPr>
          <a:xfrm>
            <a:off x="639258" y="779745"/>
            <a:ext cx="4209522" cy="2962257"/>
          </a:xfrm>
        </p:spPr>
      </p:pic>
      <p:sp>
        <p:nvSpPr>
          <p:cNvPr id="8" name="Заголовок 1"/>
          <p:cNvSpPr txBox="1">
            <a:spLocks/>
          </p:cNvSpPr>
          <p:nvPr/>
        </p:nvSpPr>
        <p:spPr>
          <a:xfrm>
            <a:off x="1507249" y="0"/>
            <a:ext cx="6686550" cy="509383"/>
          </a:xfrm>
          <a:prstGeom prst="rect">
            <a:avLst/>
          </a:prstGeom>
        </p:spPr>
        <p:txBody>
          <a:bodyPr vert="horz" lIns="74295" tIns="37148" rIns="74295" bIns="37148"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925" dirty="0">
                <a:solidFill>
                  <a:srgbClr val="17375E"/>
                </a:solidFill>
                <a:latin typeface="Comic Sans MS" pitchFamily="66" charset="0"/>
              </a:rPr>
              <a:t>design of the BRANCH BOX (BB)</a:t>
            </a:r>
            <a:endParaRPr lang="ru-RU" sz="2925" dirty="0">
              <a:solidFill>
                <a:srgbClr val="17375E"/>
              </a:solidFill>
              <a:latin typeface="Comic Sans MS" pitchFamily="66" charset="0"/>
            </a:endParaRPr>
          </a:p>
        </p:txBody>
      </p:sp>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BINP_FAIR meeting 2020 </a:t>
            </a:r>
            <a:r>
              <a:rPr lang="en-US" dirty="0" smtClean="0"/>
              <a:t>9-13 November           SFRS </a:t>
            </a:r>
            <a:r>
              <a:rPr lang="en-US" dirty="0" smtClean="0"/>
              <a:t>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20</a:t>
            </a:fld>
            <a:endParaRPr lang="en-US" dirty="0"/>
          </a:p>
        </p:txBody>
      </p:sp>
      <p:sp>
        <p:nvSpPr>
          <p:cNvPr id="5" name="Заголовок 1"/>
          <p:cNvSpPr>
            <a:spLocks noGrp="1"/>
          </p:cNvSpPr>
          <p:nvPr>
            <p:ph type="title"/>
          </p:nvPr>
        </p:nvSpPr>
        <p:spPr>
          <a:xfrm>
            <a:off x="3093881" y="610759"/>
            <a:ext cx="5786553" cy="418058"/>
          </a:xfrm>
        </p:spPr>
        <p:txBody>
          <a:bodyPr>
            <a:normAutofit fontScale="90000"/>
          </a:bodyPr>
          <a:lstStyle/>
          <a:p>
            <a:r>
              <a:rPr lang="en-US" sz="2400" dirty="0" smtClean="0">
                <a:solidFill>
                  <a:srgbClr val="FF0000"/>
                </a:solidFill>
                <a:latin typeface="Comic Sans MS" charset="0"/>
              </a:rPr>
              <a:t>Installation of the Branch Box</a:t>
            </a:r>
            <a:r>
              <a:rPr lang="en-US" sz="2400" dirty="0">
                <a:solidFill>
                  <a:srgbClr val="FF0000"/>
                </a:solidFill>
                <a:latin typeface="Comic Sans MS" charset="0"/>
              </a:rPr>
              <a:t>.</a:t>
            </a:r>
            <a:endParaRPr lang="ru-RU" sz="2400" dirty="0">
              <a:solidFill>
                <a:srgbClr val="FF0000"/>
              </a:solidFill>
            </a:endParaRPr>
          </a:p>
        </p:txBody>
      </p:sp>
    </p:spTree>
    <p:extLst>
      <p:ext uri="{BB962C8B-B14F-4D97-AF65-F5344CB8AC3E}">
        <p14:creationId xmlns:p14="http://schemas.microsoft.com/office/powerpoint/2010/main" val="188582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a:xfrm>
            <a:off x="1124607" y="6356352"/>
            <a:ext cx="7220607" cy="365125"/>
          </a:xfrm>
        </p:spPr>
        <p:txBody>
          <a:bodyPr/>
          <a:lstStyle/>
          <a:p>
            <a:r>
              <a:rPr lang="en-US" dirty="0" smtClean="0"/>
              <a:t>BINP_FAIR meeting 2020 May 25_29                                 SFRS local cryogenic          </a:t>
            </a:r>
            <a:r>
              <a:rPr lang="en-US" dirty="0" err="1" smtClean="0"/>
              <a:t>E.Pyata</a:t>
            </a:r>
            <a:endParaRPr lang="en-US" dirty="0"/>
          </a:p>
        </p:txBody>
      </p:sp>
      <p:sp>
        <p:nvSpPr>
          <p:cNvPr id="4" name="Номер слайда 3"/>
          <p:cNvSpPr>
            <a:spLocks noGrp="1"/>
          </p:cNvSpPr>
          <p:nvPr>
            <p:ph type="sldNum" sz="quarter" idx="12"/>
          </p:nvPr>
        </p:nvSpPr>
        <p:spPr/>
        <p:txBody>
          <a:bodyPr/>
          <a:lstStyle/>
          <a:p>
            <a:fld id="{ABA80EE7-ABEB-45F5-9263-42A0E4DE94A6}" type="slidenum">
              <a:rPr lang="en-US" smtClean="0"/>
              <a:t>21</a:t>
            </a:fld>
            <a:endParaRPr lang="en-US"/>
          </a:p>
        </p:txBody>
      </p:sp>
      <p:pic>
        <p:nvPicPr>
          <p:cNvPr id="6" name="Рисунок 5"/>
          <p:cNvPicPr>
            <a:picLocks noChangeAspect="1"/>
          </p:cNvPicPr>
          <p:nvPr/>
        </p:nvPicPr>
        <p:blipFill>
          <a:blip r:embed="rId3"/>
          <a:stretch>
            <a:fillRect/>
          </a:stretch>
        </p:blipFill>
        <p:spPr>
          <a:xfrm>
            <a:off x="1295399" y="1141270"/>
            <a:ext cx="7172325" cy="4253578"/>
          </a:xfrm>
          <a:prstGeom prst="rect">
            <a:avLst/>
          </a:prstGeom>
        </p:spPr>
      </p:pic>
      <p:sp>
        <p:nvSpPr>
          <p:cNvPr id="10" name="Заголовок 1"/>
          <p:cNvSpPr txBox="1">
            <a:spLocks/>
          </p:cNvSpPr>
          <p:nvPr/>
        </p:nvSpPr>
        <p:spPr>
          <a:xfrm>
            <a:off x="1259599" y="76199"/>
            <a:ext cx="7208126" cy="471283"/>
          </a:xfrm>
          <a:prstGeom prst="rect">
            <a:avLst/>
          </a:prstGeom>
        </p:spPr>
        <p:txBody>
          <a:bodyPr vert="horz" lIns="74295" tIns="37148" rIns="74295" bIns="37148"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925" dirty="0">
                <a:solidFill>
                  <a:srgbClr val="17375E"/>
                </a:solidFill>
                <a:latin typeface="Comic Sans MS" pitchFamily="66" charset="0"/>
              </a:rPr>
              <a:t>design of the BRANCH BOX (BB</a:t>
            </a:r>
            <a:r>
              <a:rPr lang="en-US" sz="2925" dirty="0" smtClean="0">
                <a:solidFill>
                  <a:srgbClr val="17375E"/>
                </a:solidFill>
                <a:latin typeface="Comic Sans MS" pitchFamily="66" charset="0"/>
              </a:rPr>
              <a:t>)/ transfer lines</a:t>
            </a:r>
            <a:endParaRPr lang="ru-RU" sz="2925" dirty="0">
              <a:solidFill>
                <a:srgbClr val="17375E"/>
              </a:solidFill>
              <a:latin typeface="Comic Sans MS" pitchFamily="66" charset="0"/>
            </a:endParaRPr>
          </a:p>
        </p:txBody>
      </p:sp>
      <p:sp>
        <p:nvSpPr>
          <p:cNvPr id="11" name="Прямоугольник 10"/>
          <p:cNvSpPr/>
          <p:nvPr/>
        </p:nvSpPr>
        <p:spPr>
          <a:xfrm>
            <a:off x="1699976" y="5619304"/>
            <a:ext cx="6069867" cy="369332"/>
          </a:xfrm>
          <a:prstGeom prst="rect">
            <a:avLst/>
          </a:prstGeom>
        </p:spPr>
        <p:txBody>
          <a:bodyPr wrap="none">
            <a:spAutoFit/>
          </a:bodyPr>
          <a:lstStyle/>
          <a:p>
            <a:r>
              <a:rPr lang="en-US" dirty="0" smtClean="0">
                <a:solidFill>
                  <a:srgbClr val="C00000"/>
                </a:solidFill>
                <a:latin typeface="Times New Roman" panose="02020603050405020304" pitchFamily="18" charset="0"/>
              </a:rPr>
              <a:t>Scheme of types of supports process piping for Tee connections</a:t>
            </a:r>
            <a:endParaRPr lang="ru-RU" dirty="0">
              <a:solidFill>
                <a:srgbClr val="C00000"/>
              </a:solidFill>
            </a:endParaRPr>
          </a:p>
        </p:txBody>
      </p:sp>
    </p:spTree>
    <p:extLst>
      <p:ext uri="{BB962C8B-B14F-4D97-AF65-F5344CB8AC3E}">
        <p14:creationId xmlns:p14="http://schemas.microsoft.com/office/powerpoint/2010/main" val="503290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09800" y="3673298"/>
            <a:ext cx="6939064" cy="2756615"/>
          </a:xfrm>
          <a:prstGeom prst="rect">
            <a:avLst/>
          </a:prstGeom>
        </p:spPr>
      </p:pic>
      <p:pic>
        <p:nvPicPr>
          <p:cNvPr id="2" name="Рисунок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14108" y="587482"/>
            <a:ext cx="8299107" cy="3010461"/>
          </a:xfrm>
          <a:prstGeom prst="rect">
            <a:avLst/>
          </a:prstGeom>
        </p:spPr>
      </p:pic>
      <p:sp>
        <p:nvSpPr>
          <p:cNvPr id="8" name="Заголовок 1"/>
          <p:cNvSpPr txBox="1">
            <a:spLocks/>
          </p:cNvSpPr>
          <p:nvPr/>
        </p:nvSpPr>
        <p:spPr>
          <a:xfrm>
            <a:off x="1259599" y="76199"/>
            <a:ext cx="7208126" cy="471283"/>
          </a:xfrm>
          <a:prstGeom prst="rect">
            <a:avLst/>
          </a:prstGeom>
        </p:spPr>
        <p:txBody>
          <a:bodyPr vert="horz" lIns="74295" tIns="37148" rIns="74295" bIns="37148"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925" dirty="0">
                <a:solidFill>
                  <a:srgbClr val="17375E"/>
                </a:solidFill>
                <a:latin typeface="Comic Sans MS" pitchFamily="66" charset="0"/>
              </a:rPr>
              <a:t>design of the BRANCH BOX (BB</a:t>
            </a:r>
            <a:r>
              <a:rPr lang="en-US" sz="2925" dirty="0" smtClean="0">
                <a:solidFill>
                  <a:srgbClr val="17375E"/>
                </a:solidFill>
                <a:latin typeface="Comic Sans MS" pitchFamily="66" charset="0"/>
              </a:rPr>
              <a:t>)/ transfer lines</a:t>
            </a:r>
            <a:endParaRPr lang="ru-RU" sz="2925" dirty="0">
              <a:solidFill>
                <a:srgbClr val="17375E"/>
              </a:solidFill>
              <a:latin typeface="Comic Sans MS" pitchFamily="66" charset="0"/>
            </a:endParaRPr>
          </a:p>
        </p:txBody>
      </p:sp>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BINP_FAIR meeting 2020 </a:t>
            </a:r>
            <a:r>
              <a:rPr lang="en-US" dirty="0" smtClean="0"/>
              <a:t>9-13 November           SFRS </a:t>
            </a:r>
            <a:r>
              <a:rPr lang="en-US" dirty="0" smtClean="0"/>
              <a:t>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22</a:t>
            </a:fld>
            <a:endParaRPr lang="en-US" dirty="0"/>
          </a:p>
        </p:txBody>
      </p:sp>
      <p:sp>
        <p:nvSpPr>
          <p:cNvPr id="6" name="TextBox 5"/>
          <p:cNvSpPr txBox="1"/>
          <p:nvPr/>
        </p:nvSpPr>
        <p:spPr>
          <a:xfrm>
            <a:off x="4863662" y="2611469"/>
            <a:ext cx="2287314" cy="923330"/>
          </a:xfrm>
          <a:prstGeom prst="rect">
            <a:avLst/>
          </a:prstGeom>
          <a:noFill/>
        </p:spPr>
        <p:txBody>
          <a:bodyPr wrap="square" rtlCol="0">
            <a:spAutoFit/>
          </a:bodyPr>
          <a:lstStyle/>
          <a:p>
            <a:pPr algn="ctr"/>
            <a:r>
              <a:rPr lang="en-US" dirty="0" smtClean="0">
                <a:solidFill>
                  <a:srgbClr val="FF0000"/>
                </a:solidFill>
                <a:latin typeface="Comic Sans MS" panose="030F0702030302020204" pitchFamily="66" charset="0"/>
              </a:rPr>
              <a:t>Branch B;</a:t>
            </a:r>
          </a:p>
          <a:p>
            <a:pPr algn="ctr"/>
            <a:r>
              <a:rPr lang="en-US" dirty="0" smtClean="0">
                <a:solidFill>
                  <a:srgbClr val="FF0000"/>
                </a:solidFill>
                <a:latin typeface="Comic Sans MS" panose="030F0702030302020204" pitchFamily="66" charset="0"/>
              </a:rPr>
              <a:t>TL_05</a:t>
            </a:r>
          </a:p>
          <a:p>
            <a:pPr algn="ctr"/>
            <a:r>
              <a:rPr lang="en-US" dirty="0">
                <a:solidFill>
                  <a:srgbClr val="FF0000"/>
                </a:solidFill>
                <a:latin typeface="Comic Sans MS" panose="030F0702030302020204" pitchFamily="66" charset="0"/>
              </a:rPr>
              <a:t>to Tee </a:t>
            </a:r>
            <a:r>
              <a:rPr lang="en-US" dirty="0" smtClean="0">
                <a:solidFill>
                  <a:srgbClr val="FF0000"/>
                </a:solidFill>
                <a:latin typeface="Comic Sans MS" panose="030F0702030302020204" pitchFamily="66" charset="0"/>
              </a:rPr>
              <a:t>connection</a:t>
            </a:r>
            <a:endParaRPr lang="ru-RU" dirty="0">
              <a:solidFill>
                <a:srgbClr val="FF0000"/>
              </a:solidFill>
              <a:latin typeface="Comic Sans MS" panose="030F0702030302020204" pitchFamily="66" charset="0"/>
            </a:endParaRPr>
          </a:p>
        </p:txBody>
      </p:sp>
      <p:sp>
        <p:nvSpPr>
          <p:cNvPr id="7" name="TextBox 6"/>
          <p:cNvSpPr txBox="1"/>
          <p:nvPr/>
        </p:nvSpPr>
        <p:spPr>
          <a:xfrm>
            <a:off x="7553325" y="2472969"/>
            <a:ext cx="2171700" cy="1200329"/>
          </a:xfrm>
          <a:prstGeom prst="rect">
            <a:avLst/>
          </a:prstGeom>
          <a:noFill/>
        </p:spPr>
        <p:txBody>
          <a:bodyPr wrap="square" rtlCol="0">
            <a:spAutoFit/>
          </a:bodyPr>
          <a:lstStyle/>
          <a:p>
            <a:pPr algn="ctr"/>
            <a:r>
              <a:rPr lang="en-US" dirty="0" smtClean="0">
                <a:solidFill>
                  <a:srgbClr val="FF0000"/>
                </a:solidFill>
                <a:latin typeface="Comic Sans MS" panose="030F0702030302020204" pitchFamily="66" charset="0"/>
              </a:rPr>
              <a:t>Branch L;</a:t>
            </a:r>
          </a:p>
          <a:p>
            <a:pPr algn="ctr"/>
            <a:r>
              <a:rPr lang="en-US" dirty="0" smtClean="0">
                <a:solidFill>
                  <a:srgbClr val="FF0000"/>
                </a:solidFill>
                <a:latin typeface="Comic Sans MS" panose="030F0702030302020204" pitchFamily="66" charset="0"/>
              </a:rPr>
              <a:t>TL_06</a:t>
            </a:r>
          </a:p>
          <a:p>
            <a:pPr algn="ctr"/>
            <a:r>
              <a:rPr lang="en-US" dirty="0">
                <a:solidFill>
                  <a:srgbClr val="FF0000"/>
                </a:solidFill>
                <a:latin typeface="Comic Sans MS" panose="030F0702030302020204" pitchFamily="66" charset="0"/>
              </a:rPr>
              <a:t>to Tee connection</a:t>
            </a:r>
            <a:endParaRPr lang="ru-RU" dirty="0">
              <a:solidFill>
                <a:srgbClr val="FF0000"/>
              </a:solidFill>
              <a:latin typeface="Comic Sans MS" panose="030F0702030302020204" pitchFamily="66" charset="0"/>
            </a:endParaRPr>
          </a:p>
          <a:p>
            <a:pPr algn="ctr"/>
            <a:endParaRPr lang="ru-RU"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951665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3349" y="1181100"/>
            <a:ext cx="5381625" cy="5056909"/>
          </a:xfrm>
          <a:prstGeom prst="rect">
            <a:avLst/>
          </a:prstGeom>
        </p:spPr>
      </p:pic>
      <p:sp>
        <p:nvSpPr>
          <p:cNvPr id="8" name="Заголовок 1"/>
          <p:cNvSpPr txBox="1">
            <a:spLocks/>
          </p:cNvSpPr>
          <p:nvPr/>
        </p:nvSpPr>
        <p:spPr>
          <a:xfrm>
            <a:off x="1259599" y="76199"/>
            <a:ext cx="7208126" cy="471283"/>
          </a:xfrm>
          <a:prstGeom prst="rect">
            <a:avLst/>
          </a:prstGeom>
        </p:spPr>
        <p:txBody>
          <a:bodyPr vert="horz" lIns="74295" tIns="37148" rIns="74295" bIns="37148"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925" dirty="0">
                <a:solidFill>
                  <a:srgbClr val="17375E"/>
                </a:solidFill>
                <a:latin typeface="Comic Sans MS" pitchFamily="66" charset="0"/>
              </a:rPr>
              <a:t>design of the BRANCH BOX (BB</a:t>
            </a:r>
            <a:r>
              <a:rPr lang="en-US" sz="2925" dirty="0" smtClean="0">
                <a:solidFill>
                  <a:srgbClr val="17375E"/>
                </a:solidFill>
                <a:latin typeface="Comic Sans MS" pitchFamily="66" charset="0"/>
              </a:rPr>
              <a:t>)/ transfer lines</a:t>
            </a:r>
            <a:endParaRPr lang="ru-RU" sz="2925" dirty="0">
              <a:solidFill>
                <a:srgbClr val="17375E"/>
              </a:solidFill>
              <a:latin typeface="Comic Sans MS" pitchFamily="66" charset="0"/>
            </a:endParaRPr>
          </a:p>
        </p:txBody>
      </p:sp>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BINP_FAIR meeting 2020 </a:t>
            </a:r>
            <a:r>
              <a:rPr lang="en-US" dirty="0" smtClean="0"/>
              <a:t>9-13 November           SFRS </a:t>
            </a:r>
            <a:r>
              <a:rPr lang="en-US" dirty="0" smtClean="0"/>
              <a:t>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23</a:t>
            </a:fld>
            <a:endParaRPr lang="en-US" dirty="0"/>
          </a:p>
        </p:txBody>
      </p:sp>
      <p:sp>
        <p:nvSpPr>
          <p:cNvPr id="6" name="TextBox 5"/>
          <p:cNvSpPr txBox="1"/>
          <p:nvPr/>
        </p:nvSpPr>
        <p:spPr>
          <a:xfrm>
            <a:off x="2576348" y="3506819"/>
            <a:ext cx="2287314" cy="923330"/>
          </a:xfrm>
          <a:prstGeom prst="rect">
            <a:avLst/>
          </a:prstGeom>
          <a:noFill/>
        </p:spPr>
        <p:txBody>
          <a:bodyPr wrap="square" rtlCol="0">
            <a:spAutoFit/>
          </a:bodyPr>
          <a:lstStyle/>
          <a:p>
            <a:pPr algn="ctr"/>
            <a:r>
              <a:rPr lang="en-US" dirty="0" smtClean="0">
                <a:solidFill>
                  <a:srgbClr val="FF0000"/>
                </a:solidFill>
                <a:latin typeface="Comic Sans MS" panose="030F0702030302020204" pitchFamily="66" charset="0"/>
              </a:rPr>
              <a:t>Branch B;</a:t>
            </a:r>
          </a:p>
          <a:p>
            <a:pPr algn="ctr"/>
            <a:r>
              <a:rPr lang="en-US" dirty="0" smtClean="0">
                <a:solidFill>
                  <a:srgbClr val="FF0000"/>
                </a:solidFill>
                <a:latin typeface="Comic Sans MS" panose="030F0702030302020204" pitchFamily="66" charset="0"/>
              </a:rPr>
              <a:t>TL_05</a:t>
            </a:r>
          </a:p>
          <a:p>
            <a:pPr algn="ctr"/>
            <a:r>
              <a:rPr lang="en-US" dirty="0">
                <a:solidFill>
                  <a:srgbClr val="FF0000"/>
                </a:solidFill>
                <a:latin typeface="Comic Sans MS" panose="030F0702030302020204" pitchFamily="66" charset="0"/>
              </a:rPr>
              <a:t>to Tee </a:t>
            </a:r>
            <a:r>
              <a:rPr lang="en-US" dirty="0" smtClean="0">
                <a:solidFill>
                  <a:srgbClr val="FF0000"/>
                </a:solidFill>
                <a:latin typeface="Comic Sans MS" panose="030F0702030302020204" pitchFamily="66" charset="0"/>
              </a:rPr>
              <a:t>connection</a:t>
            </a:r>
            <a:endParaRPr lang="ru-RU" dirty="0">
              <a:solidFill>
                <a:srgbClr val="FF0000"/>
              </a:solidFill>
              <a:latin typeface="Comic Sans MS" panose="030F0702030302020204" pitchFamily="66" charset="0"/>
            </a:endParaRPr>
          </a:p>
        </p:txBody>
      </p:sp>
      <p:sp>
        <p:nvSpPr>
          <p:cNvPr id="7" name="TextBox 6"/>
          <p:cNvSpPr txBox="1"/>
          <p:nvPr/>
        </p:nvSpPr>
        <p:spPr>
          <a:xfrm>
            <a:off x="5048250" y="1181100"/>
            <a:ext cx="2171700" cy="1200329"/>
          </a:xfrm>
          <a:prstGeom prst="rect">
            <a:avLst/>
          </a:prstGeom>
          <a:noFill/>
        </p:spPr>
        <p:txBody>
          <a:bodyPr wrap="square" rtlCol="0">
            <a:spAutoFit/>
          </a:bodyPr>
          <a:lstStyle/>
          <a:p>
            <a:pPr algn="ctr"/>
            <a:r>
              <a:rPr lang="en-US" dirty="0" smtClean="0">
                <a:solidFill>
                  <a:srgbClr val="FF0000"/>
                </a:solidFill>
                <a:latin typeface="Comic Sans MS" panose="030F0702030302020204" pitchFamily="66" charset="0"/>
              </a:rPr>
              <a:t>Branch L;</a:t>
            </a:r>
          </a:p>
          <a:p>
            <a:pPr algn="ctr"/>
            <a:r>
              <a:rPr lang="en-US" dirty="0" smtClean="0">
                <a:solidFill>
                  <a:srgbClr val="FF0000"/>
                </a:solidFill>
                <a:latin typeface="Comic Sans MS" panose="030F0702030302020204" pitchFamily="66" charset="0"/>
              </a:rPr>
              <a:t>TL_06</a:t>
            </a:r>
          </a:p>
          <a:p>
            <a:pPr algn="ctr"/>
            <a:r>
              <a:rPr lang="en-US" dirty="0">
                <a:solidFill>
                  <a:srgbClr val="FF0000"/>
                </a:solidFill>
                <a:latin typeface="Comic Sans MS" panose="030F0702030302020204" pitchFamily="66" charset="0"/>
              </a:rPr>
              <a:t>to Tee connection</a:t>
            </a:r>
            <a:endParaRPr lang="ru-RU" dirty="0">
              <a:solidFill>
                <a:srgbClr val="FF0000"/>
              </a:solidFill>
              <a:latin typeface="Comic Sans MS" panose="030F0702030302020204" pitchFamily="66" charset="0"/>
            </a:endParaRPr>
          </a:p>
          <a:p>
            <a:pPr algn="ctr"/>
            <a:endParaRPr lang="ru-RU" dirty="0">
              <a:solidFill>
                <a:srgbClr val="FF0000"/>
              </a:solidFill>
              <a:latin typeface="Comic Sans MS" panose="030F0702030302020204" pitchFamily="66"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571807999"/>
              </p:ext>
            </p:extLst>
          </p:nvPr>
        </p:nvGraphicFramePr>
        <p:xfrm>
          <a:off x="4863662" y="2362379"/>
          <a:ext cx="4842312" cy="2966720"/>
        </p:xfrm>
        <a:graphic>
          <a:graphicData uri="http://schemas.openxmlformats.org/drawingml/2006/table">
            <a:tbl>
              <a:tblPr firstRow="1" bandRow="1">
                <a:tableStyleId>{5C22544A-7EE6-4342-B048-85BDC9FD1C3A}</a:tableStyleId>
              </a:tblPr>
              <a:tblGrid>
                <a:gridCol w="1614104"/>
                <a:gridCol w="1614104"/>
                <a:gridCol w="1614104"/>
              </a:tblGrid>
              <a:tr h="370840">
                <a:tc>
                  <a:txBody>
                    <a:bodyPr/>
                    <a:lstStyle/>
                    <a:p>
                      <a:endParaRPr lang="ru-RU" dirty="0"/>
                    </a:p>
                  </a:txBody>
                  <a:tcPr/>
                </a:tc>
                <a:tc>
                  <a:txBody>
                    <a:bodyPr/>
                    <a:lstStyle/>
                    <a:p>
                      <a:pPr algn="ctr"/>
                      <a:r>
                        <a:rPr lang="en-US" dirty="0" smtClean="0"/>
                        <a:t>TL_05</a:t>
                      </a:r>
                      <a:endParaRPr lang="ru-RU"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TL_06</a:t>
                      </a:r>
                      <a:endParaRPr lang="ru-RU" dirty="0" smtClean="0"/>
                    </a:p>
                  </a:txBody>
                  <a:tcPr/>
                </a:tc>
              </a:tr>
              <a:tr h="370840">
                <a:tc>
                  <a:txBody>
                    <a:bodyPr/>
                    <a:lstStyle/>
                    <a:p>
                      <a:r>
                        <a:rPr lang="en-US" dirty="0" smtClean="0"/>
                        <a:t>DN</a:t>
                      </a:r>
                      <a:endParaRPr lang="ru-RU" dirty="0"/>
                    </a:p>
                  </a:txBody>
                  <a:tcPr/>
                </a:tc>
                <a:tc>
                  <a:txBody>
                    <a:bodyPr/>
                    <a:lstStyle/>
                    <a:p>
                      <a:pPr algn="ctr"/>
                      <a:r>
                        <a:rPr lang="en-US" dirty="0" smtClean="0"/>
                        <a:t>400</a:t>
                      </a:r>
                      <a:endParaRPr lang="ru-RU" dirty="0"/>
                    </a:p>
                  </a:txBody>
                  <a:tcPr/>
                </a:tc>
                <a:tc>
                  <a:txBody>
                    <a:bodyPr/>
                    <a:lstStyle/>
                    <a:p>
                      <a:pPr algn="ctr"/>
                      <a:r>
                        <a:rPr lang="en-US" dirty="0" smtClean="0"/>
                        <a:t>400</a:t>
                      </a:r>
                      <a:endParaRPr lang="ru-RU" dirty="0"/>
                    </a:p>
                  </a:txBody>
                  <a:tcPr/>
                </a:tc>
              </a:tr>
              <a:tr h="370840">
                <a:tc>
                  <a:txBody>
                    <a:bodyPr/>
                    <a:lstStyle/>
                    <a:p>
                      <a:r>
                        <a:rPr lang="en-US" dirty="0" smtClean="0"/>
                        <a:t>Total </a:t>
                      </a:r>
                      <a:r>
                        <a:rPr lang="en-US" dirty="0" smtClean="0"/>
                        <a:t>length, m</a:t>
                      </a:r>
                      <a:endParaRPr lang="ru-RU" dirty="0"/>
                    </a:p>
                  </a:txBody>
                  <a:tcPr/>
                </a:tc>
                <a:tc>
                  <a:txBody>
                    <a:bodyPr/>
                    <a:lstStyle/>
                    <a:p>
                      <a:pPr algn="ctr"/>
                      <a:r>
                        <a:rPr lang="en-US" dirty="0" smtClean="0"/>
                        <a:t>9,5</a:t>
                      </a:r>
                      <a:endParaRPr lang="ru-RU" dirty="0"/>
                    </a:p>
                  </a:txBody>
                  <a:tcPr/>
                </a:tc>
                <a:tc>
                  <a:txBody>
                    <a:bodyPr/>
                    <a:lstStyle/>
                    <a:p>
                      <a:pPr algn="ctr"/>
                      <a:r>
                        <a:rPr lang="en-US" dirty="0" smtClean="0"/>
                        <a:t>19,6</a:t>
                      </a:r>
                      <a:endParaRPr lang="ru-RU"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Length, </a:t>
                      </a:r>
                      <a:r>
                        <a:rPr lang="en-US" dirty="0" smtClean="0"/>
                        <a:t>x m</a:t>
                      </a:r>
                      <a:endParaRPr lang="ru-RU" dirty="0" smtClean="0"/>
                    </a:p>
                  </a:txBody>
                  <a:tcPr/>
                </a:tc>
                <a:tc>
                  <a:txBody>
                    <a:bodyPr/>
                    <a:lstStyle/>
                    <a:p>
                      <a:pPr algn="ctr"/>
                      <a:r>
                        <a:rPr lang="en-US" dirty="0" smtClean="0"/>
                        <a:t>4,1</a:t>
                      </a:r>
                      <a:endParaRPr lang="ru-RU" dirty="0"/>
                    </a:p>
                  </a:txBody>
                  <a:tcPr/>
                </a:tc>
                <a:tc>
                  <a:txBody>
                    <a:bodyPr/>
                    <a:lstStyle/>
                    <a:p>
                      <a:pPr algn="ctr"/>
                      <a:r>
                        <a:rPr lang="en-US" dirty="0" smtClean="0"/>
                        <a:t>9,9</a:t>
                      </a:r>
                      <a:endParaRPr lang="ru-RU"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Length, </a:t>
                      </a:r>
                      <a:r>
                        <a:rPr lang="en-US" dirty="0" smtClean="0"/>
                        <a:t>y m</a:t>
                      </a:r>
                      <a:endParaRPr lang="ru-RU" dirty="0" smtClean="0"/>
                    </a:p>
                  </a:txBody>
                  <a:tcPr/>
                </a:tc>
                <a:tc>
                  <a:txBody>
                    <a:bodyPr/>
                    <a:lstStyle/>
                    <a:p>
                      <a:pPr algn="ctr"/>
                      <a:r>
                        <a:rPr lang="en-US" dirty="0" smtClean="0"/>
                        <a:t>2,2</a:t>
                      </a:r>
                      <a:endParaRPr lang="ru-RU" dirty="0"/>
                    </a:p>
                  </a:txBody>
                  <a:tcPr/>
                </a:tc>
                <a:tc>
                  <a:txBody>
                    <a:bodyPr/>
                    <a:lstStyle/>
                    <a:p>
                      <a:pPr algn="ctr"/>
                      <a:r>
                        <a:rPr lang="en-US" dirty="0" smtClean="0"/>
                        <a:t>6,4</a:t>
                      </a:r>
                      <a:endParaRPr lang="ru-RU" dirty="0"/>
                    </a:p>
                  </a:txBody>
                  <a:tcPr/>
                </a:tc>
              </a:tr>
              <a:tr h="370840">
                <a:tc>
                  <a:txBody>
                    <a:bodyPr/>
                    <a:lstStyle/>
                    <a:p>
                      <a:r>
                        <a:rPr lang="en-US" dirty="0" smtClean="0"/>
                        <a:t>Height, m</a:t>
                      </a:r>
                      <a:endParaRPr lang="ru-RU" dirty="0"/>
                    </a:p>
                  </a:txBody>
                  <a:tcPr/>
                </a:tc>
                <a:tc>
                  <a:txBody>
                    <a:bodyPr/>
                    <a:lstStyle/>
                    <a:p>
                      <a:pPr algn="ctr"/>
                      <a:r>
                        <a:rPr lang="en-US" dirty="0" smtClean="0"/>
                        <a:t>1,34/ 1,9</a:t>
                      </a:r>
                      <a:endParaRPr lang="ru-RU" dirty="0"/>
                    </a:p>
                  </a:txBody>
                  <a:tcPr/>
                </a:tc>
                <a:tc>
                  <a:txBody>
                    <a:bodyPr/>
                    <a:lstStyle/>
                    <a:p>
                      <a:pPr algn="ctr"/>
                      <a:r>
                        <a:rPr lang="en-US" dirty="0" smtClean="0"/>
                        <a:t>2,9/ 3,5</a:t>
                      </a:r>
                      <a:endParaRPr lang="ru-RU" dirty="0"/>
                    </a:p>
                  </a:txBody>
                  <a:tcPr/>
                </a:tc>
              </a:tr>
              <a:tr h="370840">
                <a:tc>
                  <a:txBody>
                    <a:bodyPr/>
                    <a:lstStyle/>
                    <a:p>
                      <a:r>
                        <a:rPr lang="en-US" dirty="0" smtClean="0"/>
                        <a:t>Process pipes</a:t>
                      </a:r>
                      <a:endParaRPr lang="ru-RU" dirty="0"/>
                    </a:p>
                  </a:txBody>
                  <a:tcPr/>
                </a:tc>
                <a:tc>
                  <a:txBody>
                    <a:bodyPr/>
                    <a:lstStyle/>
                    <a:p>
                      <a:pPr algn="ctr"/>
                      <a:r>
                        <a:rPr lang="en-US" dirty="0" smtClean="0"/>
                        <a:t>4</a:t>
                      </a:r>
                      <a:endParaRPr lang="ru-RU" dirty="0"/>
                    </a:p>
                  </a:txBody>
                  <a:tcPr/>
                </a:tc>
                <a:tc>
                  <a:txBody>
                    <a:bodyPr/>
                    <a:lstStyle/>
                    <a:p>
                      <a:pPr algn="ctr"/>
                      <a:r>
                        <a:rPr lang="en-US" dirty="0" smtClean="0"/>
                        <a:t>4</a:t>
                      </a:r>
                      <a:endParaRPr lang="ru-RU" dirty="0"/>
                    </a:p>
                  </a:txBody>
                  <a:tcPr/>
                </a:tc>
              </a:tr>
              <a:tr h="370840">
                <a:tc>
                  <a:txBody>
                    <a:bodyPr/>
                    <a:lstStyle/>
                    <a:p>
                      <a:r>
                        <a:rPr lang="en-US" dirty="0" smtClean="0"/>
                        <a:t>Weight, kg</a:t>
                      </a:r>
                      <a:endParaRPr lang="ru-RU" dirty="0"/>
                    </a:p>
                  </a:txBody>
                  <a:tcPr/>
                </a:tc>
                <a:tc>
                  <a:txBody>
                    <a:bodyPr/>
                    <a:lstStyle/>
                    <a:p>
                      <a:pPr algn="ctr"/>
                      <a:r>
                        <a:rPr lang="en-US" dirty="0" smtClean="0"/>
                        <a:t>540</a:t>
                      </a:r>
                      <a:endParaRPr lang="ru-RU" dirty="0"/>
                    </a:p>
                  </a:txBody>
                  <a:tcPr/>
                </a:tc>
                <a:tc>
                  <a:txBody>
                    <a:bodyPr/>
                    <a:lstStyle/>
                    <a:p>
                      <a:pPr algn="ctr"/>
                      <a:r>
                        <a:rPr lang="en-US" dirty="0" smtClean="0"/>
                        <a:t>1140</a:t>
                      </a:r>
                      <a:endParaRPr lang="ru-RU" dirty="0"/>
                    </a:p>
                  </a:txBody>
                  <a:tcPr/>
                </a:tc>
              </a:tr>
            </a:tbl>
          </a:graphicData>
        </a:graphic>
      </p:graphicFrame>
    </p:spTree>
    <p:extLst>
      <p:ext uri="{BB962C8B-B14F-4D97-AF65-F5344CB8AC3E}">
        <p14:creationId xmlns:p14="http://schemas.microsoft.com/office/powerpoint/2010/main" val="2642654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0974" y="778234"/>
            <a:ext cx="7686675" cy="5018809"/>
          </a:xfrm>
          <a:prstGeom prst="rect">
            <a:avLst/>
          </a:prstGeom>
        </p:spPr>
      </p:pic>
      <p:sp>
        <p:nvSpPr>
          <p:cNvPr id="8" name="Заголовок 1"/>
          <p:cNvSpPr txBox="1">
            <a:spLocks/>
          </p:cNvSpPr>
          <p:nvPr/>
        </p:nvSpPr>
        <p:spPr>
          <a:xfrm>
            <a:off x="1259599" y="76199"/>
            <a:ext cx="7208126" cy="471283"/>
          </a:xfrm>
          <a:prstGeom prst="rect">
            <a:avLst/>
          </a:prstGeom>
        </p:spPr>
        <p:txBody>
          <a:bodyPr vert="horz" lIns="74295" tIns="37148" rIns="74295" bIns="37148"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925" dirty="0">
                <a:solidFill>
                  <a:srgbClr val="17375E"/>
                </a:solidFill>
                <a:latin typeface="Comic Sans MS" pitchFamily="66" charset="0"/>
              </a:rPr>
              <a:t>design of the BRANCH BOX (BB</a:t>
            </a:r>
            <a:r>
              <a:rPr lang="en-US" sz="2925" dirty="0" smtClean="0">
                <a:solidFill>
                  <a:srgbClr val="17375E"/>
                </a:solidFill>
                <a:latin typeface="Comic Sans MS" pitchFamily="66" charset="0"/>
              </a:rPr>
              <a:t>)/ transfer lines</a:t>
            </a:r>
            <a:endParaRPr lang="ru-RU" sz="2925" dirty="0">
              <a:solidFill>
                <a:srgbClr val="17375E"/>
              </a:solidFill>
              <a:latin typeface="Comic Sans MS" pitchFamily="66" charset="0"/>
            </a:endParaRPr>
          </a:p>
        </p:txBody>
      </p:sp>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BINP_FAIR meeting 2020 </a:t>
            </a:r>
            <a:r>
              <a:rPr lang="en-US" dirty="0" smtClean="0"/>
              <a:t>9-13 November           SFRS </a:t>
            </a:r>
            <a:r>
              <a:rPr lang="en-US" dirty="0" smtClean="0"/>
              <a:t>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24</a:t>
            </a:fld>
            <a:endParaRPr lang="en-US" dirty="0"/>
          </a:p>
        </p:txBody>
      </p:sp>
      <p:sp>
        <p:nvSpPr>
          <p:cNvPr id="6" name="TextBox 5"/>
          <p:cNvSpPr txBox="1"/>
          <p:nvPr/>
        </p:nvSpPr>
        <p:spPr>
          <a:xfrm>
            <a:off x="2880655" y="5202269"/>
            <a:ext cx="2287314" cy="923330"/>
          </a:xfrm>
          <a:prstGeom prst="rect">
            <a:avLst/>
          </a:prstGeom>
          <a:noFill/>
        </p:spPr>
        <p:txBody>
          <a:bodyPr wrap="square" rtlCol="0">
            <a:spAutoFit/>
          </a:bodyPr>
          <a:lstStyle/>
          <a:p>
            <a:pPr algn="ctr"/>
            <a:r>
              <a:rPr lang="en-US" dirty="0" smtClean="0">
                <a:solidFill>
                  <a:srgbClr val="FF0000"/>
                </a:solidFill>
                <a:latin typeface="Comic Sans MS" panose="030F0702030302020204" pitchFamily="66" charset="0"/>
              </a:rPr>
              <a:t>Branch B;</a:t>
            </a:r>
          </a:p>
          <a:p>
            <a:pPr algn="ctr"/>
            <a:r>
              <a:rPr lang="en-US" dirty="0" smtClean="0">
                <a:solidFill>
                  <a:srgbClr val="FF0000"/>
                </a:solidFill>
                <a:latin typeface="Comic Sans MS" panose="030F0702030302020204" pitchFamily="66" charset="0"/>
              </a:rPr>
              <a:t>TL_05</a:t>
            </a:r>
          </a:p>
          <a:p>
            <a:pPr algn="ctr"/>
            <a:r>
              <a:rPr lang="en-US" dirty="0">
                <a:solidFill>
                  <a:srgbClr val="FF0000"/>
                </a:solidFill>
                <a:latin typeface="Comic Sans MS" panose="030F0702030302020204" pitchFamily="66" charset="0"/>
              </a:rPr>
              <a:t>to Tee </a:t>
            </a:r>
            <a:r>
              <a:rPr lang="en-US" dirty="0" smtClean="0">
                <a:solidFill>
                  <a:srgbClr val="FF0000"/>
                </a:solidFill>
                <a:latin typeface="Comic Sans MS" panose="030F0702030302020204" pitchFamily="66" charset="0"/>
              </a:rPr>
              <a:t>connection</a:t>
            </a:r>
            <a:endParaRPr lang="ru-RU" dirty="0">
              <a:solidFill>
                <a:srgbClr val="FF0000"/>
              </a:solidFill>
              <a:latin typeface="Comic Sans MS" panose="030F0702030302020204" pitchFamily="66" charset="0"/>
            </a:endParaRPr>
          </a:p>
        </p:txBody>
      </p:sp>
      <p:sp>
        <p:nvSpPr>
          <p:cNvPr id="7" name="Прямоугольник 6"/>
          <p:cNvSpPr/>
          <p:nvPr/>
        </p:nvSpPr>
        <p:spPr>
          <a:xfrm>
            <a:off x="5167969" y="2994199"/>
            <a:ext cx="1082348" cy="369332"/>
          </a:xfrm>
          <a:prstGeom prst="rect">
            <a:avLst/>
          </a:prstGeom>
        </p:spPr>
        <p:txBody>
          <a:bodyPr wrap="none">
            <a:spAutoFit/>
          </a:bodyPr>
          <a:lstStyle/>
          <a:p>
            <a:r>
              <a:rPr lang="en-US" dirty="0" smtClean="0">
                <a:solidFill>
                  <a:srgbClr val="C00000"/>
                </a:solidFill>
                <a:latin typeface="Times New Roman" panose="02020603050405020304" pitchFamily="18" charset="0"/>
              </a:rPr>
              <a:t>Fix point </a:t>
            </a:r>
            <a:endParaRPr lang="ru-RU" dirty="0">
              <a:solidFill>
                <a:srgbClr val="C00000"/>
              </a:solidFill>
            </a:endParaRPr>
          </a:p>
        </p:txBody>
      </p:sp>
      <p:cxnSp>
        <p:nvCxnSpPr>
          <p:cNvPr id="9" name="Прямая со стрелкой 8"/>
          <p:cNvCxnSpPr/>
          <p:nvPr/>
        </p:nvCxnSpPr>
        <p:spPr>
          <a:xfrm flipH="1" flipV="1">
            <a:off x="4859557" y="2205050"/>
            <a:ext cx="683993" cy="787873"/>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4503" y="3363531"/>
            <a:ext cx="3051590" cy="1560472"/>
          </a:xfrm>
          <a:prstGeom prst="rect">
            <a:avLst/>
          </a:prstGeom>
        </p:spPr>
      </p:pic>
      <p:cxnSp>
        <p:nvCxnSpPr>
          <p:cNvPr id="11" name="Прямая со стрелкой 10"/>
          <p:cNvCxnSpPr/>
          <p:nvPr/>
        </p:nvCxnSpPr>
        <p:spPr>
          <a:xfrm>
            <a:off x="5827776" y="3363531"/>
            <a:ext cx="1145680" cy="1417311"/>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973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1259599" y="76199"/>
            <a:ext cx="7208126" cy="471283"/>
          </a:xfrm>
          <a:prstGeom prst="rect">
            <a:avLst/>
          </a:prstGeom>
        </p:spPr>
        <p:txBody>
          <a:bodyPr vert="horz" lIns="74295" tIns="37148" rIns="74295" bIns="37148"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925" dirty="0">
                <a:solidFill>
                  <a:srgbClr val="17375E"/>
                </a:solidFill>
                <a:latin typeface="Comic Sans MS" pitchFamily="66" charset="0"/>
              </a:rPr>
              <a:t>design of the BRANCH BOX (BB</a:t>
            </a:r>
            <a:r>
              <a:rPr lang="en-US" sz="2925" dirty="0" smtClean="0">
                <a:solidFill>
                  <a:srgbClr val="17375E"/>
                </a:solidFill>
                <a:latin typeface="Comic Sans MS" pitchFamily="66" charset="0"/>
              </a:rPr>
              <a:t>)/ transfer lines</a:t>
            </a:r>
            <a:endParaRPr lang="ru-RU" sz="2925" dirty="0">
              <a:solidFill>
                <a:srgbClr val="17375E"/>
              </a:solidFill>
              <a:latin typeface="Comic Sans MS" pitchFamily="66" charset="0"/>
            </a:endParaRPr>
          </a:p>
        </p:txBody>
      </p:sp>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BINP_FAIR meeting 2020 </a:t>
            </a:r>
            <a:r>
              <a:rPr lang="en-US" dirty="0" smtClean="0"/>
              <a:t>9-13 November           SFRS </a:t>
            </a:r>
            <a:r>
              <a:rPr lang="en-US" dirty="0" smtClean="0"/>
              <a:t>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25</a:t>
            </a:fld>
            <a:endParaRPr lang="en-US" dirty="0"/>
          </a:p>
        </p:txBody>
      </p:sp>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0024" y="723900"/>
            <a:ext cx="4410075" cy="5457308"/>
          </a:xfrm>
          <a:prstGeom prst="rect">
            <a:avLst/>
          </a:prstGeom>
        </p:spPr>
      </p:pic>
      <p:sp>
        <p:nvSpPr>
          <p:cNvPr id="6" name="Заголовок 1"/>
          <p:cNvSpPr txBox="1">
            <a:spLocks/>
          </p:cNvSpPr>
          <p:nvPr/>
        </p:nvSpPr>
        <p:spPr>
          <a:xfrm>
            <a:off x="4469524" y="1193993"/>
            <a:ext cx="4617326" cy="36523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solidFill>
                  <a:srgbClr val="0070C0"/>
                </a:solidFill>
                <a:latin typeface="Times New Roman" panose="02020603050405020304" pitchFamily="18" charset="0"/>
                <a:cs typeface="Times New Roman" panose="02020603050405020304" pitchFamily="18" charset="0"/>
              </a:rPr>
              <a:t>Cross section:</a:t>
            </a:r>
          </a:p>
          <a:p>
            <a:pPr algn="l"/>
            <a:r>
              <a:rPr lang="en-US" sz="2000" dirty="0" smtClean="0">
                <a:solidFill>
                  <a:srgbClr val="0070C0"/>
                </a:solidFill>
                <a:latin typeface="Times New Roman" panose="02020603050405020304" pitchFamily="18" charset="0"/>
                <a:cs typeface="Times New Roman" panose="02020603050405020304" pitchFamily="18" charset="0"/>
              </a:rPr>
              <a:t>Outer diameter – 406 mm; </a:t>
            </a:r>
            <a:endParaRPr lang="en-US" sz="2000" dirty="0">
              <a:solidFill>
                <a:srgbClr val="0070C0"/>
              </a:solidFill>
              <a:latin typeface="Times New Roman" panose="02020603050405020304" pitchFamily="18" charset="0"/>
              <a:cs typeface="Times New Roman" panose="02020603050405020304" pitchFamily="18" charset="0"/>
            </a:endParaRPr>
          </a:p>
          <a:p>
            <a:pPr algn="l"/>
            <a:r>
              <a:rPr lang="en-US" sz="2000" dirty="0" smtClean="0">
                <a:solidFill>
                  <a:srgbClr val="0070C0"/>
                </a:solidFill>
                <a:latin typeface="Times New Roman" panose="02020603050405020304" pitchFamily="18" charset="0"/>
                <a:cs typeface="Times New Roman" panose="02020603050405020304" pitchFamily="18" charset="0"/>
              </a:rPr>
              <a:t>Process </a:t>
            </a:r>
            <a:r>
              <a:rPr lang="en-US" sz="2000" dirty="0" smtClean="0">
                <a:solidFill>
                  <a:srgbClr val="0070C0"/>
                </a:solidFill>
                <a:latin typeface="Times New Roman" panose="02020603050405020304" pitchFamily="18" charset="0"/>
                <a:cs typeface="Times New Roman" panose="02020603050405020304" pitchFamily="18" charset="0"/>
              </a:rPr>
              <a:t>pipes</a:t>
            </a:r>
            <a:r>
              <a:rPr lang="en-US" sz="2000" dirty="0" smtClean="0">
                <a:solidFill>
                  <a:srgbClr val="0070C0"/>
                </a:solidFill>
                <a:latin typeface="Times New Roman" panose="02020603050405020304" pitchFamily="18" charset="0"/>
                <a:cs typeface="Times New Roman" panose="02020603050405020304" pitchFamily="18" charset="0"/>
              </a:rPr>
              <a:t>:</a:t>
            </a:r>
          </a:p>
          <a:p>
            <a:pPr algn="l"/>
            <a:r>
              <a:rPr lang="en-US" sz="2000" dirty="0" smtClean="0">
                <a:solidFill>
                  <a:srgbClr val="0070C0"/>
                </a:solidFill>
                <a:latin typeface="Times New Roman" panose="02020603050405020304" pitchFamily="18" charset="0"/>
                <a:cs typeface="Times New Roman" panose="02020603050405020304" pitchFamily="18" charset="0"/>
              </a:rPr>
              <a:t>Yellow                - DN40/ 80K return;</a:t>
            </a:r>
          </a:p>
          <a:p>
            <a:pPr algn="l"/>
            <a:r>
              <a:rPr lang="en-US" sz="2000" dirty="0" smtClean="0">
                <a:solidFill>
                  <a:srgbClr val="0070C0"/>
                </a:solidFill>
                <a:latin typeface="Times New Roman" panose="02020603050405020304" pitchFamily="18" charset="0"/>
                <a:cs typeface="Times New Roman" panose="02020603050405020304" pitchFamily="18" charset="0"/>
              </a:rPr>
              <a:t>Brown	         - DN80</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smtClean="0">
                <a:solidFill>
                  <a:srgbClr val="0070C0"/>
                </a:solidFill>
                <a:latin typeface="Times New Roman" panose="02020603050405020304" pitchFamily="18" charset="0"/>
                <a:cs typeface="Times New Roman" panose="02020603050405020304" pitchFamily="18" charset="0"/>
              </a:rPr>
              <a:t>5,5K </a:t>
            </a:r>
            <a:r>
              <a:rPr lang="en-US" sz="2000" dirty="0">
                <a:solidFill>
                  <a:srgbClr val="0070C0"/>
                </a:solidFill>
                <a:latin typeface="Times New Roman" panose="02020603050405020304" pitchFamily="18" charset="0"/>
                <a:cs typeface="Times New Roman" panose="02020603050405020304" pitchFamily="18" charset="0"/>
              </a:rPr>
              <a:t>return;</a:t>
            </a:r>
          </a:p>
          <a:p>
            <a:pPr algn="l"/>
            <a:r>
              <a:rPr lang="en-US" sz="2000" dirty="0" smtClean="0">
                <a:solidFill>
                  <a:srgbClr val="0070C0"/>
                </a:solidFill>
                <a:latin typeface="Times New Roman" panose="02020603050405020304" pitchFamily="18" charset="0"/>
                <a:cs typeface="Times New Roman" panose="02020603050405020304" pitchFamily="18" charset="0"/>
              </a:rPr>
              <a:t>Green                 - DN50/ 4,5K forward;</a:t>
            </a:r>
            <a:endParaRPr lang="en-US" sz="2000" dirty="0">
              <a:solidFill>
                <a:srgbClr val="0070C0"/>
              </a:solidFill>
              <a:latin typeface="Times New Roman" panose="02020603050405020304" pitchFamily="18" charset="0"/>
              <a:cs typeface="Times New Roman" panose="02020603050405020304" pitchFamily="18" charset="0"/>
            </a:endParaRPr>
          </a:p>
          <a:p>
            <a:pPr algn="l"/>
            <a:r>
              <a:rPr lang="en-US" sz="2000" dirty="0" smtClean="0">
                <a:solidFill>
                  <a:srgbClr val="0070C0"/>
                </a:solidFill>
                <a:latin typeface="Times New Roman" panose="02020603050405020304" pitchFamily="18" charset="0"/>
                <a:cs typeface="Times New Roman" panose="02020603050405020304" pitchFamily="18" charset="0"/>
              </a:rPr>
              <a:t>Blue                   - </a:t>
            </a:r>
            <a:r>
              <a:rPr lang="en-US" sz="2000" dirty="0">
                <a:solidFill>
                  <a:srgbClr val="0070C0"/>
                </a:solidFill>
                <a:latin typeface="Times New Roman" panose="02020603050405020304" pitchFamily="18" charset="0"/>
                <a:cs typeface="Times New Roman" panose="02020603050405020304" pitchFamily="18" charset="0"/>
              </a:rPr>
              <a:t>DN40/ </a:t>
            </a:r>
            <a:r>
              <a:rPr lang="en-US" sz="2000" dirty="0" smtClean="0">
                <a:solidFill>
                  <a:srgbClr val="0070C0"/>
                </a:solidFill>
                <a:latin typeface="Times New Roman" panose="02020603050405020304" pitchFamily="18" charset="0"/>
                <a:cs typeface="Times New Roman" panose="02020603050405020304" pitchFamily="18" charset="0"/>
              </a:rPr>
              <a:t>50K forward;</a:t>
            </a:r>
            <a:endParaRPr lang="en-US" sz="2000" dirty="0">
              <a:solidFill>
                <a:srgbClr val="0070C0"/>
              </a:solidFill>
              <a:latin typeface="Times New Roman" panose="02020603050405020304" pitchFamily="18" charset="0"/>
              <a:cs typeface="Times New Roman" panose="02020603050405020304" pitchFamily="18" charset="0"/>
            </a:endParaRPr>
          </a:p>
          <a:p>
            <a:pPr algn="l"/>
            <a:r>
              <a:rPr lang="en-US" sz="2000" dirty="0" smtClean="0">
                <a:solidFill>
                  <a:srgbClr val="0070C0"/>
                </a:solidFill>
                <a:latin typeface="Times New Roman" panose="02020603050405020304" pitchFamily="18" charset="0"/>
                <a:cs typeface="Times New Roman" panose="02020603050405020304" pitchFamily="18" charset="0"/>
              </a:rPr>
              <a:t>material         - </a:t>
            </a:r>
            <a:r>
              <a:rPr lang="en-US" sz="2000" dirty="0">
                <a:solidFill>
                  <a:srgbClr val="0070C0"/>
                </a:solidFill>
                <a:latin typeface="Times New Roman" panose="02020603050405020304" pitchFamily="18" charset="0"/>
                <a:cs typeface="Times New Roman" panose="02020603050405020304" pitchFamily="18" charset="0"/>
              </a:rPr>
              <a:t>stainless </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steel 1.4541;</a:t>
            </a:r>
          </a:p>
          <a:p>
            <a:pPr algn="l"/>
            <a:endParaRPr lang="ru-RU" sz="2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2674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1507249" y="0"/>
            <a:ext cx="6686550" cy="509383"/>
          </a:xfrm>
          <a:prstGeom prst="rect">
            <a:avLst/>
          </a:prstGeom>
        </p:spPr>
        <p:txBody>
          <a:bodyPr vert="horz" lIns="74295" tIns="37148" rIns="74295" bIns="37148"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925" dirty="0">
                <a:solidFill>
                  <a:srgbClr val="17375E"/>
                </a:solidFill>
                <a:latin typeface="Comic Sans MS" pitchFamily="66" charset="0"/>
              </a:rPr>
              <a:t>design of the BRANCH BOX (BB)</a:t>
            </a:r>
            <a:endParaRPr lang="ru-RU" sz="2925" dirty="0">
              <a:solidFill>
                <a:srgbClr val="17375E"/>
              </a:solidFill>
              <a:latin typeface="Comic Sans MS" pitchFamily="66" charset="0"/>
            </a:endParaRPr>
          </a:p>
        </p:txBody>
      </p:sp>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BINP_FAIR meeting 2020 </a:t>
            </a:r>
            <a:r>
              <a:rPr lang="en-US" dirty="0" smtClean="0"/>
              <a:t>9-13 November           SFRS </a:t>
            </a:r>
            <a:r>
              <a:rPr lang="en-US" dirty="0" smtClean="0"/>
              <a:t>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26</a:t>
            </a:fld>
            <a:endParaRPr lang="en-US" dirty="0"/>
          </a:p>
        </p:txBody>
      </p:sp>
      <p:sp>
        <p:nvSpPr>
          <p:cNvPr id="5" name="Заголовок 1"/>
          <p:cNvSpPr>
            <a:spLocks noGrp="1"/>
          </p:cNvSpPr>
          <p:nvPr>
            <p:ph type="title"/>
          </p:nvPr>
        </p:nvSpPr>
        <p:spPr>
          <a:xfrm>
            <a:off x="479781" y="509383"/>
            <a:ext cx="8229600" cy="490066"/>
          </a:xfrm>
        </p:spPr>
        <p:txBody>
          <a:bodyPr>
            <a:normAutofit/>
          </a:bodyPr>
          <a:lstStyle/>
          <a:p>
            <a:r>
              <a:rPr lang="en-US" sz="2400" dirty="0" smtClean="0">
                <a:solidFill>
                  <a:srgbClr val="FF0000"/>
                </a:solidFill>
                <a:latin typeface="Comic Sans MS" panose="030F0702030302020204" pitchFamily="66" charset="0"/>
              </a:rPr>
              <a:t>Plan</a:t>
            </a:r>
            <a:endParaRPr lang="ru-RU" sz="2400" dirty="0"/>
          </a:p>
        </p:txBody>
      </p:sp>
      <p:sp>
        <p:nvSpPr>
          <p:cNvPr id="7" name="Прямоугольник 6"/>
          <p:cNvSpPr/>
          <p:nvPr/>
        </p:nvSpPr>
        <p:spPr>
          <a:xfrm>
            <a:off x="515007" y="1508537"/>
            <a:ext cx="8974475" cy="3955442"/>
          </a:xfrm>
          <a:prstGeom prst="rect">
            <a:avLst/>
          </a:prstGeom>
        </p:spPr>
        <p:txBody>
          <a:bodyPr wrap="square">
            <a:spAutoFit/>
          </a:bodyPr>
          <a:lstStyle/>
          <a:p>
            <a:pPr>
              <a:lnSpc>
                <a:spcPct val="112000"/>
              </a:lnSpc>
            </a:pPr>
            <a:r>
              <a:rPr lang="en-US" sz="2400" dirty="0" smtClean="0">
                <a:solidFill>
                  <a:srgbClr val="FF0000"/>
                </a:solidFill>
                <a:latin typeface="Comic Sans MS" panose="030F0702030302020204" pitchFamily="66" charset="0"/>
              </a:rPr>
              <a:t>1</a:t>
            </a:r>
            <a:r>
              <a:rPr lang="ru-RU" sz="2400" dirty="0" smtClean="0">
                <a:solidFill>
                  <a:srgbClr val="FF0000"/>
                </a:solidFill>
                <a:latin typeface="Comic Sans MS" panose="030F0702030302020204" pitchFamily="66" charset="0"/>
              </a:rPr>
              <a:t>.    </a:t>
            </a:r>
            <a:r>
              <a:rPr lang="ru-RU" sz="2400" dirty="0" err="1" smtClean="0">
                <a:solidFill>
                  <a:srgbClr val="FF0000"/>
                </a:solidFill>
                <a:latin typeface="Comic Sans MS" panose="030F0702030302020204" pitchFamily="66" charset="0"/>
              </a:rPr>
              <a:t>Place</a:t>
            </a:r>
            <a:r>
              <a:rPr lang="en-US" sz="2400" dirty="0" err="1" smtClean="0">
                <a:solidFill>
                  <a:srgbClr val="FF0000"/>
                </a:solidFill>
                <a:latin typeface="Comic Sans MS" panose="030F0702030302020204" pitchFamily="66" charset="0"/>
              </a:rPr>
              <a:t>ment</a:t>
            </a:r>
            <a:r>
              <a:rPr lang="ru-RU" sz="2400" dirty="0" smtClean="0">
                <a:solidFill>
                  <a:srgbClr val="FF0000"/>
                </a:solidFill>
                <a:latin typeface="Comic Sans MS" panose="030F0702030302020204" pitchFamily="66" charset="0"/>
              </a:rPr>
              <a:t> </a:t>
            </a:r>
            <a:r>
              <a:rPr lang="ru-RU" sz="2400" dirty="0" err="1">
                <a:solidFill>
                  <a:srgbClr val="FF0000"/>
                </a:solidFill>
                <a:latin typeface="Comic Sans MS" panose="030F0702030302020204" pitchFamily="66" charset="0"/>
              </a:rPr>
              <a:t>the</a:t>
            </a:r>
            <a:r>
              <a:rPr lang="ru-RU" sz="2400" dirty="0">
                <a:solidFill>
                  <a:srgbClr val="FF0000"/>
                </a:solidFill>
                <a:latin typeface="Comic Sans MS" panose="030F0702030302020204" pitchFamily="66" charset="0"/>
              </a:rPr>
              <a:t> </a:t>
            </a:r>
            <a:r>
              <a:rPr lang="ru-RU" sz="2400" dirty="0" err="1">
                <a:solidFill>
                  <a:srgbClr val="FF0000"/>
                </a:solidFill>
                <a:latin typeface="Comic Sans MS" panose="030F0702030302020204" pitchFamily="66" charset="0"/>
              </a:rPr>
              <a:t>temperature</a:t>
            </a:r>
            <a:r>
              <a:rPr lang="ru-RU" sz="2400" dirty="0">
                <a:solidFill>
                  <a:srgbClr val="FF0000"/>
                </a:solidFill>
                <a:latin typeface="Comic Sans MS" panose="030F0702030302020204" pitchFamily="66" charset="0"/>
              </a:rPr>
              <a:t> </a:t>
            </a:r>
            <a:r>
              <a:rPr lang="ru-RU" sz="2400" dirty="0" err="1" smtClean="0">
                <a:solidFill>
                  <a:srgbClr val="FF0000"/>
                </a:solidFill>
                <a:latin typeface="Comic Sans MS" panose="030F0702030302020204" pitchFamily="66" charset="0"/>
              </a:rPr>
              <a:t>sensors</a:t>
            </a:r>
            <a:r>
              <a:rPr lang="en-US" sz="2400" dirty="0" smtClean="0">
                <a:solidFill>
                  <a:srgbClr val="FF0000"/>
                </a:solidFill>
                <a:latin typeface="Comic Sans MS" panose="030F0702030302020204" pitchFamily="66" charset="0"/>
              </a:rPr>
              <a:t> and other instruments</a:t>
            </a:r>
            <a:r>
              <a:rPr lang="ru-RU" sz="2400" dirty="0" smtClean="0">
                <a:solidFill>
                  <a:srgbClr val="FF0000"/>
                </a:solidFill>
                <a:latin typeface="Comic Sans MS" panose="030F0702030302020204" pitchFamily="66" charset="0"/>
              </a:rPr>
              <a:t>.</a:t>
            </a:r>
            <a:endParaRPr lang="ru-RU" sz="2400" dirty="0">
              <a:solidFill>
                <a:srgbClr val="FF0000"/>
              </a:solidFill>
              <a:latin typeface="Comic Sans MS" panose="030F0702030302020204" pitchFamily="66" charset="0"/>
            </a:endParaRPr>
          </a:p>
          <a:p>
            <a:pPr>
              <a:lnSpc>
                <a:spcPct val="112000"/>
              </a:lnSpc>
            </a:pPr>
            <a:r>
              <a:rPr lang="en-US" sz="2400" dirty="0" smtClean="0">
                <a:solidFill>
                  <a:srgbClr val="FF0000"/>
                </a:solidFill>
                <a:latin typeface="Comic Sans MS" panose="030F0702030302020204" pitchFamily="66" charset="0"/>
              </a:rPr>
              <a:t>2</a:t>
            </a:r>
            <a:r>
              <a:rPr lang="ru-RU" sz="2400" dirty="0" smtClean="0">
                <a:solidFill>
                  <a:srgbClr val="FF0000"/>
                </a:solidFill>
                <a:latin typeface="Comic Sans MS" panose="030F0702030302020204" pitchFamily="66" charset="0"/>
              </a:rPr>
              <a:t>.    </a:t>
            </a:r>
            <a:r>
              <a:rPr lang="ru-RU" sz="2400" dirty="0" err="1" smtClean="0">
                <a:solidFill>
                  <a:srgbClr val="FF0000"/>
                </a:solidFill>
                <a:latin typeface="Comic Sans MS" panose="030F0702030302020204" pitchFamily="66" charset="0"/>
              </a:rPr>
              <a:t>Place</a:t>
            </a:r>
            <a:r>
              <a:rPr lang="en-US" sz="2400" dirty="0" err="1" smtClean="0">
                <a:solidFill>
                  <a:srgbClr val="FF0000"/>
                </a:solidFill>
                <a:latin typeface="Comic Sans MS" panose="030F0702030302020204" pitchFamily="66" charset="0"/>
              </a:rPr>
              <a:t>ment</a:t>
            </a:r>
            <a:r>
              <a:rPr lang="ru-RU" sz="2400" dirty="0" smtClean="0">
                <a:solidFill>
                  <a:srgbClr val="FF0000"/>
                </a:solidFill>
                <a:latin typeface="Comic Sans MS" panose="030F0702030302020204" pitchFamily="66" charset="0"/>
              </a:rPr>
              <a:t> </a:t>
            </a:r>
            <a:r>
              <a:rPr lang="en-US" sz="2400" dirty="0" smtClean="0">
                <a:solidFill>
                  <a:srgbClr val="FF0000"/>
                </a:solidFill>
                <a:latin typeface="Comic Sans MS" panose="030F0702030302020204" pitchFamily="66" charset="0"/>
              </a:rPr>
              <a:t>layout</a:t>
            </a:r>
            <a:r>
              <a:rPr lang="ru-RU" sz="2400" dirty="0" smtClean="0">
                <a:solidFill>
                  <a:srgbClr val="FF0000"/>
                </a:solidFill>
                <a:latin typeface="Comic Sans MS" panose="030F0702030302020204" pitchFamily="66" charset="0"/>
              </a:rPr>
              <a:t> </a:t>
            </a:r>
            <a:r>
              <a:rPr lang="ru-RU" sz="2400" dirty="0" err="1" smtClean="0">
                <a:solidFill>
                  <a:srgbClr val="FF0000"/>
                </a:solidFill>
                <a:latin typeface="Comic Sans MS" panose="030F0702030302020204" pitchFamily="66" charset="0"/>
              </a:rPr>
              <a:t>outside</a:t>
            </a:r>
            <a:r>
              <a:rPr lang="en-US" sz="2400" dirty="0" smtClean="0">
                <a:solidFill>
                  <a:srgbClr val="FF0000"/>
                </a:solidFill>
                <a:latin typeface="Comic Sans MS" panose="030F0702030302020204" pitchFamily="66" charset="0"/>
              </a:rPr>
              <a:t> pipe</a:t>
            </a:r>
            <a:r>
              <a:rPr lang="ru-RU" sz="2400" dirty="0" err="1" smtClean="0">
                <a:solidFill>
                  <a:srgbClr val="FF0000"/>
                </a:solidFill>
                <a:latin typeface="Comic Sans MS" panose="030F0702030302020204" pitchFamily="66" charset="0"/>
              </a:rPr>
              <a:t>lines</a:t>
            </a:r>
            <a:r>
              <a:rPr lang="ru-RU" sz="2400" dirty="0">
                <a:solidFill>
                  <a:srgbClr val="FF0000"/>
                </a:solidFill>
                <a:latin typeface="Comic Sans MS" panose="030F0702030302020204" pitchFamily="66" charset="0"/>
              </a:rPr>
              <a:t>.</a:t>
            </a:r>
          </a:p>
          <a:p>
            <a:pPr marL="457200" indent="-457200">
              <a:lnSpc>
                <a:spcPct val="112000"/>
              </a:lnSpc>
              <a:buAutoNum type="arabicPeriod" startAt="3"/>
            </a:pPr>
            <a:r>
              <a:rPr lang="ru-RU" sz="2400" dirty="0" err="1" smtClean="0">
                <a:solidFill>
                  <a:srgbClr val="FF0000"/>
                </a:solidFill>
                <a:latin typeface="Comic Sans MS" panose="030F0702030302020204" pitchFamily="66" charset="0"/>
              </a:rPr>
              <a:t>Calculate</a:t>
            </a:r>
            <a:r>
              <a:rPr lang="ru-RU" sz="2400" dirty="0" smtClean="0">
                <a:solidFill>
                  <a:srgbClr val="FF0000"/>
                </a:solidFill>
                <a:latin typeface="Comic Sans MS" panose="030F0702030302020204" pitchFamily="66" charset="0"/>
              </a:rPr>
              <a:t> </a:t>
            </a:r>
            <a:r>
              <a:rPr lang="ru-RU" sz="2400" dirty="0" err="1">
                <a:solidFill>
                  <a:srgbClr val="FF0000"/>
                </a:solidFill>
                <a:latin typeface="Comic Sans MS" panose="030F0702030302020204" pitchFamily="66" charset="0"/>
              </a:rPr>
              <a:t>the</a:t>
            </a:r>
            <a:r>
              <a:rPr lang="ru-RU" sz="2400" dirty="0">
                <a:solidFill>
                  <a:srgbClr val="FF0000"/>
                </a:solidFill>
                <a:latin typeface="Comic Sans MS" panose="030F0702030302020204" pitchFamily="66" charset="0"/>
              </a:rPr>
              <a:t> </a:t>
            </a:r>
            <a:r>
              <a:rPr lang="en-US" sz="2400" dirty="0" smtClean="0">
                <a:solidFill>
                  <a:srgbClr val="FF0000"/>
                </a:solidFill>
                <a:latin typeface="Comic Sans MS" panose="030F0702030302020204" pitchFamily="66" charset="0"/>
              </a:rPr>
              <a:t>pipe</a:t>
            </a:r>
            <a:r>
              <a:rPr lang="ru-RU" sz="2400" dirty="0" err="1" smtClean="0">
                <a:solidFill>
                  <a:srgbClr val="FF0000"/>
                </a:solidFill>
                <a:latin typeface="Comic Sans MS" panose="030F0702030302020204" pitchFamily="66" charset="0"/>
              </a:rPr>
              <a:t>lines</a:t>
            </a:r>
            <a:r>
              <a:rPr lang="ru-RU" sz="2400" dirty="0" smtClean="0">
                <a:solidFill>
                  <a:srgbClr val="FF0000"/>
                </a:solidFill>
                <a:latin typeface="Comic Sans MS" panose="030F0702030302020204" pitchFamily="66" charset="0"/>
              </a:rPr>
              <a:t> </a:t>
            </a:r>
            <a:r>
              <a:rPr lang="en-US" sz="2400" dirty="0" smtClean="0">
                <a:solidFill>
                  <a:srgbClr val="FF0000"/>
                </a:solidFill>
                <a:latin typeface="Comic Sans MS" panose="030F0702030302020204" pitchFamily="66" charset="0"/>
              </a:rPr>
              <a:t>of BB </a:t>
            </a:r>
            <a:r>
              <a:rPr lang="ru-RU" sz="2400" dirty="0" err="1" smtClean="0">
                <a:solidFill>
                  <a:srgbClr val="FF0000"/>
                </a:solidFill>
                <a:latin typeface="Comic Sans MS" panose="030F0702030302020204" pitchFamily="66" charset="0"/>
              </a:rPr>
              <a:t>using</a:t>
            </a:r>
            <a:r>
              <a:rPr lang="ru-RU" sz="2400" dirty="0" smtClean="0">
                <a:solidFill>
                  <a:srgbClr val="FF0000"/>
                </a:solidFill>
                <a:latin typeface="Comic Sans MS" panose="030F0702030302020204" pitchFamily="66" charset="0"/>
              </a:rPr>
              <a:t> </a:t>
            </a:r>
            <a:r>
              <a:rPr lang="ru-RU" sz="2400" dirty="0" err="1">
                <a:solidFill>
                  <a:srgbClr val="FF0000"/>
                </a:solidFill>
                <a:latin typeface="Comic Sans MS" panose="030F0702030302020204" pitchFamily="66" charset="0"/>
              </a:rPr>
              <a:t>the</a:t>
            </a:r>
            <a:r>
              <a:rPr lang="ru-RU" sz="2400" dirty="0">
                <a:solidFill>
                  <a:srgbClr val="FF0000"/>
                </a:solidFill>
                <a:latin typeface="Comic Sans MS" panose="030F0702030302020204" pitchFamily="66" charset="0"/>
              </a:rPr>
              <a:t> </a:t>
            </a:r>
            <a:r>
              <a:rPr lang="ru-RU" sz="2400" dirty="0" err="1" smtClean="0">
                <a:solidFill>
                  <a:srgbClr val="FF0000"/>
                </a:solidFill>
                <a:latin typeface="Comic Sans MS" panose="030F0702030302020204" pitchFamily="66" charset="0"/>
              </a:rPr>
              <a:t>Caesar</a:t>
            </a:r>
            <a:r>
              <a:rPr lang="ru-RU" sz="2400" dirty="0" smtClean="0">
                <a:solidFill>
                  <a:srgbClr val="FF0000"/>
                </a:solidFill>
                <a:latin typeface="Comic Sans MS" panose="030F0702030302020204" pitchFamily="66" charset="0"/>
              </a:rPr>
              <a:t>-</a:t>
            </a:r>
            <a:r>
              <a:rPr lang="en-US" sz="2400" dirty="0" smtClean="0">
                <a:solidFill>
                  <a:srgbClr val="FF0000"/>
                </a:solidFill>
                <a:latin typeface="Comic Sans MS" panose="030F0702030302020204" pitchFamily="66" charset="0"/>
              </a:rPr>
              <a:t>II</a:t>
            </a:r>
            <a:r>
              <a:rPr lang="ru-RU" sz="2400" dirty="0" smtClean="0">
                <a:solidFill>
                  <a:srgbClr val="FF0000"/>
                </a:solidFill>
                <a:latin typeface="Comic Sans MS" panose="030F0702030302020204" pitchFamily="66" charset="0"/>
              </a:rPr>
              <a:t> </a:t>
            </a:r>
            <a:r>
              <a:rPr lang="ru-RU" sz="2400" dirty="0" err="1">
                <a:solidFill>
                  <a:srgbClr val="FF0000"/>
                </a:solidFill>
                <a:latin typeface="Comic Sans MS" panose="030F0702030302020204" pitchFamily="66" charset="0"/>
              </a:rPr>
              <a:t>program</a:t>
            </a:r>
            <a:r>
              <a:rPr lang="ru-RU" sz="2400" dirty="0" smtClean="0">
                <a:solidFill>
                  <a:srgbClr val="FF0000"/>
                </a:solidFill>
                <a:latin typeface="Comic Sans MS" panose="030F0702030302020204" pitchFamily="66" charset="0"/>
              </a:rPr>
              <a:t>.</a:t>
            </a:r>
            <a:endParaRPr lang="en-US" sz="2400" dirty="0" smtClean="0">
              <a:solidFill>
                <a:srgbClr val="FF0000"/>
              </a:solidFill>
              <a:latin typeface="Comic Sans MS" panose="030F0702030302020204" pitchFamily="66" charset="0"/>
            </a:endParaRPr>
          </a:p>
          <a:p>
            <a:pPr marL="457200" indent="-457200">
              <a:lnSpc>
                <a:spcPct val="112000"/>
              </a:lnSpc>
              <a:buAutoNum type="arabicPeriod" startAt="3"/>
            </a:pPr>
            <a:r>
              <a:rPr lang="en-US" sz="2400" dirty="0" smtClean="0">
                <a:solidFill>
                  <a:srgbClr val="FF0000"/>
                </a:solidFill>
                <a:latin typeface="Comic Sans MS" panose="030F0702030302020204" pitchFamily="66" charset="0"/>
              </a:rPr>
              <a:t>Assembling drawings.</a:t>
            </a:r>
          </a:p>
          <a:p>
            <a:pPr marL="457200" indent="-457200">
              <a:lnSpc>
                <a:spcPct val="112000"/>
              </a:lnSpc>
              <a:buAutoNum type="arabicPeriod" startAt="3"/>
            </a:pPr>
            <a:r>
              <a:rPr lang="en-US" sz="2400" dirty="0" smtClean="0">
                <a:solidFill>
                  <a:srgbClr val="FF0000"/>
                </a:solidFill>
                <a:latin typeface="Comic Sans MS" panose="030F0702030302020204" pitchFamily="66" charset="0"/>
              </a:rPr>
              <a:t>3D design TL_03, TL04_ TL_05 and TL_06.</a:t>
            </a:r>
          </a:p>
          <a:p>
            <a:pPr marL="457200" indent="-457200">
              <a:lnSpc>
                <a:spcPct val="112000"/>
              </a:lnSpc>
              <a:buFontTx/>
              <a:buAutoNum type="arabicPeriod" startAt="3"/>
            </a:pPr>
            <a:r>
              <a:rPr lang="ru-RU" sz="2400" dirty="0" err="1" smtClean="0">
                <a:solidFill>
                  <a:srgbClr val="FF0000"/>
                </a:solidFill>
                <a:latin typeface="Comic Sans MS" panose="030F0702030302020204" pitchFamily="66" charset="0"/>
              </a:rPr>
              <a:t>Calculat</a:t>
            </a:r>
            <a:r>
              <a:rPr lang="en-US" sz="2400" dirty="0" smtClean="0">
                <a:solidFill>
                  <a:srgbClr val="FF0000"/>
                </a:solidFill>
                <a:latin typeface="Comic Sans MS" panose="030F0702030302020204" pitchFamily="66" charset="0"/>
              </a:rPr>
              <a:t>ion loads of</a:t>
            </a:r>
            <a:r>
              <a:rPr lang="ru-RU" sz="2400" dirty="0" smtClean="0">
                <a:solidFill>
                  <a:srgbClr val="FF0000"/>
                </a:solidFill>
                <a:latin typeface="Comic Sans MS" panose="030F0702030302020204" pitchFamily="66" charset="0"/>
              </a:rPr>
              <a:t> </a:t>
            </a:r>
            <a:r>
              <a:rPr lang="ru-RU" sz="2400" dirty="0" err="1">
                <a:solidFill>
                  <a:srgbClr val="FF0000"/>
                </a:solidFill>
                <a:latin typeface="Comic Sans MS" panose="030F0702030302020204" pitchFamily="66" charset="0"/>
              </a:rPr>
              <a:t>the</a:t>
            </a:r>
            <a:r>
              <a:rPr lang="ru-RU" sz="2400" dirty="0">
                <a:solidFill>
                  <a:srgbClr val="FF0000"/>
                </a:solidFill>
                <a:latin typeface="Comic Sans MS" panose="030F0702030302020204" pitchFamily="66" charset="0"/>
              </a:rPr>
              <a:t> </a:t>
            </a:r>
            <a:r>
              <a:rPr lang="en-US" sz="2400" dirty="0" smtClean="0">
                <a:solidFill>
                  <a:srgbClr val="FF0000"/>
                </a:solidFill>
                <a:latin typeface="Comic Sans MS" panose="030F0702030302020204" pitchFamily="66" charset="0"/>
              </a:rPr>
              <a:t>piping, shell of TLs, supports, vacuum barriers and etc. </a:t>
            </a:r>
            <a:r>
              <a:rPr lang="ru-RU" sz="2400" dirty="0" err="1" smtClean="0">
                <a:solidFill>
                  <a:srgbClr val="FF0000"/>
                </a:solidFill>
                <a:latin typeface="Comic Sans MS" panose="030F0702030302020204" pitchFamily="66" charset="0"/>
              </a:rPr>
              <a:t>using</a:t>
            </a:r>
            <a:r>
              <a:rPr lang="ru-RU" sz="2400" dirty="0" smtClean="0">
                <a:solidFill>
                  <a:srgbClr val="FF0000"/>
                </a:solidFill>
                <a:latin typeface="Comic Sans MS" panose="030F0702030302020204" pitchFamily="66" charset="0"/>
              </a:rPr>
              <a:t> </a:t>
            </a:r>
            <a:r>
              <a:rPr lang="ru-RU" sz="2400" dirty="0" err="1">
                <a:solidFill>
                  <a:srgbClr val="FF0000"/>
                </a:solidFill>
                <a:latin typeface="Comic Sans MS" panose="030F0702030302020204" pitchFamily="66" charset="0"/>
              </a:rPr>
              <a:t>the</a:t>
            </a:r>
            <a:r>
              <a:rPr lang="ru-RU" sz="2400" dirty="0">
                <a:solidFill>
                  <a:srgbClr val="FF0000"/>
                </a:solidFill>
                <a:latin typeface="Comic Sans MS" panose="030F0702030302020204" pitchFamily="66" charset="0"/>
              </a:rPr>
              <a:t> </a:t>
            </a:r>
            <a:r>
              <a:rPr lang="ru-RU" sz="2400" dirty="0" err="1">
                <a:solidFill>
                  <a:srgbClr val="FF0000"/>
                </a:solidFill>
                <a:latin typeface="Comic Sans MS" panose="030F0702030302020204" pitchFamily="66" charset="0"/>
              </a:rPr>
              <a:t>Caesar</a:t>
            </a:r>
            <a:r>
              <a:rPr lang="ru-RU" sz="2400" dirty="0">
                <a:solidFill>
                  <a:srgbClr val="FF0000"/>
                </a:solidFill>
                <a:latin typeface="Comic Sans MS" panose="030F0702030302020204" pitchFamily="66" charset="0"/>
              </a:rPr>
              <a:t>-</a:t>
            </a:r>
            <a:r>
              <a:rPr lang="en-US" sz="2400" dirty="0">
                <a:solidFill>
                  <a:srgbClr val="FF0000"/>
                </a:solidFill>
                <a:latin typeface="Comic Sans MS" panose="030F0702030302020204" pitchFamily="66" charset="0"/>
              </a:rPr>
              <a:t>II</a:t>
            </a:r>
            <a:r>
              <a:rPr lang="ru-RU" sz="2400" dirty="0">
                <a:solidFill>
                  <a:srgbClr val="FF0000"/>
                </a:solidFill>
                <a:latin typeface="Comic Sans MS" panose="030F0702030302020204" pitchFamily="66" charset="0"/>
              </a:rPr>
              <a:t> </a:t>
            </a:r>
            <a:r>
              <a:rPr lang="ru-RU" sz="2400" dirty="0" err="1">
                <a:solidFill>
                  <a:srgbClr val="FF0000"/>
                </a:solidFill>
                <a:latin typeface="Comic Sans MS" panose="030F0702030302020204" pitchFamily="66" charset="0"/>
              </a:rPr>
              <a:t>program</a:t>
            </a:r>
            <a:r>
              <a:rPr lang="ru-RU" sz="2400" dirty="0">
                <a:solidFill>
                  <a:srgbClr val="FF0000"/>
                </a:solidFill>
                <a:latin typeface="Comic Sans MS" panose="030F0702030302020204" pitchFamily="66" charset="0"/>
              </a:rPr>
              <a:t>.</a:t>
            </a:r>
            <a:endParaRPr lang="en-US" sz="2400" dirty="0">
              <a:solidFill>
                <a:srgbClr val="FF0000"/>
              </a:solidFill>
              <a:latin typeface="Comic Sans MS" panose="030F0702030302020204" pitchFamily="66" charset="0"/>
            </a:endParaRPr>
          </a:p>
          <a:p>
            <a:pPr marL="457200" indent="-457200">
              <a:lnSpc>
                <a:spcPct val="150000"/>
              </a:lnSpc>
              <a:buAutoNum type="arabicPeriod" startAt="3"/>
            </a:pPr>
            <a:endParaRPr lang="ru-RU" sz="2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793167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1860856" y="2486604"/>
            <a:ext cx="6686550" cy="705544"/>
          </a:xfrm>
          <a:prstGeom prst="rect">
            <a:avLst/>
          </a:prstGeom>
        </p:spPr>
        <p:txBody>
          <a:bodyPr vert="horz" lIns="74295" tIns="37148" rIns="74295" bIns="37148"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925" dirty="0">
                <a:solidFill>
                  <a:srgbClr val="17375E"/>
                </a:solidFill>
                <a:latin typeface="Comic Sans MS" pitchFamily="66" charset="0"/>
              </a:rPr>
              <a:t>Thank you for your attention</a:t>
            </a:r>
            <a:endParaRPr lang="ru-RU" sz="2925" dirty="0">
              <a:solidFill>
                <a:srgbClr val="17375E"/>
              </a:solidFill>
              <a:latin typeface="Comic Sans MS" pitchFamily="66" charset="0"/>
            </a:endParaRPr>
          </a:p>
        </p:txBody>
      </p:sp>
      <p:pic>
        <p:nvPicPr>
          <p:cNvPr id="9" name="Рисунок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5" y="5496910"/>
            <a:ext cx="451590" cy="786955"/>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r>
              <a:rPr lang="en-US" smtClean="0"/>
              <a:t>BINP_FAIR meeting 2020 May 25_29                                 SFRS local cryogenic          E.Pyata</a:t>
            </a:r>
            <a:endParaRPr lang="en-US" dirty="0"/>
          </a:p>
        </p:txBody>
      </p:sp>
      <p:sp>
        <p:nvSpPr>
          <p:cNvPr id="3" name="Номер слайда 2"/>
          <p:cNvSpPr>
            <a:spLocks noGrp="1"/>
          </p:cNvSpPr>
          <p:nvPr>
            <p:ph type="sldNum" sz="quarter" idx="12"/>
          </p:nvPr>
        </p:nvSpPr>
        <p:spPr/>
        <p:txBody>
          <a:bodyPr/>
          <a:lstStyle/>
          <a:p>
            <a:fld id="{ABA80EE7-ABEB-45F5-9263-42A0E4DE94A6}" type="slidenum">
              <a:rPr lang="en-US" smtClean="0"/>
              <a:t>27</a:t>
            </a:fld>
            <a:endParaRPr lang="en-US"/>
          </a:p>
        </p:txBody>
      </p:sp>
    </p:spTree>
    <p:extLst>
      <p:ext uri="{BB962C8B-B14F-4D97-AF65-F5344CB8AC3E}">
        <p14:creationId xmlns:p14="http://schemas.microsoft.com/office/powerpoint/2010/main" val="2303436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3" descr="Flow scheme of the Branch Box (September 2019).pdf - Adobe Reade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4908" t="8587" r="14008" b="2317"/>
          <a:stretch/>
        </p:blipFill>
        <p:spPr>
          <a:xfrm>
            <a:off x="251519" y="523886"/>
            <a:ext cx="9397305" cy="5797563"/>
          </a:xfrm>
        </p:spPr>
      </p:pic>
      <p:sp>
        <p:nvSpPr>
          <p:cNvPr id="8" name="Заголовок 1"/>
          <p:cNvSpPr txBox="1">
            <a:spLocks/>
          </p:cNvSpPr>
          <p:nvPr/>
        </p:nvSpPr>
        <p:spPr>
          <a:xfrm>
            <a:off x="1428220" y="46942"/>
            <a:ext cx="6686550" cy="476944"/>
          </a:xfrm>
          <a:prstGeom prst="rect">
            <a:avLst/>
          </a:prstGeom>
        </p:spPr>
        <p:txBody>
          <a:bodyPr vert="horz" lIns="74295" tIns="37148" rIns="74295" bIns="37148"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925" dirty="0">
                <a:solidFill>
                  <a:srgbClr val="17375E"/>
                </a:solidFill>
                <a:latin typeface="Comic Sans MS" pitchFamily="66" charset="0"/>
              </a:rPr>
              <a:t>design of the BRANCH BOX (BB)</a:t>
            </a:r>
            <a:endParaRPr lang="ru-RU" sz="2925" dirty="0">
              <a:solidFill>
                <a:srgbClr val="17375E"/>
              </a:solidFill>
              <a:latin typeface="Comic Sans MS" pitchFamily="66" charset="0"/>
            </a:endParaRPr>
          </a:p>
        </p:txBody>
      </p:sp>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BINP_FAIR meeting 2020 </a:t>
            </a:r>
            <a:r>
              <a:rPr lang="en-US" dirty="0" smtClean="0"/>
              <a:t>9-13 November           SFRS </a:t>
            </a:r>
            <a:r>
              <a:rPr lang="en-US" dirty="0" smtClean="0"/>
              <a:t>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3</a:t>
            </a:fld>
            <a:endParaRPr lang="en-US" dirty="0"/>
          </a:p>
        </p:txBody>
      </p:sp>
      <p:sp>
        <p:nvSpPr>
          <p:cNvPr id="6" name="Заголовок 1"/>
          <p:cNvSpPr>
            <a:spLocks noGrp="1"/>
          </p:cNvSpPr>
          <p:nvPr>
            <p:ph type="title"/>
          </p:nvPr>
        </p:nvSpPr>
        <p:spPr>
          <a:xfrm>
            <a:off x="749061" y="5833227"/>
            <a:ext cx="7118589" cy="404845"/>
          </a:xfrm>
        </p:spPr>
        <p:txBody>
          <a:bodyPr>
            <a:normAutofit fontScale="90000"/>
          </a:bodyPr>
          <a:lstStyle/>
          <a:p>
            <a:r>
              <a:rPr lang="en-US" altLang="ru-RU" sz="2400" dirty="0" err="1" smtClean="0">
                <a:solidFill>
                  <a:srgbClr val="FF0000"/>
                </a:solidFill>
                <a:latin typeface="Comic Sans MS" panose="030F0702030302020204" pitchFamily="66" charset="0"/>
              </a:rPr>
              <a:t>Flowscheme</a:t>
            </a:r>
            <a:r>
              <a:rPr lang="en-US" sz="2400" dirty="0" smtClean="0">
                <a:solidFill>
                  <a:srgbClr val="FF0000"/>
                </a:solidFill>
                <a:latin typeface="Comic Sans MS" charset="0"/>
              </a:rPr>
              <a:t> of </a:t>
            </a:r>
            <a:r>
              <a:rPr lang="en-US" sz="2400" dirty="0">
                <a:solidFill>
                  <a:srgbClr val="FF0000"/>
                </a:solidFill>
                <a:latin typeface="Comic Sans MS" charset="0"/>
              </a:rPr>
              <a:t>the </a:t>
            </a:r>
            <a:r>
              <a:rPr lang="en-US" sz="2400" dirty="0" smtClean="0">
                <a:solidFill>
                  <a:srgbClr val="FF0000"/>
                </a:solidFill>
                <a:latin typeface="Comic Sans MS" charset="0"/>
              </a:rPr>
              <a:t>Branch Box (September 2020).</a:t>
            </a:r>
            <a:endParaRPr lang="ru-RU" sz="2400" dirty="0">
              <a:solidFill>
                <a:srgbClr val="FF0000"/>
              </a:solidFill>
            </a:endParaRPr>
          </a:p>
        </p:txBody>
      </p:sp>
    </p:spTree>
    <p:extLst>
      <p:ext uri="{BB962C8B-B14F-4D97-AF65-F5344CB8AC3E}">
        <p14:creationId xmlns:p14="http://schemas.microsoft.com/office/powerpoint/2010/main" val="2013331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rotWithShape="1">
          <a:blip r:embed="rId3">
            <a:extLst>
              <a:ext uri="{28A0092B-C50C-407E-A947-70E740481C1C}">
                <a14:useLocalDpi xmlns:a14="http://schemas.microsoft.com/office/drawing/2010/main" val="0"/>
              </a:ext>
            </a:extLst>
          </a:blip>
          <a:srcRect l="17626" t="308" r="12376" b="5372"/>
          <a:stretch/>
        </p:blipFill>
        <p:spPr>
          <a:xfrm>
            <a:off x="1232967" y="670867"/>
            <a:ext cx="7056784" cy="5027960"/>
          </a:xfrm>
        </p:spPr>
      </p:pic>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BINP_FAIR meeting 2020 </a:t>
            </a:r>
            <a:r>
              <a:rPr lang="en-US" dirty="0" smtClean="0"/>
              <a:t>9-13 November           SFRS </a:t>
            </a:r>
            <a:r>
              <a:rPr lang="en-US" dirty="0" smtClean="0"/>
              <a:t>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4</a:t>
            </a:fld>
            <a:endParaRPr lang="en-US" dirty="0"/>
          </a:p>
        </p:txBody>
      </p:sp>
      <p:sp>
        <p:nvSpPr>
          <p:cNvPr id="5" name="Заголовок 1"/>
          <p:cNvSpPr>
            <a:spLocks noGrp="1"/>
          </p:cNvSpPr>
          <p:nvPr>
            <p:ph type="title"/>
          </p:nvPr>
        </p:nvSpPr>
        <p:spPr>
          <a:xfrm>
            <a:off x="1904999" y="133076"/>
            <a:ext cx="6554019" cy="418058"/>
          </a:xfrm>
        </p:spPr>
        <p:txBody>
          <a:bodyPr>
            <a:noAutofit/>
          </a:bodyPr>
          <a:lstStyle/>
          <a:p>
            <a:pPr algn="ctr"/>
            <a:r>
              <a:rPr lang="en-US" sz="2800" dirty="0">
                <a:solidFill>
                  <a:srgbClr val="FF0000"/>
                </a:solidFill>
                <a:latin typeface="Comic Sans MS" charset="0"/>
              </a:rPr>
              <a:t>3D model of </a:t>
            </a:r>
            <a:r>
              <a:rPr lang="en-US" sz="2800" dirty="0" smtClean="0">
                <a:solidFill>
                  <a:srgbClr val="FF0000"/>
                </a:solidFill>
                <a:latin typeface="Comic Sans MS" charset="0"/>
              </a:rPr>
              <a:t>the Branch Box</a:t>
            </a:r>
            <a:r>
              <a:rPr lang="en-US" sz="2800" dirty="0">
                <a:solidFill>
                  <a:srgbClr val="FF0000"/>
                </a:solidFill>
                <a:latin typeface="Comic Sans MS" charset="0"/>
              </a:rPr>
              <a:t>.</a:t>
            </a:r>
            <a:endParaRPr lang="ru-RU" sz="2800" dirty="0">
              <a:solidFill>
                <a:srgbClr val="FF0000"/>
              </a:solidFill>
            </a:endParaRPr>
          </a:p>
        </p:txBody>
      </p:sp>
      <p:sp>
        <p:nvSpPr>
          <p:cNvPr id="6" name="Заголовок 1"/>
          <p:cNvSpPr txBox="1">
            <a:spLocks/>
          </p:cNvSpPr>
          <p:nvPr/>
        </p:nvSpPr>
        <p:spPr>
          <a:xfrm>
            <a:off x="1524000" y="5478824"/>
            <a:ext cx="7056784" cy="62655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dirty="0">
                <a:solidFill>
                  <a:srgbClr val="0070C0"/>
                </a:solidFill>
                <a:latin typeface="Arial" panose="020B0604020202020204" pitchFamily="34" charset="0"/>
                <a:cs typeface="Arial" panose="020B0604020202020204" pitchFamily="34" charset="0"/>
              </a:rPr>
              <a:t>3D </a:t>
            </a:r>
            <a:r>
              <a:rPr lang="en-US" sz="1600" dirty="0" smtClean="0">
                <a:solidFill>
                  <a:srgbClr val="0070C0"/>
                </a:solidFill>
                <a:latin typeface="Arial" panose="020B0604020202020204" pitchFamily="34" charset="0"/>
                <a:cs typeface="Arial" panose="020B0604020202020204" pitchFamily="34" charset="0"/>
              </a:rPr>
              <a:t>model of the Branch Box without Warm piping. The weight is ~14t</a:t>
            </a:r>
            <a:endParaRPr lang="ru-RU" sz="1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3301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7"/>
          <p:cNvPicPr>
            <a:picLocks noGrp="1" noChangeAspect="1"/>
          </p:cNvPicPr>
          <p:nvPr>
            <p:ph idx="1"/>
          </p:nvPr>
        </p:nvPicPr>
        <p:blipFill rotWithShape="1">
          <a:blip r:embed="rId3">
            <a:extLst>
              <a:ext uri="{28A0092B-C50C-407E-A947-70E740481C1C}">
                <a14:useLocalDpi xmlns:a14="http://schemas.microsoft.com/office/drawing/2010/main" val="0"/>
              </a:ext>
            </a:extLst>
          </a:blip>
          <a:srcRect l="5375" t="1465" r="20250" b="3175"/>
          <a:stretch/>
        </p:blipFill>
        <p:spPr>
          <a:xfrm>
            <a:off x="515007" y="325661"/>
            <a:ext cx="8509198" cy="5906385"/>
          </a:xfrm>
        </p:spPr>
      </p:pic>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BINP_FAIR meeting 2020 </a:t>
            </a:r>
            <a:r>
              <a:rPr lang="en-US" dirty="0" smtClean="0"/>
              <a:t>9-13 November           SFRS </a:t>
            </a:r>
            <a:r>
              <a:rPr lang="en-US" dirty="0" smtClean="0"/>
              <a:t>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5</a:t>
            </a:fld>
            <a:endParaRPr lang="en-US" dirty="0"/>
          </a:p>
        </p:txBody>
      </p:sp>
      <p:sp>
        <p:nvSpPr>
          <p:cNvPr id="5" name="Заголовок 1"/>
          <p:cNvSpPr>
            <a:spLocks noGrp="1"/>
          </p:cNvSpPr>
          <p:nvPr>
            <p:ph type="title"/>
          </p:nvPr>
        </p:nvSpPr>
        <p:spPr>
          <a:xfrm>
            <a:off x="2216932" y="116632"/>
            <a:ext cx="6480212" cy="418058"/>
          </a:xfrm>
        </p:spPr>
        <p:txBody>
          <a:bodyPr>
            <a:noAutofit/>
          </a:bodyPr>
          <a:lstStyle/>
          <a:p>
            <a:r>
              <a:rPr lang="en-US" sz="2800" dirty="0" smtClean="0">
                <a:solidFill>
                  <a:srgbClr val="FF0000"/>
                </a:solidFill>
                <a:latin typeface="Comic Sans MS" charset="0"/>
              </a:rPr>
              <a:t>Dimensions of </a:t>
            </a:r>
            <a:r>
              <a:rPr lang="en-US" sz="2800" dirty="0">
                <a:solidFill>
                  <a:srgbClr val="FF0000"/>
                </a:solidFill>
                <a:latin typeface="Comic Sans MS" charset="0"/>
              </a:rPr>
              <a:t>the </a:t>
            </a:r>
            <a:r>
              <a:rPr lang="en-US" sz="2800" dirty="0" smtClean="0">
                <a:solidFill>
                  <a:srgbClr val="FF0000"/>
                </a:solidFill>
                <a:latin typeface="Comic Sans MS" charset="0"/>
              </a:rPr>
              <a:t>Branch Box</a:t>
            </a:r>
            <a:r>
              <a:rPr lang="en-US" sz="2800" dirty="0">
                <a:solidFill>
                  <a:srgbClr val="FF0000"/>
                </a:solidFill>
                <a:latin typeface="Comic Sans MS" charset="0"/>
              </a:rPr>
              <a:t>.</a:t>
            </a:r>
            <a:endParaRPr lang="ru-RU" sz="2800" dirty="0">
              <a:solidFill>
                <a:srgbClr val="FF0000"/>
              </a:solidFill>
            </a:endParaRPr>
          </a:p>
        </p:txBody>
      </p:sp>
      <p:sp>
        <p:nvSpPr>
          <p:cNvPr id="6" name="Заголовок 1"/>
          <p:cNvSpPr txBox="1">
            <a:spLocks/>
          </p:cNvSpPr>
          <p:nvPr/>
        </p:nvSpPr>
        <p:spPr>
          <a:xfrm>
            <a:off x="5796695" y="4536316"/>
            <a:ext cx="3343886" cy="418058"/>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dirty="0">
                <a:solidFill>
                  <a:srgbClr val="0070C0"/>
                </a:solidFill>
                <a:latin typeface="Arial" panose="020B0604020202020204" pitchFamily="34" charset="0"/>
                <a:cs typeface="Arial" panose="020B0604020202020204" pitchFamily="34" charset="0"/>
              </a:rPr>
              <a:t>Outer diameter is 2</a:t>
            </a:r>
            <a:r>
              <a:rPr lang="ru-RU" sz="1600" dirty="0">
                <a:solidFill>
                  <a:srgbClr val="0070C0"/>
                </a:solidFill>
                <a:latin typeface="Arial" panose="020B0604020202020204" pitchFamily="34" charset="0"/>
                <a:cs typeface="Arial" panose="020B0604020202020204" pitchFamily="34" charset="0"/>
              </a:rPr>
              <a:t>06</a:t>
            </a:r>
            <a:r>
              <a:rPr lang="en-US" sz="1600" dirty="0">
                <a:solidFill>
                  <a:srgbClr val="0070C0"/>
                </a:solidFill>
                <a:latin typeface="Arial" panose="020B0604020202020204" pitchFamily="34" charset="0"/>
                <a:cs typeface="Arial" panose="020B0604020202020204" pitchFamily="34" charset="0"/>
              </a:rPr>
              <a:t>0 </a:t>
            </a:r>
            <a:r>
              <a:rPr lang="en-US" sz="1600" dirty="0" smtClean="0">
                <a:solidFill>
                  <a:srgbClr val="0070C0"/>
                </a:solidFill>
                <a:latin typeface="Arial" panose="020B0604020202020204" pitchFamily="34" charset="0"/>
                <a:cs typeface="Arial" panose="020B0604020202020204" pitchFamily="34" charset="0"/>
              </a:rPr>
              <a:t>mm (2220 mm flanges), length </a:t>
            </a:r>
            <a:r>
              <a:rPr lang="en-US" sz="1600" dirty="0">
                <a:solidFill>
                  <a:srgbClr val="0070C0"/>
                </a:solidFill>
                <a:latin typeface="Arial" panose="020B0604020202020204" pitchFamily="34" charset="0"/>
                <a:cs typeface="Arial" panose="020B0604020202020204" pitchFamily="34" charset="0"/>
              </a:rPr>
              <a:t>is </a:t>
            </a:r>
            <a:r>
              <a:rPr lang="ru-RU" sz="1600" dirty="0" smtClean="0">
                <a:solidFill>
                  <a:srgbClr val="0070C0"/>
                </a:solidFill>
                <a:latin typeface="Arial" panose="020B0604020202020204" pitchFamily="34" charset="0"/>
                <a:cs typeface="Arial" panose="020B0604020202020204" pitchFamily="34" charset="0"/>
              </a:rPr>
              <a:t>5500</a:t>
            </a:r>
            <a:r>
              <a:rPr lang="en-US"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mm</a:t>
            </a:r>
            <a:endParaRPr lang="ru-RU" sz="1600" dirty="0">
              <a:solidFill>
                <a:srgbClr val="0070C0"/>
              </a:solidFill>
              <a:latin typeface="Arial" panose="020B0604020202020204" pitchFamily="34" charset="0"/>
              <a:cs typeface="Arial" panose="020B0604020202020204" pitchFamily="34" charset="0"/>
            </a:endParaRPr>
          </a:p>
        </p:txBody>
      </p:sp>
      <p:cxnSp>
        <p:nvCxnSpPr>
          <p:cNvPr id="9" name="Прямая со стрелкой 8"/>
          <p:cNvCxnSpPr/>
          <p:nvPr/>
        </p:nvCxnSpPr>
        <p:spPr>
          <a:xfrm>
            <a:off x="971600" y="3789040"/>
            <a:ext cx="504056" cy="10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9552" y="3481263"/>
            <a:ext cx="1008112" cy="307777"/>
          </a:xfrm>
          <a:prstGeom prst="rect">
            <a:avLst/>
          </a:prstGeom>
          <a:noFill/>
        </p:spPr>
        <p:txBody>
          <a:bodyPr wrap="square" rtlCol="0">
            <a:spAutoFit/>
          </a:bodyPr>
          <a:lstStyle/>
          <a:p>
            <a:r>
              <a:rPr lang="en-US" sz="1400" dirty="0" smtClean="0">
                <a:solidFill>
                  <a:srgbClr val="00B0F0"/>
                </a:solidFill>
              </a:rPr>
              <a:t>Branch M</a:t>
            </a:r>
            <a:endParaRPr lang="ru-RU" sz="1400" dirty="0">
              <a:solidFill>
                <a:srgbClr val="00B0F0"/>
              </a:solidFill>
            </a:endParaRPr>
          </a:p>
        </p:txBody>
      </p:sp>
      <p:cxnSp>
        <p:nvCxnSpPr>
          <p:cNvPr id="11" name="Прямая со стрелкой 10"/>
          <p:cNvCxnSpPr/>
          <p:nvPr/>
        </p:nvCxnSpPr>
        <p:spPr>
          <a:xfrm>
            <a:off x="1763688" y="3789040"/>
            <a:ext cx="504056" cy="10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2483768" y="3789040"/>
            <a:ext cx="288032" cy="1296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3203848" y="3789040"/>
            <a:ext cx="216024" cy="10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a:off x="4053136" y="3789040"/>
            <a:ext cx="349188" cy="10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a:off x="4932040" y="3789040"/>
            <a:ext cx="303802" cy="10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67644" y="3481262"/>
            <a:ext cx="1008112" cy="307777"/>
          </a:xfrm>
          <a:prstGeom prst="rect">
            <a:avLst/>
          </a:prstGeom>
          <a:noFill/>
        </p:spPr>
        <p:txBody>
          <a:bodyPr wrap="square" rtlCol="0">
            <a:spAutoFit/>
          </a:bodyPr>
          <a:lstStyle/>
          <a:p>
            <a:r>
              <a:rPr lang="en-US" sz="1400" dirty="0" smtClean="0">
                <a:solidFill>
                  <a:srgbClr val="00B0F0"/>
                </a:solidFill>
              </a:rPr>
              <a:t>Branch R</a:t>
            </a:r>
            <a:endParaRPr lang="ru-RU" sz="1400" dirty="0">
              <a:solidFill>
                <a:srgbClr val="00B0F0"/>
              </a:solidFill>
            </a:endParaRPr>
          </a:p>
        </p:txBody>
      </p:sp>
      <p:sp>
        <p:nvSpPr>
          <p:cNvPr id="17" name="TextBox 16"/>
          <p:cNvSpPr txBox="1"/>
          <p:nvPr/>
        </p:nvSpPr>
        <p:spPr>
          <a:xfrm>
            <a:off x="4053136" y="3479881"/>
            <a:ext cx="1008112" cy="307777"/>
          </a:xfrm>
          <a:prstGeom prst="rect">
            <a:avLst/>
          </a:prstGeom>
          <a:noFill/>
        </p:spPr>
        <p:txBody>
          <a:bodyPr wrap="square" rtlCol="0">
            <a:spAutoFit/>
          </a:bodyPr>
          <a:lstStyle/>
          <a:p>
            <a:r>
              <a:rPr lang="en-US" sz="1400" dirty="0" smtClean="0">
                <a:solidFill>
                  <a:srgbClr val="00B0F0"/>
                </a:solidFill>
              </a:rPr>
              <a:t>Branch H</a:t>
            </a:r>
            <a:endParaRPr lang="ru-RU" sz="1400" dirty="0">
              <a:solidFill>
                <a:srgbClr val="00B0F0"/>
              </a:solidFill>
            </a:endParaRPr>
          </a:p>
        </p:txBody>
      </p:sp>
      <p:sp>
        <p:nvSpPr>
          <p:cNvPr id="18" name="TextBox 17"/>
          <p:cNvSpPr txBox="1"/>
          <p:nvPr/>
        </p:nvSpPr>
        <p:spPr>
          <a:xfrm>
            <a:off x="4881228" y="3463841"/>
            <a:ext cx="1008112" cy="307777"/>
          </a:xfrm>
          <a:prstGeom prst="rect">
            <a:avLst/>
          </a:prstGeom>
          <a:noFill/>
        </p:spPr>
        <p:txBody>
          <a:bodyPr wrap="square" rtlCol="0">
            <a:spAutoFit/>
          </a:bodyPr>
          <a:lstStyle/>
          <a:p>
            <a:r>
              <a:rPr lang="en-US" sz="1400" dirty="0" smtClean="0">
                <a:solidFill>
                  <a:srgbClr val="00B0F0"/>
                </a:solidFill>
              </a:rPr>
              <a:t>Branch L</a:t>
            </a:r>
            <a:endParaRPr lang="ru-RU" sz="1400" dirty="0">
              <a:solidFill>
                <a:srgbClr val="00B0F0"/>
              </a:solidFill>
            </a:endParaRPr>
          </a:p>
        </p:txBody>
      </p:sp>
      <p:sp>
        <p:nvSpPr>
          <p:cNvPr id="19" name="TextBox 18"/>
          <p:cNvSpPr txBox="1"/>
          <p:nvPr/>
        </p:nvSpPr>
        <p:spPr>
          <a:xfrm>
            <a:off x="2216932" y="3506388"/>
            <a:ext cx="580528" cy="307777"/>
          </a:xfrm>
          <a:prstGeom prst="rect">
            <a:avLst/>
          </a:prstGeom>
          <a:noFill/>
        </p:spPr>
        <p:txBody>
          <a:bodyPr wrap="square" rtlCol="0">
            <a:spAutoFit/>
          </a:bodyPr>
          <a:lstStyle/>
          <a:p>
            <a:r>
              <a:rPr lang="en-US" sz="1400" dirty="0" smtClean="0">
                <a:solidFill>
                  <a:srgbClr val="00B0F0"/>
                </a:solidFill>
              </a:rPr>
              <a:t>MPL</a:t>
            </a:r>
            <a:endParaRPr lang="ru-RU" sz="1400" dirty="0">
              <a:solidFill>
                <a:srgbClr val="00B0F0"/>
              </a:solidFill>
            </a:endParaRPr>
          </a:p>
        </p:txBody>
      </p:sp>
      <p:sp>
        <p:nvSpPr>
          <p:cNvPr id="20" name="TextBox 19"/>
          <p:cNvSpPr txBox="1"/>
          <p:nvPr/>
        </p:nvSpPr>
        <p:spPr>
          <a:xfrm>
            <a:off x="3122204" y="3479881"/>
            <a:ext cx="580528" cy="307777"/>
          </a:xfrm>
          <a:prstGeom prst="rect">
            <a:avLst/>
          </a:prstGeom>
          <a:noFill/>
        </p:spPr>
        <p:txBody>
          <a:bodyPr wrap="square" rtlCol="0">
            <a:spAutoFit/>
          </a:bodyPr>
          <a:lstStyle/>
          <a:p>
            <a:r>
              <a:rPr lang="en-US" sz="1400" dirty="0" smtClean="0">
                <a:solidFill>
                  <a:srgbClr val="00B0F0"/>
                </a:solidFill>
              </a:rPr>
              <a:t>CWU</a:t>
            </a:r>
            <a:endParaRPr lang="ru-RU" sz="1400" dirty="0">
              <a:solidFill>
                <a:srgbClr val="00B0F0"/>
              </a:solidFill>
            </a:endParaRPr>
          </a:p>
        </p:txBody>
      </p:sp>
    </p:spTree>
    <p:extLst>
      <p:ext uri="{BB962C8B-B14F-4D97-AF65-F5344CB8AC3E}">
        <p14:creationId xmlns:p14="http://schemas.microsoft.com/office/powerpoint/2010/main" val="3439095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1507249" y="184839"/>
            <a:ext cx="6686550" cy="705544"/>
          </a:xfrm>
          <a:prstGeom prst="rect">
            <a:avLst/>
          </a:prstGeom>
        </p:spPr>
        <p:txBody>
          <a:bodyPr vert="horz" lIns="74295" tIns="37148" rIns="74295" bIns="37148"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925" dirty="0">
                <a:solidFill>
                  <a:srgbClr val="17375E"/>
                </a:solidFill>
                <a:latin typeface="Comic Sans MS" pitchFamily="66" charset="0"/>
              </a:rPr>
              <a:t>design of the BRANCH BOX (BB)</a:t>
            </a:r>
            <a:endParaRPr lang="ru-RU" sz="2925" dirty="0">
              <a:solidFill>
                <a:srgbClr val="17375E"/>
              </a:solidFill>
              <a:latin typeface="Comic Sans MS" pitchFamily="66" charset="0"/>
            </a:endParaRPr>
          </a:p>
        </p:txBody>
      </p:sp>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BINP_FAIR meeting 2020 </a:t>
            </a:r>
            <a:r>
              <a:rPr lang="en-US" dirty="0" smtClean="0"/>
              <a:t>9-13 November           SFRS </a:t>
            </a:r>
            <a:r>
              <a:rPr lang="en-US" dirty="0" smtClean="0"/>
              <a:t>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6</a:t>
            </a:fld>
            <a:endParaRPr lang="en-US" dirty="0"/>
          </a:p>
        </p:txBody>
      </p:sp>
      <p:pic>
        <p:nvPicPr>
          <p:cNvPr id="5" name="Объект 10" descr="BranchBox_Interfaсe_new.pdf - Adobe Reade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134754" y="1443790"/>
            <a:ext cx="9577137" cy="4186990"/>
          </a:xfrm>
        </p:spPr>
      </p:pic>
      <p:sp>
        <p:nvSpPr>
          <p:cNvPr id="6" name="Заголовок 1"/>
          <p:cNvSpPr>
            <a:spLocks noGrp="1"/>
          </p:cNvSpPr>
          <p:nvPr>
            <p:ph type="title"/>
          </p:nvPr>
        </p:nvSpPr>
        <p:spPr>
          <a:xfrm>
            <a:off x="1425878" y="1106804"/>
            <a:ext cx="4980918" cy="418058"/>
          </a:xfrm>
        </p:spPr>
        <p:txBody>
          <a:bodyPr>
            <a:normAutofit fontScale="90000"/>
          </a:bodyPr>
          <a:lstStyle/>
          <a:p>
            <a:r>
              <a:rPr lang="en-US" sz="2400" dirty="0" smtClean="0">
                <a:solidFill>
                  <a:srgbClr val="FF0000"/>
                </a:solidFill>
                <a:latin typeface="Comic Sans MS" charset="0"/>
              </a:rPr>
              <a:t>Interface of </a:t>
            </a:r>
            <a:r>
              <a:rPr lang="en-US" sz="2400" dirty="0">
                <a:solidFill>
                  <a:srgbClr val="FF0000"/>
                </a:solidFill>
                <a:latin typeface="Comic Sans MS" charset="0"/>
              </a:rPr>
              <a:t>the </a:t>
            </a:r>
            <a:r>
              <a:rPr lang="en-US" sz="2400" dirty="0" smtClean="0">
                <a:solidFill>
                  <a:srgbClr val="FF0000"/>
                </a:solidFill>
                <a:latin typeface="Comic Sans MS" charset="0"/>
              </a:rPr>
              <a:t>Branch Box.</a:t>
            </a:r>
            <a:endParaRPr lang="ru-RU" sz="2400" dirty="0">
              <a:solidFill>
                <a:srgbClr val="FF0000"/>
              </a:solidFill>
            </a:endParaRPr>
          </a:p>
        </p:txBody>
      </p:sp>
      <p:sp>
        <p:nvSpPr>
          <p:cNvPr id="7" name="Заголовок 1"/>
          <p:cNvSpPr txBox="1">
            <a:spLocks/>
          </p:cNvSpPr>
          <p:nvPr/>
        </p:nvSpPr>
        <p:spPr>
          <a:xfrm>
            <a:off x="949696" y="5630780"/>
            <a:ext cx="8305156" cy="54255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a:solidFill>
                  <a:srgbClr val="0070C0"/>
                </a:solidFill>
                <a:latin typeface="Arial" panose="020B0604020202020204" pitchFamily="34" charset="0"/>
                <a:cs typeface="Arial" panose="020B0604020202020204" pitchFamily="34" charset="0"/>
              </a:rPr>
              <a:t>The </a:t>
            </a:r>
            <a:r>
              <a:rPr lang="en-US" sz="1600" dirty="0" smtClean="0">
                <a:solidFill>
                  <a:srgbClr val="0070C0"/>
                </a:solidFill>
                <a:latin typeface="Arial" panose="020B0604020202020204" pitchFamily="34" charset="0"/>
                <a:cs typeface="Arial" panose="020B0604020202020204" pitchFamily="34" charset="0"/>
              </a:rPr>
              <a:t>interface </a:t>
            </a:r>
            <a:r>
              <a:rPr lang="en-US" sz="1600" dirty="0" smtClean="0">
                <a:solidFill>
                  <a:srgbClr val="0070C0"/>
                </a:solidFill>
                <a:latin typeface="Arial" panose="020B0604020202020204" pitchFamily="34" charset="0"/>
                <a:cs typeface="Arial" panose="020B0604020202020204" pitchFamily="34" charset="0"/>
              </a:rPr>
              <a:t>of all ports is agreed. The process </a:t>
            </a:r>
            <a:r>
              <a:rPr lang="en-US" sz="1600" dirty="0">
                <a:solidFill>
                  <a:srgbClr val="0070C0"/>
                </a:solidFill>
                <a:latin typeface="Arial" panose="020B0604020202020204" pitchFamily="34" charset="0"/>
                <a:cs typeface="Arial" panose="020B0604020202020204" pitchFamily="34" charset="0"/>
              </a:rPr>
              <a:t>tubes of the CWU </a:t>
            </a:r>
            <a:r>
              <a:rPr lang="en-US" sz="1600" dirty="0" smtClean="0">
                <a:solidFill>
                  <a:srgbClr val="0070C0"/>
                </a:solidFill>
                <a:latin typeface="Arial" panose="020B0604020202020204" pitchFamily="34" charset="0"/>
                <a:cs typeface="Arial" panose="020B0604020202020204" pitchFamily="34" charset="0"/>
              </a:rPr>
              <a:t>port were rotated </a:t>
            </a:r>
            <a:r>
              <a:rPr lang="en-US" sz="1600" dirty="0">
                <a:solidFill>
                  <a:srgbClr val="0070C0"/>
                </a:solidFill>
                <a:latin typeface="Arial" panose="020B0604020202020204" pitchFamily="34" charset="0"/>
                <a:cs typeface="Arial" panose="020B0604020202020204" pitchFamily="34" charset="0"/>
              </a:rPr>
              <a:t>90 </a:t>
            </a:r>
            <a:r>
              <a:rPr lang="en-US" sz="1600" dirty="0" smtClean="0">
                <a:solidFill>
                  <a:srgbClr val="0070C0"/>
                </a:solidFill>
                <a:latin typeface="Arial" panose="020B0604020202020204" pitchFamily="34" charset="0"/>
                <a:cs typeface="Arial" panose="020B0604020202020204" pitchFamily="34" charset="0"/>
              </a:rPr>
              <a:t>degrees according to BINP request!</a:t>
            </a:r>
            <a:endParaRPr lang="ru-RU" sz="1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4178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6"/>
          <p:cNvPicPr>
            <a:picLocks noGrp="1" noChangeAspect="1"/>
          </p:cNvPicPr>
          <p:nvPr>
            <p:ph idx="1"/>
          </p:nvPr>
        </p:nvPicPr>
        <p:blipFill rotWithShape="1">
          <a:blip r:embed="rId3">
            <a:extLst>
              <a:ext uri="{28A0092B-C50C-407E-A947-70E740481C1C}">
                <a14:useLocalDpi xmlns:a14="http://schemas.microsoft.com/office/drawing/2010/main" val="0"/>
              </a:ext>
            </a:extLst>
          </a:blip>
          <a:srcRect l="18074" t="3814" r="15413" b="15045"/>
          <a:stretch/>
        </p:blipFill>
        <p:spPr>
          <a:xfrm>
            <a:off x="1161802" y="972332"/>
            <a:ext cx="6841083" cy="4651937"/>
          </a:xfrm>
        </p:spPr>
      </p:pic>
      <p:sp>
        <p:nvSpPr>
          <p:cNvPr id="8" name="Заголовок 1"/>
          <p:cNvSpPr txBox="1">
            <a:spLocks/>
          </p:cNvSpPr>
          <p:nvPr/>
        </p:nvSpPr>
        <p:spPr>
          <a:xfrm>
            <a:off x="1735849" y="116632"/>
            <a:ext cx="6686550" cy="551656"/>
          </a:xfrm>
          <a:prstGeom prst="rect">
            <a:avLst/>
          </a:prstGeom>
        </p:spPr>
        <p:txBody>
          <a:bodyPr vert="horz" lIns="74295" tIns="37148" rIns="74295" bIns="37148"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925" dirty="0">
                <a:solidFill>
                  <a:srgbClr val="17375E"/>
                </a:solidFill>
                <a:latin typeface="Comic Sans MS" pitchFamily="66" charset="0"/>
              </a:rPr>
              <a:t>design of the BRANCH BOX (BB)</a:t>
            </a:r>
            <a:endParaRPr lang="ru-RU" sz="2925" dirty="0">
              <a:solidFill>
                <a:srgbClr val="17375E"/>
              </a:solidFill>
              <a:latin typeface="Comic Sans MS" pitchFamily="66" charset="0"/>
            </a:endParaRPr>
          </a:p>
        </p:txBody>
      </p:sp>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BINP_FAIR meeting 2020 </a:t>
            </a:r>
            <a:r>
              <a:rPr lang="en-US" dirty="0" smtClean="0"/>
              <a:t>9-13 November           SFRS </a:t>
            </a:r>
            <a:r>
              <a:rPr lang="en-US" dirty="0" smtClean="0"/>
              <a:t>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7</a:t>
            </a:fld>
            <a:endParaRPr lang="en-US" dirty="0"/>
          </a:p>
        </p:txBody>
      </p:sp>
      <p:sp>
        <p:nvSpPr>
          <p:cNvPr id="5" name="Заголовок 1"/>
          <p:cNvSpPr>
            <a:spLocks noGrp="1"/>
          </p:cNvSpPr>
          <p:nvPr>
            <p:ph type="title"/>
          </p:nvPr>
        </p:nvSpPr>
        <p:spPr>
          <a:xfrm>
            <a:off x="467543" y="477472"/>
            <a:ext cx="8229600" cy="864096"/>
          </a:xfrm>
        </p:spPr>
        <p:txBody>
          <a:bodyPr>
            <a:normAutofit/>
          </a:bodyPr>
          <a:lstStyle/>
          <a:p>
            <a:r>
              <a:rPr lang="en-US" sz="2400" dirty="0" smtClean="0">
                <a:solidFill>
                  <a:srgbClr val="FF0000"/>
                </a:solidFill>
                <a:latin typeface="Comic Sans MS" charset="0"/>
              </a:rPr>
              <a:t>Vacuum shell </a:t>
            </a:r>
            <a:r>
              <a:rPr lang="en-US" sz="2400" dirty="0" smtClean="0">
                <a:solidFill>
                  <a:srgbClr val="FF0000"/>
                </a:solidFill>
                <a:latin typeface="Comic Sans MS" charset="0"/>
              </a:rPr>
              <a:t>of </a:t>
            </a:r>
            <a:r>
              <a:rPr lang="en-US" sz="2400" dirty="0">
                <a:solidFill>
                  <a:srgbClr val="FF0000"/>
                </a:solidFill>
                <a:latin typeface="Comic Sans MS" charset="0"/>
              </a:rPr>
              <a:t>the </a:t>
            </a:r>
            <a:r>
              <a:rPr lang="en-US" sz="2400" dirty="0" smtClean="0">
                <a:solidFill>
                  <a:srgbClr val="FF0000"/>
                </a:solidFill>
                <a:latin typeface="Comic Sans MS" charset="0"/>
              </a:rPr>
              <a:t>Branch Box</a:t>
            </a:r>
            <a:endParaRPr lang="ru-RU" sz="2400" dirty="0">
              <a:solidFill>
                <a:srgbClr val="FF0000"/>
              </a:solidFill>
            </a:endParaRPr>
          </a:p>
        </p:txBody>
      </p:sp>
      <p:sp>
        <p:nvSpPr>
          <p:cNvPr id="7" name="Заголовок 1"/>
          <p:cNvSpPr txBox="1">
            <a:spLocks/>
          </p:cNvSpPr>
          <p:nvPr/>
        </p:nvSpPr>
        <p:spPr>
          <a:xfrm>
            <a:off x="485815" y="5594034"/>
            <a:ext cx="8962985" cy="8220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dirty="0" smtClean="0">
                <a:solidFill>
                  <a:srgbClr val="0070C0"/>
                </a:solidFill>
                <a:latin typeface="Arial" panose="020B0604020202020204" pitchFamily="34" charset="0"/>
                <a:cs typeface="Arial" panose="020B0604020202020204" pitchFamily="34" charset="0"/>
              </a:rPr>
              <a:t>Outer diameter of</a:t>
            </a:r>
            <a:r>
              <a:rPr lang="ru-RU" sz="1600" dirty="0" smtClean="0">
                <a:solidFill>
                  <a:srgbClr val="0070C0"/>
                </a:solidFill>
                <a:latin typeface="Arial" panose="020B0604020202020204" pitchFamily="34" charset="0"/>
                <a:cs typeface="Arial" panose="020B0604020202020204" pitchFamily="34" charset="0"/>
              </a:rPr>
              <a:t> </a:t>
            </a:r>
            <a:r>
              <a:rPr lang="en-US" sz="1600" dirty="0" smtClean="0">
                <a:solidFill>
                  <a:srgbClr val="0070C0"/>
                </a:solidFill>
                <a:latin typeface="Arial" panose="020B0604020202020204" pitchFamily="34" charset="0"/>
                <a:cs typeface="Arial" panose="020B0604020202020204" pitchFamily="34" charset="0"/>
              </a:rPr>
              <a:t>the shell is </a:t>
            </a:r>
            <a:r>
              <a:rPr lang="ru-RU" sz="1600" dirty="0" smtClean="0">
                <a:solidFill>
                  <a:srgbClr val="0070C0"/>
                </a:solidFill>
                <a:latin typeface="Arial" panose="020B0604020202020204" pitchFamily="34" charset="0"/>
                <a:cs typeface="Arial" panose="020B0604020202020204" pitchFamily="34" charset="0"/>
              </a:rPr>
              <a:t>2</a:t>
            </a:r>
            <a:r>
              <a:rPr lang="en-US" sz="1600" dirty="0" smtClean="0">
                <a:solidFill>
                  <a:srgbClr val="0070C0"/>
                </a:solidFill>
                <a:latin typeface="Arial" panose="020B0604020202020204" pitchFamily="34" charset="0"/>
                <a:cs typeface="Arial" panose="020B0604020202020204" pitchFamily="34" charset="0"/>
              </a:rPr>
              <a:t>060 mm, thickness is 12</a:t>
            </a:r>
            <a:r>
              <a:rPr lang="ru-RU" sz="1600" dirty="0" smtClean="0">
                <a:solidFill>
                  <a:srgbClr val="0070C0"/>
                </a:solidFill>
                <a:latin typeface="Arial" panose="020B0604020202020204" pitchFamily="34" charset="0"/>
                <a:cs typeface="Arial" panose="020B0604020202020204" pitchFamily="34" charset="0"/>
              </a:rPr>
              <a:t> </a:t>
            </a:r>
            <a:r>
              <a:rPr lang="en-US" sz="1600" dirty="0" smtClean="0">
                <a:solidFill>
                  <a:srgbClr val="0070C0"/>
                </a:solidFill>
                <a:latin typeface="Arial" panose="020B0604020202020204" pitchFamily="34" charset="0"/>
                <a:cs typeface="Arial" panose="020B0604020202020204" pitchFamily="34" charset="0"/>
              </a:rPr>
              <a:t>mm</a:t>
            </a:r>
            <a:r>
              <a:rPr lang="en-US" sz="1600" dirty="0">
                <a:solidFill>
                  <a:srgbClr val="0070C0"/>
                </a:solidFill>
                <a:latin typeface="Arial" panose="020B0604020202020204" pitchFamily="34" charset="0"/>
                <a:cs typeface="Arial" panose="020B0604020202020204" pitchFamily="34" charset="0"/>
              </a:rPr>
              <a:t>, thickness of the </a:t>
            </a:r>
            <a:r>
              <a:rPr lang="en-US" sz="1600" dirty="0" smtClean="0">
                <a:solidFill>
                  <a:srgbClr val="0070C0"/>
                </a:solidFill>
                <a:latin typeface="Arial" panose="020B0604020202020204" pitchFamily="34" charset="0"/>
                <a:cs typeface="Arial" panose="020B0604020202020204" pitchFamily="34" charset="0"/>
              </a:rPr>
              <a:t>blank cap </a:t>
            </a:r>
            <a:r>
              <a:rPr lang="en-US" sz="1600" dirty="0" smtClean="0">
                <a:solidFill>
                  <a:srgbClr val="0070C0"/>
                </a:solidFill>
                <a:latin typeface="Arial" panose="020B0604020202020204" pitchFamily="34" charset="0"/>
                <a:cs typeface="Arial" panose="020B0604020202020204" pitchFamily="34" charset="0"/>
              </a:rPr>
              <a:t>is 45</a:t>
            </a:r>
            <a:r>
              <a:rPr lang="ru-RU" sz="1600" dirty="0" smtClean="0">
                <a:solidFill>
                  <a:srgbClr val="0070C0"/>
                </a:solidFill>
                <a:latin typeface="Arial" panose="020B0604020202020204" pitchFamily="34" charset="0"/>
                <a:cs typeface="Arial" panose="020B0604020202020204" pitchFamily="34" charset="0"/>
              </a:rPr>
              <a:t> </a:t>
            </a:r>
            <a:r>
              <a:rPr lang="en-US" sz="1600" dirty="0" smtClean="0">
                <a:solidFill>
                  <a:srgbClr val="0070C0"/>
                </a:solidFill>
                <a:latin typeface="Arial" panose="020B0604020202020204" pitchFamily="34" charset="0"/>
                <a:cs typeface="Arial" panose="020B0604020202020204" pitchFamily="34" charset="0"/>
              </a:rPr>
              <a:t>mm, length of the </a:t>
            </a:r>
            <a:r>
              <a:rPr lang="en-US" sz="1600" dirty="0" smtClean="0">
                <a:solidFill>
                  <a:srgbClr val="0070C0"/>
                </a:solidFill>
                <a:latin typeface="Arial" panose="020B0604020202020204" pitchFamily="34" charset="0"/>
                <a:cs typeface="Arial" panose="020B0604020202020204" pitchFamily="34" charset="0"/>
              </a:rPr>
              <a:t>BB is </a:t>
            </a:r>
            <a:r>
              <a:rPr lang="en-US" sz="1600" dirty="0">
                <a:solidFill>
                  <a:srgbClr val="0070C0"/>
                </a:solidFill>
                <a:latin typeface="Arial" panose="020B0604020202020204" pitchFamily="34" charset="0"/>
                <a:cs typeface="Arial" panose="020B0604020202020204" pitchFamily="34" charset="0"/>
              </a:rPr>
              <a:t>5500 </a:t>
            </a:r>
            <a:r>
              <a:rPr lang="en-US" sz="1600" dirty="0" smtClean="0">
                <a:solidFill>
                  <a:srgbClr val="0070C0"/>
                </a:solidFill>
                <a:latin typeface="Arial" panose="020B0604020202020204" pitchFamily="34" charset="0"/>
                <a:cs typeface="Arial" panose="020B0604020202020204" pitchFamily="34" charset="0"/>
              </a:rPr>
              <a:t>mm.  Material is </a:t>
            </a:r>
            <a:r>
              <a:rPr lang="en-US" sz="1600" dirty="0" smtClean="0">
                <a:solidFill>
                  <a:srgbClr val="0070C0"/>
                </a:solidFill>
                <a:latin typeface="Arial" panose="020B0604020202020204" pitchFamily="34" charset="0"/>
                <a:cs typeface="Arial" panose="020B0604020202020204" pitchFamily="34" charset="0"/>
              </a:rPr>
              <a:t>stainless steel 1,4307/01. </a:t>
            </a:r>
            <a:r>
              <a:rPr lang="en-US" sz="1600" dirty="0" smtClean="0">
                <a:solidFill>
                  <a:srgbClr val="0070C0"/>
                </a:solidFill>
                <a:latin typeface="Arial" panose="020B0604020202020204" pitchFamily="34" charset="0"/>
                <a:cs typeface="Arial" panose="020B0604020202020204" pitchFamily="34" charset="0"/>
              </a:rPr>
              <a:t>The</a:t>
            </a:r>
            <a:r>
              <a:rPr lang="ru-RU"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weight</a:t>
            </a:r>
            <a:r>
              <a:rPr lang="ru-RU" sz="1600" dirty="0">
                <a:solidFill>
                  <a:srgbClr val="0070C0"/>
                </a:solidFill>
                <a:latin typeface="Arial" panose="020B0604020202020204" pitchFamily="34" charset="0"/>
                <a:cs typeface="Arial" panose="020B0604020202020204" pitchFamily="34" charset="0"/>
              </a:rPr>
              <a:t> </a:t>
            </a:r>
            <a:r>
              <a:rPr lang="en-US" sz="1600" dirty="0" smtClean="0">
                <a:solidFill>
                  <a:srgbClr val="0070C0"/>
                </a:solidFill>
                <a:latin typeface="Arial" panose="020B0604020202020204" pitchFamily="34" charset="0"/>
                <a:cs typeface="Arial" panose="020B0604020202020204" pitchFamily="34" charset="0"/>
              </a:rPr>
              <a:t>is </a:t>
            </a:r>
            <a:r>
              <a:rPr lang="en-US" sz="1600" dirty="0" smtClean="0">
                <a:solidFill>
                  <a:srgbClr val="0070C0"/>
                </a:solidFill>
                <a:latin typeface="Arial" panose="020B0604020202020204" pitchFamily="34" charset="0"/>
                <a:cs typeface="Arial" panose="020B0604020202020204" pitchFamily="34" charset="0"/>
              </a:rPr>
              <a:t>about 7,3 </a:t>
            </a:r>
            <a:r>
              <a:rPr lang="en-US" sz="1600" dirty="0" smtClean="0">
                <a:solidFill>
                  <a:srgbClr val="0070C0"/>
                </a:solidFill>
                <a:latin typeface="Arial" panose="020B0604020202020204" pitchFamily="34" charset="0"/>
                <a:cs typeface="Arial" panose="020B0604020202020204" pitchFamily="34" charset="0"/>
              </a:rPr>
              <a:t>t</a:t>
            </a:r>
            <a:r>
              <a:rPr lang="en-US" sz="1600" dirty="0" smtClean="0">
                <a:solidFill>
                  <a:srgbClr val="0070C0"/>
                </a:solidFill>
                <a:latin typeface="Arial" panose="020B0604020202020204" pitchFamily="34" charset="0"/>
                <a:cs typeface="Arial" panose="020B0604020202020204" pitchFamily="34" charset="0"/>
              </a:rPr>
              <a:t>.</a:t>
            </a:r>
            <a:endParaRPr lang="ru-RU" sz="1800" dirty="0">
              <a:solidFill>
                <a:srgbClr val="0070C0"/>
              </a:solidFill>
              <a:latin typeface="Arial" panose="020B0604020202020204" pitchFamily="34" charset="0"/>
              <a:cs typeface="Arial" panose="020B0604020202020204" pitchFamily="34" charset="0"/>
            </a:endParaRPr>
          </a:p>
        </p:txBody>
      </p:sp>
      <p:sp>
        <p:nvSpPr>
          <p:cNvPr id="9" name="TextBox 8"/>
          <p:cNvSpPr txBox="1"/>
          <p:nvPr/>
        </p:nvSpPr>
        <p:spPr>
          <a:xfrm>
            <a:off x="1532231" y="1237728"/>
            <a:ext cx="817910" cy="307777"/>
          </a:xfrm>
          <a:prstGeom prst="rect">
            <a:avLst/>
          </a:prstGeom>
          <a:noFill/>
        </p:spPr>
        <p:txBody>
          <a:bodyPr wrap="square" rtlCol="0">
            <a:spAutoFit/>
          </a:bodyPr>
          <a:lstStyle/>
          <a:p>
            <a:r>
              <a:rPr lang="en-US" sz="1400" dirty="0" smtClean="0">
                <a:solidFill>
                  <a:srgbClr val="00B0F0"/>
                </a:solidFill>
              </a:rPr>
              <a:t>Cup</a:t>
            </a:r>
            <a:endParaRPr lang="ru-RU" sz="1400" dirty="0">
              <a:solidFill>
                <a:srgbClr val="00B0F0"/>
              </a:solidFill>
            </a:endParaRPr>
          </a:p>
        </p:txBody>
      </p:sp>
      <p:sp>
        <p:nvSpPr>
          <p:cNvPr id="10" name="TextBox 9"/>
          <p:cNvSpPr txBox="1"/>
          <p:nvPr/>
        </p:nvSpPr>
        <p:spPr>
          <a:xfrm>
            <a:off x="670817" y="2700444"/>
            <a:ext cx="750591" cy="307777"/>
          </a:xfrm>
          <a:prstGeom prst="rect">
            <a:avLst/>
          </a:prstGeom>
          <a:noFill/>
        </p:spPr>
        <p:txBody>
          <a:bodyPr wrap="square" rtlCol="0">
            <a:spAutoFit/>
          </a:bodyPr>
          <a:lstStyle/>
          <a:p>
            <a:r>
              <a:rPr lang="en-US" sz="1400" dirty="0" smtClean="0">
                <a:solidFill>
                  <a:srgbClr val="00B0F0"/>
                </a:solidFill>
              </a:rPr>
              <a:t>Flange</a:t>
            </a:r>
            <a:endParaRPr lang="ru-RU" sz="1400" dirty="0">
              <a:solidFill>
                <a:srgbClr val="00B0F0"/>
              </a:solidFill>
            </a:endParaRPr>
          </a:p>
        </p:txBody>
      </p:sp>
      <p:sp>
        <p:nvSpPr>
          <p:cNvPr id="11" name="TextBox 10"/>
          <p:cNvSpPr txBox="1"/>
          <p:nvPr/>
        </p:nvSpPr>
        <p:spPr>
          <a:xfrm>
            <a:off x="6904856" y="4767535"/>
            <a:ext cx="1368152" cy="307777"/>
          </a:xfrm>
          <a:prstGeom prst="rect">
            <a:avLst/>
          </a:prstGeom>
          <a:noFill/>
        </p:spPr>
        <p:txBody>
          <a:bodyPr wrap="square" rtlCol="0">
            <a:spAutoFit/>
          </a:bodyPr>
          <a:lstStyle/>
          <a:p>
            <a:r>
              <a:rPr lang="en-US" sz="1400" dirty="0" smtClean="0">
                <a:solidFill>
                  <a:srgbClr val="00B0F0"/>
                </a:solidFill>
              </a:rPr>
              <a:t>L</a:t>
            </a:r>
            <a:r>
              <a:rPr lang="en-US" sz="1400" dirty="0">
                <a:solidFill>
                  <a:srgbClr val="00B0F0"/>
                </a:solidFill>
              </a:rPr>
              <a:t>e</a:t>
            </a:r>
            <a:r>
              <a:rPr lang="en-US" sz="1400" dirty="0" smtClean="0">
                <a:solidFill>
                  <a:srgbClr val="00B0F0"/>
                </a:solidFill>
              </a:rPr>
              <a:t>g</a:t>
            </a:r>
            <a:endParaRPr lang="ru-RU" sz="1400" dirty="0">
              <a:solidFill>
                <a:srgbClr val="00B0F0"/>
              </a:solidFill>
            </a:endParaRPr>
          </a:p>
        </p:txBody>
      </p:sp>
      <p:sp>
        <p:nvSpPr>
          <p:cNvPr id="12" name="TextBox 11"/>
          <p:cNvSpPr txBox="1"/>
          <p:nvPr/>
        </p:nvSpPr>
        <p:spPr>
          <a:xfrm>
            <a:off x="5148064" y="5003303"/>
            <a:ext cx="1368152" cy="307777"/>
          </a:xfrm>
          <a:prstGeom prst="rect">
            <a:avLst/>
          </a:prstGeom>
          <a:noFill/>
        </p:spPr>
        <p:txBody>
          <a:bodyPr wrap="square" rtlCol="0">
            <a:spAutoFit/>
          </a:bodyPr>
          <a:lstStyle/>
          <a:p>
            <a:r>
              <a:rPr lang="en-US" sz="1400" dirty="0" smtClean="0">
                <a:solidFill>
                  <a:srgbClr val="00B0F0"/>
                </a:solidFill>
              </a:rPr>
              <a:t>Shell</a:t>
            </a:r>
            <a:endParaRPr lang="ru-RU" sz="1400" dirty="0">
              <a:solidFill>
                <a:srgbClr val="00B0F0"/>
              </a:solidFill>
            </a:endParaRPr>
          </a:p>
        </p:txBody>
      </p:sp>
      <p:sp>
        <p:nvSpPr>
          <p:cNvPr id="13" name="TextBox 12"/>
          <p:cNvSpPr txBox="1"/>
          <p:nvPr/>
        </p:nvSpPr>
        <p:spPr>
          <a:xfrm>
            <a:off x="207330" y="4006460"/>
            <a:ext cx="954471" cy="307777"/>
          </a:xfrm>
          <a:prstGeom prst="rect">
            <a:avLst/>
          </a:prstGeom>
          <a:noFill/>
        </p:spPr>
        <p:txBody>
          <a:bodyPr wrap="square" rtlCol="0">
            <a:spAutoFit/>
          </a:bodyPr>
          <a:lstStyle/>
          <a:p>
            <a:r>
              <a:rPr lang="en-US" sz="1400" dirty="0" smtClean="0">
                <a:solidFill>
                  <a:srgbClr val="00B0F0"/>
                </a:solidFill>
              </a:rPr>
              <a:t>Blank cap</a:t>
            </a:r>
            <a:endParaRPr lang="ru-RU" sz="1400" dirty="0">
              <a:solidFill>
                <a:srgbClr val="00B0F0"/>
              </a:solidFill>
            </a:endParaRPr>
          </a:p>
        </p:txBody>
      </p:sp>
      <p:cxnSp>
        <p:nvCxnSpPr>
          <p:cNvPr id="14" name="Прямая со стрелкой 13"/>
          <p:cNvCxnSpPr/>
          <p:nvPr/>
        </p:nvCxnSpPr>
        <p:spPr>
          <a:xfrm flipH="1" flipV="1">
            <a:off x="4654352" y="4653136"/>
            <a:ext cx="493712"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1331640" y="2895386"/>
            <a:ext cx="648072" cy="497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755576" y="4248696"/>
            <a:ext cx="665832" cy="404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1979712" y="1493590"/>
            <a:ext cx="936104" cy="572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flipV="1">
            <a:off x="6220780" y="4509121"/>
            <a:ext cx="701662" cy="396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557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descr="C:\Images\Content\0\Result_0_1.png">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71600" y="1179000"/>
            <a:ext cx="7128792" cy="4863538"/>
          </a:xfrm>
          <a:prstGeom prst="rect">
            <a:avLst/>
          </a:prstGeom>
          <a:noFill/>
          <a:ln>
            <a:noFill/>
          </a:ln>
        </p:spPr>
      </p:pic>
      <p:sp>
        <p:nvSpPr>
          <p:cNvPr id="8" name="Заголовок 1"/>
          <p:cNvSpPr txBox="1">
            <a:spLocks/>
          </p:cNvSpPr>
          <p:nvPr/>
        </p:nvSpPr>
        <p:spPr>
          <a:xfrm>
            <a:off x="1507249" y="0"/>
            <a:ext cx="6686550" cy="509383"/>
          </a:xfrm>
          <a:prstGeom prst="rect">
            <a:avLst/>
          </a:prstGeom>
        </p:spPr>
        <p:txBody>
          <a:bodyPr vert="horz" lIns="74295" tIns="37148" rIns="74295" bIns="37148"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925" dirty="0">
                <a:solidFill>
                  <a:srgbClr val="17375E"/>
                </a:solidFill>
                <a:latin typeface="Comic Sans MS" pitchFamily="66" charset="0"/>
              </a:rPr>
              <a:t>design of the BRANCH BOX (BB)</a:t>
            </a:r>
            <a:endParaRPr lang="ru-RU" sz="2925" dirty="0">
              <a:solidFill>
                <a:srgbClr val="17375E"/>
              </a:solidFill>
              <a:latin typeface="Comic Sans MS" pitchFamily="66" charset="0"/>
            </a:endParaRPr>
          </a:p>
        </p:txBody>
      </p:sp>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BINP_FAIR meeting 2020 </a:t>
            </a:r>
            <a:r>
              <a:rPr lang="en-US" dirty="0" smtClean="0"/>
              <a:t>9-13 November           SFRS </a:t>
            </a:r>
            <a:r>
              <a:rPr lang="en-US" dirty="0" smtClean="0"/>
              <a:t>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8</a:t>
            </a:fld>
            <a:endParaRPr lang="en-US" dirty="0"/>
          </a:p>
        </p:txBody>
      </p:sp>
      <p:sp>
        <p:nvSpPr>
          <p:cNvPr id="5" name="Rectangle 2"/>
          <p:cNvSpPr>
            <a:spLocks noGrp="1" noChangeArrowheads="1"/>
          </p:cNvSpPr>
          <p:nvPr>
            <p:ph type="title" idx="4294967295"/>
          </p:nvPr>
        </p:nvSpPr>
        <p:spPr>
          <a:xfrm>
            <a:off x="4061793" y="746406"/>
            <a:ext cx="5148262" cy="865188"/>
          </a:xfrm>
        </p:spPr>
        <p:txBody>
          <a:bodyPr>
            <a:normAutofit fontScale="90000"/>
          </a:bodyPr>
          <a:lstStyle/>
          <a:p>
            <a:r>
              <a:rPr lang="en-US" altLang="ru-RU" sz="2000" dirty="0" smtClean="0">
                <a:solidFill>
                  <a:srgbClr val="FF0000"/>
                </a:solidFill>
                <a:latin typeface="Comic Sans MS" pitchFamily="66" charset="0"/>
              </a:rPr>
              <a:t>Results of calculation of </a:t>
            </a:r>
            <a:r>
              <a:rPr lang="en-US" altLang="ru-RU" sz="2000" dirty="0" smtClean="0">
                <a:solidFill>
                  <a:srgbClr val="FF0000"/>
                </a:solidFill>
                <a:latin typeface="Comic Sans MS" pitchFamily="66" charset="0"/>
              </a:rPr>
              <a:t>the vacuum shell BB.</a:t>
            </a:r>
            <a:r>
              <a:rPr lang="en-US" altLang="ru-RU" sz="2000" dirty="0">
                <a:solidFill>
                  <a:srgbClr val="FF0000"/>
                </a:solidFill>
                <a:latin typeface="Comic Sans MS" pitchFamily="66" charset="0"/>
              </a:rPr>
              <a:t/>
            </a:r>
            <a:br>
              <a:rPr lang="en-US" altLang="ru-RU" sz="2000" dirty="0">
                <a:solidFill>
                  <a:srgbClr val="FF0000"/>
                </a:solidFill>
                <a:latin typeface="Comic Sans MS" pitchFamily="66" charset="0"/>
              </a:rPr>
            </a:br>
            <a:r>
              <a:rPr lang="en-US" altLang="ru-RU" sz="2000" dirty="0">
                <a:solidFill>
                  <a:srgbClr val="FF0000"/>
                </a:solidFill>
                <a:latin typeface="Comic Sans MS" pitchFamily="66" charset="0"/>
              </a:rPr>
              <a:t>Operation condition (p=0.1 MPa) </a:t>
            </a:r>
            <a:r>
              <a:rPr lang="en-US" altLang="ru-RU" sz="2000" dirty="0" smtClean="0">
                <a:solidFill>
                  <a:srgbClr val="FF0000"/>
                </a:solidFill>
                <a:latin typeface="Comic Sans MS" pitchFamily="66" charset="0"/>
              </a:rPr>
              <a:t>vs vacuum</a:t>
            </a:r>
            <a:r>
              <a:rPr lang="en-US" altLang="ru-RU" sz="1800" dirty="0">
                <a:solidFill>
                  <a:srgbClr val="FF0000"/>
                </a:solidFill>
                <a:latin typeface="Comic Sans MS" pitchFamily="66" charset="0"/>
              </a:rPr>
              <a:t/>
            </a:r>
            <a:br>
              <a:rPr lang="en-US" altLang="ru-RU" sz="1800" dirty="0">
                <a:solidFill>
                  <a:srgbClr val="FF0000"/>
                </a:solidFill>
                <a:latin typeface="Comic Sans MS" pitchFamily="66" charset="0"/>
              </a:rPr>
            </a:br>
            <a:r>
              <a:rPr lang="en-US" altLang="ru-RU" sz="2000" dirty="0" smtClean="0">
                <a:solidFill>
                  <a:srgbClr val="FF0000"/>
                </a:solidFill>
                <a:latin typeface="Comic Sans MS" pitchFamily="66" charset="0"/>
              </a:rPr>
              <a:t>Stress</a:t>
            </a:r>
            <a:endParaRPr lang="ru-RU" altLang="ru-RU" sz="2000" dirty="0" smtClean="0">
              <a:solidFill>
                <a:srgbClr val="FF0000"/>
              </a:solidFill>
              <a:latin typeface="Comic Sans MS" pitchFamily="66" charset="0"/>
            </a:endParaRPr>
          </a:p>
        </p:txBody>
      </p:sp>
      <p:sp>
        <p:nvSpPr>
          <p:cNvPr id="6" name="TextBox 1"/>
          <p:cNvSpPr txBox="1">
            <a:spLocks noChangeArrowheads="1"/>
          </p:cNvSpPr>
          <p:nvPr/>
        </p:nvSpPr>
        <p:spPr bwMode="auto">
          <a:xfrm>
            <a:off x="3121026" y="5147188"/>
            <a:ext cx="5194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ru-RU" sz="1600" dirty="0" smtClean="0">
                <a:solidFill>
                  <a:srgbClr val="0070C0"/>
                </a:solidFill>
              </a:rPr>
              <a:t>The maximum equivalent stress is 78 MPa.</a:t>
            </a:r>
            <a:r>
              <a:rPr lang="en-GB" altLang="ru-RU" sz="2000" dirty="0" smtClean="0">
                <a:solidFill>
                  <a:srgbClr val="0070C0"/>
                </a:solidFill>
              </a:rPr>
              <a:t> </a:t>
            </a:r>
            <a:endParaRPr lang="de-DE" altLang="ru-RU" sz="2000" dirty="0">
              <a:solidFill>
                <a:srgbClr val="0070C0"/>
              </a:solidFill>
            </a:endParaRPr>
          </a:p>
        </p:txBody>
      </p:sp>
    </p:spTree>
    <p:extLst>
      <p:ext uri="{BB962C8B-B14F-4D97-AF65-F5344CB8AC3E}">
        <p14:creationId xmlns:p14="http://schemas.microsoft.com/office/powerpoint/2010/main" val="1991140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descr="C:\Images\Content\0\Result_0_2.png">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331640" y="1117546"/>
            <a:ext cx="7126560" cy="5238805"/>
          </a:xfrm>
          <a:prstGeom prst="rect">
            <a:avLst/>
          </a:prstGeom>
          <a:noFill/>
          <a:ln>
            <a:noFill/>
          </a:ln>
        </p:spPr>
      </p:pic>
      <p:sp>
        <p:nvSpPr>
          <p:cNvPr id="5" name="Rectangle 2"/>
          <p:cNvSpPr>
            <a:spLocks noGrp="1" noChangeArrowheads="1"/>
          </p:cNvSpPr>
          <p:nvPr>
            <p:ph type="title" idx="4294967295"/>
          </p:nvPr>
        </p:nvSpPr>
        <p:spPr>
          <a:xfrm>
            <a:off x="3957637" y="1117545"/>
            <a:ext cx="5481637" cy="865188"/>
          </a:xfrm>
        </p:spPr>
        <p:txBody>
          <a:bodyPr>
            <a:normAutofit fontScale="90000"/>
          </a:bodyPr>
          <a:lstStyle/>
          <a:p>
            <a:r>
              <a:rPr lang="en-US" altLang="ru-RU" sz="2000" dirty="0" smtClean="0">
                <a:solidFill>
                  <a:srgbClr val="FF0000"/>
                </a:solidFill>
                <a:latin typeface="Comic Sans MS" pitchFamily="66" charset="0"/>
              </a:rPr>
              <a:t>Results of calculation </a:t>
            </a:r>
            <a:r>
              <a:rPr lang="en-US" altLang="ru-RU" sz="2000" dirty="0" smtClean="0">
                <a:solidFill>
                  <a:srgbClr val="FF0000"/>
                </a:solidFill>
                <a:latin typeface="Comic Sans MS" pitchFamily="66" charset="0"/>
              </a:rPr>
              <a:t>of the </a:t>
            </a:r>
            <a:r>
              <a:rPr lang="en-US" altLang="ru-RU" sz="2000" dirty="0">
                <a:solidFill>
                  <a:srgbClr val="FF0000"/>
                </a:solidFill>
                <a:latin typeface="Comic Sans MS" pitchFamily="66" charset="0"/>
              </a:rPr>
              <a:t>vacuum shell BB.</a:t>
            </a:r>
            <a:br>
              <a:rPr lang="en-US" altLang="ru-RU" sz="2000" dirty="0">
                <a:solidFill>
                  <a:srgbClr val="FF0000"/>
                </a:solidFill>
                <a:latin typeface="Comic Sans MS" pitchFamily="66" charset="0"/>
              </a:rPr>
            </a:br>
            <a:r>
              <a:rPr lang="en-US" altLang="ru-RU" sz="2000" dirty="0" smtClean="0">
                <a:solidFill>
                  <a:srgbClr val="FF0000"/>
                </a:solidFill>
                <a:latin typeface="Comic Sans MS" pitchFamily="66" charset="0"/>
              </a:rPr>
              <a:t/>
            </a:r>
            <a:br>
              <a:rPr lang="en-US" altLang="ru-RU" sz="2000" dirty="0" smtClean="0">
                <a:solidFill>
                  <a:srgbClr val="FF0000"/>
                </a:solidFill>
                <a:latin typeface="Comic Sans MS" pitchFamily="66" charset="0"/>
              </a:rPr>
            </a:br>
            <a:r>
              <a:rPr lang="en-US" altLang="ru-RU" sz="2000" dirty="0" smtClean="0">
                <a:solidFill>
                  <a:srgbClr val="FF0000"/>
                </a:solidFill>
                <a:latin typeface="Comic Sans MS" pitchFamily="66" charset="0"/>
              </a:rPr>
              <a:t>Deformation</a:t>
            </a:r>
            <a:endParaRPr lang="ru-RU" altLang="ru-RU" sz="2000" dirty="0" smtClean="0">
              <a:solidFill>
                <a:srgbClr val="FF0000"/>
              </a:solidFill>
              <a:latin typeface="Comic Sans MS" pitchFamily="66" charset="0"/>
            </a:endParaRPr>
          </a:p>
        </p:txBody>
      </p:sp>
      <p:sp>
        <p:nvSpPr>
          <p:cNvPr id="6" name="TextBox 1"/>
          <p:cNvSpPr txBox="1">
            <a:spLocks noChangeArrowheads="1"/>
          </p:cNvSpPr>
          <p:nvPr/>
        </p:nvSpPr>
        <p:spPr bwMode="auto">
          <a:xfrm>
            <a:off x="3362375" y="5541758"/>
            <a:ext cx="43732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ru-RU" sz="1600" dirty="0">
                <a:solidFill>
                  <a:srgbClr val="0070C0"/>
                </a:solidFill>
              </a:rPr>
              <a:t>The maximum deformation is </a:t>
            </a:r>
            <a:r>
              <a:rPr lang="en-GB" altLang="ru-RU" sz="1600" dirty="0" smtClean="0">
                <a:solidFill>
                  <a:srgbClr val="0070C0"/>
                </a:solidFill>
              </a:rPr>
              <a:t>2 </a:t>
            </a:r>
            <a:r>
              <a:rPr lang="en-GB" altLang="ru-RU" sz="1600" dirty="0" smtClean="0">
                <a:solidFill>
                  <a:srgbClr val="0070C0"/>
                </a:solidFill>
              </a:rPr>
              <a:t>mm in centre of blank cap 45mm thickness.</a:t>
            </a:r>
            <a:r>
              <a:rPr lang="en-GB" altLang="ru-RU" sz="2000" dirty="0" smtClean="0">
                <a:solidFill>
                  <a:srgbClr val="0070C0"/>
                </a:solidFill>
              </a:rPr>
              <a:t> </a:t>
            </a:r>
            <a:endParaRPr lang="de-DE" altLang="ru-RU" sz="2000" dirty="0">
              <a:solidFill>
                <a:srgbClr val="0070C0"/>
              </a:solidFill>
            </a:endParaRPr>
          </a:p>
        </p:txBody>
      </p:sp>
      <p:sp>
        <p:nvSpPr>
          <p:cNvPr id="8" name="Заголовок 1"/>
          <p:cNvSpPr txBox="1">
            <a:spLocks/>
          </p:cNvSpPr>
          <p:nvPr/>
        </p:nvSpPr>
        <p:spPr>
          <a:xfrm>
            <a:off x="1507249" y="0"/>
            <a:ext cx="6686550" cy="509383"/>
          </a:xfrm>
          <a:prstGeom prst="rect">
            <a:avLst/>
          </a:prstGeom>
        </p:spPr>
        <p:txBody>
          <a:bodyPr vert="horz" lIns="74295" tIns="37148" rIns="74295" bIns="37148"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925" dirty="0">
                <a:solidFill>
                  <a:srgbClr val="17375E"/>
                </a:solidFill>
                <a:latin typeface="Comic Sans MS" pitchFamily="66" charset="0"/>
              </a:rPr>
              <a:t>design of the BRANCH BOX (BB)</a:t>
            </a:r>
            <a:endParaRPr lang="ru-RU" sz="2925" dirty="0">
              <a:solidFill>
                <a:srgbClr val="17375E"/>
              </a:solidFill>
              <a:latin typeface="Comic Sans MS" pitchFamily="66" charset="0"/>
            </a:endParaRPr>
          </a:p>
        </p:txBody>
      </p:sp>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BINP_FAIR meeting 2020 </a:t>
            </a:r>
            <a:r>
              <a:rPr lang="en-US" dirty="0" smtClean="0"/>
              <a:t>9-13 November           SFRS </a:t>
            </a:r>
            <a:r>
              <a:rPr lang="en-US" dirty="0" smtClean="0"/>
              <a:t>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9</a:t>
            </a:fld>
            <a:endParaRPr lang="en-US" dirty="0"/>
          </a:p>
        </p:txBody>
      </p:sp>
    </p:spTree>
    <p:extLst>
      <p:ext uri="{BB962C8B-B14F-4D97-AF65-F5344CB8AC3E}">
        <p14:creationId xmlns:p14="http://schemas.microsoft.com/office/powerpoint/2010/main" val="4257031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11382</TotalTime>
  <Words>1340</Words>
  <Application>Microsoft Office PowerPoint</Application>
  <PresentationFormat>Лист A4 (210x297 мм)</PresentationFormat>
  <Paragraphs>233</Paragraphs>
  <Slides>27</Slides>
  <Notes>25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27</vt:i4>
      </vt:variant>
    </vt:vector>
  </HeadingPairs>
  <TitlesOfParts>
    <vt:vector size="33" baseType="lpstr">
      <vt:lpstr>Arial</vt:lpstr>
      <vt:lpstr>Calibri</vt:lpstr>
      <vt:lpstr>Calibri Light</vt:lpstr>
      <vt:lpstr>Comic Sans MS</vt:lpstr>
      <vt:lpstr>Times New Roman</vt:lpstr>
      <vt:lpstr>Office Theme</vt:lpstr>
      <vt:lpstr> 5th BINP-FAIR Collaboration Coordination Workshop SFRS local cryogenic</vt:lpstr>
      <vt:lpstr>Презентация PowerPoint</vt:lpstr>
      <vt:lpstr>Flowscheme of the Branch Box (September 2020).</vt:lpstr>
      <vt:lpstr>3D model of the Branch Box.</vt:lpstr>
      <vt:lpstr>Dimensions of the Branch Box.</vt:lpstr>
      <vt:lpstr>Interface of the Branch Box.</vt:lpstr>
      <vt:lpstr>Vacuum shell of the Branch Box</vt:lpstr>
      <vt:lpstr>Results of calculation of the vacuum shell BB. Operation condition (p=0.1 MPa) vs vacuum Stress</vt:lpstr>
      <vt:lpstr>Results of calculation of the vacuum shell BB.  Deformation</vt:lpstr>
      <vt:lpstr>Thermal shield of the Branch Box</vt:lpstr>
      <vt:lpstr>Pipelines of the Branch Box.</vt:lpstr>
      <vt:lpstr>Pipelines of the Branch Box.</vt:lpstr>
      <vt:lpstr>Vacuum shell, thermal shield and subcooler of the Branch Box</vt:lpstr>
      <vt:lpstr>Презентация PowerPoint</vt:lpstr>
      <vt:lpstr>Презентация PowerPoint</vt:lpstr>
      <vt:lpstr>Results of calculation of subcooler. Operation condition (p=2.0 MPa)  Stress</vt:lpstr>
      <vt:lpstr>Calculations of the subcooler properties Initial data/ requirements</vt:lpstr>
      <vt:lpstr>Formulas and abbreviations</vt:lpstr>
      <vt:lpstr>Презентация PowerPoint</vt:lpstr>
      <vt:lpstr>Installation of the Branch Box.</vt:lpstr>
      <vt:lpstr>Презентация PowerPoint</vt:lpstr>
      <vt:lpstr>Презентация PowerPoint</vt:lpstr>
      <vt:lpstr>Презентация PowerPoint</vt:lpstr>
      <vt:lpstr>Презентация PowerPoint</vt:lpstr>
      <vt:lpstr>Презентация PowerPoint</vt:lpstr>
      <vt:lpstr>Plan</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hotel</dc:creator>
  <cp:lastModifiedBy>BINP User</cp:lastModifiedBy>
  <cp:revision>235</cp:revision>
  <dcterms:created xsi:type="dcterms:W3CDTF">2017-07-14T12:29:42Z</dcterms:created>
  <dcterms:modified xsi:type="dcterms:W3CDTF">2020-11-12T07:27:16Z</dcterms:modified>
</cp:coreProperties>
</file>