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61" r:id="rId4"/>
    <p:sldId id="286" r:id="rId5"/>
    <p:sldId id="291" r:id="rId6"/>
    <p:sldId id="292" r:id="rId7"/>
    <p:sldId id="293" r:id="rId8"/>
    <p:sldId id="288" r:id="rId9"/>
    <p:sldId id="289" r:id="rId10"/>
    <p:sldId id="296" r:id="rId11"/>
    <p:sldId id="297" r:id="rId12"/>
    <p:sldId id="290" r:id="rId13"/>
    <p:sldId id="28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64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95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29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9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1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683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71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5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1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44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45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55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3F9F6-05BC-4FF2-84AC-11D27CBDB2D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DB93B-6144-440C-811D-596EB524E918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53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>
            <a:spLocks noGrp="1"/>
          </p:cNvSpPr>
          <p:nvPr>
            <p:ph type="ctrTitle"/>
          </p:nvPr>
        </p:nvSpPr>
        <p:spPr>
          <a:xfrm>
            <a:off x="0" y="883466"/>
            <a:ext cx="12192000" cy="15219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</a:t>
            </a:r>
            <a:r>
              <a:rPr lang="en-US" sz="3200" b="1" spc="-1" dirty="0" smtClean="0">
                <a:uFill>
                  <a:solidFill>
                    <a:srgbClr val="FFFFFF"/>
                  </a:solidFill>
                </a:uFill>
                <a:latin typeface="Courier New"/>
              </a:rPr>
              <a:t>Radiation resistant </a:t>
            </a:r>
            <a:r>
              <a:rPr lang="en-US" sz="3200" b="1" spc="-1" smtClean="0">
                <a:uFill>
                  <a:solidFill>
                    <a:srgbClr val="FFFFFF"/>
                  </a:solidFill>
                </a:uFill>
                <a:latin typeface="Courier New"/>
              </a:rPr>
              <a:t>SFRS dipoles </a:t>
            </a:r>
            <a:r>
              <a:rPr lang="en-US" sz="3200" b="1" spc="-1" dirty="0" smtClean="0">
                <a:uFill>
                  <a:solidFill>
                    <a:srgbClr val="FFFFFF"/>
                  </a:solidFill>
                </a:uFill>
                <a:latin typeface="Courier New"/>
              </a:rPr>
              <a:t>status.</a:t>
            </a:r>
            <a:endParaRPr lang="en-US" sz="3200" b="1" strike="noStrike" spc="-1" dirty="0" smtClean="0">
              <a:uFill>
                <a:solidFill>
                  <a:srgbClr val="FFFFFF"/>
                </a:solidFill>
              </a:uFill>
              <a:latin typeface="Courier New"/>
            </a:endParaRPr>
          </a:p>
        </p:txBody>
      </p:sp>
      <p:sp>
        <p:nvSpPr>
          <p:cNvPr id="5" name="TextShape 2"/>
          <p:cNvSpPr txBox="1">
            <a:spLocks noGrp="1"/>
          </p:cNvSpPr>
          <p:nvPr>
            <p:ph type="subTitle" idx="1"/>
          </p:nvPr>
        </p:nvSpPr>
        <p:spPr>
          <a:xfrm>
            <a:off x="354227" y="3602037"/>
            <a:ext cx="11615351" cy="2905855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endParaRPr lang="en-US" sz="2400" b="1" spc="-1" dirty="0" smtClean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  <a:p>
            <a:pPr algn="ctr">
              <a:lnSpc>
                <a:spcPct val="80000"/>
              </a:lnSpc>
            </a:pPr>
            <a:r>
              <a:rPr lang="en-US" sz="2400" b="1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D. Gurov, </a:t>
            </a:r>
            <a:r>
              <a:rPr lang="en-US" sz="2400" b="1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A.Utkin</a:t>
            </a:r>
            <a:r>
              <a:rPr lang="en-US" sz="2400" b="1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for SFRS team</a:t>
            </a:r>
          </a:p>
          <a:p>
            <a:pPr algn="ctr">
              <a:lnSpc>
                <a:spcPct val="80000"/>
              </a:lnSpc>
            </a:pPr>
            <a:endParaRPr lang="en-US" sz="2400" spc="-1" dirty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  <a:p>
            <a:pPr algn="ctr">
              <a:lnSpc>
                <a:spcPct val="80000"/>
              </a:lnSpc>
            </a:pPr>
            <a:r>
              <a:rPr lang="ru-RU" sz="24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BINP</a:t>
            </a:r>
            <a:r>
              <a:rPr lang="ru-RU" sz="24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ru-RU" sz="2400" b="0" strike="noStrike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Novosibirsk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endParaRPr lang="ru-RU" sz="2400" b="0" strike="noStrike" spc="-1" dirty="0" smtClean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80000"/>
              </a:lnSpc>
            </a:pPr>
            <a:r>
              <a:rPr lang="ru-RU" sz="24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</a:t>
            </a: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12.11.</a:t>
            </a:r>
            <a:r>
              <a:rPr lang="ru-RU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20</a:t>
            </a:r>
            <a:r>
              <a:rPr lang="en-US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20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FAIR-BINP</a:t>
            </a:r>
            <a:r>
              <a:rPr lang="ru-RU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Novosibirsk</a:t>
            </a:r>
            <a:r>
              <a:rPr lang="ru-RU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RUSSIA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77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707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70000"/>
              </a:lnSpc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Grounding (option 2)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5" t="14937" r="33158" b="24314"/>
          <a:stretch/>
        </p:blipFill>
        <p:spPr>
          <a:xfrm>
            <a:off x="304800" y="890337"/>
            <a:ext cx="3280612" cy="26612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0" t="23895" r="27961" b="12417"/>
          <a:stretch/>
        </p:blipFill>
        <p:spPr>
          <a:xfrm>
            <a:off x="328865" y="3753853"/>
            <a:ext cx="3256547" cy="269896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866179" y="890337"/>
            <a:ext cx="5368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Grounding through remote connection for thermal control (side pins)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534559" y="2286001"/>
            <a:ext cx="5368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Cross section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Type of wire (solid or braided) </a:t>
            </a:r>
          </a:p>
          <a:p>
            <a:pPr algn="ctr"/>
            <a:endParaRPr lang="ru-RU" dirty="0"/>
          </a:p>
        </p:txBody>
      </p:sp>
      <p:pic>
        <p:nvPicPr>
          <p:cNvPr id="1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1" t="30065" r="39411" b="41512"/>
          <a:stretch/>
        </p:blipFill>
        <p:spPr>
          <a:xfrm>
            <a:off x="4084126" y="1981200"/>
            <a:ext cx="1666619" cy="4355432"/>
          </a:xfrm>
        </p:spPr>
      </p:pic>
    </p:spTree>
    <p:extLst>
      <p:ext uri="{BB962C8B-B14F-4D97-AF65-F5344CB8AC3E}">
        <p14:creationId xmlns:p14="http://schemas.microsoft.com/office/powerpoint/2010/main" val="36962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707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70000"/>
              </a:lnSpc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Layout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of conductors for thermal monitoring in coils</a:t>
            </a:r>
          </a:p>
        </p:txBody>
      </p:sp>
      <p:pic>
        <p:nvPicPr>
          <p:cNvPr id="1032" name="Picture 8" descr="https://www.thermodirekt.de/pages/dbimages/406509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40" y="824370"/>
            <a:ext cx="3446132" cy="287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thermodirekt.de/pages/images/schutzrohre/keramik-tab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40" y="4010526"/>
            <a:ext cx="3750385" cy="277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1" t="18608" r="39673" b="37741"/>
          <a:stretch/>
        </p:blipFill>
        <p:spPr>
          <a:xfrm>
            <a:off x="6498434" y="1036995"/>
            <a:ext cx="4820653" cy="5538233"/>
          </a:xfrm>
        </p:spPr>
      </p:pic>
      <p:sp>
        <p:nvSpPr>
          <p:cNvPr id="6" name="Прямоугольник 5"/>
          <p:cNvSpPr/>
          <p:nvPr/>
        </p:nvSpPr>
        <p:spPr>
          <a:xfrm>
            <a:off x="465410" y="3668671"/>
            <a:ext cx="3483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Ceramic beads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40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707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70000"/>
              </a:lnSpc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Changes in coil construction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1736" y="895183"/>
            <a:ext cx="11000875" cy="620796"/>
          </a:xfrm>
        </p:spPr>
        <p:txBody>
          <a:bodyPr/>
          <a:lstStyle/>
          <a:p>
            <a:r>
              <a:rPr lang="en-US" dirty="0" smtClean="0"/>
              <a:t>Based on the 3D model currently produced 2D drawings for the coils 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64393" t="12759" r="14035" b="40004"/>
          <a:stretch/>
        </p:blipFill>
        <p:spPr bwMode="auto">
          <a:xfrm>
            <a:off x="207781" y="1404768"/>
            <a:ext cx="3607640" cy="27497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3" t="25465" r="26577" b="11712"/>
          <a:stretch/>
        </p:blipFill>
        <p:spPr>
          <a:xfrm>
            <a:off x="333496" y="4299356"/>
            <a:ext cx="2642316" cy="24721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6" t="8873" r="26975" b="5704"/>
          <a:stretch/>
        </p:blipFill>
        <p:spPr>
          <a:xfrm>
            <a:off x="7461493" y="1404768"/>
            <a:ext cx="4201118" cy="30271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9" t="39482" r="14650" b="18261"/>
          <a:stretch/>
        </p:blipFill>
        <p:spPr>
          <a:xfrm>
            <a:off x="5717878" y="4586274"/>
            <a:ext cx="5944733" cy="208724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15421" y="3257459"/>
            <a:ext cx="3483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Water collector in current construction -&gt;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66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7078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Status of 2D drawings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1263" y="1825625"/>
            <a:ext cx="11109157" cy="4351338"/>
          </a:xfrm>
        </p:spPr>
        <p:txBody>
          <a:bodyPr/>
          <a:lstStyle/>
          <a:p>
            <a:r>
              <a:rPr lang="en-US" dirty="0" smtClean="0"/>
              <a:t>In December 2020, </a:t>
            </a:r>
            <a:r>
              <a:rPr lang="en-US" dirty="0"/>
              <a:t>the end </a:t>
            </a:r>
            <a:r>
              <a:rPr lang="en-US" dirty="0" smtClean="0"/>
              <a:t>of producing of 2D drawings for the coils</a:t>
            </a:r>
          </a:p>
          <a:p>
            <a:r>
              <a:rPr lang="en-US" dirty="0" smtClean="0"/>
              <a:t>In the end of February 2021, </a:t>
            </a:r>
            <a:r>
              <a:rPr lang="en-US" dirty="0"/>
              <a:t>the end of producing of 2D drawings </a:t>
            </a:r>
            <a:r>
              <a:rPr lang="en-US" dirty="0" smtClean="0"/>
              <a:t>for yoke and stand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2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4952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Contents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632030"/>
            <a:ext cx="10515600" cy="513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Radiation resistant dipole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magnet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Status of 3D model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Remote water connections 2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types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Remote current power connections 3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types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Water and current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layout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Some minor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exceptions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Grounding (option 1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Grounding (option 2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Layout of conductors for thermal monitoring in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coils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Changes in coil construction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Status of 2D drawings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70000"/>
              </a:lnSpc>
              <a:buFont typeface="+mj-lt"/>
              <a:buAutoNum type="arabicPeriod"/>
            </a:pPr>
            <a:endParaRPr lang="en-US" sz="19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7078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Radiation resistant dipole magnet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4" r="27631"/>
          <a:stretch/>
        </p:blipFill>
        <p:spPr>
          <a:xfrm>
            <a:off x="385010" y="976023"/>
            <a:ext cx="5710990" cy="5531069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708715"/>
              </p:ext>
            </p:extLst>
          </p:nvPr>
        </p:nvGraphicFramePr>
        <p:xfrm>
          <a:off x="6904389" y="1827511"/>
          <a:ext cx="4302760" cy="3240659"/>
        </p:xfrm>
        <a:graphic>
          <a:graphicData uri="http://schemas.openxmlformats.org/drawingml/2006/table">
            <a:tbl>
              <a:tblPr/>
              <a:tblGrid>
                <a:gridCol w="3373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/>
                      </a:r>
                      <a:b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</a:b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Lamination thickness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 mm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RRDM dipole magnets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Overall weight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 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Coil current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640 A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coil turns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Coil resistance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343 m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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Coil inductance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2200 mH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Maximum DC power loss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kW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904707" y="182779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73750" y="1122486"/>
            <a:ext cx="3243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CC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2.4.2.1.1.2 (03.2019 – 10.22)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0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707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70000"/>
              </a:lnSpc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Status of 3D model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5562" y="1031541"/>
            <a:ext cx="11000875" cy="1262480"/>
          </a:xfrm>
        </p:spPr>
        <p:txBody>
          <a:bodyPr/>
          <a:lstStyle/>
          <a:p>
            <a:r>
              <a:rPr lang="en-US" dirty="0" smtClean="0"/>
              <a:t>Mostly 3D Model is finished </a:t>
            </a:r>
            <a:r>
              <a:rPr lang="en-US" dirty="0"/>
              <a:t>(including remote water </a:t>
            </a:r>
            <a:r>
              <a:rPr lang="en-US" dirty="0" smtClean="0"/>
              <a:t>connections, </a:t>
            </a:r>
            <a:r>
              <a:rPr lang="en-US" dirty="0"/>
              <a:t>remote current power </a:t>
            </a:r>
            <a:r>
              <a:rPr lang="en-US" dirty="0" smtClean="0"/>
              <a:t>connections,</a:t>
            </a:r>
            <a:r>
              <a:rPr lang="en-US" dirty="0"/>
              <a:t> remote connections for thermal </a:t>
            </a:r>
            <a:r>
              <a:rPr lang="en-US" dirty="0" smtClean="0"/>
              <a:t>monitoring, current and water layout on the yoke)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1" r="32123"/>
          <a:stretch/>
        </p:blipFill>
        <p:spPr>
          <a:xfrm>
            <a:off x="497016" y="2446421"/>
            <a:ext cx="3051373" cy="34002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5" r="39165"/>
          <a:stretch/>
        </p:blipFill>
        <p:spPr>
          <a:xfrm>
            <a:off x="4291046" y="2446421"/>
            <a:ext cx="1691574" cy="38340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2" t="18906" r="11288"/>
          <a:stretch/>
        </p:blipFill>
        <p:spPr>
          <a:xfrm>
            <a:off x="6807240" y="2446421"/>
            <a:ext cx="4679895" cy="22707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11"/>
          <a:stretch/>
        </p:blipFill>
        <p:spPr>
          <a:xfrm>
            <a:off x="6190446" y="5197358"/>
            <a:ext cx="5913481" cy="108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5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707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70000"/>
              </a:lnSpc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Remote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water connections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 types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2" y="959777"/>
            <a:ext cx="5487780" cy="24764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3" y="3929448"/>
            <a:ext cx="5418849" cy="24453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797" y="959777"/>
            <a:ext cx="5430703" cy="24506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797" y="3924099"/>
            <a:ext cx="5430703" cy="245068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4643" y="3498169"/>
            <a:ext cx="516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Water connections for lower half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19908" y="3500544"/>
            <a:ext cx="516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Water connections for upper half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78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707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70000"/>
              </a:lnSpc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Remote current power connections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types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35" b="11057"/>
          <a:stretch/>
        </p:blipFill>
        <p:spPr>
          <a:xfrm>
            <a:off x="369323" y="914613"/>
            <a:ext cx="2628591" cy="26938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5" r="39165"/>
          <a:stretch/>
        </p:blipFill>
        <p:spPr>
          <a:xfrm>
            <a:off x="4287740" y="1050971"/>
            <a:ext cx="2401316" cy="54427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 t="14742" r="27825" b="16407"/>
          <a:stretch/>
        </p:blipFill>
        <p:spPr>
          <a:xfrm>
            <a:off x="7676147" y="914613"/>
            <a:ext cx="4010527" cy="24558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8" t="14187" r="37096"/>
          <a:stretch/>
        </p:blipFill>
        <p:spPr>
          <a:xfrm>
            <a:off x="7533674" y="3446055"/>
            <a:ext cx="4153000" cy="32498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6" r="52048"/>
          <a:stretch/>
        </p:blipFill>
        <p:spPr>
          <a:xfrm>
            <a:off x="369323" y="3772340"/>
            <a:ext cx="2301688" cy="290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707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70000"/>
              </a:lnSpc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Water and current layout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4" t="7802" b="1971"/>
          <a:stretch/>
        </p:blipFill>
        <p:spPr>
          <a:xfrm>
            <a:off x="152400" y="906780"/>
            <a:ext cx="4706346" cy="228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2" t="18906" r="11288"/>
          <a:stretch/>
        </p:blipFill>
        <p:spPr>
          <a:xfrm>
            <a:off x="6422230" y="922020"/>
            <a:ext cx="4679895" cy="22707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11"/>
          <a:stretch/>
        </p:blipFill>
        <p:spPr>
          <a:xfrm>
            <a:off x="234654" y="3394965"/>
            <a:ext cx="6831893" cy="12513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22" b="29733"/>
          <a:stretch/>
        </p:blipFill>
        <p:spPr>
          <a:xfrm>
            <a:off x="178506" y="5006795"/>
            <a:ext cx="6888041" cy="12167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354776" y="3614273"/>
            <a:ext cx="3922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Commutation allow to </a:t>
            </a:r>
          </a:p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Disassemble  half of </a:t>
            </a:r>
          </a:p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yoke into 3 pieces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26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707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70000"/>
              </a:lnSpc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Some minor exceptions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7883" y="1248109"/>
            <a:ext cx="11000875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grounding of magnet </a:t>
            </a:r>
          </a:p>
          <a:p>
            <a:r>
              <a:rPr lang="en-US" sz="3600" dirty="0" smtClean="0"/>
              <a:t>layout of conductors for thermal monitoring in coils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5119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707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70000"/>
              </a:lnSpc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Grounding (option 1)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6034" t="9122" r="20951" b="14196"/>
          <a:stretch/>
        </p:blipFill>
        <p:spPr bwMode="auto">
          <a:xfrm>
            <a:off x="302545" y="1000475"/>
            <a:ext cx="4542172" cy="3266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33992" t="13113" r="9246" b="12200"/>
          <a:stretch/>
        </p:blipFill>
        <p:spPr bwMode="auto">
          <a:xfrm>
            <a:off x="6990515" y="1059572"/>
            <a:ext cx="4146550" cy="3068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4650" t="8551" r="21753" b="18188"/>
          <a:stretch/>
        </p:blipFill>
        <p:spPr bwMode="auto">
          <a:xfrm>
            <a:off x="302545" y="4400386"/>
            <a:ext cx="5207918" cy="2321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97"/>
          <a:stretch/>
        </p:blipFill>
        <p:spPr bwMode="auto">
          <a:xfrm>
            <a:off x="6096000" y="4678780"/>
            <a:ext cx="4983498" cy="19867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104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Office PowerPoint</Application>
  <PresentationFormat>Breitbild</PresentationFormat>
  <Paragraphs>68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Symbol</vt:lpstr>
      <vt:lpstr>Times New Roman</vt:lpstr>
      <vt:lpstr>Тема Office</vt:lpstr>
      <vt:lpstr> Radiation resistant SFRS dipoles status.</vt:lpstr>
      <vt:lpstr>Contents</vt:lpstr>
      <vt:lpstr>Radiation resistant dipole magnet</vt:lpstr>
      <vt:lpstr>Status of 3D model</vt:lpstr>
      <vt:lpstr>Remote water connections 2 types</vt:lpstr>
      <vt:lpstr>Remote current power connections 3 types</vt:lpstr>
      <vt:lpstr>Water and current layout</vt:lpstr>
      <vt:lpstr>Some minor exceptions</vt:lpstr>
      <vt:lpstr>Grounding (option 1)</vt:lpstr>
      <vt:lpstr>Grounding (option 2)</vt:lpstr>
      <vt:lpstr>Layout of conductors for thermal monitoring in coils</vt:lpstr>
      <vt:lpstr>Changes in coil construction</vt:lpstr>
      <vt:lpstr>Status of 2D drawings</vt:lpstr>
    </vt:vector>
  </TitlesOfParts>
  <Company>BINP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BINP User</dc:creator>
  <cp:lastModifiedBy>Utermann, Sonia Dr.</cp:lastModifiedBy>
  <cp:revision>268</cp:revision>
  <dcterms:created xsi:type="dcterms:W3CDTF">2019-05-16T06:11:09Z</dcterms:created>
  <dcterms:modified xsi:type="dcterms:W3CDTF">2020-11-13T08:04:24Z</dcterms:modified>
</cp:coreProperties>
</file>