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9" r:id="rId2"/>
    <p:sldId id="257" r:id="rId3"/>
    <p:sldId id="271" r:id="rId4"/>
    <p:sldId id="280" r:id="rId5"/>
    <p:sldId id="277" r:id="rId6"/>
    <p:sldId id="281" r:id="rId7"/>
    <p:sldId id="282" r:id="rId8"/>
    <p:sldId id="276" r:id="rId9"/>
    <p:sldId id="284" r:id="rId10"/>
    <p:sldId id="283" r:id="rId11"/>
    <p:sldId id="286" r:id="rId12"/>
    <p:sldId id="285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91" autoAdjust="0"/>
  </p:normalViewPr>
  <p:slideViewPr>
    <p:cSldViewPr snapToGrid="0" snapToObjects="1">
      <p:cViewPr varScale="1">
        <p:scale>
          <a:sx n="50" d="100"/>
          <a:sy n="50" d="100"/>
        </p:scale>
        <p:origin x="127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24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13.11.2020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13.11.2020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2565" y="1047565"/>
            <a:ext cx="8211834" cy="530670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624000"/>
            <a:ext cx="744898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624000"/>
            <a:ext cx="84837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A33901-66B9-4E21-BFCC-B76C7FE91582}" type="datetime1">
              <a:rPr lang="en-US" noProof="0" smtClean="0"/>
              <a:t>11/13/2020</a:t>
            </a:fld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52000" y="36000"/>
            <a:ext cx="5870411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624000"/>
            <a:ext cx="667643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Dmitry Shwartz / Collector 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3A7E7DBD-0C36-4354-85D5-16B2A8D8F948}" type="datetime1">
              <a:rPr lang="en-US" noProof="0" smtClean="0"/>
              <a:t>11/13/2020</a:t>
            </a:fld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D05B0119-A23D-4255-8CC7-E283C974B41F}" type="datetime1">
              <a:rPr lang="en-US" noProof="0" smtClean="0"/>
              <a:t>11/13/2020</a:t>
            </a:fld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80000" y="0"/>
            <a:ext cx="5870411" cy="75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7658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0000" y="0"/>
            <a:ext cx="5870411" cy="75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6442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C14A6181-1858-4806-8691-171F16C38043}" type="datetime1">
              <a:rPr lang="en-US" noProof="0" smtClean="0"/>
              <a:t>11/13/2020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76" y="536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65" y="581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4722" y="3164730"/>
            <a:ext cx="5853457" cy="779866"/>
          </a:xfrm>
        </p:spPr>
        <p:txBody>
          <a:bodyPr/>
          <a:lstStyle/>
          <a:p>
            <a:r>
              <a:rPr lang="en-GB" sz="2400" dirty="0" smtClean="0"/>
              <a:t>Status </a:t>
            </a:r>
            <a:r>
              <a:rPr lang="en-GB" sz="2400" dirty="0"/>
              <a:t>of </a:t>
            </a:r>
            <a:r>
              <a:rPr lang="en-GB" sz="2400" dirty="0" smtClean="0"/>
              <a:t>SFRS </a:t>
            </a:r>
            <a:r>
              <a:rPr lang="en-GB" sz="2400" dirty="0"/>
              <a:t>vacuum components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GB" sz="2400" dirty="0"/>
              <a:t>d</a:t>
            </a:r>
            <a:r>
              <a:rPr lang="en-GB" sz="2400" dirty="0" smtClean="0"/>
              <a:t>esign and production at BINP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888" y="3761118"/>
            <a:ext cx="6051126" cy="115212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A.Krasnov</a:t>
            </a:r>
            <a:r>
              <a:rPr lang="en-US" dirty="0" smtClean="0"/>
              <a:t>, Alexander </a:t>
            </a:r>
            <a:r>
              <a:rPr lang="en-US" dirty="0" err="1" smtClean="0"/>
              <a:t>Dranitchnikov</a:t>
            </a:r>
            <a:r>
              <a:rPr lang="en-US" dirty="0" smtClean="0"/>
              <a:t>, Alexey Semenov, Alexander Zhukov, </a:t>
            </a:r>
            <a:r>
              <a:rPr lang="en-US" dirty="0" err="1" smtClean="0"/>
              <a:t>Aigerim</a:t>
            </a:r>
            <a:r>
              <a:rPr lang="en-US" dirty="0" smtClean="0"/>
              <a:t> </a:t>
            </a:r>
            <a:r>
              <a:rPr lang="en-US" dirty="0" err="1" smtClean="0"/>
              <a:t>Baynazarova</a:t>
            </a:r>
            <a:r>
              <a:rPr lang="en-US" dirty="0" smtClean="0"/>
              <a:t>, Tatiana </a:t>
            </a:r>
            <a:r>
              <a:rPr lang="en-US" dirty="0" err="1" smtClean="0"/>
              <a:t>Bedareva</a:t>
            </a:r>
            <a:r>
              <a:rPr lang="en-US" dirty="0" smtClean="0"/>
              <a:t>, Svetlana </a:t>
            </a:r>
            <a:r>
              <a:rPr lang="en-US" dirty="0" err="1" smtClean="0"/>
              <a:t>Glukhovchenko</a:t>
            </a:r>
            <a:r>
              <a:rPr lang="en-US" dirty="0" smtClean="0"/>
              <a:t>, Georgy </a:t>
            </a:r>
            <a:r>
              <a:rPr lang="en-US" dirty="0" err="1" smtClean="0"/>
              <a:t>Gusev</a:t>
            </a:r>
            <a:r>
              <a:rPr lang="en-US" dirty="0" smtClean="0"/>
              <a:t>, </a:t>
            </a:r>
            <a:r>
              <a:rPr lang="en-US" dirty="0" err="1" smtClean="0"/>
              <a:t>Vyacheslav</a:t>
            </a:r>
            <a:r>
              <a:rPr lang="en-US" dirty="0" smtClean="0"/>
              <a:t> </a:t>
            </a:r>
            <a:r>
              <a:rPr lang="en-US" dirty="0" err="1" smtClean="0"/>
              <a:t>Borodich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5th </a:t>
            </a:r>
            <a:r>
              <a:rPr lang="en-US" dirty="0"/>
              <a:t>BINP-FAIR Collaboration Coordination Workshop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964" y="129315"/>
            <a:ext cx="1042273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800" b="1" dirty="0" smtClean="0"/>
              <a:t>BINP</a:t>
            </a:r>
            <a:endParaRPr lang="ru-RU" sz="2800" b="1" dirty="0" smtClean="0"/>
          </a:p>
        </p:txBody>
      </p:sp>
      <p:sp>
        <p:nvSpPr>
          <p:cNvPr id="5" name="Freeform 92"/>
          <p:cNvSpPr>
            <a:spLocks noEditPoints="1"/>
          </p:cNvSpPr>
          <p:nvPr/>
        </p:nvSpPr>
        <p:spPr bwMode="auto">
          <a:xfrm>
            <a:off x="1373699" y="129234"/>
            <a:ext cx="420595" cy="523220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3270" y="561556"/>
            <a:ext cx="4242469" cy="679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Possible reliable solutions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11/13/2020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2269" y="-1"/>
            <a:ext cx="4822871" cy="522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R&amp;D for SFRS NC dipole chamber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</a:t>
            </a:r>
            <a:r>
              <a:rPr lang="en-GB" dirty="0" smtClean="0"/>
              <a:t>SFRS vacuum      </a:t>
            </a:r>
            <a:r>
              <a:rPr lang="en-US" dirty="0" smtClean="0"/>
              <a:t>5th </a:t>
            </a:r>
            <a:r>
              <a:rPr lang="en-US" dirty="0"/>
              <a:t>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9" y="965035"/>
            <a:ext cx="7829550" cy="21499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5" y="3114983"/>
            <a:ext cx="8573215" cy="2887599"/>
          </a:xfrm>
          <a:prstGeom prst="rect">
            <a:avLst/>
          </a:prstGeom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996106" y="5851511"/>
            <a:ext cx="6865194" cy="54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600" dirty="0" smtClean="0"/>
              <a:t>Deflection: 2 x 3.7 mm – acceptable, made of Ti6Al4V (Grade5)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66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11/13/2020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42183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SFRS NC dipole chamber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</a:t>
            </a:r>
            <a:r>
              <a:rPr lang="en-GB" dirty="0" smtClean="0"/>
              <a:t>SFRS vacuum      </a:t>
            </a:r>
            <a:r>
              <a:rPr lang="en-US" dirty="0" smtClean="0"/>
              <a:t>5th </a:t>
            </a:r>
            <a:r>
              <a:rPr lang="en-US" dirty="0"/>
              <a:t>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356" y="1280636"/>
            <a:ext cx="7900244" cy="17543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Temperature jump and maximum stress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P = 3 W/cm^2, Energy 4.5 J per pulse, repetition 1.5 c</a:t>
            </a:r>
          </a:p>
          <a:p>
            <a:pPr algn="l"/>
            <a:r>
              <a:rPr lang="en-US" dirty="0" smtClean="0"/>
              <a:t>Radiation length 20.4 g/cm^2  (2.6cm for stainless steel) 1500 MeV U</a:t>
            </a:r>
          </a:p>
          <a:p>
            <a:pPr algn="l"/>
            <a:r>
              <a:rPr lang="en-US" dirty="0" smtClean="0"/>
              <a:t>Incident angle 15 </a:t>
            </a:r>
            <a:r>
              <a:rPr lang="en-US" dirty="0" err="1" smtClean="0"/>
              <a:t>mrad</a:t>
            </a:r>
            <a:endParaRPr lang="en-US" dirty="0" smtClean="0"/>
          </a:p>
          <a:p>
            <a:pPr algn="l"/>
            <a:r>
              <a:rPr lang="en-US" dirty="0" smtClean="0"/>
              <a:t>13%  </a:t>
            </a:r>
            <a:endParaRPr lang="ru-RU" dirty="0" smtClean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72458"/>
              </p:ext>
            </p:extLst>
          </p:nvPr>
        </p:nvGraphicFramePr>
        <p:xfrm>
          <a:off x="502444" y="3450546"/>
          <a:ext cx="7899400" cy="1868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0709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Ro g/cm^3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 </a:t>
                      </a:r>
                      <a:r>
                        <a:rPr lang="en-US" sz="1100" u="none" strike="noStrike" dirty="0" smtClean="0">
                          <a:effectLst/>
                        </a:rPr>
                        <a:t>length cm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Cm</a:t>
                      </a:r>
                    </a:p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J/g/K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Cv J/cm^3/K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deltaT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J/g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 GPa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 dirty="0" smtClean="0">
                          <a:effectLst/>
                        </a:rPr>
                        <a:t>σ</a:t>
                      </a:r>
                      <a:r>
                        <a:rPr lang="en-US" sz="1100" u="none" strike="noStrike" baseline="-25000" dirty="0" smtClean="0">
                          <a:effectLst/>
                        </a:rPr>
                        <a:t>-1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Mpa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  1/K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DeltaT 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BT1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6,7E-02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14,71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103,00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280,00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8,2E-06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464,13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BT3-1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6,7E-02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14,71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115,00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450,00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8,2E-06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668,08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BT6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4,43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6,9E-02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14,71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113,00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450,00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8,2E-06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679,91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Stainless steel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3,9E-02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0,46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3,63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31,97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14,71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280,00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1,6E-05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122,50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Inconel 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8,20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3,7E-02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4,10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29,41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14,71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1,30E-05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358,97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AMg5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1,1E-01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0,92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15,98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14,71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2,3E-05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108,70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Rectangle 2"/>
          <p:cNvSpPr>
            <a:spLocks noChangeArrowheads="1"/>
          </p:cNvSpPr>
          <p:nvPr/>
        </p:nvSpPr>
        <p:spPr bwMode="auto">
          <a:xfrm flipV="1">
            <a:off x="6065520" y="2627808"/>
            <a:ext cx="11531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/>
          </p:nvPr>
        </p:nvGraphicFramePr>
        <p:xfrm>
          <a:off x="5356859" y="2450007"/>
          <a:ext cx="2662458" cy="70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1333500" imgH="393700" progId="Equation.3">
                  <p:embed/>
                </p:oleObj>
              </mc:Choice>
              <mc:Fallback>
                <p:oleObj r:id="rId3" imgW="1333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859" y="2450007"/>
                        <a:ext cx="2662458" cy="708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4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5B0119-A23D-4255-8CC7-E283C974B41F}" type="datetime1">
              <a:rPr lang="en-US" noProof="0" smtClean="0"/>
              <a:t>11/13/2020</a:t>
            </a:fld>
            <a:endParaRPr lang="en-GB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HEBT vacuum, Batch 2-3, 4      5</a:t>
            </a:r>
            <a:r>
              <a:rPr lang="en-US" dirty="0" err="1"/>
              <a:t>th</a:t>
            </a:r>
            <a:r>
              <a:rPr lang="en-US" dirty="0"/>
              <a:t> BINP-FAIR Collaboration Coordination Workshop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6488" y="2483141"/>
            <a:ext cx="5402511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attention and stay healthy!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0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1908" y="5530973"/>
            <a:ext cx="5124220" cy="51758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0" dirty="0" smtClean="0"/>
              <a:t>12/11/2020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4987" y="-43071"/>
            <a:ext cx="558903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1800" dirty="0" smtClean="0"/>
              <a:t>FAIR vacuum components producing at BINP </a:t>
            </a:r>
            <a:endParaRPr lang="en-GB" sz="1800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401308"/>
              </p:ext>
            </p:extLst>
          </p:nvPr>
        </p:nvGraphicFramePr>
        <p:xfrm>
          <a:off x="290759" y="1327090"/>
          <a:ext cx="8694622" cy="3966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5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Name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Signed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End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(expected)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Cost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M€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Status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AFAA1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SFRS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Diagnostic chambers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03.2019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12.2021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(12.2022)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11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j-lt"/>
                        </a:rPr>
                        <a:t>FoS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 is produced.</a:t>
                      </a: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All documents for FDR are uploaded into EDMS. Waiting vacuum equipment for FAT. 2D drawings – 20%, CDR – 75%. All CF flanges are ordered.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9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AFAA3 SFRS Vacuum chambers inside SC dipoles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10.2019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06.2022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(11.2022)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0.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87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model of combined chamber with pumping port is created. 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Waiting corrected 3D DMU from FAIR/GSI. 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Conception of assembly into SC magnet is accepted (details are under consideration). FEM analysis for NC dipole wide chamber is going on.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8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AFAA5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SFRS vacuum components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schedule is agreed. Cost is fixed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Contract can be signed before detailed specification finalization.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8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SFRS branching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chambers inside SC dipoles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trike="sng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cost is too low for production the complex chambers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Footer Placeholder 5"/>
          <p:cNvSpPr txBox="1">
            <a:spLocks/>
          </p:cNvSpPr>
          <p:nvPr/>
        </p:nvSpPr>
        <p:spPr>
          <a:xfrm>
            <a:off x="422565" y="6646099"/>
            <a:ext cx="667643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/>
              <a:t>Alexander </a:t>
            </a:r>
            <a:r>
              <a:rPr lang="en-GB" dirty="0" err="1" smtClean="0"/>
              <a:t>Krasnov</a:t>
            </a:r>
            <a:r>
              <a:rPr lang="en-GB" dirty="0" smtClean="0"/>
              <a:t> / SFRS vacuum      </a:t>
            </a:r>
            <a:r>
              <a:rPr lang="en-US" dirty="0" smtClean="0"/>
              <a:t>5th BINP-FAIR Collaboration Coordination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565" y="3785403"/>
            <a:ext cx="4901001" cy="218115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err="1"/>
              <a:t>FoS</a:t>
            </a:r>
            <a:r>
              <a:rPr lang="en-US" dirty="0"/>
              <a:t> is </a:t>
            </a:r>
            <a:r>
              <a:rPr lang="en-US" dirty="0" smtClean="0"/>
              <a:t>produced!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/>
              <a:t>All </a:t>
            </a:r>
            <a:r>
              <a:rPr lang="en-US" dirty="0"/>
              <a:t>documents for FDR are uploaded into EDMS. </a:t>
            </a:r>
            <a:endParaRPr lang="en-US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/>
              <a:t>Waiting </a:t>
            </a:r>
            <a:r>
              <a:rPr lang="en-US" dirty="0"/>
              <a:t>vacuum equipment for FAT. </a:t>
            </a:r>
            <a:endParaRPr lang="en-US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/>
              <a:t>2D </a:t>
            </a:r>
            <a:r>
              <a:rPr lang="en-US" dirty="0"/>
              <a:t>drawings – 20%, </a:t>
            </a:r>
            <a:endParaRPr lang="en-US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/>
              <a:t>CDR – 75%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/>
              <a:t>All </a:t>
            </a:r>
            <a:r>
              <a:rPr lang="en-US" dirty="0"/>
              <a:t>CF flanges are ordered.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0" dirty="0" smtClean="0"/>
              <a:t>12/11/2020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42183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SFRS diagnostic chambers</a:t>
            </a:r>
            <a:endParaRPr lang="en-GB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5756" y="1667847"/>
            <a:ext cx="4161456" cy="31210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3" y="1147665"/>
            <a:ext cx="4902350" cy="2382236"/>
          </a:xfrm>
          <a:prstGeom prst="rect">
            <a:avLst/>
          </a:prstGeom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574965" y="6776400"/>
            <a:ext cx="667643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mtClean="0"/>
              <a:t>Alexander Krasnov / SFRS vacuum      </a:t>
            </a:r>
            <a:r>
              <a:rPr lang="en-US" smtClean="0"/>
              <a:t>5th BINP-FAIR Collaboration Coordination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4950" y="5189111"/>
            <a:ext cx="8540750" cy="56163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600" dirty="0" smtClean="0"/>
              <a:t>CDR for all chambers is 75% complete, an amendment needed ASAP to proceed it officially</a:t>
            </a:r>
            <a:endParaRPr lang="ru-R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0" dirty="0" smtClean="0"/>
              <a:t>12/11/2020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42183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SFRS diagnostic chambers</a:t>
            </a:r>
            <a:endParaRPr lang="en-GB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574965" y="6776400"/>
            <a:ext cx="667643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mtClean="0"/>
              <a:t>Alexander Krasnov / SFRS vacuum      </a:t>
            </a:r>
            <a:r>
              <a:rPr lang="en-US" smtClean="0"/>
              <a:t>5th BINP-FAIR Collaboration Coordination Workshop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38162"/>
              </p:ext>
            </p:extLst>
          </p:nvPr>
        </p:nvGraphicFramePr>
        <p:xfrm>
          <a:off x="0" y="1441516"/>
          <a:ext cx="9144002" cy="3328772"/>
        </p:xfrm>
        <a:graphic>
          <a:graphicData uri="http://schemas.openxmlformats.org/drawingml/2006/table">
            <a:tbl>
              <a:tblPr/>
              <a:tblGrid>
                <a:gridCol w="59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7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7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7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7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7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17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17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55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Sequence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Nomenclature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Designation  (short name)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possible earliest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FAT date (MVRicciardi) 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Contracted</a:t>
                      </a:r>
                      <a:b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FAT date </a:t>
                      </a:r>
                      <a:b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[target date]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Contracted delivery date [target date] 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FAT date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[actual date]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 delivery date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[actual date]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3D/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CDR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2D/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FDR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alignment feets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flanges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FPF2DK1_FoS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DC_02 FoS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21/02/2020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21/02/2020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28/02/2020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November-20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January-20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FTF1DK1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DC_01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23/07/2020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FPF2DK1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DC_02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13/08/2020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August-21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November-21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FPF3DK1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DC_03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03/09/2020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September-21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November-21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FPF4DK1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DC_04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24/09/2020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October-21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November-21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FMF1DK1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DC_05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15/10/2020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June-21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FMF2DK1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DC_06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05/11/2020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November-21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November-21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FMF2DK2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DC_07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26/11/2020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December-21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FMF2DK3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DC_08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17/12/2020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FMF3DK1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DC_09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07/01/2021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FHF1DK1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DC_10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28/01/2021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FHF1DK2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DC_11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18/02/2021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FLF1DK1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DC_12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11/03/2021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FLF2DK1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DC_13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01/04/2021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FLF3DK1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DC_14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22/04/2021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FLF4DK1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DC_15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13/05/2021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FLF5DK1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DC_16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03/06/2021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FLF6DK1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DC_17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24/06/2021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April-21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June-21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FRF1DK1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DC_18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15/07/2021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FRF2DK1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DC_19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05/08/2021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2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FRF3DK1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DC_20</a:t>
                      </a:r>
                    </a:p>
                  </a:txBody>
                  <a:tcPr marL="51866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26/08/2021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December-22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22" marR="4322" marT="4322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4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710" y="4002589"/>
            <a:ext cx="7411295" cy="172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3D model of combined chamber with pumping port is created.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Waiting </a:t>
            </a:r>
            <a:r>
              <a:rPr lang="en-US" dirty="0">
                <a:solidFill>
                  <a:srgbClr val="C00000"/>
                </a:solidFill>
              </a:rPr>
              <a:t>corrected 3D DMU from FAIR/GSI.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Conception </a:t>
            </a:r>
            <a:r>
              <a:rPr lang="en-US" dirty="0"/>
              <a:t>of assembly into SC magnet is accepted (details are under consideration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QA documents are under preparation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11/13/2020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42183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SFRS SC dipole chamber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</a:t>
            </a:r>
            <a:r>
              <a:rPr lang="en-GB" dirty="0" smtClean="0"/>
              <a:t>SFRS vacuum      </a:t>
            </a:r>
            <a:r>
              <a:rPr lang="en-US" dirty="0" smtClean="0"/>
              <a:t>5th </a:t>
            </a:r>
            <a:r>
              <a:rPr lang="en-US" dirty="0"/>
              <a:t>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77" y="851608"/>
            <a:ext cx="6202340" cy="27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4373" y="5822795"/>
            <a:ext cx="7411295" cy="655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Materials and bellows for Pre-serial production are ordered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11/13/2020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42183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SFRS SC dipole chamber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</a:t>
            </a:r>
            <a:r>
              <a:rPr lang="en-GB" dirty="0" smtClean="0"/>
              <a:t>SFRS vacuum      </a:t>
            </a:r>
            <a:r>
              <a:rPr lang="en-US" dirty="0" smtClean="0"/>
              <a:t>5th </a:t>
            </a:r>
            <a:r>
              <a:rPr lang="en-US" dirty="0"/>
              <a:t>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99" y="669527"/>
            <a:ext cx="8216769" cy="58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7523" y="5740245"/>
            <a:ext cx="7411295" cy="4573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Bellows for Pre-serial production are ordered (will be received in this year)</a:t>
            </a:r>
          </a:p>
          <a:p>
            <a:pPr marL="0" indent="0">
              <a:buNone/>
            </a:pPr>
            <a:r>
              <a:rPr lang="en-US" dirty="0" smtClean="0"/>
              <a:t>Waiting offers for low mu stainless steel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11/13/2020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42183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SFRS SC dipole chamber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</a:t>
            </a:r>
            <a:r>
              <a:rPr lang="en-GB" dirty="0" smtClean="0"/>
              <a:t>SFRS vacuum      </a:t>
            </a:r>
            <a:r>
              <a:rPr lang="en-US" dirty="0" smtClean="0"/>
              <a:t>5th </a:t>
            </a:r>
            <a:r>
              <a:rPr lang="en-US" dirty="0"/>
              <a:t>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743772"/>
              </p:ext>
            </p:extLst>
          </p:nvPr>
        </p:nvGraphicFramePr>
        <p:xfrm>
          <a:off x="422274" y="2012953"/>
          <a:ext cx="8658229" cy="3487955"/>
        </p:xfrm>
        <a:graphic>
          <a:graphicData uri="http://schemas.openxmlformats.org/drawingml/2006/table">
            <a:tbl>
              <a:tblPr/>
              <a:tblGrid>
                <a:gridCol w="71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16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16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5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Nomenclature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chamber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Designation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Contracted</a:t>
                      </a:r>
                      <a:b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FAT date </a:t>
                      </a:r>
                      <a:b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[target date]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Contracted delivery date [target date] 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FAT date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[actual date]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 delivery date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[actual date]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3D/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CDR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2D/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FDR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stainless steel plates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flanges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bellows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FPF4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01 - St. dip. 2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01/10/2021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FPF4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02 - St. dip. 2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01/12/2021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FPF4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03 - St. dip. 2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spare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26 - St. dip. 2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FMF1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01/04/2021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01/05/202</a:t>
                      </a:r>
                      <a:r>
                        <a:rPr lang="en-US" sz="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FMF1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01/10/2021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FMF1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01/10/2021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FMF2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01/12/2021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FMF2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01/12/2021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FMF2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FMF3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FHF1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FLF2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01/06/2022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FLF2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01/06/2022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FLF2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01/06/2022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FRF2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01/06/2022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FRF2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FRF2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FRF3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7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spare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25 - St. dip. 3 chamber, curved exit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FMF3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2.4.7.1.2.2.2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St. dip. 3 chamber, curved exit, 9,75°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FHF1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2.4.7.1.2.2.2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13 - St. dip. 3 chamber, curved exit, 9,75°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FRF3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2.4.7.1.2.2.2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24 - St. dip. 3 chamber, curved exit, 9,75°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01/06/2022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7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FMF3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2.4.7.1.2.3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11 - Br. dip. 3 chamber, curved exit, 9,75°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yet available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yet available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FHF1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2.4.7.1.2.3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14 - Br. dip. 3 chamber, curved exit, 9,75°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yet available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yet available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7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FRF3 xxx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2.4.7.1.2.3</a:t>
                      </a:r>
                    </a:p>
                  </a:txBody>
                  <a:tcPr marL="51550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23 - Br. dip. 3 chamber, curved exit, 9,75°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yet available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yet available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96" marR="4296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4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970" y="5771029"/>
            <a:ext cx="7842919" cy="1045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FEM </a:t>
            </a:r>
            <a:r>
              <a:rPr lang="en-US" dirty="0"/>
              <a:t>analysis for wide </a:t>
            </a:r>
            <a:r>
              <a:rPr lang="en-US" dirty="0" smtClean="0"/>
              <a:t>chamber (inside SFRS NC RR dipoles) is </a:t>
            </a:r>
            <a:r>
              <a:rPr lang="en-US" dirty="0"/>
              <a:t>going 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Results show that the chamber can be made of </a:t>
            </a:r>
            <a:r>
              <a:rPr lang="en-US" dirty="0" err="1" smtClean="0"/>
              <a:t>Ti</a:t>
            </a:r>
            <a:r>
              <a:rPr lang="en-US" dirty="0" smtClean="0"/>
              <a:t> or </a:t>
            </a:r>
            <a:r>
              <a:rPr lang="en-US" dirty="0" err="1" smtClean="0"/>
              <a:t>Ti</a:t>
            </a:r>
            <a:r>
              <a:rPr lang="en-US" dirty="0" smtClean="0"/>
              <a:t> alloy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11/13/2020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2269" y="-1"/>
            <a:ext cx="4822871" cy="522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R&amp;D for SFRS NC dipole chamber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</a:t>
            </a:r>
            <a:r>
              <a:rPr lang="en-GB" dirty="0" smtClean="0"/>
              <a:t>SFRS vacuum      </a:t>
            </a:r>
            <a:r>
              <a:rPr lang="en-US" dirty="0" smtClean="0"/>
              <a:t>5th </a:t>
            </a:r>
            <a:r>
              <a:rPr lang="en-US" dirty="0"/>
              <a:t>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3259481"/>
            <a:ext cx="4944830" cy="24684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231" y="3181324"/>
            <a:ext cx="3452450" cy="8451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230" y="4163716"/>
            <a:ext cx="3452451" cy="6599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230" y="4949626"/>
            <a:ext cx="3452451" cy="6732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66" y="805302"/>
            <a:ext cx="6776301" cy="15344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250" y="2039901"/>
            <a:ext cx="1444800" cy="245733"/>
          </a:xfrm>
          <a:prstGeom prst="rect">
            <a:avLst/>
          </a:prstGeom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1349196" y="2516720"/>
            <a:ext cx="7842919" cy="104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mtClean="0"/>
              <a:t>Vertical size can be decreased at left side of the chamber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5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3270" y="561556"/>
            <a:ext cx="4242469" cy="679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Possible reliable solutions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11/13/2020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2269" y="-1"/>
            <a:ext cx="4822871" cy="522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R&amp;D for SFRS NC dipole chamber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</a:t>
            </a:r>
            <a:r>
              <a:rPr lang="en-GB" dirty="0" smtClean="0"/>
              <a:t>SFRS vacuum      </a:t>
            </a:r>
            <a:r>
              <a:rPr lang="en-US" dirty="0" smtClean="0"/>
              <a:t>5th </a:t>
            </a:r>
            <a:r>
              <a:rPr lang="en-US" dirty="0"/>
              <a:t>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996106" y="5851511"/>
            <a:ext cx="6865194" cy="54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600" dirty="0" smtClean="0"/>
              <a:t>Deflection: 2 x 3.7 mm – acceptable, made of Ti6Al4V (Grade5) 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503"/>
            <a:ext cx="9144000" cy="43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0</TotalTime>
  <Words>1859</Words>
  <Application>Microsoft Office PowerPoint</Application>
  <PresentationFormat>Bildschirmpräsentation (4:3)</PresentationFormat>
  <Paragraphs>791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MAC-Template-V03</vt:lpstr>
      <vt:lpstr>Equation.3</vt:lpstr>
      <vt:lpstr>Status of SFRS vacuum components design and production at BINP </vt:lpstr>
      <vt:lpstr> FAIR vacuum components producing at BINP </vt:lpstr>
      <vt:lpstr> SFRS diagnostic chambers</vt:lpstr>
      <vt:lpstr> SFRS diagnostic chambers</vt:lpstr>
      <vt:lpstr> SFRS SC dipole chamber</vt:lpstr>
      <vt:lpstr> SFRS SC dipole chamber</vt:lpstr>
      <vt:lpstr> SFRS SC dipole chamber</vt:lpstr>
      <vt:lpstr>R&amp;D for SFRS NC dipole chamber</vt:lpstr>
      <vt:lpstr>R&amp;D for SFRS NC dipole chamber</vt:lpstr>
      <vt:lpstr>R&amp;D for SFRS NC dipole chamber</vt:lpstr>
      <vt:lpstr> SFRS NC dipole chamber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Utermann, Sonia Dr.</cp:lastModifiedBy>
  <cp:revision>97</cp:revision>
  <dcterms:created xsi:type="dcterms:W3CDTF">2017-05-03T12:35:34Z</dcterms:created>
  <dcterms:modified xsi:type="dcterms:W3CDTF">2020-11-13T08:00:51Z</dcterms:modified>
</cp:coreProperties>
</file>