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58" r:id="rId4"/>
    <p:sldId id="271" r:id="rId5"/>
    <p:sldId id="262" r:id="rId6"/>
    <p:sldId id="263" r:id="rId7"/>
    <p:sldId id="261" r:id="rId8"/>
    <p:sldId id="264" r:id="rId9"/>
    <p:sldId id="265" r:id="rId10"/>
    <p:sldId id="267" r:id="rId11"/>
    <p:sldId id="266" r:id="rId12"/>
    <p:sldId id="268" r:id="rId13"/>
    <p:sldId id="270" r:id="rId14"/>
  </p:sldIdLst>
  <p:sldSz cx="9144000" cy="6858000" type="screen4x3"/>
  <p:notesSz cx="6562725" cy="86868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A1"/>
    <a:srgbClr val="A7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 snapToObjects="1">
      <p:cViewPr varScale="1">
        <p:scale>
          <a:sx n="50" d="100"/>
          <a:sy n="50" d="100"/>
        </p:scale>
        <p:origin x="499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DF56E4-8655-4E07-B0C4-47540D69DA7B}" type="datetimeFigureOut">
              <a:rPr lang="pl-PL"/>
              <a:pPr>
                <a:defRPr/>
              </a:pPr>
              <a:t>12.11.2020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517C17-B76C-4272-B01B-59DD557F2444}" type="slidenum">
              <a:rPr lang="pl-PL" altLang="pl-PL"/>
              <a:pPr/>
              <a:t>‹Nr.›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6E35A8-8514-4177-B0C3-48A957F3E347}" type="datetimeFigureOut">
              <a:rPr lang="pl-PL"/>
              <a:pPr>
                <a:defRPr/>
              </a:pPr>
              <a:t>12.11.2020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55638" y="4125913"/>
            <a:ext cx="52514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8DFEE3-5B82-4339-B099-7ADC4AD09126}" type="slidenum">
              <a:rPr lang="pl-PL" altLang="pl-PL"/>
              <a:pPr/>
              <a:t>‹Nr.›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F89D-386D-4F5B-90E9-7CBD530B9B15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24A3-BE3B-4918-9A1F-7F7E103C090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52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F89D-386D-4F5B-90E9-7CBD530B9B15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24A3-BE3B-4918-9A1F-7F7E103C090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172484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F89D-386D-4F5B-90E9-7CBD530B9B15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24A3-BE3B-4918-9A1F-7F7E103C090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38541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290513" y="2420938"/>
            <a:ext cx="864076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endParaRPr lang="pl-PL" kern="0" dirty="0">
              <a:latin typeface="Calibri" panose="020F0502020204030204" pitchFamily="34" charset="0"/>
            </a:endParaRPr>
          </a:p>
        </p:txBody>
      </p:sp>
      <p:pic>
        <p:nvPicPr>
          <p:cNvPr id="6" name="Symbol zastępczy obraz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-3056" r="-542" b="2946"/>
          <a:stretch>
            <a:fillRect/>
          </a:stretch>
        </p:blipFill>
        <p:spPr bwMode="auto">
          <a:xfrm>
            <a:off x="1403350" y="5649913"/>
            <a:ext cx="15335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356100" y="5707063"/>
            <a:ext cx="4662488" cy="1035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5759450"/>
            <a:ext cx="41417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25947" y="1988840"/>
            <a:ext cx="8892103" cy="35283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25947" y="116632"/>
            <a:ext cx="8892103" cy="1728192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5117910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275898D6-A64A-43FA-B44D-D7957910F1EF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‹Nr.›</a:t>
            </a:fld>
            <a:endParaRPr lang="pl-PL" altLang="pl-PL" sz="1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19925" y="6308725"/>
            <a:ext cx="2070100" cy="48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1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08725"/>
            <a:ext cx="19208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5" y="1556792"/>
            <a:ext cx="8910546" cy="4536505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0"/>
          </p:nvPr>
        </p:nvSpPr>
        <p:spPr>
          <a:xfrm>
            <a:off x="129753" y="44624"/>
            <a:ext cx="8910546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Symbol zastępczy tekstu 2"/>
          <p:cNvSpPr>
            <a:spLocks noGrp="1"/>
          </p:cNvSpPr>
          <p:nvPr>
            <p:ph type="body" idx="11"/>
          </p:nvPr>
        </p:nvSpPr>
        <p:spPr>
          <a:xfrm>
            <a:off x="129753" y="548680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779362" y="6290156"/>
            <a:ext cx="6384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noProof="0" dirty="0" smtClean="0">
                <a:latin typeface="+mn-lt"/>
              </a:rPr>
              <a:t>5th BINP-FAIR Collaboration Coordination Workshop</a:t>
            </a:r>
            <a:br>
              <a:rPr lang="en-US" sz="1400" noProof="0" dirty="0" smtClean="0">
                <a:latin typeface="+mn-lt"/>
              </a:rPr>
            </a:br>
            <a:r>
              <a:rPr lang="en-US" sz="1400" noProof="0" dirty="0" smtClean="0">
                <a:latin typeface="+mn-lt"/>
              </a:rPr>
              <a:t>9-13 Nov</a:t>
            </a:r>
            <a:r>
              <a:rPr lang="en-US" sz="1400" baseline="0" noProof="0" dirty="0" smtClean="0">
                <a:latin typeface="+mn-lt"/>
              </a:rPr>
              <a:t> </a:t>
            </a:r>
            <a:r>
              <a:rPr lang="en-US" sz="1400" noProof="0" dirty="0" smtClean="0">
                <a:latin typeface="+mn-lt"/>
              </a:rPr>
              <a:t>2020, Virtual meeting  </a:t>
            </a:r>
            <a:endParaRPr lang="en-US" sz="1600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101925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ymbol zastępczy obraz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-3056" r="-542" b="2946"/>
          <a:stretch>
            <a:fillRect/>
          </a:stretch>
        </p:blipFill>
        <p:spPr bwMode="auto">
          <a:xfrm>
            <a:off x="1403350" y="5649913"/>
            <a:ext cx="15335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356100" y="5707063"/>
            <a:ext cx="4662488" cy="1035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5759450"/>
            <a:ext cx="41417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4704169" y="2492896"/>
            <a:ext cx="4313881" cy="1152128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Symbol zastępczy obrazu 2"/>
          <p:cNvSpPr>
            <a:spLocks noGrp="1"/>
          </p:cNvSpPr>
          <p:nvPr>
            <p:ph type="pic" idx="1"/>
          </p:nvPr>
        </p:nvSpPr>
        <p:spPr>
          <a:xfrm>
            <a:off x="107504" y="116632"/>
            <a:ext cx="4464496" cy="53285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1"/>
          </p:nvPr>
        </p:nvSpPr>
        <p:spPr>
          <a:xfrm>
            <a:off x="4704169" y="116632"/>
            <a:ext cx="4313881" cy="2232248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452541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5D1B6E4-2284-4D1C-96B1-D9E8D79FD6B5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‹Nr.›</a:t>
            </a:fld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019925" y="6308725"/>
            <a:ext cx="2070100" cy="48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1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08725"/>
            <a:ext cx="19208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obrazu 2"/>
          <p:cNvSpPr>
            <a:spLocks noGrp="1"/>
          </p:cNvSpPr>
          <p:nvPr>
            <p:ph type="pic" idx="1"/>
          </p:nvPr>
        </p:nvSpPr>
        <p:spPr>
          <a:xfrm>
            <a:off x="377" y="1844823"/>
            <a:ext cx="4283591" cy="4320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1"/>
          </p:nvPr>
        </p:nvSpPr>
        <p:spPr>
          <a:xfrm>
            <a:off x="4571428" y="1844823"/>
            <a:ext cx="4465067" cy="4320481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idx="12"/>
          </p:nvPr>
        </p:nvSpPr>
        <p:spPr>
          <a:xfrm>
            <a:off x="107505" y="116632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idx="10"/>
          </p:nvPr>
        </p:nvSpPr>
        <p:spPr>
          <a:xfrm>
            <a:off x="107505" y="1120625"/>
            <a:ext cx="892899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44513049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77A349C1-3D92-4EE3-87E0-641E6A10F801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‹Nr.›</a:t>
            </a:fld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019925" y="6308725"/>
            <a:ext cx="2070100" cy="48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9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08725"/>
            <a:ext cx="19208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753" y="1628801"/>
            <a:ext cx="4154215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572000" y="1628801"/>
            <a:ext cx="4468299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2" name="Symbol zastępczy tekstu 2"/>
          <p:cNvSpPr>
            <a:spLocks noGrp="1"/>
          </p:cNvSpPr>
          <p:nvPr>
            <p:ph type="body" idx="10"/>
          </p:nvPr>
        </p:nvSpPr>
        <p:spPr>
          <a:xfrm>
            <a:off x="129753" y="44624"/>
            <a:ext cx="8910546" cy="50405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Symbol zastępczy tekstu 2"/>
          <p:cNvSpPr>
            <a:spLocks noGrp="1"/>
          </p:cNvSpPr>
          <p:nvPr>
            <p:ph type="body" idx="12"/>
          </p:nvPr>
        </p:nvSpPr>
        <p:spPr>
          <a:xfrm>
            <a:off x="129753" y="548680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05908419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0" y="6546850"/>
            <a:ext cx="611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A13FE917-77C3-4989-8EBC-D85FEABE53F5}" type="slidenum">
              <a:rPr lang="pl-PL" altLang="pl-PL" sz="1000">
                <a:solidFill>
                  <a:schemeClr val="bg1"/>
                </a:solidFill>
                <a:latin typeface="Calibri" panose="020F0502020204030204" pitchFamily="34" charset="0"/>
              </a:rPr>
              <a:pPr algn="ctr" eaLnBrk="1" hangingPunct="1"/>
              <a:t>‹Nr.›</a:t>
            </a:fld>
            <a:endParaRPr lang="pl-PL" altLang="pl-PL" sz="100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019925" y="6308725"/>
            <a:ext cx="2070100" cy="484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0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08725"/>
            <a:ext cx="19208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7505" y="1628800"/>
            <a:ext cx="4320000" cy="4464497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sz="half" idx="11"/>
          </p:nvPr>
        </p:nvSpPr>
        <p:spPr>
          <a:xfrm>
            <a:off x="4698051" y="1628801"/>
            <a:ext cx="4320000" cy="4464496"/>
          </a:xfrm>
        </p:spPr>
        <p:txBody>
          <a:bodyPr lIns="0" rIns="0"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6" name="Symbol zastępczy tekstu 2"/>
          <p:cNvSpPr>
            <a:spLocks noGrp="1"/>
          </p:cNvSpPr>
          <p:nvPr>
            <p:ph type="body" idx="12"/>
          </p:nvPr>
        </p:nvSpPr>
        <p:spPr>
          <a:xfrm>
            <a:off x="107505" y="116632"/>
            <a:ext cx="8910546" cy="864096"/>
          </a:xfrm>
        </p:spPr>
        <p:txBody>
          <a:bodyPr lIns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idx="10"/>
          </p:nvPr>
        </p:nvSpPr>
        <p:spPr>
          <a:xfrm>
            <a:off x="107505" y="1120625"/>
            <a:ext cx="432000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Symbol zastępczy tekstu 2"/>
          <p:cNvSpPr>
            <a:spLocks noGrp="1"/>
          </p:cNvSpPr>
          <p:nvPr>
            <p:ph type="body" idx="13"/>
          </p:nvPr>
        </p:nvSpPr>
        <p:spPr>
          <a:xfrm>
            <a:off x="4698051" y="1120625"/>
            <a:ext cx="4320000" cy="508175"/>
          </a:xfrm>
          <a:solidFill>
            <a:srgbClr val="C00000"/>
          </a:solidFill>
        </p:spPr>
        <p:txBody>
          <a:bodyPr lIns="108000" rIns="108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62468770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F89D-386D-4F5B-90E9-7CBD530B9B15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24A3-BE3B-4918-9A1F-7F7E103C090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6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F89D-386D-4F5B-90E9-7CBD530B9B15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24A3-BE3B-4918-9A1F-7F7E103C090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85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F89D-386D-4F5B-90E9-7CBD530B9B15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24A3-BE3B-4918-9A1F-7F7E103C090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8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F89D-386D-4F5B-90E9-7CBD530B9B15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24A3-BE3B-4918-9A1F-7F7E103C090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48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F89D-386D-4F5B-90E9-7CBD530B9B15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24A3-BE3B-4918-9A1F-7F7E103C090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443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F89D-386D-4F5B-90E9-7CBD530B9B15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24A3-BE3B-4918-9A1F-7F7E103C090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28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F89D-386D-4F5B-90E9-7CBD530B9B15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24A3-BE3B-4918-9A1F-7F7E103C090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2528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F89D-386D-4F5B-90E9-7CBD530B9B15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A24A3-BE3B-4918-9A1F-7F7E103C090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90988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2F89D-386D-4F5B-90E9-7CBD530B9B15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A24A3-BE3B-4918-9A1F-7F7E103C090D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7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06" r:id="rId14"/>
    <p:sldLayoutId id="2147483708" r:id="rId15"/>
    <p:sldLayoutId id="2147483709" r:id="rId16"/>
    <p:sldLayoutId id="2147483710" r:id="rId17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obrazu 1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" b="2918"/>
          <a:stretch/>
        </p:blipFill>
        <p:spPr>
          <a:xfrm>
            <a:off x="736462" y="1988840"/>
            <a:ext cx="7671073" cy="3354487"/>
          </a:xfrm>
          <a:prstGeom prst="rect">
            <a:avLst/>
          </a:prstGeom>
        </p:spPr>
      </p:pic>
      <p:sp>
        <p:nvSpPr>
          <p:cNvPr id="12291" name="Symbol zastępczy tekstu 2"/>
          <p:cNvSpPr>
            <a:spLocks noGrp="1"/>
          </p:cNvSpPr>
          <p:nvPr>
            <p:ph type="body" idx="11"/>
          </p:nvPr>
        </p:nvSpPr>
        <p:spPr>
          <a:xfrm>
            <a:off x="125947" y="116632"/>
            <a:ext cx="8892103" cy="1728192"/>
          </a:xfrm>
        </p:spPr>
        <p:txBody>
          <a:bodyPr/>
          <a:lstStyle/>
          <a:p>
            <a:pPr algn="ctr"/>
            <a:r>
              <a:rPr lang="en-US" altLang="pl-PL" sz="4800" dirty="0" smtClean="0"/>
              <a:t>WUST In-Kind scope to Super-FRS</a:t>
            </a:r>
          </a:p>
          <a:p>
            <a:pPr algn="ctr"/>
            <a:endParaRPr lang="en-US" altLang="pl-PL" sz="1800" dirty="0" smtClean="0"/>
          </a:p>
          <a:p>
            <a:pPr algn="ctr"/>
            <a:r>
              <a:rPr lang="en-US" altLang="pl-PL" sz="1800" dirty="0" smtClean="0"/>
              <a:t>J. Polinski, A. Iluk, L. Pachnik, M. Chorowski</a:t>
            </a:r>
            <a:endParaRPr lang="en-US" altLang="pl-PL" sz="4800" dirty="0" smtClean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pl-PL" dirty="0" smtClean="0"/>
              <a:t>WUST In-Kind scope to Super-FRS</a:t>
            </a:r>
            <a:endParaRPr lang="en-US" alt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WUST </a:t>
            </a:r>
            <a:r>
              <a:rPr lang="pl-PL" dirty="0" err="1" smtClean="0"/>
              <a:t>works</a:t>
            </a:r>
            <a:r>
              <a:rPr lang="pl-PL" dirty="0" smtClean="0"/>
              <a:t> </a:t>
            </a:r>
            <a:r>
              <a:rPr lang="pl-PL" dirty="0" err="1" smtClean="0"/>
              <a:t>summary</a:t>
            </a:r>
            <a:r>
              <a:rPr lang="pl-PL" dirty="0"/>
              <a:t/>
            </a:r>
            <a:br>
              <a:rPr lang="pl-PL" dirty="0"/>
            </a:br>
            <a:r>
              <a:rPr lang="en-US" sz="3700" dirty="0" smtClean="0"/>
              <a:t>Conceptual design of Local </a:t>
            </a:r>
            <a:r>
              <a:rPr lang="en-US" sz="3700" dirty="0" err="1" smtClean="0"/>
              <a:t>Cryo</a:t>
            </a:r>
            <a:r>
              <a:rPr lang="en-US" sz="3700" dirty="0" smtClean="0"/>
              <a:t> components</a:t>
            </a:r>
            <a:endParaRPr lang="en-US" sz="3700" dirty="0"/>
          </a:p>
        </p:txBody>
      </p:sp>
      <p:graphicFrame>
        <p:nvGraphicFramePr>
          <p:cNvPr id="17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424687"/>
              </p:ext>
            </p:extLst>
          </p:nvPr>
        </p:nvGraphicFramePr>
        <p:xfrm>
          <a:off x="457366" y="2276872"/>
          <a:ext cx="8212138" cy="225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950">
                  <a:extLst>
                    <a:ext uri="{9D8B030D-6E8A-4147-A177-3AD203B41FA5}">
                      <a16:colId xmlns:a16="http://schemas.microsoft.com/office/drawing/2014/main" val="3596331946"/>
                    </a:ext>
                  </a:extLst>
                </a:gridCol>
                <a:gridCol w="1018305">
                  <a:extLst>
                    <a:ext uri="{9D8B030D-6E8A-4147-A177-3AD203B41FA5}">
                      <a16:colId xmlns:a16="http://schemas.microsoft.com/office/drawing/2014/main" val="4195876979"/>
                    </a:ext>
                  </a:extLst>
                </a:gridCol>
                <a:gridCol w="799862">
                  <a:extLst>
                    <a:ext uri="{9D8B030D-6E8A-4147-A177-3AD203B41FA5}">
                      <a16:colId xmlns:a16="http://schemas.microsoft.com/office/drawing/2014/main" val="413377594"/>
                    </a:ext>
                  </a:extLst>
                </a:gridCol>
                <a:gridCol w="1627646">
                  <a:extLst>
                    <a:ext uri="{9D8B030D-6E8A-4147-A177-3AD203B41FA5}">
                      <a16:colId xmlns:a16="http://schemas.microsoft.com/office/drawing/2014/main" val="1473252265"/>
                    </a:ext>
                  </a:extLst>
                </a:gridCol>
                <a:gridCol w="2662375">
                  <a:extLst>
                    <a:ext uri="{9D8B030D-6E8A-4147-A177-3AD203B41FA5}">
                      <a16:colId xmlns:a16="http://schemas.microsoft.com/office/drawing/2014/main" val="1667094242"/>
                    </a:ext>
                  </a:extLst>
                </a:gridCol>
              </a:tblGrid>
              <a:tr h="493395">
                <a:tc>
                  <a:txBody>
                    <a:bodyPr/>
                    <a:lstStyle/>
                    <a:p>
                      <a:endParaRPr lang="pl-PL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Amount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Types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Space agreed?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Conceptual design status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75035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Feed Boxes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63*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noProof="0" dirty="0" smtClean="0">
                          <a:effectLst/>
                        </a:rPr>
                        <a:t>7 (TBC)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YES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Designed</a:t>
                      </a:r>
                      <a:r>
                        <a:rPr lang="pl-PL" sz="1400" noProof="0" dirty="0" smtClean="0">
                          <a:effectLst/>
                        </a:rPr>
                        <a:t> (standard + 11</a:t>
                      </a:r>
                      <a:r>
                        <a:rPr lang="pl-PL" sz="1400" baseline="30000" noProof="0" dirty="0" smtClean="0">
                          <a:effectLst/>
                        </a:rPr>
                        <a:t>o</a:t>
                      </a:r>
                      <a:r>
                        <a:rPr lang="pl-PL" sz="1400" noProof="0" dirty="0" smtClean="0">
                          <a:effectLst/>
                        </a:rPr>
                        <a:t>)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2232304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End Boxes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noProof="0" dirty="0" smtClean="0">
                          <a:effectLst/>
                        </a:rPr>
                        <a:t>6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noProof="0" dirty="0" smtClean="0">
                          <a:effectLst/>
                        </a:rPr>
                        <a:t>2 (TBC)</a:t>
                      </a:r>
                      <a:endParaRPr lang="en-US" sz="1400" noProof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YES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Designed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0530285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T-connections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4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2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YES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Designed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4068721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L-connections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3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1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YES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Designed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779767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Jumper Connections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62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noProof="0" dirty="0" smtClean="0">
                          <a:effectLst/>
                        </a:rPr>
                        <a:t>1</a:t>
                      </a:r>
                      <a:r>
                        <a:rPr lang="en-US" sz="1400" noProof="0" dirty="0" smtClean="0">
                          <a:effectLst/>
                        </a:rPr>
                        <a:t>5</a:t>
                      </a:r>
                      <a:r>
                        <a:rPr lang="pl-PL" sz="1400" baseline="0" noProof="0" dirty="0" smtClean="0">
                          <a:effectLst/>
                        </a:rPr>
                        <a:t> </a:t>
                      </a:r>
                      <a:r>
                        <a:rPr lang="pl-PL" sz="1400" noProof="0" dirty="0" smtClean="0">
                          <a:effectLst/>
                        </a:rPr>
                        <a:t>(TBC)</a:t>
                      </a:r>
                      <a:endParaRPr lang="en-US" sz="1400" noProof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YES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noProof="0" dirty="0" smtClean="0">
                          <a:effectLst/>
                        </a:rPr>
                        <a:t>  1 of 15 </a:t>
                      </a:r>
                      <a:r>
                        <a:rPr lang="pl-PL" sz="1400" noProof="0" dirty="0" err="1" smtClean="0">
                          <a:effectLst/>
                        </a:rPr>
                        <a:t>is</a:t>
                      </a:r>
                      <a:r>
                        <a:rPr lang="pl-PL" sz="1400" noProof="0" dirty="0" smtClean="0">
                          <a:effectLst/>
                        </a:rPr>
                        <a:t> d</a:t>
                      </a:r>
                      <a:r>
                        <a:rPr lang="en-US" sz="1400" noProof="0" dirty="0" err="1" smtClean="0">
                          <a:effectLst/>
                        </a:rPr>
                        <a:t>esigned</a:t>
                      </a:r>
                      <a:r>
                        <a:rPr lang="en-US" sz="1400" noProof="0" dirty="0" smtClean="0">
                          <a:effectLst/>
                        </a:rPr>
                        <a:t>**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1704719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Transfer Lines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NA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NA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YES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Under design</a:t>
                      </a:r>
                      <a:endParaRPr lang="en-US" sz="14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6771759"/>
                  </a:ext>
                </a:extLst>
              </a:tr>
            </a:tbl>
          </a:graphicData>
        </a:graphic>
      </p:graphicFrame>
      <p:sp>
        <p:nvSpPr>
          <p:cNvPr id="18" name="Prostokąt 17"/>
          <p:cNvSpPr/>
          <p:nvPr/>
        </p:nvSpPr>
        <p:spPr>
          <a:xfrm>
            <a:off x="564862" y="4591753"/>
            <a:ext cx="5430762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solidFill>
                  <a:schemeClr val="dk1"/>
                </a:solidFill>
              </a:rPr>
              <a:t>*includes one special FB for GLAD, for which specification is still unknown</a:t>
            </a:r>
            <a:br>
              <a:rPr lang="en-US" sz="1200" dirty="0" smtClean="0">
                <a:solidFill>
                  <a:schemeClr val="dk1"/>
                </a:solidFill>
              </a:rPr>
            </a:br>
            <a:r>
              <a:rPr lang="en-US" sz="1200" dirty="0" smtClean="0">
                <a:solidFill>
                  <a:schemeClr val="dk1"/>
                </a:solidFill>
              </a:rPr>
              <a:t>**standard type (Type 1)</a:t>
            </a:r>
            <a:endParaRPr lang="en-US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852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pl-PL" dirty="0" smtClean="0"/>
              <a:t>WUST In-Kind scope to Super-FRS</a:t>
            </a:r>
            <a:endParaRPr lang="en-US" alt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WUST works summary</a:t>
            </a:r>
            <a:br>
              <a:rPr lang="en-US" dirty="0" smtClean="0"/>
            </a:br>
            <a:r>
              <a:rPr lang="en-US" sz="3700" dirty="0" smtClean="0"/>
              <a:t>Works on the WUST-BINP interfaces</a:t>
            </a:r>
            <a:endParaRPr lang="en-US" sz="37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614567"/>
            <a:ext cx="6412870" cy="3816424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3342948" y="5470009"/>
            <a:ext cx="404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WUST-BINP interfaces in Branch Box area</a:t>
            </a:r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1470450"/>
            <a:ext cx="3627445" cy="215127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38498" y="3678562"/>
            <a:ext cx="319914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Tee-Interfaces TL_05 and TL_06:</a:t>
            </a:r>
          </a:p>
        </p:txBody>
      </p:sp>
    </p:spTree>
    <p:extLst>
      <p:ext uri="{BB962C8B-B14F-4D97-AF65-F5344CB8AC3E}">
        <p14:creationId xmlns:p14="http://schemas.microsoft.com/office/powerpoint/2010/main" val="151620937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pl-PL" dirty="0" smtClean="0"/>
              <a:t>WUST In-Kind scope to Super-FRS</a:t>
            </a:r>
            <a:endParaRPr lang="en-US" alt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WUST works summary</a:t>
            </a:r>
            <a:br>
              <a:rPr lang="en-US" dirty="0" smtClean="0"/>
            </a:br>
            <a:r>
              <a:rPr lang="en-US" sz="3700" dirty="0" smtClean="0"/>
              <a:t>Works on FB flexible analysis</a:t>
            </a:r>
            <a:endParaRPr lang="en-US" sz="37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8" y="1373415"/>
            <a:ext cx="3638232" cy="216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049" y="1368727"/>
            <a:ext cx="3938386" cy="2160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72" y="3789040"/>
            <a:ext cx="3824906" cy="216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049" y="3789040"/>
            <a:ext cx="3824906" cy="21600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512035" y="4293096"/>
            <a:ext cx="113140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Pressure test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773811" y="1668401"/>
            <a:ext cx="659155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644220" y="1700808"/>
            <a:ext cx="1356462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Expansion </a:t>
            </a:r>
            <a:r>
              <a:rPr lang="pl-PL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loads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640117" y="4031754"/>
            <a:ext cx="1363515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Sustained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loads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0262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60363" indent="-360363"/>
            <a:r>
              <a:rPr lang="en-US" dirty="0" smtClean="0"/>
              <a:t>First elements of the SFRS Local </a:t>
            </a:r>
            <a:r>
              <a:rPr lang="en-US" dirty="0" err="1" smtClean="0"/>
              <a:t>Cryo</a:t>
            </a:r>
            <a:r>
              <a:rPr lang="en-US" dirty="0" smtClean="0"/>
              <a:t> are conceptually designed</a:t>
            </a:r>
          </a:p>
          <a:p>
            <a:pPr marL="360363" indent="-360363"/>
            <a:r>
              <a:rPr lang="en-US" dirty="0" smtClean="0"/>
              <a:t>The works on the WUST-BINP interfaces definition are undergoing,</a:t>
            </a:r>
          </a:p>
          <a:p>
            <a:pPr marL="360363" indent="-360363"/>
            <a:r>
              <a:rPr lang="en-US" dirty="0" smtClean="0"/>
              <a:t>The WUST works are focused on the unification of the SFRS Local </a:t>
            </a:r>
            <a:r>
              <a:rPr lang="en-US" dirty="0" err="1" smtClean="0"/>
              <a:t>Cryo</a:t>
            </a:r>
            <a:r>
              <a:rPr lang="en-US" dirty="0" smtClean="0"/>
              <a:t> elements design,</a:t>
            </a:r>
          </a:p>
          <a:p>
            <a:pPr marL="360363" indent="-360363"/>
            <a:r>
              <a:rPr lang="en-US" dirty="0" smtClean="0"/>
              <a:t>First flexible analysis shows that FB internal pipework creates self-compensation structure with small (&lt;2.6 mm) thus acceptable displacement of the </a:t>
            </a:r>
            <a:r>
              <a:rPr lang="en-US" dirty="0" err="1" smtClean="0"/>
              <a:t>cryo</a:t>
            </a:r>
            <a:r>
              <a:rPr lang="en-US" dirty="0" smtClean="0"/>
              <a:t> valve heads,</a:t>
            </a:r>
          </a:p>
          <a:p>
            <a:pPr marL="360363" indent="-360363"/>
            <a:r>
              <a:rPr lang="en-US" dirty="0" smtClean="0"/>
              <a:t>The SFRS Local </a:t>
            </a:r>
            <a:r>
              <a:rPr lang="en-US" dirty="0" err="1" smtClean="0"/>
              <a:t>Cryo</a:t>
            </a:r>
            <a:r>
              <a:rPr lang="en-US" dirty="0" smtClean="0"/>
              <a:t> design, production and installation schedule seems to be tight but possible if SFRS element will be uniform in the design and if the production will be divided between at least 2 manufacturer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WUST In-Kind scope to </a:t>
            </a:r>
            <a:r>
              <a:rPr lang="en-US" dirty="0" smtClean="0"/>
              <a:t>Super-FRS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4012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251519" y="1556792"/>
            <a:ext cx="8766531" cy="4536505"/>
          </a:xfrm>
        </p:spPr>
        <p:txBody>
          <a:bodyPr/>
          <a:lstStyle/>
          <a:p>
            <a:pPr marL="360363" indent="-360363">
              <a:lnSpc>
                <a:spcPct val="150000"/>
              </a:lnSpc>
            </a:pPr>
            <a:r>
              <a:rPr lang="en-US" dirty="0" smtClean="0"/>
              <a:t>S-FRS Local Cryogenics General Layout</a:t>
            </a:r>
            <a:endParaRPr lang="en-US" altLang="pl-PL" dirty="0" smtClean="0"/>
          </a:p>
          <a:p>
            <a:pPr marL="360363" indent="-360363">
              <a:lnSpc>
                <a:spcPct val="150000"/>
              </a:lnSpc>
            </a:pPr>
            <a:r>
              <a:rPr lang="en-US" dirty="0" smtClean="0"/>
              <a:t>Project scope and 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en-US" dirty="0" smtClean="0"/>
              <a:t>potential division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WUST and BINP</a:t>
            </a:r>
            <a:endParaRPr lang="en-US" dirty="0" smtClean="0"/>
          </a:p>
          <a:p>
            <a:pPr marL="360363" indent="-360363">
              <a:lnSpc>
                <a:spcPct val="150000"/>
              </a:lnSpc>
            </a:pPr>
            <a:r>
              <a:rPr lang="en-US" dirty="0" smtClean="0"/>
              <a:t>Project schedule</a:t>
            </a:r>
          </a:p>
          <a:p>
            <a:pPr marL="360363" indent="-360363">
              <a:lnSpc>
                <a:spcPct val="150000"/>
              </a:lnSpc>
            </a:pPr>
            <a:r>
              <a:rPr lang="en-US" altLang="pl-PL" dirty="0" smtClean="0"/>
              <a:t>WUST works summary</a:t>
            </a:r>
          </a:p>
          <a:p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pl-PL" dirty="0" smtClean="0"/>
              <a:t>WUST In-Kind scope to Super-FRS</a:t>
            </a:r>
            <a:endParaRPr lang="en-US" alt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01552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ymbol zastępczy tekstu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l-PL" altLang="pl-PL" dirty="0"/>
              <a:t>WUST In-</a:t>
            </a:r>
            <a:r>
              <a:rPr lang="pl-PL" altLang="pl-PL" dirty="0" err="1"/>
              <a:t>Kind</a:t>
            </a:r>
            <a:r>
              <a:rPr lang="pl-PL" altLang="pl-PL" dirty="0"/>
              <a:t> </a:t>
            </a:r>
            <a:r>
              <a:rPr lang="pl-PL" altLang="pl-PL" dirty="0" err="1"/>
              <a:t>scope</a:t>
            </a:r>
            <a:r>
              <a:rPr lang="pl-PL" altLang="pl-PL" dirty="0"/>
              <a:t> to </a:t>
            </a:r>
            <a:r>
              <a:rPr lang="pl-PL" altLang="pl-PL" dirty="0" smtClean="0"/>
              <a:t>Super-FRS</a:t>
            </a:r>
            <a:endParaRPr lang="pl-PL" altLang="pl-PL" dirty="0"/>
          </a:p>
        </p:txBody>
      </p:sp>
      <p:sp>
        <p:nvSpPr>
          <p:cNvPr id="14340" name="Symbol zastępczy tekstu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pl-PL" dirty="0" smtClean="0"/>
              <a:t>S-FRS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/>
              <a:t>Cryogenics</a:t>
            </a:r>
            <a:r>
              <a:rPr lang="pl-PL" dirty="0"/>
              <a:t> General Layout</a:t>
            </a:r>
            <a:endParaRPr lang="pl-PL" alt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4855" t="15997" r="29587" b="16376"/>
          <a:stretch/>
        </p:blipFill>
        <p:spPr>
          <a:xfrm>
            <a:off x="337022" y="1252758"/>
            <a:ext cx="8496944" cy="493032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ymbol zastępczy tekstu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l-PL" altLang="pl-PL" dirty="0"/>
              <a:t>WUST In-</a:t>
            </a:r>
            <a:r>
              <a:rPr lang="pl-PL" altLang="pl-PL" dirty="0" err="1"/>
              <a:t>Kind</a:t>
            </a:r>
            <a:r>
              <a:rPr lang="pl-PL" altLang="pl-PL" dirty="0"/>
              <a:t> </a:t>
            </a:r>
            <a:r>
              <a:rPr lang="pl-PL" altLang="pl-PL" dirty="0" err="1"/>
              <a:t>scope</a:t>
            </a:r>
            <a:r>
              <a:rPr lang="pl-PL" altLang="pl-PL" dirty="0"/>
              <a:t> to </a:t>
            </a:r>
            <a:r>
              <a:rPr lang="pl-PL" altLang="pl-PL" dirty="0" smtClean="0"/>
              <a:t>Super-FRS</a:t>
            </a:r>
            <a:endParaRPr lang="pl-PL" altLang="pl-PL" dirty="0"/>
          </a:p>
        </p:txBody>
      </p:sp>
      <p:sp>
        <p:nvSpPr>
          <p:cNvPr id="14340" name="Symbol zastępczy tekstu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pl-PL" dirty="0" smtClean="0"/>
              <a:t>S-FRS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Cryo</a:t>
            </a:r>
            <a:r>
              <a:rPr lang="pl-PL" dirty="0" smtClean="0"/>
              <a:t> </a:t>
            </a:r>
            <a:r>
              <a:rPr lang="pl-PL" dirty="0" err="1" smtClean="0"/>
              <a:t>conceptual</a:t>
            </a:r>
            <a:r>
              <a:rPr lang="pl-PL" dirty="0" smtClean="0"/>
              <a:t> design</a:t>
            </a:r>
            <a:endParaRPr lang="pl-PL" altLang="pl-PL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37" y="2132857"/>
            <a:ext cx="3695880" cy="230425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475656" y="4581128"/>
            <a:ext cx="100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Branch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602" y="2204864"/>
            <a:ext cx="4985166" cy="216023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364088" y="4653136"/>
            <a:ext cx="2256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Branch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 B (</a:t>
            </a:r>
            <a:r>
              <a:rPr lang="pl-PL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Branch</a:t>
            </a:r>
            <a:r>
              <a:rPr lang="pl-PL" dirty="0" smtClean="0">
                <a:solidFill>
                  <a:srgbClr val="000000"/>
                </a:solidFill>
                <a:latin typeface="Calibri" panose="020F0502020204030204" pitchFamily="34" charset="0"/>
              </a:rPr>
              <a:t> Box)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8204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l-PL" altLang="pl-PL" dirty="0"/>
              <a:t>WUST In-</a:t>
            </a:r>
            <a:r>
              <a:rPr lang="pl-PL" altLang="pl-PL" dirty="0" err="1"/>
              <a:t>Kind</a:t>
            </a:r>
            <a:r>
              <a:rPr lang="pl-PL" altLang="pl-PL" dirty="0"/>
              <a:t> </a:t>
            </a:r>
            <a:r>
              <a:rPr lang="pl-PL" altLang="pl-PL" dirty="0" err="1"/>
              <a:t>scope</a:t>
            </a:r>
            <a:r>
              <a:rPr lang="pl-PL" altLang="pl-PL" dirty="0"/>
              <a:t> to </a:t>
            </a:r>
            <a:r>
              <a:rPr lang="pl-PL" altLang="pl-PL" dirty="0" smtClean="0"/>
              <a:t>Super-FRS</a:t>
            </a:r>
            <a:endParaRPr lang="pl-PL" alt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29753" y="548680"/>
            <a:ext cx="8910546" cy="864096"/>
          </a:xfrm>
        </p:spPr>
        <p:txBody>
          <a:bodyPr/>
          <a:lstStyle/>
          <a:p>
            <a:r>
              <a:rPr lang="en-US" dirty="0"/>
              <a:t>The project </a:t>
            </a:r>
            <a:r>
              <a:rPr lang="en-US" dirty="0" smtClean="0"/>
              <a:t>scope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770" y="3276362"/>
            <a:ext cx="5678992" cy="266412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26" y="3097377"/>
            <a:ext cx="1611692" cy="2711175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-96253" y="5814805"/>
            <a:ext cx="3226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333333"/>
                </a:solidFill>
                <a:cs typeface="Arial"/>
              </a:rPr>
              <a:t>Original list of different feedboxes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307146" y="5915448"/>
            <a:ext cx="5836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333333"/>
                </a:solidFill>
                <a:cs typeface="Arial"/>
              </a:rPr>
              <a:t>Example of branch of SFRS local cryogenics – original design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54826" y="1221987"/>
            <a:ext cx="888917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dirty="0" smtClean="0">
                <a:cs typeface="Arial"/>
              </a:rPr>
              <a:t>General structure of Super-FRS Local Cryogenics has been reviewed by WUST.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dirty="0" smtClean="0">
                <a:cs typeface="Arial"/>
              </a:rPr>
              <a:t>Modifications of </a:t>
            </a:r>
            <a:r>
              <a:rPr lang="pl-PL" dirty="0" smtClean="0">
                <a:cs typeface="Arial"/>
              </a:rPr>
              <a:t>J</a:t>
            </a:r>
            <a:r>
              <a:rPr lang="en-US" dirty="0" err="1" smtClean="0">
                <a:cs typeface="Arial"/>
              </a:rPr>
              <a:t>umper</a:t>
            </a:r>
            <a:r>
              <a:rPr lang="en-US" dirty="0" smtClean="0">
                <a:cs typeface="Arial"/>
              </a:rPr>
              <a:t> </a:t>
            </a:r>
            <a:r>
              <a:rPr lang="pl-PL" dirty="0" smtClean="0">
                <a:cs typeface="Arial"/>
              </a:rPr>
              <a:t>C</a:t>
            </a:r>
            <a:r>
              <a:rPr lang="en-US" dirty="0" err="1" smtClean="0">
                <a:cs typeface="Arial"/>
              </a:rPr>
              <a:t>onnections</a:t>
            </a:r>
            <a:r>
              <a:rPr lang="pl-PL" dirty="0" smtClean="0">
                <a:cs typeface="Arial"/>
              </a:rPr>
              <a:t> routing</a:t>
            </a:r>
            <a:r>
              <a:rPr lang="en-US" dirty="0" smtClean="0">
                <a:cs typeface="Arial"/>
              </a:rPr>
              <a:t> and some Feed Boxes locations have been proposed to have single general type of Feed Box design and single End Box design instead of many types.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dirty="0" smtClean="0">
                <a:cs typeface="Arial"/>
              </a:rPr>
              <a:t>The GSI has implemented of the new concept of jumper connections and Feed Boxes locations in the building mockup and confirmed the available space for it.</a:t>
            </a:r>
          </a:p>
        </p:txBody>
      </p:sp>
    </p:spTree>
    <p:extLst>
      <p:ext uri="{BB962C8B-B14F-4D97-AF65-F5344CB8AC3E}">
        <p14:creationId xmlns:p14="http://schemas.microsoft.com/office/powerpoint/2010/main" val="187864305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pl-PL" dirty="0" smtClean="0"/>
              <a:t>WUST In-Kind scope to Super-FRS</a:t>
            </a:r>
            <a:endParaRPr lang="en-US" alt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29753" y="548680"/>
            <a:ext cx="8910546" cy="86409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Potential division between WUST and BINP: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254826" y="1221987"/>
            <a:ext cx="87254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Super-FRS local cryogenics design and construction is proposed to be divided between WUST and BINP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Proposal of an interfaces division: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WUST – all branches of the SFRS local cryogenics with Feed Boxes, End Boxes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              and Jumper Connections to the magnets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BINP – Branch Box (valve box distributing helium to the branches of SFRS) and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             warm gas piping with MPL (VIP) line in all the branches.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26" y="3801060"/>
            <a:ext cx="2575977" cy="236295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283" y="3573016"/>
            <a:ext cx="4416165" cy="26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2870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pl-PL" dirty="0" smtClean="0"/>
              <a:t>WUST In-Kind scope to Super-FRS</a:t>
            </a:r>
            <a:endParaRPr lang="en-US" alt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29753" y="548680"/>
            <a:ext cx="8910546" cy="864096"/>
          </a:xfrm>
        </p:spPr>
        <p:txBody>
          <a:bodyPr/>
          <a:lstStyle/>
          <a:p>
            <a:r>
              <a:rPr lang="en-US" dirty="0" smtClean="0"/>
              <a:t>The project scope/ potential division:</a:t>
            </a:r>
            <a:endParaRPr lang="en-US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03289"/>
              </p:ext>
            </p:extLst>
          </p:nvPr>
        </p:nvGraphicFramePr>
        <p:xfrm>
          <a:off x="1205616" y="1988840"/>
          <a:ext cx="6758821" cy="334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805">
                  <a:extLst>
                    <a:ext uri="{9D8B030D-6E8A-4147-A177-3AD203B41FA5}">
                      <a16:colId xmlns:a16="http://schemas.microsoft.com/office/drawing/2014/main" val="2774445087"/>
                    </a:ext>
                  </a:extLst>
                </a:gridCol>
                <a:gridCol w="1161672">
                  <a:extLst>
                    <a:ext uri="{9D8B030D-6E8A-4147-A177-3AD203B41FA5}">
                      <a16:colId xmlns:a16="http://schemas.microsoft.com/office/drawing/2014/main" val="4060555004"/>
                    </a:ext>
                  </a:extLst>
                </a:gridCol>
                <a:gridCol w="1161672">
                  <a:extLst>
                    <a:ext uri="{9D8B030D-6E8A-4147-A177-3AD203B41FA5}">
                      <a16:colId xmlns:a16="http://schemas.microsoft.com/office/drawing/2014/main" val="170729571"/>
                    </a:ext>
                  </a:extLst>
                </a:gridCol>
                <a:gridCol w="1161672">
                  <a:extLst>
                    <a:ext uri="{9D8B030D-6E8A-4147-A177-3AD203B41FA5}">
                      <a16:colId xmlns:a16="http://schemas.microsoft.com/office/drawing/2014/main" val="2013531261"/>
                    </a:ext>
                  </a:extLst>
                </a:gridCol>
              </a:tblGrid>
              <a:tr h="5467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Description 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SFRS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Design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Production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4519637"/>
                  </a:ext>
                </a:extLst>
              </a:tr>
              <a:tr h="6422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Branch Box (5 interfaces, 40 valves, etc.) including 4 TL to the branches- pcs 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1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BINP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BINP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0504468"/>
                  </a:ext>
                </a:extLst>
              </a:tr>
              <a:tr h="3211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noProof="0" dirty="0" err="1" smtClean="0">
                          <a:effectLst/>
                        </a:rPr>
                        <a:t>Feed</a:t>
                      </a:r>
                      <a:r>
                        <a:rPr lang="pl-PL" sz="1400" noProof="0" dirty="0" smtClean="0">
                          <a:effectLst/>
                        </a:rPr>
                        <a:t> </a:t>
                      </a:r>
                      <a:r>
                        <a:rPr lang="en-US" sz="1400" noProof="0" dirty="0" smtClean="0">
                          <a:effectLst/>
                        </a:rPr>
                        <a:t>Boxes</a:t>
                      </a:r>
                      <a:r>
                        <a:rPr lang="pl-PL" sz="1400" noProof="0" dirty="0" smtClean="0">
                          <a:effectLst/>
                        </a:rPr>
                        <a:t> </a:t>
                      </a:r>
                      <a:r>
                        <a:rPr lang="en-US" sz="1400" noProof="0" dirty="0" smtClean="0">
                          <a:effectLst/>
                        </a:rPr>
                        <a:t>- pcs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6</a:t>
                      </a:r>
                      <a:r>
                        <a:rPr lang="pl-PL" sz="1400" noProof="0" dirty="0" smtClean="0">
                          <a:effectLst/>
                        </a:rPr>
                        <a:t>2+1*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WUST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WUST/BINP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69566244"/>
                  </a:ext>
                </a:extLst>
              </a:tr>
              <a:tr h="3211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</a:t>
                      </a:r>
                      <a:r>
                        <a:rPr lang="pl-PL" sz="14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Boxes</a:t>
                      </a:r>
                      <a:r>
                        <a:rPr lang="pl-PL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pl-PL" sz="1400" kern="120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WUST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WUST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82540229"/>
                  </a:ext>
                </a:extLst>
              </a:tr>
              <a:tr h="3211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Jumper Connections- pcs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62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WUST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WUST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6809146"/>
                  </a:ext>
                </a:extLst>
              </a:tr>
              <a:tr h="3211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noProof="0" dirty="0" smtClean="0">
                          <a:effectLst/>
                        </a:rPr>
                        <a:t>4-</a:t>
                      </a:r>
                      <a:r>
                        <a:rPr lang="en-US" sz="1400" noProof="0" dirty="0" smtClean="0">
                          <a:effectLst/>
                        </a:rPr>
                        <a:t>channel transfer lines – meters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313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WUST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WUST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6149854"/>
                  </a:ext>
                </a:extLst>
              </a:tr>
              <a:tr h="5429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Single channel transfer lines (MPL) - meters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543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BINP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BINP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54517400"/>
                  </a:ext>
                </a:extLst>
              </a:tr>
              <a:tr h="3272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Warm-</a:t>
                      </a:r>
                      <a:r>
                        <a:rPr lang="en-US" sz="1400" noProof="0" dirty="0" err="1" smtClean="0">
                          <a:effectLst/>
                        </a:rPr>
                        <a:t>GHe</a:t>
                      </a:r>
                      <a:r>
                        <a:rPr lang="en-US" sz="1400" noProof="0" dirty="0" smtClean="0">
                          <a:effectLst/>
                        </a:rPr>
                        <a:t> pipes- meters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1154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BINP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BINP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2188417"/>
                  </a:ext>
                </a:extLst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1115616" y="5306724"/>
            <a:ext cx="2030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* Special FB for GLAD magnet</a:t>
            </a:r>
          </a:p>
        </p:txBody>
      </p:sp>
    </p:spTree>
    <p:extLst>
      <p:ext uri="{BB962C8B-B14F-4D97-AF65-F5344CB8AC3E}">
        <p14:creationId xmlns:p14="http://schemas.microsoft.com/office/powerpoint/2010/main" val="380593369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pl-PL" dirty="0" smtClean="0"/>
              <a:t>WUST In-Kind scope to Super-FRS</a:t>
            </a:r>
            <a:endParaRPr lang="en-US" alt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>
          <a:xfrm>
            <a:off x="129753" y="548680"/>
            <a:ext cx="8910546" cy="8640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Project schedule (proposal on Sept 2020)</a:t>
            </a: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" y="1484784"/>
            <a:ext cx="9150731" cy="4464496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3059832" y="1700808"/>
            <a:ext cx="0" cy="43204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4834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pl-PL" dirty="0" smtClean="0"/>
              <a:t>WUST In-Kind scope to Super-FRS</a:t>
            </a:r>
            <a:endParaRPr lang="en-US" alt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WUST works summary</a:t>
            </a:r>
            <a:br>
              <a:rPr lang="en-US" dirty="0" smtClean="0"/>
            </a:br>
            <a:r>
              <a:rPr lang="en-US" sz="3400" dirty="0" smtClean="0"/>
              <a:t>Conceptual design of Local </a:t>
            </a:r>
            <a:r>
              <a:rPr lang="en-US" sz="3400" dirty="0" err="1" smtClean="0"/>
              <a:t>Cryo</a:t>
            </a:r>
            <a:r>
              <a:rPr lang="en-US" sz="3400" dirty="0" smtClean="0"/>
              <a:t> components</a:t>
            </a:r>
            <a:endParaRPr lang="en-US" sz="3400" dirty="0"/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3412" y="1412776"/>
            <a:ext cx="1943122" cy="2304256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48579" y="3686228"/>
            <a:ext cx="2652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Multiplet</a:t>
            </a:r>
            <a:r>
              <a:rPr lang="en-US" dirty="0" smtClean="0"/>
              <a:t>/Dipole Feed Box</a:t>
            </a:r>
            <a:endParaRPr lang="en-US" dirty="0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290" y="1581132"/>
            <a:ext cx="2831878" cy="213590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3731267" y="3717032"/>
            <a:ext cx="21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11</a:t>
            </a:r>
            <a:r>
              <a:rPr lang="en-US" baseline="30000" dirty="0" smtClean="0"/>
              <a:t>o</a:t>
            </a:r>
            <a:r>
              <a:rPr lang="en-US" dirty="0" smtClean="0"/>
              <a:t> Dipole Feed Box</a:t>
            </a:r>
            <a:endParaRPr lang="en-US" dirty="0"/>
          </a:p>
        </p:txBody>
      </p:sp>
      <p:pic>
        <p:nvPicPr>
          <p:cNvPr id="22" name="Obraz 21"/>
          <p:cNvPicPr/>
          <p:nvPr/>
        </p:nvPicPr>
        <p:blipFill>
          <a:blip r:embed="rId4"/>
          <a:stretch>
            <a:fillRect/>
          </a:stretch>
        </p:blipFill>
        <p:spPr>
          <a:xfrm>
            <a:off x="6516216" y="1333669"/>
            <a:ext cx="1512168" cy="2383363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6866028" y="3717032"/>
            <a:ext cx="93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End Box</a:t>
            </a:r>
            <a:endParaRPr lang="en-US" dirty="0"/>
          </a:p>
        </p:txBody>
      </p:sp>
      <p:pic>
        <p:nvPicPr>
          <p:cNvPr id="24" name="Obraz 23"/>
          <p:cNvPicPr/>
          <p:nvPr/>
        </p:nvPicPr>
        <p:blipFill>
          <a:blip r:embed="rId5"/>
          <a:stretch>
            <a:fillRect/>
          </a:stretch>
        </p:blipFill>
        <p:spPr>
          <a:xfrm>
            <a:off x="683569" y="4221088"/>
            <a:ext cx="1368152" cy="1473853"/>
          </a:xfrm>
          <a:prstGeom prst="rect">
            <a:avLst/>
          </a:prstGeom>
        </p:spPr>
      </p:pic>
      <p:sp>
        <p:nvSpPr>
          <p:cNvPr id="25" name="Prostokąt 24"/>
          <p:cNvSpPr/>
          <p:nvPr/>
        </p:nvSpPr>
        <p:spPr>
          <a:xfrm>
            <a:off x="300979" y="5763545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Jumper Connection</a:t>
            </a:r>
            <a:endParaRPr lang="en-US" dirty="0"/>
          </a:p>
        </p:txBody>
      </p:sp>
      <p:pic>
        <p:nvPicPr>
          <p:cNvPr id="26" name="Obraz 25"/>
          <p:cNvPicPr/>
          <p:nvPr/>
        </p:nvPicPr>
        <p:blipFill>
          <a:blip r:embed="rId6"/>
          <a:stretch>
            <a:fillRect/>
          </a:stretch>
        </p:blipFill>
        <p:spPr>
          <a:xfrm>
            <a:off x="3165205" y="4221088"/>
            <a:ext cx="1293669" cy="1272611"/>
          </a:xfrm>
          <a:prstGeom prst="rect">
            <a:avLst/>
          </a:prstGeom>
        </p:spPr>
      </p:pic>
      <p:pic>
        <p:nvPicPr>
          <p:cNvPr id="27" name="Obraz 26"/>
          <p:cNvPicPr/>
          <p:nvPr/>
        </p:nvPicPr>
        <p:blipFill>
          <a:blip r:embed="rId7"/>
          <a:stretch>
            <a:fillRect/>
          </a:stretch>
        </p:blipFill>
        <p:spPr>
          <a:xfrm>
            <a:off x="4437366" y="4249440"/>
            <a:ext cx="1796643" cy="1133699"/>
          </a:xfrm>
          <a:prstGeom prst="rect">
            <a:avLst/>
          </a:prstGeom>
        </p:spPr>
      </p:pic>
      <p:sp>
        <p:nvSpPr>
          <p:cNvPr id="28" name="Prostokąt 27"/>
          <p:cNvSpPr/>
          <p:nvPr/>
        </p:nvSpPr>
        <p:spPr>
          <a:xfrm>
            <a:off x="3266045" y="5763545"/>
            <a:ext cx="3268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Up- and downward T-connection</a:t>
            </a:r>
            <a:endParaRPr lang="en-US" dirty="0"/>
          </a:p>
        </p:txBody>
      </p:sp>
      <p:pic>
        <p:nvPicPr>
          <p:cNvPr id="29" name="Obraz 28"/>
          <p:cNvPicPr/>
          <p:nvPr/>
        </p:nvPicPr>
        <p:blipFill>
          <a:blip r:embed="rId8"/>
          <a:stretch>
            <a:fillRect/>
          </a:stretch>
        </p:blipFill>
        <p:spPr>
          <a:xfrm>
            <a:off x="6676956" y="4258064"/>
            <a:ext cx="1351428" cy="1436877"/>
          </a:xfrm>
          <a:prstGeom prst="rect">
            <a:avLst/>
          </a:prstGeom>
        </p:spPr>
      </p:pic>
      <p:sp>
        <p:nvSpPr>
          <p:cNvPr id="30" name="Prostokąt 29"/>
          <p:cNvSpPr/>
          <p:nvPr/>
        </p:nvSpPr>
        <p:spPr>
          <a:xfrm>
            <a:off x="6742776" y="5763545"/>
            <a:ext cx="140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L-connection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770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647</Words>
  <Application>Microsoft Office PowerPoint</Application>
  <PresentationFormat>Bildschirmpräsentation (4:3)</PresentationFormat>
  <Paragraphs>129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Motyw pakietu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Jaroslaw Polinski</dc:creator>
  <cp:lastModifiedBy>Utermann, Sonia Dr.</cp:lastModifiedBy>
  <cp:revision>23</cp:revision>
  <dcterms:created xsi:type="dcterms:W3CDTF">2020-11-11T17:56:28Z</dcterms:created>
  <dcterms:modified xsi:type="dcterms:W3CDTF">2020-11-12T08:42:46Z</dcterms:modified>
</cp:coreProperties>
</file>