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4" r:id="rId3"/>
  </p:sldMasterIdLst>
  <p:notesMasterIdLst>
    <p:notesMasterId r:id="rId11"/>
  </p:notesMasterIdLst>
  <p:sldIdLst>
    <p:sldId id="257" r:id="rId4"/>
    <p:sldId id="259" r:id="rId5"/>
    <p:sldId id="258" r:id="rId6"/>
    <p:sldId id="263" r:id="rId7"/>
    <p:sldId id="262" r:id="rId8"/>
    <p:sldId id="261" r:id="rId9"/>
    <p:sldId id="264" r:id="rId1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A6D2C1-A66F-412F-A81F-1906F42F5C2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2036C8B-440D-4E7F-BDAF-5EF58DF70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83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5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6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7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 smtClean="0"/>
              <a:t>A. Krämer, 1st BINP-FAIR Collaboration Coordination Workshop</a:t>
            </a:r>
            <a:endParaRPr lang="en-US" alt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AE43-825B-4F1B-BA0D-275642E886E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31.03.14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8371879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 smtClean="0"/>
              <a:t>A. Krämer, 1st BINP-FAIR Collaboration Coordination Workshop</a:t>
            </a:r>
            <a:endParaRPr lang="en-US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9A54-2C2B-4928-A226-2D89EA1944E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47719162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81000" y="74613"/>
            <a:ext cx="8396288" cy="6051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215900" y="6583363"/>
            <a:ext cx="19050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31.03.14</a:t>
            </a:r>
            <a:endParaRPr lang="de-DE" alt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 smtClean="0"/>
              <a:t>A. Krämer, 1st BINP-FAIR Collaboration Coordination Workshop</a:t>
            </a:r>
            <a:endParaRPr lang="de-DE" alt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DD20-D9FE-40B5-8BA3-9D195DF5EF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222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2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black"/>
                </a:solidFill>
              </a:rPr>
              <a:t>A. Krämer, 1st BINP-FAIR Collaboration Coordination Workshop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30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black"/>
                </a:solidFill>
              </a:rPr>
              <a:t>A. Krämer, 1st BINP-FAIR Collaboration Coordination Workshop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5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black"/>
                </a:solidFill>
              </a:rPr>
              <a:t>A. Krämer, 1st BINP-FAIR Collaboration Coordination Workshop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06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 smtClean="0"/>
              <a:t>A. Krämer, 1st BINP-FAIR Collaboration Coordination Workshop</a:t>
            </a:r>
            <a:endParaRPr lang="en-US" alt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AE43-825B-4F1B-BA0D-275642E886E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31.03.14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2723188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 smtClean="0"/>
              <a:t>A. Krämer, 1st BINP-FAIR Collaboration Coordination Workshop</a:t>
            </a:r>
            <a:endParaRPr lang="en-US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9A54-2C2B-4928-A226-2D89EA1944E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60154176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81000" y="74613"/>
            <a:ext cx="8396288" cy="6051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215900" y="6583363"/>
            <a:ext cx="19050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31.03.14</a:t>
            </a:r>
            <a:endParaRPr lang="de-DE" alt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 smtClean="0"/>
              <a:t>A. Krämer, 1st BINP-FAIR Collaboration Coordination Workshop</a:t>
            </a:r>
            <a:endParaRPr lang="de-DE" alt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DD20-D9FE-40B5-8BA3-9D195DF5EF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894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black"/>
                </a:solidFill>
              </a:rPr>
              <a:t>A. Krämer, 1st BINP-FAIR Collaboration Coordination Workshop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7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black"/>
                </a:solidFill>
              </a:rPr>
              <a:t>A. Krämer, 1st BINP-FAIR Collaboration Coordination Workshop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6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black"/>
                </a:solidFill>
              </a:rPr>
              <a:t>A. Krämer, 1st BINP-FAIR Collaboration Coordination Workshop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 smtClean="0"/>
              <a:t>A. Krämer, 1st BINP-FAIR Collaboration Coordination Workshop</a:t>
            </a:r>
            <a:endParaRPr lang="en-US" alt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AE43-825B-4F1B-BA0D-275642E886E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31.03.14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581433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0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black"/>
                </a:solidFill>
              </a:rPr>
              <a:t>A. Krämer, 1st BINP-FAIR Collaboration Coordination Workshop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black"/>
                </a:solidFill>
              </a:rPr>
              <a:t>A. Krämer, 1st BINP-FAIR Collaboration Coordination Workshop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8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black"/>
                </a:solidFill>
              </a:rPr>
              <a:t>A. Krämer, 1st BINP-FAIR Collaboration Coordination Workshop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4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defTabSz="457200"/>
            <a:fld id="{125CBDDA-5CCF-8748-8988-9DC6C8981774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defRPr/>
            </a:pPr>
            <a:r>
              <a:rPr lang="de-DE" sz="1000" dirty="0">
                <a:solidFill>
                  <a:srgbClr val="333333"/>
                </a:solidFill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pPr defTabSz="457200"/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 defTabSz="457200"/>
            <a:r>
              <a:rPr lang="en-US" smtClean="0"/>
              <a:t>A. Krämer, 1st BINP-FAIR Collaboration Coordination Workshop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defTabSz="457200"/>
            <a:fld id="{125CBDDA-5CCF-8748-8988-9DC6C8981774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defRPr/>
            </a:pPr>
            <a:r>
              <a:rPr lang="de-DE" sz="1000" dirty="0">
                <a:solidFill>
                  <a:srgbClr val="333333"/>
                </a:solidFill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pPr defTabSz="457200"/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 defTabSz="457200"/>
            <a:r>
              <a:rPr lang="en-US" smtClean="0"/>
              <a:t>A. Krämer, 1st BINP-FAIR Collaboration Coordination Workshop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defTabSz="457200"/>
            <a:fld id="{125CBDDA-5CCF-8748-8988-9DC6C8981774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defRPr/>
            </a:pPr>
            <a:r>
              <a:rPr lang="de-DE" sz="1000" dirty="0">
                <a:solidFill>
                  <a:srgbClr val="333333"/>
                </a:solidFill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pPr defTabSz="457200"/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 defTabSz="457200"/>
            <a:r>
              <a:rPr lang="en-US" smtClean="0"/>
              <a:t>A. Krämer, 1st BINP-FAIR Collaboration Coordination Workshop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815" y="255207"/>
            <a:ext cx="6092825" cy="555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sz="2400" b="1" dirty="0" err="1" smtClean="0">
                <a:latin typeface="Arial" pitchFamily="34" charset="0"/>
              </a:rPr>
              <a:t>Vacuum</a:t>
            </a:r>
            <a:r>
              <a:rPr lang="de-DE" altLang="de-DE" sz="2400" b="1" dirty="0" smtClean="0">
                <a:latin typeface="Arial" pitchFamily="34" charset="0"/>
              </a:rPr>
              <a:t> System </a:t>
            </a:r>
            <a:r>
              <a:rPr lang="de-DE" altLang="de-DE" sz="2400" b="1" dirty="0" err="1" smtClean="0">
                <a:latin typeface="Arial" pitchFamily="34" charset="0"/>
              </a:rPr>
              <a:t>of</a:t>
            </a:r>
            <a:r>
              <a:rPr lang="de-DE" altLang="de-DE" sz="2400" b="1" dirty="0" smtClean="0">
                <a:latin typeface="Arial" pitchFamily="34" charset="0"/>
              </a:rPr>
              <a:t> </a:t>
            </a:r>
            <a:r>
              <a:rPr lang="de-DE" altLang="de-DE" sz="2400" b="1" dirty="0" err="1" smtClean="0">
                <a:latin typeface="Arial" pitchFamily="34" charset="0"/>
              </a:rPr>
              <a:t>the</a:t>
            </a:r>
            <a:r>
              <a:rPr lang="de-DE" altLang="de-DE" sz="2400" b="1" dirty="0" smtClean="0">
                <a:latin typeface="Arial" pitchFamily="34" charset="0"/>
              </a:rPr>
              <a:t> </a:t>
            </a:r>
            <a:r>
              <a:rPr lang="de-DE" altLang="de-DE" sz="2400" b="1" dirty="0" err="1" smtClean="0">
                <a:latin typeface="Arial" pitchFamily="34" charset="0"/>
              </a:rPr>
              <a:t>pbar</a:t>
            </a:r>
            <a:r>
              <a:rPr lang="de-DE" altLang="de-DE" sz="2400" b="1" dirty="0" smtClean="0">
                <a:latin typeface="Arial" pitchFamily="34" charset="0"/>
              </a:rPr>
              <a:t>-Separator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0536" y="1195450"/>
            <a:ext cx="85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dirty="0" err="1" smtClean="0">
                <a:solidFill>
                  <a:prstClr val="black"/>
                </a:solidFill>
              </a:rPr>
              <a:t>Pbar</a:t>
            </a:r>
            <a:r>
              <a:rPr lang="en-GB" sz="2000" dirty="0" smtClean="0">
                <a:solidFill>
                  <a:prstClr val="black"/>
                </a:solidFill>
              </a:rPr>
              <a:t>-target is in air. Vacuum System ends with an exit window in HEBT and starts with entrance window after first dipole behind target.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15365" name="Picture 5" descr="\\WinFileSvI\AP0$Root\Akraemer\Eigene Dateien\FAIR\pbar_Vac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" y="2158576"/>
            <a:ext cx="9083857" cy="39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83968" y="5517232"/>
            <a:ext cx="4762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de-DE" dirty="0" err="1">
                <a:solidFill>
                  <a:prstClr val="black"/>
                </a:solidFill>
              </a:rPr>
              <a:t>V</a:t>
            </a:r>
            <a:r>
              <a:rPr lang="de-DE" dirty="0" err="1" smtClean="0">
                <a:solidFill>
                  <a:prstClr val="black"/>
                </a:solidFill>
              </a:rPr>
              <a:t>acuum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chambers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to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be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produced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by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Budker</a:t>
            </a:r>
            <a:r>
              <a:rPr lang="de-DE" dirty="0">
                <a:solidFill>
                  <a:prstClr val="black"/>
                </a:solidFill>
              </a:rPr>
              <a:t> Institute </a:t>
            </a:r>
            <a:r>
              <a:rPr lang="de-DE" dirty="0" err="1">
                <a:solidFill>
                  <a:prstClr val="black"/>
                </a:solidFill>
              </a:rPr>
              <a:t>of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Nuclear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Physics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smtClean="0">
                <a:solidFill>
                  <a:prstClr val="black"/>
                </a:solidFill>
              </a:rPr>
              <a:t>BINP.</a:t>
            </a:r>
          </a:p>
          <a:p>
            <a:pPr algn="ctr" defTabSz="457200"/>
            <a:r>
              <a:rPr lang="de-DE" dirty="0" smtClean="0">
                <a:solidFill>
                  <a:prstClr val="black"/>
                </a:solidFill>
              </a:rPr>
              <a:t>Wide </a:t>
            </a:r>
            <a:r>
              <a:rPr lang="de-DE" dirty="0" err="1" smtClean="0">
                <a:solidFill>
                  <a:prstClr val="black"/>
                </a:solidFill>
              </a:rPr>
              <a:t>quad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chambers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already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contracted</a:t>
            </a:r>
            <a:r>
              <a:rPr lang="de-DE" dirty="0" smtClean="0">
                <a:solidFill>
                  <a:prstClr val="black"/>
                </a:solidFill>
              </a:rPr>
              <a:t>.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01974" y="6630576"/>
            <a:ext cx="3990305" cy="3159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de-DE" dirty="0" smtClean="0">
                <a:solidFill>
                  <a:prstClr val="black"/>
                </a:solidFill>
              </a:rPr>
              <a:t>A. </a:t>
            </a:r>
            <a:r>
              <a:rPr lang="en-US" altLang="de-DE" dirty="0" err="1" smtClean="0">
                <a:solidFill>
                  <a:prstClr val="black"/>
                </a:solidFill>
              </a:rPr>
              <a:t>Krämer</a:t>
            </a:r>
            <a:r>
              <a:rPr lang="en-US" altLang="de-DE" dirty="0" smtClean="0">
                <a:solidFill>
                  <a:prstClr val="black"/>
                </a:solidFill>
              </a:rPr>
              <a:t>, 5th BINP-FAIR Collaboration Coordination Workshop</a:t>
            </a:r>
            <a:endParaRPr lang="en-US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7156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1" y="1268760"/>
            <a:ext cx="8605838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12382" b="14909"/>
          <a:stretch/>
        </p:blipFill>
        <p:spPr bwMode="auto">
          <a:xfrm>
            <a:off x="51045" y="3735953"/>
            <a:ext cx="9045378" cy="276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04664"/>
            <a:ext cx="6092825" cy="555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altLang="de-DE" sz="2400" b="1" dirty="0" err="1" smtClean="0">
                <a:latin typeface="Arial" pitchFamily="34" charset="0"/>
              </a:rPr>
              <a:t>pbar</a:t>
            </a:r>
            <a:r>
              <a:rPr lang="de-DE" altLang="de-DE" sz="2400" b="1" dirty="0" smtClean="0">
                <a:latin typeface="Arial" pitchFamily="34" charset="0"/>
              </a:rPr>
              <a:t>-Separator: </a:t>
            </a:r>
            <a:r>
              <a:rPr lang="de-DE" altLang="de-DE" sz="2400" b="1" dirty="0" err="1" smtClean="0">
                <a:latin typeface="Arial" pitchFamily="34" charset="0"/>
              </a:rPr>
              <a:t>Draft</a:t>
            </a:r>
            <a:r>
              <a:rPr lang="de-DE" altLang="de-DE" sz="2400" b="1" dirty="0" smtClean="0">
                <a:latin typeface="Arial" pitchFamily="34" charset="0"/>
              </a:rPr>
              <a:t> 3D </a:t>
            </a:r>
            <a:r>
              <a:rPr lang="de-DE" altLang="de-DE" dirty="0" smtClean="0">
                <a:latin typeface="Arial" pitchFamily="34" charset="0"/>
              </a:rPr>
              <a:t>M</a:t>
            </a:r>
            <a:r>
              <a:rPr lang="de-DE" altLang="de-DE" sz="2400" b="1" dirty="0" smtClean="0">
                <a:latin typeface="Arial" pitchFamily="34" charset="0"/>
              </a:rPr>
              <a:t>odel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01974" y="6630576"/>
            <a:ext cx="3990305" cy="3159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de-DE" dirty="0" smtClean="0">
                <a:solidFill>
                  <a:prstClr val="black"/>
                </a:solidFill>
              </a:rPr>
              <a:t>A. </a:t>
            </a:r>
            <a:r>
              <a:rPr lang="en-US" altLang="de-DE" dirty="0" err="1" smtClean="0">
                <a:solidFill>
                  <a:prstClr val="black"/>
                </a:solidFill>
              </a:rPr>
              <a:t>Krämer</a:t>
            </a:r>
            <a:r>
              <a:rPr lang="en-US" altLang="de-DE" dirty="0" smtClean="0">
                <a:solidFill>
                  <a:prstClr val="black"/>
                </a:solidFill>
              </a:rPr>
              <a:t>, 5th BINP-FAIR Collaboration Coordination Workshop</a:t>
            </a:r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89140" y="1916832"/>
            <a:ext cx="968535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PS01MH01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07976" y="1452518"/>
            <a:ext cx="128849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Target Station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80112" y="1484784"/>
            <a:ext cx="747320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Beam</a:t>
            </a:r>
          </a:p>
          <a:p>
            <a:pPr algn="l"/>
            <a:r>
              <a:rPr lang="de-DE" sz="1200" dirty="0" err="1" smtClean="0"/>
              <a:t>Entance</a:t>
            </a:r>
            <a:endParaRPr lang="de-DE" sz="1200" dirty="0"/>
          </a:p>
          <a:p>
            <a:pPr algn="l"/>
            <a:r>
              <a:rPr lang="de-DE" sz="1200" dirty="0" err="1" smtClean="0"/>
              <a:t>Window</a:t>
            </a:r>
            <a:endParaRPr lang="de-DE" sz="12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7164288" y="1412776"/>
            <a:ext cx="149752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PS01QS04&amp;05&amp;06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649590" y="3927539"/>
            <a:ext cx="149752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PS01QS08&amp;09&amp;10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042962" y="4149080"/>
            <a:ext cx="944489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PS01VV1T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151678" y="4588682"/>
            <a:ext cx="944489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PS01VV2T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171776" y="4162980"/>
            <a:ext cx="149752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PS01QS04&amp;05&amp;06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6818" y="4797152"/>
            <a:ext cx="747320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Beam</a:t>
            </a:r>
          </a:p>
          <a:p>
            <a:pPr algn="l"/>
            <a:r>
              <a:rPr lang="de-DE" sz="1200" dirty="0" err="1" smtClean="0"/>
              <a:t>Entance</a:t>
            </a:r>
            <a:endParaRPr lang="de-DE" sz="1200" dirty="0"/>
          </a:p>
          <a:p>
            <a:pPr algn="l"/>
            <a:r>
              <a:rPr lang="de-DE" sz="1200" dirty="0" err="1" smtClean="0"/>
              <a:t>Window</a:t>
            </a:r>
            <a:endParaRPr lang="de-DE" sz="1200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907395" y="4595161"/>
            <a:ext cx="1685077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 smtClean="0"/>
              <a:t>Momentum</a:t>
            </a:r>
            <a:r>
              <a:rPr lang="de-DE" sz="1200" dirty="0" smtClean="0"/>
              <a:t> </a:t>
            </a:r>
            <a:r>
              <a:rPr lang="de-DE" sz="1200" dirty="0" err="1" smtClean="0"/>
              <a:t>Collimator</a:t>
            </a:r>
            <a:endParaRPr lang="de-DE" sz="1200" dirty="0" smtClean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1552223" y="4872160"/>
            <a:ext cx="139457" cy="285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433104" y="4365104"/>
            <a:ext cx="139457" cy="285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8748464" y="4149080"/>
            <a:ext cx="69728" cy="431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203848" y="2055331"/>
            <a:ext cx="678391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He </a:t>
            </a:r>
            <a:r>
              <a:rPr lang="de-DE" sz="1200" dirty="0" err="1" smtClean="0"/>
              <a:t>bag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58541348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1" y="118729"/>
            <a:ext cx="6344528" cy="8097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DE" altLang="de-DE" b="1" dirty="0" err="1" smtClean="0">
                <a:latin typeface="Arial" pitchFamily="34" charset="0"/>
              </a:rPr>
              <a:t>pbar</a:t>
            </a:r>
            <a:r>
              <a:rPr lang="de-DE" altLang="de-DE" b="1" dirty="0" smtClean="0">
                <a:latin typeface="Arial" pitchFamily="34" charset="0"/>
              </a:rPr>
              <a:t>-Separator</a:t>
            </a:r>
            <a:br>
              <a:rPr lang="de-DE" altLang="de-DE" b="1" dirty="0" smtClean="0">
                <a:latin typeface="Arial" pitchFamily="34" charset="0"/>
              </a:rPr>
            </a:br>
            <a:r>
              <a:rPr lang="de-DE" altLang="de-DE" dirty="0" err="1" smtClean="0">
                <a:latin typeface="Arial" pitchFamily="34" charset="0"/>
              </a:rPr>
              <a:t>Pressure</a:t>
            </a:r>
            <a:r>
              <a:rPr lang="de-DE" altLang="de-DE" dirty="0" smtClean="0">
                <a:latin typeface="Arial" pitchFamily="34" charset="0"/>
              </a:rPr>
              <a:t> Profile </a:t>
            </a:r>
            <a:r>
              <a:rPr lang="de-DE" altLang="de-DE" dirty="0" err="1" smtClean="0">
                <a:latin typeface="Arial" pitchFamily="34" charset="0"/>
              </a:rPr>
              <a:t>Calculations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sz="2000" dirty="0" smtClean="0">
                <a:latin typeface="Arial" pitchFamily="34" charset="0"/>
              </a:rPr>
              <a:t>(MOLFLOW+)</a:t>
            </a:r>
            <a:endParaRPr lang="de-DE" altLang="de-DE" sz="2000" b="1" dirty="0" smtClean="0">
              <a:latin typeface="Arial" pitchFamily="34" charset="0"/>
            </a:endParaRPr>
          </a:p>
        </p:txBody>
      </p:sp>
      <p:pic>
        <p:nvPicPr>
          <p:cNvPr id="14338" name="Picture 2" descr="\\WinFileSvI\AP0$Root\Akraemer\Eigene Dateien\FAIR\pbar\Graph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" r="9783" b="3974"/>
          <a:stretch/>
        </p:blipFill>
        <p:spPr bwMode="auto">
          <a:xfrm>
            <a:off x="2241551" y="2783531"/>
            <a:ext cx="4675030" cy="35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4098" name="Picture 2" descr="F:\TCR1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407" y="1706056"/>
            <a:ext cx="8975318" cy="70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01974" y="6630576"/>
            <a:ext cx="3990305" cy="3159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de-DE" dirty="0" smtClean="0">
                <a:solidFill>
                  <a:prstClr val="black"/>
                </a:solidFill>
              </a:rPr>
              <a:t>A. </a:t>
            </a:r>
            <a:r>
              <a:rPr lang="en-US" altLang="de-DE" dirty="0" err="1" smtClean="0">
                <a:solidFill>
                  <a:prstClr val="black"/>
                </a:solidFill>
              </a:rPr>
              <a:t>Krämer</a:t>
            </a:r>
            <a:r>
              <a:rPr lang="en-US" altLang="de-DE" dirty="0" smtClean="0">
                <a:solidFill>
                  <a:prstClr val="black"/>
                </a:solidFill>
              </a:rPr>
              <a:t>, 5th BINP-FAIR Collaboration Coordination Workshop</a:t>
            </a:r>
            <a:endParaRPr lang="en-US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7434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273440" y="289825"/>
            <a:ext cx="5553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de-DE" altLang="de-DE" b="1" dirty="0" err="1" smtClean="0">
                <a:solidFill>
                  <a:prstClr val="black"/>
                </a:solidFill>
              </a:rPr>
              <a:t>Vacuum</a:t>
            </a:r>
            <a:r>
              <a:rPr lang="de-DE" altLang="de-DE" b="1" dirty="0" smtClean="0">
                <a:solidFill>
                  <a:prstClr val="black"/>
                </a:solidFill>
              </a:rPr>
              <a:t> </a:t>
            </a:r>
            <a:r>
              <a:rPr lang="de-DE" altLang="de-DE" b="1" dirty="0" err="1" smtClean="0">
                <a:solidFill>
                  <a:prstClr val="black"/>
                </a:solidFill>
              </a:rPr>
              <a:t>components</a:t>
            </a:r>
            <a:r>
              <a:rPr lang="de-DE" altLang="de-DE" b="1" dirty="0" smtClean="0">
                <a:solidFill>
                  <a:prstClr val="black"/>
                </a:solidFill>
              </a:rPr>
              <a:t> </a:t>
            </a:r>
            <a:r>
              <a:rPr lang="de-DE" altLang="de-DE" b="1" dirty="0" err="1" smtClean="0">
                <a:solidFill>
                  <a:prstClr val="black"/>
                </a:solidFill>
              </a:rPr>
              <a:t>pbar</a:t>
            </a:r>
            <a:r>
              <a:rPr lang="de-DE" altLang="de-DE" b="1" dirty="0" smtClean="0">
                <a:solidFill>
                  <a:prstClr val="black"/>
                </a:solidFill>
              </a:rPr>
              <a:t> Separator</a:t>
            </a:r>
            <a:endParaRPr lang="de-DE" altLang="de-DE" b="1" dirty="0">
              <a:solidFill>
                <a:prstClr val="black"/>
              </a:solidFill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18909"/>
              </p:ext>
            </p:extLst>
          </p:nvPr>
        </p:nvGraphicFramePr>
        <p:xfrm>
          <a:off x="1403648" y="1773441"/>
          <a:ext cx="6096000" cy="28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68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Components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Roughing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Stations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TMP&amp;forepump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700l/s&amp;30m3/h)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 Getter Pumps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Speed 500l/s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Gate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Valve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DN400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 Valves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DN160CF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roughing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stations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 Valves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Cathode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Gauges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Pirani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Gauges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Valve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Sensor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1253310"/>
            <a:ext cx="85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prstClr val="black"/>
                </a:solidFill>
              </a:rPr>
              <a:t>Vacuum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</a:rPr>
              <a:t>system</a:t>
            </a:r>
            <a:r>
              <a:rPr lang="de-DE" sz="2000" dirty="0" smtClean="0">
                <a:solidFill>
                  <a:prstClr val="black"/>
                </a:solidFill>
              </a:rPr>
              <a:t> design not </a:t>
            </a:r>
            <a:r>
              <a:rPr lang="de-DE" sz="2000" dirty="0" err="1" smtClean="0">
                <a:solidFill>
                  <a:prstClr val="black"/>
                </a:solidFill>
              </a:rPr>
              <a:t>yet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</a:rPr>
              <a:t>finalized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01974" y="6630576"/>
            <a:ext cx="3990305" cy="3159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de-DE" dirty="0" smtClean="0">
                <a:solidFill>
                  <a:prstClr val="black"/>
                </a:solidFill>
              </a:rPr>
              <a:t>A. </a:t>
            </a:r>
            <a:r>
              <a:rPr lang="en-US" altLang="de-DE" dirty="0" err="1" smtClean="0">
                <a:solidFill>
                  <a:prstClr val="black"/>
                </a:solidFill>
              </a:rPr>
              <a:t>Krämer</a:t>
            </a:r>
            <a:r>
              <a:rPr lang="en-US" altLang="de-DE" dirty="0" smtClean="0">
                <a:solidFill>
                  <a:prstClr val="black"/>
                </a:solidFill>
              </a:rPr>
              <a:t>, 5th BINP-FAIR Collaboration Coordination Workshop</a:t>
            </a:r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73440" y="4851643"/>
            <a:ext cx="8436450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1600" dirty="0" smtClean="0"/>
              <a:t>Status Standard Vacuum Components: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/>
              <a:t>Ion Getter Pumps: call for tender under process ongoing,  to be signed within this year.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/>
              <a:t>Specifications for gauges, valves and controllers under preparation. Call for tender to be started Q1/2021. </a:t>
            </a:r>
          </a:p>
        </p:txBody>
      </p:sp>
    </p:spTree>
    <p:extLst>
      <p:ext uri="{BB962C8B-B14F-4D97-AF65-F5344CB8AC3E}">
        <p14:creationId xmlns:p14="http://schemas.microsoft.com/office/powerpoint/2010/main" val="166010877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61728" y="116632"/>
            <a:ext cx="6618315" cy="787557"/>
          </a:xfrm>
        </p:spPr>
        <p:txBody>
          <a:bodyPr>
            <a:noAutofit/>
          </a:bodyPr>
          <a:lstStyle/>
          <a:p>
            <a:r>
              <a:rPr lang="en-GB" sz="2200" dirty="0" smtClean="0"/>
              <a:t>Technical properties of vacuum chambers</a:t>
            </a:r>
            <a:endParaRPr lang="en-GB" sz="2200" dirty="0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288005" y="363305"/>
            <a:ext cx="6242342" cy="8073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de-DE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Inhaltsplatzhalter 2"/>
              <p:cNvSpPr txBox="1">
                <a:spLocks/>
              </p:cNvSpPr>
              <p:nvPr/>
            </p:nvSpPr>
            <p:spPr>
              <a:xfrm>
                <a:off x="142739" y="3645024"/>
                <a:ext cx="8654387" cy="299477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rgbClr val="FDBB63"/>
                  </a:buClr>
                  <a:buFont typeface="Wingdings" charset="2"/>
                  <a:buChar char="§"/>
                  <a:tabLst>
                    <a:tab pos="0" algn="l"/>
                  </a:tabLst>
                  <a:defRPr sz="2400" kern="1200">
                    <a:solidFill>
                      <a:srgbClr val="333333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FDBB63"/>
                  </a:buClr>
                  <a:buFont typeface="Wingdings" charset="2"/>
                  <a:buChar char="§"/>
                  <a:tabLst>
                    <a:tab pos="0" algn="l"/>
                  </a:tabLst>
                  <a:defRPr sz="2000" kern="1200">
                    <a:solidFill>
                      <a:srgbClr val="333333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FDBB63"/>
                  </a:buClr>
                  <a:buFont typeface="Wingdings" charset="2"/>
                  <a:buChar char="§"/>
                  <a:tabLst>
                    <a:tab pos="0" algn="l"/>
                  </a:tabLst>
                  <a:defRPr sz="1800" kern="1200">
                    <a:solidFill>
                      <a:srgbClr val="333333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rgbClr val="FDBB63"/>
                  </a:buClr>
                  <a:buFont typeface="Wingdings" charset="2"/>
                  <a:buChar char="§"/>
                  <a:tabLst>
                    <a:tab pos="0" algn="l"/>
                  </a:tabLst>
                  <a:defRPr sz="1600" kern="1200">
                    <a:solidFill>
                      <a:srgbClr val="333333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rgbClr val="FDBB63"/>
                  </a:buClr>
                  <a:buFont typeface="Wingdings" charset="2"/>
                  <a:buChar char="§"/>
                  <a:tabLst>
                    <a:tab pos="0" algn="l"/>
                  </a:tabLst>
                  <a:defRPr sz="1400" kern="1200">
                    <a:solidFill>
                      <a:srgbClr val="333333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500" u="sng" dirty="0" smtClean="0"/>
                  <a:t>Mechanical requirements: </a:t>
                </a:r>
              </a:p>
              <a:p>
                <a:pPr marL="0" indent="0">
                  <a:buNone/>
                </a:pPr>
                <a:endParaRPr lang="en-GB" sz="1500" u="sng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1500" dirty="0" smtClean="0"/>
                  <a:t>Check of welding seam according to DIN EN ISO 9712, quality class DIN EN ISO 5817 B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1500" dirty="0" smtClean="0"/>
                  <a:t>Surface quality </a:t>
                </a:r>
                <a:r>
                  <a:rPr lang="en-GB" sz="1500" dirty="0" err="1" smtClean="0"/>
                  <a:t>R</a:t>
                </a:r>
                <a:r>
                  <a:rPr lang="en-GB" sz="1500" baseline="-25000" dirty="0" err="1" smtClean="0"/>
                  <a:t>z</a:t>
                </a:r>
                <a:r>
                  <a:rPr lang="en-GB" sz="1500" dirty="0" smtClean="0"/>
                  <a:t>=25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1500" dirty="0" smtClean="0"/>
                  <a:t>Magnetic permeability: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sz="1200" dirty="0"/>
                  <a:t>Parts of the body of vacuum chamber that are located at a distance less than the magnetic gap from the yoke edge </a:t>
                </a:r>
                <a:r>
                  <a:rPr lang="en-GB" sz="1200" dirty="0">
                    <a:sym typeface="Wingdings"/>
                  </a:rPr>
                  <a:t></a:t>
                </a:r>
                <a:r>
                  <a:rPr lang="en-GB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GB" sz="1200" i="1">
                            <a:latin typeface="Cambria Math"/>
                          </a:rPr>
                          <m:t>𝑟𝑒𝑙</m:t>
                        </m:r>
                      </m:sub>
                    </m:sSub>
                  </m:oMath>
                </a14:m>
                <a:r>
                  <a:rPr lang="en-GB" sz="1200" dirty="0"/>
                  <a:t> ≤ 1.01</a:t>
                </a:r>
                <a:endParaRPr lang="de-DE" sz="12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sz="1200" dirty="0"/>
                  <a:t>Parts of the body of vacuum chamber that are located at a distance greater than the magnetic gap from the yoke edge </a:t>
                </a:r>
                <a:r>
                  <a:rPr lang="en-GB" sz="1200" dirty="0">
                    <a:sym typeface="Wingdings"/>
                  </a:rPr>
                  <a:t></a:t>
                </a:r>
                <a:r>
                  <a:rPr lang="en-GB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GB" sz="1200" i="1">
                            <a:latin typeface="Cambria Math"/>
                          </a:rPr>
                          <m:t>𝑟𝑒𝑙</m:t>
                        </m:r>
                      </m:sub>
                    </m:sSub>
                  </m:oMath>
                </a14:m>
                <a:r>
                  <a:rPr lang="en-GB" sz="1200" dirty="0"/>
                  <a:t> ≤ 1.05</a:t>
                </a:r>
                <a:endParaRPr lang="de-DE" sz="12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sz="1200" dirty="0"/>
                  <a:t>Components of the vacuum chamber such as flanges, bellows, and other fixed elements such as supports, bolts, nuts, washers, etc. </a:t>
                </a:r>
                <a:r>
                  <a:rPr lang="en-GB" sz="1200" dirty="0">
                    <a:sym typeface="Wingdings"/>
                  </a:rPr>
                  <a:t></a:t>
                </a:r>
                <a:r>
                  <a:rPr lang="en-GB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GB" sz="1200" i="1">
                            <a:latin typeface="Cambria Math"/>
                          </a:rPr>
                          <m:t>𝑟𝑒𝑙</m:t>
                        </m:r>
                      </m:sub>
                    </m:sSub>
                  </m:oMath>
                </a14:m>
                <a:r>
                  <a:rPr lang="en-GB" sz="1200" dirty="0"/>
                  <a:t>≤ </a:t>
                </a:r>
                <a:r>
                  <a:rPr lang="en-GB" sz="1200" dirty="0" smtClean="0"/>
                  <a:t>1.05</a:t>
                </a:r>
                <a:endParaRPr lang="en-GB" sz="1500" dirty="0" smtClean="0"/>
              </a:p>
              <a:p>
                <a:r>
                  <a:rPr lang="en-US" sz="1500" dirty="0"/>
                  <a:t>Chamber material according DIN EN 10088: 1.4306, 1.4307, 1.4404, 1.4429 or 1.4435</a:t>
                </a:r>
              </a:p>
              <a:p>
                <a:r>
                  <a:rPr lang="en-GB" sz="1500" dirty="0"/>
                  <a:t>Flange Material according DIN EN10088: 1.4306, 14307 or higher </a:t>
                </a:r>
                <a:r>
                  <a:rPr lang="en-GB" sz="1500" dirty="0" smtClean="0"/>
                  <a:t>quality</a:t>
                </a:r>
              </a:p>
              <a:p>
                <a:pPr marL="0" indent="0">
                  <a:buNone/>
                </a:pPr>
                <a:endParaRPr lang="en-GB" sz="1500" dirty="0" smtClean="0"/>
              </a:p>
              <a:p>
                <a:pPr marL="0" indent="0">
                  <a:buFont typeface="Wingdings" charset="2"/>
                  <a:buNone/>
                </a:pPr>
                <a:endParaRPr lang="en-GB" sz="1600" dirty="0" smtClean="0"/>
              </a:p>
            </p:txBody>
          </p:sp>
        </mc:Choice>
        <mc:Fallback xmlns="">
          <p:sp>
            <p:nvSpPr>
              <p:cNvPr id="24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39" y="3645024"/>
                <a:ext cx="8654387" cy="2994772"/>
              </a:xfrm>
              <a:prstGeom prst="rect">
                <a:avLst/>
              </a:prstGeom>
              <a:blipFill rotWithShape="1">
                <a:blip r:embed="rId2"/>
                <a:stretch>
                  <a:fillRect l="-211" t="-1018" r="-4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139719"/>
                  </p:ext>
                </p:extLst>
              </p:nvPr>
            </p:nvGraphicFramePr>
            <p:xfrm>
              <a:off x="288005" y="1298324"/>
              <a:ext cx="8676483" cy="2088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5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807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8780">
                    <a:tc>
                      <a:txBody>
                        <a:bodyPr/>
                        <a:lstStyle/>
                        <a:p>
                          <a:r>
                            <a:rPr lang="en-GB" sz="1600" noProof="0" dirty="0" smtClean="0"/>
                            <a:t>Vacuum properties</a:t>
                          </a:r>
                          <a:endParaRPr lang="en-GB" sz="16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smtClean="0"/>
                            <a:t>Non-bakeable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noProof="0" dirty="0" smtClean="0"/>
                            <a:t>Integral leak rate</a:t>
                          </a:r>
                          <a:endParaRPr lang="en-GB" sz="16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≤ 1x 10</a:t>
                          </a:r>
                          <a:r>
                            <a:rPr lang="en-GB" sz="1400" baseline="30000" dirty="0" smtClean="0"/>
                            <a:t>-10</a:t>
                          </a:r>
                          <a:r>
                            <a:rPr lang="en-GB" sz="14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1400" dirty="0"/>
                                    <m:t>mbar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1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1400" dirty="0"/>
                                    <m:t>l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1400" dirty="0"/>
                                    <m:t>s</m:t>
                                  </m:r>
                                </m:den>
                              </m:f>
                            </m:oMath>
                          </a14:m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noProof="0" dirty="0" smtClean="0"/>
                            <a:t>Outgassing rate </a:t>
                          </a:r>
                        </a:p>
                        <a:p>
                          <a:pPr algn="l"/>
                          <a:r>
                            <a:rPr lang="en-GB" sz="1000" noProof="0" dirty="0" smtClean="0"/>
                            <a:t>(after </a:t>
                          </a:r>
                          <a:r>
                            <a:rPr lang="en-GB" sz="1000" b="1" noProof="0" dirty="0" smtClean="0"/>
                            <a:t>10h</a:t>
                          </a:r>
                          <a:r>
                            <a:rPr lang="en-GB" sz="1000" noProof="0" dirty="0" smtClean="0"/>
                            <a:t> of pumping)</a:t>
                          </a:r>
                          <a:endParaRPr lang="en-GB" sz="10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≤ 5x 10</a:t>
                          </a:r>
                          <a:r>
                            <a:rPr lang="en-GB" sz="1400" baseline="30000" dirty="0" smtClean="0"/>
                            <a:t>-10</a:t>
                          </a:r>
                          <a:r>
                            <a:rPr lang="en-GB" sz="14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1400" dirty="0"/>
                                    <m:t>mbar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1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1400" dirty="0"/>
                                    <m:t>l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1400" dirty="0"/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1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1400" dirty="0"/>
                                    <m:t>cm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1400" baseline="30000" dirty="0"/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noProof="0" dirty="0" smtClean="0"/>
                            <a:t>Residual gas analyse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noProof="0" dirty="0" smtClean="0"/>
                            <a:t>(after </a:t>
                          </a:r>
                          <a:r>
                            <a:rPr lang="en-GB" sz="1000" b="1" noProof="0" dirty="0" smtClean="0"/>
                            <a:t>24h</a:t>
                          </a:r>
                          <a:r>
                            <a:rPr lang="en-GB" sz="1000" noProof="0" dirty="0" smtClean="0"/>
                            <a:t> of pumping)</a:t>
                          </a:r>
                        </a:p>
                        <a:p>
                          <a:pPr algn="l"/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28600" indent="-228600" algn="just">
                            <a:buFont typeface="+mj-lt"/>
                            <a:buAutoNum type="arabicPeriod"/>
                          </a:pPr>
                          <a:r>
                            <a:rPr lang="en-GB" sz="1200" noProof="0" dirty="0" smtClean="0"/>
                            <a:t>All</a:t>
                          </a:r>
                          <a:r>
                            <a:rPr lang="en-GB" sz="1200" baseline="0" noProof="0" dirty="0" smtClean="0"/>
                            <a:t> peaks between mass 18 and 45 must be </a:t>
                          </a:r>
                          <a:r>
                            <a:rPr lang="en-GB" sz="1200" b="1" baseline="0" noProof="0" dirty="0" smtClean="0"/>
                            <a:t>100</a:t>
                          </a:r>
                          <a:r>
                            <a:rPr lang="en-GB" sz="1200" baseline="0" noProof="0" dirty="0" smtClean="0"/>
                            <a:t> times lower than mass 18, except mass 28 and 44.</a:t>
                          </a:r>
                        </a:p>
                        <a:p>
                          <a:pPr marL="228600" indent="-228600" algn="just">
                            <a:buFont typeface="+mj-lt"/>
                            <a:buAutoNum type="arabicPeriod"/>
                          </a:pPr>
                          <a:r>
                            <a:rPr lang="en-GB" sz="1200" baseline="0" noProof="0" dirty="0" smtClean="0"/>
                            <a:t>All peaks higher mass 45 must be </a:t>
                          </a:r>
                          <a:r>
                            <a:rPr lang="en-GB" sz="1200" b="1" baseline="0" noProof="0" dirty="0" smtClean="0"/>
                            <a:t>1000</a:t>
                          </a:r>
                          <a:r>
                            <a:rPr lang="en-GB" sz="1200" baseline="0" noProof="0" dirty="0" smtClean="0"/>
                            <a:t> lower than mass 18.</a:t>
                          </a:r>
                          <a:endParaRPr lang="en-GB" sz="12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139719"/>
                  </p:ext>
                </p:extLst>
              </p:nvPr>
            </p:nvGraphicFramePr>
            <p:xfrm>
              <a:off x="288005" y="1298324"/>
              <a:ext cx="8676483" cy="2088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5763"/>
                    <a:gridCol w="6480720"/>
                  </a:tblGrid>
                  <a:tr h="398780">
                    <a:tc>
                      <a:txBody>
                        <a:bodyPr/>
                        <a:lstStyle/>
                        <a:p>
                          <a:r>
                            <a:rPr lang="en-GB" sz="1600" noProof="0" dirty="0" smtClean="0"/>
                            <a:t>Vacuum properties</a:t>
                          </a:r>
                          <a:endParaRPr lang="en-GB" sz="16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smtClean="0"/>
                            <a:t>Non-bakeable</a:t>
                          </a:r>
                        </a:p>
                      </a:txBody>
                      <a:tcPr/>
                    </a:tc>
                  </a:tr>
                  <a:tr h="44043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noProof="0" dirty="0" smtClean="0"/>
                            <a:t>Integral leak rate</a:t>
                          </a:r>
                          <a:endParaRPr lang="en-GB" sz="16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835" t="-93151" b="-280822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noProof="0" dirty="0" smtClean="0"/>
                            <a:t>Outgassing rate </a:t>
                          </a:r>
                        </a:p>
                        <a:p>
                          <a:pPr algn="l"/>
                          <a:r>
                            <a:rPr lang="en-GB" sz="1000" noProof="0" dirty="0" smtClean="0"/>
                            <a:t>(after </a:t>
                          </a:r>
                          <a:r>
                            <a:rPr lang="en-GB" sz="1000" b="1" noProof="0" dirty="0" smtClean="0"/>
                            <a:t>10h</a:t>
                          </a:r>
                          <a:r>
                            <a:rPr lang="en-GB" sz="1000" noProof="0" dirty="0" smtClean="0"/>
                            <a:t> of pumping)</a:t>
                          </a:r>
                          <a:endParaRPr lang="en-GB" sz="10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835" t="-176250" b="-156250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noProof="0" dirty="0" smtClean="0"/>
                            <a:t>Residual gas analyse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noProof="0" dirty="0" smtClean="0"/>
                            <a:t>(after </a:t>
                          </a:r>
                          <a:r>
                            <a:rPr lang="en-GB" sz="1000" b="1" noProof="0" dirty="0" smtClean="0"/>
                            <a:t>24h</a:t>
                          </a:r>
                          <a:r>
                            <a:rPr lang="en-GB" sz="1000" noProof="0" dirty="0" smtClean="0"/>
                            <a:t> of pumping)</a:t>
                          </a:r>
                        </a:p>
                        <a:p>
                          <a:pPr algn="l"/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28600" indent="-228600" algn="just">
                            <a:buFont typeface="+mj-lt"/>
                            <a:buAutoNum type="arabicPeriod"/>
                          </a:pPr>
                          <a:r>
                            <a:rPr lang="en-GB" sz="1200" noProof="0" dirty="0" smtClean="0"/>
                            <a:t>All</a:t>
                          </a:r>
                          <a:r>
                            <a:rPr lang="en-GB" sz="1200" baseline="0" noProof="0" dirty="0" smtClean="0"/>
                            <a:t> peaks between mass 18 and 45 must be </a:t>
                          </a:r>
                          <a:r>
                            <a:rPr lang="en-GB" sz="1200" b="1" baseline="0" noProof="0" dirty="0" smtClean="0"/>
                            <a:t>100</a:t>
                          </a:r>
                          <a:r>
                            <a:rPr lang="en-GB" sz="1200" baseline="0" noProof="0" dirty="0" smtClean="0"/>
                            <a:t> times lower than mass 18, except mass 28 and 44.</a:t>
                          </a:r>
                        </a:p>
                        <a:p>
                          <a:pPr marL="228600" indent="-228600" algn="just">
                            <a:buFont typeface="+mj-lt"/>
                            <a:buAutoNum type="arabicPeriod"/>
                          </a:pPr>
                          <a:r>
                            <a:rPr lang="en-GB" sz="1200" baseline="0" noProof="0" dirty="0" smtClean="0"/>
                            <a:t>All peaks higher mass 45 must be </a:t>
                          </a:r>
                          <a:r>
                            <a:rPr lang="en-GB" sz="1200" b="1" baseline="0" noProof="0" dirty="0" smtClean="0"/>
                            <a:t>1000</a:t>
                          </a:r>
                          <a:r>
                            <a:rPr lang="en-GB" sz="1200" baseline="0" noProof="0" dirty="0" smtClean="0"/>
                            <a:t> lower than mass 18.</a:t>
                          </a:r>
                          <a:endParaRPr lang="en-GB" sz="1200" noProof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64992" y="6552643"/>
            <a:ext cx="74489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01974" y="6630576"/>
            <a:ext cx="3990305" cy="3159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de-DE" dirty="0" smtClean="0">
                <a:solidFill>
                  <a:prstClr val="black"/>
                </a:solidFill>
              </a:rPr>
              <a:t>A. </a:t>
            </a:r>
            <a:r>
              <a:rPr lang="en-US" altLang="de-DE" dirty="0" err="1" smtClean="0">
                <a:solidFill>
                  <a:prstClr val="black"/>
                </a:solidFill>
              </a:rPr>
              <a:t>Krämer</a:t>
            </a:r>
            <a:r>
              <a:rPr lang="en-US" altLang="de-DE" dirty="0" smtClean="0">
                <a:solidFill>
                  <a:prstClr val="black"/>
                </a:solidFill>
              </a:rPr>
              <a:t>, 5th BINP-FAIR Collaboration Coordination Workshop</a:t>
            </a:r>
            <a:endParaRPr lang="en-US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7367" y="548680"/>
            <a:ext cx="6092825" cy="555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altLang="de-DE" sz="2200" b="1" dirty="0" err="1" smtClean="0">
                <a:latin typeface="Arial" pitchFamily="34" charset="0"/>
              </a:rPr>
              <a:t>Vacuum</a:t>
            </a:r>
            <a:r>
              <a:rPr lang="de-DE" altLang="de-DE" sz="2200" b="1" dirty="0" smtClean="0">
                <a:latin typeface="Arial" pitchFamily="34" charset="0"/>
              </a:rPr>
              <a:t> Chambers </a:t>
            </a:r>
            <a:r>
              <a:rPr lang="de-DE" altLang="de-DE" sz="2200" b="1" dirty="0" err="1" smtClean="0">
                <a:latin typeface="Arial" pitchFamily="34" charset="0"/>
              </a:rPr>
              <a:t>pbar</a:t>
            </a:r>
            <a:r>
              <a:rPr lang="de-DE" altLang="de-DE" sz="2200" b="1" dirty="0" smtClean="0">
                <a:latin typeface="Arial" pitchFamily="34" charset="0"/>
              </a:rPr>
              <a:t>-Separator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487172"/>
              </p:ext>
            </p:extLst>
          </p:nvPr>
        </p:nvGraphicFramePr>
        <p:xfrm>
          <a:off x="179036" y="2852936"/>
          <a:ext cx="8856984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Chamber</a:t>
                      </a:r>
                      <a:r>
                        <a:rPr lang="de-DE" sz="1400" dirty="0" smtClean="0"/>
                        <a:t> Type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Pieces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Shape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Dimensions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Bellows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~31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round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L= ,</a:t>
                      </a:r>
                      <a:r>
                        <a:rPr lang="de-DE" sz="1400" baseline="0" dirty="0" smtClean="0"/>
                        <a:t> d=400mm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Round Chambers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~18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aseline="0" dirty="0" smtClean="0"/>
                        <a:t>~1000&lt; L&lt;6000mm, d=400mm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Pumping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roughing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Chamber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~3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Wide Quadrupole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Chamber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Octagonal</a:t>
                      </a:r>
                      <a:r>
                        <a:rPr lang="de-DE" sz="1400" baseline="0" dirty="0" smtClean="0"/>
                        <a:t> (</a:t>
                      </a:r>
                      <a:r>
                        <a:rPr lang="de-DE" sz="1400" baseline="0" dirty="0" err="1" smtClean="0"/>
                        <a:t>to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be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discussed</a:t>
                      </a:r>
                      <a:r>
                        <a:rPr lang="de-DE" sz="1400" baseline="0" dirty="0" smtClean="0"/>
                        <a:t>)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L=1300mm, 400x180mm2, </a:t>
                      </a:r>
                    </a:p>
                    <a:p>
                      <a:r>
                        <a:rPr lang="de-DE" sz="1400" dirty="0" err="1" smtClean="0"/>
                        <a:t>flange</a:t>
                      </a:r>
                      <a:r>
                        <a:rPr lang="de-DE" sz="1400" dirty="0" smtClean="0"/>
                        <a:t> DN400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Vert</a:t>
                      </a:r>
                      <a:r>
                        <a:rPr lang="de-DE" sz="1400" dirty="0" smtClean="0"/>
                        <a:t>./</a:t>
                      </a:r>
                      <a:r>
                        <a:rPr lang="de-DE" sz="1400" dirty="0" err="1" smtClean="0"/>
                        <a:t>Horiz</a:t>
                      </a:r>
                      <a:r>
                        <a:rPr lang="de-DE" sz="1400" dirty="0" smtClean="0"/>
                        <a:t>. </a:t>
                      </a:r>
                      <a:r>
                        <a:rPr lang="de-DE" sz="1400" dirty="0" err="1" smtClean="0"/>
                        <a:t>Collimator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Chamber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~3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23528" y="1412776"/>
            <a:ext cx="856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</a:rPr>
              <a:t>Large </a:t>
            </a:r>
            <a:r>
              <a:rPr lang="de-DE" sz="2000" dirty="0" err="1" smtClean="0">
                <a:solidFill>
                  <a:prstClr val="black"/>
                </a:solidFill>
              </a:rPr>
              <a:t>aperture</a:t>
            </a:r>
            <a:r>
              <a:rPr lang="de-DE" sz="2000" dirty="0" smtClean="0">
                <a:solidFill>
                  <a:prstClr val="black"/>
                </a:solidFill>
              </a:rPr>
              <a:t> beam </a:t>
            </a:r>
            <a:r>
              <a:rPr lang="de-DE" sz="2000" dirty="0" err="1" smtClean="0">
                <a:solidFill>
                  <a:prstClr val="black"/>
                </a:solidFill>
              </a:rPr>
              <a:t>pipe</a:t>
            </a:r>
            <a:r>
              <a:rPr lang="de-DE" sz="2000" dirty="0" smtClean="0">
                <a:solidFill>
                  <a:prstClr val="black"/>
                </a:solidFill>
              </a:rPr>
              <a:t> DN400/450, </a:t>
            </a:r>
          </a:p>
          <a:p>
            <a:pPr marL="342900" indent="-342900" defTabSz="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prstClr val="black"/>
                </a:solidFill>
              </a:rPr>
              <a:t>Mainly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</a:rPr>
              <a:t>round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</a:rPr>
              <a:t>and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</a:rPr>
              <a:t>straight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</a:rPr>
              <a:t>chambers</a:t>
            </a:r>
            <a:endParaRPr lang="de-DE" sz="2000" dirty="0" smtClean="0">
              <a:solidFill>
                <a:prstClr val="black"/>
              </a:solidFill>
            </a:endParaRPr>
          </a:p>
          <a:p>
            <a:pPr marL="342900" indent="-342900" defTabSz="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prstClr val="black"/>
                </a:solidFill>
              </a:rPr>
              <a:t>Vacuum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</a:rPr>
              <a:t>chambers</a:t>
            </a:r>
            <a:r>
              <a:rPr lang="de-DE" sz="2000" dirty="0" smtClean="0">
                <a:solidFill>
                  <a:prstClr val="black"/>
                </a:solidFill>
              </a:rPr>
              <a:t> not </a:t>
            </a:r>
            <a:r>
              <a:rPr lang="de-DE" sz="2000" dirty="0" err="1" smtClean="0">
                <a:solidFill>
                  <a:prstClr val="black"/>
                </a:solidFill>
              </a:rPr>
              <a:t>designed</a:t>
            </a:r>
            <a:r>
              <a:rPr lang="de-DE" sz="2000" dirty="0" smtClean="0">
                <a:solidFill>
                  <a:prstClr val="black"/>
                </a:solidFill>
              </a:rPr>
              <a:t> in </a:t>
            </a:r>
            <a:r>
              <a:rPr lang="de-DE" sz="2000" dirty="0" err="1" smtClean="0">
                <a:solidFill>
                  <a:prstClr val="black"/>
                </a:solidFill>
              </a:rPr>
              <a:t>detail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01974" y="6630576"/>
            <a:ext cx="3990305" cy="3159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de-DE" dirty="0" smtClean="0">
                <a:solidFill>
                  <a:prstClr val="black"/>
                </a:solidFill>
              </a:rPr>
              <a:t>A. </a:t>
            </a:r>
            <a:r>
              <a:rPr lang="en-US" altLang="de-DE" dirty="0" err="1" smtClean="0">
                <a:solidFill>
                  <a:prstClr val="black"/>
                </a:solidFill>
              </a:rPr>
              <a:t>Krämer</a:t>
            </a:r>
            <a:r>
              <a:rPr lang="en-US" altLang="de-DE" dirty="0" smtClean="0">
                <a:solidFill>
                  <a:prstClr val="black"/>
                </a:solidFill>
              </a:rPr>
              <a:t>, 3th BINP-FAIR Collaboration Coordination Workshop</a:t>
            </a:r>
            <a:endParaRPr lang="en-US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4625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27" name="Picture 3" descr="G:\BINP workshop\pbar vac\reduzierbellow450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05" y="1473182"/>
            <a:ext cx="1088919" cy="234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BINP workshop\pbar vac\WellbalgDN400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73183"/>
            <a:ext cx="1573104" cy="23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BINP workshop\pbar vac\steer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13" y="4365104"/>
            <a:ext cx="4499736" cy="17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04664"/>
            <a:ext cx="6092825" cy="555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altLang="de-DE" sz="2200" b="1" dirty="0" err="1" smtClean="0">
                <a:latin typeface="Arial" pitchFamily="34" charset="0"/>
              </a:rPr>
              <a:t>Draft</a:t>
            </a:r>
            <a:r>
              <a:rPr lang="de-DE" altLang="de-DE" sz="2200" b="1" dirty="0" smtClean="0">
                <a:latin typeface="Arial" pitchFamily="34" charset="0"/>
              </a:rPr>
              <a:t> 3D </a:t>
            </a:r>
            <a:r>
              <a:rPr lang="de-DE" altLang="de-DE" sz="2200" dirty="0" smtClean="0">
                <a:latin typeface="Arial" pitchFamily="34" charset="0"/>
              </a:rPr>
              <a:t>M</a:t>
            </a:r>
            <a:r>
              <a:rPr lang="de-DE" altLang="de-DE" sz="2200" b="1" dirty="0" smtClean="0">
                <a:latin typeface="Arial" pitchFamily="34" charset="0"/>
              </a:rPr>
              <a:t>odel </a:t>
            </a:r>
            <a:r>
              <a:rPr lang="de-DE" altLang="de-DE" sz="2200" b="1" dirty="0" err="1" smtClean="0">
                <a:latin typeface="Arial" pitchFamily="34" charset="0"/>
              </a:rPr>
              <a:t>of</a:t>
            </a:r>
            <a:r>
              <a:rPr lang="de-DE" altLang="de-DE" sz="2200" b="1" dirty="0" smtClean="0">
                <a:latin typeface="Arial" pitchFamily="34" charset="0"/>
              </a:rPr>
              <a:t> Chambers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08104" y="5768102"/>
            <a:ext cx="187743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Round </a:t>
            </a:r>
            <a:r>
              <a:rPr lang="de-DE" dirty="0" err="1" smtClean="0"/>
              <a:t>Chamber</a:t>
            </a:r>
            <a:endParaRPr lang="de-DE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6228184" y="1180184"/>
            <a:ext cx="97975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Bellows</a:t>
            </a: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01974" y="6630576"/>
            <a:ext cx="3990305" cy="3159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de-DE" dirty="0" smtClean="0">
                <a:solidFill>
                  <a:prstClr val="black"/>
                </a:solidFill>
              </a:rPr>
              <a:t>A. </a:t>
            </a:r>
            <a:r>
              <a:rPr lang="en-US" altLang="de-DE" dirty="0" err="1" smtClean="0">
                <a:solidFill>
                  <a:prstClr val="black"/>
                </a:solidFill>
              </a:rPr>
              <a:t>Krämer</a:t>
            </a:r>
            <a:r>
              <a:rPr lang="en-US" altLang="de-DE" dirty="0" smtClean="0">
                <a:solidFill>
                  <a:prstClr val="black"/>
                </a:solidFill>
              </a:rPr>
              <a:t>, 5th BINP-FAIR Collaboration Coordination Workshop</a:t>
            </a:r>
            <a:endParaRPr lang="en-US" altLang="de-DE" dirty="0">
              <a:solidFill>
                <a:prstClr val="black"/>
              </a:solidFill>
            </a:endParaRPr>
          </a:p>
        </p:txBody>
      </p:sp>
      <p:pic>
        <p:nvPicPr>
          <p:cNvPr id="15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109382" y="1382616"/>
            <a:ext cx="4083685" cy="2627630"/>
          </a:xfrm>
          <a:prstGeom prst="rect">
            <a:avLst/>
          </a:prstGeom>
        </p:spPr>
      </p:pic>
      <p:pic>
        <p:nvPicPr>
          <p:cNvPr id="16" name="Picture 22"/>
          <p:cNvPicPr/>
          <p:nvPr/>
        </p:nvPicPr>
        <p:blipFill rotWithShape="1">
          <a:blip r:embed="rId6"/>
          <a:srcRect t="10837" b="6607"/>
          <a:stretch/>
        </p:blipFill>
        <p:spPr bwMode="auto">
          <a:xfrm>
            <a:off x="2339752" y="4797152"/>
            <a:ext cx="1297940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4"/>
          <p:cNvPicPr/>
          <p:nvPr/>
        </p:nvPicPr>
        <p:blipFill rotWithShape="1">
          <a:blip r:embed="rId7"/>
          <a:srcRect t="4972" b="2763"/>
          <a:stretch/>
        </p:blipFill>
        <p:spPr bwMode="auto">
          <a:xfrm>
            <a:off x="0" y="4800763"/>
            <a:ext cx="2546985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165781" y="1132098"/>
            <a:ext cx="223651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Collimator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51520" y="4150821"/>
            <a:ext cx="3262432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Wide Quadrupole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</a:p>
          <a:p>
            <a:pPr algn="l"/>
            <a:r>
              <a:rPr lang="de-DE" dirty="0" smtClean="0"/>
              <a:t>(</a:t>
            </a:r>
            <a:r>
              <a:rPr lang="de-DE" dirty="0" err="1" smtClean="0"/>
              <a:t>shape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discussed</a:t>
            </a:r>
            <a:r>
              <a:rPr lang="de-DE" dirty="0" smtClean="0"/>
              <a:t> </a:t>
            </a:r>
            <a:r>
              <a:rPr lang="de-DE" dirty="0" err="1" smtClean="0"/>
              <a:t>again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2772270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2_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3.xml><?xml version="1.0" encoding="utf-8"?>
<a:theme xmlns:a="http://schemas.openxmlformats.org/drawingml/2006/main" name="3_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Bildschirmpräsentation (4:3)</PresentationFormat>
  <Paragraphs>120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Wingdings</vt:lpstr>
      <vt:lpstr>fair-gsi-folienmaster_2018</vt:lpstr>
      <vt:lpstr>2_fair-gsi-folienmaster_2018</vt:lpstr>
      <vt:lpstr>3_fair-gsi-folienmaster_2018</vt:lpstr>
      <vt:lpstr>Vacuum System of the pbar-Separator</vt:lpstr>
      <vt:lpstr>pbar-Separator: Draft 3D Model</vt:lpstr>
      <vt:lpstr>pbar-Separator Pressure Profile Calculations (MOLFLOW+)</vt:lpstr>
      <vt:lpstr>PowerPoint-Präsentation</vt:lpstr>
      <vt:lpstr>Technical properties of vacuum chambers</vt:lpstr>
      <vt:lpstr>Vacuum Chambers pbar-Separator</vt:lpstr>
      <vt:lpstr>Draft 3D Model of Chambers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 System of the pbar-Separator</dc:title>
  <dc:creator>Kraemer, Andreas Dr.</dc:creator>
  <cp:lastModifiedBy>Utermann, Sonia Dr.</cp:lastModifiedBy>
  <cp:revision>28</cp:revision>
  <cp:lastPrinted>2018-11-28T10:45:37Z</cp:lastPrinted>
  <dcterms:created xsi:type="dcterms:W3CDTF">2018-10-31T15:45:57Z</dcterms:created>
  <dcterms:modified xsi:type="dcterms:W3CDTF">2020-11-11T10:54:09Z</dcterms:modified>
</cp:coreProperties>
</file>