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7" r:id="rId2"/>
    <p:sldId id="278" r:id="rId3"/>
    <p:sldId id="279" r:id="rId4"/>
    <p:sldId id="257" r:id="rId5"/>
    <p:sldId id="277" r:id="rId6"/>
    <p:sldId id="281" r:id="rId7"/>
    <p:sldId id="282" r:id="rId8"/>
    <p:sldId id="276" r:id="rId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1" autoAdjust="0"/>
  </p:normalViewPr>
  <p:slideViewPr>
    <p:cSldViewPr snapToGrid="0" snapToObjects="1">
      <p:cViewPr varScale="1">
        <p:scale>
          <a:sx n="50" d="100"/>
          <a:sy n="50" d="100"/>
        </p:scale>
        <p:origin x="1267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248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10.11.2020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10.11.2020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079B562-530F-4479-9CAD-BBD40CBB9B48}" type="slidenum">
              <a:rPr lang="ru-RU" altLang="ru-RU" smtClean="0"/>
              <a:pPr>
                <a:spcBef>
                  <a:spcPct val="0"/>
                </a:spcBef>
              </a:pPr>
              <a:t>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14555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22565" y="1047565"/>
            <a:ext cx="8211834" cy="530670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624000"/>
            <a:ext cx="744898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624000"/>
            <a:ext cx="848374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7AA33901-66B9-4E21-BFCC-B76C7FE91582}" type="datetime1">
              <a:rPr lang="en-US" noProof="0" smtClean="0"/>
              <a:t>11/10/2020</a:t>
            </a:fld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52000" y="36000"/>
            <a:ext cx="5870411" cy="720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624000"/>
            <a:ext cx="6676434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 smtClean="0"/>
              <a:t>Dmitry Shwartz / Collector 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3A7E7DBD-0C36-4354-85D5-16B2A8D8F948}" type="datetime1">
              <a:rPr lang="en-US" noProof="0" smtClean="0"/>
              <a:t>11/10/2020</a:t>
            </a:fld>
            <a:endParaRPr lang="en-GB" noProof="0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 smtClean="0"/>
              <a:t>Name of speaker / Title of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D05B0119-A23D-4255-8CC7-E283C974B41F}" type="datetime1">
              <a:rPr lang="en-US" noProof="0" smtClean="0"/>
              <a:t>11/10/2020</a:t>
            </a:fld>
            <a:endParaRPr lang="en-GB" noProof="0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180000" y="0"/>
            <a:ext cx="5870411" cy="756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 smtClean="0"/>
              <a:t>Name of speaker / Title of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6E145-CBC4-4199-B490-03945A1C1B1A}" type="datetime1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E92E7-4CB0-4D0F-A400-C2171CD28A2C}" type="slidenum">
              <a:rPr lang="ru-RU" altLang="ru-RU"/>
              <a:pPr>
                <a:defRPr/>
              </a:pPr>
              <a:t>‹Nr.›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290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7658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80000" y="0"/>
            <a:ext cx="5870411" cy="756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6442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C14A6181-1858-4806-8691-171F16C38043}" type="datetime1">
              <a:rPr lang="en-US" noProof="0" smtClean="0"/>
              <a:t>11/10/2020</a:t>
            </a:fld>
            <a:endParaRPr lang="en-GB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 smtClean="0"/>
              <a:t>Name of speaker / Title of presentation</a:t>
            </a:r>
            <a:endParaRPr lang="en-GB" dirty="0"/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76" y="53619"/>
            <a:ext cx="658369" cy="548641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65" y="58190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4218" y="2895567"/>
            <a:ext cx="4940837" cy="779866"/>
          </a:xfrm>
        </p:spPr>
        <p:txBody>
          <a:bodyPr/>
          <a:lstStyle/>
          <a:p>
            <a:r>
              <a:rPr lang="en-GB" sz="2400" dirty="0" smtClean="0"/>
              <a:t>Status of CR vacuum system</a:t>
            </a:r>
            <a:br>
              <a:rPr lang="en-GB" sz="2400" dirty="0" smtClean="0"/>
            </a:br>
            <a:endParaRPr lang="en-GB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4218" y="3761118"/>
            <a:ext cx="5572795" cy="1152128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A.Krasnov</a:t>
            </a:r>
            <a:r>
              <a:rPr lang="en-US" dirty="0" smtClean="0"/>
              <a:t>, </a:t>
            </a:r>
            <a:r>
              <a:rPr lang="en-US" dirty="0" err="1" smtClean="0"/>
              <a:t>A.Semenov</a:t>
            </a:r>
            <a:r>
              <a:rPr lang="en-US" dirty="0" smtClean="0"/>
              <a:t>, A. </a:t>
            </a:r>
            <a:r>
              <a:rPr lang="en-US" dirty="0" err="1" smtClean="0"/>
              <a:t>Sukhanov</a:t>
            </a:r>
            <a:r>
              <a:rPr lang="en-US" dirty="0" smtClean="0"/>
              <a:t>, </a:t>
            </a:r>
            <a:r>
              <a:rPr lang="en-US" dirty="0" err="1" smtClean="0"/>
              <a:t>S.Glukhovchenko</a:t>
            </a:r>
            <a:r>
              <a:rPr lang="en-US" dirty="0" smtClean="0"/>
              <a:t>, </a:t>
            </a:r>
            <a:r>
              <a:rPr lang="en-US" dirty="0" err="1" smtClean="0"/>
              <a:t>G.Gusev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5th </a:t>
            </a:r>
            <a:r>
              <a:rPr lang="en-US" dirty="0"/>
              <a:t>BINP-FAIR Collaboration Coordination Workshop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9964" y="129315"/>
            <a:ext cx="1042273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800" b="1" dirty="0" smtClean="0"/>
              <a:t>BINP</a:t>
            </a:r>
            <a:endParaRPr lang="ru-RU" sz="2800" b="1" dirty="0" smtClean="0"/>
          </a:p>
        </p:txBody>
      </p:sp>
      <p:sp>
        <p:nvSpPr>
          <p:cNvPr id="5" name="Freeform 92"/>
          <p:cNvSpPr>
            <a:spLocks noEditPoints="1"/>
          </p:cNvSpPr>
          <p:nvPr/>
        </p:nvSpPr>
        <p:spPr bwMode="auto">
          <a:xfrm>
            <a:off x="1373699" y="129234"/>
            <a:ext cx="420595" cy="523220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727" tIns="39863" rIns="79727" bIns="39863"/>
          <a:lstStyle/>
          <a:p>
            <a:pPr algn="l" eaLnBrk="1" hangingPunct="1">
              <a:spcBef>
                <a:spcPct val="0"/>
              </a:spcBef>
            </a:pPr>
            <a:endParaRPr lang="ru-RU" sz="17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49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60385" y="944043"/>
            <a:ext cx="8663840" cy="529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/>
              <a:t>Status of works for CR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dirty="0" smtClean="0"/>
              <a:t>11/9/2020</a:t>
            </a:r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31254" y="28249"/>
            <a:ext cx="2105115" cy="522457"/>
          </a:xfrm>
        </p:spPr>
        <p:txBody>
          <a:bodyPr>
            <a:normAutofit/>
          </a:bodyPr>
          <a:lstStyle/>
          <a:p>
            <a:r>
              <a:rPr lang="en-US" dirty="0" smtClean="0"/>
              <a:t>CR &amp; TCR1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07860" y="6717901"/>
            <a:ext cx="6676434" cy="216000"/>
          </a:xfrm>
        </p:spPr>
        <p:txBody>
          <a:bodyPr/>
          <a:lstStyle/>
          <a:p>
            <a:pPr algn="l"/>
            <a:r>
              <a:rPr lang="en-GB" dirty="0" smtClean="0"/>
              <a:t>Alexander Krasnov / CR &amp; TCR1 vacuum</a:t>
            </a:r>
            <a:r>
              <a:rPr lang="en-GB" dirty="0"/>
              <a:t> </a:t>
            </a:r>
            <a:r>
              <a:rPr lang="en-GB" dirty="0" smtClean="0"/>
              <a:t>                       </a:t>
            </a:r>
            <a:r>
              <a:rPr lang="ru-RU" dirty="0" smtClean="0"/>
              <a:t>5</a:t>
            </a:r>
            <a:r>
              <a:rPr lang="en-US" dirty="0" err="1" smtClean="0"/>
              <a:t>th</a:t>
            </a:r>
            <a:r>
              <a:rPr lang="en-US" dirty="0" smtClean="0"/>
              <a:t> </a:t>
            </a:r>
            <a:r>
              <a:rPr lang="en-US" dirty="0"/>
              <a:t>BINP-FAIR Collaboration Coordination Workshop</a:t>
            </a:r>
          </a:p>
          <a:p>
            <a:pPr algn="l"/>
            <a:endParaRPr lang="en-GB" dirty="0"/>
          </a:p>
        </p:txBody>
      </p:sp>
      <p:sp>
        <p:nvSpPr>
          <p:cNvPr id="7" name="Freeform 92"/>
          <p:cNvSpPr>
            <a:spLocks noEditPoints="1"/>
          </p:cNvSpPr>
          <p:nvPr/>
        </p:nvSpPr>
        <p:spPr bwMode="auto">
          <a:xfrm>
            <a:off x="422565" y="0"/>
            <a:ext cx="478291" cy="588054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727" tIns="39863" rIns="79727" bIns="39863"/>
          <a:lstStyle/>
          <a:p>
            <a:pPr algn="l" eaLnBrk="1" hangingPunct="1">
              <a:spcBef>
                <a:spcPct val="0"/>
              </a:spcBef>
            </a:pPr>
            <a:endParaRPr lang="ru-RU" sz="1700">
              <a:latin typeface="Arial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755217"/>
              </p:ext>
            </p:extLst>
          </p:nvPr>
        </p:nvGraphicFramePr>
        <p:xfrm>
          <a:off x="422275" y="1552757"/>
          <a:ext cx="8514690" cy="4279659"/>
        </p:xfrm>
        <a:graphic>
          <a:graphicData uri="http://schemas.openxmlformats.org/drawingml/2006/table">
            <a:tbl>
              <a:tblPr/>
              <a:tblGrid>
                <a:gridCol w="506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1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62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3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91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66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045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5184"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Q-ty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FDR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FAT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 Ab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October 2020, general info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0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 dipole chambers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12/2020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03/2021 12/2022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10/2021 02/2023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design, production of prototype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2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 wide quad+sext chambers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04/2021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11/2021 03/2024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01/2022 03/2024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design, production of prototype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0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 wide straight tubes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02/2021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11/2021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02/2022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4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 narrow straight tubes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02/2021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12/2021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07/2022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design, material ordering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8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 adapters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11/2020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09/2022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 bellows assemblies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12/2020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02/2022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07/2022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08/2022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design, material ordering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 roughing chambers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02/2021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09/2021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05/2022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93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 supports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06/2021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07/2022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design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8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 valves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spec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Purchase by FAIR/GSI ??</a:t>
                      </a:r>
                    </a:p>
                    <a:p>
                      <a:pPr algn="l" fontAlgn="ctr"/>
                      <a:endParaRPr lang="ru-RU" sz="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9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 NEXTorr pumps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06/2022??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06/2022??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Purchase by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FAIR/GSI is going 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9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Roughing stations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spec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Purchase by FAIR/GSI ??</a:t>
                      </a:r>
                    </a:p>
                    <a:p>
                      <a:pPr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29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Nuts, bolts, gaskets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98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00554" y="1038964"/>
            <a:ext cx="3264015" cy="529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/>
              <a:t>Status of works for TCR1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dirty="0" smtClean="0"/>
              <a:t>11/9/2020</a:t>
            </a:r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66823" y="-1"/>
            <a:ext cx="3761117" cy="522457"/>
          </a:xfrm>
        </p:spPr>
        <p:txBody>
          <a:bodyPr>
            <a:normAutofit/>
          </a:bodyPr>
          <a:lstStyle/>
          <a:p>
            <a:r>
              <a:rPr lang="en-US" dirty="0" smtClean="0"/>
              <a:t>CR &amp; TCR1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07860" y="6717901"/>
            <a:ext cx="6676434" cy="216000"/>
          </a:xfrm>
        </p:spPr>
        <p:txBody>
          <a:bodyPr/>
          <a:lstStyle/>
          <a:p>
            <a:pPr algn="l"/>
            <a:r>
              <a:rPr lang="en-GB" dirty="0" smtClean="0"/>
              <a:t>Alexander Krasnov / CR &amp; TCR1 vacuum                              </a:t>
            </a:r>
            <a:r>
              <a:rPr lang="ru-RU" dirty="0" smtClean="0"/>
              <a:t>5</a:t>
            </a:r>
            <a:r>
              <a:rPr lang="en-US" dirty="0" err="1" smtClean="0"/>
              <a:t>th</a:t>
            </a:r>
            <a:r>
              <a:rPr lang="en-US" dirty="0" smtClean="0"/>
              <a:t> </a:t>
            </a:r>
            <a:r>
              <a:rPr lang="en-US" dirty="0"/>
              <a:t>BINP-FAIR Collaboration Coordination Workshop</a:t>
            </a:r>
          </a:p>
          <a:p>
            <a:pPr algn="l"/>
            <a:endParaRPr lang="en-GB" dirty="0"/>
          </a:p>
        </p:txBody>
      </p:sp>
      <p:sp>
        <p:nvSpPr>
          <p:cNvPr id="7" name="Freeform 92"/>
          <p:cNvSpPr>
            <a:spLocks noEditPoints="1"/>
          </p:cNvSpPr>
          <p:nvPr/>
        </p:nvSpPr>
        <p:spPr bwMode="auto">
          <a:xfrm>
            <a:off x="422565" y="0"/>
            <a:ext cx="478291" cy="588054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727" tIns="39863" rIns="79727" bIns="39863"/>
          <a:lstStyle/>
          <a:p>
            <a:pPr algn="l" eaLnBrk="1" hangingPunct="1">
              <a:spcBef>
                <a:spcPct val="0"/>
              </a:spcBef>
            </a:pPr>
            <a:endParaRPr lang="ru-RU" sz="1700">
              <a:latin typeface="Arial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941553"/>
              </p:ext>
            </p:extLst>
          </p:nvPr>
        </p:nvGraphicFramePr>
        <p:xfrm>
          <a:off x="422565" y="2051628"/>
          <a:ext cx="6927141" cy="3305281"/>
        </p:xfrm>
        <a:graphic>
          <a:graphicData uri="http://schemas.openxmlformats.org/drawingml/2006/table">
            <a:tbl>
              <a:tblPr/>
              <a:tblGrid>
                <a:gridCol w="506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57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38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3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86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71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2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TCR1 dipole chambers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spec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7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TCR1 quad &amp; sext chambers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spec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TCR1 straight chambers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spec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TCR1 bellows assemblies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spec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TCR1 adapters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spec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TCR1 supports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06/2021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07/2022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TCR1 roughing chambers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02/2021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09/2021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05/2022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TCR1 valves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spec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TCR1 ion pumps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spec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Roughing stations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spec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7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WP7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Nuts, bolts, gaskets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60" y="1713785"/>
            <a:ext cx="8608180" cy="339325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6332984" y="2040456"/>
            <a:ext cx="3264015" cy="3504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dirty="0" smtClean="0"/>
              <a:t>Design</a:t>
            </a:r>
            <a:endParaRPr lang="ru-RU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316822" y="2390953"/>
            <a:ext cx="3264015" cy="3504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dirty="0" smtClean="0"/>
              <a:t>Design</a:t>
            </a:r>
            <a:endParaRPr lang="ru-RU" dirty="0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6332983" y="2729691"/>
            <a:ext cx="3264015" cy="3504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dirty="0" smtClean="0"/>
              <a:t>Design</a:t>
            </a:r>
            <a:endParaRPr lang="ru-RU" dirty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6316821" y="3057340"/>
            <a:ext cx="3264015" cy="3504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dirty="0" smtClean="0"/>
              <a:t>Design</a:t>
            </a:r>
            <a:endParaRPr lang="ru-RU" dirty="0"/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6332984" y="3353770"/>
            <a:ext cx="3264015" cy="3504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dirty="0" smtClean="0"/>
              <a:t>Design</a:t>
            </a:r>
            <a:endParaRPr lang="ru-RU" dirty="0"/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4172593" y="4294050"/>
            <a:ext cx="3854783" cy="77120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dirty="0" smtClean="0"/>
              <a:t>To be discussed. How to proceed as fast as possible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608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AA33901-66B9-4E21-BFCC-B76C7FE91582}" type="datetime1">
              <a:rPr lang="en-US" noProof="0" smtClean="0"/>
              <a:t>11/10/2020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1583" y="71771"/>
            <a:ext cx="3761117" cy="522457"/>
          </a:xfrm>
        </p:spPr>
        <p:txBody>
          <a:bodyPr>
            <a:normAutofit/>
          </a:bodyPr>
          <a:lstStyle/>
          <a:p>
            <a:r>
              <a:rPr lang="en-US" dirty="0" smtClean="0"/>
              <a:t> Mock-up installation 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4022" y="6750000"/>
            <a:ext cx="6676434" cy="216000"/>
          </a:xfrm>
        </p:spPr>
        <p:txBody>
          <a:bodyPr/>
          <a:lstStyle/>
          <a:p>
            <a:pPr marL="228600" indent="-228600" algn="l">
              <a:buAutoNum type="alphaUcPeriod"/>
            </a:pPr>
            <a:r>
              <a:rPr lang="en-GB" dirty="0" err="1" smtClean="0"/>
              <a:t>Krasnov</a:t>
            </a:r>
            <a:r>
              <a:rPr lang="en-GB" dirty="0" smtClean="0"/>
              <a:t> / CR vacuum      5</a:t>
            </a:r>
            <a:r>
              <a:rPr lang="en-US" dirty="0" err="1" smtClean="0"/>
              <a:t>th</a:t>
            </a:r>
            <a:r>
              <a:rPr lang="en-US" dirty="0" smtClean="0"/>
              <a:t> BINP-FAIR </a:t>
            </a:r>
            <a:r>
              <a:rPr lang="en-US" dirty="0"/>
              <a:t>Collaboration Coordination </a:t>
            </a:r>
            <a:r>
              <a:rPr lang="en-US" dirty="0" smtClean="0"/>
              <a:t>Workshop</a:t>
            </a:r>
            <a:r>
              <a:rPr lang="en-GB" dirty="0" smtClean="0"/>
              <a:t>  </a:t>
            </a:r>
          </a:p>
        </p:txBody>
      </p:sp>
      <p:sp>
        <p:nvSpPr>
          <p:cNvPr id="7" name="Freeform 92"/>
          <p:cNvSpPr>
            <a:spLocks noEditPoints="1"/>
          </p:cNvSpPr>
          <p:nvPr/>
        </p:nvSpPr>
        <p:spPr bwMode="auto">
          <a:xfrm>
            <a:off x="422565" y="0"/>
            <a:ext cx="478291" cy="588054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727" tIns="39863" rIns="79727" bIns="39863"/>
          <a:lstStyle/>
          <a:p>
            <a:pPr algn="l" eaLnBrk="1" hangingPunct="1">
              <a:spcBef>
                <a:spcPct val="0"/>
              </a:spcBef>
            </a:pPr>
            <a:endParaRPr lang="ru-RU" sz="170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051946"/>
            <a:ext cx="9046319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2 pumps for dipole + quadruple chambers – average pumping ‘density’ per meter in CR</a:t>
            </a:r>
          </a:p>
          <a:p>
            <a:pPr algn="l"/>
            <a:r>
              <a:rPr lang="en-US" dirty="0" smtClean="0"/>
              <a:t>Pressure level </a:t>
            </a:r>
            <a:r>
              <a:rPr lang="en-US" b="1" dirty="0" smtClean="0">
                <a:solidFill>
                  <a:srgbClr val="FF0000"/>
                </a:solidFill>
              </a:rPr>
              <a:t>2.3E-9</a:t>
            </a:r>
            <a:r>
              <a:rPr lang="en-US" dirty="0" smtClean="0"/>
              <a:t> mbar after </a:t>
            </a:r>
            <a:r>
              <a:rPr lang="en-US" b="1" dirty="0" smtClean="0">
                <a:solidFill>
                  <a:srgbClr val="FF0000"/>
                </a:solidFill>
              </a:rPr>
              <a:t>1 month </a:t>
            </a:r>
            <a:r>
              <a:rPr lang="en-US" dirty="0" smtClean="0"/>
              <a:t>pumping and 3 getter activation </a:t>
            </a:r>
            <a:endParaRPr lang="ru-RU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83806" y="5815476"/>
            <a:ext cx="8462513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 Both type of HTMS sealing rings are working well. But </a:t>
            </a:r>
            <a:r>
              <a:rPr lang="en-US" dirty="0" err="1" smtClean="0"/>
              <a:t>SnBi</a:t>
            </a:r>
            <a:r>
              <a:rPr lang="en-US" dirty="0" smtClean="0"/>
              <a:t> is better because it  needs less number of clamps – 24 (we will use 36 to be in safe side).</a:t>
            </a:r>
            <a:endParaRPr lang="ru-RU" dirty="0" smtClean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80" y="1860471"/>
            <a:ext cx="6919122" cy="389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4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AA33901-66B9-4E21-BFCC-B76C7FE91582}" type="datetime1">
              <a:rPr lang="en-US" noProof="0" smtClean="0"/>
              <a:t>11/10/2020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1583" y="71771"/>
            <a:ext cx="3761117" cy="522457"/>
          </a:xfrm>
        </p:spPr>
        <p:txBody>
          <a:bodyPr>
            <a:normAutofit/>
          </a:bodyPr>
          <a:lstStyle/>
          <a:p>
            <a:r>
              <a:rPr lang="en-US" dirty="0" smtClean="0"/>
              <a:t> Mock-up installation 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4022" y="6750000"/>
            <a:ext cx="6676434" cy="216000"/>
          </a:xfrm>
        </p:spPr>
        <p:txBody>
          <a:bodyPr/>
          <a:lstStyle/>
          <a:p>
            <a:pPr marL="228600" indent="-228600" algn="l">
              <a:buAutoNum type="alphaUcPeriod"/>
            </a:pPr>
            <a:r>
              <a:rPr lang="en-GB" dirty="0" err="1" smtClean="0"/>
              <a:t>Krasnov</a:t>
            </a:r>
            <a:r>
              <a:rPr lang="en-GB" dirty="0" smtClean="0"/>
              <a:t> / CR vacuum      5</a:t>
            </a:r>
            <a:r>
              <a:rPr lang="en-US" dirty="0" err="1" smtClean="0"/>
              <a:t>th</a:t>
            </a:r>
            <a:r>
              <a:rPr lang="en-US" dirty="0" smtClean="0"/>
              <a:t> BINP-FAIR </a:t>
            </a:r>
            <a:r>
              <a:rPr lang="en-US" dirty="0"/>
              <a:t>Collaboration Coordination </a:t>
            </a:r>
            <a:r>
              <a:rPr lang="en-US" dirty="0" smtClean="0"/>
              <a:t>Workshop</a:t>
            </a:r>
            <a:r>
              <a:rPr lang="en-GB" dirty="0" smtClean="0"/>
              <a:t>  </a:t>
            </a:r>
          </a:p>
        </p:txBody>
      </p:sp>
      <p:sp>
        <p:nvSpPr>
          <p:cNvPr id="7" name="Freeform 92"/>
          <p:cNvSpPr>
            <a:spLocks noEditPoints="1"/>
          </p:cNvSpPr>
          <p:nvPr/>
        </p:nvSpPr>
        <p:spPr bwMode="auto">
          <a:xfrm>
            <a:off x="422565" y="0"/>
            <a:ext cx="478291" cy="588054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727" tIns="39863" rIns="79727" bIns="39863"/>
          <a:lstStyle/>
          <a:p>
            <a:pPr algn="l" eaLnBrk="1" hangingPunct="1">
              <a:spcBef>
                <a:spcPct val="0"/>
              </a:spcBef>
            </a:pPr>
            <a:endParaRPr lang="ru-RU" sz="170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6107" y="1021958"/>
            <a:ext cx="402853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Problems</a:t>
            </a:r>
            <a:endParaRPr lang="ru-RU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66708" y="5341407"/>
            <a:ext cx="8462513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 Supports of the bellows were deformed. The chamber for ceramic tubes installation will be send after solving the problem.</a:t>
            </a: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4" y="1718703"/>
            <a:ext cx="4393721" cy="32952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372" y="1750838"/>
            <a:ext cx="4350874" cy="326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6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3200" y="1022044"/>
            <a:ext cx="8663840" cy="529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/>
              <a:t>Needed info to </a:t>
            </a:r>
            <a:r>
              <a:rPr lang="en-US" sz="1600" dirty="0"/>
              <a:t>complete </a:t>
            </a:r>
            <a:r>
              <a:rPr lang="en-US" sz="1600" dirty="0" smtClean="0"/>
              <a:t>design of CR vacuum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dirty="0" smtClean="0"/>
              <a:t>11/9/2020</a:t>
            </a:r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66823" y="-1"/>
            <a:ext cx="3761117" cy="522457"/>
          </a:xfrm>
        </p:spPr>
        <p:txBody>
          <a:bodyPr>
            <a:normAutofit/>
          </a:bodyPr>
          <a:lstStyle/>
          <a:p>
            <a:r>
              <a:rPr lang="en-US" dirty="0" smtClean="0"/>
              <a:t>CR &amp; TCR1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07860" y="6717901"/>
            <a:ext cx="6676434" cy="216000"/>
          </a:xfrm>
        </p:spPr>
        <p:txBody>
          <a:bodyPr/>
          <a:lstStyle/>
          <a:p>
            <a:pPr algn="l"/>
            <a:r>
              <a:rPr lang="en-GB" dirty="0" smtClean="0"/>
              <a:t>Alexander Krasnov / CR &amp; TCR1 vacuum                              </a:t>
            </a:r>
            <a:r>
              <a:rPr lang="ru-RU" dirty="0" smtClean="0"/>
              <a:t>5</a:t>
            </a:r>
            <a:r>
              <a:rPr lang="en-US" dirty="0" err="1" smtClean="0"/>
              <a:t>th</a:t>
            </a:r>
            <a:r>
              <a:rPr lang="en-US" dirty="0" smtClean="0"/>
              <a:t> </a:t>
            </a:r>
            <a:r>
              <a:rPr lang="en-US" dirty="0"/>
              <a:t>BINP-FAIR Collaboration Coordination Workshop</a:t>
            </a:r>
          </a:p>
          <a:p>
            <a:pPr algn="l"/>
            <a:endParaRPr lang="en-GB" dirty="0"/>
          </a:p>
        </p:txBody>
      </p:sp>
      <p:sp>
        <p:nvSpPr>
          <p:cNvPr id="7" name="Freeform 92"/>
          <p:cNvSpPr>
            <a:spLocks noEditPoints="1"/>
          </p:cNvSpPr>
          <p:nvPr/>
        </p:nvSpPr>
        <p:spPr bwMode="auto">
          <a:xfrm>
            <a:off x="422565" y="0"/>
            <a:ext cx="478291" cy="588054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727" tIns="39863" rIns="79727" bIns="39863"/>
          <a:lstStyle/>
          <a:p>
            <a:pPr algn="l" eaLnBrk="1" hangingPunct="1">
              <a:spcBef>
                <a:spcPct val="0"/>
              </a:spcBef>
            </a:pPr>
            <a:endParaRPr lang="ru-RU" sz="170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70" y="1287042"/>
            <a:ext cx="8904170" cy="2031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/>
              <a:t>CR/TCR1</a:t>
            </a:r>
          </a:p>
          <a:p>
            <a:pPr algn="l"/>
            <a:r>
              <a:rPr lang="en-US" sz="1400" dirty="0" smtClean="0"/>
              <a:t>GSI is responsible:</a:t>
            </a:r>
          </a:p>
          <a:p>
            <a:pPr marL="285750" indent="-285750" algn="l">
              <a:buFontTx/>
              <a:buChar char="-"/>
            </a:pPr>
            <a:r>
              <a:rPr lang="en-US" sz="1400" dirty="0" smtClean="0"/>
              <a:t>gauges: </a:t>
            </a:r>
            <a:r>
              <a:rPr lang="en-US" sz="1400" dirty="0" smtClean="0">
                <a:solidFill>
                  <a:srgbClr val="C00000"/>
                </a:solidFill>
              </a:rPr>
              <a:t>Flange (DN 40 or DN63), DMU model?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RGA: </a:t>
            </a:r>
            <a:r>
              <a:rPr lang="en-US" sz="1400" dirty="0">
                <a:solidFill>
                  <a:srgbClr val="C00000"/>
                </a:solidFill>
              </a:rPr>
              <a:t>Flange (DN 40 or DN63), DMU </a:t>
            </a:r>
            <a:r>
              <a:rPr lang="en-US" sz="1400" dirty="0" smtClean="0">
                <a:solidFill>
                  <a:srgbClr val="C00000"/>
                </a:solidFill>
              </a:rPr>
              <a:t>model?</a:t>
            </a:r>
            <a:endParaRPr lang="en-US" sz="1400" dirty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r>
              <a:rPr lang="en-US" sz="1400" dirty="0" smtClean="0"/>
              <a:t>BINP is responsible but purchase by FAIR: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Angle valves: DMU model, pneumatic or manual? </a:t>
            </a:r>
            <a:r>
              <a:rPr lang="en-US" sz="1400" dirty="0" smtClean="0">
                <a:solidFill>
                  <a:srgbClr val="FF0000"/>
                </a:solidFill>
              </a:rPr>
              <a:t>BINP suggests the manual angle valve.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Gate valve: DMU model, interface, cables and connectors? </a:t>
            </a:r>
            <a:r>
              <a:rPr lang="en-US" sz="1400" dirty="0" smtClean="0">
                <a:solidFill>
                  <a:srgbClr val="C00000"/>
                </a:solidFill>
              </a:rPr>
              <a:t>Functional specification is uploaded long time ago but not released (?)</a:t>
            </a:r>
            <a:r>
              <a:rPr lang="en-US" sz="1400" dirty="0" smtClean="0"/>
              <a:t>.</a:t>
            </a:r>
            <a:endParaRPr lang="ru-RU" sz="1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13035" y="4026677"/>
            <a:ext cx="8904170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Most important</a:t>
            </a:r>
            <a:r>
              <a:rPr lang="en-US" sz="1600" dirty="0">
                <a:solidFill>
                  <a:srgbClr val="FF0000"/>
                </a:solidFill>
              </a:rPr>
              <a:t>: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/>
              <a:t>Ion pumps</a:t>
            </a:r>
            <a:r>
              <a:rPr lang="en-US" sz="1600" dirty="0"/>
              <a:t>: </a:t>
            </a:r>
            <a:r>
              <a:rPr lang="en-US" sz="1600" dirty="0" smtClean="0"/>
              <a:t>flange </a:t>
            </a:r>
            <a:r>
              <a:rPr lang="en-US" sz="1600" dirty="0"/>
              <a:t>(DN </a:t>
            </a:r>
            <a:r>
              <a:rPr lang="en-US" sz="1600" dirty="0" smtClean="0"/>
              <a:t>100, DN150 or other), DMU model, interface</a:t>
            </a:r>
            <a:r>
              <a:rPr lang="en-US" sz="1600" dirty="0"/>
              <a:t>, cables &amp; </a:t>
            </a:r>
            <a:r>
              <a:rPr lang="en-US" sz="1600" dirty="0" smtClean="0"/>
              <a:t>connectors. </a:t>
            </a:r>
            <a:r>
              <a:rPr lang="en-US" sz="1600" dirty="0"/>
              <a:t>Functional specification </a:t>
            </a:r>
            <a:r>
              <a:rPr lang="en-US" sz="1600" dirty="0" smtClean="0"/>
              <a:t>with minimum required parameters is uploaded into EDMS</a:t>
            </a: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63651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3200" y="1022044"/>
            <a:ext cx="8663840" cy="529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Materials purchase</a:t>
            </a:r>
            <a:endParaRPr lang="ru-RU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dirty="0" smtClean="0"/>
              <a:t>11/9/2020</a:t>
            </a:r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66823" y="-1"/>
            <a:ext cx="3761117" cy="522457"/>
          </a:xfrm>
        </p:spPr>
        <p:txBody>
          <a:bodyPr>
            <a:normAutofit/>
          </a:bodyPr>
          <a:lstStyle/>
          <a:p>
            <a:r>
              <a:rPr lang="en-US" dirty="0" smtClean="0"/>
              <a:t>CR &amp; TCR1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07860" y="6717901"/>
            <a:ext cx="6676434" cy="216000"/>
          </a:xfrm>
        </p:spPr>
        <p:txBody>
          <a:bodyPr/>
          <a:lstStyle/>
          <a:p>
            <a:pPr algn="l"/>
            <a:r>
              <a:rPr lang="en-GB" dirty="0" smtClean="0"/>
              <a:t>Alexander Krasnov / CR &amp; TCR1 vacuum                              </a:t>
            </a:r>
            <a:r>
              <a:rPr lang="ru-RU" dirty="0" smtClean="0"/>
              <a:t>5</a:t>
            </a:r>
            <a:r>
              <a:rPr lang="en-US" dirty="0" err="1" smtClean="0"/>
              <a:t>th</a:t>
            </a:r>
            <a:r>
              <a:rPr lang="en-US" dirty="0" smtClean="0"/>
              <a:t> </a:t>
            </a:r>
            <a:r>
              <a:rPr lang="en-US" dirty="0"/>
              <a:t>BINP-FAIR Collaboration Coordination Workshop</a:t>
            </a:r>
          </a:p>
          <a:p>
            <a:pPr algn="l"/>
            <a:endParaRPr lang="en-GB" dirty="0"/>
          </a:p>
        </p:txBody>
      </p:sp>
      <p:sp>
        <p:nvSpPr>
          <p:cNvPr id="7" name="Freeform 92"/>
          <p:cNvSpPr>
            <a:spLocks noEditPoints="1"/>
          </p:cNvSpPr>
          <p:nvPr/>
        </p:nvSpPr>
        <p:spPr bwMode="auto">
          <a:xfrm>
            <a:off x="422565" y="0"/>
            <a:ext cx="478291" cy="588054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727" tIns="39863" rIns="79727" bIns="39863"/>
          <a:lstStyle/>
          <a:p>
            <a:pPr algn="l" eaLnBrk="1" hangingPunct="1">
              <a:spcBef>
                <a:spcPct val="0"/>
              </a:spcBef>
            </a:pPr>
            <a:endParaRPr lang="ru-RU" sz="170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0856" y="2166450"/>
            <a:ext cx="7553031" cy="36317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2400" dirty="0" smtClean="0"/>
              <a:t>Tubes: CR – 100% delivered. TCR – 0%</a:t>
            </a:r>
          </a:p>
          <a:p>
            <a:pPr marL="285750" indent="-285750" algn="l">
              <a:buFontTx/>
              <a:buChar char="-"/>
            </a:pPr>
            <a:endParaRPr lang="en-US" sz="2400" dirty="0" smtClean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/>
              <a:t>Bellows: CR and TCR1 – DN175 &amp; DN200 -100% delivered, DN450 – 15% delivered</a:t>
            </a:r>
            <a:endParaRPr lang="ru-RU" sz="2400" dirty="0" smtClean="0"/>
          </a:p>
          <a:p>
            <a:pPr marL="285750" indent="-285750">
              <a:buFontTx/>
              <a:buChar char="-"/>
            </a:pPr>
            <a:endParaRPr lang="ru-RU" sz="2400" dirty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All CF flanges are ordered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C00000"/>
                </a:solidFill>
              </a:rPr>
              <a:t>Stainless steel with low magnetic susceptibility – under purchasing</a:t>
            </a:r>
            <a:endParaRPr lang="en-US" sz="2400" dirty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8030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571500" y="5715000"/>
            <a:ext cx="8229600" cy="868363"/>
          </a:xfrm>
        </p:spPr>
        <p:txBody>
          <a:bodyPr/>
          <a:lstStyle/>
          <a:p>
            <a:pPr eaLnBrk="1" hangingPunct="1"/>
            <a:r>
              <a:rPr lang="en-US" altLang="ru-RU" sz="3600" b="1" smtClean="0">
                <a:solidFill>
                  <a:srgbClr val="17375E"/>
                </a:solidFill>
                <a:latin typeface="Comic Sans MS" panose="030F0702030302020204" pitchFamily="66" charset="0"/>
              </a:rPr>
              <a:t>Thank you for your attention</a:t>
            </a:r>
            <a:endParaRPr lang="ru-RU" altLang="ru-RU" sz="3600" b="1" smtClean="0">
              <a:solidFill>
                <a:srgbClr val="17375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6083" name="Picture 3" descr="D:\+++CHINA-COOPERATION\Budker_INP_pla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142875"/>
            <a:ext cx="8561388" cy="5626100"/>
          </a:xfrm>
        </p:spPr>
      </p:pic>
      <p:pic>
        <p:nvPicPr>
          <p:cNvPr id="4608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5929313"/>
            <a:ext cx="10001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20759F-0306-4229-A4D2-B82079475A47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7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C-Template-V0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MAC-Template-V03</Template>
  <TotalTime>0</TotalTime>
  <Words>734</Words>
  <Application>Microsoft Office PowerPoint</Application>
  <PresentationFormat>Bildschirmpräsentation (4:3)</PresentationFormat>
  <Paragraphs>291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MS PGothic</vt:lpstr>
      <vt:lpstr>Arial</vt:lpstr>
      <vt:lpstr>Calibri</vt:lpstr>
      <vt:lpstr>Comic Sans MS</vt:lpstr>
      <vt:lpstr>Wingdings</vt:lpstr>
      <vt:lpstr>MAC-Template-V03</vt:lpstr>
      <vt:lpstr>Status of CR vacuum system </vt:lpstr>
      <vt:lpstr>CR &amp; TCR1</vt:lpstr>
      <vt:lpstr>CR &amp; TCR1</vt:lpstr>
      <vt:lpstr> Mock-up installation </vt:lpstr>
      <vt:lpstr> Mock-up installation </vt:lpstr>
      <vt:lpstr>CR &amp; TCR1</vt:lpstr>
      <vt:lpstr>CR &amp; TCR1</vt:lpstr>
      <vt:lpstr>Thank you for your attention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Carvas</dc:creator>
  <cp:lastModifiedBy>Utermann, Sonia Dr.</cp:lastModifiedBy>
  <cp:revision>93</cp:revision>
  <dcterms:created xsi:type="dcterms:W3CDTF">2017-05-03T12:35:34Z</dcterms:created>
  <dcterms:modified xsi:type="dcterms:W3CDTF">2020-11-10T10:07:16Z</dcterms:modified>
</cp:coreProperties>
</file>