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6" r:id="rId2"/>
    <p:sldId id="264" r:id="rId3"/>
    <p:sldId id="260" r:id="rId4"/>
    <p:sldId id="306" r:id="rId5"/>
    <p:sldId id="267" r:id="rId6"/>
    <p:sldId id="332" r:id="rId7"/>
    <p:sldId id="293" r:id="rId8"/>
    <p:sldId id="300" r:id="rId9"/>
    <p:sldId id="333" r:id="rId10"/>
    <p:sldId id="318" r:id="rId11"/>
    <p:sldId id="324" r:id="rId12"/>
    <p:sldId id="325" r:id="rId13"/>
    <p:sldId id="327" r:id="rId14"/>
    <p:sldId id="310" r:id="rId15"/>
    <p:sldId id="270" r:id="rId16"/>
    <p:sldId id="328" r:id="rId17"/>
    <p:sldId id="334" r:id="rId18"/>
    <p:sldId id="317" r:id="rId19"/>
    <p:sldId id="316" r:id="rId20"/>
    <p:sldId id="335" r:id="rId21"/>
    <p:sldId id="320" r:id="rId22"/>
    <p:sldId id="323" r:id="rId23"/>
    <p:sldId id="269" r:id="rId24"/>
    <p:sldId id="331" r:id="rId25"/>
    <p:sldId id="329" r:id="rId26"/>
    <p:sldId id="330" r:id="rId27"/>
    <p:sldId id="301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AEE7"/>
    <a:srgbClr val="39F030"/>
    <a:srgbClr val="81F771"/>
    <a:srgbClr val="E026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47" autoAdjust="0"/>
    <p:restoredTop sz="94713" autoAdjust="0"/>
  </p:normalViewPr>
  <p:slideViewPr>
    <p:cSldViewPr>
      <p:cViewPr varScale="1">
        <p:scale>
          <a:sx n="50" d="100"/>
          <a:sy n="50" d="100"/>
        </p:scale>
        <p:origin x="1546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823035-7CA5-43CD-A981-F659396ABE85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40C9C4-7540-44D9-B1FB-7A504BF7DBA6}" type="slidenum">
              <a:rPr lang="ru-RU" smtClean="0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00277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E5407-6063-47FF-91D6-271D5ACC856A}" type="datetimeFigureOut">
              <a:rPr lang="ru-RU" smtClean="0"/>
              <a:pPr/>
              <a:t>10.11.2020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93BE1-9E35-4352-BE11-430F2C1C6CD0}" type="slidenum">
              <a:rPr lang="ru-RU" smtClean="0"/>
              <a:pPr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91122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4496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645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392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8543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72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559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8661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6404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693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70889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809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9329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5254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1288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0164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4521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616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7710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2807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81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420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01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587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156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758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707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49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‹Nr.›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‹Nr.›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‹Nr.›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‹Nr.›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‹Nr.›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‹Nr.›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‹Nr.›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‹Nr.›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‹Nr.›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‹Nr.›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‹Nr.›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03.12.2014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D. Senkov/ BINP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76DBC-5B2F-4DE0-BD43-C32DBF58EC18}" type="slidenum">
              <a:rPr lang="ru-RU" smtClean="0"/>
              <a:pPr/>
              <a:t>‹Nr.›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51" y="0"/>
            <a:ext cx="8417698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844824"/>
            <a:ext cx="7772400" cy="1470025"/>
          </a:xfrm>
        </p:spPr>
        <p:txBody>
          <a:bodyPr/>
          <a:lstStyle/>
          <a:p>
            <a:r>
              <a:rPr lang="en-US" b="1" dirty="0">
                <a:latin typeface="Arial Black" pitchFamily="34" charset="0"/>
              </a:rPr>
              <a:t>CR Power </a:t>
            </a:r>
            <a:r>
              <a:rPr lang="en-US" b="1" dirty="0" smtClean="0">
                <a:latin typeface="Arial Black" pitchFamily="34" charset="0"/>
              </a:rPr>
              <a:t>Converters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3573016"/>
            <a:ext cx="6400800" cy="1752600"/>
          </a:xfrm>
        </p:spPr>
        <p:txBody>
          <a:bodyPr/>
          <a:lstStyle/>
          <a:p>
            <a:r>
              <a:rPr lang="en-US" dirty="0" smtClean="0">
                <a:latin typeface="Arial Black" pitchFamily="34" charset="0"/>
              </a:rPr>
              <a:t>Status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10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2225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en-US" sz="1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09.11 - 12.11.2020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QUAD MAGNETS POWER CONVERTER DIAGRAM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77" name="TextBox 276"/>
          <p:cNvSpPr txBox="1"/>
          <p:nvPr/>
        </p:nvSpPr>
        <p:spPr>
          <a:xfrm>
            <a:off x="251520" y="2521059"/>
            <a:ext cx="684076" cy="175432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400VAC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MAINS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331640" y="2521059"/>
            <a:ext cx="1368152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Step-Down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TRANSFORMER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Стрелка вправо 120"/>
          <p:cNvSpPr/>
          <p:nvPr/>
        </p:nvSpPr>
        <p:spPr>
          <a:xfrm>
            <a:off x="971600" y="3158970"/>
            <a:ext cx="324036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Стрелка вправо 122"/>
          <p:cNvSpPr/>
          <p:nvPr/>
        </p:nvSpPr>
        <p:spPr>
          <a:xfrm>
            <a:off x="2735796" y="3158970"/>
            <a:ext cx="432048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TextBox 149"/>
          <p:cNvSpPr txBox="1"/>
          <p:nvPr/>
        </p:nvSpPr>
        <p:spPr>
          <a:xfrm>
            <a:off x="3203848" y="2521059"/>
            <a:ext cx="684076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RECTIFIER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4391980" y="2384884"/>
            <a:ext cx="1008112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IGBT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H-BRIDGE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1.5kA 600V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20kHz</a:t>
            </a: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5400092" y="2384884"/>
            <a:ext cx="792088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OUTPUT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FILTER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9" name="Стрелка вправо 158"/>
          <p:cNvSpPr/>
          <p:nvPr/>
        </p:nvSpPr>
        <p:spPr>
          <a:xfrm>
            <a:off x="3923928" y="3158970"/>
            <a:ext cx="396044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TextBox 163"/>
          <p:cNvSpPr txBox="1"/>
          <p:nvPr/>
        </p:nvSpPr>
        <p:spPr>
          <a:xfrm>
            <a:off x="6624228" y="2521059"/>
            <a:ext cx="720080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DCCT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7812360" y="2521059"/>
            <a:ext cx="1080120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QUAD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MAGNETS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1.5kA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4" name="Стрелка вправо 173"/>
          <p:cNvSpPr/>
          <p:nvPr/>
        </p:nvSpPr>
        <p:spPr>
          <a:xfrm>
            <a:off x="6228184" y="3158970"/>
            <a:ext cx="360040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Стрелка вправо 174"/>
          <p:cNvSpPr/>
          <p:nvPr/>
        </p:nvSpPr>
        <p:spPr>
          <a:xfrm>
            <a:off x="7380312" y="3158970"/>
            <a:ext cx="396044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5364088" y="2456892"/>
            <a:ext cx="792088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OUTPUT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FILTER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55976" y="2456892"/>
            <a:ext cx="1008112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IGBT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H-BRIDGE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1.5kA 600V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20kHz</a:t>
            </a: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19972" y="2521059"/>
            <a:ext cx="1008112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IGBT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H-BRIDGE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6x250A 600V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20kHz</a:t>
            </a: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28084" y="2521059"/>
            <a:ext cx="792088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OUTPUT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FILTER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Заголовок 11"/>
          <p:cNvSpPr txBox="1">
            <a:spLocks/>
          </p:cNvSpPr>
          <p:nvPr/>
        </p:nvSpPr>
        <p:spPr>
          <a:xfrm>
            <a:off x="1259632" y="1844824"/>
            <a:ext cx="15121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1.5kA 200V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6" name="Заголовок 11"/>
          <p:cNvSpPr txBox="1">
            <a:spLocks/>
          </p:cNvSpPr>
          <p:nvPr/>
        </p:nvSpPr>
        <p:spPr>
          <a:xfrm>
            <a:off x="1526468" y="1448780"/>
            <a:ext cx="1065312" cy="396044"/>
          </a:xfrm>
          <a:prstGeom prst="rect">
            <a:avLst/>
          </a:prstGeom>
          <a:solidFill>
            <a:srgbClr val="39F030">
              <a:alpha val="50000"/>
            </a:srgb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TYPE1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7" name="Заголовок 11"/>
          <p:cNvSpPr txBox="1">
            <a:spLocks/>
          </p:cNvSpPr>
          <p:nvPr/>
        </p:nvSpPr>
        <p:spPr>
          <a:xfrm>
            <a:off x="3455876" y="1844824"/>
            <a:ext cx="15121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1.5kA 100V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8" name="Заголовок 11"/>
          <p:cNvSpPr txBox="1">
            <a:spLocks/>
          </p:cNvSpPr>
          <p:nvPr/>
        </p:nvSpPr>
        <p:spPr>
          <a:xfrm>
            <a:off x="3722712" y="1448780"/>
            <a:ext cx="1065312" cy="396044"/>
          </a:xfrm>
          <a:prstGeom prst="rect">
            <a:avLst/>
          </a:prstGeom>
          <a:solidFill>
            <a:srgbClr val="3DAEE7">
              <a:alpha val="50000"/>
            </a:srgb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TYPE2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9" name="Заголовок 11"/>
          <p:cNvSpPr txBox="1">
            <a:spLocks/>
          </p:cNvSpPr>
          <p:nvPr/>
        </p:nvSpPr>
        <p:spPr>
          <a:xfrm>
            <a:off x="5580112" y="1844824"/>
            <a:ext cx="15121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1.5kA 50V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5" name="Заголовок 11"/>
          <p:cNvSpPr txBox="1">
            <a:spLocks/>
          </p:cNvSpPr>
          <p:nvPr/>
        </p:nvSpPr>
        <p:spPr>
          <a:xfrm>
            <a:off x="5846948" y="1448780"/>
            <a:ext cx="1065312" cy="396044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TYPE3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7384" y="4502764"/>
            <a:ext cx="1917701" cy="1380950"/>
          </a:xfrm>
          <a:prstGeom prst="rect">
            <a:avLst/>
          </a:prstGeom>
        </p:spPr>
      </p:pic>
      <p:sp>
        <p:nvSpPr>
          <p:cNvPr id="39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10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40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09.11 - 12.11.2020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" name="Заголовок 11"/>
          <p:cNvSpPr txBox="1">
            <a:spLocks/>
          </p:cNvSpPr>
          <p:nvPr/>
        </p:nvSpPr>
        <p:spPr>
          <a:xfrm>
            <a:off x="367190" y="764704"/>
            <a:ext cx="84096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POWER CONVERTERS LOCATION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4115"/>
            <a:ext cx="9144000" cy="5229769"/>
          </a:xfrm>
          <a:prstGeom prst="rect">
            <a:avLst/>
          </a:prstGeom>
        </p:spPr>
      </p:pic>
      <p:sp>
        <p:nvSpPr>
          <p:cNvPr id="10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10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2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09.11 - 12.11.2020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87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QUAD POWER APPEARANCE (300kW)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1" name="Рисунок 10"/>
          <p:cNvPicPr/>
          <p:nvPr/>
        </p:nvPicPr>
        <p:blipFill>
          <a:blip r:embed="rId4"/>
          <a:stretch>
            <a:fillRect/>
          </a:stretch>
        </p:blipFill>
        <p:spPr>
          <a:xfrm>
            <a:off x="1079612" y="1400854"/>
            <a:ext cx="6660467" cy="4269105"/>
          </a:xfrm>
          <a:prstGeom prst="rect">
            <a:avLst/>
          </a:prstGeom>
        </p:spPr>
      </p:pic>
      <p:sp>
        <p:nvSpPr>
          <p:cNvPr id="10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10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09.11 - 12.11.2020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24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QUAD POWER APPEARANCE (150, 75 kW)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0" name="Рисунок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39652" y="1387798"/>
            <a:ext cx="5899150" cy="4276090"/>
          </a:xfrm>
          <a:prstGeom prst="rect">
            <a:avLst/>
          </a:prstGeom>
        </p:spPr>
      </p:pic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10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09.11 - 12.11.2020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98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47564" y="872716"/>
            <a:ext cx="7283152" cy="540060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43708" y="800708"/>
            <a:ext cx="59242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POWER CONVERTERS CONNECTIONS</a:t>
            </a:r>
            <a:endParaRPr lang="ru-RU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2835603" y="1258307"/>
            <a:ext cx="4140460" cy="4001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Connection to electrical power : TN-S</a:t>
            </a:r>
            <a:endParaRPr lang="ru-RU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2493259" y="1714588"/>
            <a:ext cx="5032355" cy="4001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Connection to load: </a:t>
            </a:r>
            <a:r>
              <a:rPr lang="en-US" sz="2000" dirty="0" err="1" smtClean="0"/>
              <a:t>watercooled</a:t>
            </a:r>
            <a:r>
              <a:rPr lang="en-US" sz="2000" dirty="0" smtClean="0"/>
              <a:t> cables </a:t>
            </a:r>
            <a:endParaRPr lang="ru-RU" sz="2000" dirty="0"/>
          </a:p>
        </p:txBody>
      </p:sp>
      <p:pic>
        <p:nvPicPr>
          <p:cNvPr id="18" name="Объект 17"/>
          <p:cNvPicPr>
            <a:picLocks noGrp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57200" y="2779556"/>
            <a:ext cx="4038600" cy="280279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47564" y="2202947"/>
            <a:ext cx="3691390" cy="4001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Open doors Front view: </a:t>
            </a:r>
            <a:endParaRPr lang="ru-RU" sz="2000" dirty="0"/>
          </a:p>
        </p:txBody>
      </p:sp>
      <p:pic>
        <p:nvPicPr>
          <p:cNvPr id="21" name="Объект 20"/>
          <p:cNvPicPr>
            <a:picLocks noGrp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648200" y="2781756"/>
            <a:ext cx="4038600" cy="2806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821805" y="2219126"/>
            <a:ext cx="3691390" cy="4001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Open doors Rear view: </a:t>
            </a:r>
            <a:endParaRPr lang="ru-RU" sz="2000" dirty="0"/>
          </a:p>
        </p:txBody>
      </p:sp>
      <p:sp>
        <p:nvSpPr>
          <p:cNvPr id="2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10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2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09.11 - 12.11.2020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1912" y="1318895"/>
            <a:ext cx="6480175" cy="4220210"/>
          </a:xfrm>
          <a:prstGeom prst="rect">
            <a:avLst/>
          </a:prstGeom>
        </p:spPr>
      </p:pic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QUAD POWER CONVERTER CONTROL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11" name="Рисунок 10"/>
          <p:cNvPicPr/>
          <p:nvPr/>
        </p:nvPicPr>
        <p:blipFill>
          <a:blip r:embed="rId5"/>
          <a:stretch>
            <a:fillRect/>
          </a:stretch>
        </p:blipFill>
        <p:spPr>
          <a:xfrm>
            <a:off x="5328084" y="1453932"/>
            <a:ext cx="3624371" cy="2139280"/>
          </a:xfrm>
          <a:prstGeom prst="rect">
            <a:avLst/>
          </a:prstGeom>
        </p:spPr>
      </p:pic>
      <p:sp>
        <p:nvSpPr>
          <p:cNvPr id="16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10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09.11 - 12.11.2020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47564" y="872716"/>
            <a:ext cx="7283152" cy="540060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15916" y="843025"/>
            <a:ext cx="2127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PAS SYSTEM</a:t>
            </a:r>
            <a:endParaRPr lang="ru-RU" sz="2400" dirty="0"/>
          </a:p>
        </p:txBody>
      </p:sp>
      <p:pic>
        <p:nvPicPr>
          <p:cNvPr id="23" name="Объект 22"/>
          <p:cNvPicPr>
            <a:picLocks noGrp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605302" y="1643574"/>
            <a:ext cx="4038600" cy="2261212"/>
          </a:xfrm>
          <a:prstGeom prst="rect">
            <a:avLst/>
          </a:prstGeom>
        </p:spPr>
      </p:pic>
      <p:pic>
        <p:nvPicPr>
          <p:cNvPr id="25" name="Рисунок 2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958" y="4196968"/>
            <a:ext cx="6008370" cy="188468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10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09.11 - 12.11.2020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43" y="1655071"/>
            <a:ext cx="3331965" cy="2249715"/>
          </a:xfrm>
        </p:spPr>
      </p:pic>
    </p:spTree>
    <p:extLst>
      <p:ext uri="{BB962C8B-B14F-4D97-AF65-F5344CB8AC3E}">
        <p14:creationId xmlns:p14="http://schemas.microsoft.com/office/powerpoint/2010/main" val="377818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Current status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одержимое 10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400" dirty="0" smtClean="0"/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i="1" u="sng" dirty="0" smtClean="0">
                <a:latin typeface="Arial" pitchFamily="34" charset="0"/>
                <a:cs typeface="Arial" pitchFamily="34" charset="0"/>
              </a:rPr>
              <a:t>Concept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Discussed and agreed</a:t>
            </a:r>
          </a:p>
          <a:p>
            <a:pPr>
              <a:buNone/>
            </a:pPr>
            <a:r>
              <a:rPr lang="en-US" sz="2400" dirty="0" smtClean="0"/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i="1" u="sng" dirty="0" smtClean="0">
                <a:latin typeface="Arial" pitchFamily="34" charset="0"/>
                <a:cs typeface="Arial" pitchFamily="34" charset="0"/>
              </a:rPr>
              <a:t>Specifications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Released</a:t>
            </a:r>
          </a:p>
          <a:p>
            <a:r>
              <a:rPr lang="en-US" sz="2400" i="1" u="sng" dirty="0" smtClean="0">
                <a:latin typeface="Arial" pitchFamily="34" charset="0"/>
                <a:cs typeface="Arial" pitchFamily="34" charset="0"/>
              </a:rPr>
              <a:t>Design</a:t>
            </a: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	Prototyped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CDR</a:t>
            </a: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	Released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FDR</a:t>
            </a:r>
          </a:p>
          <a:p>
            <a:pPr marL="0" indent="0"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planned to 09.2020 – 12.2020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4 QPC is produced as prototype/Magnetic stands PC/FOS</a:t>
            </a:r>
          </a:p>
          <a:p>
            <a:pPr marL="0" indent="0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(One for FAIR CR DIP MMS, One 300kW, One 150kW, One 75kW with PAS)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10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09.11 - 12.11.2020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12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SEXTUPOLE MAGNETS POWER CONVERTER DIAGRAM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77" name="TextBox 276"/>
          <p:cNvSpPr txBox="1"/>
          <p:nvPr/>
        </p:nvSpPr>
        <p:spPr>
          <a:xfrm>
            <a:off x="251520" y="2521059"/>
            <a:ext cx="684076" cy="175432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400VAC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MAINS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331640" y="2521059"/>
            <a:ext cx="1368152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Step-Down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TRANSFORMER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Стрелка вправо 120"/>
          <p:cNvSpPr/>
          <p:nvPr/>
        </p:nvSpPr>
        <p:spPr>
          <a:xfrm>
            <a:off x="971600" y="3158970"/>
            <a:ext cx="324036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Стрелка вправо 122"/>
          <p:cNvSpPr/>
          <p:nvPr/>
        </p:nvSpPr>
        <p:spPr>
          <a:xfrm>
            <a:off x="2735796" y="3158970"/>
            <a:ext cx="432048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TextBox 149"/>
          <p:cNvSpPr txBox="1"/>
          <p:nvPr/>
        </p:nvSpPr>
        <p:spPr>
          <a:xfrm>
            <a:off x="3203848" y="2521059"/>
            <a:ext cx="684076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RECTIFIER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9" name="Стрелка вправо 158"/>
          <p:cNvSpPr/>
          <p:nvPr/>
        </p:nvSpPr>
        <p:spPr>
          <a:xfrm>
            <a:off x="3923928" y="3158970"/>
            <a:ext cx="396044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TextBox 163"/>
          <p:cNvSpPr txBox="1"/>
          <p:nvPr/>
        </p:nvSpPr>
        <p:spPr>
          <a:xfrm>
            <a:off x="6624228" y="2521059"/>
            <a:ext cx="720080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DCCT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7812360" y="2521059"/>
            <a:ext cx="1080120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SEXT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MAGNETS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500A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4" name="Стрелка вправо 173"/>
          <p:cNvSpPr/>
          <p:nvPr/>
        </p:nvSpPr>
        <p:spPr>
          <a:xfrm>
            <a:off x="6228184" y="3158970"/>
            <a:ext cx="360040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Стрелка вправо 174"/>
          <p:cNvSpPr/>
          <p:nvPr/>
        </p:nvSpPr>
        <p:spPr>
          <a:xfrm>
            <a:off x="7380312" y="3158970"/>
            <a:ext cx="396044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5364088" y="2456892"/>
            <a:ext cx="792088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OUTPUT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FILTER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355976" y="2456892"/>
            <a:ext cx="1008112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IGBT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H-BRIDGE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1.5kA 600V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20kHz</a:t>
            </a: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19972" y="2521059"/>
            <a:ext cx="1008112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IGBT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H-BRIDGE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2x250A 600V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20kHz</a:t>
            </a: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328084" y="2521059"/>
            <a:ext cx="792088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OUTPUT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FILTER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Заголовок 11"/>
          <p:cNvSpPr txBox="1">
            <a:spLocks/>
          </p:cNvSpPr>
          <p:nvPr/>
        </p:nvSpPr>
        <p:spPr>
          <a:xfrm>
            <a:off x="3635896" y="1448780"/>
            <a:ext cx="15121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500A 100V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6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10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2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09.11 - 12.11.2020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SEXTUPOLES POWER CONVERTER RACK LAYOUT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19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Заголовок 11"/>
          <p:cNvSpPr txBox="1">
            <a:spLocks/>
          </p:cNvSpPr>
          <p:nvPr/>
        </p:nvSpPr>
        <p:spPr>
          <a:xfrm>
            <a:off x="1834716" y="2211807"/>
            <a:ext cx="1512168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500A </a:t>
            </a:r>
          </a:p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Power Section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024" y="2790905"/>
            <a:ext cx="3309338" cy="238307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985" y="1675830"/>
            <a:ext cx="3168430" cy="4297870"/>
          </a:xfrm>
          <a:prstGeom prst="rect">
            <a:avLst/>
          </a:prstGeom>
        </p:spPr>
      </p:pic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10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7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09.11 - 12.11.2020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Прямоугольник 124"/>
          <p:cNvSpPr/>
          <p:nvPr/>
        </p:nvSpPr>
        <p:spPr>
          <a:xfrm>
            <a:off x="7164288" y="1556792"/>
            <a:ext cx="1512168" cy="410445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Прямоугольник 123"/>
          <p:cNvSpPr/>
          <p:nvPr/>
        </p:nvSpPr>
        <p:spPr>
          <a:xfrm>
            <a:off x="5544108" y="1556792"/>
            <a:ext cx="1512168" cy="410445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Прямоугольник 122"/>
          <p:cNvSpPr/>
          <p:nvPr/>
        </p:nvSpPr>
        <p:spPr>
          <a:xfrm>
            <a:off x="3923928" y="1556792"/>
            <a:ext cx="1512168" cy="410445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Прямоугольник 121"/>
          <p:cNvSpPr/>
          <p:nvPr/>
        </p:nvSpPr>
        <p:spPr>
          <a:xfrm>
            <a:off x="2303748" y="1556792"/>
            <a:ext cx="1512168" cy="410445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Прямоугольник 114"/>
          <p:cNvSpPr/>
          <p:nvPr/>
        </p:nvSpPr>
        <p:spPr>
          <a:xfrm>
            <a:off x="683568" y="1556792"/>
            <a:ext cx="1512168" cy="4104456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25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0405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CR+TCR1 Power Converters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719572" y="1916832"/>
            <a:ext cx="1440160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 CR Dipole magnets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Converter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339752" y="1916832"/>
            <a:ext cx="1440160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15 CR Quad magnets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Converters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2339752" y="3050957"/>
            <a:ext cx="1440160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 TCR1 Dipole magnets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Converters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2339752" y="4185084"/>
            <a:ext cx="1440160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 TCR1 Quad magnets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Converters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3959932" y="1916832"/>
            <a:ext cx="1440160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6 CR </a:t>
            </a:r>
            <a:r>
              <a:rPr lang="en-US" sz="14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Sext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magnets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Converters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959932" y="3050957"/>
            <a:ext cx="1440160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 TCR1 </a:t>
            </a:r>
            <a:r>
              <a:rPr lang="en-US" sz="14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Sext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magnets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Converters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580112" y="1916832"/>
            <a:ext cx="1440160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 CR </a:t>
            </a:r>
            <a:r>
              <a:rPr lang="en-US" sz="14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Octupol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magnets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Converters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200292" y="1916832"/>
            <a:ext cx="1440160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48 CR Steer. magnets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Converters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7200292" y="3050957"/>
            <a:ext cx="1440160" cy="95410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7 TCR1 Steer. magnets Power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Converters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19572" y="5265204"/>
            <a:ext cx="1440160" cy="30777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 PC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339752" y="5265204"/>
            <a:ext cx="1440160" cy="30777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23 PCs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3959932" y="5265204"/>
            <a:ext cx="1440160" cy="30777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8 PCs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580112" y="5265204"/>
            <a:ext cx="1440160" cy="30777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 PCs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7200292" y="5265204"/>
            <a:ext cx="1440160" cy="30777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55 PCs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" name="Заголовок 11"/>
          <p:cNvSpPr txBox="1">
            <a:spLocks/>
          </p:cNvSpPr>
          <p:nvPr/>
        </p:nvSpPr>
        <p:spPr>
          <a:xfrm>
            <a:off x="827584" y="1592796"/>
            <a:ext cx="1296144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CR DPC type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8" name="Заголовок 11"/>
          <p:cNvSpPr txBox="1">
            <a:spLocks/>
          </p:cNvSpPr>
          <p:nvPr/>
        </p:nvSpPr>
        <p:spPr>
          <a:xfrm>
            <a:off x="2375756" y="1556792"/>
            <a:ext cx="1359768" cy="315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CR QPC Type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9" name="Заголовок 11"/>
          <p:cNvSpPr txBox="1">
            <a:spLocks/>
          </p:cNvSpPr>
          <p:nvPr/>
        </p:nvSpPr>
        <p:spPr>
          <a:xfrm>
            <a:off x="4004320" y="1556792"/>
            <a:ext cx="1359768" cy="315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CR SPC Type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0" name="Заголовок 11"/>
          <p:cNvSpPr txBox="1">
            <a:spLocks/>
          </p:cNvSpPr>
          <p:nvPr/>
        </p:nvSpPr>
        <p:spPr>
          <a:xfrm>
            <a:off x="5616116" y="1556792"/>
            <a:ext cx="1359768" cy="315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CR OPC Type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1" name="Заголовок 11"/>
          <p:cNvSpPr txBox="1">
            <a:spLocks/>
          </p:cNvSpPr>
          <p:nvPr/>
        </p:nvSpPr>
        <p:spPr>
          <a:xfrm>
            <a:off x="7244680" y="1556792"/>
            <a:ext cx="1359768" cy="315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CR CPC Type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10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3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09.11 - 12.11.2020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20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Current status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одержимое 10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i="1" u="sng" dirty="0" smtClean="0">
                <a:latin typeface="Arial" pitchFamily="34" charset="0"/>
                <a:cs typeface="Arial" pitchFamily="34" charset="0"/>
              </a:rPr>
              <a:t>Concept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Discussed and agreed</a:t>
            </a:r>
          </a:p>
          <a:p>
            <a:pPr>
              <a:buNone/>
            </a:pPr>
            <a:r>
              <a:rPr lang="en-US" sz="2400" dirty="0" smtClean="0"/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i="1" u="sng" dirty="0" smtClean="0">
                <a:latin typeface="Arial" pitchFamily="34" charset="0"/>
                <a:cs typeface="Arial" pitchFamily="34" charset="0"/>
              </a:rPr>
              <a:t>Specifications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Released</a:t>
            </a:r>
          </a:p>
          <a:p>
            <a:r>
              <a:rPr lang="en-US" sz="2400" i="1" u="sng" dirty="0" smtClean="0">
                <a:latin typeface="Arial" pitchFamily="34" charset="0"/>
                <a:cs typeface="Arial" pitchFamily="34" charset="0"/>
              </a:rPr>
              <a:t>Design</a:t>
            </a: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	prototyping will start in 2021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CDR</a:t>
            </a:r>
          </a:p>
          <a:p>
            <a:pPr marL="0" indent="0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   planned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to 09.2020 – 12.2020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FDR</a:t>
            </a:r>
          </a:p>
          <a:p>
            <a:pPr marL="0" indent="0"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planned to 03.2021 – 05.2021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10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09.11 - 12.11.2020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71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944724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OCTUPOLE &amp; STEERER POWER CONVERTERS </a:t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latin typeface="Arial" pitchFamily="34" charset="0"/>
                <a:cs typeface="Arial" pitchFamily="34" charset="0"/>
              </a:rPr>
              <a:t>RACK LAYOUT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10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09.11 - 12.11.2020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09" y="1880828"/>
            <a:ext cx="2456812" cy="42204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554" y="1880828"/>
            <a:ext cx="2971162" cy="4220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180" y="1944471"/>
            <a:ext cx="2761464" cy="41900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OCT. &amp; CORR. POWER BLOCKS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466111"/>
            <a:ext cx="3538243" cy="1979017"/>
          </a:xfrm>
          <a:prstGeom prst="rect">
            <a:avLst/>
          </a:prstGeom>
        </p:spPr>
      </p:pic>
      <p:sp>
        <p:nvSpPr>
          <p:cNvPr id="11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10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09.11 - 12.11.2020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968" y="1466111"/>
            <a:ext cx="4029971" cy="45385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36" y="3542099"/>
            <a:ext cx="3538243" cy="26056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Current status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одержимое 10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i="1" u="sng" dirty="0" smtClean="0">
                <a:latin typeface="Arial" pitchFamily="34" charset="0"/>
                <a:cs typeface="Arial" pitchFamily="34" charset="0"/>
              </a:rPr>
              <a:t>Concept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Discussed and agreed</a:t>
            </a:r>
          </a:p>
          <a:p>
            <a:pPr>
              <a:buNone/>
            </a:pPr>
            <a:r>
              <a:rPr lang="en-US" sz="2400" dirty="0" smtClean="0"/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i="1" u="sng" dirty="0" smtClean="0">
                <a:latin typeface="Arial" pitchFamily="34" charset="0"/>
                <a:cs typeface="Arial" pitchFamily="34" charset="0"/>
              </a:rPr>
              <a:t>Specifications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Released</a:t>
            </a:r>
          </a:p>
          <a:p>
            <a:r>
              <a:rPr lang="en-US" sz="2400" i="1" u="sng" dirty="0" smtClean="0">
                <a:latin typeface="Arial" pitchFamily="34" charset="0"/>
                <a:cs typeface="Arial" pitchFamily="34" charset="0"/>
              </a:rPr>
              <a:t>Design</a:t>
            </a: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	Prototyped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CDR</a:t>
            </a: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	planned to 2021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FDR</a:t>
            </a:r>
          </a:p>
          <a:p>
            <a:pPr marL="0" indent="0"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planned to 2021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10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09.11 - 12.11.2020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Dipole Magnet Magnetic stand PC current status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одержимое 10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r>
              <a:rPr lang="en-US" sz="2400" i="1" u="sng" dirty="0" smtClean="0">
                <a:latin typeface="Arial" pitchFamily="34" charset="0"/>
                <a:cs typeface="Arial" pitchFamily="34" charset="0"/>
              </a:rPr>
              <a:t>Concept</a:t>
            </a:r>
            <a:endParaRPr lang="en-US" sz="2400" i="1" u="sng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   QPC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/>
              <a:t> </a:t>
            </a:r>
            <a:r>
              <a:rPr lang="en-US" sz="2400" i="1" u="sng" dirty="0" smtClean="0">
                <a:latin typeface="Arial" pitchFamily="34" charset="0"/>
                <a:cs typeface="Arial" pitchFamily="34" charset="0"/>
              </a:rPr>
              <a:t>Control 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 BINP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– MODBUS TCP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QPC control block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   GSI   – MODBUS TCP (QPC control block) at start</a:t>
            </a:r>
          </a:p>
          <a:p>
            <a:pPr marL="0" indent="0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            –  ACU as quick as be ready for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QPC control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block</a:t>
            </a:r>
          </a:p>
          <a:p>
            <a:r>
              <a:rPr lang="en-US" sz="2400" dirty="0"/>
              <a:t> </a:t>
            </a:r>
            <a:r>
              <a:rPr lang="en-US" sz="2400" i="1" u="sng" dirty="0" smtClean="0">
                <a:latin typeface="Arial" pitchFamily="34" charset="0"/>
                <a:cs typeface="Arial" pitchFamily="34" charset="0"/>
              </a:rPr>
              <a:t>DCCT </a:t>
            </a:r>
          </a:p>
          <a:p>
            <a:pPr marL="0" indent="0"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    BINP – LEM ULTRASTAB</a:t>
            </a:r>
          </a:p>
          <a:p>
            <a:pPr marL="0" indent="0"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  GSI   – LEM </a:t>
            </a:r>
            <a:r>
              <a:rPr lang="en-US" sz="2400" dirty="0" smtClean="0"/>
              <a:t>IN-2000-S at start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10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09.11 - 12.11.2020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11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Current status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одержимое 10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i="1" u="sng" dirty="0" smtClean="0">
                <a:latin typeface="Arial" pitchFamily="34" charset="0"/>
                <a:cs typeface="Arial" pitchFamily="34" charset="0"/>
              </a:rPr>
              <a:t>Prototype for BINP magnetic measurements stand: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10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09.11 - 12.11.2020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6" y="2456160"/>
            <a:ext cx="2815801" cy="37544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9892" y="2456159"/>
            <a:ext cx="4176464" cy="374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Sections under wiring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одержимое 10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10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09.11 - 12.11.2020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167" y="1540016"/>
            <a:ext cx="2379266" cy="29609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1540959"/>
            <a:ext cx="3630755" cy="298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43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693987"/>
            <a:ext cx="7772400" cy="1470025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Arial Black" pitchFamily="34" charset="0"/>
              </a:rPr>
              <a:t>Thank you </a:t>
            </a:r>
            <a:br>
              <a:rPr lang="en-US" b="1" dirty="0" smtClean="0">
                <a:latin typeface="Arial Black" pitchFamily="34" charset="0"/>
              </a:rPr>
            </a:br>
            <a:r>
              <a:rPr lang="en-US" dirty="0" smtClean="0">
                <a:latin typeface="Arial Black" pitchFamily="34" charset="0"/>
              </a:rPr>
              <a:t>for attention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27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2225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10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09.11 - 12.11.2020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CR magnets types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0" name="Содержимое 49"/>
          <p:cNvGraphicFramePr>
            <a:graphicFrameLocks noGrp="1"/>
          </p:cNvGraphicFramePr>
          <p:nvPr>
            <p:ph idx="1"/>
          </p:nvPr>
        </p:nvGraphicFramePr>
        <p:xfrm>
          <a:off x="467545" y="1412775"/>
          <a:ext cx="7992887" cy="468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9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24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23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23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36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97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35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5923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57970"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SUB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Qty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Imax</a:t>
                      </a:r>
                    </a:p>
                    <a:p>
                      <a:pPr algn="ctr"/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Lm</a:t>
                      </a:r>
                    </a:p>
                    <a:p>
                      <a:pPr algn="ctr"/>
                      <a:r>
                        <a:rPr lang="en-US" dirty="0" err="1" smtClean="0"/>
                        <a:t>mHn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Rm</a:t>
                      </a:r>
                      <a:endParaRPr lang="en-US" dirty="0" smtClean="0"/>
                    </a:p>
                    <a:p>
                      <a:pPr algn="ctr"/>
                      <a:r>
                        <a:rPr lang="en-US" dirty="0" err="1" smtClean="0"/>
                        <a:t>mOm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/>
                        <a:t>Vm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/>
                        <a:t>V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Deviat</a:t>
                      </a:r>
                      <a:endParaRPr lang="ru-RU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602">
                <a:tc>
                  <a:txBody>
                    <a:bodyPr/>
                    <a:lstStyle/>
                    <a:p>
                      <a:r>
                        <a:rPr lang="en-US" dirty="0" smtClean="0"/>
                        <a:t>DIPOLES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1450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377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62.45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91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10ppm</a:t>
                      </a:r>
                      <a:endParaRPr lang="ru-RU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983">
                <a:tc rowSpan="4">
                  <a:txBody>
                    <a:bodyPr/>
                    <a:lstStyle/>
                    <a:p>
                      <a:r>
                        <a:rPr lang="en-US" dirty="0" smtClean="0"/>
                        <a:t>QUADRUPOLES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EWQ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49.8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26.31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100ppm</a:t>
                      </a:r>
                      <a:endParaRPr lang="ru-RU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98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WQ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59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26.31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100ppm</a:t>
                      </a:r>
                      <a:endParaRPr lang="ru-RU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98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SWQ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1500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44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21.67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31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100ppm</a:t>
                      </a:r>
                      <a:endParaRPr lang="ru-RU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360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NQ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1450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r>
                        <a:rPr lang="ru-RU" dirty="0" smtClean="0"/>
                        <a:t>0</a:t>
                      </a:r>
                      <a:r>
                        <a:rPr lang="en-US" dirty="0" smtClean="0"/>
                        <a:t>.1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100ppm</a:t>
                      </a:r>
                      <a:endParaRPr lang="ru-RU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724">
                <a:tc>
                  <a:txBody>
                    <a:bodyPr/>
                    <a:lstStyle/>
                    <a:p>
                      <a:r>
                        <a:rPr lang="en-US" dirty="0" smtClean="0"/>
                        <a:t>SEXTUPOLES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0.1%</a:t>
                      </a:r>
                      <a:endParaRPr lang="ru-RU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9724">
                <a:tc>
                  <a:txBody>
                    <a:bodyPr/>
                    <a:lstStyle/>
                    <a:p>
                      <a:r>
                        <a:rPr lang="en-US" dirty="0" smtClean="0"/>
                        <a:t>OCTUPOLES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86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2450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74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1%</a:t>
                      </a:r>
                      <a:endParaRPr lang="ru-RU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983">
                <a:tc rowSpan="3">
                  <a:txBody>
                    <a:bodyPr/>
                    <a:lstStyle/>
                    <a:p>
                      <a:r>
                        <a:rPr lang="en-US" dirty="0" smtClean="0"/>
                        <a:t>CORRECTORS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182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9560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58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1%</a:t>
                      </a:r>
                      <a:endParaRPr lang="ru-RU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598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158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4200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59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1%</a:t>
                      </a:r>
                      <a:endParaRPr lang="ru-RU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5983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H/V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760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</a:t>
                      </a:r>
                      <a:endParaRPr lang="ru-RU" dirty="0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1%</a:t>
                      </a:r>
                      <a:endParaRPr lang="ru-RU" dirty="0"/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3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10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09.11 - 12.11.2020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aphicFrame>
        <p:nvGraphicFramePr>
          <p:cNvPr id="14" name="Содержимое 49"/>
          <p:cNvGraphicFramePr>
            <a:graphicFrameLocks/>
          </p:cNvGraphicFramePr>
          <p:nvPr/>
        </p:nvGraphicFramePr>
        <p:xfrm>
          <a:off x="647563" y="1556377"/>
          <a:ext cx="8074700" cy="3836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0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28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4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639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639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639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8639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0362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PARAMETER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DPC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QPCTYPE1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QPCTYPE2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QPCTYPE3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SPC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OPC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CPC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439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MAINS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AC 20kV 50Hz T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gridSpan="6"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AC 400 V 50Hz TN-S 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ru-RU" sz="12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68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IOUT MAX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1450 A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1500 A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500 A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30A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6/14/20 A</a:t>
                      </a:r>
                      <a:endParaRPr lang="ru-RU" sz="11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686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VOUTMAX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2750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200 V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100 V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50 V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100 V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90V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75/75/40 V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686">
                <a:tc>
                  <a:txBody>
                    <a:bodyPr/>
                    <a:lstStyle/>
                    <a:p>
                      <a:r>
                        <a:rPr lang="el-GR" sz="1100" dirty="0" smtClean="0">
                          <a:latin typeface="Arial" pitchFamily="34" charset="0"/>
                          <a:cs typeface="Arial" pitchFamily="34" charset="0"/>
                        </a:rPr>
                        <a:t>Δ</a:t>
                      </a:r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IOUT/IOUT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10ppm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100ppm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0.1%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1%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1%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3439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LONG TERM STABILITY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10ppm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gridSpan="3"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100ppm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0.1%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1%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1%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1832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CONTROL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GSI CONTROL UNIT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327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DCCT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GSI CONTROL UNIT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Built In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Built In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327">
                <a:tc>
                  <a:txBody>
                    <a:bodyPr/>
                    <a:lstStyle/>
                    <a:p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MAX POWER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4MW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Arial" pitchFamily="34" charset="0"/>
                          <a:cs typeface="Arial" pitchFamily="34" charset="0"/>
                        </a:rPr>
                        <a:t>300kW</a:t>
                      </a:r>
                      <a:endParaRPr lang="ru-RU" sz="11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150kW</a:t>
                      </a:r>
                      <a:endParaRPr lang="ru-RU" sz="1100" dirty="0"/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75kW</a:t>
                      </a:r>
                      <a:endParaRPr lang="ru-RU" sz="1100" dirty="0"/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50kW</a:t>
                      </a:r>
                      <a:endParaRPr lang="ru-RU" sz="1100" dirty="0"/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2.7kW</a:t>
                      </a:r>
                      <a:endParaRPr lang="ru-RU" sz="1100" dirty="0"/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 smtClean="0"/>
                        <a:t>&lt;</a:t>
                      </a:r>
                      <a:r>
                        <a:rPr lang="en-US" sz="1100" baseline="0" dirty="0" smtClean="0"/>
                        <a:t> 1kW</a:t>
                      </a:r>
                      <a:endParaRPr lang="ru-RU" sz="1100" dirty="0"/>
                    </a:p>
                  </a:txBody>
                  <a:tcPr anchor="ctr" anchorCtr="1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6" name="Заголовок 11"/>
          <p:cNvSpPr txBox="1">
            <a:spLocks/>
          </p:cNvSpPr>
          <p:nvPr/>
        </p:nvSpPr>
        <p:spPr>
          <a:xfrm>
            <a:off x="367190" y="764704"/>
            <a:ext cx="84096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CR MAGNETS POWER CONVERTERS PARAMETERS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10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09.11 - 12.11.2020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DIP MAGNETS POWER CONVERTER DIAGRAM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5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77" name="TextBox 276"/>
          <p:cNvSpPr txBox="1"/>
          <p:nvPr/>
        </p:nvSpPr>
        <p:spPr>
          <a:xfrm>
            <a:off x="251520" y="2521059"/>
            <a:ext cx="684076" cy="175432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20kVAC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MAINS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331640" y="2521059"/>
            <a:ext cx="1368152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5.2 MVA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Step-Down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TRANSFORMER</a:t>
            </a:r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Стрелка вправо 120"/>
          <p:cNvSpPr/>
          <p:nvPr/>
        </p:nvSpPr>
        <p:spPr>
          <a:xfrm>
            <a:off x="971600" y="3158970"/>
            <a:ext cx="324036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Стрелка вправо 122"/>
          <p:cNvSpPr/>
          <p:nvPr/>
        </p:nvSpPr>
        <p:spPr>
          <a:xfrm>
            <a:off x="2735796" y="3158970"/>
            <a:ext cx="432048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TextBox 149"/>
          <p:cNvSpPr txBox="1"/>
          <p:nvPr/>
        </p:nvSpPr>
        <p:spPr>
          <a:xfrm>
            <a:off x="3203848" y="2549222"/>
            <a:ext cx="1692188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+ POLARITY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 pulse SCR RECTIFIER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Tx/>
              <a:buChar char="-"/>
            </a:pP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POLARITY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 pulse SCR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RECTIFIER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9" name="Стрелка вправо 158"/>
          <p:cNvSpPr/>
          <p:nvPr/>
        </p:nvSpPr>
        <p:spPr>
          <a:xfrm>
            <a:off x="4896036" y="3158970"/>
            <a:ext cx="396044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TextBox 163"/>
          <p:cNvSpPr txBox="1"/>
          <p:nvPr/>
        </p:nvSpPr>
        <p:spPr>
          <a:xfrm>
            <a:off x="6624228" y="2521059"/>
            <a:ext cx="720080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DCCT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7812360" y="2521059"/>
            <a:ext cx="1080120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DIP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MAGNETS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1.5kA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4" name="Стрелка вправо 173"/>
          <p:cNvSpPr/>
          <p:nvPr/>
        </p:nvSpPr>
        <p:spPr>
          <a:xfrm>
            <a:off x="6228184" y="3158970"/>
            <a:ext cx="360040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Стрелка вправо 174"/>
          <p:cNvSpPr/>
          <p:nvPr/>
        </p:nvSpPr>
        <p:spPr>
          <a:xfrm>
            <a:off x="7380312" y="3158970"/>
            <a:ext cx="396044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5328084" y="2521059"/>
            <a:ext cx="792088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OUTPUT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FILTER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Заголовок 11"/>
          <p:cNvSpPr txBox="1">
            <a:spLocks/>
          </p:cNvSpPr>
          <p:nvPr/>
        </p:nvSpPr>
        <p:spPr>
          <a:xfrm>
            <a:off x="3671900" y="1268760"/>
            <a:ext cx="194421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1.5kA 2750V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10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2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09.11 - 12.11.2020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DIP MAGNETS POWER CONVERTER DIAGRAM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6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77" name="TextBox 276"/>
          <p:cNvSpPr txBox="1"/>
          <p:nvPr/>
        </p:nvSpPr>
        <p:spPr>
          <a:xfrm>
            <a:off x="251520" y="2521059"/>
            <a:ext cx="684076" cy="175432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20kVAC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MAINS</a:t>
            </a: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331640" y="2521059"/>
            <a:ext cx="1368152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5.2 MVA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Step-Down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TRANSFORMER</a:t>
            </a:r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Стрелка вправо 120"/>
          <p:cNvSpPr/>
          <p:nvPr/>
        </p:nvSpPr>
        <p:spPr>
          <a:xfrm>
            <a:off x="971600" y="3158970"/>
            <a:ext cx="324036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Стрелка вправо 122"/>
          <p:cNvSpPr/>
          <p:nvPr/>
        </p:nvSpPr>
        <p:spPr>
          <a:xfrm>
            <a:off x="2735796" y="3158970"/>
            <a:ext cx="432048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0" name="TextBox 149"/>
          <p:cNvSpPr txBox="1"/>
          <p:nvPr/>
        </p:nvSpPr>
        <p:spPr>
          <a:xfrm>
            <a:off x="3203848" y="2549222"/>
            <a:ext cx="1692188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+ POLARITY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 pulse SCR RECTIFIER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Tx/>
              <a:buChar char="-"/>
            </a:pP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POLARITY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 pulse SCR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RECTIFIER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9" name="Стрелка вправо 158"/>
          <p:cNvSpPr/>
          <p:nvPr/>
        </p:nvSpPr>
        <p:spPr>
          <a:xfrm>
            <a:off x="4896036" y="3158970"/>
            <a:ext cx="396044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4" name="TextBox 163"/>
          <p:cNvSpPr txBox="1"/>
          <p:nvPr/>
        </p:nvSpPr>
        <p:spPr>
          <a:xfrm>
            <a:off x="6624228" y="2521059"/>
            <a:ext cx="720080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DCCT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8" name="TextBox 167"/>
          <p:cNvSpPr txBox="1"/>
          <p:nvPr/>
        </p:nvSpPr>
        <p:spPr>
          <a:xfrm>
            <a:off x="7812360" y="2521059"/>
            <a:ext cx="1080120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DIP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MAGNETS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1.5kA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4" name="Стрелка вправо 173"/>
          <p:cNvSpPr/>
          <p:nvPr/>
        </p:nvSpPr>
        <p:spPr>
          <a:xfrm>
            <a:off x="6228184" y="3158970"/>
            <a:ext cx="360040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5" name="Стрелка вправо 174"/>
          <p:cNvSpPr/>
          <p:nvPr/>
        </p:nvSpPr>
        <p:spPr>
          <a:xfrm>
            <a:off x="7380312" y="3158970"/>
            <a:ext cx="396044" cy="540060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5328084" y="2521059"/>
            <a:ext cx="792088" cy="181588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6350" cmpd="sng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OUTPUT</a:t>
            </a:r>
          </a:p>
          <a:p>
            <a:pPr algn="ctr"/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 Narrow" pitchFamily="34" charset="0"/>
                <a:cs typeface="Arial" pitchFamily="34" charset="0"/>
              </a:rPr>
              <a:t>FILTER</a:t>
            </a: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Заголовок 11"/>
          <p:cNvSpPr txBox="1">
            <a:spLocks/>
          </p:cNvSpPr>
          <p:nvPr/>
        </p:nvSpPr>
        <p:spPr>
          <a:xfrm>
            <a:off x="3671900" y="1268760"/>
            <a:ext cx="194421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lang="en-US" sz="2400" dirty="0" smtClean="0">
                <a:latin typeface="Arial" pitchFamily="34" charset="0"/>
                <a:ea typeface="+mj-ea"/>
                <a:cs typeface="Arial" pitchFamily="34" charset="0"/>
              </a:rPr>
              <a:t>1.5kA 2750V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10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2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09.11 - 12.11.2020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95636" y="2312876"/>
            <a:ext cx="4896544" cy="2988332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dirty="0" smtClean="0">
              <a:solidFill>
                <a:schemeClr val="tx1"/>
              </a:solidFill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CKD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97514" y="2312876"/>
            <a:ext cx="774086" cy="2988332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FAIR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586501" y="2307363"/>
            <a:ext cx="774086" cy="2988332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FAIR/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BINP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6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57606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3MVA (1kA 3kV) ČKD DC SOURCE (BINP PLASMA)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7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89" y="1338013"/>
            <a:ext cx="6398821" cy="4799116"/>
          </a:xfrm>
          <a:prstGeom prst="rect">
            <a:avLst/>
          </a:prstGeom>
        </p:spPr>
      </p:pic>
      <p:sp>
        <p:nvSpPr>
          <p:cNvPr id="10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10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09.11 - 12.11.2020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6" name="Заголовок 11"/>
          <p:cNvSpPr txBox="1">
            <a:spLocks/>
          </p:cNvSpPr>
          <p:nvPr/>
        </p:nvSpPr>
        <p:spPr>
          <a:xfrm>
            <a:off x="367190" y="764704"/>
            <a:ext cx="8409620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POWER CONVERTERS LOCATION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4"/>
          <a:stretch>
            <a:fillRect/>
          </a:stretch>
        </p:blipFill>
        <p:spPr>
          <a:xfrm>
            <a:off x="3002915" y="1338262"/>
            <a:ext cx="3138170" cy="4181475"/>
          </a:xfrm>
          <a:prstGeom prst="rect">
            <a:avLst/>
          </a:prstGeom>
        </p:spPr>
      </p:pic>
      <p:sp>
        <p:nvSpPr>
          <p:cNvPr id="1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10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09.11 - 12.11.2020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76DBC-5B2F-4DE0-BD43-C32DBF58EC18}" type="slidenum">
              <a:rPr lang="ru-RU" smtClean="0"/>
              <a:pPr/>
              <a:t>9</a:t>
            </a:fld>
            <a:endParaRPr lang="ru-RU" dirty="0"/>
          </a:p>
        </p:txBody>
      </p:sp>
      <p:pic>
        <p:nvPicPr>
          <p:cNvPr id="7" name="Рисунок 1" descr="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619672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0" y="774000"/>
            <a:ext cx="9144000" cy="0"/>
          </a:xfrm>
          <a:prstGeom prst="line">
            <a:avLst/>
          </a:prstGeom>
          <a:ln w="25400">
            <a:solidFill>
              <a:srgbClr val="3DAEE7">
                <a:alpha val="28000"/>
              </a:srgbClr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DPC Current status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Содержимое 10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i="1" u="sng" dirty="0" smtClean="0">
                <a:latin typeface="Arial" pitchFamily="34" charset="0"/>
                <a:cs typeface="Arial" pitchFamily="34" charset="0"/>
              </a:rPr>
              <a:t>Concept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Discussed and agreed</a:t>
            </a:r>
          </a:p>
          <a:p>
            <a:pPr>
              <a:buNone/>
            </a:pPr>
            <a:r>
              <a:rPr lang="en-US" sz="2400" dirty="0" smtClean="0"/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i="1" u="sng" dirty="0" smtClean="0">
                <a:latin typeface="Arial" pitchFamily="34" charset="0"/>
                <a:cs typeface="Arial" pitchFamily="34" charset="0"/>
              </a:rPr>
              <a:t>Specifications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Released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Tender process for DPC Power source (CKD) awaiting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CDR</a:t>
            </a: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	preparing</a:t>
            </a:r>
          </a:p>
          <a:p>
            <a:pPr marL="0" indent="0">
              <a:buNone/>
            </a:pP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dirty="0" smtClean="0"/>
              <a:t>10</a:t>
            </a:r>
            <a:r>
              <a:rPr lang="ru-RU" dirty="0" smtClean="0"/>
              <a:t>.</a:t>
            </a:r>
            <a:r>
              <a:rPr lang="en-US" dirty="0" smtClean="0"/>
              <a:t>11</a:t>
            </a:r>
            <a:r>
              <a:rPr lang="ru-RU" dirty="0" smtClean="0"/>
              <a:t>.20</a:t>
            </a:r>
            <a:r>
              <a:rPr lang="en-US" dirty="0" smtClean="0"/>
              <a:t>20</a:t>
            </a:r>
            <a:endParaRPr lang="ru-RU" dirty="0" smtClean="0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39244" y="6309320"/>
            <a:ext cx="4392488" cy="365125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CR Power Converters Status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D.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Senkov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 BINP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59832" y="116632"/>
            <a:ext cx="3386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5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th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Joint BINP-FAIR CC Workshop </a:t>
            </a:r>
          </a:p>
          <a:p>
            <a:pPr algn="ctr"/>
            <a:r>
              <a:rPr lang="en-US" sz="1600" dirty="0">
                <a:latin typeface="Arial" pitchFamily="34" charset="0"/>
                <a:cs typeface="Arial" pitchFamily="34" charset="0"/>
              </a:rPr>
              <a:t>09.11 - 12.11.2020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34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1353</Words>
  <Application>Microsoft Office PowerPoint</Application>
  <PresentationFormat>Bildschirmpräsentation (4:3)</PresentationFormat>
  <Paragraphs>648</Paragraphs>
  <Slides>27</Slides>
  <Notes>27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Arial Narrow</vt:lpstr>
      <vt:lpstr>Calibri</vt:lpstr>
      <vt:lpstr>Тема Office</vt:lpstr>
      <vt:lpstr>CR Power Converters</vt:lpstr>
      <vt:lpstr>CR+TCR1 Power Converters</vt:lpstr>
      <vt:lpstr>CR magnets types</vt:lpstr>
      <vt:lpstr>PowerPoint-Präsentation</vt:lpstr>
      <vt:lpstr>DIP MAGNETS POWER CONVERTER DIAGRAM</vt:lpstr>
      <vt:lpstr>DIP MAGNETS POWER CONVERTER DIAGRAM</vt:lpstr>
      <vt:lpstr>3MVA (1kA 3kV) ČKD DC SOURCE (BINP PLASMA)</vt:lpstr>
      <vt:lpstr>PowerPoint-Präsentation</vt:lpstr>
      <vt:lpstr>DPC Current status</vt:lpstr>
      <vt:lpstr>QUAD MAGNETS POWER CONVERTER DIAGRAM</vt:lpstr>
      <vt:lpstr>PowerPoint-Präsentation</vt:lpstr>
      <vt:lpstr>QUAD POWER APPEARANCE (300kW)</vt:lpstr>
      <vt:lpstr>QUAD POWER APPEARANCE (150, 75 kW)</vt:lpstr>
      <vt:lpstr> </vt:lpstr>
      <vt:lpstr>QUAD POWER CONVERTER CONTROL</vt:lpstr>
      <vt:lpstr> </vt:lpstr>
      <vt:lpstr>Current status</vt:lpstr>
      <vt:lpstr>SEXTUPOLE MAGNETS POWER CONVERTER DIAGRAM</vt:lpstr>
      <vt:lpstr>SEXTUPOLES POWER CONVERTER RACK LAYOUT</vt:lpstr>
      <vt:lpstr>Current status</vt:lpstr>
      <vt:lpstr>OCTUPOLE &amp; STEERER POWER CONVERTERS  RACK LAYOUT</vt:lpstr>
      <vt:lpstr>OCT. &amp; CORR. POWER BLOCKS</vt:lpstr>
      <vt:lpstr>Current status</vt:lpstr>
      <vt:lpstr>Dipole Magnet Magnetic stand PC current status</vt:lpstr>
      <vt:lpstr>Current status</vt:lpstr>
      <vt:lpstr>Sections under wiring</vt:lpstr>
      <vt:lpstr>Thank you  for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 Power Convertors</dc:title>
  <dc:creator>davis</dc:creator>
  <cp:lastModifiedBy>Utermann, Sonia Dr.</cp:lastModifiedBy>
  <cp:revision>410</cp:revision>
  <dcterms:created xsi:type="dcterms:W3CDTF">2014-11-26T13:22:42Z</dcterms:created>
  <dcterms:modified xsi:type="dcterms:W3CDTF">2020-11-10T11:48:10Z</dcterms:modified>
</cp:coreProperties>
</file>