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"/>
  </p:notesMasterIdLst>
  <p:sldIdLst>
    <p:sldId id="267" r:id="rId2"/>
    <p:sldId id="274" r:id="rId3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6" autoAdjust="0"/>
    <p:restoredTop sz="94660"/>
  </p:normalViewPr>
  <p:slideViewPr>
    <p:cSldViewPr snapToGrid="0">
      <p:cViewPr varScale="1">
        <p:scale>
          <a:sx n="54" d="100"/>
          <a:sy n="54" d="100"/>
        </p:scale>
        <p:origin x="840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4BE4-5005-4D02-93EF-3AEEE53AB8F1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D8B42-A344-4651-8B28-7ADFB05923B8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87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33C56-3807-46D1-B769-682C75E9FB45}" type="datetime1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0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1F891-150C-4D6C-AEC6-DC5FA70F8F9B}" type="datetime1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E93D-F797-4896-A28B-D5F7CAA31431}" type="datetime1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82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E4FC-D735-4F48-9650-9115F4062DD7}" type="datetime1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0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7B2-20AF-4630-975C-BA0EDAA1FD87}" type="datetime1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4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025E-E561-465D-BC2D-C45FE1F57A34}" type="datetime1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4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1015B-DB50-4DD3-B8CA-CA31174709F2}" type="datetime1">
              <a:rPr lang="ru-RU" smtClean="0"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36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087A-77C9-43CE-9F80-02239AF01F3B}" type="datetime1">
              <a:rPr lang="ru-RU" smtClean="0"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A3D8-2106-4398-AB30-F183AAADCECE}" type="datetime1">
              <a:rPr lang="ru-RU" smtClean="0"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17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ABD97-7942-45E0-AF71-DA83BEDF72B8}" type="datetime1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99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4006-360F-41D1-8A96-CA7FB15B7C8E}" type="datetime1">
              <a:rPr lang="ru-RU" smtClean="0"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91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FA69-E262-402D-9DAC-0A82FE4D8126}" type="datetime1">
              <a:rPr lang="ru-RU" smtClean="0"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327D6-8C29-49C5-8354-B34CD917DBCC}" type="slidenum">
              <a:rPr lang="ru-RU" smtClean="0"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2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4932"/>
            <a:ext cx="12192000" cy="7246252"/>
          </a:xfrm>
          <a:prstGeom prst="rect">
            <a:avLst/>
          </a:prstGeom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722" y="2493390"/>
            <a:ext cx="8832064" cy="1898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16839" y="1511903"/>
            <a:ext cx="4153829" cy="981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solidFill>
                  <a:srgbClr val="C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SAT CR dipole </a:t>
            </a:r>
            <a:endParaRPr lang="ru-RU" sz="5400" dirty="0">
              <a:solidFill>
                <a:srgbClr val="C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reeform 92"/>
          <p:cNvSpPr>
            <a:spLocks noEditPoints="1"/>
          </p:cNvSpPr>
          <p:nvPr/>
        </p:nvSpPr>
        <p:spPr bwMode="auto">
          <a:xfrm>
            <a:off x="700945" y="6026046"/>
            <a:ext cx="888012" cy="831954"/>
          </a:xfrm>
          <a:custGeom>
            <a:avLst/>
            <a:gdLst>
              <a:gd name="T0" fmla="*/ 333375 w 79"/>
              <a:gd name="T1" fmla="*/ 504825 h 95"/>
              <a:gd name="T2" fmla="*/ 38100 w 79"/>
              <a:gd name="T3" fmla="*/ 285750 h 95"/>
              <a:gd name="T4" fmla="*/ 314325 w 79"/>
              <a:gd name="T5" fmla="*/ 428625 h 95"/>
              <a:gd name="T6" fmla="*/ 285750 w 79"/>
              <a:gd name="T7" fmla="*/ 323850 h 95"/>
              <a:gd name="T8" fmla="*/ 352425 w 79"/>
              <a:gd name="T9" fmla="*/ 400050 h 95"/>
              <a:gd name="T10" fmla="*/ 371475 w 79"/>
              <a:gd name="T11" fmla="*/ 0 h 95"/>
              <a:gd name="T12" fmla="*/ 409575 w 79"/>
              <a:gd name="T13" fmla="*/ 390525 h 95"/>
              <a:gd name="T14" fmla="*/ 523875 w 79"/>
              <a:gd name="T15" fmla="*/ 238125 h 95"/>
              <a:gd name="T16" fmla="*/ 447675 w 79"/>
              <a:gd name="T17" fmla="*/ 419100 h 95"/>
              <a:gd name="T18" fmla="*/ 695325 w 79"/>
              <a:gd name="T19" fmla="*/ 257175 h 95"/>
              <a:gd name="T20" fmla="*/ 428625 w 79"/>
              <a:gd name="T21" fmla="*/ 504825 h 95"/>
              <a:gd name="T22" fmla="*/ 333375 w 79"/>
              <a:gd name="T23" fmla="*/ 504825 h 95"/>
              <a:gd name="T24" fmla="*/ 752475 w 79"/>
              <a:gd name="T25" fmla="*/ 800100 h 95"/>
              <a:gd name="T26" fmla="*/ 590550 w 79"/>
              <a:gd name="T27" fmla="*/ 542925 h 95"/>
              <a:gd name="T28" fmla="*/ 628650 w 79"/>
              <a:gd name="T29" fmla="*/ 542925 h 95"/>
              <a:gd name="T30" fmla="*/ 752475 w 79"/>
              <a:gd name="T31" fmla="*/ 742950 h 95"/>
              <a:gd name="T32" fmla="*/ 752475 w 79"/>
              <a:gd name="T33" fmla="*/ 800100 h 95"/>
              <a:gd name="T34" fmla="*/ 723900 w 79"/>
              <a:gd name="T35" fmla="*/ 895350 h 95"/>
              <a:gd name="T36" fmla="*/ 523875 w 79"/>
              <a:gd name="T37" fmla="*/ 590550 h 95"/>
              <a:gd name="T38" fmla="*/ 161925 w 79"/>
              <a:gd name="T39" fmla="*/ 590550 h 95"/>
              <a:gd name="T40" fmla="*/ 0 w 79"/>
              <a:gd name="T41" fmla="*/ 333375 h 95"/>
              <a:gd name="T42" fmla="*/ 28575 w 79"/>
              <a:gd name="T43" fmla="*/ 333375 h 95"/>
              <a:gd name="T44" fmla="*/ 200025 w 79"/>
              <a:gd name="T45" fmla="*/ 533400 h 95"/>
              <a:gd name="T46" fmla="*/ 552450 w 79"/>
              <a:gd name="T47" fmla="*/ 533400 h 95"/>
              <a:gd name="T48" fmla="*/ 752475 w 79"/>
              <a:gd name="T49" fmla="*/ 847725 h 95"/>
              <a:gd name="T50" fmla="*/ 752475 w 79"/>
              <a:gd name="T51" fmla="*/ 895350 h 95"/>
              <a:gd name="T52" fmla="*/ 723900 w 79"/>
              <a:gd name="T53" fmla="*/ 895350 h 95"/>
              <a:gd name="T54" fmla="*/ 638175 w 79"/>
              <a:gd name="T55" fmla="*/ 895350 h 95"/>
              <a:gd name="T56" fmla="*/ 495300 w 79"/>
              <a:gd name="T57" fmla="*/ 657225 h 95"/>
              <a:gd name="T58" fmla="*/ 200025 w 79"/>
              <a:gd name="T59" fmla="*/ 657225 h 95"/>
              <a:gd name="T60" fmla="*/ 171450 w 79"/>
              <a:gd name="T61" fmla="*/ 628650 h 95"/>
              <a:gd name="T62" fmla="*/ 504825 w 79"/>
              <a:gd name="T63" fmla="*/ 628650 h 95"/>
              <a:gd name="T64" fmla="*/ 676275 w 79"/>
              <a:gd name="T65" fmla="*/ 895350 h 95"/>
              <a:gd name="T66" fmla="*/ 638175 w 79"/>
              <a:gd name="T67" fmla="*/ 895350 h 95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9"/>
              <a:gd name="T103" fmla="*/ 0 h 95"/>
              <a:gd name="T104" fmla="*/ 79 w 79"/>
              <a:gd name="T105" fmla="*/ 95 h 95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9" h="95">
                <a:moveTo>
                  <a:pt x="35" y="53"/>
                </a:moveTo>
                <a:lnTo>
                  <a:pt x="4" y="30"/>
                </a:lnTo>
                <a:lnTo>
                  <a:pt x="33" y="45"/>
                </a:lnTo>
                <a:lnTo>
                  <a:pt x="30" y="34"/>
                </a:lnTo>
                <a:lnTo>
                  <a:pt x="37" y="42"/>
                </a:lnTo>
                <a:lnTo>
                  <a:pt x="39" y="0"/>
                </a:lnTo>
                <a:lnTo>
                  <a:pt x="43" y="41"/>
                </a:lnTo>
                <a:lnTo>
                  <a:pt x="55" y="25"/>
                </a:lnTo>
                <a:lnTo>
                  <a:pt x="47" y="44"/>
                </a:lnTo>
                <a:lnTo>
                  <a:pt x="73" y="27"/>
                </a:lnTo>
                <a:lnTo>
                  <a:pt x="45" y="53"/>
                </a:lnTo>
                <a:cubicBezTo>
                  <a:pt x="42" y="53"/>
                  <a:pt x="38" y="53"/>
                  <a:pt x="35" y="53"/>
                </a:cubicBezTo>
                <a:close/>
                <a:moveTo>
                  <a:pt x="79" y="84"/>
                </a:moveTo>
                <a:lnTo>
                  <a:pt x="62" y="57"/>
                </a:lnTo>
                <a:lnTo>
                  <a:pt x="66" y="57"/>
                </a:lnTo>
                <a:lnTo>
                  <a:pt x="79" y="78"/>
                </a:lnTo>
                <a:lnTo>
                  <a:pt x="79" y="84"/>
                </a:lnTo>
                <a:close/>
                <a:moveTo>
                  <a:pt x="76" y="94"/>
                </a:moveTo>
                <a:lnTo>
                  <a:pt x="55" y="62"/>
                </a:lnTo>
                <a:lnTo>
                  <a:pt x="17" y="62"/>
                </a:lnTo>
                <a:lnTo>
                  <a:pt x="0" y="35"/>
                </a:lnTo>
                <a:lnTo>
                  <a:pt x="3" y="35"/>
                </a:lnTo>
                <a:lnTo>
                  <a:pt x="21" y="56"/>
                </a:lnTo>
                <a:lnTo>
                  <a:pt x="58" y="56"/>
                </a:lnTo>
                <a:lnTo>
                  <a:pt x="79" y="89"/>
                </a:lnTo>
                <a:lnTo>
                  <a:pt x="79" y="94"/>
                </a:lnTo>
                <a:cubicBezTo>
                  <a:pt x="79" y="95"/>
                  <a:pt x="76" y="94"/>
                  <a:pt x="76" y="94"/>
                </a:cubicBezTo>
                <a:close/>
                <a:moveTo>
                  <a:pt x="67" y="94"/>
                </a:moveTo>
                <a:lnTo>
                  <a:pt x="52" y="69"/>
                </a:lnTo>
                <a:lnTo>
                  <a:pt x="21" y="69"/>
                </a:lnTo>
                <a:lnTo>
                  <a:pt x="18" y="66"/>
                </a:lnTo>
                <a:lnTo>
                  <a:pt x="53" y="66"/>
                </a:lnTo>
                <a:lnTo>
                  <a:pt x="71" y="94"/>
                </a:lnTo>
                <a:cubicBezTo>
                  <a:pt x="70" y="94"/>
                  <a:pt x="69" y="94"/>
                  <a:pt x="67" y="94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9727" tIns="39863" rIns="79727" bIns="39863"/>
          <a:lstStyle/>
          <a:p>
            <a:pPr algn="l" eaLnBrk="1" hangingPunct="1">
              <a:spcBef>
                <a:spcPct val="0"/>
              </a:spcBef>
            </a:pPr>
            <a:endParaRPr lang="ru-RU" sz="1700">
              <a:latin typeface="Arial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9871" y="4713899"/>
            <a:ext cx="1205467" cy="78186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10945" y="6162556"/>
            <a:ext cx="1369293" cy="522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0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334" y="0"/>
            <a:ext cx="1130617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	</a:t>
            </a:r>
            <a:r>
              <a:rPr lang="de-DE" sz="3200" dirty="0"/>
              <a:t>Action </a:t>
            </a:r>
            <a:r>
              <a:rPr lang="de-DE" sz="3200" dirty="0" err="1"/>
              <a:t>steps</a:t>
            </a:r>
            <a:r>
              <a:rPr lang="de-DE" sz="3200" dirty="0"/>
              <a:t>: (</a:t>
            </a:r>
            <a:r>
              <a:rPr lang="de-DE" sz="3200" dirty="0" err="1"/>
              <a:t>draft</a:t>
            </a:r>
            <a:r>
              <a:rPr lang="de-DE" sz="3200" dirty="0"/>
              <a:t>)</a:t>
            </a:r>
          </a:p>
          <a:p>
            <a:endParaRPr lang="ru-RU" sz="2400" dirty="0"/>
          </a:p>
          <a:p>
            <a:pPr marL="285750" indent="-285750">
              <a:buFontTx/>
              <a:buChar char="-"/>
            </a:pPr>
            <a:r>
              <a:rPr lang="en-GB" sz="2400" dirty="0"/>
              <a:t>FAT </a:t>
            </a:r>
            <a:r>
              <a:rPr lang="en-GB" sz="2400" dirty="0" err="1"/>
              <a:t>FoS</a:t>
            </a:r>
            <a:r>
              <a:rPr lang="en-GB" sz="2400" dirty="0"/>
              <a:t> dipole magnet at BINP : November – December 2020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Documentation: FAT of protocol measurements; final drawings; instructions for assembly; acceptance protocol : December 2020– January 2021 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Delivery to FAIR site : February 2021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Preparation of TBI for SAT (</a:t>
            </a:r>
            <a:r>
              <a:rPr lang="en-GB" sz="2400" dirty="0" err="1"/>
              <a:t>H.Hagelskamp</a:t>
            </a:r>
            <a:r>
              <a:rPr lang="en-GB" sz="2400" dirty="0"/>
              <a:t>/</a:t>
            </a:r>
            <a:r>
              <a:rPr lang="en-GB" sz="2400" dirty="0" err="1"/>
              <a:t>H.Reich</a:t>
            </a:r>
            <a:r>
              <a:rPr lang="en-GB" sz="2400" dirty="0"/>
              <a:t>)): (transportation tools, crane, PS connection,…others)  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Assembly at GSI by FAIR SMG (</a:t>
            </a:r>
            <a:r>
              <a:rPr lang="en-GB" sz="2400" dirty="0" err="1"/>
              <a:t>H.Hagelskamp</a:t>
            </a:r>
            <a:r>
              <a:rPr lang="en-GB" sz="2400" dirty="0"/>
              <a:t>/</a:t>
            </a:r>
            <a:r>
              <a:rPr lang="en-GB" sz="2400" dirty="0" err="1"/>
              <a:t>H.Reich</a:t>
            </a:r>
            <a:r>
              <a:rPr lang="en-GB" sz="2400" dirty="0"/>
              <a:t>)): March 2021</a:t>
            </a:r>
            <a:r>
              <a:rPr lang="ru-RU" sz="2400" dirty="0"/>
              <a:t> </a:t>
            </a:r>
            <a:r>
              <a:rPr lang="de-DE" sz="2400" dirty="0"/>
              <a:t> </a:t>
            </a:r>
            <a:endParaRPr lang="en-GB" sz="2400" dirty="0"/>
          </a:p>
          <a:p>
            <a:pPr marL="285750" indent="-285750">
              <a:buFontTx/>
              <a:buChar char="-"/>
            </a:pPr>
            <a:r>
              <a:rPr lang="en-GB" sz="2400" dirty="0"/>
              <a:t>Preparation of stand for magnet measurements (to be clarified by </a:t>
            </a:r>
            <a:r>
              <a:rPr lang="en-GB" sz="2400" dirty="0" err="1"/>
              <a:t>C.Muehle</a:t>
            </a:r>
            <a:r>
              <a:rPr lang="en-GB" sz="2400" dirty="0"/>
              <a:t>) 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Magnet measurements (</a:t>
            </a:r>
            <a:r>
              <a:rPr lang="en-GB" sz="2400" dirty="0" err="1"/>
              <a:t>C.Muehle</a:t>
            </a:r>
            <a:r>
              <a:rPr lang="en-GB" sz="2400" dirty="0"/>
              <a:t>/</a:t>
            </a:r>
            <a:r>
              <a:rPr lang="en-GB" sz="2400" dirty="0" err="1"/>
              <a:t>H.Leibrock</a:t>
            </a:r>
            <a:r>
              <a:rPr lang="en-GB" sz="2400" dirty="0"/>
              <a:t>) March-April 2021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Protocol of SAT measurements; April 2021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acceptance protocol (WPL, SPL at FAIR and BINP); April 2021.</a:t>
            </a:r>
          </a:p>
          <a:p>
            <a:pPr marL="285750" indent="-285750">
              <a:buFontTx/>
              <a:buChar char="-"/>
            </a:pPr>
            <a:r>
              <a:rPr lang="en-GB" sz="2400" dirty="0"/>
              <a:t>Transportation to storage place (</a:t>
            </a:r>
            <a:r>
              <a:rPr lang="en-GB" sz="2400" dirty="0" err="1"/>
              <a:t>H.Reich</a:t>
            </a:r>
            <a:r>
              <a:rPr lang="en-GB" sz="2400" dirty="0"/>
              <a:t>) April-May 2021.  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412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Breitbild</PresentationFormat>
  <Paragraphs>13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PowerPoint-Präsentation</vt:lpstr>
      <vt:lpstr>PowerPoint-Präsentation</vt:lpstr>
    </vt:vector>
  </TitlesOfParts>
  <Company>BINP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Контракты в 2018 году</dc:title>
  <dc:creator>D. Berkaev</dc:creator>
  <cp:lastModifiedBy>Utermann, Sonia Dr.</cp:lastModifiedBy>
  <cp:revision>96</cp:revision>
  <cp:lastPrinted>2020-01-31T05:46:22Z</cp:lastPrinted>
  <dcterms:created xsi:type="dcterms:W3CDTF">2019-02-22T05:19:25Z</dcterms:created>
  <dcterms:modified xsi:type="dcterms:W3CDTF">2020-11-10T08:14:42Z</dcterms:modified>
</cp:coreProperties>
</file>