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25"/>
  </p:notesMasterIdLst>
  <p:sldIdLst>
    <p:sldId id="261" r:id="rId3"/>
    <p:sldId id="400" r:id="rId4"/>
    <p:sldId id="409" r:id="rId5"/>
    <p:sldId id="428" r:id="rId6"/>
    <p:sldId id="429" r:id="rId7"/>
    <p:sldId id="430" r:id="rId8"/>
    <p:sldId id="432" r:id="rId9"/>
    <p:sldId id="431" r:id="rId10"/>
    <p:sldId id="433" r:id="rId11"/>
    <p:sldId id="434" r:id="rId12"/>
    <p:sldId id="435" r:id="rId13"/>
    <p:sldId id="436" r:id="rId14"/>
    <p:sldId id="437" r:id="rId15"/>
    <p:sldId id="438" r:id="rId16"/>
    <p:sldId id="410" r:id="rId17"/>
    <p:sldId id="426" r:id="rId18"/>
    <p:sldId id="439" r:id="rId19"/>
    <p:sldId id="440" r:id="rId20"/>
    <p:sldId id="441" r:id="rId21"/>
    <p:sldId id="442" r:id="rId22"/>
    <p:sldId id="443" r:id="rId23"/>
    <p:sldId id="402" r:id="rId24"/>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87B6EC7-1830-4C14-9CB1-F385B41433BC}">
          <p14:sldIdLst>
            <p14:sldId id="261"/>
            <p14:sldId id="400"/>
            <p14:sldId id="409"/>
            <p14:sldId id="428"/>
            <p14:sldId id="429"/>
            <p14:sldId id="430"/>
            <p14:sldId id="432"/>
            <p14:sldId id="431"/>
            <p14:sldId id="433"/>
            <p14:sldId id="434"/>
            <p14:sldId id="435"/>
            <p14:sldId id="436"/>
            <p14:sldId id="437"/>
            <p14:sldId id="438"/>
            <p14:sldId id="410"/>
            <p14:sldId id="426"/>
            <p14:sldId id="439"/>
            <p14:sldId id="440"/>
            <p14:sldId id="441"/>
            <p14:sldId id="442"/>
            <p14:sldId id="443"/>
            <p14:sldId id="4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9200" autoAdjust="0"/>
  </p:normalViewPr>
  <p:slideViewPr>
    <p:cSldViewPr>
      <p:cViewPr varScale="1">
        <p:scale>
          <a:sx n="54" d="100"/>
          <a:sy n="54" d="100"/>
        </p:scale>
        <p:origin x="1138" y="53"/>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113103B4-5A4A-4D84-A0D9-BB2FB9108BC5}" type="datetimeFigureOut">
              <a:rPr lang="de-DE" smtClean="0"/>
              <a:t>09.11.2020</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D9190B2A-419E-4E40-8089-1A34DAAEE9A6}" type="slidenum">
              <a:rPr lang="de-DE" smtClean="0"/>
              <a:t>‹Nr.›</a:t>
            </a:fld>
            <a:endParaRPr lang="de-DE"/>
          </a:p>
        </p:txBody>
      </p:sp>
    </p:spTree>
    <p:extLst>
      <p:ext uri="{BB962C8B-B14F-4D97-AF65-F5344CB8AC3E}">
        <p14:creationId xmlns:p14="http://schemas.microsoft.com/office/powerpoint/2010/main" val="186075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F4ACA2-5C27-4604-9154-380E723B6B60}" type="slidenum">
              <a:rPr lang="de-DE" altLang="de-DE"/>
              <a:pPr>
                <a:spcBef>
                  <a:spcPct val="0"/>
                </a:spcBef>
              </a:pPr>
              <a:t>3</a:t>
            </a:fld>
            <a:endParaRPr lang="de-DE" altLang="de-DE"/>
          </a:p>
        </p:txBody>
      </p:sp>
    </p:spTree>
    <p:extLst>
      <p:ext uri="{BB962C8B-B14F-4D97-AF65-F5344CB8AC3E}">
        <p14:creationId xmlns:p14="http://schemas.microsoft.com/office/powerpoint/2010/main" val="222103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F4ACA2-5C27-4604-9154-380E723B6B60}" type="slidenum">
              <a:rPr lang="de-DE" altLang="de-DE"/>
              <a:pPr>
                <a:spcBef>
                  <a:spcPct val="0"/>
                </a:spcBef>
              </a:pPr>
              <a:t>4</a:t>
            </a:fld>
            <a:endParaRPr lang="de-DE" altLang="de-DE"/>
          </a:p>
        </p:txBody>
      </p:sp>
    </p:spTree>
    <p:extLst>
      <p:ext uri="{BB962C8B-B14F-4D97-AF65-F5344CB8AC3E}">
        <p14:creationId xmlns:p14="http://schemas.microsoft.com/office/powerpoint/2010/main" val="113659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F4ACA2-5C27-4604-9154-380E723B6B60}" type="slidenum">
              <a:rPr lang="de-DE" altLang="de-DE"/>
              <a:pPr>
                <a:spcBef>
                  <a:spcPct val="0"/>
                </a:spcBef>
              </a:pPr>
              <a:t>5</a:t>
            </a:fld>
            <a:endParaRPr lang="de-DE" altLang="de-DE"/>
          </a:p>
        </p:txBody>
      </p:sp>
    </p:spTree>
    <p:extLst>
      <p:ext uri="{BB962C8B-B14F-4D97-AF65-F5344CB8AC3E}">
        <p14:creationId xmlns:p14="http://schemas.microsoft.com/office/powerpoint/2010/main" val="395880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F4ACA2-5C27-4604-9154-380E723B6B60}" type="slidenum">
              <a:rPr lang="de-DE" altLang="de-DE"/>
              <a:pPr>
                <a:spcBef>
                  <a:spcPct val="0"/>
                </a:spcBef>
              </a:pPr>
              <a:t>6</a:t>
            </a:fld>
            <a:endParaRPr lang="de-DE" altLang="de-DE"/>
          </a:p>
        </p:txBody>
      </p:sp>
    </p:spTree>
    <p:extLst>
      <p:ext uri="{BB962C8B-B14F-4D97-AF65-F5344CB8AC3E}">
        <p14:creationId xmlns:p14="http://schemas.microsoft.com/office/powerpoint/2010/main" val="8181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F4ACA2-5C27-4604-9154-380E723B6B60}" type="slidenum">
              <a:rPr lang="de-DE" altLang="de-DE"/>
              <a:pPr>
                <a:spcBef>
                  <a:spcPct val="0"/>
                </a:spcBef>
              </a:pPr>
              <a:t>7</a:t>
            </a:fld>
            <a:endParaRPr lang="de-DE" altLang="de-DE"/>
          </a:p>
        </p:txBody>
      </p:sp>
    </p:spTree>
    <p:extLst>
      <p:ext uri="{BB962C8B-B14F-4D97-AF65-F5344CB8AC3E}">
        <p14:creationId xmlns:p14="http://schemas.microsoft.com/office/powerpoint/2010/main" val="103541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F4ACA2-5C27-4604-9154-380E723B6B60}" type="slidenum">
              <a:rPr lang="de-DE" altLang="de-DE"/>
              <a:pPr>
                <a:spcBef>
                  <a:spcPct val="0"/>
                </a:spcBef>
              </a:pPr>
              <a:t>8</a:t>
            </a:fld>
            <a:endParaRPr lang="de-DE" altLang="de-DE"/>
          </a:p>
        </p:txBody>
      </p:sp>
    </p:spTree>
    <p:extLst>
      <p:ext uri="{BB962C8B-B14F-4D97-AF65-F5344CB8AC3E}">
        <p14:creationId xmlns:p14="http://schemas.microsoft.com/office/powerpoint/2010/main" val="104536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F4ACA2-5C27-4604-9154-380E723B6B60}" type="slidenum">
              <a:rPr lang="de-DE" altLang="de-DE"/>
              <a:pPr>
                <a:spcBef>
                  <a:spcPct val="0"/>
                </a:spcBef>
              </a:pPr>
              <a:t>9</a:t>
            </a:fld>
            <a:endParaRPr lang="de-DE" altLang="de-DE"/>
          </a:p>
        </p:txBody>
      </p:sp>
    </p:spTree>
    <p:extLst>
      <p:ext uri="{BB962C8B-B14F-4D97-AF65-F5344CB8AC3E}">
        <p14:creationId xmlns:p14="http://schemas.microsoft.com/office/powerpoint/2010/main" val="22488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81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339D41-FC7C-4BF9-AE09-88A9538133A1}" type="slidenum">
              <a:rPr lang="de-DE" altLang="de-DE"/>
              <a:pPr>
                <a:spcBef>
                  <a:spcPct val="0"/>
                </a:spcBef>
              </a:pPr>
              <a:t>15</a:t>
            </a:fld>
            <a:endParaRPr lang="de-DE" altLang="de-DE"/>
          </a:p>
        </p:txBody>
      </p:sp>
    </p:spTree>
    <p:extLst>
      <p:ext uri="{BB962C8B-B14F-4D97-AF65-F5344CB8AC3E}">
        <p14:creationId xmlns:p14="http://schemas.microsoft.com/office/powerpoint/2010/main" val="1049715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NP Titelfolie">
    <p:spTree>
      <p:nvGrpSpPr>
        <p:cNvPr id="1" name=""/>
        <p:cNvGrpSpPr/>
        <p:nvPr/>
      </p:nvGrpSpPr>
      <p:grpSpPr>
        <a:xfrm>
          <a:off x="0" y="0"/>
          <a:ext cx="0" cy="0"/>
          <a:chOff x="0" y="0"/>
          <a:chExt cx="0" cy="0"/>
        </a:xfrm>
      </p:grpSpPr>
      <p:pic>
        <p:nvPicPr>
          <p:cNvPr id="4" name="Picture 90" descr="image007"/>
          <p:cNvPicPr>
            <a:picLocks noChangeAspect="1" noChangeArrowheads="1"/>
          </p:cNvPicPr>
          <p:nvPr userDrawn="1"/>
        </p:nvPicPr>
        <p:blipFill>
          <a:blip r:embed="rId2">
            <a:extLst>
              <a:ext uri="{28A0092B-C50C-407E-A947-70E740481C1C}">
                <a14:useLocalDpi xmlns:a14="http://schemas.microsoft.com/office/drawing/2010/main" val="0"/>
              </a:ext>
            </a:extLst>
          </a:blip>
          <a:srcRect t="10201" b="9200"/>
          <a:stretch>
            <a:fillRect/>
          </a:stretch>
        </p:blipFill>
        <p:spPr bwMode="auto">
          <a:xfrm>
            <a:off x="6048375" y="0"/>
            <a:ext cx="3163888"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FCAR3________L____4___ Kopie"/>
          <p:cNvPicPr>
            <a:picLocks noChangeAspect="1" noChangeArrowheads="1"/>
          </p:cNvPicPr>
          <p:nvPr userDrawn="1"/>
        </p:nvPicPr>
        <p:blipFill>
          <a:blip r:embed="rId3">
            <a:extLst>
              <a:ext uri="{28A0092B-C50C-407E-A947-70E740481C1C}">
                <a14:useLocalDpi xmlns:a14="http://schemas.microsoft.com/office/drawing/2010/main" val="0"/>
              </a:ext>
            </a:extLst>
          </a:blip>
          <a:srcRect t="17075"/>
          <a:stretch>
            <a:fillRect/>
          </a:stretch>
        </p:blipFill>
        <p:spPr bwMode="auto">
          <a:xfrm>
            <a:off x="0" y="0"/>
            <a:ext cx="3082925"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1"/>
          <p:cNvPicPr>
            <a:picLocks noChangeAspect="1" noChangeArrowheads="1"/>
          </p:cNvPicPr>
          <p:nvPr userDrawn="1"/>
        </p:nvPicPr>
        <p:blipFill>
          <a:blip r:embed="rId4">
            <a:extLst>
              <a:ext uri="{28A0092B-C50C-407E-A947-70E740481C1C}">
                <a14:useLocalDpi xmlns:a14="http://schemas.microsoft.com/office/drawing/2010/main" val="0"/>
              </a:ext>
            </a:extLst>
          </a:blip>
          <a:srcRect l="33714" r="33855"/>
          <a:stretch>
            <a:fillRect/>
          </a:stretch>
        </p:blipFill>
        <p:spPr bwMode="auto">
          <a:xfrm>
            <a:off x="3082925" y="0"/>
            <a:ext cx="296545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76"/>
          <p:cNvSpPr>
            <a:spLocks noChangeShapeType="1"/>
          </p:cNvSpPr>
          <p:nvPr userDrawn="1"/>
        </p:nvSpPr>
        <p:spPr bwMode="auto">
          <a:xfrm>
            <a:off x="6048375" y="0"/>
            <a:ext cx="0" cy="19383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e-DE">
              <a:solidFill>
                <a:srgbClr val="000000"/>
              </a:solidFill>
              <a:cs typeface="Arial" charset="0"/>
            </a:endParaRPr>
          </a:p>
        </p:txBody>
      </p:sp>
      <p:sp>
        <p:nvSpPr>
          <p:cNvPr id="8" name="Line 75"/>
          <p:cNvSpPr>
            <a:spLocks noChangeShapeType="1"/>
          </p:cNvSpPr>
          <p:nvPr userDrawn="1"/>
        </p:nvSpPr>
        <p:spPr bwMode="auto">
          <a:xfrm>
            <a:off x="3082925" y="0"/>
            <a:ext cx="0" cy="19319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e-DE">
              <a:solidFill>
                <a:srgbClr val="000000"/>
              </a:solidFill>
              <a:cs typeface="Arial" charset="0"/>
            </a:endParaRPr>
          </a:p>
        </p:txBody>
      </p:sp>
      <p:sp>
        <p:nvSpPr>
          <p:cNvPr id="9" name="Rectangle 69"/>
          <p:cNvSpPr>
            <a:spLocks noChangeArrowheads="1"/>
          </p:cNvSpPr>
          <p:nvPr userDrawn="1"/>
        </p:nvSpPr>
        <p:spPr bwMode="auto">
          <a:xfrm>
            <a:off x="0" y="6035675"/>
            <a:ext cx="9144000" cy="841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de-DE" altLang="de-DE" smtClean="0">
              <a:solidFill>
                <a:srgbClr val="000000"/>
              </a:solidFill>
              <a:cs typeface="Arial" charset="0"/>
            </a:endParaRPr>
          </a:p>
        </p:txBody>
      </p:sp>
      <p:sp>
        <p:nvSpPr>
          <p:cNvPr id="10" name="Rectangle 78"/>
          <p:cNvSpPr>
            <a:spLocks noChangeArrowheads="1"/>
          </p:cNvSpPr>
          <p:nvPr userDrawn="1"/>
        </p:nvSpPr>
        <p:spPr bwMode="auto">
          <a:xfrm>
            <a:off x="0" y="0"/>
            <a:ext cx="9144000" cy="1958975"/>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de-DE" altLang="de-DE" smtClean="0">
              <a:solidFill>
                <a:srgbClr val="000000"/>
              </a:solidFill>
              <a:cs typeface="Arial" charset="0"/>
            </a:endParaRPr>
          </a:p>
        </p:txBody>
      </p:sp>
      <p:sp>
        <p:nvSpPr>
          <p:cNvPr id="11" name="Rectangle 62"/>
          <p:cNvSpPr>
            <a:spLocks noChangeArrowheads="1"/>
          </p:cNvSpPr>
          <p:nvPr userDrawn="1"/>
        </p:nvSpPr>
        <p:spPr bwMode="auto">
          <a:xfrm>
            <a:off x="0" y="1919288"/>
            <a:ext cx="9144000" cy="4116387"/>
          </a:xfrm>
          <a:prstGeom prst="rect">
            <a:avLst/>
          </a:prstGeom>
          <a:solidFill>
            <a:srgbClr val="0059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GB" altLang="de-DE" smtClean="0">
              <a:solidFill>
                <a:srgbClr val="000000"/>
              </a:solidFill>
              <a:cs typeface="Arial" charset="0"/>
            </a:endParaRPr>
          </a:p>
        </p:txBody>
      </p:sp>
      <p:sp>
        <p:nvSpPr>
          <p:cNvPr id="12" name="Line 82"/>
          <p:cNvSpPr>
            <a:spLocks noChangeShapeType="1"/>
          </p:cNvSpPr>
          <p:nvPr userDrawn="1"/>
        </p:nvSpPr>
        <p:spPr bwMode="auto">
          <a:xfrm rot="16200000">
            <a:off x="4572000" y="-2633662"/>
            <a:ext cx="0" cy="9144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e-DE">
              <a:solidFill>
                <a:srgbClr val="000000"/>
              </a:solidFill>
              <a:cs typeface="Arial" charset="0"/>
            </a:endParaRPr>
          </a:p>
        </p:txBody>
      </p:sp>
      <p:pic>
        <p:nvPicPr>
          <p:cNvPr id="13" name="Picture 87" descr="FAIR_farb_RGB_3cm"/>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135938" y="6142038"/>
            <a:ext cx="898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503238" y="2419350"/>
            <a:ext cx="8064500" cy="1441450"/>
          </a:xfrm>
        </p:spPr>
        <p:txBody>
          <a:bodyPr/>
          <a:lstStyle>
            <a:lvl1pPr>
              <a:defRPr sz="3600">
                <a:solidFill>
                  <a:schemeClr val="bg1"/>
                </a:solidFill>
              </a:defRPr>
            </a:lvl1pPr>
          </a:lstStyle>
          <a:p>
            <a:r>
              <a:rPr lang="en-GB"/>
              <a:t>Titelmasterformat durch Klicken bearbeiten</a:t>
            </a:r>
          </a:p>
        </p:txBody>
      </p:sp>
      <p:sp>
        <p:nvSpPr>
          <p:cNvPr id="4099" name="Rectangle 3"/>
          <p:cNvSpPr>
            <a:spLocks noGrp="1" noChangeArrowheads="1"/>
          </p:cNvSpPr>
          <p:nvPr>
            <p:ph type="subTitle" idx="1"/>
          </p:nvPr>
        </p:nvSpPr>
        <p:spPr>
          <a:xfrm>
            <a:off x="503238" y="4124325"/>
            <a:ext cx="6127750" cy="1465263"/>
          </a:xfrm>
        </p:spPr>
        <p:txBody>
          <a:bodyPr anchor="b"/>
          <a:lstStyle>
            <a:lvl1pPr marL="0" indent="0">
              <a:defRPr>
                <a:solidFill>
                  <a:schemeClr val="bg1"/>
                </a:solidFill>
                <a:latin typeface="Arial Narrow" pitchFamily="34" charset="0"/>
              </a:defRPr>
            </a:lvl1pPr>
          </a:lstStyle>
          <a:p>
            <a:r>
              <a:rPr lang="en-GB"/>
              <a:t>Formatvorlage des Untertitelmasters durch Klicken bearbeiten</a:t>
            </a:r>
          </a:p>
        </p:txBody>
      </p:sp>
      <p:sp>
        <p:nvSpPr>
          <p:cNvPr id="3" name="Fußzeilenplatzhalter 2"/>
          <p:cNvSpPr>
            <a:spLocks noGrp="1"/>
          </p:cNvSpPr>
          <p:nvPr>
            <p:ph type="ftr" sz="quarter" idx="10"/>
          </p:nvPr>
        </p:nvSpPr>
        <p:spPr>
          <a:xfrm>
            <a:off x="-36513" y="6607175"/>
            <a:ext cx="6264697" cy="250825"/>
          </a:xfrm>
        </p:spPr>
        <p:txBody>
          <a:bodyPr/>
          <a:lstStyle>
            <a:lvl1pPr>
              <a:defRPr sz="1000"/>
            </a:lvl1pPr>
          </a:lstStyle>
          <a:p>
            <a:pPr fontAlgn="base">
              <a:spcAft>
                <a:spcPct val="0"/>
              </a:spcAft>
              <a:defRPr/>
            </a:pPr>
            <a:r>
              <a:rPr lang="en-US" altLang="de-DE" smtClean="0"/>
              <a:t>5th BINP Workshop - H Reich, C Will, H Hagelskamp</a:t>
            </a:r>
            <a:endParaRPr lang="de-DE" altLang="de-DE" dirty="0"/>
          </a:p>
        </p:txBody>
      </p:sp>
      <p:sp>
        <p:nvSpPr>
          <p:cNvPr id="14" name="Foliennummernplatzhalter 13"/>
          <p:cNvSpPr>
            <a:spLocks noGrp="1"/>
          </p:cNvSpPr>
          <p:nvPr>
            <p:ph type="sldNum" sz="quarter" idx="11"/>
          </p:nvPr>
        </p:nvSpPr>
        <p:spPr/>
        <p:txBody>
          <a:bodyPr/>
          <a:lstStyle/>
          <a:p>
            <a:pPr fontAlgn="base">
              <a:spcBef>
                <a:spcPct val="0"/>
              </a:spcBef>
              <a:spcAft>
                <a:spcPct val="0"/>
              </a:spcAft>
              <a:defRPr/>
            </a:pPr>
            <a:fld id="{93585075-FD7A-4005-9B3D-AB5D8A66E66F}" type="slidenum">
              <a:rPr lang="de-DE" smtClean="0"/>
              <a:pPr fontAlgn="base">
                <a:spcBef>
                  <a:spcPct val="0"/>
                </a:spcBef>
                <a:spcAft>
                  <a:spcPct val="0"/>
                </a:spcAft>
                <a:defRPr/>
              </a:pPr>
              <a:t>‹Nr.›</a:t>
            </a:fld>
            <a:endParaRPr lang="de-DE" dirty="0"/>
          </a:p>
        </p:txBody>
      </p:sp>
    </p:spTree>
    <p:extLst>
      <p:ext uri="{BB962C8B-B14F-4D97-AF65-F5344CB8AC3E}">
        <p14:creationId xmlns:p14="http://schemas.microsoft.com/office/powerpoint/2010/main" val="3817322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p:txBody>
          <a:bodyPr/>
          <a:lstStyle>
            <a:lvl1pPr eaLnBrk="0" hangingPunct="0">
              <a:spcBef>
                <a:spcPct val="20000"/>
              </a:spcBef>
              <a:buClr>
                <a:srgbClr val="0066CC"/>
              </a:buClr>
              <a:buFont typeface="Wingdings" pitchFamily="2" charset="2"/>
              <a:buChar char="•"/>
              <a:defRPr sz="2400"/>
            </a:lvl1pPr>
          </a:lstStyle>
          <a:p>
            <a:pPr>
              <a:defRPr/>
            </a:pPr>
            <a:r>
              <a:rPr lang="en-US" smtClean="0"/>
              <a:t>5th BINP Workshop - H Reich, C Will, H Hagelskamp</a:t>
            </a:r>
            <a:endParaRPr lang="de-DE" dirty="0"/>
          </a:p>
        </p:txBody>
      </p:sp>
      <p:sp>
        <p:nvSpPr>
          <p:cNvPr id="6" name="Rectangle 6"/>
          <p:cNvSpPr>
            <a:spLocks noGrp="1" noChangeArrowheads="1"/>
          </p:cNvSpPr>
          <p:nvPr>
            <p:ph type="sldNum" sz="quarter" idx="11"/>
          </p:nvPr>
        </p:nvSpPr>
        <p:spPr/>
        <p:txBody>
          <a:bodyPr/>
          <a:lstStyle>
            <a:lvl1pPr>
              <a:defRPr/>
            </a:lvl1pPr>
          </a:lstStyle>
          <a:p>
            <a:pPr>
              <a:defRPr/>
            </a:pPr>
            <a:fld id="{5CBC45C3-8270-4D20-B5B2-998B72B7CBD9}" type="slidenum">
              <a:rPr lang="de-DE"/>
              <a:pPr>
                <a:defRPr/>
              </a:pPr>
              <a:t>‹Nr.›</a:t>
            </a:fld>
            <a:endParaRPr lang="de-DE" dirty="0"/>
          </a:p>
        </p:txBody>
      </p:sp>
    </p:spTree>
    <p:extLst>
      <p:ext uri="{BB962C8B-B14F-4D97-AF65-F5344CB8AC3E}">
        <p14:creationId xmlns:p14="http://schemas.microsoft.com/office/powerpoint/2010/main" val="40291492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p:txBody>
          <a:bodyPr/>
          <a:lstStyle>
            <a:lvl1pPr eaLnBrk="0" hangingPunct="0">
              <a:spcBef>
                <a:spcPct val="20000"/>
              </a:spcBef>
              <a:buClr>
                <a:srgbClr val="0066CC"/>
              </a:buClr>
              <a:buFont typeface="Wingdings" pitchFamily="2" charset="2"/>
              <a:buNone/>
              <a:defRPr sz="2400"/>
            </a:lvl1pPr>
          </a:lstStyle>
          <a:p>
            <a:pPr>
              <a:defRPr/>
            </a:pPr>
            <a:r>
              <a:rPr lang="en-US" smtClean="0"/>
              <a:t>5th BINP Workshop - H Reich, C Will, H Hagelskamp</a:t>
            </a:r>
            <a:endParaRPr lang="de-DE" dirty="0"/>
          </a:p>
        </p:txBody>
      </p:sp>
      <p:sp>
        <p:nvSpPr>
          <p:cNvPr id="5" name="Rectangle 6"/>
          <p:cNvSpPr>
            <a:spLocks noGrp="1" noChangeArrowheads="1"/>
          </p:cNvSpPr>
          <p:nvPr>
            <p:ph type="sldNum" sz="quarter" idx="11"/>
          </p:nvPr>
        </p:nvSpPr>
        <p:spPr/>
        <p:txBody>
          <a:bodyPr/>
          <a:lstStyle>
            <a:lvl1pPr>
              <a:defRPr/>
            </a:lvl1pPr>
          </a:lstStyle>
          <a:p>
            <a:pPr>
              <a:defRPr/>
            </a:pPr>
            <a:fld id="{88FD382D-C6DA-4720-9D1A-256E987AD2ED}" type="slidenum">
              <a:rPr lang="de-DE"/>
              <a:pPr>
                <a:defRPr/>
              </a:pPr>
              <a:t>‹Nr.›</a:t>
            </a:fld>
            <a:endParaRPr lang="de-DE" dirty="0"/>
          </a:p>
        </p:txBody>
      </p:sp>
    </p:spTree>
    <p:extLst>
      <p:ext uri="{BB962C8B-B14F-4D97-AF65-F5344CB8AC3E}">
        <p14:creationId xmlns:p14="http://schemas.microsoft.com/office/powerpoint/2010/main" val="3606879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2113" y="225425"/>
            <a:ext cx="2151062" cy="61563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87338" y="225425"/>
            <a:ext cx="6302375" cy="61563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p:txBody>
          <a:bodyPr/>
          <a:lstStyle>
            <a:lvl1pPr eaLnBrk="0" hangingPunct="0">
              <a:spcBef>
                <a:spcPct val="20000"/>
              </a:spcBef>
              <a:buClr>
                <a:srgbClr val="0066CC"/>
              </a:buClr>
              <a:buFont typeface="Wingdings" pitchFamily="2" charset="2"/>
              <a:buChar char="•"/>
              <a:defRPr sz="2400"/>
            </a:lvl1pPr>
          </a:lstStyle>
          <a:p>
            <a:pPr>
              <a:defRPr/>
            </a:pPr>
            <a:r>
              <a:rPr lang="en-US" smtClean="0"/>
              <a:t>5th BINP Workshop - H Reich, C Will, H Hagelskamp</a:t>
            </a:r>
            <a:endParaRPr lang="de-DE" dirty="0"/>
          </a:p>
        </p:txBody>
      </p:sp>
      <p:sp>
        <p:nvSpPr>
          <p:cNvPr id="5" name="Rectangle 6"/>
          <p:cNvSpPr>
            <a:spLocks noGrp="1" noChangeArrowheads="1"/>
          </p:cNvSpPr>
          <p:nvPr>
            <p:ph type="sldNum" sz="quarter" idx="11"/>
          </p:nvPr>
        </p:nvSpPr>
        <p:spPr/>
        <p:txBody>
          <a:bodyPr/>
          <a:lstStyle>
            <a:lvl1pPr>
              <a:defRPr/>
            </a:lvl1pPr>
          </a:lstStyle>
          <a:p>
            <a:pPr>
              <a:defRPr/>
            </a:pPr>
            <a:fld id="{3D50CF91-EF40-4D0A-A120-D52145CB47F8}" type="slidenum">
              <a:rPr lang="de-DE"/>
              <a:pPr>
                <a:defRPr/>
              </a:pPr>
              <a:t>‹Nr.›</a:t>
            </a:fld>
            <a:endParaRPr lang="de-DE" dirty="0"/>
          </a:p>
        </p:txBody>
      </p:sp>
    </p:spTree>
    <p:extLst>
      <p:ext uri="{BB962C8B-B14F-4D97-AF65-F5344CB8AC3E}">
        <p14:creationId xmlns:p14="http://schemas.microsoft.com/office/powerpoint/2010/main" val="6395177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87338" y="225425"/>
            <a:ext cx="8605837" cy="490538"/>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87338" y="1125538"/>
            <a:ext cx="4225925" cy="52562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65663" y="1125538"/>
            <a:ext cx="4227512" cy="52562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p:txBody>
          <a:bodyPr/>
          <a:lstStyle>
            <a:lvl1pPr eaLnBrk="0" hangingPunct="0">
              <a:spcBef>
                <a:spcPct val="20000"/>
              </a:spcBef>
              <a:buClr>
                <a:srgbClr val="0066CC"/>
              </a:buClr>
              <a:buFont typeface="Wingdings" pitchFamily="2" charset="2"/>
              <a:buNone/>
              <a:defRPr sz="2400"/>
            </a:lvl1pPr>
          </a:lstStyle>
          <a:p>
            <a:pPr>
              <a:defRPr/>
            </a:pPr>
            <a:r>
              <a:rPr lang="en-US" smtClean="0"/>
              <a:t>5th BINP Workshop - H Reich, C Will, H Hagelskamp</a:t>
            </a:r>
            <a:endParaRPr lang="de-DE" dirty="0"/>
          </a:p>
        </p:txBody>
      </p:sp>
      <p:sp>
        <p:nvSpPr>
          <p:cNvPr id="6" name="Rectangle 6"/>
          <p:cNvSpPr>
            <a:spLocks noGrp="1" noChangeArrowheads="1"/>
          </p:cNvSpPr>
          <p:nvPr>
            <p:ph type="sldNum" sz="quarter" idx="11"/>
          </p:nvPr>
        </p:nvSpPr>
        <p:spPr/>
        <p:txBody>
          <a:bodyPr/>
          <a:lstStyle>
            <a:lvl1pPr>
              <a:defRPr/>
            </a:lvl1pPr>
          </a:lstStyle>
          <a:p>
            <a:pPr>
              <a:defRPr/>
            </a:pPr>
            <a:fld id="{035DF1F1-838F-4097-B2FF-4800F54455EF}" type="slidenum">
              <a:rPr lang="de-DE"/>
              <a:pPr>
                <a:defRPr/>
              </a:pPr>
              <a:t>‹Nr.›</a:t>
            </a:fld>
            <a:endParaRPr lang="de-DE" dirty="0"/>
          </a:p>
        </p:txBody>
      </p:sp>
    </p:spTree>
    <p:extLst>
      <p:ext uri="{BB962C8B-B14F-4D97-AF65-F5344CB8AC3E}">
        <p14:creationId xmlns:p14="http://schemas.microsoft.com/office/powerpoint/2010/main" val="8604125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87338" y="225425"/>
            <a:ext cx="8605837" cy="490538"/>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287338" y="1125538"/>
            <a:ext cx="8605837" cy="5256212"/>
          </a:xfrm>
        </p:spPr>
        <p:txBody>
          <a:bodyPr/>
          <a:lstStyle/>
          <a:p>
            <a:pPr lvl="0"/>
            <a:endParaRPr lang="de-DE" noProof="0" dirty="0" smtClean="0"/>
          </a:p>
        </p:txBody>
      </p:sp>
      <p:sp>
        <p:nvSpPr>
          <p:cNvPr id="4" name="Rectangle 5"/>
          <p:cNvSpPr>
            <a:spLocks noGrp="1" noChangeArrowheads="1"/>
          </p:cNvSpPr>
          <p:nvPr>
            <p:ph type="ftr" sz="quarter" idx="10"/>
          </p:nvPr>
        </p:nvSpPr>
        <p:spPr/>
        <p:txBody>
          <a:bodyPr/>
          <a:lstStyle>
            <a:lvl1pPr eaLnBrk="0" hangingPunct="0">
              <a:spcBef>
                <a:spcPct val="20000"/>
              </a:spcBef>
              <a:buClr>
                <a:srgbClr val="0066CC"/>
              </a:buClr>
              <a:buFont typeface="Wingdings" pitchFamily="2" charset="2"/>
              <a:buNone/>
              <a:defRPr sz="2400"/>
            </a:lvl1pPr>
          </a:lstStyle>
          <a:p>
            <a:pPr>
              <a:defRPr/>
            </a:pPr>
            <a:r>
              <a:rPr lang="en-US" smtClean="0"/>
              <a:t>5th BINP Workshop - H Reich, C Will, H Hagelskamp</a:t>
            </a:r>
            <a:endParaRPr lang="de-DE" dirty="0"/>
          </a:p>
        </p:txBody>
      </p:sp>
      <p:sp>
        <p:nvSpPr>
          <p:cNvPr id="5" name="Rectangle 6"/>
          <p:cNvSpPr>
            <a:spLocks noGrp="1" noChangeArrowheads="1"/>
          </p:cNvSpPr>
          <p:nvPr>
            <p:ph type="sldNum" sz="quarter" idx="11"/>
          </p:nvPr>
        </p:nvSpPr>
        <p:spPr/>
        <p:txBody>
          <a:bodyPr/>
          <a:lstStyle>
            <a:lvl1pPr>
              <a:defRPr/>
            </a:lvl1pPr>
          </a:lstStyle>
          <a:p>
            <a:pPr>
              <a:defRPr/>
            </a:pPr>
            <a:fld id="{6C03619E-943F-4EAF-BF4A-37AE92038F31}" type="slidenum">
              <a:rPr lang="de-DE"/>
              <a:pPr>
                <a:defRPr/>
              </a:pPr>
              <a:t>‹Nr.›</a:t>
            </a:fld>
            <a:endParaRPr lang="de-DE" dirty="0"/>
          </a:p>
        </p:txBody>
      </p:sp>
    </p:spTree>
    <p:extLst>
      <p:ext uri="{BB962C8B-B14F-4D97-AF65-F5344CB8AC3E}">
        <p14:creationId xmlns:p14="http://schemas.microsoft.com/office/powerpoint/2010/main" val="38751439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90" descr="image007"/>
          <p:cNvPicPr>
            <a:picLocks noChangeAspect="1" noChangeArrowheads="1"/>
          </p:cNvPicPr>
          <p:nvPr/>
        </p:nvPicPr>
        <p:blipFill>
          <a:blip r:embed="rId2"/>
          <a:srcRect t="10201" b="9200"/>
          <a:stretch>
            <a:fillRect/>
          </a:stretch>
        </p:blipFill>
        <p:spPr bwMode="auto">
          <a:xfrm>
            <a:off x="6048375" y="0"/>
            <a:ext cx="3163888" cy="1919288"/>
          </a:xfrm>
          <a:prstGeom prst="rect">
            <a:avLst/>
          </a:prstGeom>
          <a:noFill/>
          <a:ln w="9525">
            <a:noFill/>
            <a:miter lim="800000"/>
            <a:headEnd/>
            <a:tailEnd/>
          </a:ln>
        </p:spPr>
      </p:pic>
      <p:pic>
        <p:nvPicPr>
          <p:cNvPr id="5" name="Picture 1" descr="FCAR3________L____4___ Kopie"/>
          <p:cNvPicPr>
            <a:picLocks noChangeAspect="1" noChangeArrowheads="1"/>
          </p:cNvPicPr>
          <p:nvPr/>
        </p:nvPicPr>
        <p:blipFill>
          <a:blip r:embed="rId3"/>
          <a:srcRect t="17075"/>
          <a:stretch>
            <a:fillRect/>
          </a:stretch>
        </p:blipFill>
        <p:spPr bwMode="auto">
          <a:xfrm>
            <a:off x="0" y="0"/>
            <a:ext cx="3082925" cy="2097088"/>
          </a:xfrm>
          <a:prstGeom prst="rect">
            <a:avLst/>
          </a:prstGeom>
          <a:noFill/>
          <a:ln w="9525">
            <a:noFill/>
            <a:miter lim="800000"/>
            <a:headEnd/>
            <a:tailEnd/>
          </a:ln>
        </p:spPr>
      </p:pic>
      <p:pic>
        <p:nvPicPr>
          <p:cNvPr id="6" name="Picture 81"/>
          <p:cNvPicPr>
            <a:picLocks noChangeAspect="1" noChangeArrowheads="1"/>
          </p:cNvPicPr>
          <p:nvPr/>
        </p:nvPicPr>
        <p:blipFill>
          <a:blip r:embed="rId4"/>
          <a:srcRect l="33714" r="33855"/>
          <a:stretch>
            <a:fillRect/>
          </a:stretch>
        </p:blipFill>
        <p:spPr bwMode="auto">
          <a:xfrm>
            <a:off x="3082925" y="0"/>
            <a:ext cx="2965450" cy="1931988"/>
          </a:xfrm>
          <a:prstGeom prst="rect">
            <a:avLst/>
          </a:prstGeom>
          <a:noFill/>
          <a:ln w="9525">
            <a:noFill/>
            <a:miter lim="800000"/>
            <a:headEnd/>
            <a:tailEnd/>
          </a:ln>
        </p:spPr>
      </p:pic>
      <p:sp>
        <p:nvSpPr>
          <p:cNvPr id="7" name="Line 76"/>
          <p:cNvSpPr>
            <a:spLocks noChangeShapeType="1"/>
          </p:cNvSpPr>
          <p:nvPr/>
        </p:nvSpPr>
        <p:spPr bwMode="auto">
          <a:xfrm>
            <a:off x="6048375" y="0"/>
            <a:ext cx="0" cy="1938338"/>
          </a:xfrm>
          <a:prstGeom prst="line">
            <a:avLst/>
          </a:prstGeom>
          <a:noFill/>
          <a:ln w="38100">
            <a:solidFill>
              <a:schemeClr val="bg1"/>
            </a:solidFill>
            <a:round/>
            <a:headEnd/>
            <a:tailEnd/>
          </a:ln>
          <a:effectLst/>
        </p:spPr>
        <p:txBody>
          <a:bodyPr/>
          <a:lstStyle/>
          <a:p>
            <a:pPr fontAlgn="base">
              <a:spcBef>
                <a:spcPct val="0"/>
              </a:spcBef>
              <a:spcAft>
                <a:spcPct val="0"/>
              </a:spcAft>
              <a:defRPr/>
            </a:pPr>
            <a:endParaRPr lang="de-DE">
              <a:solidFill>
                <a:srgbClr val="000000"/>
              </a:solidFill>
              <a:cs typeface="Arial" charset="0"/>
            </a:endParaRPr>
          </a:p>
        </p:txBody>
      </p:sp>
      <p:sp>
        <p:nvSpPr>
          <p:cNvPr id="8" name="Line 75"/>
          <p:cNvSpPr>
            <a:spLocks noChangeShapeType="1"/>
          </p:cNvSpPr>
          <p:nvPr/>
        </p:nvSpPr>
        <p:spPr bwMode="auto">
          <a:xfrm>
            <a:off x="3082925" y="0"/>
            <a:ext cx="0" cy="1931988"/>
          </a:xfrm>
          <a:prstGeom prst="line">
            <a:avLst/>
          </a:prstGeom>
          <a:noFill/>
          <a:ln w="38100">
            <a:solidFill>
              <a:schemeClr val="bg1"/>
            </a:solidFill>
            <a:round/>
            <a:headEnd/>
            <a:tailEnd/>
          </a:ln>
          <a:effectLst/>
        </p:spPr>
        <p:txBody>
          <a:bodyPr/>
          <a:lstStyle/>
          <a:p>
            <a:pPr fontAlgn="base">
              <a:spcBef>
                <a:spcPct val="0"/>
              </a:spcBef>
              <a:spcAft>
                <a:spcPct val="0"/>
              </a:spcAft>
              <a:defRPr/>
            </a:pPr>
            <a:endParaRPr lang="de-DE">
              <a:solidFill>
                <a:srgbClr val="000000"/>
              </a:solidFill>
              <a:cs typeface="Arial" charset="0"/>
            </a:endParaRPr>
          </a:p>
        </p:txBody>
      </p:sp>
      <p:sp>
        <p:nvSpPr>
          <p:cNvPr id="9" name="Rectangle 69"/>
          <p:cNvSpPr>
            <a:spLocks noChangeArrowheads="1"/>
          </p:cNvSpPr>
          <p:nvPr/>
        </p:nvSpPr>
        <p:spPr bwMode="auto">
          <a:xfrm>
            <a:off x="0" y="6035675"/>
            <a:ext cx="9144000" cy="84138"/>
          </a:xfrm>
          <a:prstGeom prst="rect">
            <a:avLst/>
          </a:prstGeom>
          <a:solidFill>
            <a:srgbClr val="FF9900"/>
          </a:solidFill>
          <a:ln w="9525">
            <a:noFill/>
            <a:miter lim="800000"/>
            <a:headEnd/>
            <a:tailEnd/>
          </a:ln>
          <a:effectLst/>
        </p:spPr>
        <p:txBody>
          <a:bodyPr wrap="none" anchor="ctr"/>
          <a:lstStyle/>
          <a:p>
            <a:pPr fontAlgn="base">
              <a:spcBef>
                <a:spcPct val="0"/>
              </a:spcBef>
              <a:spcAft>
                <a:spcPct val="0"/>
              </a:spcAft>
              <a:defRPr/>
            </a:pPr>
            <a:endParaRPr lang="de-DE">
              <a:solidFill>
                <a:srgbClr val="000000"/>
              </a:solidFill>
              <a:cs typeface="Arial" charset="0"/>
            </a:endParaRPr>
          </a:p>
        </p:txBody>
      </p:sp>
      <p:sp>
        <p:nvSpPr>
          <p:cNvPr id="10" name="Rectangle 78"/>
          <p:cNvSpPr>
            <a:spLocks noChangeArrowheads="1"/>
          </p:cNvSpPr>
          <p:nvPr/>
        </p:nvSpPr>
        <p:spPr bwMode="auto">
          <a:xfrm>
            <a:off x="0" y="0"/>
            <a:ext cx="9144000" cy="1958975"/>
          </a:xfrm>
          <a:prstGeom prst="rect">
            <a:avLst/>
          </a:prstGeom>
          <a:solidFill>
            <a:schemeClr val="bg1">
              <a:alpha val="35001"/>
            </a:schemeClr>
          </a:solidFill>
          <a:ln w="9525">
            <a:noFill/>
            <a:miter lim="800000"/>
            <a:headEnd/>
            <a:tailEnd/>
          </a:ln>
          <a:effectLst/>
        </p:spPr>
        <p:txBody>
          <a:bodyPr wrap="none" anchor="ctr"/>
          <a:lstStyle/>
          <a:p>
            <a:pPr fontAlgn="base">
              <a:spcBef>
                <a:spcPct val="0"/>
              </a:spcBef>
              <a:spcAft>
                <a:spcPct val="0"/>
              </a:spcAft>
              <a:defRPr/>
            </a:pPr>
            <a:endParaRPr lang="de-DE">
              <a:solidFill>
                <a:srgbClr val="000000"/>
              </a:solidFill>
              <a:cs typeface="Arial" charset="0"/>
            </a:endParaRPr>
          </a:p>
        </p:txBody>
      </p:sp>
      <p:sp>
        <p:nvSpPr>
          <p:cNvPr id="11" name="Rectangle 62"/>
          <p:cNvSpPr>
            <a:spLocks noChangeArrowheads="1"/>
          </p:cNvSpPr>
          <p:nvPr/>
        </p:nvSpPr>
        <p:spPr bwMode="auto">
          <a:xfrm>
            <a:off x="0" y="1919288"/>
            <a:ext cx="9144000" cy="4116387"/>
          </a:xfrm>
          <a:prstGeom prst="rect">
            <a:avLst/>
          </a:prstGeom>
          <a:solidFill>
            <a:srgbClr val="00599D"/>
          </a:solidFill>
          <a:ln w="9525">
            <a:noFill/>
            <a:miter lim="800000"/>
            <a:headEnd/>
            <a:tailEnd/>
          </a:ln>
          <a:effectLst/>
        </p:spPr>
        <p:txBody>
          <a:bodyPr wrap="none" anchor="ctr"/>
          <a:lstStyle/>
          <a:p>
            <a:pPr algn="ctr" fontAlgn="base">
              <a:spcBef>
                <a:spcPct val="0"/>
              </a:spcBef>
              <a:spcAft>
                <a:spcPct val="0"/>
              </a:spcAft>
              <a:defRPr/>
            </a:pPr>
            <a:endParaRPr lang="en-GB">
              <a:solidFill>
                <a:srgbClr val="000000"/>
              </a:solidFill>
              <a:cs typeface="Arial" charset="0"/>
            </a:endParaRPr>
          </a:p>
        </p:txBody>
      </p:sp>
      <p:sp>
        <p:nvSpPr>
          <p:cNvPr id="12" name="Line 82"/>
          <p:cNvSpPr>
            <a:spLocks noChangeShapeType="1"/>
          </p:cNvSpPr>
          <p:nvPr/>
        </p:nvSpPr>
        <p:spPr bwMode="auto">
          <a:xfrm rot="16200000">
            <a:off x="4572000" y="-2633662"/>
            <a:ext cx="0" cy="9144000"/>
          </a:xfrm>
          <a:prstGeom prst="line">
            <a:avLst/>
          </a:prstGeom>
          <a:noFill/>
          <a:ln w="38100">
            <a:solidFill>
              <a:schemeClr val="bg1"/>
            </a:solidFill>
            <a:round/>
            <a:headEnd/>
            <a:tailEnd/>
          </a:ln>
          <a:effectLst/>
        </p:spPr>
        <p:txBody>
          <a:bodyPr/>
          <a:lstStyle/>
          <a:p>
            <a:pPr fontAlgn="base">
              <a:spcBef>
                <a:spcPct val="0"/>
              </a:spcBef>
              <a:spcAft>
                <a:spcPct val="0"/>
              </a:spcAft>
              <a:defRPr/>
            </a:pPr>
            <a:endParaRPr lang="de-DE">
              <a:solidFill>
                <a:srgbClr val="000000"/>
              </a:solidFill>
              <a:cs typeface="Arial" charset="0"/>
            </a:endParaRPr>
          </a:p>
        </p:txBody>
      </p:sp>
      <p:pic>
        <p:nvPicPr>
          <p:cNvPr id="13" name="Picture 87" descr="FAIR_farb_RGB_3cm"/>
          <p:cNvPicPr>
            <a:picLocks noChangeAspect="1" noChangeArrowheads="1"/>
          </p:cNvPicPr>
          <p:nvPr/>
        </p:nvPicPr>
        <p:blipFill>
          <a:blip r:embed="rId5"/>
          <a:srcRect/>
          <a:stretch>
            <a:fillRect/>
          </a:stretch>
        </p:blipFill>
        <p:spPr bwMode="auto">
          <a:xfrm>
            <a:off x="8135938" y="6142038"/>
            <a:ext cx="898525" cy="708025"/>
          </a:xfrm>
          <a:prstGeom prst="rect">
            <a:avLst/>
          </a:prstGeom>
          <a:noFill/>
          <a:ln w="9525">
            <a:noFill/>
            <a:miter lim="800000"/>
            <a:headEnd/>
            <a:tailEnd/>
          </a:ln>
        </p:spPr>
      </p:pic>
      <p:sp>
        <p:nvSpPr>
          <p:cNvPr id="4098" name="Rectangle 2"/>
          <p:cNvSpPr>
            <a:spLocks noGrp="1" noChangeArrowheads="1"/>
          </p:cNvSpPr>
          <p:nvPr>
            <p:ph type="ctrTitle"/>
          </p:nvPr>
        </p:nvSpPr>
        <p:spPr>
          <a:xfrm>
            <a:off x="503238" y="2419350"/>
            <a:ext cx="8064500" cy="1441450"/>
          </a:xfrm>
        </p:spPr>
        <p:txBody>
          <a:bodyPr/>
          <a:lstStyle>
            <a:lvl1pPr>
              <a:defRPr sz="3600">
                <a:solidFill>
                  <a:schemeClr val="bg1"/>
                </a:solidFill>
              </a:defRPr>
            </a:lvl1pPr>
          </a:lstStyle>
          <a:p>
            <a:r>
              <a:rPr lang="de-DE" smtClean="0"/>
              <a:t>Titelmasterformat durch Klicken bearbeiten</a:t>
            </a:r>
            <a:endParaRPr lang="en-GB"/>
          </a:p>
        </p:txBody>
      </p:sp>
      <p:sp>
        <p:nvSpPr>
          <p:cNvPr id="4099" name="Rectangle 3"/>
          <p:cNvSpPr>
            <a:spLocks noGrp="1" noChangeArrowheads="1"/>
          </p:cNvSpPr>
          <p:nvPr>
            <p:ph type="subTitle" idx="1"/>
          </p:nvPr>
        </p:nvSpPr>
        <p:spPr>
          <a:xfrm>
            <a:off x="503238" y="4124325"/>
            <a:ext cx="6127750" cy="1465263"/>
          </a:xfrm>
        </p:spPr>
        <p:txBody>
          <a:bodyPr anchor="b"/>
          <a:lstStyle>
            <a:lvl1pPr marL="0" indent="0">
              <a:defRPr>
                <a:solidFill>
                  <a:schemeClr val="bg1"/>
                </a:solidFill>
                <a:latin typeface="Arial Narrow" pitchFamily="34" charset="0"/>
              </a:defRPr>
            </a:lvl1pPr>
          </a:lstStyle>
          <a:p>
            <a:r>
              <a:rPr lang="de-DE" smtClean="0"/>
              <a:t>Formatvorlage des Untertitelmasters durch Klicken bearbeiten</a:t>
            </a:r>
            <a:endParaRPr lang="en-GB"/>
          </a:p>
        </p:txBody>
      </p:sp>
    </p:spTree>
    <p:extLst>
      <p:ext uri="{BB962C8B-B14F-4D97-AF65-F5344CB8AC3E}">
        <p14:creationId xmlns:p14="http://schemas.microsoft.com/office/powerpoint/2010/main" val="1536765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B13E67DB-3F5A-400D-8115-4A6680BE68C1}" type="slidenum">
              <a:rPr lang="de-DE"/>
              <a:pPr>
                <a:defRPr/>
              </a:pPr>
              <a:t>‹Nr.›</a:t>
            </a:fld>
            <a:endParaRPr lang="de-DE"/>
          </a:p>
        </p:txBody>
      </p:sp>
    </p:spTree>
    <p:extLst>
      <p:ext uri="{BB962C8B-B14F-4D97-AF65-F5344CB8AC3E}">
        <p14:creationId xmlns:p14="http://schemas.microsoft.com/office/powerpoint/2010/main" val="3650109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5" name="Rectangle 6"/>
          <p:cNvSpPr>
            <a:spLocks noGrp="1" noChangeArrowheads="1"/>
          </p:cNvSpPr>
          <p:nvPr>
            <p:ph type="sldNum" sz="quarter" idx="11"/>
          </p:nvPr>
        </p:nvSpPr>
        <p:spPr>
          <a:ln/>
        </p:spPr>
        <p:txBody>
          <a:bodyPr/>
          <a:lstStyle>
            <a:lvl1pPr>
              <a:defRPr/>
            </a:lvl1pPr>
          </a:lstStyle>
          <a:p>
            <a:pPr>
              <a:defRPr/>
            </a:pPr>
            <a:fld id="{DC507D51-02AF-4D1C-9176-05ED4CC8ECDC}" type="slidenum">
              <a:rPr lang="de-DE"/>
              <a:pPr>
                <a:defRPr/>
              </a:pPr>
              <a:t>‹Nr.›</a:t>
            </a:fld>
            <a:endParaRPr lang="de-DE"/>
          </a:p>
        </p:txBody>
      </p:sp>
    </p:spTree>
    <p:extLst>
      <p:ext uri="{BB962C8B-B14F-4D97-AF65-F5344CB8AC3E}">
        <p14:creationId xmlns:p14="http://schemas.microsoft.com/office/powerpoint/2010/main" val="3643548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87338" y="1125538"/>
            <a:ext cx="422592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65663" y="1125538"/>
            <a:ext cx="4227512"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2D9AF7D3-A6F5-4055-9635-1E4600BABE18}" type="slidenum">
              <a:rPr lang="de-DE"/>
              <a:pPr>
                <a:defRPr/>
              </a:pPr>
              <a:t>‹Nr.›</a:t>
            </a:fld>
            <a:endParaRPr lang="de-DE"/>
          </a:p>
        </p:txBody>
      </p:sp>
    </p:spTree>
    <p:extLst>
      <p:ext uri="{BB962C8B-B14F-4D97-AF65-F5344CB8AC3E}">
        <p14:creationId xmlns:p14="http://schemas.microsoft.com/office/powerpoint/2010/main" val="1794437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5th BINP Workshop - H Reich, C Will, H Hagelskamp</a:t>
            </a:r>
            <a:endParaRPr lang="de-DE" dirty="0"/>
          </a:p>
        </p:txBody>
      </p:sp>
      <p:sp>
        <p:nvSpPr>
          <p:cNvPr id="8" name="Rectangle 6"/>
          <p:cNvSpPr>
            <a:spLocks noGrp="1" noChangeArrowheads="1"/>
          </p:cNvSpPr>
          <p:nvPr>
            <p:ph type="sldNum" sz="quarter" idx="11"/>
          </p:nvPr>
        </p:nvSpPr>
        <p:spPr>
          <a:ln/>
        </p:spPr>
        <p:txBody>
          <a:bodyPr/>
          <a:lstStyle>
            <a:lvl1pPr>
              <a:defRPr/>
            </a:lvl1pPr>
          </a:lstStyle>
          <a:p>
            <a:pPr>
              <a:defRPr/>
            </a:pPr>
            <a:fld id="{93C9ECF8-9783-4E7B-8096-7ADFB4E46415}" type="slidenum">
              <a:rPr lang="de-DE"/>
              <a:pPr>
                <a:defRPr/>
              </a:pPr>
              <a:t>‹Nr.›</a:t>
            </a:fld>
            <a:endParaRPr lang="de-DE"/>
          </a:p>
        </p:txBody>
      </p:sp>
    </p:spTree>
    <p:extLst>
      <p:ext uri="{BB962C8B-B14F-4D97-AF65-F5344CB8AC3E}">
        <p14:creationId xmlns:p14="http://schemas.microsoft.com/office/powerpoint/2010/main" val="392304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NP workshop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pPr fontAlgn="base">
              <a:spcBef>
                <a:spcPct val="0"/>
              </a:spcBef>
              <a:spcAft>
                <a:spcPct val="0"/>
              </a:spcAft>
              <a:defRPr/>
            </a:pPr>
            <a:fld id="{93585075-FD7A-4005-9B3D-AB5D8A66E66F}" type="slidenum">
              <a:rPr lang="de-DE" smtClean="0"/>
              <a:pPr fontAlgn="base">
                <a:spcBef>
                  <a:spcPct val="0"/>
                </a:spcBef>
                <a:spcAft>
                  <a:spcPct val="0"/>
                </a:spcAft>
                <a:defRPr/>
              </a:pPr>
              <a:t>‹Nr.›</a:t>
            </a:fld>
            <a:endParaRPr lang="de-DE" dirty="0"/>
          </a:p>
        </p:txBody>
      </p:sp>
      <p:sp>
        <p:nvSpPr>
          <p:cNvPr id="4" name="Fußzeilenplatzhalter 3"/>
          <p:cNvSpPr>
            <a:spLocks noGrp="1"/>
          </p:cNvSpPr>
          <p:nvPr>
            <p:ph type="ftr" sz="quarter" idx="11"/>
          </p:nvPr>
        </p:nvSpPr>
        <p:spPr>
          <a:xfrm>
            <a:off x="-36513" y="6607175"/>
            <a:ext cx="6840761" cy="250825"/>
          </a:xfrm>
        </p:spPr>
        <p:txBody>
          <a:bodyPr/>
          <a:lstStyle>
            <a:lvl1pPr>
              <a:defRPr sz="800" b="1">
                <a:solidFill>
                  <a:srgbClr val="0070C0"/>
                </a:solidFill>
              </a:defRPr>
            </a:lvl1pPr>
          </a:lstStyle>
          <a:p>
            <a:pPr fontAlgn="base">
              <a:spcAft>
                <a:spcPct val="0"/>
              </a:spcAft>
              <a:defRPr/>
            </a:pPr>
            <a:r>
              <a:rPr lang="en-US" altLang="de-DE" smtClean="0"/>
              <a:t>5th BINP Workshop - H Reich, C Will, H Hagelskamp</a:t>
            </a:r>
            <a:endParaRPr lang="de-DE" altLang="de-DE" dirty="0"/>
          </a:p>
        </p:txBody>
      </p:sp>
    </p:spTree>
    <p:extLst>
      <p:ext uri="{BB962C8B-B14F-4D97-AF65-F5344CB8AC3E}">
        <p14:creationId xmlns:p14="http://schemas.microsoft.com/office/powerpoint/2010/main" val="158427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5th BINP Workshop - H Reich, C Will, H Hagelskamp</a:t>
            </a:r>
            <a:endParaRPr lang="de-DE" dirty="0"/>
          </a:p>
        </p:txBody>
      </p:sp>
      <p:sp>
        <p:nvSpPr>
          <p:cNvPr id="4" name="Rectangle 6"/>
          <p:cNvSpPr>
            <a:spLocks noGrp="1" noChangeArrowheads="1"/>
          </p:cNvSpPr>
          <p:nvPr>
            <p:ph type="sldNum" sz="quarter" idx="11"/>
          </p:nvPr>
        </p:nvSpPr>
        <p:spPr>
          <a:ln/>
        </p:spPr>
        <p:txBody>
          <a:bodyPr/>
          <a:lstStyle>
            <a:lvl1pPr>
              <a:defRPr/>
            </a:lvl1pPr>
          </a:lstStyle>
          <a:p>
            <a:pPr>
              <a:defRPr/>
            </a:pPr>
            <a:fld id="{8E3B0D31-0704-4AEC-8EDB-63E3087B11EB}" type="slidenum">
              <a:rPr lang="de-DE"/>
              <a:pPr>
                <a:defRPr/>
              </a:pPr>
              <a:t>‹Nr.›</a:t>
            </a:fld>
            <a:endParaRPr lang="de-DE"/>
          </a:p>
        </p:txBody>
      </p:sp>
    </p:spTree>
    <p:extLst>
      <p:ext uri="{BB962C8B-B14F-4D97-AF65-F5344CB8AC3E}">
        <p14:creationId xmlns:p14="http://schemas.microsoft.com/office/powerpoint/2010/main" val="3728810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5th BINP Workshop - H Reich, C Will, H Hagelskamp</a:t>
            </a: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F82919FA-F87A-4B42-A1CD-0E749B3E7D5A}" type="slidenum">
              <a:rPr lang="de-DE"/>
              <a:pPr>
                <a:defRPr/>
              </a:pPr>
              <a:t>‹Nr.›</a:t>
            </a:fld>
            <a:endParaRPr lang="de-DE"/>
          </a:p>
        </p:txBody>
      </p:sp>
    </p:spTree>
    <p:extLst>
      <p:ext uri="{BB962C8B-B14F-4D97-AF65-F5344CB8AC3E}">
        <p14:creationId xmlns:p14="http://schemas.microsoft.com/office/powerpoint/2010/main" val="508669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5th BINP Workshop - H Reich, C Will, H Hagelskamp</a:t>
            </a:r>
            <a:endParaRPr lang="de-DE" dirty="0"/>
          </a:p>
        </p:txBody>
      </p:sp>
      <p:sp>
        <p:nvSpPr>
          <p:cNvPr id="6" name="Rectangle 6"/>
          <p:cNvSpPr>
            <a:spLocks noGrp="1" noChangeArrowheads="1"/>
          </p:cNvSpPr>
          <p:nvPr>
            <p:ph type="sldNum" sz="quarter" idx="11"/>
          </p:nvPr>
        </p:nvSpPr>
        <p:spPr>
          <a:ln/>
        </p:spPr>
        <p:txBody>
          <a:bodyPr/>
          <a:lstStyle>
            <a:lvl1pPr>
              <a:defRPr/>
            </a:lvl1pPr>
          </a:lstStyle>
          <a:p>
            <a:pPr>
              <a:defRPr/>
            </a:pPr>
            <a:fld id="{B56C4B83-5714-4E51-B0B4-92E9DB4C7CF2}" type="slidenum">
              <a:rPr lang="de-DE"/>
              <a:pPr>
                <a:defRPr/>
              </a:pPr>
              <a:t>‹Nr.›</a:t>
            </a:fld>
            <a:endParaRPr lang="de-DE"/>
          </a:p>
        </p:txBody>
      </p:sp>
    </p:spTree>
    <p:extLst>
      <p:ext uri="{BB962C8B-B14F-4D97-AF65-F5344CB8AC3E}">
        <p14:creationId xmlns:p14="http://schemas.microsoft.com/office/powerpoint/2010/main" val="3313286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5th BINP Workshop - H Reich, C Will, H Hagelskamp</a:t>
            </a:r>
            <a:endParaRPr lang="de-DE" dirty="0"/>
          </a:p>
        </p:txBody>
      </p:sp>
      <p:sp>
        <p:nvSpPr>
          <p:cNvPr id="6" name="Rectangle 6"/>
          <p:cNvSpPr>
            <a:spLocks noGrp="1" noChangeArrowheads="1"/>
          </p:cNvSpPr>
          <p:nvPr>
            <p:ph type="sldNum" sz="quarter" idx="11"/>
          </p:nvPr>
        </p:nvSpPr>
        <p:spPr>
          <a:ln/>
        </p:spPr>
        <p:txBody>
          <a:bodyPr/>
          <a:lstStyle>
            <a:lvl1pPr>
              <a:defRPr/>
            </a:lvl1pPr>
          </a:lstStyle>
          <a:p>
            <a:pPr>
              <a:defRPr/>
            </a:pPr>
            <a:fld id="{B26D074A-3E24-4F58-B20C-32C299F94A4F}" type="slidenum">
              <a:rPr lang="de-DE"/>
              <a:pPr>
                <a:defRPr/>
              </a:pPr>
              <a:t>‹Nr.›</a:t>
            </a:fld>
            <a:endParaRPr lang="de-DE"/>
          </a:p>
        </p:txBody>
      </p:sp>
    </p:spTree>
    <p:extLst>
      <p:ext uri="{BB962C8B-B14F-4D97-AF65-F5344CB8AC3E}">
        <p14:creationId xmlns:p14="http://schemas.microsoft.com/office/powerpoint/2010/main" val="3324169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5th BINP Workshop - H Reich, C Will, H Hagelskamp</a:t>
            </a:r>
            <a:endParaRPr lang="de-DE" dirty="0"/>
          </a:p>
        </p:txBody>
      </p:sp>
      <p:sp>
        <p:nvSpPr>
          <p:cNvPr id="5" name="Rectangle 6"/>
          <p:cNvSpPr>
            <a:spLocks noGrp="1" noChangeArrowheads="1"/>
          </p:cNvSpPr>
          <p:nvPr>
            <p:ph type="sldNum" sz="quarter" idx="11"/>
          </p:nvPr>
        </p:nvSpPr>
        <p:spPr>
          <a:ln/>
        </p:spPr>
        <p:txBody>
          <a:bodyPr/>
          <a:lstStyle>
            <a:lvl1pPr>
              <a:defRPr/>
            </a:lvl1pPr>
          </a:lstStyle>
          <a:p>
            <a:pPr>
              <a:defRPr/>
            </a:pPr>
            <a:fld id="{FE30CE02-E0C1-479C-9C89-82464D207013}" type="slidenum">
              <a:rPr lang="de-DE"/>
              <a:pPr>
                <a:defRPr/>
              </a:pPr>
              <a:t>‹Nr.›</a:t>
            </a:fld>
            <a:endParaRPr lang="de-DE"/>
          </a:p>
        </p:txBody>
      </p:sp>
    </p:spTree>
    <p:extLst>
      <p:ext uri="{BB962C8B-B14F-4D97-AF65-F5344CB8AC3E}">
        <p14:creationId xmlns:p14="http://schemas.microsoft.com/office/powerpoint/2010/main" val="3443831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2113" y="225425"/>
            <a:ext cx="2151062" cy="61563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87338" y="225425"/>
            <a:ext cx="6302375" cy="61563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5th BINP Workshop - H Reich, C Will, H Hagelskamp</a:t>
            </a:r>
            <a:endParaRPr lang="de-DE" dirty="0"/>
          </a:p>
        </p:txBody>
      </p:sp>
      <p:sp>
        <p:nvSpPr>
          <p:cNvPr id="5" name="Rectangle 6"/>
          <p:cNvSpPr>
            <a:spLocks noGrp="1" noChangeArrowheads="1"/>
          </p:cNvSpPr>
          <p:nvPr>
            <p:ph type="sldNum" sz="quarter" idx="11"/>
          </p:nvPr>
        </p:nvSpPr>
        <p:spPr>
          <a:ln/>
        </p:spPr>
        <p:txBody>
          <a:bodyPr/>
          <a:lstStyle>
            <a:lvl1pPr>
              <a:defRPr/>
            </a:lvl1pPr>
          </a:lstStyle>
          <a:p>
            <a:pPr>
              <a:defRPr/>
            </a:pPr>
            <a:fld id="{65469845-D875-4C8E-A5FF-F5E2C1DC7A42}" type="slidenum">
              <a:rPr lang="de-DE"/>
              <a:pPr>
                <a:defRPr/>
              </a:pPr>
              <a:t>‹Nr.›</a:t>
            </a:fld>
            <a:endParaRPr lang="de-DE"/>
          </a:p>
        </p:txBody>
      </p:sp>
    </p:spTree>
    <p:extLst>
      <p:ext uri="{BB962C8B-B14F-4D97-AF65-F5344CB8AC3E}">
        <p14:creationId xmlns:p14="http://schemas.microsoft.com/office/powerpoint/2010/main" val="119435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ln/>
        </p:spPr>
        <p:txBody>
          <a:bodyPr/>
          <a:lstStyle>
            <a:lvl1pPr>
              <a:defRPr/>
            </a:lvl1pPr>
          </a:lstStyle>
          <a:p>
            <a:pPr>
              <a:defRPr/>
            </a:pPr>
            <a:fld id="{7EE69476-6003-47DC-8B74-0BB465662B31}" type="slidenum">
              <a:rPr lang="de-DE"/>
              <a:pPr>
                <a:defRPr/>
              </a:pPr>
              <a:t>‹Nr.›</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ltLang="de-DE" smtClean="0"/>
              <a:t>5th BINP Workshop - H Reich, C Will, H Hagelskamp</a:t>
            </a:r>
            <a:endParaRPr lang="de-DE" altLang="de-DE" dirty="0"/>
          </a:p>
        </p:txBody>
      </p:sp>
    </p:spTree>
    <p:extLst>
      <p:ext uri="{BB962C8B-B14F-4D97-AF65-F5344CB8AC3E}">
        <p14:creationId xmlns:p14="http://schemas.microsoft.com/office/powerpoint/2010/main" val="39236348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EB438491-D1F0-407F-8B0D-D903EA8FEFBE}" type="slidenum">
              <a:rPr lang="de-DE"/>
              <a:pPr>
                <a:defRPr/>
              </a:pPr>
              <a:t>‹Nr.›</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ltLang="de-DE" smtClean="0"/>
              <a:t>5th BINP Workshop - H Reich, C Will, H Hagelskamp</a:t>
            </a:r>
            <a:endParaRPr lang="de-DE" altLang="de-DE" dirty="0"/>
          </a:p>
        </p:txBody>
      </p:sp>
    </p:spTree>
    <p:extLst>
      <p:ext uri="{BB962C8B-B14F-4D97-AF65-F5344CB8AC3E}">
        <p14:creationId xmlns:p14="http://schemas.microsoft.com/office/powerpoint/2010/main" val="3319369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87338" y="1125538"/>
            <a:ext cx="422592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65663" y="1125538"/>
            <a:ext cx="4227512"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p:txBody>
          <a:bodyPr/>
          <a:lstStyle>
            <a:lvl1pPr eaLnBrk="0" hangingPunct="0">
              <a:spcBef>
                <a:spcPct val="20000"/>
              </a:spcBef>
              <a:buClr>
                <a:srgbClr val="0066CC"/>
              </a:buClr>
              <a:buFont typeface="Wingdings" pitchFamily="2" charset="2"/>
              <a:buNone/>
              <a:defRPr sz="1200"/>
            </a:lvl1pPr>
          </a:lstStyle>
          <a:p>
            <a:pPr>
              <a:defRPr/>
            </a:pPr>
            <a:r>
              <a:rPr lang="en-US" sz="1100" smtClean="0"/>
              <a:t>5th BINP Workshop - H Reich, C Will, H Hagelskamp</a:t>
            </a:r>
            <a:endParaRPr lang="de-DE" sz="1100" dirty="0"/>
          </a:p>
        </p:txBody>
      </p:sp>
      <p:sp>
        <p:nvSpPr>
          <p:cNvPr id="6" name="Rectangle 6"/>
          <p:cNvSpPr>
            <a:spLocks noGrp="1" noChangeArrowheads="1"/>
          </p:cNvSpPr>
          <p:nvPr>
            <p:ph type="sldNum" sz="quarter" idx="11"/>
          </p:nvPr>
        </p:nvSpPr>
        <p:spPr/>
        <p:txBody>
          <a:bodyPr/>
          <a:lstStyle>
            <a:lvl1pPr>
              <a:defRPr/>
            </a:lvl1pPr>
          </a:lstStyle>
          <a:p>
            <a:pPr>
              <a:defRPr/>
            </a:pPr>
            <a:fld id="{47A9FADF-0E9A-4F92-AF26-3F45EF9C938A}" type="slidenum">
              <a:rPr lang="de-DE"/>
              <a:pPr>
                <a:defRPr/>
              </a:pPr>
              <a:t>‹Nr.›</a:t>
            </a:fld>
            <a:endParaRPr lang="de-DE" dirty="0"/>
          </a:p>
        </p:txBody>
      </p:sp>
    </p:spTree>
    <p:extLst>
      <p:ext uri="{BB962C8B-B14F-4D97-AF65-F5344CB8AC3E}">
        <p14:creationId xmlns:p14="http://schemas.microsoft.com/office/powerpoint/2010/main" val="33127929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p:txBody>
          <a:bodyPr/>
          <a:lstStyle>
            <a:lvl1pPr eaLnBrk="0" hangingPunct="0">
              <a:spcBef>
                <a:spcPct val="20000"/>
              </a:spcBef>
              <a:buClr>
                <a:srgbClr val="0066CC"/>
              </a:buClr>
              <a:buFont typeface="Wingdings" pitchFamily="2" charset="2"/>
              <a:buNone/>
              <a:defRPr sz="1200"/>
            </a:lvl1pPr>
          </a:lstStyle>
          <a:p>
            <a:pPr>
              <a:defRPr/>
            </a:pPr>
            <a:r>
              <a:rPr lang="en-US" sz="1100" smtClean="0"/>
              <a:t>5th BINP Workshop - H Reich, C Will, H Hagelskamp</a:t>
            </a:r>
            <a:endParaRPr lang="de-DE" sz="1100" dirty="0"/>
          </a:p>
        </p:txBody>
      </p:sp>
      <p:sp>
        <p:nvSpPr>
          <p:cNvPr id="8" name="Rectangle 6"/>
          <p:cNvSpPr>
            <a:spLocks noGrp="1" noChangeArrowheads="1"/>
          </p:cNvSpPr>
          <p:nvPr>
            <p:ph type="sldNum" sz="quarter" idx="11"/>
          </p:nvPr>
        </p:nvSpPr>
        <p:spPr/>
        <p:txBody>
          <a:bodyPr/>
          <a:lstStyle>
            <a:lvl1pPr>
              <a:defRPr/>
            </a:lvl1pPr>
          </a:lstStyle>
          <a:p>
            <a:pPr>
              <a:defRPr/>
            </a:pPr>
            <a:fld id="{5A6C3C78-4A24-4D2A-9848-984D8FFFAEB6}" type="slidenum">
              <a:rPr lang="de-DE"/>
              <a:pPr>
                <a:defRPr/>
              </a:pPr>
              <a:t>‹Nr.›</a:t>
            </a:fld>
            <a:endParaRPr lang="de-DE" dirty="0"/>
          </a:p>
        </p:txBody>
      </p:sp>
    </p:spTree>
    <p:extLst>
      <p:ext uri="{BB962C8B-B14F-4D97-AF65-F5344CB8AC3E}">
        <p14:creationId xmlns:p14="http://schemas.microsoft.com/office/powerpoint/2010/main" val="35995854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p:txBody>
          <a:bodyPr/>
          <a:lstStyle>
            <a:lvl1pPr eaLnBrk="0" hangingPunct="0">
              <a:spcBef>
                <a:spcPct val="20000"/>
              </a:spcBef>
              <a:buClr>
                <a:srgbClr val="0066CC"/>
              </a:buClr>
              <a:buFont typeface="Wingdings" pitchFamily="2" charset="2"/>
              <a:buNone/>
              <a:defRPr sz="1200"/>
            </a:lvl1pPr>
          </a:lstStyle>
          <a:p>
            <a:pPr>
              <a:defRPr/>
            </a:pPr>
            <a:r>
              <a:rPr lang="en-US" sz="1100" smtClean="0"/>
              <a:t>5th BINP Workshop - H Reich, C Will, H Hagelskamp</a:t>
            </a:r>
            <a:endParaRPr lang="de-DE" sz="1100" dirty="0"/>
          </a:p>
        </p:txBody>
      </p:sp>
      <p:sp>
        <p:nvSpPr>
          <p:cNvPr id="4" name="Rectangle 6"/>
          <p:cNvSpPr>
            <a:spLocks noGrp="1" noChangeArrowheads="1"/>
          </p:cNvSpPr>
          <p:nvPr>
            <p:ph type="sldNum" sz="quarter" idx="11"/>
          </p:nvPr>
        </p:nvSpPr>
        <p:spPr/>
        <p:txBody>
          <a:bodyPr/>
          <a:lstStyle>
            <a:lvl1pPr>
              <a:defRPr/>
            </a:lvl1pPr>
          </a:lstStyle>
          <a:p>
            <a:pPr>
              <a:defRPr/>
            </a:pPr>
            <a:fld id="{1E07E8FD-C0B5-4D83-BFF5-4470D15BFF45}" type="slidenum">
              <a:rPr lang="de-DE"/>
              <a:pPr>
                <a:defRPr/>
              </a:pPr>
              <a:t>‹Nr.›</a:t>
            </a:fld>
            <a:endParaRPr lang="de-DE" dirty="0"/>
          </a:p>
        </p:txBody>
      </p:sp>
    </p:spTree>
    <p:extLst>
      <p:ext uri="{BB962C8B-B14F-4D97-AF65-F5344CB8AC3E}">
        <p14:creationId xmlns:p14="http://schemas.microsoft.com/office/powerpoint/2010/main" val="26219917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4FC501A-8D56-4CA1-AACE-95032C7BB44B}" type="slidenum">
              <a:rPr lang="de-DE"/>
              <a:pPr>
                <a:defRPr/>
              </a:pPr>
              <a:t>‹Nr.›</a:t>
            </a:fld>
            <a:endParaRPr lang="de-DE" dirty="0"/>
          </a:p>
        </p:txBody>
      </p:sp>
      <p:sp>
        <p:nvSpPr>
          <p:cNvPr id="3" name="Fußzeilenplatzhalter 4"/>
          <p:cNvSpPr>
            <a:spLocks noGrp="1"/>
          </p:cNvSpPr>
          <p:nvPr>
            <p:ph type="ftr" sz="quarter" idx="11"/>
          </p:nvPr>
        </p:nvSpPr>
        <p:spPr/>
        <p:txBody>
          <a:bodyPr/>
          <a:lstStyle>
            <a:lvl1pPr>
              <a:defRPr/>
            </a:lvl1pPr>
          </a:lstStyle>
          <a:p>
            <a:pPr>
              <a:defRPr/>
            </a:pPr>
            <a:r>
              <a:rPr lang="en-US" altLang="de-DE" smtClean="0"/>
              <a:t>5th BINP Workshop - H Reich, C Will, H Hagelskamp</a:t>
            </a:r>
            <a:endParaRPr lang="de-DE" altLang="de-DE" dirty="0"/>
          </a:p>
        </p:txBody>
      </p:sp>
    </p:spTree>
    <p:extLst>
      <p:ext uri="{BB962C8B-B14F-4D97-AF65-F5344CB8AC3E}">
        <p14:creationId xmlns:p14="http://schemas.microsoft.com/office/powerpoint/2010/main" val="33712808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p:txBody>
          <a:bodyPr/>
          <a:lstStyle>
            <a:lvl1pPr eaLnBrk="0" hangingPunct="0">
              <a:spcBef>
                <a:spcPct val="20000"/>
              </a:spcBef>
              <a:buClr>
                <a:srgbClr val="0066CC"/>
              </a:buClr>
              <a:buFont typeface="Wingdings" pitchFamily="2" charset="2"/>
              <a:buChar char="•"/>
              <a:defRPr sz="1200"/>
            </a:lvl1pPr>
          </a:lstStyle>
          <a:p>
            <a:pPr>
              <a:defRPr/>
            </a:pPr>
            <a:r>
              <a:rPr lang="en-US" sz="1100" smtClean="0"/>
              <a:t>5th BINP Workshop - H Reich, C Will, H Hagelskamp</a:t>
            </a:r>
            <a:endParaRPr lang="de-DE" sz="1100" dirty="0"/>
          </a:p>
        </p:txBody>
      </p:sp>
      <p:sp>
        <p:nvSpPr>
          <p:cNvPr id="6" name="Rectangle 6"/>
          <p:cNvSpPr>
            <a:spLocks noGrp="1" noChangeArrowheads="1"/>
          </p:cNvSpPr>
          <p:nvPr>
            <p:ph type="sldNum" sz="quarter" idx="11"/>
          </p:nvPr>
        </p:nvSpPr>
        <p:spPr/>
        <p:txBody>
          <a:bodyPr/>
          <a:lstStyle>
            <a:lvl1pPr>
              <a:defRPr/>
            </a:lvl1pPr>
          </a:lstStyle>
          <a:p>
            <a:pPr>
              <a:defRPr/>
            </a:pPr>
            <a:fld id="{54E84B07-853F-40DB-A071-704EFF32D157}" type="slidenum">
              <a:rPr lang="de-DE"/>
              <a:pPr>
                <a:defRPr/>
              </a:pPr>
              <a:t>‹Nr.›</a:t>
            </a:fld>
            <a:endParaRPr lang="de-DE" dirty="0"/>
          </a:p>
        </p:txBody>
      </p:sp>
    </p:spTree>
    <p:extLst>
      <p:ext uri="{BB962C8B-B14F-4D97-AF65-F5344CB8AC3E}">
        <p14:creationId xmlns:p14="http://schemas.microsoft.com/office/powerpoint/2010/main" val="1020018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225425"/>
            <a:ext cx="8605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smtClean="0"/>
              <a:t>Titelmasterformat durch Klicken bearbeiten</a:t>
            </a:r>
          </a:p>
        </p:txBody>
      </p:sp>
      <p:sp>
        <p:nvSpPr>
          <p:cNvPr id="1027" name="Rectangle 3"/>
          <p:cNvSpPr>
            <a:spLocks noGrp="1" noChangeArrowheads="1"/>
          </p:cNvSpPr>
          <p:nvPr>
            <p:ph type="body" idx="1"/>
          </p:nvPr>
        </p:nvSpPr>
        <p:spPr bwMode="auto">
          <a:xfrm>
            <a:off x="287338" y="1125538"/>
            <a:ext cx="860583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smtClean="0"/>
              <a:t>Textmasterformate durch Klicken bearbeiten</a:t>
            </a:r>
          </a:p>
          <a:p>
            <a:pPr lvl="1"/>
            <a:r>
              <a:rPr lang="en-GB" altLang="de-DE" smtClean="0"/>
              <a:t>Zweite Ebene</a:t>
            </a:r>
          </a:p>
          <a:p>
            <a:pPr lvl="2"/>
            <a:r>
              <a:rPr lang="en-GB" altLang="de-DE" smtClean="0"/>
              <a:t>Dritte Ebene</a:t>
            </a:r>
          </a:p>
          <a:p>
            <a:pPr lvl="3"/>
            <a:r>
              <a:rPr lang="en-GB" altLang="de-DE" smtClean="0"/>
              <a:t>Vierte Ebene</a:t>
            </a:r>
          </a:p>
          <a:p>
            <a:pPr lvl="4"/>
            <a:r>
              <a:rPr lang="en-GB" altLang="de-DE" smtClean="0"/>
              <a:t>Fünfte Ebene</a:t>
            </a:r>
          </a:p>
        </p:txBody>
      </p:sp>
      <p:sp>
        <p:nvSpPr>
          <p:cNvPr id="3078" name="Rectangle 6"/>
          <p:cNvSpPr>
            <a:spLocks noGrp="1" noChangeArrowheads="1"/>
          </p:cNvSpPr>
          <p:nvPr>
            <p:ph type="sldNum" sz="quarter" idx="4"/>
          </p:nvPr>
        </p:nvSpPr>
        <p:spPr bwMode="auto">
          <a:xfrm>
            <a:off x="8316913" y="6607175"/>
            <a:ext cx="728662" cy="25082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r">
              <a:defRPr sz="1200">
                <a:solidFill>
                  <a:srgbClr val="00599D"/>
                </a:solidFill>
                <a:latin typeface="Arial" charset="0"/>
                <a:cs typeface="+mn-cs"/>
              </a:defRPr>
            </a:lvl1pPr>
          </a:lstStyle>
          <a:p>
            <a:pPr fontAlgn="base">
              <a:spcBef>
                <a:spcPct val="0"/>
              </a:spcBef>
              <a:spcAft>
                <a:spcPct val="0"/>
              </a:spcAft>
              <a:defRPr/>
            </a:pPr>
            <a:fld id="{93585075-FD7A-4005-9B3D-AB5D8A66E66F}" type="slidenum">
              <a:rPr lang="de-DE"/>
              <a:pPr fontAlgn="base">
                <a:spcBef>
                  <a:spcPct val="0"/>
                </a:spcBef>
                <a:spcAft>
                  <a:spcPct val="0"/>
                </a:spcAft>
                <a:defRPr/>
              </a:pPr>
              <a:t>‹Nr.›</a:t>
            </a:fld>
            <a:endParaRPr lang="de-DE" dirty="0"/>
          </a:p>
        </p:txBody>
      </p:sp>
      <p:sp>
        <p:nvSpPr>
          <p:cNvPr id="1030" name="Rectangle 8"/>
          <p:cNvSpPr>
            <a:spLocks noChangeArrowheads="1"/>
          </p:cNvSpPr>
          <p:nvPr/>
        </p:nvSpPr>
        <p:spPr bwMode="auto">
          <a:xfrm>
            <a:off x="4356100" y="6607175"/>
            <a:ext cx="1404938" cy="841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de-DE" altLang="de-DE" smtClean="0">
              <a:solidFill>
                <a:srgbClr val="000000"/>
              </a:solidFill>
              <a:cs typeface="Arial" charset="0"/>
            </a:endParaRPr>
          </a:p>
        </p:txBody>
      </p:sp>
      <p:sp>
        <p:nvSpPr>
          <p:cNvPr id="1031" name="Rectangle 9"/>
          <p:cNvSpPr>
            <a:spLocks noChangeArrowheads="1"/>
          </p:cNvSpPr>
          <p:nvPr/>
        </p:nvSpPr>
        <p:spPr bwMode="auto">
          <a:xfrm>
            <a:off x="5757863" y="6607175"/>
            <a:ext cx="1404937" cy="8413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de-DE" altLang="de-DE" smtClean="0">
              <a:solidFill>
                <a:srgbClr val="000000"/>
              </a:solidFill>
              <a:cs typeface="Arial" charset="0"/>
            </a:endParaRPr>
          </a:p>
        </p:txBody>
      </p:sp>
      <p:sp>
        <p:nvSpPr>
          <p:cNvPr id="1032" name="Rectangle 10"/>
          <p:cNvSpPr>
            <a:spLocks noChangeArrowheads="1"/>
          </p:cNvSpPr>
          <p:nvPr/>
        </p:nvSpPr>
        <p:spPr bwMode="auto">
          <a:xfrm>
            <a:off x="7162800" y="6607175"/>
            <a:ext cx="1404938" cy="8413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de-DE" altLang="de-DE" smtClean="0">
              <a:solidFill>
                <a:srgbClr val="000000"/>
              </a:solidFill>
              <a:cs typeface="Arial" charset="0"/>
            </a:endParaRPr>
          </a:p>
        </p:txBody>
      </p:sp>
      <p:sp>
        <p:nvSpPr>
          <p:cNvPr id="1033" name="Rectangle 11"/>
          <p:cNvSpPr>
            <a:spLocks noChangeArrowheads="1"/>
          </p:cNvSpPr>
          <p:nvPr/>
        </p:nvSpPr>
        <p:spPr bwMode="auto">
          <a:xfrm>
            <a:off x="0" y="6524625"/>
            <a:ext cx="9144000" cy="82550"/>
          </a:xfrm>
          <a:prstGeom prst="rect">
            <a:avLst/>
          </a:prstGeom>
          <a:solidFill>
            <a:srgbClr val="0059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de-DE" altLang="de-DE" smtClean="0">
              <a:solidFill>
                <a:srgbClr val="000000"/>
              </a:solidFill>
              <a:cs typeface="Arial" charset="0"/>
            </a:endParaRPr>
          </a:p>
        </p:txBody>
      </p:sp>
      <p:sp>
        <p:nvSpPr>
          <p:cNvPr id="1034" name="Rectangle 12"/>
          <p:cNvSpPr>
            <a:spLocks noChangeArrowheads="1"/>
          </p:cNvSpPr>
          <p:nvPr/>
        </p:nvSpPr>
        <p:spPr bwMode="auto">
          <a:xfrm>
            <a:off x="5757863" y="6691313"/>
            <a:ext cx="2809875" cy="82550"/>
          </a:xfrm>
          <a:prstGeom prst="rect">
            <a:avLst/>
          </a:prstGeom>
          <a:solidFill>
            <a:srgbClr val="0059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de-DE" altLang="de-DE" smtClean="0">
              <a:solidFill>
                <a:srgbClr val="000000"/>
              </a:solidFill>
              <a:cs typeface="Arial" charset="0"/>
            </a:endParaRPr>
          </a:p>
        </p:txBody>
      </p:sp>
      <p:sp>
        <p:nvSpPr>
          <p:cNvPr id="1035" name="Rectangle 13"/>
          <p:cNvSpPr>
            <a:spLocks noChangeArrowheads="1"/>
          </p:cNvSpPr>
          <p:nvPr/>
        </p:nvSpPr>
        <p:spPr bwMode="auto">
          <a:xfrm>
            <a:off x="4356100" y="6775450"/>
            <a:ext cx="1404938" cy="82550"/>
          </a:xfrm>
          <a:prstGeom prst="rect">
            <a:avLst/>
          </a:prstGeom>
          <a:solidFill>
            <a:srgbClr val="0059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de-DE" altLang="de-DE" smtClean="0">
              <a:solidFill>
                <a:srgbClr val="000000"/>
              </a:solidFill>
              <a:cs typeface="Arial" charset="0"/>
            </a:endParaRPr>
          </a:p>
        </p:txBody>
      </p:sp>
      <p:sp>
        <p:nvSpPr>
          <p:cNvPr id="1036" name="Rectangle 14"/>
          <p:cNvSpPr>
            <a:spLocks noChangeArrowheads="1"/>
          </p:cNvSpPr>
          <p:nvPr/>
        </p:nvSpPr>
        <p:spPr bwMode="auto">
          <a:xfrm>
            <a:off x="0" y="873125"/>
            <a:ext cx="9144000" cy="82550"/>
          </a:xfrm>
          <a:prstGeom prst="rect">
            <a:avLst/>
          </a:prstGeom>
          <a:solidFill>
            <a:srgbClr val="0059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de-DE" altLang="de-DE" smtClean="0">
              <a:solidFill>
                <a:srgbClr val="000000"/>
              </a:solidFill>
              <a:cs typeface="Arial" charset="0"/>
            </a:endParaRPr>
          </a:p>
        </p:txBody>
      </p:sp>
      <p:sp>
        <p:nvSpPr>
          <p:cNvPr id="13" name="Fußzeilenplatzhalter 4"/>
          <p:cNvSpPr>
            <a:spLocks noGrp="1"/>
          </p:cNvSpPr>
          <p:nvPr>
            <p:ph type="ftr" sz="quarter" idx="3"/>
          </p:nvPr>
        </p:nvSpPr>
        <p:spPr>
          <a:xfrm>
            <a:off x="-36513" y="6607175"/>
            <a:ext cx="4392613" cy="250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1" hangingPunct="1">
              <a:spcBef>
                <a:spcPct val="0"/>
              </a:spcBef>
              <a:buClrTx/>
              <a:buFontTx/>
              <a:buNone/>
              <a:defRPr sz="1200">
                <a:solidFill>
                  <a:srgbClr val="00599D"/>
                </a:solidFill>
                <a:latin typeface="Arial" charset="0"/>
                <a:cs typeface="+mn-cs"/>
              </a:defRPr>
            </a:lvl1pPr>
            <a:lvl2pPr marL="742950" indent="-285750" eaLnBrk="0" hangingPunct="0">
              <a:spcBef>
                <a:spcPct val="20000"/>
              </a:spcBef>
              <a:buClr>
                <a:srgbClr val="FF9900"/>
              </a:buClr>
              <a:buSzPct val="140000"/>
              <a:buFont typeface="Wingdings" pitchFamily="2" charset="2"/>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1600" i="1">
                <a:solidFill>
                  <a:srgbClr val="990000"/>
                </a:solidFill>
                <a:latin typeface="Arial" charset="0"/>
              </a:defRPr>
            </a:lvl4pPr>
            <a:lvl5pPr marL="2057400" indent="-228600" eaLnBrk="0" hangingPunct="0">
              <a:spcBef>
                <a:spcPct val="20000"/>
              </a:spcBef>
              <a:buChar char="»"/>
              <a:defRPr sz="1600">
                <a:solidFill>
                  <a:srgbClr val="0066CC"/>
                </a:solidFill>
                <a:latin typeface="Arial" charset="0"/>
              </a:defRPr>
            </a:lvl5pPr>
            <a:lvl6pPr marL="2514600" indent="-228600" eaLnBrk="0" fontAlgn="base" hangingPunct="0">
              <a:spcBef>
                <a:spcPct val="20000"/>
              </a:spcBef>
              <a:spcAft>
                <a:spcPct val="0"/>
              </a:spcAft>
              <a:buChar char="»"/>
              <a:defRPr sz="1600">
                <a:solidFill>
                  <a:srgbClr val="0066CC"/>
                </a:solidFill>
                <a:latin typeface="Arial" charset="0"/>
              </a:defRPr>
            </a:lvl6pPr>
            <a:lvl7pPr marL="2971800" indent="-228600" eaLnBrk="0" fontAlgn="base" hangingPunct="0">
              <a:spcBef>
                <a:spcPct val="20000"/>
              </a:spcBef>
              <a:spcAft>
                <a:spcPct val="0"/>
              </a:spcAft>
              <a:buChar char="»"/>
              <a:defRPr sz="1600">
                <a:solidFill>
                  <a:srgbClr val="0066CC"/>
                </a:solidFill>
                <a:latin typeface="Arial" charset="0"/>
              </a:defRPr>
            </a:lvl7pPr>
            <a:lvl8pPr marL="3429000" indent="-228600" eaLnBrk="0" fontAlgn="base" hangingPunct="0">
              <a:spcBef>
                <a:spcPct val="20000"/>
              </a:spcBef>
              <a:spcAft>
                <a:spcPct val="0"/>
              </a:spcAft>
              <a:buChar char="»"/>
              <a:defRPr sz="1600">
                <a:solidFill>
                  <a:srgbClr val="0066CC"/>
                </a:solidFill>
                <a:latin typeface="Arial" charset="0"/>
              </a:defRPr>
            </a:lvl8pPr>
            <a:lvl9pPr marL="3886200" indent="-228600" eaLnBrk="0" fontAlgn="base" hangingPunct="0">
              <a:spcBef>
                <a:spcPct val="20000"/>
              </a:spcBef>
              <a:spcAft>
                <a:spcPct val="0"/>
              </a:spcAft>
              <a:buChar char="»"/>
              <a:defRPr sz="1600">
                <a:solidFill>
                  <a:srgbClr val="0066CC"/>
                </a:solidFill>
                <a:latin typeface="Arial" charset="0"/>
              </a:defRPr>
            </a:lvl9pPr>
          </a:lstStyle>
          <a:p>
            <a:pPr fontAlgn="base">
              <a:spcAft>
                <a:spcPct val="0"/>
              </a:spcAft>
              <a:defRPr/>
            </a:pPr>
            <a:r>
              <a:rPr lang="en-US" altLang="de-DE" smtClean="0"/>
              <a:t>5th BINP Workshop - H Reich, C Will, H Hagelskamp</a:t>
            </a:r>
            <a:endParaRPr lang="de-DE" altLang="de-DE" dirty="0"/>
          </a:p>
        </p:txBody>
      </p:sp>
    </p:spTree>
    <p:extLst>
      <p:ext uri="{BB962C8B-B14F-4D97-AF65-F5344CB8AC3E}">
        <p14:creationId xmlns:p14="http://schemas.microsoft.com/office/powerpoint/2010/main" val="3086462180"/>
      </p:ext>
    </p:extLst>
  </p:cSld>
  <p:clrMap bg1="lt1" tx1="dk1" bg2="lt2" tx2="dk2" accent1="accent1" accent2="accent2" accent3="accent3" accent4="accent4" accent5="accent5" accent6="accent6" hlink="hlink" folHlink="folHlink"/>
  <p:sldLayoutIdLst>
    <p:sldLayoutId id="2147483661" r:id="rId1"/>
    <p:sldLayoutId id="2147483699"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iming>
    <p:tnLst>
      <p:par>
        <p:cTn id="1" dur="indefinite" restart="never" nodeType="tmRoot"/>
      </p:par>
    </p:tnLst>
  </p:timing>
  <p:hf hdr="0" dt="0"/>
  <p:txStyles>
    <p:title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fontAlgn="base">
        <a:spcBef>
          <a:spcPct val="0"/>
        </a:spcBef>
        <a:spcAft>
          <a:spcPct val="0"/>
        </a:spcAft>
        <a:defRPr sz="2800">
          <a:solidFill>
            <a:srgbClr val="00599D"/>
          </a:solidFill>
          <a:latin typeface="Arial" charset="0"/>
        </a:defRPr>
      </a:lvl6pPr>
      <a:lvl7pPr marL="914400" algn="l" rtl="0" fontAlgn="base">
        <a:spcBef>
          <a:spcPct val="0"/>
        </a:spcBef>
        <a:spcAft>
          <a:spcPct val="0"/>
        </a:spcAft>
        <a:defRPr sz="2800">
          <a:solidFill>
            <a:srgbClr val="00599D"/>
          </a:solidFill>
          <a:latin typeface="Arial" charset="0"/>
        </a:defRPr>
      </a:lvl7pPr>
      <a:lvl8pPr marL="1371600" algn="l" rtl="0" fontAlgn="base">
        <a:spcBef>
          <a:spcPct val="0"/>
        </a:spcBef>
        <a:spcAft>
          <a:spcPct val="0"/>
        </a:spcAft>
        <a:defRPr sz="2800">
          <a:solidFill>
            <a:srgbClr val="00599D"/>
          </a:solidFill>
          <a:latin typeface="Arial" charset="0"/>
        </a:defRPr>
      </a:lvl8pPr>
      <a:lvl9pPr marL="1828800" algn="l" rtl="0" fontAlgn="base">
        <a:spcBef>
          <a:spcPct val="0"/>
        </a:spcBef>
        <a:spcAft>
          <a:spcPct val="0"/>
        </a:spcAft>
        <a:defRPr sz="2800">
          <a:solidFill>
            <a:srgbClr val="00599D"/>
          </a:solidFill>
          <a:latin typeface="Arial" charset="0"/>
        </a:defRPr>
      </a:lvl9pPr>
    </p:titleStyle>
    <p:bodyStyle>
      <a:lvl1pPr marL="85725" indent="-85725" algn="l" rtl="0" eaLnBrk="0" fontAlgn="base" hangingPunct="0">
        <a:spcBef>
          <a:spcPct val="20000"/>
        </a:spcBef>
        <a:spcAft>
          <a:spcPct val="0"/>
        </a:spcAft>
        <a:buClr>
          <a:srgbClr val="0066CC"/>
        </a:buClr>
        <a:buFont typeface="Wingdings" pitchFamily="2" charset="2"/>
        <a:buChar char="•"/>
        <a:defRPr sz="2400">
          <a:solidFill>
            <a:srgbClr val="00599D"/>
          </a:solidFill>
          <a:latin typeface="+mn-lt"/>
          <a:ea typeface="+mn-ea"/>
          <a:cs typeface="+mn-cs"/>
        </a:defRPr>
      </a:lvl1pPr>
      <a:lvl2pPr marL="419100" indent="-266700" algn="l" rtl="0" eaLnBrk="0" fontAlgn="base" hangingPunct="0">
        <a:spcBef>
          <a:spcPct val="20000"/>
        </a:spcBef>
        <a:spcAft>
          <a:spcPct val="0"/>
        </a:spcAft>
        <a:buClr>
          <a:srgbClr val="FF9900"/>
        </a:buClr>
        <a:buSzPct val="140000"/>
        <a:buFont typeface="Wingdings" pitchFamily="2" charset="2"/>
        <a:buChar char="§"/>
        <a:defRPr sz="2000">
          <a:solidFill>
            <a:schemeClr val="tx1"/>
          </a:solidFill>
          <a:latin typeface="+mn-lt"/>
        </a:defRPr>
      </a:lvl2pPr>
      <a:lvl3pPr marL="514350" indent="400050" algn="l" rtl="0" eaLnBrk="0" fontAlgn="base" hangingPunct="0">
        <a:spcBef>
          <a:spcPct val="20000"/>
        </a:spcBef>
        <a:spcAft>
          <a:spcPct val="0"/>
        </a:spcAft>
        <a:buChar char="•"/>
        <a:defRPr sz="2400">
          <a:solidFill>
            <a:schemeClr val="tx1"/>
          </a:solidFill>
          <a:latin typeface="+mn-lt"/>
        </a:defRPr>
      </a:lvl3pPr>
      <a:lvl4pPr marL="714375" indent="-20638" algn="l" rtl="0" eaLnBrk="0" fontAlgn="base" hangingPunct="0">
        <a:spcBef>
          <a:spcPct val="20000"/>
        </a:spcBef>
        <a:spcAft>
          <a:spcPct val="0"/>
        </a:spcAft>
        <a:buChar char="–"/>
        <a:defRPr sz="1600" i="1">
          <a:solidFill>
            <a:srgbClr val="990000"/>
          </a:solidFill>
          <a:latin typeface="+mn-lt"/>
        </a:defRPr>
      </a:lvl4pPr>
      <a:lvl5pPr marL="2143125" indent="-1247775" algn="l" rtl="0" eaLnBrk="0" fontAlgn="base" hangingPunct="0">
        <a:spcBef>
          <a:spcPct val="20000"/>
        </a:spcBef>
        <a:spcAft>
          <a:spcPct val="0"/>
        </a:spcAft>
        <a:buChar char="»"/>
        <a:defRPr sz="1600">
          <a:solidFill>
            <a:srgbClr val="0066CC"/>
          </a:solidFill>
          <a:latin typeface="+mn-lt"/>
        </a:defRPr>
      </a:lvl5pPr>
      <a:lvl6pPr marL="2600325" indent="-1247775" algn="l" rtl="0" fontAlgn="base">
        <a:spcBef>
          <a:spcPct val="20000"/>
        </a:spcBef>
        <a:spcAft>
          <a:spcPct val="0"/>
        </a:spcAft>
        <a:defRPr sz="1600">
          <a:solidFill>
            <a:srgbClr val="0066CC"/>
          </a:solidFill>
          <a:latin typeface="+mn-lt"/>
        </a:defRPr>
      </a:lvl6pPr>
      <a:lvl7pPr marL="3057525" indent="-1247775" algn="l" rtl="0" fontAlgn="base">
        <a:spcBef>
          <a:spcPct val="20000"/>
        </a:spcBef>
        <a:spcAft>
          <a:spcPct val="0"/>
        </a:spcAft>
        <a:defRPr sz="1600">
          <a:solidFill>
            <a:srgbClr val="0066CC"/>
          </a:solidFill>
          <a:latin typeface="+mn-lt"/>
        </a:defRPr>
      </a:lvl7pPr>
      <a:lvl8pPr marL="3514725" indent="-1247775" algn="l" rtl="0" fontAlgn="base">
        <a:spcBef>
          <a:spcPct val="20000"/>
        </a:spcBef>
        <a:spcAft>
          <a:spcPct val="0"/>
        </a:spcAft>
        <a:defRPr sz="1600">
          <a:solidFill>
            <a:srgbClr val="0066CC"/>
          </a:solidFill>
          <a:latin typeface="+mn-lt"/>
        </a:defRPr>
      </a:lvl8pPr>
      <a:lvl9pPr marL="3971925" indent="-1247775" algn="l" rtl="0" fontAlgn="base">
        <a:spcBef>
          <a:spcPct val="20000"/>
        </a:spcBef>
        <a:spcAft>
          <a:spcPct val="0"/>
        </a:spcAft>
        <a:defRPr sz="1600">
          <a:solidFill>
            <a:srgbClr val="0066CC"/>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225425"/>
            <a:ext cx="8605837" cy="490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Titelmasterformat durch Klicken bearbeiten</a:t>
            </a:r>
          </a:p>
        </p:txBody>
      </p:sp>
      <p:sp>
        <p:nvSpPr>
          <p:cNvPr id="1027" name="Rectangle 3"/>
          <p:cNvSpPr>
            <a:spLocks noGrp="1" noChangeArrowheads="1"/>
          </p:cNvSpPr>
          <p:nvPr>
            <p:ph type="body" idx="1"/>
          </p:nvPr>
        </p:nvSpPr>
        <p:spPr bwMode="auto">
          <a:xfrm>
            <a:off x="287338" y="1125538"/>
            <a:ext cx="8605837" cy="5256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3077" name="Rectangle 5"/>
          <p:cNvSpPr>
            <a:spLocks noGrp="1" noChangeArrowheads="1"/>
          </p:cNvSpPr>
          <p:nvPr>
            <p:ph type="ftr" sz="quarter" idx="3"/>
          </p:nvPr>
        </p:nvSpPr>
        <p:spPr bwMode="auto">
          <a:xfrm>
            <a:off x="-36513" y="6607175"/>
            <a:ext cx="4392613" cy="25082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defRPr sz="1200" smtClean="0">
                <a:solidFill>
                  <a:srgbClr val="00599D"/>
                </a:solidFill>
              </a:defRPr>
            </a:lvl1pPr>
          </a:lstStyle>
          <a:p>
            <a:pPr fontAlgn="base">
              <a:spcBef>
                <a:spcPct val="0"/>
              </a:spcBef>
              <a:spcAft>
                <a:spcPct val="0"/>
              </a:spcAft>
              <a:defRPr/>
            </a:pPr>
            <a:r>
              <a:rPr lang="en-US" smtClean="0">
                <a:cs typeface="Arial" charset="0"/>
              </a:rPr>
              <a:t>5th BINP Workshop - H Reich, C Will, H Hagelskamp</a:t>
            </a:r>
            <a:endParaRPr lang="de-DE">
              <a:cs typeface="Arial" charset="0"/>
            </a:endParaRPr>
          </a:p>
        </p:txBody>
      </p:sp>
      <p:sp>
        <p:nvSpPr>
          <p:cNvPr id="3078" name="Rectangle 6"/>
          <p:cNvSpPr>
            <a:spLocks noGrp="1" noChangeArrowheads="1"/>
          </p:cNvSpPr>
          <p:nvPr>
            <p:ph type="sldNum" sz="quarter" idx="4"/>
          </p:nvPr>
        </p:nvSpPr>
        <p:spPr bwMode="auto">
          <a:xfrm>
            <a:off x="8316913" y="6607175"/>
            <a:ext cx="728662" cy="25082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r">
              <a:defRPr sz="1200">
                <a:solidFill>
                  <a:srgbClr val="00599D"/>
                </a:solidFill>
              </a:defRPr>
            </a:lvl1pPr>
          </a:lstStyle>
          <a:p>
            <a:pPr fontAlgn="base">
              <a:spcBef>
                <a:spcPct val="0"/>
              </a:spcBef>
              <a:spcAft>
                <a:spcPct val="0"/>
              </a:spcAft>
              <a:defRPr/>
            </a:pPr>
            <a:fld id="{D1837C9B-6D25-44C5-9880-48640EF0EB05}" type="slidenum">
              <a:rPr lang="de-DE">
                <a:cs typeface="Arial" charset="0"/>
              </a:rPr>
              <a:pPr fontAlgn="base">
                <a:spcBef>
                  <a:spcPct val="0"/>
                </a:spcBef>
                <a:spcAft>
                  <a:spcPct val="0"/>
                </a:spcAft>
                <a:defRPr/>
              </a:pPr>
              <a:t>‹Nr.›</a:t>
            </a:fld>
            <a:endParaRPr lang="de-DE">
              <a:cs typeface="Arial" charset="0"/>
            </a:endParaRPr>
          </a:p>
        </p:txBody>
      </p:sp>
      <p:sp>
        <p:nvSpPr>
          <p:cNvPr id="3080" name="Rectangle 8"/>
          <p:cNvSpPr>
            <a:spLocks noChangeArrowheads="1"/>
          </p:cNvSpPr>
          <p:nvPr/>
        </p:nvSpPr>
        <p:spPr bwMode="auto">
          <a:xfrm>
            <a:off x="4356100" y="6607175"/>
            <a:ext cx="1404938" cy="84138"/>
          </a:xfrm>
          <a:prstGeom prst="rect">
            <a:avLst/>
          </a:prstGeom>
          <a:solidFill>
            <a:srgbClr val="FF9900"/>
          </a:solidFill>
          <a:ln w="9525">
            <a:noFill/>
            <a:miter lim="800000"/>
            <a:headEnd/>
            <a:tailEnd/>
          </a:ln>
          <a:effectLst/>
        </p:spPr>
        <p:txBody>
          <a:bodyPr wrap="none" anchor="ctr"/>
          <a:lstStyle/>
          <a:p>
            <a:pPr fontAlgn="base">
              <a:spcBef>
                <a:spcPct val="0"/>
              </a:spcBef>
              <a:spcAft>
                <a:spcPct val="0"/>
              </a:spcAft>
              <a:defRPr/>
            </a:pPr>
            <a:endParaRPr lang="de-DE">
              <a:solidFill>
                <a:srgbClr val="000000"/>
              </a:solidFill>
              <a:cs typeface="Arial" charset="0"/>
            </a:endParaRPr>
          </a:p>
        </p:txBody>
      </p:sp>
      <p:sp>
        <p:nvSpPr>
          <p:cNvPr id="3081" name="Rectangle 9"/>
          <p:cNvSpPr>
            <a:spLocks noChangeArrowheads="1"/>
          </p:cNvSpPr>
          <p:nvPr/>
        </p:nvSpPr>
        <p:spPr bwMode="auto">
          <a:xfrm>
            <a:off x="5757863" y="6607175"/>
            <a:ext cx="1404937" cy="84138"/>
          </a:xfrm>
          <a:prstGeom prst="rect">
            <a:avLst/>
          </a:prstGeom>
          <a:solidFill>
            <a:srgbClr val="969696"/>
          </a:solidFill>
          <a:ln w="9525">
            <a:noFill/>
            <a:miter lim="800000"/>
            <a:headEnd/>
            <a:tailEnd/>
          </a:ln>
          <a:effectLst/>
        </p:spPr>
        <p:txBody>
          <a:bodyPr wrap="none" anchor="ctr"/>
          <a:lstStyle/>
          <a:p>
            <a:pPr fontAlgn="base">
              <a:spcBef>
                <a:spcPct val="0"/>
              </a:spcBef>
              <a:spcAft>
                <a:spcPct val="0"/>
              </a:spcAft>
              <a:defRPr/>
            </a:pPr>
            <a:endParaRPr lang="de-DE">
              <a:solidFill>
                <a:srgbClr val="000000"/>
              </a:solidFill>
              <a:cs typeface="Arial" charset="0"/>
            </a:endParaRPr>
          </a:p>
        </p:txBody>
      </p:sp>
      <p:sp>
        <p:nvSpPr>
          <p:cNvPr id="3082" name="Rectangle 10"/>
          <p:cNvSpPr>
            <a:spLocks noChangeArrowheads="1"/>
          </p:cNvSpPr>
          <p:nvPr/>
        </p:nvSpPr>
        <p:spPr bwMode="auto">
          <a:xfrm>
            <a:off x="7162800" y="6607175"/>
            <a:ext cx="1404938" cy="84138"/>
          </a:xfrm>
          <a:prstGeom prst="rect">
            <a:avLst/>
          </a:prstGeom>
          <a:solidFill>
            <a:srgbClr val="003366"/>
          </a:solidFill>
          <a:ln w="9525">
            <a:noFill/>
            <a:miter lim="800000"/>
            <a:headEnd/>
            <a:tailEnd/>
          </a:ln>
          <a:effectLst/>
        </p:spPr>
        <p:txBody>
          <a:bodyPr wrap="none" anchor="ctr"/>
          <a:lstStyle/>
          <a:p>
            <a:pPr fontAlgn="base">
              <a:spcBef>
                <a:spcPct val="0"/>
              </a:spcBef>
              <a:spcAft>
                <a:spcPct val="0"/>
              </a:spcAft>
              <a:defRPr/>
            </a:pPr>
            <a:endParaRPr lang="de-DE">
              <a:solidFill>
                <a:srgbClr val="000000"/>
              </a:solidFill>
              <a:cs typeface="Arial" charset="0"/>
            </a:endParaRPr>
          </a:p>
        </p:txBody>
      </p:sp>
      <p:sp>
        <p:nvSpPr>
          <p:cNvPr id="3083" name="Rectangle 11"/>
          <p:cNvSpPr>
            <a:spLocks noChangeArrowheads="1"/>
          </p:cNvSpPr>
          <p:nvPr/>
        </p:nvSpPr>
        <p:spPr bwMode="auto">
          <a:xfrm>
            <a:off x="0" y="6524625"/>
            <a:ext cx="9144000" cy="82550"/>
          </a:xfrm>
          <a:prstGeom prst="rect">
            <a:avLst/>
          </a:prstGeom>
          <a:solidFill>
            <a:srgbClr val="00599D"/>
          </a:solidFill>
          <a:ln w="9525">
            <a:noFill/>
            <a:miter lim="800000"/>
            <a:headEnd/>
            <a:tailEnd/>
          </a:ln>
          <a:effectLst/>
        </p:spPr>
        <p:txBody>
          <a:bodyPr wrap="none" anchor="ctr"/>
          <a:lstStyle/>
          <a:p>
            <a:pPr fontAlgn="base">
              <a:spcBef>
                <a:spcPct val="0"/>
              </a:spcBef>
              <a:spcAft>
                <a:spcPct val="0"/>
              </a:spcAft>
              <a:defRPr/>
            </a:pPr>
            <a:endParaRPr lang="de-DE">
              <a:solidFill>
                <a:srgbClr val="000000"/>
              </a:solidFill>
              <a:cs typeface="Arial" charset="0"/>
            </a:endParaRPr>
          </a:p>
        </p:txBody>
      </p:sp>
      <p:sp>
        <p:nvSpPr>
          <p:cNvPr id="3084" name="Rectangle 12"/>
          <p:cNvSpPr>
            <a:spLocks noChangeArrowheads="1"/>
          </p:cNvSpPr>
          <p:nvPr/>
        </p:nvSpPr>
        <p:spPr bwMode="auto">
          <a:xfrm>
            <a:off x="5757863" y="6691313"/>
            <a:ext cx="2809875" cy="82550"/>
          </a:xfrm>
          <a:prstGeom prst="rect">
            <a:avLst/>
          </a:prstGeom>
          <a:solidFill>
            <a:srgbClr val="00599D"/>
          </a:solidFill>
          <a:ln w="9525">
            <a:noFill/>
            <a:miter lim="800000"/>
            <a:headEnd/>
            <a:tailEnd/>
          </a:ln>
          <a:effectLst/>
        </p:spPr>
        <p:txBody>
          <a:bodyPr wrap="none" anchor="ctr"/>
          <a:lstStyle/>
          <a:p>
            <a:pPr fontAlgn="base">
              <a:spcBef>
                <a:spcPct val="0"/>
              </a:spcBef>
              <a:spcAft>
                <a:spcPct val="0"/>
              </a:spcAft>
              <a:defRPr/>
            </a:pPr>
            <a:endParaRPr lang="de-DE">
              <a:solidFill>
                <a:srgbClr val="000000"/>
              </a:solidFill>
              <a:cs typeface="Arial" charset="0"/>
            </a:endParaRPr>
          </a:p>
        </p:txBody>
      </p:sp>
      <p:sp>
        <p:nvSpPr>
          <p:cNvPr id="3085" name="Rectangle 13"/>
          <p:cNvSpPr>
            <a:spLocks noChangeArrowheads="1"/>
          </p:cNvSpPr>
          <p:nvPr/>
        </p:nvSpPr>
        <p:spPr bwMode="auto">
          <a:xfrm>
            <a:off x="4356100" y="6775450"/>
            <a:ext cx="1404938" cy="82550"/>
          </a:xfrm>
          <a:prstGeom prst="rect">
            <a:avLst/>
          </a:prstGeom>
          <a:solidFill>
            <a:srgbClr val="00599D"/>
          </a:solidFill>
          <a:ln w="9525">
            <a:noFill/>
            <a:miter lim="800000"/>
            <a:headEnd/>
            <a:tailEnd/>
          </a:ln>
          <a:effectLst/>
        </p:spPr>
        <p:txBody>
          <a:bodyPr wrap="none" anchor="ctr"/>
          <a:lstStyle/>
          <a:p>
            <a:pPr fontAlgn="base">
              <a:spcBef>
                <a:spcPct val="0"/>
              </a:spcBef>
              <a:spcAft>
                <a:spcPct val="0"/>
              </a:spcAft>
              <a:defRPr/>
            </a:pPr>
            <a:endParaRPr lang="de-DE">
              <a:solidFill>
                <a:srgbClr val="000000"/>
              </a:solidFill>
              <a:cs typeface="Arial" charset="0"/>
            </a:endParaRPr>
          </a:p>
        </p:txBody>
      </p:sp>
      <p:sp>
        <p:nvSpPr>
          <p:cNvPr id="3086" name="Rectangle 14"/>
          <p:cNvSpPr>
            <a:spLocks noChangeArrowheads="1"/>
          </p:cNvSpPr>
          <p:nvPr/>
        </p:nvSpPr>
        <p:spPr bwMode="auto">
          <a:xfrm>
            <a:off x="0" y="873125"/>
            <a:ext cx="9144000" cy="82550"/>
          </a:xfrm>
          <a:prstGeom prst="rect">
            <a:avLst/>
          </a:prstGeom>
          <a:solidFill>
            <a:srgbClr val="00599D"/>
          </a:solidFill>
          <a:ln w="9525">
            <a:noFill/>
            <a:miter lim="800000"/>
            <a:headEnd/>
            <a:tailEnd/>
          </a:ln>
          <a:effectLst/>
        </p:spPr>
        <p:txBody>
          <a:bodyPr wrap="none" anchor="ctr"/>
          <a:lstStyle/>
          <a:p>
            <a:pPr fontAlgn="base">
              <a:spcBef>
                <a:spcPct val="0"/>
              </a:spcBef>
              <a:spcAft>
                <a:spcPct val="0"/>
              </a:spcAft>
              <a:defRPr/>
            </a:pPr>
            <a:endParaRPr lang="de-DE">
              <a:solidFill>
                <a:srgbClr val="000000"/>
              </a:solidFill>
              <a:cs typeface="Arial" charset="0"/>
            </a:endParaRPr>
          </a:p>
        </p:txBody>
      </p:sp>
      <p:pic>
        <p:nvPicPr>
          <p:cNvPr id="1037" name="Picture 13" descr="FAIR_Logo_rgb_frei"/>
          <p:cNvPicPr>
            <a:picLocks noChangeAspect="1" noChangeArrowheads="1"/>
          </p:cNvPicPr>
          <p:nvPr/>
        </p:nvPicPr>
        <p:blipFill>
          <a:blip r:embed="rId13"/>
          <a:srcRect/>
          <a:stretch>
            <a:fillRect/>
          </a:stretch>
        </p:blipFill>
        <p:spPr bwMode="auto">
          <a:xfrm>
            <a:off x="7900988" y="38100"/>
            <a:ext cx="992187" cy="827088"/>
          </a:xfrm>
          <a:prstGeom prst="rect">
            <a:avLst/>
          </a:prstGeom>
          <a:noFill/>
          <a:ln w="9525">
            <a:noFill/>
            <a:miter lim="800000"/>
            <a:headEnd/>
            <a:tailEnd/>
          </a:ln>
        </p:spPr>
      </p:pic>
    </p:spTree>
    <p:extLst>
      <p:ext uri="{BB962C8B-B14F-4D97-AF65-F5344CB8AC3E}">
        <p14:creationId xmlns:p14="http://schemas.microsoft.com/office/powerpoint/2010/main" val="35058692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hdr="0" dt="0"/>
  <p:txStyles>
    <p:title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eaLnBrk="1" fontAlgn="base" hangingPunct="1">
        <a:spcBef>
          <a:spcPct val="0"/>
        </a:spcBef>
        <a:spcAft>
          <a:spcPct val="0"/>
        </a:spcAft>
        <a:defRPr sz="2800">
          <a:solidFill>
            <a:srgbClr val="00599D"/>
          </a:solidFill>
          <a:latin typeface="Arial" charset="0"/>
        </a:defRPr>
      </a:lvl6pPr>
      <a:lvl7pPr marL="914400" algn="l" rtl="0" eaLnBrk="1" fontAlgn="base" hangingPunct="1">
        <a:spcBef>
          <a:spcPct val="0"/>
        </a:spcBef>
        <a:spcAft>
          <a:spcPct val="0"/>
        </a:spcAft>
        <a:defRPr sz="2800">
          <a:solidFill>
            <a:srgbClr val="00599D"/>
          </a:solidFill>
          <a:latin typeface="Arial" charset="0"/>
        </a:defRPr>
      </a:lvl7pPr>
      <a:lvl8pPr marL="1371600" algn="l" rtl="0" eaLnBrk="1" fontAlgn="base" hangingPunct="1">
        <a:spcBef>
          <a:spcPct val="0"/>
        </a:spcBef>
        <a:spcAft>
          <a:spcPct val="0"/>
        </a:spcAft>
        <a:defRPr sz="2800">
          <a:solidFill>
            <a:srgbClr val="00599D"/>
          </a:solidFill>
          <a:latin typeface="Arial" charset="0"/>
        </a:defRPr>
      </a:lvl8pPr>
      <a:lvl9pPr marL="1828800" algn="l" rtl="0" eaLnBrk="1" fontAlgn="base" hangingPunct="1">
        <a:spcBef>
          <a:spcPct val="0"/>
        </a:spcBef>
        <a:spcAft>
          <a:spcPct val="0"/>
        </a:spcAft>
        <a:defRPr sz="2800">
          <a:solidFill>
            <a:srgbClr val="00599D"/>
          </a:solidFill>
          <a:latin typeface="Arial" charset="0"/>
        </a:defRPr>
      </a:lvl9pPr>
    </p:titleStyle>
    <p:bodyStyle>
      <a:lvl1pPr marL="85725" indent="-85725" algn="l" rtl="0" eaLnBrk="0" fontAlgn="base" hangingPunct="0">
        <a:spcBef>
          <a:spcPct val="20000"/>
        </a:spcBef>
        <a:spcAft>
          <a:spcPct val="0"/>
        </a:spcAft>
        <a:buClr>
          <a:srgbClr val="0066CC"/>
        </a:buClr>
        <a:buFont typeface="Wingdings" pitchFamily="2" charset="2"/>
        <a:defRPr sz="2400">
          <a:solidFill>
            <a:srgbClr val="00599D"/>
          </a:solidFill>
          <a:latin typeface="+mn-lt"/>
          <a:ea typeface="+mn-ea"/>
          <a:cs typeface="+mn-cs"/>
        </a:defRPr>
      </a:lvl1pPr>
      <a:lvl2pPr marL="419100" indent="-266700" algn="l" rtl="0" eaLnBrk="0" fontAlgn="base" hangingPunct="0">
        <a:spcBef>
          <a:spcPct val="20000"/>
        </a:spcBef>
        <a:spcAft>
          <a:spcPct val="0"/>
        </a:spcAft>
        <a:buClr>
          <a:srgbClr val="FF9900"/>
        </a:buClr>
        <a:buSzPct val="140000"/>
        <a:buFont typeface="Wingdings" pitchFamily="2" charset="2"/>
        <a:buChar char="§"/>
        <a:defRPr sz="2000">
          <a:solidFill>
            <a:schemeClr val="tx1"/>
          </a:solidFill>
          <a:latin typeface="+mn-lt"/>
        </a:defRPr>
      </a:lvl2pPr>
      <a:lvl3pPr marL="514350" indent="400050" algn="l" rtl="0" eaLnBrk="0" fontAlgn="base" hangingPunct="0">
        <a:spcBef>
          <a:spcPct val="20000"/>
        </a:spcBef>
        <a:spcAft>
          <a:spcPct val="0"/>
        </a:spcAft>
        <a:defRPr>
          <a:solidFill>
            <a:schemeClr val="tx1"/>
          </a:solidFill>
          <a:latin typeface="+mn-lt"/>
        </a:defRPr>
      </a:lvl3pPr>
      <a:lvl4pPr marL="714375" indent="-20638" algn="l" rtl="0" eaLnBrk="0" fontAlgn="base" hangingPunct="0">
        <a:spcBef>
          <a:spcPct val="20000"/>
        </a:spcBef>
        <a:spcAft>
          <a:spcPct val="0"/>
        </a:spcAft>
        <a:defRPr sz="1600" i="1">
          <a:solidFill>
            <a:srgbClr val="990000"/>
          </a:solidFill>
          <a:latin typeface="+mn-lt"/>
        </a:defRPr>
      </a:lvl4pPr>
      <a:lvl5pPr marL="2143125" indent="-1247775" algn="l" rtl="0" eaLnBrk="0" fontAlgn="base" hangingPunct="0">
        <a:spcBef>
          <a:spcPct val="20000"/>
        </a:spcBef>
        <a:spcAft>
          <a:spcPct val="0"/>
        </a:spcAft>
        <a:defRPr sz="1600">
          <a:solidFill>
            <a:srgbClr val="0066CC"/>
          </a:solidFill>
          <a:latin typeface="+mn-lt"/>
        </a:defRPr>
      </a:lvl5pPr>
      <a:lvl6pPr marL="2600325" indent="-1247775" algn="l" rtl="0" eaLnBrk="1" fontAlgn="base" hangingPunct="1">
        <a:spcBef>
          <a:spcPct val="20000"/>
        </a:spcBef>
        <a:spcAft>
          <a:spcPct val="0"/>
        </a:spcAft>
        <a:defRPr sz="1600">
          <a:solidFill>
            <a:srgbClr val="0066CC"/>
          </a:solidFill>
          <a:latin typeface="+mn-lt"/>
        </a:defRPr>
      </a:lvl6pPr>
      <a:lvl7pPr marL="3057525" indent="-1247775" algn="l" rtl="0" eaLnBrk="1" fontAlgn="base" hangingPunct="1">
        <a:spcBef>
          <a:spcPct val="20000"/>
        </a:spcBef>
        <a:spcAft>
          <a:spcPct val="0"/>
        </a:spcAft>
        <a:defRPr sz="1600">
          <a:solidFill>
            <a:srgbClr val="0066CC"/>
          </a:solidFill>
          <a:latin typeface="+mn-lt"/>
        </a:defRPr>
      </a:lvl7pPr>
      <a:lvl8pPr marL="3514725" indent="-1247775" algn="l" rtl="0" eaLnBrk="1" fontAlgn="base" hangingPunct="1">
        <a:spcBef>
          <a:spcPct val="20000"/>
        </a:spcBef>
        <a:spcAft>
          <a:spcPct val="0"/>
        </a:spcAft>
        <a:defRPr sz="1600">
          <a:solidFill>
            <a:srgbClr val="0066CC"/>
          </a:solidFill>
          <a:latin typeface="+mn-lt"/>
        </a:defRPr>
      </a:lvl8pPr>
      <a:lvl9pPr marL="3971925" indent="-1247775" algn="l" rtl="0" eaLnBrk="1" fontAlgn="base" hangingPunct="1">
        <a:spcBef>
          <a:spcPct val="20000"/>
        </a:spcBef>
        <a:spcAft>
          <a:spcPct val="0"/>
        </a:spcAft>
        <a:defRPr sz="1600">
          <a:solidFill>
            <a:srgbClr val="0066CC"/>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en-US" dirty="0"/>
              <a:t>5</a:t>
            </a:r>
            <a:r>
              <a:rPr lang="en-US" baseline="30000" dirty="0" smtClean="0"/>
              <a:t>th</a:t>
            </a:r>
            <a:r>
              <a:rPr lang="en-US" dirty="0" smtClean="0"/>
              <a:t> BINP Workshop</a:t>
            </a:r>
            <a:br>
              <a:rPr lang="en-US" dirty="0" smtClean="0"/>
            </a:br>
            <a:r>
              <a:rPr lang="en-US" sz="2400" dirty="0" smtClean="0"/>
              <a:t>Video-Conference  09. </a:t>
            </a:r>
            <a:r>
              <a:rPr lang="en-US" sz="2400" dirty="0"/>
              <a:t>– </a:t>
            </a:r>
            <a:r>
              <a:rPr lang="en-US" sz="2400" dirty="0" smtClean="0"/>
              <a:t>12.11.2020</a:t>
            </a:r>
            <a:r>
              <a:rPr lang="en-US" sz="2400" dirty="0"/>
              <a:t/>
            </a:r>
            <a:br>
              <a:rPr lang="en-US" sz="2400" dirty="0"/>
            </a:br>
            <a:r>
              <a:rPr lang="en-US" sz="2400" dirty="0" smtClean="0"/>
              <a:t>Quality, FAT, Documentation</a:t>
            </a:r>
            <a:endParaRPr lang="de-DE" sz="2400" dirty="0"/>
          </a:p>
        </p:txBody>
      </p:sp>
      <p:sp>
        <p:nvSpPr>
          <p:cNvPr id="3" name="Untertitel 2"/>
          <p:cNvSpPr>
            <a:spLocks noGrp="1"/>
          </p:cNvSpPr>
          <p:nvPr>
            <p:ph type="subTitle" idx="1"/>
          </p:nvPr>
        </p:nvSpPr>
        <p:spPr/>
        <p:txBody>
          <a:bodyPr/>
          <a:lstStyle/>
          <a:p>
            <a:pPr>
              <a:buNone/>
            </a:pPr>
            <a:r>
              <a:rPr lang="en-US" dirty="0" smtClean="0"/>
              <a:t>C Will, H Reich, H Hagelskamp</a:t>
            </a:r>
            <a:endParaRPr lang="de-DE" dirty="0"/>
          </a:p>
        </p:txBody>
      </p:sp>
    </p:spTree>
    <p:extLst>
      <p:ext uri="{BB962C8B-B14F-4D97-AF65-F5344CB8AC3E}">
        <p14:creationId xmlns:p14="http://schemas.microsoft.com/office/powerpoint/2010/main" val="2539017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t>Third Party FAT </a:t>
            </a:r>
            <a:r>
              <a:rPr lang="de-DE" sz="2800" dirty="0" err="1" smtClean="0"/>
              <a:t>and</a:t>
            </a:r>
            <a:r>
              <a:rPr lang="de-DE" sz="2800" dirty="0" smtClean="0"/>
              <a:t> On-Line FAT</a:t>
            </a:r>
            <a:endParaRPr lang="de-DE" sz="2800" dirty="0"/>
          </a:p>
        </p:txBody>
      </p:sp>
      <p:sp>
        <p:nvSpPr>
          <p:cNvPr id="7" name="Textfeld 6"/>
          <p:cNvSpPr txBox="1"/>
          <p:nvPr/>
        </p:nvSpPr>
        <p:spPr>
          <a:xfrm>
            <a:off x="328316" y="1340768"/>
            <a:ext cx="8352928" cy="4896544"/>
          </a:xfrm>
          <a:prstGeom prst="rect">
            <a:avLst/>
          </a:prstGeom>
          <a:solidFill>
            <a:schemeClr val="bg1">
              <a:lumMod val="85000"/>
            </a:schemeClr>
          </a:solidFill>
          <a:ln>
            <a:solidFill>
              <a:srgbClr val="0070C0"/>
            </a:solidFill>
          </a:ln>
        </p:spPr>
        <p:txBody>
          <a:bodyPr wrap="square" rtlCol="0">
            <a:noAutofit/>
          </a:bodyPr>
          <a:lstStyle/>
          <a:p>
            <a:pPr marL="285750" indent="-285750">
              <a:buFont typeface="Arial" panose="020B0604020202020204" pitchFamily="34" charset="0"/>
              <a:buChar char="•"/>
            </a:pPr>
            <a:r>
              <a:rPr lang="en-US" dirty="0"/>
              <a:t>The purpose of the </a:t>
            </a:r>
            <a:r>
              <a:rPr lang="en-US" b="1" dirty="0"/>
              <a:t>FAT</a:t>
            </a:r>
            <a:r>
              <a:rPr lang="en-US" dirty="0"/>
              <a:t> is to check that the components produced match the design agreed during the </a:t>
            </a:r>
            <a:r>
              <a:rPr lang="en-US" b="1" dirty="0" smtClean="0"/>
              <a:t>FDR</a:t>
            </a:r>
            <a:r>
              <a:rPr lang="en-US" dirty="0" smtClean="0"/>
              <a:t> – no change to existing process.</a:t>
            </a:r>
          </a:p>
          <a:p>
            <a:pPr marL="285750" indent="-285750">
              <a:buFont typeface="Arial" panose="020B0604020202020204" pitchFamily="34" charset="0"/>
              <a:buChar char="•"/>
            </a:pPr>
            <a:r>
              <a:rPr lang="en-US" dirty="0" smtClean="0"/>
              <a:t>The central role of the </a:t>
            </a:r>
            <a:r>
              <a:rPr lang="en-US" b="1" dirty="0" smtClean="0"/>
              <a:t>WPL</a:t>
            </a:r>
            <a:r>
              <a:rPr lang="en-US" dirty="0" smtClean="0"/>
              <a:t> remains unchanged.</a:t>
            </a:r>
          </a:p>
          <a:p>
            <a:endParaRPr lang="en-US" dirty="0" smtClean="0"/>
          </a:p>
          <a:p>
            <a:pPr marL="285750" indent="-285750">
              <a:buFont typeface="Arial" panose="020B0604020202020204" pitchFamily="34" charset="0"/>
              <a:buChar char="•"/>
            </a:pPr>
            <a:r>
              <a:rPr lang="en-US" b="1" dirty="0" smtClean="0"/>
              <a:t>Alternative 1:</a:t>
            </a:r>
            <a:r>
              <a:rPr lang="en-US" dirty="0" smtClean="0"/>
              <a:t> Third Party FAT </a:t>
            </a:r>
            <a:r>
              <a:rPr lang="en-US" dirty="0"/>
              <a:t>is </a:t>
            </a:r>
            <a:r>
              <a:rPr lang="en-US" dirty="0" smtClean="0"/>
              <a:t>performed by hired personnel from a notified inspection authority such as TUV. The Inspector represents the inspection interests on behalf of GSI</a:t>
            </a:r>
            <a:r>
              <a:rPr lang="en-US" dirty="0"/>
              <a:t>. </a:t>
            </a:r>
            <a:endParaRPr lang="en-US" dirty="0" smtClean="0"/>
          </a:p>
          <a:p>
            <a:pPr marL="285750" indent="-285750">
              <a:buFont typeface="Arial" panose="020B0604020202020204" pitchFamily="34" charset="0"/>
              <a:buChar char="•"/>
            </a:pPr>
            <a:r>
              <a:rPr lang="en-US" b="1" dirty="0"/>
              <a:t>Alternative 2</a:t>
            </a:r>
            <a:r>
              <a:rPr lang="en-US" dirty="0" smtClean="0"/>
              <a:t>: </a:t>
            </a:r>
            <a:r>
              <a:rPr lang="en-US" dirty="0"/>
              <a:t>An empowered QA representative within the Supplier Organization mandated to represent the acceptance interests of GSI and to perform an on site FAT on behalf of GSI. Acting like the Third Party.</a:t>
            </a:r>
          </a:p>
          <a:p>
            <a:pPr marL="285750" indent="-285750">
              <a:buFont typeface="Arial" panose="020B0604020202020204" pitchFamily="34" charset="0"/>
              <a:buChar char="•"/>
            </a:pPr>
            <a:r>
              <a:rPr lang="en-US" b="1" dirty="0" smtClean="0"/>
              <a:t>Alternative 3</a:t>
            </a:r>
            <a:r>
              <a:rPr lang="en-US" dirty="0" smtClean="0"/>
              <a:t>: </a:t>
            </a:r>
            <a:r>
              <a:rPr lang="en-US" dirty="0"/>
              <a:t>On-Line FAT is performed in the workshop at the component during a video conference by the supplier where the GSI WPL has virtual access and can witness  to the process</a:t>
            </a:r>
            <a:r>
              <a:rPr lang="en-US" dirty="0" smtClean="0"/>
              <a:t>.</a:t>
            </a:r>
          </a:p>
          <a:p>
            <a:endParaRPr lang="en-US" dirty="0"/>
          </a:p>
          <a:p>
            <a:pPr marL="285750" indent="-285750">
              <a:buFont typeface="Arial" panose="020B0604020202020204" pitchFamily="34" charset="0"/>
              <a:buChar char="•"/>
            </a:pPr>
            <a:r>
              <a:rPr lang="en-US" b="1" dirty="0" smtClean="0"/>
              <a:t>All alternatives </a:t>
            </a:r>
            <a:r>
              <a:rPr lang="en-US" dirty="0" smtClean="0"/>
              <a:t>will be preformed according to the established procedures and  FAT Documents: TG7.1; TG7.2, TG7.11-TG7.15, TG7.44.</a:t>
            </a:r>
            <a:endParaRPr lang="de-DE" dirty="0"/>
          </a:p>
        </p:txBody>
      </p:sp>
      <p:sp>
        <p:nvSpPr>
          <p:cNvPr id="5" name="Fußzeilenplatzhalter 4"/>
          <p:cNvSpPr>
            <a:spLocks noGrp="1"/>
          </p:cNvSpPr>
          <p:nvPr>
            <p:ph type="ftr" sz="quarter" idx="11"/>
          </p:nvPr>
        </p:nvSpPr>
        <p:spPr/>
        <p:txBody>
          <a:bodyPr/>
          <a:lstStyle/>
          <a:p>
            <a:pPr>
              <a:defRPr/>
            </a:pPr>
            <a:r>
              <a:rPr lang="en-US" altLang="de-DE" smtClean="0"/>
              <a:t>5th BINP Workshop - H Reich, C Will, H Hagelskamp</a:t>
            </a:r>
            <a:endParaRPr lang="de-DE" altLang="de-DE" dirty="0"/>
          </a:p>
        </p:txBody>
      </p:sp>
      <p:sp>
        <p:nvSpPr>
          <p:cNvPr id="6" name="Foliennummernplatzhalter 5"/>
          <p:cNvSpPr>
            <a:spLocks noGrp="1"/>
          </p:cNvSpPr>
          <p:nvPr>
            <p:ph type="sldNum" sz="quarter" idx="10"/>
          </p:nvPr>
        </p:nvSpPr>
        <p:spPr/>
        <p:txBody>
          <a:bodyPr/>
          <a:lstStyle/>
          <a:p>
            <a:pPr>
              <a:defRPr/>
            </a:pPr>
            <a:fld id="{7EE69476-6003-47DC-8B74-0BB465662B31}" type="slidenum">
              <a:rPr lang="de-DE" smtClean="0"/>
              <a:pPr>
                <a:defRPr/>
              </a:pPr>
              <a:t>10</a:t>
            </a:fld>
            <a:endParaRPr lang="de-DE" dirty="0"/>
          </a:p>
        </p:txBody>
      </p:sp>
    </p:spTree>
    <p:extLst>
      <p:ext uri="{BB962C8B-B14F-4D97-AF65-F5344CB8AC3E}">
        <p14:creationId xmlns:p14="http://schemas.microsoft.com/office/powerpoint/2010/main" val="2880928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FAT </a:t>
            </a:r>
            <a:r>
              <a:rPr lang="de-DE" dirty="0" err="1" smtClean="0"/>
              <a:t>Process</a:t>
            </a:r>
            <a:r>
              <a:rPr lang="de-DE" dirty="0" smtClean="0"/>
              <a:t> - </a:t>
            </a:r>
            <a:r>
              <a:rPr lang="de-DE" dirty="0" err="1" smtClean="0"/>
              <a:t>Definitions</a:t>
            </a:r>
            <a:endParaRPr lang="de-DE" dirty="0"/>
          </a:p>
        </p:txBody>
      </p:sp>
      <p:sp>
        <p:nvSpPr>
          <p:cNvPr id="3" name="Inhaltsplatzhalter 2"/>
          <p:cNvSpPr>
            <a:spLocks noGrp="1"/>
          </p:cNvSpPr>
          <p:nvPr>
            <p:ph idx="1"/>
          </p:nvPr>
        </p:nvSpPr>
        <p:spPr>
          <a:xfrm>
            <a:off x="251567" y="1268760"/>
            <a:ext cx="8718697" cy="4673009"/>
          </a:xfrm>
          <a:solidFill>
            <a:schemeClr val="bg1">
              <a:lumMod val="85000"/>
            </a:schemeClr>
          </a:solidFill>
          <a:ln w="12700">
            <a:solidFill>
              <a:srgbClr val="0070C0"/>
            </a:solidFill>
          </a:ln>
        </p:spPr>
        <p:txBody>
          <a:bodyPr lIns="0">
            <a:noAutofit/>
          </a:bodyPr>
          <a:lstStyle/>
          <a:p>
            <a:pPr marL="0" indent="0">
              <a:buClrTx/>
              <a:buSzPct val="100000"/>
              <a:buNone/>
            </a:pPr>
            <a:r>
              <a:rPr lang="en-GB" sz="1800" b="1" dirty="0" smtClean="0">
                <a:solidFill>
                  <a:schemeClr val="tx1"/>
                </a:solidFill>
              </a:rPr>
              <a:t>Preliminary FAT </a:t>
            </a:r>
            <a:r>
              <a:rPr lang="en-GB" sz="1800" dirty="0" smtClean="0">
                <a:solidFill>
                  <a:schemeClr val="tx1"/>
                </a:solidFill>
              </a:rPr>
              <a:t>– observation (Damage to painting) / defects (Dimensional deviations)</a:t>
            </a:r>
          </a:p>
          <a:p>
            <a:pPr lvl="1">
              <a:buClrTx/>
              <a:buFont typeface="Arial" panose="020B0604020202020204" pitchFamily="34" charset="0"/>
              <a:buChar char="•"/>
            </a:pPr>
            <a:r>
              <a:rPr lang="en-GB" sz="1800" dirty="0" smtClean="0">
                <a:solidFill>
                  <a:schemeClr val="tx1"/>
                </a:solidFill>
              </a:rPr>
              <a:t>a preliminary FAT will </a:t>
            </a:r>
            <a:r>
              <a:rPr lang="en-GB" sz="1800" dirty="0">
                <a:solidFill>
                  <a:schemeClr val="tx1"/>
                </a:solidFill>
              </a:rPr>
              <a:t>b</a:t>
            </a:r>
            <a:r>
              <a:rPr lang="en-GB" sz="1800" dirty="0" smtClean="0">
                <a:solidFill>
                  <a:schemeClr val="tx1"/>
                </a:solidFill>
              </a:rPr>
              <a:t>e issued as in the past, when rework is required due to observations that can be remedied with no further on site inspection.</a:t>
            </a:r>
          </a:p>
          <a:p>
            <a:pPr lvl="1">
              <a:buClrTx/>
              <a:buFont typeface="Arial" panose="020B0604020202020204" pitchFamily="34" charset="0"/>
              <a:buChar char="•"/>
            </a:pPr>
            <a:r>
              <a:rPr lang="en-GB" sz="1800" dirty="0" smtClean="0">
                <a:solidFill>
                  <a:schemeClr val="tx1"/>
                </a:solidFill>
              </a:rPr>
              <a:t>substantial defects will disqualify the component for FAT. </a:t>
            </a:r>
            <a:r>
              <a:rPr lang="en-GB" sz="1800" dirty="0">
                <a:solidFill>
                  <a:schemeClr val="tx1"/>
                </a:solidFill>
              </a:rPr>
              <a:t>	</a:t>
            </a:r>
            <a:endParaRPr lang="en-GB" sz="1800" dirty="0" smtClean="0">
              <a:solidFill>
                <a:schemeClr val="tx1"/>
              </a:solidFill>
            </a:endParaRPr>
          </a:p>
          <a:p>
            <a:pPr lvl="1">
              <a:buClrTx/>
              <a:buFont typeface="Arial" panose="020B0604020202020204" pitchFamily="34" charset="0"/>
              <a:buChar char="•"/>
            </a:pPr>
            <a:r>
              <a:rPr lang="en-GB" sz="1800" dirty="0" smtClean="0">
                <a:solidFill>
                  <a:schemeClr val="tx1"/>
                </a:solidFill>
              </a:rPr>
              <a:t>it will be performed at factory </a:t>
            </a:r>
            <a:r>
              <a:rPr lang="en-GB" sz="1800" dirty="0">
                <a:solidFill>
                  <a:schemeClr val="tx1"/>
                </a:solidFill>
              </a:rPr>
              <a:t>a</a:t>
            </a:r>
            <a:r>
              <a:rPr lang="en-GB" sz="1800" dirty="0" smtClean="0">
                <a:solidFill>
                  <a:schemeClr val="tx1"/>
                </a:solidFill>
              </a:rPr>
              <a:t>ccording to </a:t>
            </a:r>
            <a:r>
              <a:rPr lang="en-GB" sz="1800" b="1" dirty="0" smtClean="0">
                <a:solidFill>
                  <a:schemeClr val="tx1"/>
                </a:solidFill>
              </a:rPr>
              <a:t>Alternative 1, 2 or 3.</a:t>
            </a:r>
          </a:p>
          <a:p>
            <a:pPr lvl="1">
              <a:buClrTx/>
              <a:buFont typeface="Arial" panose="020B0604020202020204" pitchFamily="34" charset="0"/>
              <a:buChar char="•"/>
            </a:pPr>
            <a:r>
              <a:rPr lang="en-GB" sz="1800" dirty="0" smtClean="0">
                <a:solidFill>
                  <a:schemeClr val="tx1"/>
                </a:solidFill>
              </a:rPr>
              <a:t>Rework is to be done before delivery by factory to FAIR.</a:t>
            </a:r>
          </a:p>
          <a:p>
            <a:pPr lvl="1">
              <a:buClrTx/>
              <a:buFont typeface="Arial" panose="020B0604020202020204" pitchFamily="34" charset="0"/>
              <a:buChar char="•"/>
            </a:pPr>
            <a:endParaRPr lang="en-GB" sz="1800" dirty="0" smtClean="0">
              <a:solidFill>
                <a:schemeClr val="tx1"/>
              </a:solidFill>
            </a:endParaRPr>
          </a:p>
          <a:p>
            <a:pPr marL="0" indent="0">
              <a:buClrTx/>
              <a:buNone/>
            </a:pPr>
            <a:r>
              <a:rPr lang="en-GB" sz="1800" b="1" dirty="0" smtClean="0">
                <a:solidFill>
                  <a:schemeClr val="tx1"/>
                </a:solidFill>
              </a:rPr>
              <a:t>Conditional </a:t>
            </a:r>
            <a:r>
              <a:rPr lang="en-GB" sz="1800" b="1" dirty="0">
                <a:solidFill>
                  <a:schemeClr val="tx1"/>
                </a:solidFill>
              </a:rPr>
              <a:t>FAT</a:t>
            </a:r>
            <a:r>
              <a:rPr lang="en-GB" sz="1800" dirty="0">
                <a:solidFill>
                  <a:schemeClr val="tx1"/>
                </a:solidFill>
              </a:rPr>
              <a:t> – will be confirmed when </a:t>
            </a:r>
            <a:r>
              <a:rPr lang="en-GB" sz="1800" dirty="0" smtClean="0">
                <a:solidFill>
                  <a:schemeClr val="tx1"/>
                </a:solidFill>
              </a:rPr>
              <a:t>rework is completed and accepted. </a:t>
            </a:r>
          </a:p>
          <a:p>
            <a:pPr lvl="1">
              <a:buClrTx/>
              <a:buFont typeface="Arial" panose="020B0604020202020204" pitchFamily="34" charset="0"/>
              <a:buChar char="•"/>
            </a:pPr>
            <a:r>
              <a:rPr lang="en-GB" sz="1800" dirty="0" smtClean="0">
                <a:solidFill>
                  <a:schemeClr val="tx1"/>
                </a:solidFill>
              </a:rPr>
              <a:t>This is followed by a release for delivery.</a:t>
            </a:r>
          </a:p>
          <a:p>
            <a:pPr>
              <a:buClrTx/>
              <a:buFont typeface="Arial" panose="020B0604020202020204" pitchFamily="34" charset="0"/>
              <a:buChar char="•"/>
            </a:pPr>
            <a:endParaRPr lang="en-GB" sz="1800" dirty="0">
              <a:solidFill>
                <a:schemeClr val="tx1"/>
              </a:solidFill>
            </a:endParaRPr>
          </a:p>
          <a:p>
            <a:pPr marL="0" indent="0">
              <a:buClrTx/>
              <a:buNone/>
            </a:pPr>
            <a:r>
              <a:rPr lang="en-GB" sz="1800" b="1" dirty="0" smtClean="0">
                <a:solidFill>
                  <a:schemeClr val="tx1"/>
                </a:solidFill>
              </a:rPr>
              <a:t>Final FAT </a:t>
            </a:r>
            <a:r>
              <a:rPr lang="en-GB" sz="1800" dirty="0">
                <a:solidFill>
                  <a:schemeClr val="tx1"/>
                </a:solidFill>
              </a:rPr>
              <a:t>– will be performed at </a:t>
            </a:r>
            <a:r>
              <a:rPr lang="en-GB" sz="1800" dirty="0" smtClean="0">
                <a:solidFill>
                  <a:schemeClr val="tx1"/>
                </a:solidFill>
              </a:rPr>
              <a:t>GSI after receiving inspection.</a:t>
            </a:r>
          </a:p>
          <a:p>
            <a:pPr lvl="1">
              <a:buClrTx/>
              <a:buFont typeface="Arial" panose="020B0604020202020204" pitchFamily="34" charset="0"/>
              <a:buChar char="•"/>
            </a:pPr>
            <a:r>
              <a:rPr lang="en-GB" sz="1800" dirty="0" smtClean="0">
                <a:solidFill>
                  <a:schemeClr val="tx1"/>
                </a:solidFill>
              </a:rPr>
              <a:t>This is followed by release for invoice and payment.</a:t>
            </a:r>
          </a:p>
          <a:p>
            <a:pPr marL="0" indent="0">
              <a:buNone/>
            </a:pPr>
            <a:endParaRPr lang="en-GB" dirty="0" smtClean="0">
              <a:solidFill>
                <a:schemeClr val="tx1"/>
              </a:solidFill>
            </a:endParaRPr>
          </a:p>
          <a:p>
            <a:endParaRPr lang="en-GB" dirty="0"/>
          </a:p>
        </p:txBody>
      </p:sp>
      <p:sp>
        <p:nvSpPr>
          <p:cNvPr id="5" name="Fußzeilenplatzhalter 4"/>
          <p:cNvSpPr>
            <a:spLocks noGrp="1"/>
          </p:cNvSpPr>
          <p:nvPr>
            <p:ph type="ftr" sz="quarter" idx="11"/>
          </p:nvPr>
        </p:nvSpPr>
        <p:spPr/>
        <p:txBody>
          <a:bodyPr/>
          <a:lstStyle/>
          <a:p>
            <a:pPr>
              <a:defRPr/>
            </a:pPr>
            <a:r>
              <a:rPr lang="en-US" altLang="de-DE" smtClean="0"/>
              <a:t>5th BINP Workshop - H Reich, C Will, H Hagelskamp</a:t>
            </a:r>
            <a:endParaRPr lang="de-DE" altLang="de-DE" dirty="0"/>
          </a:p>
        </p:txBody>
      </p:sp>
      <p:sp>
        <p:nvSpPr>
          <p:cNvPr id="6" name="Foliennummernplatzhalter 5"/>
          <p:cNvSpPr>
            <a:spLocks noGrp="1"/>
          </p:cNvSpPr>
          <p:nvPr>
            <p:ph type="sldNum" sz="quarter" idx="10"/>
          </p:nvPr>
        </p:nvSpPr>
        <p:spPr/>
        <p:txBody>
          <a:bodyPr/>
          <a:lstStyle/>
          <a:p>
            <a:pPr>
              <a:defRPr/>
            </a:pPr>
            <a:fld id="{7EE69476-6003-47DC-8B74-0BB465662B31}" type="slidenum">
              <a:rPr lang="de-DE" smtClean="0"/>
              <a:pPr>
                <a:defRPr/>
              </a:pPr>
              <a:t>11</a:t>
            </a:fld>
            <a:endParaRPr lang="de-DE" dirty="0"/>
          </a:p>
        </p:txBody>
      </p:sp>
    </p:spTree>
    <p:extLst>
      <p:ext uri="{BB962C8B-B14F-4D97-AF65-F5344CB8AC3E}">
        <p14:creationId xmlns:p14="http://schemas.microsoft.com/office/powerpoint/2010/main" val="246968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t>FAT </a:t>
            </a:r>
            <a:r>
              <a:rPr lang="de-DE" sz="2800" dirty="0" err="1" smtClean="0"/>
              <a:t>Process</a:t>
            </a:r>
            <a:r>
              <a:rPr lang="de-DE" sz="2800" dirty="0" smtClean="0"/>
              <a:t> – </a:t>
            </a:r>
            <a:r>
              <a:rPr lang="de-DE" sz="2800" dirty="0" err="1" smtClean="0"/>
              <a:t>Steps</a:t>
            </a:r>
            <a:r>
              <a:rPr lang="de-DE" sz="2800" dirty="0" smtClean="0"/>
              <a:t> </a:t>
            </a:r>
            <a:r>
              <a:rPr lang="de-DE" sz="2800" dirty="0" err="1" smtClean="0"/>
              <a:t>before</a:t>
            </a:r>
            <a:r>
              <a:rPr lang="de-DE" sz="2800" dirty="0" smtClean="0"/>
              <a:t> FAT</a:t>
            </a:r>
            <a:endParaRPr lang="de-DE" sz="2800" dirty="0"/>
          </a:p>
        </p:txBody>
      </p:sp>
      <p:sp>
        <p:nvSpPr>
          <p:cNvPr id="8" name="Rechteck 7"/>
          <p:cNvSpPr/>
          <p:nvPr/>
        </p:nvSpPr>
        <p:spPr>
          <a:xfrm>
            <a:off x="2528660" y="1484784"/>
            <a:ext cx="4095822"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S</a:t>
            </a:r>
            <a:r>
              <a:rPr lang="en-US" sz="1200" b="1" dirty="0" smtClean="0"/>
              <a:t>upplier declares readiness for FAT</a:t>
            </a:r>
            <a:r>
              <a:rPr lang="en-US" sz="1200" b="1" dirty="0"/>
              <a:t>.</a:t>
            </a:r>
          </a:p>
        </p:txBody>
      </p:sp>
      <p:sp>
        <p:nvSpPr>
          <p:cNvPr id="9" name="Rechteck 8"/>
          <p:cNvSpPr/>
          <p:nvPr/>
        </p:nvSpPr>
        <p:spPr>
          <a:xfrm>
            <a:off x="2534309" y="2523838"/>
            <a:ext cx="4084525"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Supplier </a:t>
            </a:r>
            <a:r>
              <a:rPr lang="en-US" sz="1200" b="1" dirty="0"/>
              <a:t>sends the </a:t>
            </a:r>
            <a:r>
              <a:rPr lang="en-US" sz="1200" b="1" dirty="0" smtClean="0"/>
              <a:t>FAT </a:t>
            </a:r>
            <a:r>
              <a:rPr lang="en-US" sz="1200" b="1" dirty="0"/>
              <a:t>documentation with </a:t>
            </a:r>
            <a:endParaRPr lang="en-US" sz="1200" b="1" dirty="0" smtClean="0"/>
          </a:p>
          <a:p>
            <a:pPr algn="ctr"/>
            <a:r>
              <a:rPr lang="en-US" sz="1200" b="1" dirty="0" smtClean="0"/>
              <a:t>declaration </a:t>
            </a:r>
            <a:r>
              <a:rPr lang="en-US" sz="1200" b="1" dirty="0"/>
              <a:t>to the WPL.</a:t>
            </a:r>
          </a:p>
        </p:txBody>
      </p:sp>
      <p:sp>
        <p:nvSpPr>
          <p:cNvPr id="10" name="Rechteck 9"/>
          <p:cNvSpPr/>
          <p:nvPr/>
        </p:nvSpPr>
        <p:spPr>
          <a:xfrm>
            <a:off x="2528660" y="3544990"/>
            <a:ext cx="4095822"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The </a:t>
            </a:r>
            <a:r>
              <a:rPr lang="en-US" sz="1200" b="1" dirty="0">
                <a:solidFill>
                  <a:schemeClr val="tx1"/>
                </a:solidFill>
              </a:rPr>
              <a:t>WPL</a:t>
            </a:r>
            <a:r>
              <a:rPr lang="en-US" sz="1200" b="1" dirty="0"/>
              <a:t> checks the documentation and </a:t>
            </a:r>
            <a:r>
              <a:rPr lang="en-US" sz="1200" b="1" dirty="0" smtClean="0"/>
              <a:t>confirms readiness for FAT</a:t>
            </a:r>
            <a:endParaRPr lang="en-US" sz="1200" b="1" dirty="0"/>
          </a:p>
        </p:txBody>
      </p:sp>
      <p:cxnSp>
        <p:nvCxnSpPr>
          <p:cNvPr id="16" name="Gerade Verbindung mit Pfeil 15"/>
          <p:cNvCxnSpPr>
            <a:stCxn id="8" idx="2"/>
            <a:endCxn id="9" idx="0"/>
          </p:cNvCxnSpPr>
          <p:nvPr/>
        </p:nvCxnSpPr>
        <p:spPr>
          <a:xfrm>
            <a:off x="4576571" y="2204784"/>
            <a:ext cx="1" cy="31905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Gerade Verbindung mit Pfeil 19"/>
          <p:cNvCxnSpPr>
            <a:stCxn id="10" idx="2"/>
            <a:endCxn id="21" idx="0"/>
          </p:cNvCxnSpPr>
          <p:nvPr/>
        </p:nvCxnSpPr>
        <p:spPr>
          <a:xfrm flipH="1">
            <a:off x="4573747" y="4264990"/>
            <a:ext cx="2824" cy="29988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8" name="Gerade Verbindung mit Pfeil 27"/>
          <p:cNvCxnSpPr>
            <a:stCxn id="9" idx="2"/>
            <a:endCxn id="10" idx="0"/>
          </p:cNvCxnSpPr>
          <p:nvPr/>
        </p:nvCxnSpPr>
        <p:spPr>
          <a:xfrm flipH="1">
            <a:off x="4576571" y="3243838"/>
            <a:ext cx="1" cy="30115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54" name="Rechteck 53"/>
          <p:cNvSpPr/>
          <p:nvPr/>
        </p:nvSpPr>
        <p:spPr>
          <a:xfrm>
            <a:off x="6120000" y="5292000"/>
            <a:ext cx="2716778"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3. WPL witness remote FAT </a:t>
            </a:r>
          </a:p>
          <a:p>
            <a:pPr algn="ctr"/>
            <a:r>
              <a:rPr lang="en-US" sz="1200" b="1" dirty="0" smtClean="0"/>
              <a:t>by Video Conferencing</a:t>
            </a:r>
            <a:endParaRPr lang="en-US" sz="1200" b="1" dirty="0"/>
          </a:p>
        </p:txBody>
      </p:sp>
      <p:sp>
        <p:nvSpPr>
          <p:cNvPr id="56" name="Rechteck 55"/>
          <p:cNvSpPr/>
          <p:nvPr/>
        </p:nvSpPr>
        <p:spPr>
          <a:xfrm>
            <a:off x="432000" y="5292000"/>
            <a:ext cx="2716778"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marL="228600" indent="-228600" algn="ctr">
              <a:buAutoNum type="arabicPeriod"/>
            </a:pPr>
            <a:r>
              <a:rPr lang="en-US" sz="1200" b="1" dirty="0" smtClean="0"/>
              <a:t>WPL instructs Third Party Inspector </a:t>
            </a:r>
          </a:p>
          <a:p>
            <a:pPr algn="ctr"/>
            <a:r>
              <a:rPr lang="en-US" sz="1200" b="1" dirty="0" smtClean="0"/>
              <a:t>to witness FAT at supplier factory </a:t>
            </a:r>
            <a:endParaRPr lang="en-US" sz="1200" b="1" dirty="0"/>
          </a:p>
        </p:txBody>
      </p:sp>
      <p:cxnSp>
        <p:nvCxnSpPr>
          <p:cNvPr id="73" name="Gewinkelter Verbinder 72"/>
          <p:cNvCxnSpPr>
            <a:stCxn id="21" idx="3"/>
            <a:endCxn id="54" idx="0"/>
          </p:cNvCxnSpPr>
          <p:nvPr/>
        </p:nvCxnSpPr>
        <p:spPr>
          <a:xfrm>
            <a:off x="4786906" y="4762899"/>
            <a:ext cx="2691483" cy="529101"/>
          </a:xfrm>
          <a:prstGeom prst="bent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76" name="Gerade Verbindung mit Pfeil 75"/>
          <p:cNvCxnSpPr>
            <a:stCxn id="56" idx="2"/>
          </p:cNvCxnSpPr>
          <p:nvPr/>
        </p:nvCxnSpPr>
        <p:spPr>
          <a:xfrm>
            <a:off x="1790389" y="6012000"/>
            <a:ext cx="0" cy="52910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77" name="Gerade Verbindung mit Pfeil 76"/>
          <p:cNvCxnSpPr/>
          <p:nvPr/>
        </p:nvCxnSpPr>
        <p:spPr>
          <a:xfrm>
            <a:off x="7478389" y="6011999"/>
            <a:ext cx="0" cy="52910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1" name="Raute 20"/>
          <p:cNvSpPr/>
          <p:nvPr/>
        </p:nvSpPr>
        <p:spPr>
          <a:xfrm>
            <a:off x="4360588" y="4564877"/>
            <a:ext cx="426318" cy="396044"/>
          </a:xfrm>
          <a:prstGeom prst="diamond">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cxnSp>
        <p:nvCxnSpPr>
          <p:cNvPr id="14" name="Gewinkelter Verbinder 13"/>
          <p:cNvCxnSpPr>
            <a:stCxn id="21" idx="1"/>
            <a:endCxn id="56" idx="0"/>
          </p:cNvCxnSpPr>
          <p:nvPr/>
        </p:nvCxnSpPr>
        <p:spPr>
          <a:xfrm rot="10800000" flipV="1">
            <a:off x="1790390" y="4762898"/>
            <a:ext cx="2570199" cy="529101"/>
          </a:xfrm>
          <a:prstGeom prst="bent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7" name="Textfeld 16"/>
          <p:cNvSpPr txBox="1"/>
          <p:nvPr/>
        </p:nvSpPr>
        <p:spPr>
          <a:xfrm>
            <a:off x="4305059" y="4393585"/>
            <a:ext cx="2827838" cy="461665"/>
          </a:xfrm>
          <a:prstGeom prst="rect">
            <a:avLst/>
          </a:prstGeom>
          <a:noFill/>
        </p:spPr>
        <p:txBody>
          <a:bodyPr wrap="square" rtlCol="0">
            <a:spAutoFit/>
          </a:bodyPr>
          <a:lstStyle/>
          <a:p>
            <a:pPr algn="ctr"/>
            <a:r>
              <a:rPr lang="en-US" sz="1200" dirty="0"/>
              <a:t>WPL decides on FAT Process</a:t>
            </a:r>
          </a:p>
          <a:p>
            <a:pPr algn="ctr"/>
            <a:endParaRPr lang="de-DE" sz="1200" dirty="0"/>
          </a:p>
        </p:txBody>
      </p:sp>
      <p:sp>
        <p:nvSpPr>
          <p:cNvPr id="32" name="Rechteck 31"/>
          <p:cNvSpPr/>
          <p:nvPr/>
        </p:nvSpPr>
        <p:spPr>
          <a:xfrm>
            <a:off x="3348000" y="529200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2. Supplier’s mandated QA inspector performs </a:t>
            </a:r>
          </a:p>
          <a:p>
            <a:pPr algn="ctr"/>
            <a:r>
              <a:rPr lang="en-US" sz="1200" b="1" dirty="0" smtClean="0"/>
              <a:t>Conditional FAT</a:t>
            </a:r>
            <a:endParaRPr lang="en-US" sz="1200" b="1" dirty="0"/>
          </a:p>
        </p:txBody>
      </p:sp>
      <p:cxnSp>
        <p:nvCxnSpPr>
          <p:cNvPr id="38" name="Gerade Verbindung mit Pfeil 37"/>
          <p:cNvCxnSpPr/>
          <p:nvPr/>
        </p:nvCxnSpPr>
        <p:spPr>
          <a:xfrm>
            <a:off x="4572000" y="4960921"/>
            <a:ext cx="0" cy="33107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0" name="Gerade Verbindung mit Pfeil 39"/>
          <p:cNvCxnSpPr/>
          <p:nvPr/>
        </p:nvCxnSpPr>
        <p:spPr>
          <a:xfrm>
            <a:off x="4594549" y="6011999"/>
            <a:ext cx="0" cy="52910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5" name="Fußzeilenplatzhalter 4"/>
          <p:cNvSpPr>
            <a:spLocks noGrp="1"/>
          </p:cNvSpPr>
          <p:nvPr>
            <p:ph type="ftr" sz="quarter" idx="11"/>
          </p:nvPr>
        </p:nvSpPr>
        <p:spPr/>
        <p:txBody>
          <a:bodyPr/>
          <a:lstStyle/>
          <a:p>
            <a:pPr>
              <a:defRPr/>
            </a:pPr>
            <a:r>
              <a:rPr lang="en-US" altLang="de-DE" smtClean="0"/>
              <a:t>5th BINP Workshop - H Reich, C Will, H Hagelskamp</a:t>
            </a:r>
            <a:endParaRPr lang="de-DE" altLang="de-DE" dirty="0"/>
          </a:p>
        </p:txBody>
      </p:sp>
      <p:sp>
        <p:nvSpPr>
          <p:cNvPr id="6" name="Foliennummernplatzhalter 5"/>
          <p:cNvSpPr>
            <a:spLocks noGrp="1"/>
          </p:cNvSpPr>
          <p:nvPr>
            <p:ph type="sldNum" sz="quarter" idx="10"/>
          </p:nvPr>
        </p:nvSpPr>
        <p:spPr/>
        <p:txBody>
          <a:bodyPr/>
          <a:lstStyle/>
          <a:p>
            <a:pPr>
              <a:defRPr/>
            </a:pPr>
            <a:fld id="{7EE69476-6003-47DC-8B74-0BB465662B31}" type="slidenum">
              <a:rPr lang="de-DE" smtClean="0"/>
              <a:pPr>
                <a:defRPr/>
              </a:pPr>
              <a:t>12</a:t>
            </a:fld>
            <a:endParaRPr lang="de-DE" dirty="0"/>
          </a:p>
        </p:txBody>
      </p:sp>
    </p:spTree>
    <p:extLst>
      <p:ext uri="{BB962C8B-B14F-4D97-AF65-F5344CB8AC3E}">
        <p14:creationId xmlns:p14="http://schemas.microsoft.com/office/powerpoint/2010/main" val="51438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766" y="64122"/>
            <a:ext cx="8787384" cy="1143000"/>
          </a:xfrm>
        </p:spPr>
        <p:txBody>
          <a:bodyPr>
            <a:normAutofit/>
          </a:bodyPr>
          <a:lstStyle/>
          <a:p>
            <a:r>
              <a:rPr lang="de-DE" sz="2800" dirty="0" smtClean="0"/>
              <a:t>FAT </a:t>
            </a:r>
            <a:r>
              <a:rPr lang="de-DE" sz="2800" dirty="0" err="1" smtClean="0"/>
              <a:t>Process</a:t>
            </a:r>
            <a:r>
              <a:rPr lang="de-DE" sz="2800" dirty="0" smtClean="0"/>
              <a:t> – 	</a:t>
            </a:r>
            <a:r>
              <a:rPr lang="de-DE" sz="2800" dirty="0" err="1" smtClean="0"/>
              <a:t>Steps</a:t>
            </a:r>
            <a:r>
              <a:rPr lang="de-DE" sz="2800" dirty="0" smtClean="0"/>
              <a:t> </a:t>
            </a:r>
            <a:r>
              <a:rPr lang="de-DE" sz="2800" dirty="0" err="1" smtClean="0"/>
              <a:t>to</a:t>
            </a:r>
            <a:r>
              <a:rPr lang="de-DE" sz="2800" dirty="0" smtClean="0"/>
              <a:t> </a:t>
            </a:r>
            <a:r>
              <a:rPr lang="de-DE" sz="2800" dirty="0" err="1" smtClean="0"/>
              <a:t>Conditional</a:t>
            </a:r>
            <a:r>
              <a:rPr lang="de-DE" sz="2800" dirty="0" smtClean="0"/>
              <a:t> FAT </a:t>
            </a:r>
            <a:br>
              <a:rPr lang="de-DE" sz="2800" dirty="0" smtClean="0"/>
            </a:br>
            <a:r>
              <a:rPr lang="de-DE" sz="2800" dirty="0"/>
              <a:t>	</a:t>
            </a:r>
            <a:r>
              <a:rPr lang="de-DE" sz="2800" dirty="0" smtClean="0"/>
              <a:t>		</a:t>
            </a:r>
            <a:r>
              <a:rPr lang="de-DE" sz="2800" dirty="0" err="1" smtClean="0"/>
              <a:t>before</a:t>
            </a:r>
            <a:r>
              <a:rPr lang="de-DE" sz="2800" dirty="0" smtClean="0"/>
              <a:t> </a:t>
            </a:r>
            <a:r>
              <a:rPr lang="de-DE" sz="2800" dirty="0" err="1" smtClean="0"/>
              <a:t>Delivery</a:t>
            </a:r>
            <a:endParaRPr lang="de-DE" sz="2800" dirty="0"/>
          </a:p>
        </p:txBody>
      </p:sp>
      <p:sp>
        <p:nvSpPr>
          <p:cNvPr id="11" name="Rechteck 10"/>
          <p:cNvSpPr/>
          <p:nvPr/>
        </p:nvSpPr>
        <p:spPr>
          <a:xfrm>
            <a:off x="3348000" y="259200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Supplier’s mandated QA inspector sends </a:t>
            </a:r>
          </a:p>
          <a:p>
            <a:pPr algn="ctr"/>
            <a:r>
              <a:rPr lang="en-US" sz="1200" b="1" dirty="0" smtClean="0"/>
              <a:t>Conditional FAT protocols to WPL </a:t>
            </a:r>
            <a:endParaRPr lang="en-US" sz="1200" b="1" dirty="0"/>
          </a:p>
        </p:txBody>
      </p:sp>
      <p:sp>
        <p:nvSpPr>
          <p:cNvPr id="26" name="Rechteck 25"/>
          <p:cNvSpPr/>
          <p:nvPr/>
        </p:nvSpPr>
        <p:spPr>
          <a:xfrm>
            <a:off x="3348000" y="378904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WPL releases component for delivery to FAIR</a:t>
            </a:r>
            <a:endParaRPr lang="en-US" sz="1200" b="1" dirty="0"/>
          </a:p>
        </p:txBody>
      </p:sp>
      <p:cxnSp>
        <p:nvCxnSpPr>
          <p:cNvPr id="28" name="Gerade Verbindung mit Pfeil 27"/>
          <p:cNvCxnSpPr/>
          <p:nvPr/>
        </p:nvCxnSpPr>
        <p:spPr>
          <a:xfrm>
            <a:off x="4620121" y="1330062"/>
            <a:ext cx="1" cy="29978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2" name="Rechteck 41"/>
          <p:cNvSpPr/>
          <p:nvPr/>
        </p:nvSpPr>
        <p:spPr>
          <a:xfrm>
            <a:off x="432000" y="154800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Third Party confirms </a:t>
            </a:r>
          </a:p>
          <a:p>
            <a:pPr algn="ctr"/>
            <a:r>
              <a:rPr lang="en-US" sz="1200" b="1" dirty="0" smtClean="0"/>
              <a:t>Conditional FAT </a:t>
            </a:r>
          </a:p>
          <a:p>
            <a:pPr algn="ctr"/>
            <a:r>
              <a:rPr lang="en-US" sz="1200" b="1" dirty="0" smtClean="0"/>
              <a:t>by completing witness protocol</a:t>
            </a:r>
            <a:endParaRPr lang="en-US" sz="1200" b="1" dirty="0"/>
          </a:p>
        </p:txBody>
      </p:sp>
      <p:sp>
        <p:nvSpPr>
          <p:cNvPr id="43" name="Rechteck 42"/>
          <p:cNvSpPr/>
          <p:nvPr/>
        </p:nvSpPr>
        <p:spPr>
          <a:xfrm>
            <a:off x="6120000" y="154800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WPL confirms </a:t>
            </a:r>
          </a:p>
          <a:p>
            <a:pPr algn="ctr"/>
            <a:r>
              <a:rPr lang="en-US" sz="1200" b="1" dirty="0" smtClean="0"/>
              <a:t>Conditional FAT </a:t>
            </a:r>
          </a:p>
          <a:p>
            <a:pPr algn="ctr"/>
            <a:r>
              <a:rPr lang="en-US" sz="1200" b="1" dirty="0" smtClean="0"/>
              <a:t>by completing witness protocol</a:t>
            </a:r>
            <a:endParaRPr lang="en-US" sz="1200" b="1" dirty="0"/>
          </a:p>
        </p:txBody>
      </p:sp>
      <p:sp>
        <p:nvSpPr>
          <p:cNvPr id="44" name="Rechteck 43"/>
          <p:cNvSpPr/>
          <p:nvPr/>
        </p:nvSpPr>
        <p:spPr>
          <a:xfrm>
            <a:off x="432000" y="259200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Third Party sends</a:t>
            </a:r>
          </a:p>
          <a:p>
            <a:pPr algn="ctr"/>
            <a:r>
              <a:rPr lang="en-US" sz="1200" b="1" dirty="0" smtClean="0"/>
              <a:t>signed witness protocol to WPL</a:t>
            </a:r>
            <a:endParaRPr lang="en-US" sz="1200" b="1" dirty="0"/>
          </a:p>
        </p:txBody>
      </p:sp>
      <p:cxnSp>
        <p:nvCxnSpPr>
          <p:cNvPr id="45" name="Gerade Verbindung mit Pfeil 44"/>
          <p:cNvCxnSpPr>
            <a:stCxn id="26" idx="2"/>
            <a:endCxn id="58" idx="0"/>
          </p:cNvCxnSpPr>
          <p:nvPr/>
        </p:nvCxnSpPr>
        <p:spPr>
          <a:xfrm>
            <a:off x="4608000" y="4509040"/>
            <a:ext cx="0" cy="39321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9" name="Gerade Verbindung mit Pfeil 48"/>
          <p:cNvCxnSpPr/>
          <p:nvPr/>
        </p:nvCxnSpPr>
        <p:spPr>
          <a:xfrm>
            <a:off x="1690973" y="2292212"/>
            <a:ext cx="2055" cy="286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4" name="Gerade Verbindung mit Pfeil 53"/>
          <p:cNvCxnSpPr>
            <a:stCxn id="11" idx="2"/>
            <a:endCxn id="26" idx="0"/>
          </p:cNvCxnSpPr>
          <p:nvPr/>
        </p:nvCxnSpPr>
        <p:spPr>
          <a:xfrm>
            <a:off x="4608000" y="3312000"/>
            <a:ext cx="0" cy="47704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6" name="Gerade Verbindung mit Pfeil 55"/>
          <p:cNvCxnSpPr/>
          <p:nvPr/>
        </p:nvCxnSpPr>
        <p:spPr>
          <a:xfrm>
            <a:off x="1690973" y="1213677"/>
            <a:ext cx="1027" cy="36004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58" name="Rechteck 57"/>
          <p:cNvSpPr/>
          <p:nvPr/>
        </p:nvSpPr>
        <p:spPr>
          <a:xfrm>
            <a:off x="3348000" y="490225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Supplier delivers </a:t>
            </a:r>
          </a:p>
          <a:p>
            <a:pPr algn="ctr"/>
            <a:r>
              <a:rPr lang="en-US" sz="1200" b="1" dirty="0" smtClean="0"/>
              <a:t>component to FAIR</a:t>
            </a:r>
            <a:endParaRPr lang="en-US" sz="1200" b="1" dirty="0"/>
          </a:p>
        </p:txBody>
      </p:sp>
      <p:cxnSp>
        <p:nvCxnSpPr>
          <p:cNvPr id="24" name="Gewinkelter Verbinder 23"/>
          <p:cNvCxnSpPr>
            <a:stCxn id="43" idx="2"/>
            <a:endCxn id="26" idx="3"/>
          </p:cNvCxnSpPr>
          <p:nvPr/>
        </p:nvCxnSpPr>
        <p:spPr>
          <a:xfrm rot="5400000">
            <a:off x="5683480" y="2452520"/>
            <a:ext cx="1881040" cy="1512000"/>
          </a:xfrm>
          <a:prstGeom prst="bent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2" name="Gewinkelter Verbinder 31"/>
          <p:cNvCxnSpPr>
            <a:stCxn id="44" idx="2"/>
            <a:endCxn id="26" idx="1"/>
          </p:cNvCxnSpPr>
          <p:nvPr/>
        </p:nvCxnSpPr>
        <p:spPr>
          <a:xfrm rot="16200000" flipH="1">
            <a:off x="2101480" y="2902520"/>
            <a:ext cx="837040" cy="1656000"/>
          </a:xfrm>
          <a:prstGeom prst="bent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63" name="Rechteck 62"/>
          <p:cNvSpPr/>
          <p:nvPr/>
        </p:nvSpPr>
        <p:spPr>
          <a:xfrm>
            <a:off x="270682" y="5288381"/>
            <a:ext cx="2572846" cy="108000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Where rework is required a Preliminary FAT is confirmed.</a:t>
            </a:r>
          </a:p>
          <a:p>
            <a:pPr algn="ctr"/>
            <a:r>
              <a:rPr lang="en-US" sz="1200" b="1" dirty="0" smtClean="0"/>
              <a:t>After successful </a:t>
            </a:r>
          </a:p>
          <a:p>
            <a:pPr algn="ctr"/>
            <a:r>
              <a:rPr lang="en-US" sz="1200" b="1" dirty="0" smtClean="0"/>
              <a:t>completion of rework a </a:t>
            </a:r>
          </a:p>
          <a:p>
            <a:pPr algn="ctr"/>
            <a:r>
              <a:rPr lang="en-US" sz="1200" b="1" dirty="0" smtClean="0"/>
              <a:t>Conditional FAT is confirmed.</a:t>
            </a:r>
            <a:endParaRPr lang="en-US" sz="1200" b="1" dirty="0"/>
          </a:p>
        </p:txBody>
      </p:sp>
      <p:sp>
        <p:nvSpPr>
          <p:cNvPr id="35" name="Textfeld 34"/>
          <p:cNvSpPr txBox="1"/>
          <p:nvPr/>
        </p:nvSpPr>
        <p:spPr>
          <a:xfrm>
            <a:off x="270682" y="5263316"/>
            <a:ext cx="340878" cy="276999"/>
          </a:xfrm>
          <a:prstGeom prst="rect">
            <a:avLst/>
          </a:prstGeom>
          <a:noFill/>
        </p:spPr>
        <p:txBody>
          <a:bodyPr wrap="square" rtlCol="0">
            <a:spAutoFit/>
          </a:bodyPr>
          <a:lstStyle/>
          <a:p>
            <a:r>
              <a:rPr lang="en-GB" sz="1200" b="1" dirty="0" smtClean="0">
                <a:solidFill>
                  <a:srgbClr val="FF0000"/>
                </a:solidFill>
              </a:rPr>
              <a:t>1)</a:t>
            </a:r>
            <a:endParaRPr lang="en-GB" sz="1200" b="1" dirty="0">
              <a:solidFill>
                <a:srgbClr val="FF0000"/>
              </a:solidFill>
            </a:endParaRPr>
          </a:p>
        </p:txBody>
      </p:sp>
      <p:sp>
        <p:nvSpPr>
          <p:cNvPr id="67" name="Textfeld 66"/>
          <p:cNvSpPr txBox="1"/>
          <p:nvPr/>
        </p:nvSpPr>
        <p:spPr>
          <a:xfrm>
            <a:off x="2639652" y="1583214"/>
            <a:ext cx="364202" cy="276999"/>
          </a:xfrm>
          <a:prstGeom prst="rect">
            <a:avLst/>
          </a:prstGeom>
          <a:noFill/>
        </p:spPr>
        <p:txBody>
          <a:bodyPr wrap="none" rtlCol="0">
            <a:spAutoFit/>
          </a:bodyPr>
          <a:lstStyle/>
          <a:p>
            <a:r>
              <a:rPr lang="en-GB" sz="1200" b="1" dirty="0" smtClean="0">
                <a:solidFill>
                  <a:srgbClr val="FF0000"/>
                </a:solidFill>
              </a:rPr>
              <a:t>1) </a:t>
            </a:r>
            <a:endParaRPr lang="en-GB" sz="1200" b="1" dirty="0">
              <a:solidFill>
                <a:srgbClr val="FF0000"/>
              </a:solidFill>
            </a:endParaRPr>
          </a:p>
        </p:txBody>
      </p:sp>
      <p:sp>
        <p:nvSpPr>
          <p:cNvPr id="69" name="Textfeld 68"/>
          <p:cNvSpPr txBox="1"/>
          <p:nvPr/>
        </p:nvSpPr>
        <p:spPr>
          <a:xfrm>
            <a:off x="8070241" y="1602747"/>
            <a:ext cx="320922" cy="276999"/>
          </a:xfrm>
          <a:prstGeom prst="rect">
            <a:avLst/>
          </a:prstGeom>
          <a:noFill/>
        </p:spPr>
        <p:txBody>
          <a:bodyPr wrap="none" rtlCol="0">
            <a:spAutoFit/>
          </a:bodyPr>
          <a:lstStyle/>
          <a:p>
            <a:r>
              <a:rPr lang="en-GB" sz="1200" b="1" dirty="0" smtClean="0">
                <a:solidFill>
                  <a:srgbClr val="FF0000"/>
                </a:solidFill>
              </a:rPr>
              <a:t>1)</a:t>
            </a:r>
            <a:endParaRPr lang="en-GB" sz="1200" b="1" dirty="0">
              <a:solidFill>
                <a:srgbClr val="FF0000"/>
              </a:solidFill>
            </a:endParaRPr>
          </a:p>
        </p:txBody>
      </p:sp>
      <p:cxnSp>
        <p:nvCxnSpPr>
          <p:cNvPr id="73" name="Gerade Verbindung mit Pfeil 72"/>
          <p:cNvCxnSpPr/>
          <p:nvPr/>
        </p:nvCxnSpPr>
        <p:spPr>
          <a:xfrm flipH="1">
            <a:off x="4572000" y="5622250"/>
            <a:ext cx="4109" cy="90073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7" name="Gerade Verbindung mit Pfeil 26"/>
          <p:cNvCxnSpPr/>
          <p:nvPr/>
        </p:nvCxnSpPr>
        <p:spPr>
          <a:xfrm>
            <a:off x="7378973" y="1209914"/>
            <a:ext cx="1027" cy="36004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5" name="Rechteck 24"/>
          <p:cNvSpPr/>
          <p:nvPr/>
        </p:nvSpPr>
        <p:spPr>
          <a:xfrm>
            <a:off x="3348000" y="1554319"/>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Supplier’s mandated QA inspector confirms Conditional FAT </a:t>
            </a:r>
          </a:p>
          <a:p>
            <a:pPr algn="ctr"/>
            <a:r>
              <a:rPr lang="en-US" sz="1200" b="1" dirty="0" smtClean="0"/>
              <a:t>by completing witness protocol</a:t>
            </a:r>
            <a:endParaRPr lang="en-US" sz="1200" b="1" dirty="0"/>
          </a:p>
        </p:txBody>
      </p:sp>
      <p:cxnSp>
        <p:nvCxnSpPr>
          <p:cNvPr id="29" name="Gerade Verbindung mit Pfeil 28"/>
          <p:cNvCxnSpPr/>
          <p:nvPr/>
        </p:nvCxnSpPr>
        <p:spPr>
          <a:xfrm>
            <a:off x="4620121" y="2292212"/>
            <a:ext cx="2055" cy="286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5" name="Fußzeilenplatzhalter 4"/>
          <p:cNvSpPr>
            <a:spLocks noGrp="1"/>
          </p:cNvSpPr>
          <p:nvPr>
            <p:ph type="ftr" sz="quarter" idx="11"/>
          </p:nvPr>
        </p:nvSpPr>
        <p:spPr/>
        <p:txBody>
          <a:bodyPr/>
          <a:lstStyle/>
          <a:p>
            <a:pPr>
              <a:defRPr/>
            </a:pPr>
            <a:r>
              <a:rPr lang="en-US" altLang="de-DE" smtClean="0"/>
              <a:t>5th BINP Workshop - H Reich, C Will, H Hagelskamp</a:t>
            </a:r>
            <a:endParaRPr lang="de-DE" altLang="de-DE" dirty="0"/>
          </a:p>
        </p:txBody>
      </p:sp>
      <p:sp>
        <p:nvSpPr>
          <p:cNvPr id="6" name="Foliennummernplatzhalter 5"/>
          <p:cNvSpPr>
            <a:spLocks noGrp="1"/>
          </p:cNvSpPr>
          <p:nvPr>
            <p:ph type="sldNum" sz="quarter" idx="10"/>
          </p:nvPr>
        </p:nvSpPr>
        <p:spPr/>
        <p:txBody>
          <a:bodyPr/>
          <a:lstStyle/>
          <a:p>
            <a:pPr>
              <a:defRPr/>
            </a:pPr>
            <a:fld id="{7EE69476-6003-47DC-8B74-0BB465662B31}" type="slidenum">
              <a:rPr lang="de-DE" smtClean="0"/>
              <a:pPr>
                <a:defRPr/>
              </a:pPr>
              <a:t>13</a:t>
            </a:fld>
            <a:endParaRPr lang="de-DE" dirty="0"/>
          </a:p>
        </p:txBody>
      </p:sp>
    </p:spTree>
    <p:extLst>
      <p:ext uri="{BB962C8B-B14F-4D97-AF65-F5344CB8AC3E}">
        <p14:creationId xmlns:p14="http://schemas.microsoft.com/office/powerpoint/2010/main" val="2143411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81" y="138450"/>
            <a:ext cx="8605837" cy="490538"/>
          </a:xfrm>
        </p:spPr>
        <p:txBody>
          <a:bodyPr>
            <a:normAutofit fontScale="90000"/>
          </a:bodyPr>
          <a:lstStyle/>
          <a:p>
            <a:r>
              <a:rPr lang="de-DE" sz="2800" dirty="0" smtClean="0"/>
              <a:t>FAT </a:t>
            </a:r>
            <a:r>
              <a:rPr lang="de-DE" sz="2800" dirty="0" err="1" smtClean="0"/>
              <a:t>Process</a:t>
            </a:r>
            <a:r>
              <a:rPr lang="de-DE" sz="2800" dirty="0" smtClean="0"/>
              <a:t> – 	</a:t>
            </a:r>
            <a:r>
              <a:rPr lang="de-DE" sz="2800" dirty="0" err="1" smtClean="0"/>
              <a:t>Steps</a:t>
            </a:r>
            <a:r>
              <a:rPr lang="de-DE" sz="2800" dirty="0" smtClean="0"/>
              <a:t> </a:t>
            </a:r>
            <a:r>
              <a:rPr lang="de-DE" sz="2800" dirty="0" err="1" smtClean="0"/>
              <a:t>to</a:t>
            </a:r>
            <a:r>
              <a:rPr lang="de-DE" sz="2800" dirty="0" smtClean="0"/>
              <a:t> Final FAT </a:t>
            </a:r>
            <a:br>
              <a:rPr lang="de-DE" sz="2800" dirty="0" smtClean="0"/>
            </a:br>
            <a:r>
              <a:rPr lang="de-DE" sz="2800" dirty="0"/>
              <a:t>	</a:t>
            </a:r>
            <a:r>
              <a:rPr lang="de-DE" sz="2800" dirty="0" smtClean="0"/>
              <a:t>		after </a:t>
            </a:r>
            <a:r>
              <a:rPr lang="de-DE" sz="2800" dirty="0" err="1" smtClean="0"/>
              <a:t>Delivery</a:t>
            </a:r>
            <a:endParaRPr lang="de-DE" sz="2800" dirty="0"/>
          </a:p>
        </p:txBody>
      </p:sp>
      <p:sp>
        <p:nvSpPr>
          <p:cNvPr id="29" name="Rechteck 28"/>
          <p:cNvSpPr/>
          <p:nvPr/>
        </p:nvSpPr>
        <p:spPr>
          <a:xfrm>
            <a:off x="3348000" y="1341902"/>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After Arrival of component,</a:t>
            </a:r>
          </a:p>
          <a:p>
            <a:pPr algn="ctr"/>
            <a:r>
              <a:rPr lang="en-US" sz="1200" b="1" dirty="0" smtClean="0"/>
              <a:t>WPL performs </a:t>
            </a:r>
          </a:p>
          <a:p>
            <a:pPr algn="ctr"/>
            <a:r>
              <a:rPr lang="en-US" sz="1200" b="1" dirty="0" smtClean="0"/>
              <a:t>SAT aa and Final FAT</a:t>
            </a:r>
            <a:endParaRPr lang="en-US" sz="1200" b="1" dirty="0"/>
          </a:p>
        </p:txBody>
      </p:sp>
      <p:sp>
        <p:nvSpPr>
          <p:cNvPr id="41" name="Rechteck 40"/>
          <p:cNvSpPr/>
          <p:nvPr/>
        </p:nvSpPr>
        <p:spPr>
          <a:xfrm>
            <a:off x="6120000" y="248400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t>Component</a:t>
            </a:r>
            <a:r>
              <a:rPr lang="de-DE" sz="1200" b="1" dirty="0" smtClean="0"/>
              <a:t> </a:t>
            </a:r>
          </a:p>
          <a:p>
            <a:pPr algn="ctr"/>
            <a:r>
              <a:rPr lang="de-DE" sz="1200" b="1" dirty="0" err="1" smtClean="0"/>
              <a:t>accepted</a:t>
            </a:r>
            <a:r>
              <a:rPr lang="de-DE" sz="1200" b="1" dirty="0" smtClean="0"/>
              <a:t> </a:t>
            </a:r>
            <a:r>
              <a:rPr lang="de-DE" sz="1200" b="1" dirty="0" err="1" smtClean="0"/>
              <a:t>and</a:t>
            </a:r>
            <a:r>
              <a:rPr lang="de-DE" sz="1200" b="1" dirty="0" smtClean="0"/>
              <a:t> </a:t>
            </a:r>
            <a:r>
              <a:rPr lang="de-DE" sz="1200" b="1" dirty="0" err="1" smtClean="0"/>
              <a:t>released</a:t>
            </a:r>
            <a:r>
              <a:rPr lang="de-DE" sz="1200" b="1" dirty="0" smtClean="0"/>
              <a:t> </a:t>
            </a:r>
            <a:r>
              <a:rPr lang="de-DE" sz="1200" b="1" dirty="0" err="1" smtClean="0"/>
              <a:t>for</a:t>
            </a:r>
            <a:r>
              <a:rPr lang="de-DE" sz="1200" b="1" dirty="0" smtClean="0"/>
              <a:t> SAT ab</a:t>
            </a:r>
            <a:endParaRPr lang="de-DE" sz="1200" b="1" dirty="0"/>
          </a:p>
        </p:txBody>
      </p:sp>
      <p:sp>
        <p:nvSpPr>
          <p:cNvPr id="48" name="Rechteck 47"/>
          <p:cNvSpPr/>
          <p:nvPr/>
        </p:nvSpPr>
        <p:spPr>
          <a:xfrm>
            <a:off x="432000" y="248400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smtClean="0"/>
              <a:t>WPL </a:t>
            </a:r>
            <a:r>
              <a:rPr lang="de-DE" sz="1200" b="1" dirty="0" err="1" smtClean="0"/>
              <a:t>informs</a:t>
            </a:r>
            <a:r>
              <a:rPr lang="de-DE" sz="1200" b="1" dirty="0" smtClean="0"/>
              <a:t> </a:t>
            </a:r>
            <a:r>
              <a:rPr lang="de-DE" sz="1200" b="1" dirty="0" err="1" smtClean="0"/>
              <a:t>Supplier</a:t>
            </a:r>
            <a:r>
              <a:rPr lang="de-DE" sz="1200" b="1" dirty="0" smtClean="0"/>
              <a:t> </a:t>
            </a:r>
            <a:r>
              <a:rPr lang="de-DE" sz="1200" b="1" dirty="0" err="1" smtClean="0"/>
              <a:t>about</a:t>
            </a:r>
            <a:r>
              <a:rPr lang="de-DE" sz="1200" b="1" dirty="0" smtClean="0"/>
              <a:t> </a:t>
            </a:r>
            <a:r>
              <a:rPr lang="de-DE" sz="1200" b="1" dirty="0" err="1" smtClean="0"/>
              <a:t>deviations</a:t>
            </a:r>
            <a:r>
              <a:rPr lang="de-DE" sz="1200" b="1" dirty="0" smtClean="0"/>
              <a:t>  </a:t>
            </a:r>
            <a:endParaRPr lang="en-US" sz="1200" b="1" dirty="0"/>
          </a:p>
        </p:txBody>
      </p:sp>
      <p:sp>
        <p:nvSpPr>
          <p:cNvPr id="51" name="Rechteck 50"/>
          <p:cNvSpPr/>
          <p:nvPr/>
        </p:nvSpPr>
        <p:spPr>
          <a:xfrm>
            <a:off x="432000" y="352800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Supplier proposes a procedure to remedy the deviation.</a:t>
            </a:r>
            <a:endParaRPr lang="en-US" sz="1200" b="1" dirty="0"/>
          </a:p>
        </p:txBody>
      </p:sp>
      <p:sp>
        <p:nvSpPr>
          <p:cNvPr id="52" name="Rechteck 51"/>
          <p:cNvSpPr/>
          <p:nvPr/>
        </p:nvSpPr>
        <p:spPr>
          <a:xfrm>
            <a:off x="432000" y="457200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Supplier performs remedy</a:t>
            </a:r>
            <a:endParaRPr lang="en-US" sz="1200" b="1" dirty="0"/>
          </a:p>
        </p:txBody>
      </p:sp>
      <p:sp>
        <p:nvSpPr>
          <p:cNvPr id="53" name="Rechteck 52"/>
          <p:cNvSpPr/>
          <p:nvPr/>
        </p:nvSpPr>
        <p:spPr>
          <a:xfrm>
            <a:off x="3348000" y="457200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FAIR performs remedy work according to supplier’s order.</a:t>
            </a:r>
            <a:endParaRPr lang="en-US" sz="1200" b="1" dirty="0"/>
          </a:p>
        </p:txBody>
      </p:sp>
      <p:sp>
        <p:nvSpPr>
          <p:cNvPr id="55" name="Rechteck 54"/>
          <p:cNvSpPr/>
          <p:nvPr/>
        </p:nvSpPr>
        <p:spPr>
          <a:xfrm>
            <a:off x="3348000" y="5726050"/>
            <a:ext cx="2520000" cy="72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WPL confirms Final FAT </a:t>
            </a:r>
            <a:endParaRPr lang="de-DE" sz="1200" b="1" dirty="0"/>
          </a:p>
        </p:txBody>
      </p:sp>
      <p:cxnSp>
        <p:nvCxnSpPr>
          <p:cNvPr id="70" name="Gerade Verbindung mit Pfeil 69"/>
          <p:cNvCxnSpPr>
            <a:endCxn id="51" idx="0"/>
          </p:cNvCxnSpPr>
          <p:nvPr/>
        </p:nvCxnSpPr>
        <p:spPr>
          <a:xfrm>
            <a:off x="1691535" y="3201151"/>
            <a:ext cx="465" cy="32684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9" name="Gerade Verbindung mit Pfeil 48"/>
          <p:cNvCxnSpPr/>
          <p:nvPr/>
        </p:nvCxnSpPr>
        <p:spPr>
          <a:xfrm>
            <a:off x="1691216" y="4233611"/>
            <a:ext cx="464" cy="29985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2" name="Gewinkelter Verbinder 21"/>
          <p:cNvCxnSpPr>
            <a:stCxn id="51" idx="3"/>
            <a:endCxn id="53" idx="0"/>
          </p:cNvCxnSpPr>
          <p:nvPr/>
        </p:nvCxnSpPr>
        <p:spPr>
          <a:xfrm>
            <a:off x="2952000" y="3888000"/>
            <a:ext cx="1656000" cy="684000"/>
          </a:xfrm>
          <a:prstGeom prst="bent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4" name="Gewinkelter Verbinder 53"/>
          <p:cNvCxnSpPr>
            <a:stCxn id="52" idx="2"/>
            <a:endCxn id="55" idx="1"/>
          </p:cNvCxnSpPr>
          <p:nvPr/>
        </p:nvCxnSpPr>
        <p:spPr>
          <a:xfrm rot="16200000" flipH="1">
            <a:off x="2122975" y="4861025"/>
            <a:ext cx="794050" cy="1656000"/>
          </a:xfrm>
          <a:prstGeom prst="bent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73" name="Gewinkelter Verbinder 72"/>
          <p:cNvCxnSpPr>
            <a:endCxn id="41" idx="2"/>
          </p:cNvCxnSpPr>
          <p:nvPr/>
        </p:nvCxnSpPr>
        <p:spPr>
          <a:xfrm rot="5400000" flipH="1" flipV="1">
            <a:off x="5238545" y="3900920"/>
            <a:ext cx="2838375" cy="1444536"/>
          </a:xfrm>
          <a:prstGeom prst="bentConnector3">
            <a:avLst>
              <a:gd name="adj1" fmla="val -113"/>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Gerade Verbindung mit Pfeil 19"/>
          <p:cNvCxnSpPr/>
          <p:nvPr/>
        </p:nvCxnSpPr>
        <p:spPr>
          <a:xfrm>
            <a:off x="4605159" y="5286832"/>
            <a:ext cx="233" cy="42303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1" name="Raute 20"/>
          <p:cNvSpPr/>
          <p:nvPr/>
        </p:nvSpPr>
        <p:spPr>
          <a:xfrm>
            <a:off x="4392000" y="2656689"/>
            <a:ext cx="426318" cy="396044"/>
          </a:xfrm>
          <a:prstGeom prst="diamond">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cxnSp>
        <p:nvCxnSpPr>
          <p:cNvPr id="8" name="Gerade Verbindung mit Pfeil 7"/>
          <p:cNvCxnSpPr>
            <a:stCxn id="29" idx="2"/>
            <a:endCxn id="21" idx="0"/>
          </p:cNvCxnSpPr>
          <p:nvPr/>
        </p:nvCxnSpPr>
        <p:spPr>
          <a:xfrm flipH="1">
            <a:off x="4605159" y="2061902"/>
            <a:ext cx="2841" cy="59478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0" name="Gerade Verbindung mit Pfeil 9"/>
          <p:cNvCxnSpPr>
            <a:stCxn id="21" idx="1"/>
            <a:endCxn id="48" idx="3"/>
          </p:cNvCxnSpPr>
          <p:nvPr/>
        </p:nvCxnSpPr>
        <p:spPr>
          <a:xfrm flipH="1" flipV="1">
            <a:off x="2952000" y="2844000"/>
            <a:ext cx="1440000" cy="1071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1" name="Textfeld 10"/>
          <p:cNvSpPr txBox="1"/>
          <p:nvPr/>
        </p:nvSpPr>
        <p:spPr>
          <a:xfrm>
            <a:off x="3230946" y="2579280"/>
            <a:ext cx="1125154" cy="276999"/>
          </a:xfrm>
          <a:prstGeom prst="rect">
            <a:avLst/>
          </a:prstGeom>
          <a:noFill/>
        </p:spPr>
        <p:txBody>
          <a:bodyPr wrap="square" rtlCol="0">
            <a:spAutoFit/>
          </a:bodyPr>
          <a:lstStyle/>
          <a:p>
            <a:r>
              <a:rPr lang="de-DE" sz="1200" b="1" dirty="0" err="1" smtClean="0"/>
              <a:t>deviations</a:t>
            </a:r>
            <a:endParaRPr lang="de-DE" sz="1200" b="1" dirty="0"/>
          </a:p>
        </p:txBody>
      </p:sp>
      <p:cxnSp>
        <p:nvCxnSpPr>
          <p:cNvPr id="15" name="Gerade Verbindung mit Pfeil 14"/>
          <p:cNvCxnSpPr>
            <a:stCxn id="21" idx="3"/>
            <a:endCxn id="41" idx="1"/>
          </p:cNvCxnSpPr>
          <p:nvPr/>
        </p:nvCxnSpPr>
        <p:spPr>
          <a:xfrm flipV="1">
            <a:off x="4818318" y="2844000"/>
            <a:ext cx="1301682" cy="1071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5" name="Textfeld 34"/>
          <p:cNvSpPr txBox="1"/>
          <p:nvPr/>
        </p:nvSpPr>
        <p:spPr>
          <a:xfrm>
            <a:off x="4818319" y="2575937"/>
            <a:ext cx="1226840" cy="276999"/>
          </a:xfrm>
          <a:prstGeom prst="rect">
            <a:avLst/>
          </a:prstGeom>
          <a:noFill/>
        </p:spPr>
        <p:txBody>
          <a:bodyPr wrap="square" rtlCol="0">
            <a:spAutoFit/>
          </a:bodyPr>
          <a:lstStyle/>
          <a:p>
            <a:r>
              <a:rPr lang="de-DE" sz="1200" b="1" dirty="0" err="1" smtClean="0"/>
              <a:t>no</a:t>
            </a:r>
            <a:r>
              <a:rPr lang="de-DE" sz="1200" b="1" dirty="0" smtClean="0"/>
              <a:t> </a:t>
            </a:r>
            <a:r>
              <a:rPr lang="de-DE" sz="1200" b="1" dirty="0" err="1" smtClean="0"/>
              <a:t>deviations</a:t>
            </a:r>
            <a:endParaRPr lang="de-DE" sz="1200" b="1" dirty="0"/>
          </a:p>
        </p:txBody>
      </p:sp>
      <p:sp>
        <p:nvSpPr>
          <p:cNvPr id="38" name="Rechteck 37"/>
          <p:cNvSpPr/>
          <p:nvPr/>
        </p:nvSpPr>
        <p:spPr>
          <a:xfrm>
            <a:off x="4698008" y="3613691"/>
            <a:ext cx="2520000" cy="75600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r>
              <a:rPr lang="en-US" sz="1200" b="1" dirty="0" smtClean="0"/>
              <a:t>FAIR </a:t>
            </a:r>
            <a:r>
              <a:rPr lang="en-US" sz="1200" b="1" dirty="0"/>
              <a:t>checks the scheduling and financial aspects of the necessary work and informs the supplier about the calculations. </a:t>
            </a:r>
          </a:p>
        </p:txBody>
      </p:sp>
      <p:sp>
        <p:nvSpPr>
          <p:cNvPr id="5" name="Fußzeilenplatzhalter 4"/>
          <p:cNvSpPr>
            <a:spLocks noGrp="1"/>
          </p:cNvSpPr>
          <p:nvPr>
            <p:ph type="ftr" sz="quarter" idx="11"/>
          </p:nvPr>
        </p:nvSpPr>
        <p:spPr/>
        <p:txBody>
          <a:bodyPr/>
          <a:lstStyle/>
          <a:p>
            <a:pPr>
              <a:defRPr/>
            </a:pPr>
            <a:r>
              <a:rPr lang="en-US" altLang="de-DE" smtClean="0"/>
              <a:t>5th BINP Workshop - H Reich, C Will, H Hagelskamp</a:t>
            </a:r>
            <a:endParaRPr lang="de-DE" altLang="de-DE" dirty="0"/>
          </a:p>
        </p:txBody>
      </p:sp>
      <p:sp>
        <p:nvSpPr>
          <p:cNvPr id="6" name="Foliennummernplatzhalter 5"/>
          <p:cNvSpPr>
            <a:spLocks noGrp="1"/>
          </p:cNvSpPr>
          <p:nvPr>
            <p:ph type="sldNum" sz="quarter" idx="10"/>
          </p:nvPr>
        </p:nvSpPr>
        <p:spPr/>
        <p:txBody>
          <a:bodyPr/>
          <a:lstStyle/>
          <a:p>
            <a:pPr>
              <a:defRPr/>
            </a:pPr>
            <a:fld id="{7EE69476-6003-47DC-8B74-0BB465662B31}" type="slidenum">
              <a:rPr lang="de-DE" smtClean="0"/>
              <a:pPr>
                <a:defRPr/>
              </a:pPr>
              <a:t>14</a:t>
            </a:fld>
            <a:endParaRPr lang="de-DE" dirty="0"/>
          </a:p>
        </p:txBody>
      </p:sp>
    </p:spTree>
    <p:extLst>
      <p:ext uri="{BB962C8B-B14F-4D97-AF65-F5344CB8AC3E}">
        <p14:creationId xmlns:p14="http://schemas.microsoft.com/office/powerpoint/2010/main" val="1309438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423297" y="223801"/>
            <a:ext cx="8605837" cy="396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eaLnBrk="1" fontAlgn="base" hangingPunct="1">
              <a:spcBef>
                <a:spcPct val="0"/>
              </a:spcBef>
              <a:spcAft>
                <a:spcPct val="0"/>
              </a:spcAft>
              <a:defRPr sz="2800">
                <a:solidFill>
                  <a:srgbClr val="00599D"/>
                </a:solidFill>
                <a:latin typeface="Arial" charset="0"/>
              </a:defRPr>
            </a:lvl6pPr>
            <a:lvl7pPr marL="914400" algn="l" rtl="0" eaLnBrk="1" fontAlgn="base" hangingPunct="1">
              <a:spcBef>
                <a:spcPct val="0"/>
              </a:spcBef>
              <a:spcAft>
                <a:spcPct val="0"/>
              </a:spcAft>
              <a:defRPr sz="2800">
                <a:solidFill>
                  <a:srgbClr val="00599D"/>
                </a:solidFill>
                <a:latin typeface="Arial" charset="0"/>
              </a:defRPr>
            </a:lvl7pPr>
            <a:lvl8pPr marL="1371600" algn="l" rtl="0" eaLnBrk="1" fontAlgn="base" hangingPunct="1">
              <a:spcBef>
                <a:spcPct val="0"/>
              </a:spcBef>
              <a:spcAft>
                <a:spcPct val="0"/>
              </a:spcAft>
              <a:defRPr sz="2800">
                <a:solidFill>
                  <a:srgbClr val="00599D"/>
                </a:solidFill>
                <a:latin typeface="Arial" charset="0"/>
              </a:defRPr>
            </a:lvl8pPr>
            <a:lvl9pPr marL="1828800" algn="l" rtl="0" eaLnBrk="1" fontAlgn="base" hangingPunct="1">
              <a:spcBef>
                <a:spcPct val="0"/>
              </a:spcBef>
              <a:spcAft>
                <a:spcPct val="0"/>
              </a:spcAft>
              <a:defRPr sz="2800">
                <a:solidFill>
                  <a:srgbClr val="00599D"/>
                </a:solidFill>
                <a:latin typeface="Arial" charset="0"/>
              </a:defRPr>
            </a:lvl9pPr>
          </a:lstStyle>
          <a:p>
            <a:r>
              <a:rPr lang="en-US" dirty="0" smtClean="0"/>
              <a:t>Components with Preliminary FAT</a:t>
            </a:r>
            <a:endParaRPr lang="de-DE" kern="0" dirty="0">
              <a:solidFill>
                <a:srgbClr val="0070C0"/>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2701865289"/>
              </p:ext>
            </p:extLst>
          </p:nvPr>
        </p:nvGraphicFramePr>
        <p:xfrm>
          <a:off x="956932" y="1124744"/>
          <a:ext cx="7538566" cy="4380543"/>
        </p:xfrm>
        <a:graphic>
          <a:graphicData uri="http://schemas.openxmlformats.org/drawingml/2006/table">
            <a:tbl>
              <a:tblPr firstRow="1" firstCol="1" bandRow="1"/>
              <a:tblGrid>
                <a:gridCol w="2155943">
                  <a:extLst>
                    <a:ext uri="{9D8B030D-6E8A-4147-A177-3AD203B41FA5}">
                      <a16:colId xmlns:a16="http://schemas.microsoft.com/office/drawing/2014/main" val="3850300281"/>
                    </a:ext>
                  </a:extLst>
                </a:gridCol>
                <a:gridCol w="245980">
                  <a:extLst>
                    <a:ext uri="{9D8B030D-6E8A-4147-A177-3AD203B41FA5}">
                      <a16:colId xmlns:a16="http://schemas.microsoft.com/office/drawing/2014/main" val="131468448"/>
                    </a:ext>
                  </a:extLst>
                </a:gridCol>
                <a:gridCol w="419613">
                  <a:extLst>
                    <a:ext uri="{9D8B030D-6E8A-4147-A177-3AD203B41FA5}">
                      <a16:colId xmlns:a16="http://schemas.microsoft.com/office/drawing/2014/main" val="2964202553"/>
                    </a:ext>
                  </a:extLst>
                </a:gridCol>
                <a:gridCol w="1881024">
                  <a:extLst>
                    <a:ext uri="{9D8B030D-6E8A-4147-A177-3AD203B41FA5}">
                      <a16:colId xmlns:a16="http://schemas.microsoft.com/office/drawing/2014/main" val="2850078433"/>
                    </a:ext>
                  </a:extLst>
                </a:gridCol>
                <a:gridCol w="1461411">
                  <a:extLst>
                    <a:ext uri="{9D8B030D-6E8A-4147-A177-3AD203B41FA5}">
                      <a16:colId xmlns:a16="http://schemas.microsoft.com/office/drawing/2014/main" val="3277770973"/>
                    </a:ext>
                  </a:extLst>
                </a:gridCol>
                <a:gridCol w="1374595">
                  <a:extLst>
                    <a:ext uri="{9D8B030D-6E8A-4147-A177-3AD203B41FA5}">
                      <a16:colId xmlns:a16="http://schemas.microsoft.com/office/drawing/2014/main" val="2144818938"/>
                    </a:ext>
                  </a:extLst>
                </a:gridCol>
              </a:tblGrid>
              <a:tr h="288026">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Quadrupole 10</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9C0006"/>
                          </a:solidFill>
                          <a:effectLst/>
                          <a:latin typeface="Calibri" panose="020F0502020204030204" pitchFamily="34" charset="0"/>
                          <a:ea typeface="Calibri" panose="020F0502020204030204" pitchFamily="34" charset="0"/>
                        </a:rPr>
                        <a:t>3</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QP</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FT-BEQS-ZU-0000217</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FHTQS217AS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18-0000202-1-8</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590228"/>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Quadrupole 10</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9C0006"/>
                          </a:solidFill>
                          <a:effectLst/>
                          <a:latin typeface="Calibri" panose="020F0502020204030204" pitchFamily="34" charset="0"/>
                          <a:ea typeface="Calibri" panose="020F0502020204030204" pitchFamily="34" charset="0"/>
                        </a:rPr>
                        <a:t>2</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QP</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FT-BEQS-ZU-0000217</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FHTQS217AS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18-0000202-2-5</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529902"/>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Quadrupole 10</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9C0006"/>
                          </a:solidFill>
                          <a:effectLst/>
                          <a:latin typeface="Calibri" panose="020F0502020204030204" pitchFamily="34" charset="0"/>
                          <a:ea typeface="Calibri" panose="020F0502020204030204" pitchFamily="34" charset="0"/>
                        </a:rPr>
                        <a:t>2</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QP</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dirty="0">
                          <a:solidFill>
                            <a:srgbClr val="000000"/>
                          </a:solidFill>
                          <a:effectLst/>
                          <a:latin typeface="Calibri" panose="020F0502020204030204" pitchFamily="34" charset="0"/>
                          <a:ea typeface="Calibri" panose="020F0502020204030204" pitchFamily="34" charset="0"/>
                        </a:rPr>
                        <a:t>FT-BEQS-ZU-0000217</a:t>
                      </a:r>
                      <a:endParaRPr lang="de-DE" sz="1100" dirty="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FHTQS217AS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18-0000202-3-2</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769341"/>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Quadrupole 10</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9C0006"/>
                          </a:solidFill>
                          <a:effectLst/>
                          <a:latin typeface="Calibri" panose="020F0502020204030204" pitchFamily="34" charset="0"/>
                          <a:ea typeface="Calibri" panose="020F0502020204030204" pitchFamily="34" charset="0"/>
                        </a:rPr>
                        <a:t>2</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QP</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FT-BEQS-ZU-0000217</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FHTQS217AS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18-0000202-4-9</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9876"/>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Quadrupole 11</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9C0006"/>
                          </a:solidFill>
                          <a:effectLst/>
                          <a:latin typeface="Calibri" panose="020F0502020204030204" pitchFamily="34" charset="0"/>
                          <a:ea typeface="Calibri" panose="020F0502020204030204" pitchFamily="34" charset="0"/>
                        </a:rPr>
                        <a:t>3</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QP</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FT-BEQS-ZU-0000028</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FHTQS028AS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18-000036-10-3</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368340"/>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Quadrupole 11</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9C0006"/>
                          </a:solidFill>
                          <a:effectLst/>
                          <a:latin typeface="Calibri" panose="020F0502020204030204" pitchFamily="34" charset="0"/>
                          <a:ea typeface="Calibri" panose="020F0502020204030204" pitchFamily="34" charset="0"/>
                        </a:rPr>
                        <a:t>3</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QP</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FT-BEQS-ZU-0000028</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dirty="0">
                          <a:solidFill>
                            <a:srgbClr val="000000"/>
                          </a:solidFill>
                          <a:effectLst/>
                          <a:latin typeface="Calibri" panose="020F0502020204030204" pitchFamily="34" charset="0"/>
                          <a:ea typeface="Calibri" panose="020F0502020204030204" pitchFamily="34" charset="0"/>
                        </a:rPr>
                        <a:t>FHTQS028AS</a:t>
                      </a:r>
                      <a:endParaRPr lang="de-DE" sz="1100" dirty="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18-000036-26-4</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105442"/>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Quadrupole 11</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9C0006"/>
                          </a:solidFill>
                          <a:effectLst/>
                          <a:latin typeface="Calibri" panose="020F0502020204030204" pitchFamily="34" charset="0"/>
                          <a:ea typeface="Calibri" panose="020F0502020204030204" pitchFamily="34" charset="0"/>
                        </a:rPr>
                        <a:t>3</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QP</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FT-BEQS-ZU-0000200</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FHTQS028AS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18-000036-68-4</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148566"/>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Quadrupole 2</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QP</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FT-BEQS-ZU-0000206</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FHTQS109AS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18-00004-046-9</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847598"/>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Steering Magnet HEBT18</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ST</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FT-BEKH-ZU-0000053</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FHTKH146AS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18-000034-21-5</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420457"/>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Steering Magnet HEBT18</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ST</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FT-BEKH-ZU-0000053</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FHTKH146AS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18-000034-22-2</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261637"/>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Steering Magnet HEBT18</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ST</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FT-BEKH-ZU-0000057</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FHTKH057AS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18-000034-23-9</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658010"/>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Steering Magnet HEBT18</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ST</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FT-BEKH-ZU-0000057</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FHTKH057AS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18-000034-24-6</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64789"/>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Steering Magnet HEBT18</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ST</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FT-BEKH-ZU-0000146</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FHTKH146AS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18-000034-40-6</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46856"/>
                  </a:ext>
                </a:extLst>
              </a:tr>
              <a:tr h="314809">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Steering Magnet HEBT18</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ST</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FT-BEKH-ZU-0000146</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a:solidFill>
                            <a:srgbClr val="000000"/>
                          </a:solidFill>
                          <a:effectLst/>
                          <a:latin typeface="Calibri" panose="020F0502020204030204" pitchFamily="34" charset="0"/>
                          <a:ea typeface="Calibri" panose="020F0502020204030204" pitchFamily="34" charset="0"/>
                        </a:rPr>
                        <a:t>FHTKH146AS</a:t>
                      </a:r>
                      <a:endParaRPr lang="de-DE"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dirty="0">
                          <a:solidFill>
                            <a:srgbClr val="000000"/>
                          </a:solidFill>
                          <a:effectLst/>
                          <a:latin typeface="Calibri" panose="020F0502020204030204" pitchFamily="34" charset="0"/>
                          <a:ea typeface="Calibri" panose="020F0502020204030204" pitchFamily="34" charset="0"/>
                        </a:rPr>
                        <a:t>18-000034-41-3</a:t>
                      </a:r>
                      <a:endParaRPr lang="de-DE" sz="1100" dirty="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531733"/>
                  </a:ext>
                </a:extLst>
              </a:tr>
            </a:tbl>
          </a:graphicData>
        </a:graphic>
      </p:graphicFrame>
      <p:sp>
        <p:nvSpPr>
          <p:cNvPr id="4" name="Textfeld 3"/>
          <p:cNvSpPr txBox="1"/>
          <p:nvPr/>
        </p:nvSpPr>
        <p:spPr>
          <a:xfrm>
            <a:off x="423296" y="5661248"/>
            <a:ext cx="8469183" cy="830997"/>
          </a:xfrm>
          <a:prstGeom prst="rect">
            <a:avLst/>
          </a:prstGeom>
          <a:solidFill>
            <a:schemeClr val="bg1">
              <a:lumMod val="85000"/>
            </a:schemeClr>
          </a:solidFill>
          <a:ln w="15875">
            <a:solidFill>
              <a:srgbClr val="002060"/>
            </a:solidFill>
          </a:ln>
        </p:spPr>
        <p:txBody>
          <a:bodyPr wrap="square" rtlCol="0">
            <a:spAutoFit/>
          </a:bodyPr>
          <a:lstStyle/>
          <a:p>
            <a:pPr algn="ctr"/>
            <a:r>
              <a:rPr lang="en-GB" sz="1600" b="1" dirty="0" smtClean="0"/>
              <a:t>Preliminary FAT was issued in Feb. 2020</a:t>
            </a:r>
          </a:p>
          <a:p>
            <a:pPr algn="ctr"/>
            <a:r>
              <a:rPr lang="en-GB" sz="1600" b="1" dirty="0" smtClean="0"/>
              <a:t>Delivery can take place upon issue of complete documentation </a:t>
            </a:r>
          </a:p>
          <a:p>
            <a:pPr algn="ctr"/>
            <a:r>
              <a:rPr lang="en-GB" sz="1600" b="1" dirty="0" smtClean="0"/>
              <a:t>and finalisation of all rework</a:t>
            </a:r>
            <a:endParaRPr lang="en-GB" sz="1600" b="1" dirty="0"/>
          </a:p>
        </p:txBody>
      </p:sp>
      <p:sp>
        <p:nvSpPr>
          <p:cNvPr id="6" name="Foliennummernplatzhalter 5"/>
          <p:cNvSpPr>
            <a:spLocks noGrp="1"/>
          </p:cNvSpPr>
          <p:nvPr>
            <p:ph type="sldNum" sz="quarter" idx="11"/>
          </p:nvPr>
        </p:nvSpPr>
        <p:spPr/>
        <p:txBody>
          <a:bodyPr/>
          <a:lstStyle/>
          <a:p>
            <a:pPr>
              <a:defRPr/>
            </a:pPr>
            <a:fld id="{B13E67DB-3F5A-400D-8115-4A6680BE68C1}" type="slidenum">
              <a:rPr lang="de-DE" smtClean="0"/>
              <a:pPr>
                <a:defRPr/>
              </a:pPr>
              <a:t>15</a:t>
            </a:fld>
            <a:endParaRPr lang="de-DE"/>
          </a:p>
        </p:txBody>
      </p:sp>
    </p:spTree>
    <p:extLst>
      <p:ext uri="{BB962C8B-B14F-4D97-AF65-F5344CB8AC3E}">
        <p14:creationId xmlns:p14="http://schemas.microsoft.com/office/powerpoint/2010/main" val="2918644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5407" y="1125539"/>
            <a:ext cx="8605837" cy="5256212"/>
          </a:xfrm>
          <a:solidFill>
            <a:schemeClr val="bg1">
              <a:lumMod val="85000"/>
            </a:schemeClr>
          </a:solidFill>
          <a:ln>
            <a:solidFill>
              <a:srgbClr val="002060"/>
            </a:solidFill>
          </a:ln>
        </p:spPr>
        <p:txBody>
          <a:bodyPr lIns="180000" anchor="t" anchorCtr="0"/>
          <a:lstStyle/>
          <a:p>
            <a:pPr marL="0" indent="0"/>
            <a:endParaRPr lang="de-DE" sz="1800" dirty="0" smtClean="0">
              <a:solidFill>
                <a:schemeClr val="tx1"/>
              </a:solidFill>
            </a:endParaRPr>
          </a:p>
          <a:p>
            <a:pPr marL="0" indent="0"/>
            <a:r>
              <a:rPr lang="de-DE" sz="1800" b="1" dirty="0" err="1" smtClean="0">
                <a:solidFill>
                  <a:schemeClr val="tx1"/>
                </a:solidFill>
              </a:rPr>
              <a:t>Drawings</a:t>
            </a:r>
            <a:r>
              <a:rPr lang="de-DE" sz="1800" b="1" dirty="0" smtClean="0">
                <a:solidFill>
                  <a:schemeClr val="tx1"/>
                </a:solidFill>
              </a:rPr>
              <a:t> </a:t>
            </a:r>
            <a:r>
              <a:rPr lang="de-DE" sz="1800" b="1" dirty="0" err="1" smtClean="0">
                <a:solidFill>
                  <a:schemeClr val="tx1"/>
                </a:solidFill>
              </a:rPr>
              <a:t>and</a:t>
            </a:r>
            <a:r>
              <a:rPr lang="de-DE" sz="1800" b="1" dirty="0" smtClean="0">
                <a:solidFill>
                  <a:schemeClr val="tx1"/>
                </a:solidFill>
              </a:rPr>
              <a:t> Model</a:t>
            </a:r>
          </a:p>
          <a:p>
            <a:pPr marL="285750" indent="-285750">
              <a:buFont typeface="Arial" panose="020B0604020202020204" pitchFamily="34" charset="0"/>
              <a:buChar char="•"/>
            </a:pPr>
            <a:r>
              <a:rPr lang="de-DE" sz="1800" dirty="0" err="1" smtClean="0">
                <a:solidFill>
                  <a:schemeClr val="tx1"/>
                </a:solidFill>
              </a:rPr>
              <a:t>Complete</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approved</a:t>
            </a:r>
            <a:r>
              <a:rPr lang="de-DE" sz="1800" dirty="0" smtClean="0">
                <a:solidFill>
                  <a:schemeClr val="tx1"/>
                </a:solidFill>
              </a:rPr>
              <a:t> </a:t>
            </a:r>
            <a:r>
              <a:rPr lang="de-DE" sz="1800" dirty="0" err="1" smtClean="0">
                <a:solidFill>
                  <a:schemeClr val="tx1"/>
                </a:solidFill>
              </a:rPr>
              <a:t>set</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drawings</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components</a:t>
            </a:r>
            <a:r>
              <a:rPr lang="de-DE" sz="1800" dirty="0" smtClean="0">
                <a:solidFill>
                  <a:schemeClr val="tx1"/>
                </a:solidFill>
              </a:rPr>
              <a:t>.</a:t>
            </a:r>
          </a:p>
          <a:p>
            <a:pPr marL="0" indent="0"/>
            <a:endParaRPr lang="de-DE" sz="1800" dirty="0" smtClean="0">
              <a:solidFill>
                <a:schemeClr val="tx1"/>
              </a:solidFill>
            </a:endParaRPr>
          </a:p>
          <a:p>
            <a:pPr marL="0" indent="0"/>
            <a:r>
              <a:rPr lang="de-DE" sz="1800" b="1" dirty="0" err="1" smtClean="0">
                <a:solidFill>
                  <a:schemeClr val="tx1"/>
                </a:solidFill>
              </a:rPr>
              <a:t>Certificates</a:t>
            </a:r>
            <a:endParaRPr lang="de-DE" sz="1800" b="1" dirty="0" smtClean="0">
              <a:solidFill>
                <a:schemeClr val="tx1"/>
              </a:solidFill>
            </a:endParaRPr>
          </a:p>
          <a:p>
            <a:pPr marL="285750" indent="-285750">
              <a:buFont typeface="Arial" panose="020B0604020202020204" pitchFamily="34" charset="0"/>
              <a:buChar char="•"/>
            </a:pPr>
            <a:r>
              <a:rPr lang="de-DE" sz="1800" dirty="0" err="1" smtClean="0">
                <a:solidFill>
                  <a:schemeClr val="tx1"/>
                </a:solidFill>
              </a:rPr>
              <a:t>Specification</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magnetic</a:t>
            </a:r>
            <a:r>
              <a:rPr lang="de-DE" sz="1800" dirty="0" smtClean="0">
                <a:solidFill>
                  <a:schemeClr val="tx1"/>
                </a:solidFill>
              </a:rPr>
              <a:t> </a:t>
            </a:r>
            <a:r>
              <a:rPr lang="de-DE" sz="1800" dirty="0" err="1" smtClean="0">
                <a:solidFill>
                  <a:schemeClr val="tx1"/>
                </a:solidFill>
              </a:rPr>
              <a:t>materials</a:t>
            </a:r>
            <a:r>
              <a:rPr lang="de-DE" sz="1800" dirty="0" smtClean="0">
                <a:solidFill>
                  <a:schemeClr val="tx1"/>
                </a:solidFill>
              </a:rPr>
              <a:t>, </a:t>
            </a:r>
            <a:r>
              <a:rPr lang="de-DE" sz="1800" dirty="0" err="1" smtClean="0">
                <a:solidFill>
                  <a:schemeClr val="tx1"/>
                </a:solidFill>
              </a:rPr>
              <a:t>supplier</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a:solidFill>
                  <a:schemeClr val="tx1"/>
                </a:solidFill>
              </a:rPr>
              <a:t>q</a:t>
            </a:r>
            <a:r>
              <a:rPr lang="de-DE" sz="1800" dirty="0" err="1" smtClean="0">
                <a:solidFill>
                  <a:schemeClr val="tx1"/>
                </a:solidFill>
              </a:rPr>
              <a:t>uality</a:t>
            </a:r>
            <a:r>
              <a:rPr lang="de-DE" sz="1800" dirty="0" smtClean="0">
                <a:solidFill>
                  <a:schemeClr val="tx1"/>
                </a:solidFill>
              </a:rPr>
              <a:t> </a:t>
            </a:r>
            <a:r>
              <a:rPr lang="de-DE" sz="1800" dirty="0" err="1" smtClean="0">
                <a:solidFill>
                  <a:schemeClr val="tx1"/>
                </a:solidFill>
              </a:rPr>
              <a:t>certificate</a:t>
            </a:r>
            <a:r>
              <a:rPr lang="de-DE" sz="1800" dirty="0" smtClean="0">
                <a:solidFill>
                  <a:schemeClr val="tx1"/>
                </a:solidFill>
              </a:rPr>
              <a:t> </a:t>
            </a:r>
            <a:r>
              <a:rPr lang="de-DE" sz="1800" dirty="0" err="1" smtClean="0">
                <a:solidFill>
                  <a:schemeClr val="tx1"/>
                </a:solidFill>
              </a:rPr>
              <a:t>with</a:t>
            </a:r>
            <a:r>
              <a:rPr lang="de-DE" sz="1800" dirty="0" smtClean="0">
                <a:solidFill>
                  <a:schemeClr val="tx1"/>
                </a:solidFill>
              </a:rPr>
              <a:t> </a:t>
            </a:r>
            <a:r>
              <a:rPr lang="de-DE" sz="1800" dirty="0" err="1" smtClean="0">
                <a:solidFill>
                  <a:schemeClr val="tx1"/>
                </a:solidFill>
              </a:rPr>
              <a:t>analysis</a:t>
            </a:r>
            <a:r>
              <a:rPr lang="de-DE" sz="1800" dirty="0" smtClean="0">
                <a:solidFill>
                  <a:schemeClr val="tx1"/>
                </a:solidFill>
              </a:rPr>
              <a:t>.</a:t>
            </a:r>
          </a:p>
          <a:p>
            <a:pPr marL="285750" indent="-285750">
              <a:buFont typeface="Arial" panose="020B0604020202020204" pitchFamily="34" charset="0"/>
              <a:buChar char="•"/>
            </a:pPr>
            <a:r>
              <a:rPr lang="de-DE" sz="1800" dirty="0" smtClean="0">
                <a:solidFill>
                  <a:schemeClr val="tx1"/>
                </a:solidFill>
              </a:rPr>
              <a:t>Information on type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glue</a:t>
            </a:r>
            <a:r>
              <a:rPr lang="de-DE" sz="1800" dirty="0" smtClean="0">
                <a:solidFill>
                  <a:schemeClr val="tx1"/>
                </a:solidFill>
              </a:rPr>
              <a:t> </a:t>
            </a:r>
            <a:r>
              <a:rPr lang="de-DE" sz="1800" dirty="0" err="1" smtClean="0">
                <a:solidFill>
                  <a:schemeClr val="tx1"/>
                </a:solidFill>
              </a:rPr>
              <a:t>for</a:t>
            </a:r>
            <a:r>
              <a:rPr lang="de-DE" sz="1800" dirty="0" smtClean="0">
                <a:solidFill>
                  <a:schemeClr val="tx1"/>
                </a:solidFill>
              </a:rPr>
              <a:t> </a:t>
            </a:r>
            <a:r>
              <a:rPr lang="de-DE" sz="1800" dirty="0" err="1" smtClean="0">
                <a:solidFill>
                  <a:schemeClr val="tx1"/>
                </a:solidFill>
              </a:rPr>
              <a:t>lamination</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p>
          <a:p>
            <a:pPr marL="0" indent="0"/>
            <a:r>
              <a:rPr lang="de-DE" sz="1800" dirty="0">
                <a:solidFill>
                  <a:schemeClr val="tx1"/>
                </a:solidFill>
              </a:rPr>
              <a:t>	</a:t>
            </a:r>
            <a:r>
              <a:rPr lang="de-DE" sz="1800" dirty="0" err="1" smtClean="0">
                <a:solidFill>
                  <a:schemeClr val="tx1"/>
                </a:solidFill>
              </a:rPr>
              <a:t>its</a:t>
            </a:r>
            <a:r>
              <a:rPr lang="de-DE" sz="1800" dirty="0" smtClean="0">
                <a:solidFill>
                  <a:schemeClr val="tx1"/>
                </a:solidFill>
              </a:rPr>
              <a:t> </a:t>
            </a:r>
            <a:r>
              <a:rPr lang="de-DE" sz="1800" dirty="0" err="1" smtClean="0">
                <a:solidFill>
                  <a:schemeClr val="tx1"/>
                </a:solidFill>
              </a:rPr>
              <a:t>insulation</a:t>
            </a:r>
            <a:r>
              <a:rPr lang="de-DE" sz="1800" dirty="0" smtClean="0">
                <a:solidFill>
                  <a:schemeClr val="tx1"/>
                </a:solidFill>
              </a:rPr>
              <a:t> </a:t>
            </a:r>
            <a:r>
              <a:rPr lang="de-DE" sz="1800" dirty="0" err="1" smtClean="0">
                <a:solidFill>
                  <a:schemeClr val="tx1"/>
                </a:solidFill>
              </a:rPr>
              <a:t>quality</a:t>
            </a:r>
            <a:r>
              <a:rPr lang="de-DE" sz="1800" dirty="0" smtClean="0">
                <a:solidFill>
                  <a:schemeClr val="tx1"/>
                </a:solidFill>
              </a:rPr>
              <a:t>.</a:t>
            </a:r>
          </a:p>
          <a:p>
            <a:pPr marL="285750" indent="-285750">
              <a:buFont typeface="Arial" panose="020B0604020202020204" pitchFamily="34" charset="0"/>
              <a:buChar char="•"/>
            </a:pPr>
            <a:r>
              <a:rPr lang="de-DE" sz="1800" dirty="0" err="1" smtClean="0">
                <a:solidFill>
                  <a:schemeClr val="tx1"/>
                </a:solidFill>
              </a:rPr>
              <a:t>Certification</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approval</a:t>
            </a:r>
            <a:r>
              <a:rPr lang="de-DE" sz="1800" dirty="0" smtClean="0">
                <a:solidFill>
                  <a:schemeClr val="tx1"/>
                </a:solidFill>
              </a:rPr>
              <a:t> </a:t>
            </a:r>
            <a:r>
              <a:rPr lang="de-DE" sz="1800" dirty="0" err="1" smtClean="0">
                <a:solidFill>
                  <a:schemeClr val="tx1"/>
                </a:solidFill>
              </a:rPr>
              <a:t>for</a:t>
            </a:r>
            <a:r>
              <a:rPr lang="de-DE" sz="1800" dirty="0" smtClean="0">
                <a:solidFill>
                  <a:schemeClr val="tx1"/>
                </a:solidFill>
              </a:rPr>
              <a:t> </a:t>
            </a:r>
            <a:r>
              <a:rPr lang="de-DE" sz="1800" dirty="0" err="1" smtClean="0">
                <a:solidFill>
                  <a:schemeClr val="tx1"/>
                </a:solidFill>
              </a:rPr>
              <a:t>Cu</a:t>
            </a:r>
            <a:r>
              <a:rPr lang="de-DE" sz="1800" dirty="0" smtClean="0">
                <a:solidFill>
                  <a:schemeClr val="tx1"/>
                </a:solidFill>
              </a:rPr>
              <a:t> </a:t>
            </a:r>
            <a:r>
              <a:rPr lang="de-DE" sz="1800" dirty="0" err="1">
                <a:solidFill>
                  <a:schemeClr val="tx1"/>
                </a:solidFill>
              </a:rPr>
              <a:t>c</a:t>
            </a:r>
            <a:r>
              <a:rPr lang="de-DE" sz="1800" dirty="0" err="1" smtClean="0">
                <a:solidFill>
                  <a:schemeClr val="tx1"/>
                </a:solidFill>
              </a:rPr>
              <a:t>onductor</a:t>
            </a:r>
            <a:r>
              <a:rPr lang="de-DE" sz="1800" dirty="0" smtClean="0">
                <a:solidFill>
                  <a:schemeClr val="tx1"/>
                </a:solidFill>
              </a:rPr>
              <a:t> material.</a:t>
            </a:r>
          </a:p>
          <a:p>
            <a:pPr marL="285750" indent="-285750">
              <a:buFont typeface="Arial" panose="020B0604020202020204" pitchFamily="34" charset="0"/>
              <a:buChar char="•"/>
            </a:pPr>
            <a:r>
              <a:rPr lang="de-DE" sz="1800" dirty="0" smtClean="0">
                <a:solidFill>
                  <a:schemeClr val="tx1"/>
                </a:solidFill>
              </a:rPr>
              <a:t>3.1Certificate </a:t>
            </a:r>
            <a:r>
              <a:rPr lang="de-DE" sz="1800" dirty="0" err="1" smtClean="0">
                <a:solidFill>
                  <a:schemeClr val="tx1"/>
                </a:solidFill>
              </a:rPr>
              <a:t>of</a:t>
            </a:r>
            <a:r>
              <a:rPr lang="de-DE" sz="1800" dirty="0" smtClean="0">
                <a:solidFill>
                  <a:schemeClr val="tx1"/>
                </a:solidFill>
              </a:rPr>
              <a:t> all </a:t>
            </a:r>
            <a:r>
              <a:rPr lang="de-DE" sz="1800" dirty="0" err="1" smtClean="0">
                <a:solidFill>
                  <a:schemeClr val="tx1"/>
                </a:solidFill>
              </a:rPr>
              <a:t>materials</a:t>
            </a:r>
            <a:r>
              <a:rPr lang="de-DE" sz="1800" dirty="0" smtClean="0">
                <a:solidFill>
                  <a:schemeClr val="tx1"/>
                </a:solidFill>
              </a:rPr>
              <a:t> </a:t>
            </a:r>
            <a:r>
              <a:rPr lang="de-DE" sz="1800" dirty="0" err="1" smtClean="0">
                <a:solidFill>
                  <a:schemeClr val="tx1"/>
                </a:solidFill>
              </a:rPr>
              <a:t>being</a:t>
            </a:r>
            <a:r>
              <a:rPr lang="de-DE" sz="1800" dirty="0" smtClean="0">
                <a:solidFill>
                  <a:schemeClr val="tx1"/>
                </a:solidFill>
              </a:rPr>
              <a:t> </a:t>
            </a:r>
            <a:r>
              <a:rPr lang="de-DE" sz="1800" dirty="0" err="1" smtClean="0">
                <a:solidFill>
                  <a:schemeClr val="tx1"/>
                </a:solidFill>
              </a:rPr>
              <a:t>used</a:t>
            </a:r>
            <a:r>
              <a:rPr lang="de-DE" sz="1800" dirty="0" smtClean="0">
                <a:solidFill>
                  <a:schemeClr val="tx1"/>
                </a:solidFill>
              </a:rPr>
              <a:t> </a:t>
            </a:r>
            <a:r>
              <a:rPr lang="de-DE" sz="1800" dirty="0" err="1" smtClean="0">
                <a:solidFill>
                  <a:schemeClr val="tx1"/>
                </a:solidFill>
              </a:rPr>
              <a:t>for</a:t>
            </a:r>
            <a:r>
              <a:rPr lang="de-DE" sz="1800" dirty="0" smtClean="0">
                <a:solidFill>
                  <a:schemeClr val="tx1"/>
                </a:solidFill>
              </a:rPr>
              <a:t> </a:t>
            </a:r>
            <a:r>
              <a:rPr lang="de-DE" sz="1800" dirty="0" err="1" smtClean="0">
                <a:solidFill>
                  <a:schemeClr val="tx1"/>
                </a:solidFill>
              </a:rPr>
              <a:t>load</a:t>
            </a:r>
            <a:r>
              <a:rPr lang="de-DE" sz="1800" dirty="0" smtClean="0">
                <a:solidFill>
                  <a:schemeClr val="tx1"/>
                </a:solidFill>
              </a:rPr>
              <a:t> </a:t>
            </a:r>
            <a:r>
              <a:rPr lang="de-DE" sz="1800" dirty="0" err="1" smtClean="0">
                <a:solidFill>
                  <a:schemeClr val="tx1"/>
                </a:solidFill>
              </a:rPr>
              <a:t>pick-up</a:t>
            </a:r>
            <a:r>
              <a:rPr lang="de-DE" sz="1800" dirty="0" smtClean="0">
                <a:solidFill>
                  <a:schemeClr val="tx1"/>
                </a:solidFill>
              </a:rPr>
              <a:t> </a:t>
            </a:r>
          </a:p>
          <a:p>
            <a:pPr marL="0" indent="0"/>
            <a:r>
              <a:rPr lang="de-DE" sz="1800" dirty="0">
                <a:solidFill>
                  <a:schemeClr val="tx1"/>
                </a:solidFill>
              </a:rPr>
              <a:t>	</a:t>
            </a:r>
            <a:r>
              <a:rPr lang="de-DE" sz="1800" dirty="0" smtClean="0">
                <a:solidFill>
                  <a:schemeClr val="tx1"/>
                </a:solidFill>
              </a:rPr>
              <a:t>(</a:t>
            </a:r>
            <a:r>
              <a:rPr lang="de-DE" sz="1800" dirty="0" err="1" smtClean="0">
                <a:solidFill>
                  <a:schemeClr val="tx1"/>
                </a:solidFill>
              </a:rPr>
              <a:t>crane</a:t>
            </a:r>
            <a:r>
              <a:rPr lang="de-DE" sz="1800" dirty="0" smtClean="0">
                <a:solidFill>
                  <a:schemeClr val="tx1"/>
                </a:solidFill>
              </a:rPr>
              <a:t> </a:t>
            </a:r>
            <a:r>
              <a:rPr lang="de-DE" sz="1800" dirty="0" err="1" smtClean="0">
                <a:solidFill>
                  <a:schemeClr val="tx1"/>
                </a:solidFill>
              </a:rPr>
              <a:t>eyes</a:t>
            </a:r>
            <a:r>
              <a:rPr lang="de-DE" sz="1800" dirty="0" smtClean="0">
                <a:solidFill>
                  <a:schemeClr val="tx1"/>
                </a:solidFill>
              </a:rPr>
              <a:t>, </a:t>
            </a:r>
            <a:r>
              <a:rPr lang="de-DE" sz="1800" dirty="0" err="1" smtClean="0">
                <a:solidFill>
                  <a:schemeClr val="tx1"/>
                </a:solidFill>
              </a:rPr>
              <a:t>setting</a:t>
            </a:r>
            <a:r>
              <a:rPr lang="de-DE" sz="1800" dirty="0" smtClean="0">
                <a:solidFill>
                  <a:schemeClr val="tx1"/>
                </a:solidFill>
              </a:rPr>
              <a:t> </a:t>
            </a:r>
            <a:r>
              <a:rPr lang="de-DE" sz="1800" dirty="0" err="1" smtClean="0">
                <a:solidFill>
                  <a:schemeClr val="tx1"/>
                </a:solidFill>
              </a:rPr>
              <a:t>areas</a:t>
            </a:r>
            <a:r>
              <a:rPr lang="de-DE" sz="1800" dirty="0" smtClean="0">
                <a:solidFill>
                  <a:schemeClr val="tx1"/>
                </a:solidFill>
              </a:rPr>
              <a:t>).</a:t>
            </a:r>
          </a:p>
          <a:p>
            <a:pPr marL="285750" indent="-285750">
              <a:buFont typeface="Arial" panose="020B0604020202020204" pitchFamily="34" charset="0"/>
              <a:buChar char="•"/>
            </a:pPr>
            <a:r>
              <a:rPr lang="de-DE" sz="1800" dirty="0" err="1" smtClean="0">
                <a:solidFill>
                  <a:schemeClr val="tx1"/>
                </a:solidFill>
              </a:rPr>
              <a:t>Welding</a:t>
            </a:r>
            <a:r>
              <a:rPr lang="de-DE" sz="1800" dirty="0" smtClean="0">
                <a:solidFill>
                  <a:schemeClr val="tx1"/>
                </a:solidFill>
              </a:rPr>
              <a:t> </a:t>
            </a:r>
            <a:r>
              <a:rPr lang="de-DE" sz="1800" dirty="0" err="1" smtClean="0">
                <a:solidFill>
                  <a:schemeClr val="tx1"/>
                </a:solidFill>
              </a:rPr>
              <a:t>certificates</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welding</a:t>
            </a:r>
            <a:r>
              <a:rPr lang="de-DE" sz="1800" dirty="0" smtClean="0">
                <a:solidFill>
                  <a:schemeClr val="tx1"/>
                </a:solidFill>
              </a:rPr>
              <a:t> </a:t>
            </a:r>
            <a:r>
              <a:rPr lang="de-DE" sz="1800" dirty="0" err="1" smtClean="0">
                <a:solidFill>
                  <a:schemeClr val="tx1"/>
                </a:solidFill>
              </a:rPr>
              <a:t>instructions</a:t>
            </a:r>
            <a:r>
              <a:rPr lang="de-DE" sz="1800" dirty="0" smtClean="0">
                <a:solidFill>
                  <a:schemeClr val="tx1"/>
                </a:solidFill>
              </a:rPr>
              <a:t>.</a:t>
            </a:r>
          </a:p>
          <a:p>
            <a:pPr marL="285750" indent="-285750">
              <a:buFont typeface="Arial" panose="020B0604020202020204" pitchFamily="34" charset="0"/>
              <a:buChar char="•"/>
            </a:pPr>
            <a:endParaRPr lang="de-DE" sz="1800" dirty="0"/>
          </a:p>
        </p:txBody>
      </p:sp>
      <p:sp>
        <p:nvSpPr>
          <p:cNvPr id="5" name="Rechteck 4"/>
          <p:cNvSpPr/>
          <p:nvPr/>
        </p:nvSpPr>
        <p:spPr>
          <a:xfrm>
            <a:off x="323528" y="260648"/>
            <a:ext cx="6696744" cy="523220"/>
          </a:xfrm>
          <a:prstGeom prst="rect">
            <a:avLst/>
          </a:prstGeom>
        </p:spPr>
        <p:txBody>
          <a:bodyPr wrap="square">
            <a:spAutoFit/>
          </a:bodyPr>
          <a:lstStyle/>
          <a:p>
            <a:r>
              <a:rPr lang="en-US" sz="2800" dirty="0" smtClean="0">
                <a:solidFill>
                  <a:srgbClr val="00599D"/>
                </a:solidFill>
                <a:latin typeface="+mj-lt"/>
                <a:ea typeface="+mj-ea"/>
                <a:cs typeface="+mj-cs"/>
              </a:rPr>
              <a:t>FAT Documentation Requirements</a:t>
            </a:r>
            <a:endParaRPr lang="de-DE" sz="2800" dirty="0">
              <a:solidFill>
                <a:srgbClr val="00599D"/>
              </a:solidFill>
              <a:latin typeface="+mj-lt"/>
              <a:ea typeface="+mj-ea"/>
              <a:cs typeface="+mj-cs"/>
            </a:endParaRPr>
          </a:p>
        </p:txBody>
      </p:sp>
      <p:sp>
        <p:nvSpPr>
          <p:cNvPr id="4" name="Foliennummernplatzhalter 3"/>
          <p:cNvSpPr>
            <a:spLocks noGrp="1"/>
          </p:cNvSpPr>
          <p:nvPr>
            <p:ph type="sldNum" sz="quarter" idx="11"/>
          </p:nvPr>
        </p:nvSpPr>
        <p:spPr/>
        <p:txBody>
          <a:bodyPr/>
          <a:lstStyle/>
          <a:p>
            <a:pPr>
              <a:defRPr/>
            </a:pPr>
            <a:fld id="{B13E67DB-3F5A-400D-8115-4A6680BE68C1}" type="slidenum">
              <a:rPr lang="de-DE" smtClean="0"/>
              <a:pPr>
                <a:defRPr/>
              </a:pPr>
              <a:t>16</a:t>
            </a:fld>
            <a:endParaRPr lang="de-DE"/>
          </a:p>
        </p:txBody>
      </p:sp>
      <p:pic>
        <p:nvPicPr>
          <p:cNvPr id="6" name="Grafik 5"/>
          <p:cNvPicPr>
            <a:picLocks noChangeAspect="1"/>
          </p:cNvPicPr>
          <p:nvPr/>
        </p:nvPicPr>
        <p:blipFill>
          <a:blip r:embed="rId2"/>
          <a:stretch>
            <a:fillRect/>
          </a:stretch>
        </p:blipFill>
        <p:spPr>
          <a:xfrm rot="1235782">
            <a:off x="6605603" y="3316542"/>
            <a:ext cx="1989730" cy="2921308"/>
          </a:xfrm>
          <a:prstGeom prst="rect">
            <a:avLst/>
          </a:prstGeom>
        </p:spPr>
      </p:pic>
    </p:spTree>
    <p:extLst>
      <p:ext uri="{BB962C8B-B14F-4D97-AF65-F5344CB8AC3E}">
        <p14:creationId xmlns:p14="http://schemas.microsoft.com/office/powerpoint/2010/main" val="1056741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solidFill>
            <a:schemeClr val="bg1">
              <a:lumMod val="85000"/>
            </a:schemeClr>
          </a:solidFill>
          <a:ln>
            <a:solidFill>
              <a:srgbClr val="002060"/>
            </a:solidFill>
          </a:ln>
        </p:spPr>
        <p:txBody>
          <a:bodyPr lIns="180000" anchor="t" anchorCtr="0"/>
          <a:lstStyle/>
          <a:p>
            <a:pPr marL="0" indent="0"/>
            <a:endParaRPr lang="de-DE" sz="1800" b="1" dirty="0" smtClean="0">
              <a:solidFill>
                <a:schemeClr val="tx1"/>
              </a:solidFill>
            </a:endParaRPr>
          </a:p>
          <a:p>
            <a:pPr marL="0" indent="0"/>
            <a:r>
              <a:rPr lang="de-DE" sz="1800" b="1" dirty="0" smtClean="0">
                <a:solidFill>
                  <a:schemeClr val="tx1"/>
                </a:solidFill>
              </a:rPr>
              <a:t>Measurement </a:t>
            </a:r>
            <a:r>
              <a:rPr lang="de-DE" sz="1800" b="1" dirty="0" err="1" smtClean="0">
                <a:solidFill>
                  <a:schemeClr val="tx1"/>
                </a:solidFill>
              </a:rPr>
              <a:t>Protocols</a:t>
            </a:r>
            <a:endParaRPr lang="de-DE" sz="1800" b="1" dirty="0">
              <a:solidFill>
                <a:schemeClr val="tx1"/>
              </a:solidFill>
            </a:endParaRPr>
          </a:p>
          <a:p>
            <a:pPr marL="285750" indent="-285750">
              <a:buFont typeface="Arial" panose="020B0604020202020204" pitchFamily="34" charset="0"/>
              <a:buChar char="•"/>
            </a:pPr>
            <a:r>
              <a:rPr lang="de-DE" sz="1800" dirty="0" err="1" smtClean="0">
                <a:solidFill>
                  <a:schemeClr val="tx1"/>
                </a:solidFill>
              </a:rPr>
              <a:t>Results</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Epstein </a:t>
            </a:r>
            <a:r>
              <a:rPr lang="de-DE" sz="1800" dirty="0" err="1" smtClean="0">
                <a:solidFill>
                  <a:schemeClr val="tx1"/>
                </a:solidFill>
              </a:rPr>
              <a:t>or</a:t>
            </a:r>
            <a:r>
              <a:rPr lang="de-DE" sz="1800" dirty="0" smtClean="0">
                <a:solidFill>
                  <a:schemeClr val="tx1"/>
                </a:solidFill>
              </a:rPr>
              <a:t> ring probe </a:t>
            </a:r>
            <a:r>
              <a:rPr lang="de-DE" sz="1800" dirty="0" err="1" smtClean="0">
                <a:solidFill>
                  <a:schemeClr val="tx1"/>
                </a:solidFill>
              </a:rPr>
              <a:t>measurements</a:t>
            </a:r>
            <a:r>
              <a:rPr lang="de-DE" sz="1800" dirty="0" smtClean="0">
                <a:solidFill>
                  <a:schemeClr val="tx1"/>
                </a:solidFill>
              </a:rPr>
              <a:t>.</a:t>
            </a:r>
          </a:p>
          <a:p>
            <a:pPr marL="285750" indent="-285750">
              <a:buFont typeface="Arial" panose="020B0604020202020204" pitchFamily="34" charset="0"/>
              <a:buChar char="•"/>
            </a:pPr>
            <a:r>
              <a:rPr lang="de-DE" sz="1800" dirty="0" smtClean="0">
                <a:solidFill>
                  <a:schemeClr val="tx1"/>
                </a:solidFill>
              </a:rPr>
              <a:t>Details </a:t>
            </a:r>
            <a:r>
              <a:rPr lang="de-DE" sz="1800" dirty="0" err="1" smtClean="0">
                <a:solidFill>
                  <a:schemeClr val="tx1"/>
                </a:solidFill>
              </a:rPr>
              <a:t>about</a:t>
            </a:r>
            <a:r>
              <a:rPr lang="de-DE" sz="1800" dirty="0" smtClean="0">
                <a:solidFill>
                  <a:schemeClr val="tx1"/>
                </a:solidFill>
              </a:rPr>
              <a:t> </a:t>
            </a:r>
            <a:r>
              <a:rPr lang="de-DE" sz="1800" dirty="0" err="1" smtClean="0">
                <a:solidFill>
                  <a:schemeClr val="tx1"/>
                </a:solidFill>
              </a:rPr>
              <a:t>bounding</a:t>
            </a:r>
            <a:r>
              <a:rPr lang="de-DE" sz="1800" dirty="0" smtClean="0">
                <a:solidFill>
                  <a:schemeClr val="tx1"/>
                </a:solidFill>
              </a:rPr>
              <a:t> </a:t>
            </a:r>
            <a:r>
              <a:rPr lang="de-DE" sz="1800" dirty="0" err="1" smtClean="0">
                <a:solidFill>
                  <a:schemeClr val="tx1"/>
                </a:solidFill>
              </a:rPr>
              <a:t>pressure</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heating</a:t>
            </a:r>
            <a:r>
              <a:rPr lang="de-DE" sz="1800" dirty="0" smtClean="0">
                <a:solidFill>
                  <a:schemeClr val="tx1"/>
                </a:solidFill>
              </a:rPr>
              <a:t> </a:t>
            </a:r>
            <a:r>
              <a:rPr lang="de-DE" sz="1800" dirty="0" err="1" smtClean="0">
                <a:solidFill>
                  <a:schemeClr val="tx1"/>
                </a:solidFill>
              </a:rPr>
              <a:t>cycle</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yoke</a:t>
            </a:r>
            <a:r>
              <a:rPr lang="de-DE" sz="1800" dirty="0" smtClean="0">
                <a:solidFill>
                  <a:schemeClr val="tx1"/>
                </a:solidFill>
              </a:rPr>
              <a:t> </a:t>
            </a:r>
            <a:r>
              <a:rPr lang="de-DE" sz="1800" dirty="0" err="1" smtClean="0">
                <a:solidFill>
                  <a:schemeClr val="tx1"/>
                </a:solidFill>
              </a:rPr>
              <a:t>bonding</a:t>
            </a:r>
            <a:r>
              <a:rPr lang="de-DE" sz="1800" dirty="0" smtClean="0">
                <a:solidFill>
                  <a:schemeClr val="tx1"/>
                </a:solidFill>
              </a:rPr>
              <a:t>.</a:t>
            </a:r>
          </a:p>
          <a:p>
            <a:pPr marL="285750" indent="-285750">
              <a:buFont typeface="Arial" panose="020B0604020202020204" pitchFamily="34" charset="0"/>
              <a:buChar char="•"/>
            </a:pPr>
            <a:r>
              <a:rPr lang="de-DE" sz="1800" dirty="0" err="1" smtClean="0">
                <a:solidFill>
                  <a:schemeClr val="tx1"/>
                </a:solidFill>
              </a:rPr>
              <a:t>Measeurement</a:t>
            </a:r>
            <a:r>
              <a:rPr lang="de-DE" sz="1800" dirty="0" smtClean="0">
                <a:solidFill>
                  <a:schemeClr val="tx1"/>
                </a:solidFill>
              </a:rPr>
              <a:t> </a:t>
            </a:r>
            <a:r>
              <a:rPr lang="de-DE" sz="1800" dirty="0" err="1" smtClean="0">
                <a:solidFill>
                  <a:schemeClr val="tx1"/>
                </a:solidFill>
              </a:rPr>
              <a:t>report</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dimensional </a:t>
            </a:r>
            <a:r>
              <a:rPr lang="de-DE" sz="1800" dirty="0" err="1" smtClean="0">
                <a:solidFill>
                  <a:schemeClr val="tx1"/>
                </a:solidFill>
              </a:rPr>
              <a:t>data</a:t>
            </a:r>
            <a:r>
              <a:rPr lang="de-DE" sz="1800" dirty="0" smtClean="0">
                <a:solidFill>
                  <a:schemeClr val="tx1"/>
                </a:solidFill>
              </a:rPr>
              <a:t> </a:t>
            </a:r>
            <a:r>
              <a:rPr lang="de-DE" sz="1800" dirty="0" err="1" smtClean="0">
                <a:solidFill>
                  <a:schemeClr val="tx1"/>
                </a:solidFill>
              </a:rPr>
              <a:t>required</a:t>
            </a:r>
            <a:r>
              <a:rPr lang="de-DE" sz="1800" dirty="0" smtClean="0">
                <a:solidFill>
                  <a:schemeClr val="tx1"/>
                </a:solidFill>
              </a:rPr>
              <a:t> in TG3.12e, TG3.18, </a:t>
            </a:r>
            <a:r>
              <a:rPr lang="de-DE" sz="1800" dirty="0" err="1" smtClean="0">
                <a:solidFill>
                  <a:schemeClr val="tx1"/>
                </a:solidFill>
              </a:rPr>
              <a:t>or</a:t>
            </a:r>
            <a:r>
              <a:rPr lang="de-DE" sz="1800" dirty="0" smtClean="0">
                <a:solidFill>
                  <a:schemeClr val="tx1"/>
                </a:solidFill>
              </a:rPr>
              <a:t> TG3.29, </a:t>
            </a:r>
            <a:r>
              <a:rPr lang="de-DE" sz="1800" dirty="0" err="1" smtClean="0">
                <a:solidFill>
                  <a:schemeClr val="tx1"/>
                </a:solidFill>
              </a:rPr>
              <a:t>or</a:t>
            </a:r>
            <a:r>
              <a:rPr lang="de-DE" sz="1800" dirty="0" smtClean="0">
                <a:solidFill>
                  <a:schemeClr val="tx1"/>
                </a:solidFill>
              </a:rPr>
              <a:t> </a:t>
            </a:r>
            <a:r>
              <a:rPr lang="de-DE" sz="1800" dirty="0" err="1" smtClean="0">
                <a:solidFill>
                  <a:schemeClr val="tx1"/>
                </a:solidFill>
              </a:rPr>
              <a:t>similar</a:t>
            </a:r>
            <a:r>
              <a:rPr lang="de-DE" sz="1800" dirty="0" smtClean="0">
                <a:solidFill>
                  <a:schemeClr val="tx1"/>
                </a:solidFill>
              </a:rPr>
              <a:t>.</a:t>
            </a:r>
          </a:p>
          <a:p>
            <a:pPr marL="285750" indent="-285750">
              <a:buFont typeface="Arial" panose="020B0604020202020204" pitchFamily="34" charset="0"/>
              <a:buChar char="•"/>
            </a:pPr>
            <a:r>
              <a:rPr lang="de-DE" sz="1800" dirty="0" smtClean="0">
                <a:solidFill>
                  <a:schemeClr val="tx1"/>
                </a:solidFill>
              </a:rPr>
              <a:t>Measurement </a:t>
            </a:r>
            <a:r>
              <a:rPr lang="de-DE" sz="1800" dirty="0" err="1" smtClean="0">
                <a:solidFill>
                  <a:schemeClr val="tx1"/>
                </a:solidFill>
              </a:rPr>
              <a:t>report</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data</a:t>
            </a:r>
            <a:r>
              <a:rPr lang="de-DE" sz="1800" dirty="0" smtClean="0">
                <a:solidFill>
                  <a:schemeClr val="tx1"/>
                </a:solidFill>
              </a:rPr>
              <a:t> </a:t>
            </a:r>
            <a:r>
              <a:rPr lang="de-DE" sz="1800" dirty="0" err="1" smtClean="0">
                <a:solidFill>
                  <a:schemeClr val="tx1"/>
                </a:solidFill>
              </a:rPr>
              <a:t>required</a:t>
            </a:r>
            <a:r>
              <a:rPr lang="de-DE" sz="1800" dirty="0" smtClean="0">
                <a:solidFill>
                  <a:schemeClr val="tx1"/>
                </a:solidFill>
              </a:rPr>
              <a:t> in TG7.5e,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either</a:t>
            </a:r>
            <a:r>
              <a:rPr lang="de-DE" sz="1800" dirty="0" smtClean="0">
                <a:solidFill>
                  <a:schemeClr val="tx1"/>
                </a:solidFill>
              </a:rPr>
              <a:t> TG7.6e </a:t>
            </a:r>
            <a:r>
              <a:rPr lang="de-DE" sz="1800" dirty="0" err="1" smtClean="0">
                <a:solidFill>
                  <a:schemeClr val="tx1"/>
                </a:solidFill>
              </a:rPr>
              <a:t>or</a:t>
            </a:r>
            <a:r>
              <a:rPr lang="de-DE" sz="1800" dirty="0" smtClean="0">
                <a:solidFill>
                  <a:schemeClr val="tx1"/>
                </a:solidFill>
              </a:rPr>
              <a:t> TG7.7e, </a:t>
            </a:r>
            <a:r>
              <a:rPr lang="de-DE" sz="1800" dirty="0" err="1" smtClean="0">
                <a:solidFill>
                  <a:schemeClr val="tx1"/>
                </a:solidFill>
              </a:rPr>
              <a:t>as</a:t>
            </a:r>
            <a:r>
              <a:rPr lang="de-DE" sz="1800" dirty="0" smtClean="0">
                <a:solidFill>
                  <a:schemeClr val="tx1"/>
                </a:solidFill>
              </a:rPr>
              <a:t> </a:t>
            </a:r>
            <a:r>
              <a:rPr lang="de-DE" sz="1800" dirty="0" err="1" smtClean="0">
                <a:solidFill>
                  <a:schemeClr val="tx1"/>
                </a:solidFill>
              </a:rPr>
              <a:t>applicable</a:t>
            </a:r>
            <a:endParaRPr lang="de-DE" sz="1800" dirty="0" smtClean="0">
              <a:solidFill>
                <a:schemeClr val="tx1"/>
              </a:solidFill>
            </a:endParaRPr>
          </a:p>
          <a:p>
            <a:pPr marL="285750" indent="-285750">
              <a:buFont typeface="Arial" panose="020B0604020202020204" pitchFamily="34" charset="0"/>
              <a:buChar char="•"/>
            </a:pPr>
            <a:r>
              <a:rPr lang="de-DE" sz="1800" dirty="0" smtClean="0">
                <a:solidFill>
                  <a:schemeClr val="tx1"/>
                </a:solidFill>
              </a:rPr>
              <a:t>Report on </a:t>
            </a:r>
            <a:r>
              <a:rPr lang="de-DE" sz="1800" dirty="0" err="1" smtClean="0">
                <a:solidFill>
                  <a:schemeClr val="tx1"/>
                </a:solidFill>
              </a:rPr>
              <a:t>resistance</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yokes</a:t>
            </a:r>
            <a:r>
              <a:rPr lang="de-DE" sz="1800" dirty="0" smtClean="0">
                <a:solidFill>
                  <a:schemeClr val="tx1"/>
                </a:solidFill>
              </a:rPr>
              <a:t> </a:t>
            </a:r>
            <a:r>
              <a:rPr lang="de-DE" sz="1800" dirty="0" err="1" smtClean="0">
                <a:solidFill>
                  <a:schemeClr val="tx1"/>
                </a:solidFill>
              </a:rPr>
              <a:t>before</a:t>
            </a:r>
            <a:r>
              <a:rPr lang="de-DE" sz="1800" dirty="0" smtClean="0">
                <a:solidFill>
                  <a:schemeClr val="tx1"/>
                </a:solidFill>
              </a:rPr>
              <a:t> </a:t>
            </a:r>
            <a:r>
              <a:rPr lang="de-DE" sz="1800" dirty="0" err="1" smtClean="0">
                <a:solidFill>
                  <a:schemeClr val="tx1"/>
                </a:solidFill>
              </a:rPr>
              <a:t>welding</a:t>
            </a:r>
            <a:r>
              <a:rPr lang="de-DE" sz="1800" dirty="0" smtClean="0">
                <a:solidFill>
                  <a:schemeClr val="tx1"/>
                </a:solidFill>
              </a:rPr>
              <a:t>.</a:t>
            </a:r>
          </a:p>
          <a:p>
            <a:pPr marL="285750" indent="-285750">
              <a:buFont typeface="Arial" panose="020B0604020202020204" pitchFamily="34" charset="0"/>
              <a:buChar char="•"/>
            </a:pPr>
            <a:r>
              <a:rPr lang="de-DE" sz="1800" dirty="0" smtClean="0">
                <a:solidFill>
                  <a:schemeClr val="tx1"/>
                </a:solidFill>
              </a:rPr>
              <a:t>Acceptance </a:t>
            </a:r>
            <a:r>
              <a:rPr lang="de-DE" sz="1800" dirty="0" err="1" smtClean="0">
                <a:solidFill>
                  <a:schemeClr val="tx1"/>
                </a:solidFill>
              </a:rPr>
              <a:t>report</a:t>
            </a:r>
            <a:r>
              <a:rPr lang="de-DE" sz="1800" dirty="0" smtClean="0">
                <a:solidFill>
                  <a:schemeClr val="tx1"/>
                </a:solidFill>
              </a:rPr>
              <a:t> </a:t>
            </a:r>
            <a:r>
              <a:rPr lang="de-DE" sz="1800" dirty="0" err="1" smtClean="0">
                <a:solidFill>
                  <a:schemeClr val="tx1"/>
                </a:solidFill>
              </a:rPr>
              <a:t>for</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leak</a:t>
            </a:r>
            <a:r>
              <a:rPr lang="de-DE" sz="1800" dirty="0" smtClean="0">
                <a:solidFill>
                  <a:schemeClr val="tx1"/>
                </a:solidFill>
              </a:rPr>
              <a:t> </a:t>
            </a:r>
            <a:r>
              <a:rPr lang="de-DE" sz="1800" dirty="0" err="1" smtClean="0">
                <a:solidFill>
                  <a:schemeClr val="tx1"/>
                </a:solidFill>
              </a:rPr>
              <a:t>test</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conducting</a:t>
            </a:r>
            <a:r>
              <a:rPr lang="de-DE" sz="1800" dirty="0" smtClean="0">
                <a:solidFill>
                  <a:schemeClr val="tx1"/>
                </a:solidFill>
              </a:rPr>
              <a:t> material.</a:t>
            </a:r>
          </a:p>
          <a:p>
            <a:pPr marL="285750" indent="-285750">
              <a:buFont typeface="Arial" panose="020B0604020202020204" pitchFamily="34" charset="0"/>
              <a:buChar char="•"/>
            </a:pPr>
            <a:r>
              <a:rPr lang="de-DE" sz="1800" dirty="0" smtClean="0">
                <a:solidFill>
                  <a:schemeClr val="tx1"/>
                </a:solidFill>
              </a:rPr>
              <a:t>Mechanical </a:t>
            </a:r>
            <a:r>
              <a:rPr lang="de-DE" sz="1800" dirty="0" err="1" smtClean="0">
                <a:solidFill>
                  <a:schemeClr val="tx1"/>
                </a:solidFill>
              </a:rPr>
              <a:t>Measurements</a:t>
            </a:r>
            <a:r>
              <a:rPr lang="de-DE" sz="1800" dirty="0" smtClean="0">
                <a:solidFill>
                  <a:schemeClr val="tx1"/>
                </a:solidFill>
              </a:rPr>
              <a:t>.</a:t>
            </a:r>
          </a:p>
          <a:p>
            <a:pPr marL="285750" indent="-285750">
              <a:buFont typeface="Arial" panose="020B0604020202020204" pitchFamily="34" charset="0"/>
              <a:buChar char="•"/>
            </a:pPr>
            <a:r>
              <a:rPr lang="de-DE" sz="1800" dirty="0" err="1" smtClean="0">
                <a:solidFill>
                  <a:schemeClr val="tx1"/>
                </a:solidFill>
              </a:rPr>
              <a:t>Leakage</a:t>
            </a:r>
            <a:r>
              <a:rPr lang="de-DE" sz="1800" dirty="0" smtClean="0">
                <a:solidFill>
                  <a:schemeClr val="tx1"/>
                </a:solidFill>
              </a:rPr>
              <a:t> </a:t>
            </a:r>
            <a:r>
              <a:rPr lang="de-DE" sz="1800" dirty="0" err="1" smtClean="0">
                <a:solidFill>
                  <a:schemeClr val="tx1"/>
                </a:solidFill>
              </a:rPr>
              <a:t>tests</a:t>
            </a:r>
            <a:r>
              <a:rPr lang="de-DE" sz="1800" dirty="0" smtClean="0">
                <a:solidFill>
                  <a:schemeClr val="tx1"/>
                </a:solidFill>
              </a:rPr>
              <a:t>.</a:t>
            </a:r>
          </a:p>
          <a:p>
            <a:pPr marL="285750" indent="-285750">
              <a:buFont typeface="Arial" panose="020B0604020202020204" pitchFamily="34" charset="0"/>
              <a:buChar char="•"/>
            </a:pPr>
            <a:r>
              <a:rPr lang="de-DE" sz="1800" dirty="0" err="1" smtClean="0">
                <a:solidFill>
                  <a:schemeClr val="tx1"/>
                </a:solidFill>
              </a:rPr>
              <a:t>Electrical</a:t>
            </a:r>
            <a:r>
              <a:rPr lang="de-DE" sz="1800" dirty="0" smtClean="0">
                <a:solidFill>
                  <a:schemeClr val="tx1"/>
                </a:solidFill>
              </a:rPr>
              <a:t> Tests.</a:t>
            </a:r>
          </a:p>
        </p:txBody>
      </p:sp>
      <p:sp>
        <p:nvSpPr>
          <p:cNvPr id="5" name="Rechteck 4"/>
          <p:cNvSpPr/>
          <p:nvPr/>
        </p:nvSpPr>
        <p:spPr>
          <a:xfrm>
            <a:off x="323528" y="260648"/>
            <a:ext cx="5670078" cy="523220"/>
          </a:xfrm>
          <a:prstGeom prst="rect">
            <a:avLst/>
          </a:prstGeom>
        </p:spPr>
        <p:txBody>
          <a:bodyPr wrap="none">
            <a:spAutoFit/>
          </a:bodyPr>
          <a:lstStyle/>
          <a:p>
            <a:r>
              <a:rPr lang="en-US" sz="2800" dirty="0">
                <a:solidFill>
                  <a:srgbClr val="00599D"/>
                </a:solidFill>
                <a:latin typeface="+mj-lt"/>
                <a:ea typeface="+mj-ea"/>
                <a:cs typeface="+mj-cs"/>
              </a:rPr>
              <a:t>FAT Documentation Requirements</a:t>
            </a:r>
            <a:endParaRPr lang="de-DE" sz="2800" dirty="0">
              <a:solidFill>
                <a:srgbClr val="00599D"/>
              </a:solidFill>
              <a:latin typeface="+mj-lt"/>
              <a:ea typeface="+mj-ea"/>
              <a:cs typeface="+mj-cs"/>
            </a:endParaRPr>
          </a:p>
        </p:txBody>
      </p:sp>
      <p:sp>
        <p:nvSpPr>
          <p:cNvPr id="4" name="Foliennummernplatzhalter 3"/>
          <p:cNvSpPr>
            <a:spLocks noGrp="1"/>
          </p:cNvSpPr>
          <p:nvPr>
            <p:ph type="sldNum" sz="quarter" idx="11"/>
          </p:nvPr>
        </p:nvSpPr>
        <p:spPr/>
        <p:txBody>
          <a:bodyPr/>
          <a:lstStyle/>
          <a:p>
            <a:pPr>
              <a:defRPr/>
            </a:pPr>
            <a:fld id="{B13E67DB-3F5A-400D-8115-4A6680BE68C1}" type="slidenum">
              <a:rPr lang="de-DE" smtClean="0"/>
              <a:pPr>
                <a:defRPr/>
              </a:pPr>
              <a:t>17</a:t>
            </a:fld>
            <a:endParaRPr lang="de-DE"/>
          </a:p>
        </p:txBody>
      </p:sp>
    </p:spTree>
    <p:extLst>
      <p:ext uri="{BB962C8B-B14F-4D97-AF65-F5344CB8AC3E}">
        <p14:creationId xmlns:p14="http://schemas.microsoft.com/office/powerpoint/2010/main" val="2075562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solidFill>
            <a:schemeClr val="bg1">
              <a:lumMod val="85000"/>
            </a:schemeClr>
          </a:solidFill>
          <a:ln>
            <a:solidFill>
              <a:srgbClr val="002060"/>
            </a:solidFill>
          </a:ln>
        </p:spPr>
        <p:txBody>
          <a:bodyPr lIns="180000" anchor="t" anchorCtr="0"/>
          <a:lstStyle/>
          <a:p>
            <a:pPr marL="0" indent="0"/>
            <a:endParaRPr lang="de-DE" sz="1800" b="1" dirty="0" smtClean="0">
              <a:solidFill>
                <a:schemeClr val="tx1"/>
              </a:solidFill>
            </a:endParaRPr>
          </a:p>
          <a:p>
            <a:pPr marL="0" indent="0"/>
            <a:r>
              <a:rPr lang="de-DE" sz="1800" b="1" dirty="0" smtClean="0">
                <a:solidFill>
                  <a:schemeClr val="tx1"/>
                </a:solidFill>
              </a:rPr>
              <a:t>Language </a:t>
            </a:r>
            <a:r>
              <a:rPr lang="de-DE" sz="1800" b="1" dirty="0" err="1" smtClean="0">
                <a:solidFill>
                  <a:schemeClr val="tx1"/>
                </a:solidFill>
              </a:rPr>
              <a:t>Requirements</a:t>
            </a:r>
            <a:r>
              <a:rPr lang="de-DE" sz="1800" b="1" dirty="0" smtClean="0">
                <a:solidFill>
                  <a:schemeClr val="tx1"/>
                </a:solidFill>
              </a:rPr>
              <a:t> </a:t>
            </a:r>
            <a:endParaRPr lang="de-DE" sz="1800" b="1" dirty="0">
              <a:solidFill>
                <a:schemeClr val="tx1"/>
              </a:solidFill>
            </a:endParaRPr>
          </a:p>
          <a:p>
            <a:pPr marL="285750" indent="-285750">
              <a:buFont typeface="Arial" panose="020B0604020202020204" pitchFamily="34" charset="0"/>
              <a:buChar char="•"/>
            </a:pPr>
            <a:endParaRPr lang="de-DE" sz="1800" dirty="0" smtClean="0">
              <a:solidFill>
                <a:schemeClr val="tx1"/>
              </a:solidFill>
            </a:endParaRPr>
          </a:p>
          <a:p>
            <a:pPr marL="285750" indent="-285750">
              <a:buFont typeface="Arial" panose="020B0604020202020204" pitchFamily="34" charset="0"/>
              <a:buChar char="•"/>
            </a:pPr>
            <a:r>
              <a:rPr lang="de-DE" sz="1800" b="1" dirty="0" smtClean="0">
                <a:solidFill>
                  <a:schemeClr val="tx1"/>
                </a:solidFill>
              </a:rPr>
              <a:t>English</a:t>
            </a:r>
            <a:r>
              <a:rPr lang="de-DE" sz="1800" dirty="0" smtClean="0">
                <a:solidFill>
                  <a:schemeClr val="tx1"/>
                </a:solidFill>
              </a:rPr>
              <a:t> </a:t>
            </a:r>
            <a:r>
              <a:rPr lang="de-DE" sz="1800" dirty="0" err="1" smtClean="0">
                <a:solidFill>
                  <a:schemeClr val="tx1"/>
                </a:solidFill>
              </a:rPr>
              <a:t>is</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contractually</a:t>
            </a:r>
            <a:r>
              <a:rPr lang="de-DE" sz="1800" dirty="0" smtClean="0">
                <a:solidFill>
                  <a:schemeClr val="tx1"/>
                </a:solidFill>
              </a:rPr>
              <a:t> </a:t>
            </a:r>
            <a:r>
              <a:rPr lang="de-DE" sz="1800" dirty="0" err="1" smtClean="0">
                <a:solidFill>
                  <a:schemeClr val="tx1"/>
                </a:solidFill>
              </a:rPr>
              <a:t>agreed</a:t>
            </a:r>
            <a:r>
              <a:rPr lang="de-DE" sz="1800" dirty="0" smtClean="0">
                <a:solidFill>
                  <a:schemeClr val="tx1"/>
                </a:solidFill>
              </a:rPr>
              <a:t> </a:t>
            </a:r>
            <a:r>
              <a:rPr lang="de-DE" sz="1800" dirty="0" err="1" smtClean="0">
                <a:solidFill>
                  <a:schemeClr val="tx1"/>
                </a:solidFill>
              </a:rPr>
              <a:t>langauge</a:t>
            </a:r>
            <a:r>
              <a:rPr lang="de-DE" sz="1800" dirty="0" smtClean="0">
                <a:solidFill>
                  <a:schemeClr val="tx1"/>
                </a:solidFill>
              </a:rPr>
              <a:t>.</a:t>
            </a:r>
          </a:p>
          <a:p>
            <a:pPr marL="285750" indent="-285750">
              <a:buFont typeface="Arial" panose="020B0604020202020204" pitchFamily="34" charset="0"/>
              <a:buChar char="•"/>
            </a:pPr>
            <a:r>
              <a:rPr lang="de-DE" sz="1800" dirty="0">
                <a:solidFill>
                  <a:schemeClr val="tx1"/>
                </a:solidFill>
              </a:rPr>
              <a:t>T</a:t>
            </a:r>
            <a:r>
              <a:rPr lang="de-DE" sz="1800" dirty="0" smtClean="0">
                <a:solidFill>
                  <a:schemeClr val="tx1"/>
                </a:solidFill>
              </a:rPr>
              <a:t>his </a:t>
            </a:r>
            <a:r>
              <a:rPr lang="de-DE" sz="1800" dirty="0" err="1" smtClean="0">
                <a:solidFill>
                  <a:schemeClr val="tx1"/>
                </a:solidFill>
              </a:rPr>
              <a:t>applies</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all </a:t>
            </a:r>
            <a:r>
              <a:rPr lang="de-DE" sz="1800" dirty="0" err="1" smtClean="0">
                <a:solidFill>
                  <a:schemeClr val="tx1"/>
                </a:solidFill>
              </a:rPr>
              <a:t>documentation</a:t>
            </a:r>
            <a:r>
              <a:rPr lang="de-DE" sz="1800" dirty="0" smtClean="0">
                <a:solidFill>
                  <a:schemeClr val="tx1"/>
                </a:solidFill>
              </a:rPr>
              <a:t> </a:t>
            </a:r>
            <a:r>
              <a:rPr lang="de-DE" sz="1800" dirty="0" err="1" smtClean="0">
                <a:solidFill>
                  <a:schemeClr val="tx1"/>
                </a:solidFill>
              </a:rPr>
              <a:t>listed</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required</a:t>
            </a:r>
            <a:r>
              <a:rPr lang="de-DE" sz="1800" dirty="0" smtClean="0">
                <a:solidFill>
                  <a:schemeClr val="tx1"/>
                </a:solidFill>
              </a:rPr>
              <a:t> </a:t>
            </a:r>
            <a:r>
              <a:rPr lang="de-DE" sz="1800" dirty="0" err="1" smtClean="0">
                <a:solidFill>
                  <a:schemeClr val="tx1"/>
                </a:solidFill>
              </a:rPr>
              <a:t>for</a:t>
            </a:r>
            <a:r>
              <a:rPr lang="de-DE" sz="1800" dirty="0" smtClean="0">
                <a:solidFill>
                  <a:schemeClr val="tx1"/>
                </a:solidFill>
              </a:rPr>
              <a:t> CDR, FDR, FAT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other</a:t>
            </a:r>
            <a:r>
              <a:rPr lang="de-DE" sz="1800" dirty="0" smtClean="0">
                <a:solidFill>
                  <a:schemeClr val="tx1"/>
                </a:solidFill>
              </a:rPr>
              <a:t> </a:t>
            </a:r>
            <a:r>
              <a:rPr lang="de-DE" sz="1800" dirty="0" err="1" smtClean="0">
                <a:solidFill>
                  <a:schemeClr val="tx1"/>
                </a:solidFill>
              </a:rPr>
              <a:t>milestones</a:t>
            </a:r>
            <a:endParaRPr lang="de-DE" sz="1800" dirty="0" smtClean="0">
              <a:solidFill>
                <a:schemeClr val="tx1"/>
              </a:solidFill>
            </a:endParaRPr>
          </a:p>
          <a:p>
            <a:pPr marL="285750" indent="-285750">
              <a:buFont typeface="Arial" panose="020B0604020202020204" pitchFamily="34" charset="0"/>
              <a:buChar char="•"/>
            </a:pPr>
            <a:endParaRPr lang="de-DE" sz="1800" dirty="0">
              <a:solidFill>
                <a:schemeClr val="tx1"/>
              </a:solidFill>
            </a:endParaRPr>
          </a:p>
          <a:p>
            <a:pPr marL="285750" indent="-285750">
              <a:buFont typeface="Arial" panose="020B0604020202020204" pitchFamily="34" charset="0"/>
              <a:buChar char="•"/>
            </a:pPr>
            <a:r>
              <a:rPr lang="de-DE" sz="1800" dirty="0" smtClean="0">
                <a:solidFill>
                  <a:schemeClr val="tx1"/>
                </a:solidFill>
              </a:rPr>
              <a:t>EU </a:t>
            </a:r>
            <a:r>
              <a:rPr lang="de-DE" sz="1800" dirty="0" err="1" smtClean="0">
                <a:solidFill>
                  <a:schemeClr val="tx1"/>
                </a:solidFill>
              </a:rPr>
              <a:t>regulations</a:t>
            </a:r>
            <a:r>
              <a:rPr lang="de-DE" sz="1800" dirty="0" smtClean="0">
                <a:solidFill>
                  <a:schemeClr val="tx1"/>
                </a:solidFill>
              </a:rPr>
              <a:t> </a:t>
            </a:r>
            <a:r>
              <a:rPr lang="de-DE" sz="1800" dirty="0" err="1" smtClean="0">
                <a:solidFill>
                  <a:schemeClr val="tx1"/>
                </a:solidFill>
              </a:rPr>
              <a:t>require</a:t>
            </a:r>
            <a:r>
              <a:rPr lang="de-DE" sz="1800" dirty="0" smtClean="0">
                <a:solidFill>
                  <a:schemeClr val="tx1"/>
                </a:solidFill>
              </a:rPr>
              <a:t> </a:t>
            </a:r>
            <a:r>
              <a:rPr lang="de-DE" sz="1800" dirty="0" err="1" smtClean="0">
                <a:solidFill>
                  <a:schemeClr val="tx1"/>
                </a:solidFill>
              </a:rPr>
              <a:t>documentation</a:t>
            </a:r>
            <a:r>
              <a:rPr lang="de-DE" sz="1800" dirty="0" smtClean="0">
                <a:solidFill>
                  <a:schemeClr val="tx1"/>
                </a:solidFill>
              </a:rPr>
              <a:t> in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language</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ultimate</a:t>
            </a:r>
            <a:r>
              <a:rPr lang="de-DE" sz="1800" dirty="0" smtClean="0">
                <a:solidFill>
                  <a:schemeClr val="tx1"/>
                </a:solidFill>
              </a:rPr>
              <a:t> </a:t>
            </a:r>
            <a:r>
              <a:rPr lang="de-DE" sz="1800" dirty="0" err="1" smtClean="0">
                <a:solidFill>
                  <a:schemeClr val="tx1"/>
                </a:solidFill>
              </a:rPr>
              <a:t>user</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equipment</a:t>
            </a:r>
            <a:r>
              <a:rPr lang="de-DE" sz="1800" dirty="0" smtClean="0">
                <a:solidFill>
                  <a:schemeClr val="tx1"/>
                </a:solidFill>
              </a:rPr>
              <a:t>.</a:t>
            </a:r>
          </a:p>
          <a:p>
            <a:pPr marL="285750" indent="-285750">
              <a:buFont typeface="Arial" panose="020B0604020202020204" pitchFamily="34" charset="0"/>
              <a:buChar char="•"/>
            </a:pPr>
            <a:r>
              <a:rPr lang="de-DE" sz="1800" dirty="0" smtClean="0">
                <a:solidFill>
                  <a:schemeClr val="tx1"/>
                </a:solidFill>
              </a:rPr>
              <a:t>This </a:t>
            </a:r>
            <a:r>
              <a:rPr lang="de-DE" sz="1800" dirty="0" err="1" smtClean="0">
                <a:solidFill>
                  <a:schemeClr val="tx1"/>
                </a:solidFill>
              </a:rPr>
              <a:t>applies</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Operating Manuals, Service </a:t>
            </a:r>
            <a:r>
              <a:rPr lang="de-DE" sz="1800" dirty="0" err="1" smtClean="0">
                <a:solidFill>
                  <a:schemeClr val="tx1"/>
                </a:solidFill>
              </a:rPr>
              <a:t>and</a:t>
            </a:r>
            <a:r>
              <a:rPr lang="de-DE" sz="1800" dirty="0" smtClean="0">
                <a:solidFill>
                  <a:schemeClr val="tx1"/>
                </a:solidFill>
              </a:rPr>
              <a:t> Maintenance Manuals </a:t>
            </a:r>
            <a:r>
              <a:rPr lang="de-DE" sz="1800" dirty="0" err="1" smtClean="0">
                <a:solidFill>
                  <a:schemeClr val="tx1"/>
                </a:solidFill>
              </a:rPr>
              <a:t>and</a:t>
            </a:r>
            <a:r>
              <a:rPr lang="de-DE" sz="1800" dirty="0" smtClean="0">
                <a:solidFill>
                  <a:schemeClr val="tx1"/>
                </a:solidFill>
              </a:rPr>
              <a:t> all CE </a:t>
            </a:r>
            <a:r>
              <a:rPr lang="de-DE" sz="1800" dirty="0" err="1" smtClean="0">
                <a:solidFill>
                  <a:schemeClr val="tx1"/>
                </a:solidFill>
              </a:rPr>
              <a:t>Declaration</a:t>
            </a:r>
            <a:r>
              <a:rPr lang="de-DE" sz="1800" dirty="0" smtClean="0">
                <a:solidFill>
                  <a:schemeClr val="tx1"/>
                </a:solidFill>
              </a:rPr>
              <a:t> </a:t>
            </a:r>
            <a:r>
              <a:rPr lang="de-DE" sz="1800" dirty="0" err="1" smtClean="0">
                <a:solidFill>
                  <a:schemeClr val="tx1"/>
                </a:solidFill>
              </a:rPr>
              <a:t>Documentation</a:t>
            </a:r>
            <a:r>
              <a:rPr lang="de-DE" sz="1800" dirty="0" smtClean="0">
                <a:solidFill>
                  <a:schemeClr val="tx1"/>
                </a:solidFill>
              </a:rPr>
              <a:t>.</a:t>
            </a:r>
          </a:p>
          <a:p>
            <a:pPr marL="285750" indent="-285750">
              <a:buFont typeface="Arial" panose="020B0604020202020204" pitchFamily="34" charset="0"/>
              <a:buChar char="•"/>
            </a:pPr>
            <a:r>
              <a:rPr lang="de-DE" sz="1800" dirty="0" smtClean="0">
                <a:solidFill>
                  <a:schemeClr val="tx1"/>
                </a:solidFill>
              </a:rPr>
              <a:t>An </a:t>
            </a:r>
            <a:r>
              <a:rPr lang="de-DE" sz="1800" b="1" dirty="0" err="1" smtClean="0">
                <a:solidFill>
                  <a:schemeClr val="tx1"/>
                </a:solidFill>
              </a:rPr>
              <a:t>agreement</a:t>
            </a:r>
            <a:r>
              <a:rPr lang="de-DE" sz="1800" dirty="0" smtClean="0">
                <a:solidFill>
                  <a:schemeClr val="tx1"/>
                </a:solidFill>
              </a:rPr>
              <a:t> </a:t>
            </a:r>
            <a:r>
              <a:rPr lang="de-DE" sz="1800" dirty="0" err="1" smtClean="0">
                <a:solidFill>
                  <a:schemeClr val="tx1"/>
                </a:solidFill>
              </a:rPr>
              <a:t>is</a:t>
            </a:r>
            <a:r>
              <a:rPr lang="de-DE" sz="1800" dirty="0" smtClean="0">
                <a:solidFill>
                  <a:schemeClr val="tx1"/>
                </a:solidFill>
              </a:rPr>
              <a:t> </a:t>
            </a:r>
            <a:r>
              <a:rPr lang="de-DE" sz="1800" dirty="0" err="1" smtClean="0">
                <a:solidFill>
                  <a:schemeClr val="tx1"/>
                </a:solidFill>
              </a:rPr>
              <a:t>required</a:t>
            </a:r>
            <a:r>
              <a:rPr lang="de-DE" sz="1800" dirty="0" smtClean="0">
                <a:solidFill>
                  <a:schemeClr val="tx1"/>
                </a:solidFill>
              </a:rPr>
              <a:t> on </a:t>
            </a:r>
            <a:r>
              <a:rPr lang="de-DE" sz="1800" dirty="0" err="1" smtClean="0">
                <a:solidFill>
                  <a:schemeClr val="tx1"/>
                </a:solidFill>
              </a:rPr>
              <a:t>how</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ensure</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translation</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b="1" dirty="0" smtClean="0">
                <a:solidFill>
                  <a:schemeClr val="tx1"/>
                </a:solidFill>
              </a:rPr>
              <a:t>German</a:t>
            </a:r>
            <a:r>
              <a:rPr lang="de-DE" sz="1800" dirty="0" smtClean="0">
                <a:solidFill>
                  <a:schemeClr val="tx1"/>
                </a:solidFill>
              </a:rPr>
              <a:t>.</a:t>
            </a:r>
          </a:p>
          <a:p>
            <a:pPr marL="285750" indent="-285750">
              <a:buFont typeface="Arial" panose="020B0604020202020204" pitchFamily="34" charset="0"/>
              <a:buChar char="•"/>
            </a:pPr>
            <a:endParaRPr lang="de-DE" sz="1800" dirty="0">
              <a:solidFill>
                <a:schemeClr val="tx1"/>
              </a:solidFill>
            </a:endParaRPr>
          </a:p>
          <a:p>
            <a:pPr marL="285750" indent="-285750">
              <a:buFont typeface="Arial" panose="020B0604020202020204" pitchFamily="34" charset="0"/>
              <a:buChar char="•"/>
            </a:pPr>
            <a:endParaRPr lang="de-DE" sz="1800" dirty="0">
              <a:solidFill>
                <a:schemeClr val="tx1"/>
              </a:solidFill>
            </a:endParaRPr>
          </a:p>
        </p:txBody>
      </p:sp>
      <p:sp>
        <p:nvSpPr>
          <p:cNvPr id="5" name="Rechteck 4"/>
          <p:cNvSpPr/>
          <p:nvPr/>
        </p:nvSpPr>
        <p:spPr>
          <a:xfrm>
            <a:off x="323528" y="260648"/>
            <a:ext cx="5670078" cy="523220"/>
          </a:xfrm>
          <a:prstGeom prst="rect">
            <a:avLst/>
          </a:prstGeom>
        </p:spPr>
        <p:txBody>
          <a:bodyPr wrap="none">
            <a:spAutoFit/>
          </a:bodyPr>
          <a:lstStyle/>
          <a:p>
            <a:r>
              <a:rPr lang="en-US" sz="2800" dirty="0">
                <a:solidFill>
                  <a:srgbClr val="00599D"/>
                </a:solidFill>
                <a:latin typeface="+mj-lt"/>
                <a:ea typeface="+mj-ea"/>
                <a:cs typeface="+mj-cs"/>
              </a:rPr>
              <a:t>FAT Documentation Requirements</a:t>
            </a:r>
            <a:endParaRPr lang="de-DE" sz="2800" dirty="0">
              <a:solidFill>
                <a:srgbClr val="00599D"/>
              </a:solidFill>
              <a:latin typeface="+mj-lt"/>
              <a:ea typeface="+mj-ea"/>
              <a:cs typeface="+mj-cs"/>
            </a:endParaRPr>
          </a:p>
        </p:txBody>
      </p:sp>
      <p:sp>
        <p:nvSpPr>
          <p:cNvPr id="4" name="Foliennummernplatzhalter 3"/>
          <p:cNvSpPr>
            <a:spLocks noGrp="1"/>
          </p:cNvSpPr>
          <p:nvPr>
            <p:ph type="sldNum" sz="quarter" idx="11"/>
          </p:nvPr>
        </p:nvSpPr>
        <p:spPr/>
        <p:txBody>
          <a:bodyPr/>
          <a:lstStyle/>
          <a:p>
            <a:pPr>
              <a:defRPr/>
            </a:pPr>
            <a:fld id="{B13E67DB-3F5A-400D-8115-4A6680BE68C1}" type="slidenum">
              <a:rPr lang="de-DE" smtClean="0"/>
              <a:pPr>
                <a:defRPr/>
              </a:pPr>
              <a:t>18</a:t>
            </a:fld>
            <a:endParaRPr lang="de-DE"/>
          </a:p>
        </p:txBody>
      </p:sp>
    </p:spTree>
    <p:extLst>
      <p:ext uri="{BB962C8B-B14F-4D97-AF65-F5344CB8AC3E}">
        <p14:creationId xmlns:p14="http://schemas.microsoft.com/office/powerpoint/2010/main" val="909306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solidFill>
            <a:schemeClr val="bg1">
              <a:lumMod val="85000"/>
            </a:schemeClr>
          </a:solidFill>
          <a:ln>
            <a:solidFill>
              <a:srgbClr val="002060"/>
            </a:solidFill>
          </a:ln>
        </p:spPr>
        <p:txBody>
          <a:bodyPr lIns="180000" anchor="t" anchorCtr="0"/>
          <a:lstStyle/>
          <a:p>
            <a:pPr marL="0" indent="0"/>
            <a:endParaRPr lang="de-DE" sz="1800" b="1" dirty="0" smtClean="0">
              <a:solidFill>
                <a:schemeClr val="tx1"/>
              </a:solidFill>
            </a:endParaRPr>
          </a:p>
          <a:p>
            <a:pPr marL="0" indent="0"/>
            <a:r>
              <a:rPr lang="de-DE" sz="1800" b="1" dirty="0" smtClean="0">
                <a:solidFill>
                  <a:schemeClr val="tx1"/>
                </a:solidFill>
              </a:rPr>
              <a:t>CR Workshop </a:t>
            </a:r>
            <a:r>
              <a:rPr lang="de-DE" sz="1800" b="1" dirty="0" err="1" smtClean="0">
                <a:solidFill>
                  <a:schemeClr val="tx1"/>
                </a:solidFill>
              </a:rPr>
              <a:t>and</a:t>
            </a:r>
            <a:r>
              <a:rPr lang="de-DE" sz="1800" b="1" dirty="0" smtClean="0">
                <a:solidFill>
                  <a:schemeClr val="tx1"/>
                </a:solidFill>
              </a:rPr>
              <a:t> Storage Facility</a:t>
            </a:r>
            <a:endParaRPr lang="de-DE" sz="1800" b="1" dirty="0">
              <a:solidFill>
                <a:schemeClr val="tx1"/>
              </a:solidFill>
            </a:endParaRPr>
          </a:p>
          <a:p>
            <a:pPr marL="285750" indent="-285750">
              <a:buFont typeface="Arial" panose="020B0604020202020204" pitchFamily="34" charset="0"/>
              <a:buChar char="•"/>
            </a:pPr>
            <a:endParaRPr lang="de-DE" sz="1800" dirty="0" smtClean="0">
              <a:solidFill>
                <a:schemeClr val="tx1"/>
              </a:solidFill>
            </a:endParaRPr>
          </a:p>
          <a:p>
            <a:pPr marL="285750" indent="-285750">
              <a:buFont typeface="Arial" panose="020B0604020202020204" pitchFamily="34" charset="0"/>
              <a:buChar char="•"/>
            </a:pPr>
            <a:r>
              <a:rPr lang="de-DE" sz="1800" dirty="0" err="1">
                <a:solidFill>
                  <a:schemeClr val="tx1"/>
                </a:solidFill>
              </a:rPr>
              <a:t>Groundworks</a:t>
            </a:r>
            <a:r>
              <a:rPr lang="de-DE" sz="1800" dirty="0">
                <a:solidFill>
                  <a:schemeClr val="tx1"/>
                </a:solidFill>
              </a:rPr>
              <a:t> </a:t>
            </a:r>
            <a:r>
              <a:rPr lang="de-DE" sz="1800" dirty="0" err="1">
                <a:solidFill>
                  <a:schemeClr val="tx1"/>
                </a:solidFill>
              </a:rPr>
              <a:t>have</a:t>
            </a:r>
            <a:r>
              <a:rPr lang="de-DE" sz="1800" dirty="0">
                <a:solidFill>
                  <a:schemeClr val="tx1"/>
                </a:solidFill>
              </a:rPr>
              <a:t> </a:t>
            </a:r>
            <a:r>
              <a:rPr lang="de-DE" sz="1800" dirty="0" err="1" smtClean="0">
                <a:solidFill>
                  <a:schemeClr val="tx1"/>
                </a:solidFill>
              </a:rPr>
              <a:t>started</a:t>
            </a:r>
            <a:endParaRPr lang="de-DE" sz="1800" dirty="0" smtClean="0">
              <a:solidFill>
                <a:schemeClr val="tx1"/>
              </a:solidFill>
            </a:endParaRPr>
          </a:p>
          <a:p>
            <a:pPr marL="285750" indent="-285750">
              <a:buFont typeface="Arial" panose="020B0604020202020204" pitchFamily="34" charset="0"/>
              <a:buChar char="•"/>
            </a:pPr>
            <a:r>
              <a:rPr lang="de-DE" sz="1800" dirty="0" smtClean="0">
                <a:solidFill>
                  <a:schemeClr val="tx1"/>
                </a:solidFill>
              </a:rPr>
              <a:t>Storage </a:t>
            </a:r>
            <a:r>
              <a:rPr lang="de-DE" sz="1800" dirty="0" err="1" smtClean="0">
                <a:solidFill>
                  <a:schemeClr val="tx1"/>
                </a:solidFill>
              </a:rPr>
              <a:t>facility</a:t>
            </a:r>
            <a:r>
              <a:rPr lang="de-DE" sz="1800" dirty="0" smtClean="0">
                <a:solidFill>
                  <a:schemeClr val="tx1"/>
                </a:solidFill>
              </a:rPr>
              <a:t> </a:t>
            </a:r>
            <a:r>
              <a:rPr lang="de-DE" sz="1800" dirty="0" err="1" smtClean="0">
                <a:solidFill>
                  <a:schemeClr val="tx1"/>
                </a:solidFill>
              </a:rPr>
              <a:t>expected</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be</a:t>
            </a:r>
            <a:r>
              <a:rPr lang="de-DE" sz="1800" dirty="0" smtClean="0">
                <a:solidFill>
                  <a:schemeClr val="tx1"/>
                </a:solidFill>
              </a:rPr>
              <a:t> </a:t>
            </a:r>
            <a:r>
              <a:rPr lang="de-DE" sz="1800" dirty="0" err="1" smtClean="0">
                <a:solidFill>
                  <a:schemeClr val="tx1"/>
                </a:solidFill>
              </a:rPr>
              <a:t>installed</a:t>
            </a:r>
            <a:r>
              <a:rPr lang="de-DE" sz="1800" dirty="0" smtClean="0">
                <a:solidFill>
                  <a:schemeClr val="tx1"/>
                </a:solidFill>
              </a:rPr>
              <a:t> in </a:t>
            </a:r>
            <a:r>
              <a:rPr lang="de-DE" sz="1800" dirty="0" err="1" smtClean="0">
                <a:solidFill>
                  <a:schemeClr val="tx1"/>
                </a:solidFill>
              </a:rPr>
              <a:t>Dec</a:t>
            </a:r>
            <a:r>
              <a:rPr lang="de-DE" sz="1800" dirty="0" smtClean="0">
                <a:solidFill>
                  <a:schemeClr val="tx1"/>
                </a:solidFill>
              </a:rPr>
              <a:t>. 2020</a:t>
            </a:r>
          </a:p>
          <a:p>
            <a:pPr marL="285750" indent="-285750">
              <a:buFont typeface="Arial" panose="020B0604020202020204" pitchFamily="34" charset="0"/>
              <a:buChar char="•"/>
            </a:pPr>
            <a:r>
              <a:rPr lang="de-DE" sz="1800" dirty="0" err="1" smtClean="0">
                <a:solidFill>
                  <a:schemeClr val="tx1"/>
                </a:solidFill>
              </a:rPr>
              <a:t>Ready</a:t>
            </a:r>
            <a:r>
              <a:rPr lang="de-DE" sz="1800" dirty="0" smtClean="0">
                <a:solidFill>
                  <a:schemeClr val="tx1"/>
                </a:solidFill>
              </a:rPr>
              <a:t> </a:t>
            </a:r>
            <a:r>
              <a:rPr lang="de-DE" sz="1800" dirty="0" err="1" smtClean="0">
                <a:solidFill>
                  <a:schemeClr val="tx1"/>
                </a:solidFill>
              </a:rPr>
              <a:t>for</a:t>
            </a:r>
            <a:r>
              <a:rPr lang="de-DE" sz="1800" dirty="0" smtClean="0">
                <a:solidFill>
                  <a:schemeClr val="tx1"/>
                </a:solidFill>
              </a:rPr>
              <a:t> </a:t>
            </a:r>
            <a:r>
              <a:rPr lang="de-DE" sz="1800" dirty="0" err="1" smtClean="0">
                <a:solidFill>
                  <a:schemeClr val="tx1"/>
                </a:solidFill>
              </a:rPr>
              <a:t>use</a:t>
            </a:r>
            <a:r>
              <a:rPr lang="de-DE" sz="1800" dirty="0" smtClean="0">
                <a:solidFill>
                  <a:schemeClr val="tx1"/>
                </a:solidFill>
              </a:rPr>
              <a:t> in Feb 2021</a:t>
            </a:r>
          </a:p>
          <a:p>
            <a:pPr marL="285750" indent="-285750">
              <a:buFont typeface="Arial" panose="020B0604020202020204" pitchFamily="34" charset="0"/>
              <a:buChar char="•"/>
            </a:pPr>
            <a:endParaRPr lang="de-DE" sz="1800" dirty="0" smtClean="0">
              <a:solidFill>
                <a:schemeClr val="tx1"/>
              </a:solidFill>
            </a:endParaRPr>
          </a:p>
          <a:p>
            <a:pPr marL="285750" indent="-285750">
              <a:buFont typeface="Arial" panose="020B0604020202020204" pitchFamily="34" charset="0"/>
              <a:buChar char="•"/>
            </a:pPr>
            <a:endParaRPr lang="de-DE" sz="1800" dirty="0">
              <a:solidFill>
                <a:schemeClr val="tx1"/>
              </a:solidFill>
            </a:endParaRPr>
          </a:p>
        </p:txBody>
      </p:sp>
      <p:sp>
        <p:nvSpPr>
          <p:cNvPr id="5" name="Rechteck 4"/>
          <p:cNvSpPr/>
          <p:nvPr/>
        </p:nvSpPr>
        <p:spPr>
          <a:xfrm>
            <a:off x="323528" y="260648"/>
            <a:ext cx="6753965" cy="523220"/>
          </a:xfrm>
          <a:prstGeom prst="rect">
            <a:avLst/>
          </a:prstGeom>
        </p:spPr>
        <p:txBody>
          <a:bodyPr wrap="none">
            <a:spAutoFit/>
          </a:bodyPr>
          <a:lstStyle/>
          <a:p>
            <a:r>
              <a:rPr lang="en-US" sz="2800" dirty="0" smtClean="0">
                <a:solidFill>
                  <a:srgbClr val="00599D"/>
                </a:solidFill>
                <a:latin typeface="+mj-lt"/>
                <a:ea typeface="+mj-ea"/>
                <a:cs typeface="+mj-cs"/>
              </a:rPr>
              <a:t>CR Magnets – Pre-Assembly and Testing</a:t>
            </a:r>
            <a:endParaRPr lang="de-DE" sz="2800" dirty="0">
              <a:solidFill>
                <a:srgbClr val="00599D"/>
              </a:solidFill>
              <a:latin typeface="+mj-lt"/>
              <a:ea typeface="+mj-ea"/>
              <a:cs typeface="+mj-cs"/>
            </a:endParaRPr>
          </a:p>
        </p:txBody>
      </p:sp>
      <p:sp>
        <p:nvSpPr>
          <p:cNvPr id="4" name="Foliennummernplatzhalter 3"/>
          <p:cNvSpPr>
            <a:spLocks noGrp="1"/>
          </p:cNvSpPr>
          <p:nvPr>
            <p:ph type="sldNum" sz="quarter" idx="11"/>
          </p:nvPr>
        </p:nvSpPr>
        <p:spPr/>
        <p:txBody>
          <a:bodyPr/>
          <a:lstStyle/>
          <a:p>
            <a:pPr>
              <a:defRPr/>
            </a:pPr>
            <a:fld id="{B13E67DB-3F5A-400D-8115-4A6680BE68C1}" type="slidenum">
              <a:rPr lang="de-DE" smtClean="0"/>
              <a:pPr>
                <a:defRPr/>
              </a:pPr>
              <a:t>19</a:t>
            </a:fld>
            <a:endParaRPr lang="de-DE"/>
          </a:p>
        </p:txBody>
      </p:sp>
    </p:spTree>
    <p:extLst>
      <p:ext uri="{BB962C8B-B14F-4D97-AF65-F5344CB8AC3E}">
        <p14:creationId xmlns:p14="http://schemas.microsoft.com/office/powerpoint/2010/main" val="3811848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439739" y="188640"/>
            <a:ext cx="6148486" cy="5760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eaLnBrk="1" fontAlgn="base" hangingPunct="1">
              <a:spcBef>
                <a:spcPct val="0"/>
              </a:spcBef>
              <a:spcAft>
                <a:spcPct val="0"/>
              </a:spcAft>
              <a:defRPr sz="2800">
                <a:solidFill>
                  <a:srgbClr val="00599D"/>
                </a:solidFill>
                <a:latin typeface="Arial" charset="0"/>
              </a:defRPr>
            </a:lvl6pPr>
            <a:lvl7pPr marL="914400" algn="l" rtl="0" eaLnBrk="1" fontAlgn="base" hangingPunct="1">
              <a:spcBef>
                <a:spcPct val="0"/>
              </a:spcBef>
              <a:spcAft>
                <a:spcPct val="0"/>
              </a:spcAft>
              <a:defRPr sz="2800">
                <a:solidFill>
                  <a:srgbClr val="00599D"/>
                </a:solidFill>
                <a:latin typeface="Arial" charset="0"/>
              </a:defRPr>
            </a:lvl7pPr>
            <a:lvl8pPr marL="1371600" algn="l" rtl="0" eaLnBrk="1" fontAlgn="base" hangingPunct="1">
              <a:spcBef>
                <a:spcPct val="0"/>
              </a:spcBef>
              <a:spcAft>
                <a:spcPct val="0"/>
              </a:spcAft>
              <a:defRPr sz="2800">
                <a:solidFill>
                  <a:srgbClr val="00599D"/>
                </a:solidFill>
                <a:latin typeface="Arial" charset="0"/>
              </a:defRPr>
            </a:lvl8pPr>
            <a:lvl9pPr marL="1828800" algn="l" rtl="0" eaLnBrk="1" fontAlgn="base" hangingPunct="1">
              <a:spcBef>
                <a:spcPct val="0"/>
              </a:spcBef>
              <a:spcAft>
                <a:spcPct val="0"/>
              </a:spcAft>
              <a:defRPr sz="2800">
                <a:solidFill>
                  <a:srgbClr val="00599D"/>
                </a:solidFill>
                <a:latin typeface="Arial" charset="0"/>
              </a:defRPr>
            </a:lvl9pPr>
          </a:lstStyle>
          <a:p>
            <a:r>
              <a:rPr lang="en-US" dirty="0"/>
              <a:t>Site </a:t>
            </a:r>
            <a:r>
              <a:rPr lang="en-US" dirty="0" smtClean="0"/>
              <a:t>Management </a:t>
            </a:r>
            <a:endParaRPr lang="de-DE" dirty="0"/>
          </a:p>
        </p:txBody>
      </p:sp>
      <p:sp>
        <p:nvSpPr>
          <p:cNvPr id="2" name="Inhaltsplatzhalter 1"/>
          <p:cNvSpPr>
            <a:spLocks noGrp="1"/>
          </p:cNvSpPr>
          <p:nvPr>
            <p:ph idx="4294967295"/>
          </p:nvPr>
        </p:nvSpPr>
        <p:spPr>
          <a:xfrm>
            <a:off x="173832" y="1124744"/>
            <a:ext cx="8605837" cy="5256212"/>
          </a:xfrm>
          <a:solidFill>
            <a:schemeClr val="bg1">
              <a:lumMod val="85000"/>
            </a:schemeClr>
          </a:solidFill>
          <a:ln w="19050">
            <a:solidFill>
              <a:schemeClr val="accent6">
                <a:lumMod val="60000"/>
                <a:lumOff val="40000"/>
              </a:schemeClr>
            </a:solidFill>
          </a:ln>
        </p:spPr>
        <p:txBody>
          <a:bodyPr lIns="360000" tIns="360000"/>
          <a:lstStyle/>
          <a:p>
            <a:pPr marL="0" indent="0">
              <a:buNone/>
            </a:pPr>
            <a:r>
              <a:rPr lang="de-DE" sz="2000" b="1" dirty="0" smtClean="0">
                <a:solidFill>
                  <a:schemeClr val="tx1"/>
                </a:solidFill>
              </a:rPr>
              <a:t>Agenda:</a:t>
            </a:r>
          </a:p>
          <a:p>
            <a:endParaRPr lang="de-DE" sz="1800" dirty="0">
              <a:solidFill>
                <a:schemeClr val="tx1"/>
              </a:solidFill>
            </a:endParaRPr>
          </a:p>
          <a:p>
            <a:pPr marL="342900" indent="-342900">
              <a:buFont typeface="Arial" panose="020B0604020202020204" pitchFamily="34" charset="0"/>
              <a:buChar char="•"/>
            </a:pPr>
            <a:r>
              <a:rPr lang="de-DE" sz="1800" dirty="0">
                <a:solidFill>
                  <a:schemeClr val="tx1"/>
                </a:solidFill>
              </a:rPr>
              <a:t>Workshop – Quality </a:t>
            </a:r>
            <a:r>
              <a:rPr lang="de-DE" sz="1800" dirty="0" err="1">
                <a:solidFill>
                  <a:schemeClr val="tx1"/>
                </a:solidFill>
              </a:rPr>
              <a:t>Improvement</a:t>
            </a:r>
            <a:endParaRPr lang="de-DE" sz="1800" dirty="0">
              <a:solidFill>
                <a:schemeClr val="tx1"/>
              </a:solidFill>
            </a:endParaRPr>
          </a:p>
          <a:p>
            <a:pPr marL="342900" indent="-342900">
              <a:buFont typeface="Arial" panose="020B0604020202020204" pitchFamily="34" charset="0"/>
              <a:buChar char="•"/>
            </a:pPr>
            <a:endParaRPr lang="de-DE" sz="1800" dirty="0" smtClean="0">
              <a:solidFill>
                <a:schemeClr val="tx1"/>
              </a:solidFill>
            </a:endParaRPr>
          </a:p>
          <a:p>
            <a:pPr marL="342900" indent="-342900">
              <a:buFont typeface="Arial" panose="020B0604020202020204" pitchFamily="34" charset="0"/>
              <a:buChar char="•"/>
            </a:pPr>
            <a:r>
              <a:rPr lang="de-DE" sz="1800" dirty="0" smtClean="0">
                <a:solidFill>
                  <a:schemeClr val="tx1"/>
                </a:solidFill>
              </a:rPr>
              <a:t>Third Party FAT </a:t>
            </a:r>
            <a:r>
              <a:rPr lang="de-DE" sz="1800" dirty="0" err="1" smtClean="0">
                <a:solidFill>
                  <a:schemeClr val="tx1"/>
                </a:solidFill>
              </a:rPr>
              <a:t>or</a:t>
            </a:r>
            <a:r>
              <a:rPr lang="de-DE" sz="1800" dirty="0" smtClean="0">
                <a:solidFill>
                  <a:schemeClr val="tx1"/>
                </a:solidFill>
              </a:rPr>
              <a:t> On-Line FAT</a:t>
            </a:r>
          </a:p>
          <a:p>
            <a:pPr marL="342900" indent="-342900">
              <a:buFont typeface="Arial" panose="020B0604020202020204" pitchFamily="34" charset="0"/>
              <a:buChar char="•"/>
            </a:pPr>
            <a:endParaRPr lang="de-DE" sz="1800" dirty="0" smtClean="0">
              <a:solidFill>
                <a:schemeClr val="tx1"/>
              </a:solidFill>
            </a:endParaRPr>
          </a:p>
          <a:p>
            <a:pPr marL="342900" indent="-342900">
              <a:buFont typeface="Arial" panose="020B0604020202020204" pitchFamily="34" charset="0"/>
              <a:buChar char="•"/>
            </a:pPr>
            <a:r>
              <a:rPr lang="de-DE" sz="1800" dirty="0" smtClean="0">
                <a:solidFill>
                  <a:schemeClr val="tx1"/>
                </a:solidFill>
              </a:rPr>
              <a:t>Components </a:t>
            </a:r>
            <a:r>
              <a:rPr lang="de-DE" sz="1800" dirty="0" err="1" smtClean="0">
                <a:solidFill>
                  <a:schemeClr val="tx1"/>
                </a:solidFill>
              </a:rPr>
              <a:t>with</a:t>
            </a:r>
            <a:r>
              <a:rPr lang="de-DE" sz="1800" dirty="0" smtClean="0">
                <a:solidFill>
                  <a:schemeClr val="tx1"/>
                </a:solidFill>
              </a:rPr>
              <a:t> </a:t>
            </a:r>
            <a:r>
              <a:rPr lang="de-DE" sz="1800" dirty="0" err="1" smtClean="0">
                <a:solidFill>
                  <a:schemeClr val="tx1"/>
                </a:solidFill>
              </a:rPr>
              <a:t>preliminary</a:t>
            </a:r>
            <a:r>
              <a:rPr lang="de-DE" sz="1800" dirty="0" smtClean="0">
                <a:solidFill>
                  <a:schemeClr val="tx1"/>
                </a:solidFill>
              </a:rPr>
              <a:t> FAT</a:t>
            </a:r>
          </a:p>
          <a:p>
            <a:pPr marL="342900" indent="-342900">
              <a:buFont typeface="Arial" panose="020B0604020202020204" pitchFamily="34" charset="0"/>
              <a:buChar char="•"/>
            </a:pPr>
            <a:endParaRPr lang="de-DE" sz="1800" dirty="0" smtClean="0">
              <a:solidFill>
                <a:schemeClr val="tx1"/>
              </a:solidFill>
            </a:endParaRPr>
          </a:p>
          <a:p>
            <a:pPr marL="342900" indent="-342900">
              <a:buFont typeface="Arial" panose="020B0604020202020204" pitchFamily="34" charset="0"/>
              <a:buChar char="•"/>
            </a:pPr>
            <a:r>
              <a:rPr lang="de-DE" sz="1800" dirty="0" smtClean="0">
                <a:solidFill>
                  <a:schemeClr val="tx1"/>
                </a:solidFill>
              </a:rPr>
              <a:t>FAT – </a:t>
            </a:r>
            <a:r>
              <a:rPr lang="de-DE" sz="1800" dirty="0" err="1" smtClean="0">
                <a:solidFill>
                  <a:schemeClr val="tx1"/>
                </a:solidFill>
              </a:rPr>
              <a:t>Documentation</a:t>
            </a:r>
            <a:r>
              <a:rPr lang="de-DE" sz="1800" dirty="0" smtClean="0">
                <a:solidFill>
                  <a:schemeClr val="tx1"/>
                </a:solidFill>
              </a:rPr>
              <a:t> </a:t>
            </a:r>
            <a:r>
              <a:rPr lang="de-DE" sz="1800" dirty="0" err="1" smtClean="0">
                <a:solidFill>
                  <a:schemeClr val="tx1"/>
                </a:solidFill>
              </a:rPr>
              <a:t>Requirements</a:t>
            </a:r>
            <a:endParaRPr lang="de-DE" sz="1800" dirty="0" smtClean="0">
              <a:solidFill>
                <a:schemeClr val="tx1"/>
              </a:solidFill>
            </a:endParaRPr>
          </a:p>
          <a:p>
            <a:pPr marL="342900" indent="-342900">
              <a:buFont typeface="Arial" panose="020B0604020202020204" pitchFamily="34" charset="0"/>
              <a:buChar char="•"/>
            </a:pPr>
            <a:endParaRPr lang="de-DE" sz="1800" dirty="0" smtClean="0">
              <a:solidFill>
                <a:schemeClr val="tx1"/>
              </a:solidFill>
            </a:endParaRPr>
          </a:p>
          <a:p>
            <a:pPr marL="342900" indent="-342900">
              <a:buFont typeface="Arial" panose="020B0604020202020204" pitchFamily="34" charset="0"/>
              <a:buChar char="•"/>
            </a:pPr>
            <a:r>
              <a:rPr lang="de-DE" sz="1800" dirty="0" err="1" smtClean="0">
                <a:solidFill>
                  <a:schemeClr val="tx1"/>
                </a:solidFill>
              </a:rPr>
              <a:t>Documentation</a:t>
            </a:r>
            <a:r>
              <a:rPr lang="de-DE" sz="1800" dirty="0" smtClean="0">
                <a:solidFill>
                  <a:schemeClr val="tx1"/>
                </a:solidFill>
              </a:rPr>
              <a:t> – Language </a:t>
            </a:r>
            <a:r>
              <a:rPr lang="de-DE" sz="1800" dirty="0" err="1" smtClean="0">
                <a:solidFill>
                  <a:schemeClr val="tx1"/>
                </a:solidFill>
              </a:rPr>
              <a:t>Requirements</a:t>
            </a:r>
            <a:r>
              <a:rPr lang="de-DE" sz="1800" dirty="0" smtClean="0">
                <a:solidFill>
                  <a:schemeClr val="tx1"/>
                </a:solidFill>
              </a:rPr>
              <a:t> </a:t>
            </a:r>
          </a:p>
          <a:p>
            <a:pPr marL="342900" indent="-342900">
              <a:buFont typeface="Arial" panose="020B0604020202020204" pitchFamily="34" charset="0"/>
              <a:buChar char="•"/>
            </a:pPr>
            <a:endParaRPr lang="de-DE" sz="1800" dirty="0" smtClean="0">
              <a:solidFill>
                <a:schemeClr val="tx1"/>
              </a:solidFill>
            </a:endParaRPr>
          </a:p>
          <a:p>
            <a:pPr marL="342900" indent="-342900">
              <a:buFont typeface="Arial" panose="020B0604020202020204" pitchFamily="34" charset="0"/>
              <a:buChar char="•"/>
            </a:pPr>
            <a:r>
              <a:rPr lang="de-DE" sz="1800" dirty="0" smtClean="0">
                <a:solidFill>
                  <a:schemeClr val="tx1"/>
                </a:solidFill>
              </a:rPr>
              <a:t>CR – Dipole </a:t>
            </a:r>
            <a:r>
              <a:rPr lang="de-DE" sz="1800" dirty="0" err="1" smtClean="0">
                <a:solidFill>
                  <a:schemeClr val="tx1"/>
                </a:solidFill>
              </a:rPr>
              <a:t>Pre-Assembly</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Testing</a:t>
            </a:r>
            <a:endParaRPr lang="de-DE" sz="1800" dirty="0" smtClean="0">
              <a:solidFill>
                <a:schemeClr val="tx1"/>
              </a:solidFill>
            </a:endParaRPr>
          </a:p>
          <a:p>
            <a:pPr marL="342900" indent="-342900">
              <a:buFont typeface="Arial" panose="020B0604020202020204" pitchFamily="34" charset="0"/>
              <a:buChar char="•"/>
            </a:pPr>
            <a:endParaRPr lang="de-DE" sz="1800" dirty="0">
              <a:solidFill>
                <a:schemeClr val="tx1"/>
              </a:solidFill>
            </a:endParaRPr>
          </a:p>
          <a:p>
            <a:pPr marL="342900" indent="-342900">
              <a:buFont typeface="Arial" panose="020B0604020202020204" pitchFamily="34" charset="0"/>
              <a:buChar char="•"/>
            </a:pPr>
            <a:endParaRPr lang="de-DE" sz="1800" dirty="0">
              <a:solidFill>
                <a:schemeClr val="tx1"/>
              </a:solidFill>
            </a:endParaRPr>
          </a:p>
        </p:txBody>
      </p:sp>
      <p:sp>
        <p:nvSpPr>
          <p:cNvPr id="5" name="Fußzeilenplatzhalter 4"/>
          <p:cNvSpPr>
            <a:spLocks noGrp="1"/>
          </p:cNvSpPr>
          <p:nvPr>
            <p:ph type="ftr" sz="quarter" idx="11"/>
          </p:nvPr>
        </p:nvSpPr>
        <p:spPr/>
        <p:txBody>
          <a:bodyPr/>
          <a:lstStyle/>
          <a:p>
            <a:pPr fontAlgn="base">
              <a:spcAft>
                <a:spcPct val="0"/>
              </a:spcAft>
              <a:defRPr/>
            </a:pPr>
            <a:r>
              <a:rPr lang="en-US" altLang="de-DE" smtClean="0"/>
              <a:t>5th BINP Workshop - H Reich, C Will, H Hagelskamp</a:t>
            </a:r>
            <a:endParaRPr lang="de-DE" altLang="de-DE" dirty="0"/>
          </a:p>
        </p:txBody>
      </p:sp>
      <p:sp>
        <p:nvSpPr>
          <p:cNvPr id="6" name="Foliennummernplatzhalter 5"/>
          <p:cNvSpPr>
            <a:spLocks noGrp="1"/>
          </p:cNvSpPr>
          <p:nvPr>
            <p:ph type="sldNum" sz="quarter" idx="10"/>
          </p:nvPr>
        </p:nvSpPr>
        <p:spPr/>
        <p:txBody>
          <a:bodyPr/>
          <a:lstStyle/>
          <a:p>
            <a:pPr fontAlgn="base">
              <a:spcBef>
                <a:spcPct val="0"/>
              </a:spcBef>
              <a:spcAft>
                <a:spcPct val="0"/>
              </a:spcAft>
              <a:defRPr/>
            </a:pPr>
            <a:fld id="{93585075-FD7A-4005-9B3D-AB5D8A66E66F}" type="slidenum">
              <a:rPr lang="de-DE" smtClean="0"/>
              <a:pPr fontAlgn="base">
                <a:spcBef>
                  <a:spcPct val="0"/>
                </a:spcBef>
                <a:spcAft>
                  <a:spcPct val="0"/>
                </a:spcAft>
                <a:defRPr/>
              </a:pPr>
              <a:t>2</a:t>
            </a:fld>
            <a:endParaRPr lang="de-DE" dirty="0"/>
          </a:p>
        </p:txBody>
      </p:sp>
    </p:spTree>
    <p:extLst>
      <p:ext uri="{BB962C8B-B14F-4D97-AF65-F5344CB8AC3E}">
        <p14:creationId xmlns:p14="http://schemas.microsoft.com/office/powerpoint/2010/main" val="3665606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solidFill>
            <a:schemeClr val="bg1">
              <a:lumMod val="85000"/>
            </a:schemeClr>
          </a:solidFill>
          <a:ln>
            <a:solidFill>
              <a:srgbClr val="002060"/>
            </a:solidFill>
          </a:ln>
        </p:spPr>
        <p:txBody>
          <a:bodyPr lIns="180000" anchor="t" anchorCtr="0"/>
          <a:lstStyle/>
          <a:p>
            <a:pPr marL="0" indent="0"/>
            <a:endParaRPr lang="de-DE" sz="1800" dirty="0" smtClean="0">
              <a:solidFill>
                <a:schemeClr val="tx1"/>
              </a:solidFill>
            </a:endParaRPr>
          </a:p>
          <a:p>
            <a:pPr marL="0" indent="0"/>
            <a:r>
              <a:rPr lang="de-DE" sz="1800" b="1" dirty="0" smtClean="0">
                <a:solidFill>
                  <a:schemeClr val="tx1"/>
                </a:solidFill>
              </a:rPr>
              <a:t>Alternative </a:t>
            </a:r>
            <a:r>
              <a:rPr lang="de-DE" sz="1800" b="1" dirty="0" err="1" smtClean="0">
                <a:solidFill>
                  <a:schemeClr val="tx1"/>
                </a:solidFill>
              </a:rPr>
              <a:t>to</a:t>
            </a:r>
            <a:r>
              <a:rPr lang="de-DE" sz="1800" b="1" dirty="0" smtClean="0">
                <a:solidFill>
                  <a:schemeClr val="tx1"/>
                </a:solidFill>
              </a:rPr>
              <a:t> BINP </a:t>
            </a:r>
            <a:r>
              <a:rPr lang="de-DE" sz="1800" b="1" dirty="0" err="1" smtClean="0">
                <a:solidFill>
                  <a:schemeClr val="tx1"/>
                </a:solidFill>
              </a:rPr>
              <a:t>Personnell</a:t>
            </a:r>
            <a:r>
              <a:rPr lang="de-DE" sz="1800" b="1" dirty="0" smtClean="0">
                <a:solidFill>
                  <a:schemeClr val="tx1"/>
                </a:solidFill>
              </a:rPr>
              <a:t> </a:t>
            </a:r>
            <a:r>
              <a:rPr lang="de-DE" sz="1800" b="1" dirty="0" err="1" smtClean="0">
                <a:solidFill>
                  <a:schemeClr val="tx1"/>
                </a:solidFill>
              </a:rPr>
              <a:t>for</a:t>
            </a:r>
            <a:r>
              <a:rPr lang="de-DE" sz="1800" b="1" dirty="0" smtClean="0">
                <a:solidFill>
                  <a:schemeClr val="tx1"/>
                </a:solidFill>
              </a:rPr>
              <a:t> </a:t>
            </a:r>
            <a:r>
              <a:rPr lang="de-DE" sz="1800" b="1" dirty="0" err="1" smtClean="0">
                <a:solidFill>
                  <a:schemeClr val="tx1"/>
                </a:solidFill>
              </a:rPr>
              <a:t>Pre-Assembly</a:t>
            </a:r>
            <a:endParaRPr lang="de-DE" sz="1800" b="1" dirty="0">
              <a:solidFill>
                <a:schemeClr val="tx1"/>
              </a:solidFill>
            </a:endParaRPr>
          </a:p>
          <a:p>
            <a:pPr marL="285750" indent="-285750">
              <a:buFont typeface="Arial" panose="020B0604020202020204" pitchFamily="34" charset="0"/>
              <a:buChar char="•"/>
            </a:pPr>
            <a:endParaRPr lang="de-DE" sz="1800" dirty="0" smtClean="0">
              <a:solidFill>
                <a:schemeClr val="tx1"/>
              </a:solidFill>
            </a:endParaRPr>
          </a:p>
          <a:p>
            <a:pPr marL="285750" indent="-285750">
              <a:buFont typeface="Arial" panose="020B0604020202020204" pitchFamily="34" charset="0"/>
              <a:buChar char="•"/>
            </a:pPr>
            <a:r>
              <a:rPr lang="de-DE" sz="1800" dirty="0" smtClean="0">
                <a:solidFill>
                  <a:schemeClr val="tx1"/>
                </a:solidFill>
              </a:rPr>
              <a:t>Due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CORONA </a:t>
            </a:r>
            <a:r>
              <a:rPr lang="de-DE" sz="1800" dirty="0" err="1" smtClean="0">
                <a:solidFill>
                  <a:schemeClr val="tx1"/>
                </a:solidFill>
              </a:rPr>
              <a:t>pendamic</a:t>
            </a:r>
            <a:r>
              <a:rPr lang="de-DE" sz="1800" dirty="0" smtClean="0">
                <a:solidFill>
                  <a:schemeClr val="tx1"/>
                </a:solidFill>
              </a:rPr>
              <a:t> </a:t>
            </a:r>
            <a:r>
              <a:rPr lang="de-DE" sz="1800" dirty="0" err="1" smtClean="0">
                <a:solidFill>
                  <a:schemeClr val="tx1"/>
                </a:solidFill>
              </a:rPr>
              <a:t>travelling</a:t>
            </a:r>
            <a:r>
              <a:rPr lang="de-DE" sz="1800" dirty="0" smtClean="0">
                <a:solidFill>
                  <a:schemeClr val="tx1"/>
                </a:solidFill>
              </a:rPr>
              <a:t> </a:t>
            </a:r>
            <a:r>
              <a:rPr lang="de-DE" sz="1800" dirty="0" err="1" smtClean="0">
                <a:solidFill>
                  <a:schemeClr val="tx1"/>
                </a:solidFill>
              </a:rPr>
              <a:t>between</a:t>
            </a:r>
            <a:r>
              <a:rPr lang="de-DE" sz="1800" dirty="0" smtClean="0">
                <a:solidFill>
                  <a:schemeClr val="tx1"/>
                </a:solidFill>
              </a:rPr>
              <a:t> </a:t>
            </a:r>
            <a:r>
              <a:rPr lang="de-DE" sz="1800" dirty="0" err="1" smtClean="0">
                <a:solidFill>
                  <a:schemeClr val="tx1"/>
                </a:solidFill>
              </a:rPr>
              <a:t>Russia</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Germany </a:t>
            </a:r>
            <a:r>
              <a:rPr lang="de-DE" sz="1800" dirty="0" err="1" smtClean="0">
                <a:solidFill>
                  <a:schemeClr val="tx1"/>
                </a:solidFill>
              </a:rPr>
              <a:t>is</a:t>
            </a:r>
            <a:r>
              <a:rPr lang="de-DE" sz="1800" dirty="0" smtClean="0">
                <a:solidFill>
                  <a:schemeClr val="tx1"/>
                </a:solidFill>
              </a:rPr>
              <a:t> </a:t>
            </a:r>
            <a:r>
              <a:rPr lang="de-DE" sz="1800" dirty="0" err="1" smtClean="0">
                <a:solidFill>
                  <a:schemeClr val="tx1"/>
                </a:solidFill>
              </a:rPr>
              <a:t>restricted</a:t>
            </a:r>
            <a:r>
              <a:rPr lang="de-DE" sz="1800" dirty="0" smtClean="0">
                <a:solidFill>
                  <a:schemeClr val="tx1"/>
                </a:solidFill>
              </a:rPr>
              <a:t>.</a:t>
            </a:r>
          </a:p>
          <a:p>
            <a:pPr marL="285750" indent="-285750">
              <a:buFont typeface="Arial" panose="020B0604020202020204" pitchFamily="34" charset="0"/>
              <a:buChar char="•"/>
            </a:pPr>
            <a:r>
              <a:rPr lang="de-DE" sz="1800" dirty="0" err="1" smtClean="0">
                <a:solidFill>
                  <a:schemeClr val="tx1"/>
                </a:solidFill>
              </a:rPr>
              <a:t>Deliveries</a:t>
            </a:r>
            <a:r>
              <a:rPr lang="de-DE" sz="1800" dirty="0" smtClean="0">
                <a:solidFill>
                  <a:schemeClr val="tx1"/>
                </a:solidFill>
              </a:rPr>
              <a:t> will </a:t>
            </a:r>
            <a:r>
              <a:rPr lang="de-DE" sz="1800" dirty="0" err="1" smtClean="0">
                <a:solidFill>
                  <a:schemeClr val="tx1"/>
                </a:solidFill>
              </a:rPr>
              <a:t>commence</a:t>
            </a:r>
            <a:r>
              <a:rPr lang="de-DE" sz="1800" dirty="0" smtClean="0">
                <a:solidFill>
                  <a:schemeClr val="tx1"/>
                </a:solidFill>
              </a:rPr>
              <a:t> in Feb 2021.</a:t>
            </a:r>
          </a:p>
          <a:p>
            <a:pPr marL="285750" indent="-285750">
              <a:buFont typeface="Arial" panose="020B0604020202020204" pitchFamily="34" charset="0"/>
              <a:buChar char="•"/>
            </a:pPr>
            <a:r>
              <a:rPr lang="de-DE" sz="1800" dirty="0" err="1" smtClean="0">
                <a:solidFill>
                  <a:schemeClr val="tx1"/>
                </a:solidFill>
              </a:rPr>
              <a:t>Pre-assembly</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testing</a:t>
            </a:r>
            <a:r>
              <a:rPr lang="de-DE" sz="1800" dirty="0" smtClean="0">
                <a:solidFill>
                  <a:schemeClr val="tx1"/>
                </a:solidFill>
              </a:rPr>
              <a:t> </a:t>
            </a:r>
            <a:r>
              <a:rPr lang="de-DE" sz="1800" dirty="0" err="1" smtClean="0">
                <a:solidFill>
                  <a:schemeClr val="tx1"/>
                </a:solidFill>
              </a:rPr>
              <a:t>has</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proceed</a:t>
            </a:r>
            <a:r>
              <a:rPr lang="de-DE" sz="1800" dirty="0" smtClean="0">
                <a:solidFill>
                  <a:schemeClr val="tx1"/>
                </a:solidFill>
              </a:rPr>
              <a:t> </a:t>
            </a:r>
            <a:r>
              <a:rPr lang="de-DE" sz="1800" dirty="0" err="1" smtClean="0">
                <a:solidFill>
                  <a:schemeClr val="tx1"/>
                </a:solidFill>
              </a:rPr>
              <a:t>immediately</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avoid</a:t>
            </a:r>
            <a:r>
              <a:rPr lang="de-DE" sz="1800" dirty="0" smtClean="0">
                <a:solidFill>
                  <a:schemeClr val="tx1"/>
                </a:solidFill>
              </a:rPr>
              <a:t> </a:t>
            </a:r>
            <a:r>
              <a:rPr lang="de-DE" sz="1800" dirty="0" err="1" smtClean="0">
                <a:solidFill>
                  <a:schemeClr val="tx1"/>
                </a:solidFill>
              </a:rPr>
              <a:t>backlog</a:t>
            </a:r>
            <a:r>
              <a:rPr lang="de-DE" sz="1800" dirty="0" smtClean="0">
                <a:solidFill>
                  <a:schemeClr val="tx1"/>
                </a:solidFill>
              </a:rPr>
              <a:t> in </a:t>
            </a:r>
            <a:r>
              <a:rPr lang="de-DE" sz="1800" dirty="0" err="1" smtClean="0">
                <a:solidFill>
                  <a:schemeClr val="tx1"/>
                </a:solidFill>
              </a:rPr>
              <a:t>the</a:t>
            </a:r>
            <a:r>
              <a:rPr lang="de-DE" sz="1800" dirty="0" smtClean="0">
                <a:solidFill>
                  <a:schemeClr val="tx1"/>
                </a:solidFill>
              </a:rPr>
              <a:t> GSI </a:t>
            </a:r>
            <a:r>
              <a:rPr lang="de-DE" sz="1800" dirty="0" err="1" smtClean="0">
                <a:solidFill>
                  <a:schemeClr val="tx1"/>
                </a:solidFill>
              </a:rPr>
              <a:t>Facilities</a:t>
            </a:r>
            <a:r>
              <a:rPr lang="de-DE" sz="1800" dirty="0" smtClean="0">
                <a:solidFill>
                  <a:schemeClr val="tx1"/>
                </a:solidFill>
              </a:rPr>
              <a:t>.</a:t>
            </a:r>
          </a:p>
          <a:p>
            <a:pPr marL="285750" indent="-285750">
              <a:buFont typeface="Arial" panose="020B0604020202020204" pitchFamily="34" charset="0"/>
              <a:buChar char="•"/>
            </a:pPr>
            <a:r>
              <a:rPr lang="de-DE" sz="1800" dirty="0" smtClean="0">
                <a:solidFill>
                  <a:schemeClr val="tx1"/>
                </a:solidFill>
              </a:rPr>
              <a:t>AN </a:t>
            </a:r>
            <a:r>
              <a:rPr lang="de-DE" sz="1800" dirty="0" err="1" smtClean="0">
                <a:solidFill>
                  <a:schemeClr val="tx1"/>
                </a:solidFill>
              </a:rPr>
              <a:t>agreement</a:t>
            </a:r>
            <a:r>
              <a:rPr lang="de-DE" sz="1800" dirty="0" smtClean="0">
                <a:solidFill>
                  <a:schemeClr val="tx1"/>
                </a:solidFill>
              </a:rPr>
              <a:t> </a:t>
            </a:r>
            <a:r>
              <a:rPr lang="de-DE" sz="1800" dirty="0" err="1" smtClean="0">
                <a:solidFill>
                  <a:schemeClr val="tx1"/>
                </a:solidFill>
              </a:rPr>
              <a:t>is</a:t>
            </a:r>
            <a:r>
              <a:rPr lang="de-DE" sz="1800" dirty="0" smtClean="0">
                <a:solidFill>
                  <a:schemeClr val="tx1"/>
                </a:solidFill>
              </a:rPr>
              <a:t> </a:t>
            </a:r>
            <a:r>
              <a:rPr lang="de-DE" sz="1800" dirty="0" err="1" smtClean="0">
                <a:solidFill>
                  <a:schemeClr val="tx1"/>
                </a:solidFill>
              </a:rPr>
              <a:t>required</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regulate</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deployment</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FAIR/GSI </a:t>
            </a:r>
            <a:r>
              <a:rPr lang="de-DE" sz="1800" dirty="0" err="1" smtClean="0">
                <a:solidFill>
                  <a:schemeClr val="tx1"/>
                </a:solidFill>
              </a:rPr>
              <a:t>personnell</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perform</a:t>
            </a:r>
            <a:r>
              <a:rPr lang="de-DE" sz="1800" dirty="0" smtClean="0">
                <a:solidFill>
                  <a:schemeClr val="tx1"/>
                </a:solidFill>
              </a:rPr>
              <a:t> </a:t>
            </a:r>
            <a:r>
              <a:rPr lang="de-DE" sz="1800" dirty="0" err="1" smtClean="0">
                <a:solidFill>
                  <a:schemeClr val="tx1"/>
                </a:solidFill>
              </a:rPr>
              <a:t>pre-assembly</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testing</a:t>
            </a:r>
            <a:r>
              <a:rPr lang="de-DE" sz="1800" dirty="0" smtClean="0">
                <a:solidFill>
                  <a:schemeClr val="tx1"/>
                </a:solidFill>
              </a:rPr>
              <a:t> </a:t>
            </a:r>
            <a:r>
              <a:rPr lang="de-DE" sz="1800" dirty="0" err="1" smtClean="0">
                <a:solidFill>
                  <a:schemeClr val="tx1"/>
                </a:solidFill>
              </a:rPr>
              <a:t>works</a:t>
            </a:r>
            <a:r>
              <a:rPr lang="de-DE" sz="1800" dirty="0" smtClean="0">
                <a:solidFill>
                  <a:schemeClr val="tx1"/>
                </a:solidFill>
              </a:rPr>
              <a:t> on behalf </a:t>
            </a:r>
            <a:r>
              <a:rPr lang="de-DE" sz="1800" dirty="0" err="1" smtClean="0">
                <a:solidFill>
                  <a:schemeClr val="tx1"/>
                </a:solidFill>
              </a:rPr>
              <a:t>of</a:t>
            </a:r>
            <a:r>
              <a:rPr lang="de-DE" sz="1800" dirty="0" smtClean="0">
                <a:solidFill>
                  <a:schemeClr val="tx1"/>
                </a:solidFill>
              </a:rPr>
              <a:t> BINP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with</a:t>
            </a:r>
            <a:r>
              <a:rPr lang="de-DE" sz="1800" dirty="0" smtClean="0">
                <a:solidFill>
                  <a:schemeClr val="tx1"/>
                </a:solidFill>
              </a:rPr>
              <a:t> </a:t>
            </a:r>
            <a:r>
              <a:rPr lang="de-DE" sz="1800" dirty="0" err="1" smtClean="0">
                <a:solidFill>
                  <a:schemeClr val="tx1"/>
                </a:solidFill>
              </a:rPr>
              <a:t>supervision</a:t>
            </a:r>
            <a:r>
              <a:rPr lang="de-DE" sz="1800" dirty="0" smtClean="0">
                <a:solidFill>
                  <a:schemeClr val="tx1"/>
                </a:solidFill>
              </a:rPr>
              <a:t> </a:t>
            </a:r>
            <a:r>
              <a:rPr lang="de-DE" sz="1800" dirty="0" err="1" smtClean="0">
                <a:solidFill>
                  <a:schemeClr val="tx1"/>
                </a:solidFill>
              </a:rPr>
              <a:t>by</a:t>
            </a:r>
            <a:r>
              <a:rPr lang="de-DE" sz="1800" dirty="0" smtClean="0">
                <a:solidFill>
                  <a:schemeClr val="tx1"/>
                </a:solidFill>
              </a:rPr>
              <a:t> BINP.</a:t>
            </a:r>
            <a:endParaRPr lang="de-DE" sz="1800" dirty="0">
              <a:solidFill>
                <a:schemeClr val="tx1"/>
              </a:solidFill>
            </a:endParaRPr>
          </a:p>
          <a:p>
            <a:pPr marL="285750" indent="-285750">
              <a:buFont typeface="Arial" panose="020B0604020202020204" pitchFamily="34" charset="0"/>
              <a:buChar char="•"/>
            </a:pPr>
            <a:r>
              <a:rPr lang="de-DE" sz="1800" dirty="0" smtClean="0">
                <a:solidFill>
                  <a:schemeClr val="tx1"/>
                </a:solidFill>
              </a:rPr>
              <a:t>Work </a:t>
            </a:r>
            <a:r>
              <a:rPr lang="de-DE" sz="1800" dirty="0" err="1" smtClean="0">
                <a:solidFill>
                  <a:schemeClr val="tx1"/>
                </a:solidFill>
              </a:rPr>
              <a:t>Instructions</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testing</a:t>
            </a:r>
            <a:r>
              <a:rPr lang="de-DE" sz="1800" dirty="0" smtClean="0">
                <a:solidFill>
                  <a:schemeClr val="tx1"/>
                </a:solidFill>
              </a:rPr>
              <a:t> </a:t>
            </a:r>
            <a:r>
              <a:rPr lang="de-DE" sz="1800" dirty="0" err="1" smtClean="0">
                <a:solidFill>
                  <a:schemeClr val="tx1"/>
                </a:solidFill>
              </a:rPr>
              <a:t>procedures</a:t>
            </a:r>
            <a:r>
              <a:rPr lang="de-DE" sz="1800" dirty="0" smtClean="0">
                <a:solidFill>
                  <a:schemeClr val="tx1"/>
                </a:solidFill>
              </a:rPr>
              <a:t> </a:t>
            </a:r>
            <a:r>
              <a:rPr lang="de-DE" sz="1800" dirty="0" err="1" smtClean="0">
                <a:solidFill>
                  <a:schemeClr val="tx1"/>
                </a:solidFill>
              </a:rPr>
              <a:t>are</a:t>
            </a:r>
            <a:r>
              <a:rPr lang="de-DE" sz="1800" dirty="0" smtClean="0">
                <a:solidFill>
                  <a:schemeClr val="tx1"/>
                </a:solidFill>
              </a:rPr>
              <a:t> </a:t>
            </a:r>
            <a:r>
              <a:rPr lang="de-DE" sz="1800" dirty="0" err="1" smtClean="0">
                <a:solidFill>
                  <a:schemeClr val="tx1"/>
                </a:solidFill>
              </a:rPr>
              <a:t>required</a:t>
            </a:r>
            <a:r>
              <a:rPr lang="de-DE" sz="1800" dirty="0" smtClean="0">
                <a:solidFill>
                  <a:schemeClr val="tx1"/>
                </a:solidFill>
              </a:rPr>
              <a:t>.</a:t>
            </a:r>
          </a:p>
          <a:p>
            <a:pPr marL="285750" indent="-285750">
              <a:buFont typeface="Arial" panose="020B0604020202020204" pitchFamily="34" charset="0"/>
              <a:buChar char="•"/>
            </a:pPr>
            <a:endParaRPr lang="de-DE" sz="1800" dirty="0">
              <a:solidFill>
                <a:schemeClr val="tx1"/>
              </a:solidFill>
            </a:endParaRPr>
          </a:p>
        </p:txBody>
      </p:sp>
      <p:sp>
        <p:nvSpPr>
          <p:cNvPr id="5" name="Rechteck 4"/>
          <p:cNvSpPr/>
          <p:nvPr/>
        </p:nvSpPr>
        <p:spPr>
          <a:xfrm>
            <a:off x="323528" y="260648"/>
            <a:ext cx="6753965" cy="523220"/>
          </a:xfrm>
          <a:prstGeom prst="rect">
            <a:avLst/>
          </a:prstGeom>
        </p:spPr>
        <p:txBody>
          <a:bodyPr wrap="none">
            <a:spAutoFit/>
          </a:bodyPr>
          <a:lstStyle/>
          <a:p>
            <a:r>
              <a:rPr lang="en-US" sz="2800" dirty="0" smtClean="0">
                <a:solidFill>
                  <a:srgbClr val="00599D"/>
                </a:solidFill>
                <a:latin typeface="+mj-lt"/>
                <a:ea typeface="+mj-ea"/>
                <a:cs typeface="+mj-cs"/>
              </a:rPr>
              <a:t>CR Magnets – Pre-Assembly and Testing</a:t>
            </a:r>
            <a:endParaRPr lang="de-DE" sz="2800" dirty="0">
              <a:solidFill>
                <a:srgbClr val="00599D"/>
              </a:solidFill>
              <a:latin typeface="+mj-lt"/>
              <a:ea typeface="+mj-ea"/>
              <a:cs typeface="+mj-cs"/>
            </a:endParaRPr>
          </a:p>
        </p:txBody>
      </p:sp>
      <p:sp>
        <p:nvSpPr>
          <p:cNvPr id="4" name="Foliennummernplatzhalter 3"/>
          <p:cNvSpPr>
            <a:spLocks noGrp="1"/>
          </p:cNvSpPr>
          <p:nvPr>
            <p:ph type="sldNum" sz="quarter" idx="11"/>
          </p:nvPr>
        </p:nvSpPr>
        <p:spPr/>
        <p:txBody>
          <a:bodyPr/>
          <a:lstStyle/>
          <a:p>
            <a:pPr>
              <a:defRPr/>
            </a:pPr>
            <a:fld id="{B13E67DB-3F5A-400D-8115-4A6680BE68C1}" type="slidenum">
              <a:rPr lang="de-DE" smtClean="0"/>
              <a:pPr>
                <a:defRPr/>
              </a:pPr>
              <a:t>20</a:t>
            </a:fld>
            <a:endParaRPr lang="de-DE"/>
          </a:p>
        </p:txBody>
      </p:sp>
    </p:spTree>
    <p:extLst>
      <p:ext uri="{BB962C8B-B14F-4D97-AF65-F5344CB8AC3E}">
        <p14:creationId xmlns:p14="http://schemas.microsoft.com/office/powerpoint/2010/main" val="135951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solidFill>
            <a:schemeClr val="bg1">
              <a:lumMod val="85000"/>
            </a:schemeClr>
          </a:solidFill>
          <a:ln>
            <a:solidFill>
              <a:srgbClr val="002060"/>
            </a:solidFill>
          </a:ln>
        </p:spPr>
        <p:txBody>
          <a:bodyPr lIns="180000" anchor="t" anchorCtr="0"/>
          <a:lstStyle/>
          <a:p>
            <a:pPr marL="0" indent="0"/>
            <a:endParaRPr lang="de-DE" sz="1800" dirty="0" smtClean="0">
              <a:solidFill>
                <a:schemeClr val="tx1"/>
              </a:solidFill>
            </a:endParaRPr>
          </a:p>
          <a:p>
            <a:pPr marL="285750" indent="-285750">
              <a:buFont typeface="Arial" panose="020B0604020202020204" pitchFamily="34" charset="0"/>
              <a:buChar char="•"/>
            </a:pPr>
            <a:endParaRPr lang="de-DE" sz="1800" dirty="0" smtClean="0">
              <a:solidFill>
                <a:schemeClr val="tx1"/>
              </a:solidFill>
            </a:endParaRPr>
          </a:p>
          <a:p>
            <a:pPr marL="285750" indent="-285750">
              <a:buFont typeface="Arial" panose="020B0604020202020204" pitchFamily="34" charset="0"/>
              <a:buChar char="•"/>
            </a:pPr>
            <a:r>
              <a:rPr lang="de-DE" sz="1800" dirty="0" err="1">
                <a:solidFill>
                  <a:schemeClr val="tx1"/>
                </a:solidFill>
              </a:rPr>
              <a:t>E</a:t>
            </a:r>
            <a:r>
              <a:rPr lang="de-DE" sz="1800" dirty="0" err="1" smtClean="0">
                <a:solidFill>
                  <a:schemeClr val="tx1"/>
                </a:solidFill>
              </a:rPr>
              <a:t>liminate</a:t>
            </a:r>
            <a:r>
              <a:rPr lang="de-DE" sz="1800" dirty="0" smtClean="0">
                <a:solidFill>
                  <a:schemeClr val="tx1"/>
                </a:solidFill>
              </a:rPr>
              <a:t> </a:t>
            </a:r>
            <a:r>
              <a:rPr lang="de-DE" sz="1800" dirty="0" err="1" smtClean="0">
                <a:solidFill>
                  <a:schemeClr val="tx1"/>
                </a:solidFill>
              </a:rPr>
              <a:t>backlog</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a:solidFill>
                  <a:schemeClr val="tx1"/>
                </a:solidFill>
              </a:rPr>
              <a:t>c</a:t>
            </a:r>
            <a:r>
              <a:rPr lang="de-DE" sz="1800" dirty="0" err="1" smtClean="0">
                <a:solidFill>
                  <a:schemeClr val="tx1"/>
                </a:solidFill>
              </a:rPr>
              <a:t>omponent</a:t>
            </a:r>
            <a:r>
              <a:rPr lang="de-DE" sz="1800" dirty="0" smtClean="0">
                <a:solidFill>
                  <a:schemeClr val="tx1"/>
                </a:solidFill>
              </a:rPr>
              <a:t> </a:t>
            </a:r>
            <a:r>
              <a:rPr lang="de-DE" sz="1800" dirty="0" err="1" smtClean="0">
                <a:solidFill>
                  <a:schemeClr val="tx1"/>
                </a:solidFill>
              </a:rPr>
              <a:t>deliveries</a:t>
            </a:r>
            <a:r>
              <a:rPr lang="de-DE" sz="1800" dirty="0" smtClean="0">
                <a:solidFill>
                  <a:schemeClr val="tx1"/>
                </a:solidFill>
              </a:rPr>
              <a:t> </a:t>
            </a:r>
            <a:r>
              <a:rPr lang="de-DE" sz="1800" dirty="0" err="1" smtClean="0">
                <a:solidFill>
                  <a:schemeClr val="tx1"/>
                </a:solidFill>
              </a:rPr>
              <a:t>from</a:t>
            </a:r>
            <a:r>
              <a:rPr lang="de-DE" sz="1800" dirty="0" smtClean="0">
                <a:solidFill>
                  <a:schemeClr val="tx1"/>
                </a:solidFill>
              </a:rPr>
              <a:t> BINP</a:t>
            </a:r>
          </a:p>
          <a:p>
            <a:pPr marL="285750" indent="-285750">
              <a:buFont typeface="Arial" panose="020B0604020202020204" pitchFamily="34" charset="0"/>
              <a:buChar char="•"/>
            </a:pPr>
            <a:endParaRPr lang="de-DE" sz="1800" dirty="0" smtClean="0">
              <a:solidFill>
                <a:schemeClr val="tx1"/>
              </a:solidFill>
            </a:endParaRPr>
          </a:p>
          <a:p>
            <a:pPr marL="285750" indent="-285750">
              <a:buFont typeface="Arial" panose="020B0604020202020204" pitchFamily="34" charset="0"/>
              <a:buChar char="•"/>
            </a:pPr>
            <a:r>
              <a:rPr lang="de-DE" sz="1800" dirty="0" smtClean="0">
                <a:solidFill>
                  <a:schemeClr val="tx1"/>
                </a:solidFill>
              </a:rPr>
              <a:t>Take definitive </a:t>
            </a:r>
            <a:r>
              <a:rPr lang="de-DE" sz="1800" smtClean="0">
                <a:solidFill>
                  <a:schemeClr val="tx1"/>
                </a:solidFill>
              </a:rPr>
              <a:t>Measures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improve</a:t>
            </a:r>
            <a:r>
              <a:rPr lang="de-DE" sz="1800" dirty="0" smtClean="0">
                <a:solidFill>
                  <a:schemeClr val="tx1"/>
                </a:solidFill>
              </a:rPr>
              <a:t> </a:t>
            </a:r>
            <a:r>
              <a:rPr lang="de-DE" sz="1800" dirty="0" err="1" smtClean="0">
                <a:solidFill>
                  <a:schemeClr val="tx1"/>
                </a:solidFill>
              </a:rPr>
              <a:t>quality</a:t>
            </a:r>
            <a:r>
              <a:rPr lang="de-DE" sz="1800" dirty="0" smtClean="0">
                <a:solidFill>
                  <a:schemeClr val="tx1"/>
                </a:solidFill>
              </a:rPr>
              <a:t> –</a:t>
            </a:r>
            <a:r>
              <a:rPr lang="de-DE" sz="1800" dirty="0" err="1" smtClean="0">
                <a:solidFill>
                  <a:schemeClr val="tx1"/>
                </a:solidFill>
              </a:rPr>
              <a:t>common</a:t>
            </a:r>
            <a:r>
              <a:rPr lang="de-DE" sz="1800" dirty="0" smtClean="0">
                <a:solidFill>
                  <a:schemeClr val="tx1"/>
                </a:solidFill>
              </a:rPr>
              <a:t> </a:t>
            </a:r>
            <a:r>
              <a:rPr lang="de-DE" sz="1800" dirty="0" err="1" smtClean="0">
                <a:solidFill>
                  <a:schemeClr val="tx1"/>
                </a:solidFill>
              </a:rPr>
              <a:t>approach</a:t>
            </a:r>
            <a:r>
              <a:rPr lang="de-DE" sz="1800" dirty="0" smtClean="0">
                <a:solidFill>
                  <a:schemeClr val="tx1"/>
                </a:solidFill>
              </a:rPr>
              <a:t>.</a:t>
            </a:r>
          </a:p>
          <a:p>
            <a:pPr marL="285750" indent="-285750">
              <a:buFont typeface="Arial" panose="020B0604020202020204" pitchFamily="34" charset="0"/>
              <a:buChar char="•"/>
            </a:pPr>
            <a:endParaRPr lang="de-DE" sz="1800" dirty="0">
              <a:solidFill>
                <a:schemeClr val="tx1"/>
              </a:solidFill>
            </a:endParaRPr>
          </a:p>
          <a:p>
            <a:pPr marL="285750" indent="-285750">
              <a:buFont typeface="Arial" panose="020B0604020202020204" pitchFamily="34" charset="0"/>
              <a:buChar char="•"/>
            </a:pPr>
            <a:r>
              <a:rPr lang="de-DE" sz="1800" dirty="0" smtClean="0">
                <a:solidFill>
                  <a:schemeClr val="tx1"/>
                </a:solidFill>
              </a:rPr>
              <a:t>Set-</a:t>
            </a:r>
            <a:r>
              <a:rPr lang="de-DE" sz="1800" dirty="0" err="1" smtClean="0">
                <a:solidFill>
                  <a:schemeClr val="tx1"/>
                </a:solidFill>
              </a:rPr>
              <a:t>up</a:t>
            </a:r>
            <a:r>
              <a:rPr lang="de-DE" sz="1800" dirty="0" smtClean="0">
                <a:solidFill>
                  <a:schemeClr val="tx1"/>
                </a:solidFill>
              </a:rPr>
              <a:t> Video </a:t>
            </a:r>
            <a:r>
              <a:rPr lang="de-DE" sz="1800" dirty="0" err="1" smtClean="0">
                <a:solidFill>
                  <a:schemeClr val="tx1"/>
                </a:solidFill>
              </a:rPr>
              <a:t>conferencing</a:t>
            </a:r>
            <a:r>
              <a:rPr lang="de-DE" sz="1800" dirty="0" smtClean="0">
                <a:solidFill>
                  <a:schemeClr val="tx1"/>
                </a:solidFill>
              </a:rPr>
              <a:t> in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workshops</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enable</a:t>
            </a:r>
            <a:r>
              <a:rPr lang="de-DE" sz="1800" dirty="0" smtClean="0">
                <a:solidFill>
                  <a:schemeClr val="tx1"/>
                </a:solidFill>
              </a:rPr>
              <a:t> remote FAT.</a:t>
            </a:r>
          </a:p>
          <a:p>
            <a:pPr marL="285750" indent="-285750">
              <a:buFont typeface="Arial" panose="020B0604020202020204" pitchFamily="34" charset="0"/>
              <a:buChar char="•"/>
            </a:pPr>
            <a:endParaRPr lang="de-DE" sz="1800" dirty="0" smtClean="0">
              <a:solidFill>
                <a:schemeClr val="tx1"/>
              </a:solidFill>
            </a:endParaRPr>
          </a:p>
          <a:p>
            <a:pPr marL="285750" indent="-285750">
              <a:buFont typeface="Arial" panose="020B0604020202020204" pitchFamily="34" charset="0"/>
              <a:buChar char="•"/>
            </a:pPr>
            <a:r>
              <a:rPr lang="de-DE" sz="1800" dirty="0" err="1" smtClean="0">
                <a:solidFill>
                  <a:schemeClr val="tx1"/>
                </a:solidFill>
              </a:rPr>
              <a:t>Finalise</a:t>
            </a:r>
            <a:r>
              <a:rPr lang="de-DE" sz="1800" dirty="0" smtClean="0">
                <a:solidFill>
                  <a:schemeClr val="tx1"/>
                </a:solidFill>
              </a:rPr>
              <a:t> </a:t>
            </a:r>
            <a:r>
              <a:rPr lang="de-DE" sz="1800" dirty="0" err="1" smtClean="0">
                <a:solidFill>
                  <a:schemeClr val="tx1"/>
                </a:solidFill>
              </a:rPr>
              <a:t>agreement</a:t>
            </a:r>
            <a:r>
              <a:rPr lang="de-DE" sz="1800" dirty="0" smtClean="0">
                <a:solidFill>
                  <a:schemeClr val="tx1"/>
                </a:solidFill>
              </a:rPr>
              <a:t> on </a:t>
            </a:r>
            <a:r>
              <a:rPr lang="de-DE" sz="1800" dirty="0" err="1" smtClean="0">
                <a:solidFill>
                  <a:schemeClr val="tx1"/>
                </a:solidFill>
              </a:rPr>
              <a:t>which</a:t>
            </a:r>
            <a:r>
              <a:rPr lang="de-DE" sz="1800" dirty="0" smtClean="0">
                <a:solidFill>
                  <a:schemeClr val="tx1"/>
                </a:solidFill>
              </a:rPr>
              <a:t> </a:t>
            </a:r>
            <a:r>
              <a:rPr lang="de-DE" sz="1800" dirty="0" err="1" smtClean="0">
                <a:solidFill>
                  <a:schemeClr val="tx1"/>
                </a:solidFill>
              </a:rPr>
              <a:t>side</a:t>
            </a:r>
            <a:r>
              <a:rPr lang="de-DE" sz="1800" dirty="0" smtClean="0">
                <a:solidFill>
                  <a:schemeClr val="tx1"/>
                </a:solidFill>
              </a:rPr>
              <a:t> will </a:t>
            </a:r>
            <a:r>
              <a:rPr lang="de-DE" sz="1800" dirty="0" err="1" smtClean="0">
                <a:solidFill>
                  <a:schemeClr val="tx1"/>
                </a:solidFill>
              </a:rPr>
              <a:t>perform</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translation</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critical</a:t>
            </a:r>
            <a:r>
              <a:rPr lang="de-DE" sz="1800" dirty="0" smtClean="0">
                <a:solidFill>
                  <a:schemeClr val="tx1"/>
                </a:solidFill>
              </a:rPr>
              <a:t> </a:t>
            </a:r>
            <a:r>
              <a:rPr lang="de-DE" sz="1800" dirty="0" err="1" smtClean="0">
                <a:solidFill>
                  <a:schemeClr val="tx1"/>
                </a:solidFill>
              </a:rPr>
              <a:t>documentation</a:t>
            </a:r>
            <a:r>
              <a:rPr lang="de-DE" sz="1800" dirty="0" smtClean="0">
                <a:solidFill>
                  <a:schemeClr val="tx1"/>
                </a:solidFill>
              </a:rPr>
              <a:t>.</a:t>
            </a:r>
          </a:p>
          <a:p>
            <a:pPr marL="285750" indent="-285750">
              <a:buFont typeface="Arial" panose="020B0604020202020204" pitchFamily="34" charset="0"/>
              <a:buChar char="•"/>
            </a:pPr>
            <a:endParaRPr lang="de-DE" sz="1800" dirty="0" smtClean="0">
              <a:solidFill>
                <a:schemeClr val="tx1"/>
              </a:solidFill>
            </a:endParaRPr>
          </a:p>
          <a:p>
            <a:pPr marL="285750" indent="-285750">
              <a:buFont typeface="Arial" panose="020B0604020202020204" pitchFamily="34" charset="0"/>
              <a:buChar char="•"/>
            </a:pPr>
            <a:r>
              <a:rPr lang="de-DE" sz="1800" dirty="0" err="1" smtClean="0">
                <a:solidFill>
                  <a:schemeClr val="tx1"/>
                </a:solidFill>
              </a:rPr>
              <a:t>Agree</a:t>
            </a:r>
            <a:r>
              <a:rPr lang="de-DE" sz="1800" dirty="0" smtClean="0">
                <a:solidFill>
                  <a:schemeClr val="tx1"/>
                </a:solidFill>
              </a:rPr>
              <a:t> a </a:t>
            </a:r>
            <a:r>
              <a:rPr lang="de-DE" sz="1800" dirty="0" err="1" smtClean="0">
                <a:solidFill>
                  <a:schemeClr val="tx1"/>
                </a:solidFill>
              </a:rPr>
              <a:t>process</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perform</a:t>
            </a:r>
            <a:r>
              <a:rPr lang="de-DE" sz="1800" dirty="0" smtClean="0">
                <a:solidFill>
                  <a:schemeClr val="tx1"/>
                </a:solidFill>
              </a:rPr>
              <a:t> CR Magnet </a:t>
            </a:r>
            <a:r>
              <a:rPr lang="de-DE" sz="1800" dirty="0" err="1" smtClean="0">
                <a:solidFill>
                  <a:schemeClr val="tx1"/>
                </a:solidFill>
              </a:rPr>
              <a:t>Assemblies</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testing</a:t>
            </a:r>
            <a:r>
              <a:rPr lang="de-DE" sz="1800" dirty="0" smtClean="0">
                <a:solidFill>
                  <a:schemeClr val="tx1"/>
                </a:solidFill>
              </a:rPr>
              <a:t> </a:t>
            </a:r>
            <a:r>
              <a:rPr lang="de-DE" sz="1800" dirty="0" err="1" smtClean="0">
                <a:solidFill>
                  <a:schemeClr val="tx1"/>
                </a:solidFill>
              </a:rPr>
              <a:t>without</a:t>
            </a:r>
            <a:r>
              <a:rPr lang="de-DE" sz="1800" dirty="0" smtClean="0">
                <a:solidFill>
                  <a:schemeClr val="tx1"/>
                </a:solidFill>
              </a:rPr>
              <a:t> BINP </a:t>
            </a:r>
            <a:r>
              <a:rPr lang="de-DE" sz="1800" dirty="0" err="1" smtClean="0">
                <a:solidFill>
                  <a:schemeClr val="tx1"/>
                </a:solidFill>
              </a:rPr>
              <a:t>presonnel</a:t>
            </a:r>
            <a:r>
              <a:rPr lang="de-DE" sz="1800" dirty="0" smtClean="0">
                <a:solidFill>
                  <a:schemeClr val="tx1"/>
                </a:solidFill>
              </a:rPr>
              <a:t> </a:t>
            </a:r>
            <a:r>
              <a:rPr lang="de-DE" sz="1800" dirty="0" err="1" smtClean="0">
                <a:solidFill>
                  <a:schemeClr val="tx1"/>
                </a:solidFill>
              </a:rPr>
              <a:t>present</a:t>
            </a:r>
            <a:r>
              <a:rPr lang="de-DE" sz="1800" dirty="0" smtClean="0">
                <a:solidFill>
                  <a:schemeClr val="tx1"/>
                </a:solidFill>
              </a:rPr>
              <a:t> at FAIR Facility.</a:t>
            </a:r>
            <a:endParaRPr lang="de-DE" sz="1800" dirty="0">
              <a:solidFill>
                <a:schemeClr val="tx1"/>
              </a:solidFill>
            </a:endParaRPr>
          </a:p>
        </p:txBody>
      </p:sp>
      <p:sp>
        <p:nvSpPr>
          <p:cNvPr id="5" name="Rechteck 4"/>
          <p:cNvSpPr/>
          <p:nvPr/>
        </p:nvSpPr>
        <p:spPr>
          <a:xfrm>
            <a:off x="323528" y="260648"/>
            <a:ext cx="1941557" cy="523220"/>
          </a:xfrm>
          <a:prstGeom prst="rect">
            <a:avLst/>
          </a:prstGeom>
        </p:spPr>
        <p:txBody>
          <a:bodyPr wrap="none">
            <a:spAutoFit/>
          </a:bodyPr>
          <a:lstStyle/>
          <a:p>
            <a:r>
              <a:rPr lang="en-US" sz="2800" dirty="0" smtClean="0">
                <a:solidFill>
                  <a:srgbClr val="00599D"/>
                </a:solidFill>
                <a:latin typeface="+mj-lt"/>
                <a:ea typeface="+mj-ea"/>
                <a:cs typeface="+mj-cs"/>
              </a:rPr>
              <a:t>Next Steps</a:t>
            </a:r>
            <a:endParaRPr lang="de-DE" sz="2800" dirty="0">
              <a:solidFill>
                <a:srgbClr val="00599D"/>
              </a:solidFill>
              <a:latin typeface="+mj-lt"/>
              <a:ea typeface="+mj-ea"/>
              <a:cs typeface="+mj-cs"/>
            </a:endParaRPr>
          </a:p>
        </p:txBody>
      </p:sp>
      <p:sp>
        <p:nvSpPr>
          <p:cNvPr id="4" name="Foliennummernplatzhalter 3"/>
          <p:cNvSpPr>
            <a:spLocks noGrp="1"/>
          </p:cNvSpPr>
          <p:nvPr>
            <p:ph type="sldNum" sz="quarter" idx="11"/>
          </p:nvPr>
        </p:nvSpPr>
        <p:spPr/>
        <p:txBody>
          <a:bodyPr/>
          <a:lstStyle/>
          <a:p>
            <a:pPr>
              <a:defRPr/>
            </a:pPr>
            <a:fld id="{B13E67DB-3F5A-400D-8115-4A6680BE68C1}" type="slidenum">
              <a:rPr lang="de-DE" smtClean="0"/>
              <a:pPr>
                <a:defRPr/>
              </a:pPr>
              <a:t>21</a:t>
            </a:fld>
            <a:endParaRPr lang="de-DE"/>
          </a:p>
        </p:txBody>
      </p:sp>
    </p:spTree>
    <p:extLst>
      <p:ext uri="{BB962C8B-B14F-4D97-AF65-F5344CB8AC3E}">
        <p14:creationId xmlns:p14="http://schemas.microsoft.com/office/powerpoint/2010/main" val="3392794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
          <p:cNvGrpSpPr/>
          <p:nvPr/>
        </p:nvGrpSpPr>
        <p:grpSpPr>
          <a:xfrm>
            <a:off x="0" y="1482202"/>
            <a:ext cx="9136529" cy="4347465"/>
            <a:chOff x="3736" y="1986745"/>
            <a:chExt cx="9136529" cy="4347465"/>
          </a:xfrm>
        </p:grpSpPr>
        <p:pic>
          <p:nvPicPr>
            <p:cNvPr id="8" name="Picture 2"/>
            <p:cNvPicPr>
              <a:picLocks noChangeAspect="1" noChangeArrowheads="1"/>
            </p:cNvPicPr>
            <p:nvPr/>
          </p:nvPicPr>
          <p:blipFill>
            <a:blip r:embed="rId2"/>
            <a:stretch>
              <a:fillRect/>
            </a:stretch>
          </p:blipFill>
          <p:spPr bwMode="auto">
            <a:xfrm>
              <a:off x="3736" y="1986745"/>
              <a:ext cx="9136529" cy="4347465"/>
            </a:xfrm>
            <a:prstGeom prst="rect">
              <a:avLst/>
            </a:prstGeom>
            <a:noFill/>
            <a:ln w="9525">
              <a:noFill/>
              <a:round/>
              <a:headEnd/>
              <a:tailEnd/>
            </a:ln>
            <a:effectLst/>
          </p:spPr>
        </p:pic>
        <p:pic>
          <p:nvPicPr>
            <p:cNvPr id="9" name="Picture 4"/>
            <p:cNvPicPr>
              <a:picLocks noChangeAspect="1" noChangeArrowheads="1"/>
            </p:cNvPicPr>
            <p:nvPr/>
          </p:nvPicPr>
          <p:blipFill>
            <a:blip r:embed="rId3">
              <a:lum bright="-14000" contrast="61000"/>
              <a:alphaModFix/>
            </a:blip>
            <a:srcRect l="5559" t="5550" r="16681"/>
            <a:stretch>
              <a:fillRect/>
            </a:stretch>
          </p:blipFill>
          <p:spPr bwMode="auto">
            <a:xfrm>
              <a:off x="7722351" y="2597128"/>
              <a:ext cx="1249362" cy="1068387"/>
            </a:xfrm>
            <a:prstGeom prst="rect">
              <a:avLst/>
            </a:prstGeom>
            <a:solidFill>
              <a:schemeClr val="bg1">
                <a:alpha val="50000"/>
              </a:schemeClr>
            </a:solidFill>
            <a:ln w="9525">
              <a:noFill/>
              <a:round/>
              <a:headEnd/>
              <a:tailEnd/>
            </a:ln>
            <a:effectLst/>
          </p:spPr>
        </p:pic>
      </p:grpSp>
      <p:sp>
        <p:nvSpPr>
          <p:cNvPr id="10" name="Title 7"/>
          <p:cNvSpPr txBox="1">
            <a:spLocks/>
          </p:cNvSpPr>
          <p:nvPr/>
        </p:nvSpPr>
        <p:spPr bwMode="auto">
          <a:xfrm>
            <a:off x="2194930" y="4509120"/>
            <a:ext cx="4455494"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Rounded MT Bold" charset="0"/>
                <a:ea typeface="ＭＳ Ｐゴシック" charset="-128"/>
                <a:cs typeface="ＭＳ Ｐゴシック" charset="-128"/>
              </a:defRPr>
            </a:lvl2pPr>
            <a:lvl3pPr algn="l" rtl="0" eaLnBrk="1" fontAlgn="base" hangingPunct="1">
              <a:spcBef>
                <a:spcPct val="0"/>
              </a:spcBef>
              <a:spcAft>
                <a:spcPct val="0"/>
              </a:spcAft>
              <a:defRPr sz="3600">
                <a:solidFill>
                  <a:schemeClr val="tx1"/>
                </a:solidFill>
                <a:latin typeface="Arial Rounded MT Bold" charset="0"/>
                <a:ea typeface="ＭＳ Ｐゴシック" charset="-128"/>
                <a:cs typeface="ＭＳ Ｐゴシック" charset="-128"/>
              </a:defRPr>
            </a:lvl3pPr>
            <a:lvl4pPr algn="l" rtl="0" eaLnBrk="1" fontAlgn="base" hangingPunct="1">
              <a:spcBef>
                <a:spcPct val="0"/>
              </a:spcBef>
              <a:spcAft>
                <a:spcPct val="0"/>
              </a:spcAft>
              <a:defRPr sz="3600">
                <a:solidFill>
                  <a:schemeClr val="tx1"/>
                </a:solidFill>
                <a:latin typeface="Arial Rounded MT Bold" charset="0"/>
                <a:ea typeface="ＭＳ Ｐゴシック" charset="-128"/>
                <a:cs typeface="ＭＳ Ｐゴシック" charset="-128"/>
              </a:defRPr>
            </a:lvl4pPr>
            <a:lvl5pPr algn="l" rtl="0" eaLnBrk="1" fontAlgn="base" hangingPunct="1">
              <a:spcBef>
                <a:spcPct val="0"/>
              </a:spcBef>
              <a:spcAft>
                <a:spcPct val="0"/>
              </a:spcAft>
              <a:defRPr sz="3600">
                <a:solidFill>
                  <a:schemeClr val="tx1"/>
                </a:solidFill>
                <a:latin typeface="Arial Rounded MT Bold" charset="0"/>
                <a:ea typeface="ＭＳ Ｐゴシック" charset="-128"/>
                <a:cs typeface="ＭＳ Ｐゴシック" charset="-128"/>
              </a:defRPr>
            </a:lvl5pPr>
            <a:lvl6pPr marL="457200" algn="l" rtl="0" eaLnBrk="1" fontAlgn="base" hangingPunct="1">
              <a:spcBef>
                <a:spcPct val="0"/>
              </a:spcBef>
              <a:spcAft>
                <a:spcPct val="0"/>
              </a:spcAft>
              <a:defRPr sz="4000">
                <a:solidFill>
                  <a:schemeClr val="tx1"/>
                </a:solidFill>
                <a:latin typeface="Arial Rounded MT Bold" charset="0"/>
                <a:ea typeface="ＭＳ Ｐゴシック" charset="-128"/>
                <a:cs typeface="ＭＳ Ｐゴシック" charset="-128"/>
              </a:defRPr>
            </a:lvl6pPr>
            <a:lvl7pPr marL="914400" algn="l" rtl="0" eaLnBrk="1" fontAlgn="base" hangingPunct="1">
              <a:spcBef>
                <a:spcPct val="0"/>
              </a:spcBef>
              <a:spcAft>
                <a:spcPct val="0"/>
              </a:spcAft>
              <a:defRPr sz="4000">
                <a:solidFill>
                  <a:schemeClr val="tx1"/>
                </a:solidFill>
                <a:latin typeface="Arial Rounded MT Bold" charset="0"/>
                <a:ea typeface="ＭＳ Ｐゴシック" charset="-128"/>
                <a:cs typeface="ＭＳ Ｐゴシック" charset="-128"/>
              </a:defRPr>
            </a:lvl7pPr>
            <a:lvl8pPr marL="1371600" algn="l" rtl="0" eaLnBrk="1" fontAlgn="base" hangingPunct="1">
              <a:spcBef>
                <a:spcPct val="0"/>
              </a:spcBef>
              <a:spcAft>
                <a:spcPct val="0"/>
              </a:spcAft>
              <a:defRPr sz="4000">
                <a:solidFill>
                  <a:schemeClr val="tx1"/>
                </a:solidFill>
                <a:latin typeface="Arial Rounded MT Bold" charset="0"/>
                <a:ea typeface="ＭＳ Ｐゴシック" charset="-128"/>
                <a:cs typeface="ＭＳ Ｐゴシック" charset="-128"/>
              </a:defRPr>
            </a:lvl8pPr>
            <a:lvl9pPr marL="1828800" algn="l" rtl="0" eaLnBrk="1" fontAlgn="base" hangingPunct="1">
              <a:spcBef>
                <a:spcPct val="0"/>
              </a:spcBef>
              <a:spcAft>
                <a:spcPct val="0"/>
              </a:spcAft>
              <a:defRPr sz="4000">
                <a:solidFill>
                  <a:schemeClr val="tx1"/>
                </a:solidFill>
                <a:latin typeface="Arial Rounded MT Bold" charset="0"/>
                <a:ea typeface="ＭＳ Ｐゴシック" charset="-128"/>
                <a:cs typeface="ＭＳ Ｐゴシック" charset="-128"/>
              </a:defRPr>
            </a:lvl9pPr>
          </a:lstStyle>
          <a:p>
            <a:r>
              <a:rPr lang="en-GB" b="1" kern="0" dirty="0" smtClean="0">
                <a:solidFill>
                  <a:srgbClr val="FFC000"/>
                </a:solidFill>
                <a:latin typeface="Arial" panose="020B0604020202020204" pitchFamily="34" charset="0"/>
                <a:cs typeface="Arial" panose="020B0604020202020204" pitchFamily="34" charset="0"/>
              </a:rPr>
              <a:t>Thank you very much !</a:t>
            </a:r>
          </a:p>
        </p:txBody>
      </p:sp>
      <p:pic>
        <p:nvPicPr>
          <p:cNvPr id="11" name="Picture 15" descr="GSI_Logo_rgb.png"/>
          <p:cNvPicPr>
            <a:picLocks noChangeAspect="1"/>
          </p:cNvPicPr>
          <p:nvPr/>
        </p:nvPicPr>
        <p:blipFill>
          <a:blip r:embed="rId4"/>
          <a:stretch>
            <a:fillRect/>
          </a:stretch>
        </p:blipFill>
        <p:spPr>
          <a:xfrm>
            <a:off x="439738" y="3573016"/>
            <a:ext cx="1189597" cy="396532"/>
          </a:xfrm>
          <a:prstGeom prst="rect">
            <a:avLst/>
          </a:prstGeom>
          <a:solidFill>
            <a:schemeClr val="bg1">
              <a:alpha val="55000"/>
            </a:schemeClr>
          </a:solidFill>
        </p:spPr>
      </p:pic>
      <p:sp>
        <p:nvSpPr>
          <p:cNvPr id="3" name="Foliennummernplatzhalter 2"/>
          <p:cNvSpPr>
            <a:spLocks noGrp="1"/>
          </p:cNvSpPr>
          <p:nvPr>
            <p:ph type="sldNum" sz="quarter" idx="11"/>
          </p:nvPr>
        </p:nvSpPr>
        <p:spPr/>
        <p:txBody>
          <a:bodyPr/>
          <a:lstStyle/>
          <a:p>
            <a:pPr>
              <a:defRPr/>
            </a:pPr>
            <a:fld id="{B13E67DB-3F5A-400D-8115-4A6680BE68C1}" type="slidenum">
              <a:rPr lang="de-DE" smtClean="0"/>
              <a:pPr>
                <a:defRPr/>
              </a:pPr>
              <a:t>22</a:t>
            </a:fld>
            <a:endParaRPr lang="de-DE"/>
          </a:p>
        </p:txBody>
      </p:sp>
    </p:spTree>
    <p:extLst>
      <p:ext uri="{BB962C8B-B14F-4D97-AF65-F5344CB8AC3E}">
        <p14:creationId xmlns:p14="http://schemas.microsoft.com/office/powerpoint/2010/main" val="3592190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423297" y="223801"/>
            <a:ext cx="8605837" cy="396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eaLnBrk="1" fontAlgn="base" hangingPunct="1">
              <a:spcBef>
                <a:spcPct val="0"/>
              </a:spcBef>
              <a:spcAft>
                <a:spcPct val="0"/>
              </a:spcAft>
              <a:defRPr sz="2800">
                <a:solidFill>
                  <a:srgbClr val="00599D"/>
                </a:solidFill>
                <a:latin typeface="Arial" charset="0"/>
              </a:defRPr>
            </a:lvl6pPr>
            <a:lvl7pPr marL="914400" algn="l" rtl="0" eaLnBrk="1" fontAlgn="base" hangingPunct="1">
              <a:spcBef>
                <a:spcPct val="0"/>
              </a:spcBef>
              <a:spcAft>
                <a:spcPct val="0"/>
              </a:spcAft>
              <a:defRPr sz="2800">
                <a:solidFill>
                  <a:srgbClr val="00599D"/>
                </a:solidFill>
                <a:latin typeface="Arial" charset="0"/>
              </a:defRPr>
            </a:lvl7pPr>
            <a:lvl8pPr marL="1371600" algn="l" rtl="0" eaLnBrk="1" fontAlgn="base" hangingPunct="1">
              <a:spcBef>
                <a:spcPct val="0"/>
              </a:spcBef>
              <a:spcAft>
                <a:spcPct val="0"/>
              </a:spcAft>
              <a:defRPr sz="2800">
                <a:solidFill>
                  <a:srgbClr val="00599D"/>
                </a:solidFill>
                <a:latin typeface="Arial" charset="0"/>
              </a:defRPr>
            </a:lvl8pPr>
            <a:lvl9pPr marL="1828800" algn="l" rtl="0" eaLnBrk="1" fontAlgn="base" hangingPunct="1">
              <a:spcBef>
                <a:spcPct val="0"/>
              </a:spcBef>
              <a:spcAft>
                <a:spcPct val="0"/>
              </a:spcAft>
              <a:defRPr sz="2800">
                <a:solidFill>
                  <a:srgbClr val="00599D"/>
                </a:solidFill>
                <a:latin typeface="Arial" charset="0"/>
              </a:defRPr>
            </a:lvl9pPr>
          </a:lstStyle>
          <a:p>
            <a:r>
              <a:rPr lang="en-US" dirty="0" smtClean="0"/>
              <a:t>Quality Improvement </a:t>
            </a:r>
            <a:r>
              <a:rPr lang="en-US" dirty="0"/>
              <a:t>– Magnets 1/4 </a:t>
            </a:r>
            <a:endParaRPr lang="de-DE" dirty="0"/>
          </a:p>
        </p:txBody>
      </p:sp>
      <p:sp>
        <p:nvSpPr>
          <p:cNvPr id="7" name="Textfeld 6"/>
          <p:cNvSpPr txBox="1"/>
          <p:nvPr/>
        </p:nvSpPr>
        <p:spPr>
          <a:xfrm>
            <a:off x="287338" y="1363559"/>
            <a:ext cx="8605836" cy="369332"/>
          </a:xfrm>
          <a:prstGeom prst="rect">
            <a:avLst/>
          </a:prstGeom>
          <a:solidFill>
            <a:schemeClr val="accent3">
              <a:lumMod val="85000"/>
            </a:schemeClr>
          </a:solidFill>
          <a:ln w="15875">
            <a:solidFill>
              <a:srgbClr val="002060"/>
            </a:solidFill>
          </a:ln>
        </p:spPr>
        <p:txBody>
          <a:bodyPr wrap="square" rtlCol="0">
            <a:spAutoFit/>
          </a:bodyPr>
          <a:lstStyle>
            <a:defPPr>
              <a:defRPr lang="de-DE"/>
            </a:defPPr>
            <a:lvl1pPr algn="ctr"/>
          </a:lstStyle>
          <a:p>
            <a:r>
              <a:rPr lang="en-GB" dirty="0"/>
              <a:t>Category:  Main Components</a:t>
            </a:r>
          </a:p>
        </p:txBody>
      </p:sp>
      <p:graphicFrame>
        <p:nvGraphicFramePr>
          <p:cNvPr id="9" name="Inhaltsplatzhalter 8"/>
          <p:cNvGraphicFramePr>
            <a:graphicFrameLocks noGrp="1"/>
          </p:cNvGraphicFramePr>
          <p:nvPr>
            <p:ph idx="1"/>
          </p:nvPr>
        </p:nvGraphicFramePr>
        <p:xfrm>
          <a:off x="287338" y="2380463"/>
          <a:ext cx="8605838" cy="2746361"/>
        </p:xfrm>
        <a:graphic>
          <a:graphicData uri="http://schemas.openxmlformats.org/drawingml/2006/table">
            <a:tbl>
              <a:tblPr/>
              <a:tblGrid>
                <a:gridCol w="2656836">
                  <a:extLst>
                    <a:ext uri="{9D8B030D-6E8A-4147-A177-3AD203B41FA5}">
                      <a16:colId xmlns:a16="http://schemas.microsoft.com/office/drawing/2014/main" val="377915481"/>
                    </a:ext>
                  </a:extLst>
                </a:gridCol>
                <a:gridCol w="2656836">
                  <a:extLst>
                    <a:ext uri="{9D8B030D-6E8A-4147-A177-3AD203B41FA5}">
                      <a16:colId xmlns:a16="http://schemas.microsoft.com/office/drawing/2014/main" val="549308614"/>
                    </a:ext>
                  </a:extLst>
                </a:gridCol>
                <a:gridCol w="1051183">
                  <a:extLst>
                    <a:ext uri="{9D8B030D-6E8A-4147-A177-3AD203B41FA5}">
                      <a16:colId xmlns:a16="http://schemas.microsoft.com/office/drawing/2014/main" val="179535328"/>
                    </a:ext>
                  </a:extLst>
                </a:gridCol>
                <a:gridCol w="1016528">
                  <a:extLst>
                    <a:ext uri="{9D8B030D-6E8A-4147-A177-3AD203B41FA5}">
                      <a16:colId xmlns:a16="http://schemas.microsoft.com/office/drawing/2014/main" val="392384356"/>
                    </a:ext>
                  </a:extLst>
                </a:gridCol>
                <a:gridCol w="1224455">
                  <a:extLst>
                    <a:ext uri="{9D8B030D-6E8A-4147-A177-3AD203B41FA5}">
                      <a16:colId xmlns:a16="http://schemas.microsoft.com/office/drawing/2014/main" val="2622248423"/>
                    </a:ext>
                  </a:extLst>
                </a:gridCol>
              </a:tblGrid>
              <a:tr h="701751">
                <a:tc>
                  <a:txBody>
                    <a:bodyPr/>
                    <a:lstStyle/>
                    <a:p>
                      <a:pPr algn="l" fontAlgn="t"/>
                      <a:r>
                        <a:rPr lang="de-DE" sz="1000" b="1" i="0" u="none" strike="noStrike">
                          <a:solidFill>
                            <a:srgbClr val="000000"/>
                          </a:solidFill>
                          <a:effectLst/>
                          <a:latin typeface="Arial" panose="020B0604020202020204" pitchFamily="34" charset="0"/>
                        </a:rPr>
                        <a:t>Group</a:t>
                      </a:r>
                    </a:p>
                  </a:txBody>
                  <a:tcPr marL="8664" marR="8664" marT="8664"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Description of the technical problem</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criticality for function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de-DE" sz="1000" b="1" i="0" u="none" strike="noStrike">
                          <a:solidFill>
                            <a:srgbClr val="000000"/>
                          </a:solidFill>
                          <a:effectLst/>
                          <a:latin typeface="Arial" panose="020B0604020202020204" pitchFamily="34" charset="0"/>
                        </a:rPr>
                        <a:t>Incidence </a:t>
                      </a:r>
                      <a:br>
                        <a:rPr lang="de-DE" sz="1000" b="1" i="0" u="none" strike="noStrike">
                          <a:solidFill>
                            <a:srgbClr val="000000"/>
                          </a:solidFill>
                          <a:effectLst/>
                          <a:latin typeface="Arial" panose="020B0604020202020204" pitchFamily="34" charset="0"/>
                        </a:rPr>
                      </a:br>
                      <a:r>
                        <a:rPr lang="de-DE" sz="1000" b="1" i="0" u="none" strike="noStrike">
                          <a:solidFill>
                            <a:srgbClr val="000000"/>
                          </a:solidFill>
                          <a:effectLst/>
                          <a:latin typeface="Arial" panose="020B0604020202020204" pitchFamily="34" charset="0"/>
                        </a:rPr>
                        <a:t>1 low-10 high</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correction effort</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 at GSI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237517"/>
                  </a:ext>
                </a:extLst>
              </a:tr>
              <a:tr h="173272">
                <a:tc>
                  <a:txBody>
                    <a:bodyPr/>
                    <a:lstStyle/>
                    <a:p>
                      <a:pPr algn="l" fontAlgn="t"/>
                      <a:r>
                        <a:rPr lang="de-DE" sz="1000" b="0" i="0" u="none" strike="noStrike">
                          <a:solidFill>
                            <a:srgbClr val="000000"/>
                          </a:solidFill>
                          <a:effectLst/>
                          <a:latin typeface="Arial" panose="020B0604020202020204" pitchFamily="34" charset="0"/>
                        </a:rPr>
                        <a:t>Coils</a:t>
                      </a:r>
                    </a:p>
                  </a:txBody>
                  <a:tcPr marL="8664" marR="8664" marT="8664"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Coil ends are not sufficiently insulated</a:t>
                      </a:r>
                    </a:p>
                  </a:txBody>
                  <a:tcPr marL="8664" marR="8664" marT="8664"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8</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7</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7</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90827674"/>
                  </a:ext>
                </a:extLst>
              </a:tr>
              <a:tr h="173272">
                <a:tc>
                  <a:txBody>
                    <a:bodyPr/>
                    <a:lstStyle/>
                    <a:p>
                      <a:pPr algn="l" fontAlgn="t"/>
                      <a:r>
                        <a:rPr lang="de-DE" sz="1000" b="0" i="0" u="none" strike="noStrike">
                          <a:solidFill>
                            <a:srgbClr val="000000"/>
                          </a:solidFill>
                          <a:effectLst/>
                          <a:latin typeface="Arial" panose="020B0604020202020204" pitchFamily="34" charset="0"/>
                        </a:rPr>
                        <a:t>Coils</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Defective design of the bobbin holder</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3</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41762926"/>
                  </a:ext>
                </a:extLst>
              </a:tr>
              <a:tr h="173272">
                <a:tc>
                  <a:txBody>
                    <a:bodyPr/>
                    <a:lstStyle/>
                    <a:p>
                      <a:pPr algn="l" fontAlgn="t"/>
                      <a:r>
                        <a:rPr lang="de-DE" sz="1000" b="0" i="0" u="none" strike="noStrike">
                          <a:solidFill>
                            <a:srgbClr val="000000"/>
                          </a:solidFill>
                          <a:effectLst/>
                          <a:latin typeface="Arial" panose="020B0604020202020204" pitchFamily="34" charset="0"/>
                        </a:rPr>
                        <a:t>Coils</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Damage in coil potting</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8</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3</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65112348"/>
                  </a:ext>
                </a:extLst>
              </a:tr>
              <a:tr h="173272">
                <a:tc>
                  <a:txBody>
                    <a:bodyPr/>
                    <a:lstStyle/>
                    <a:p>
                      <a:pPr algn="l" fontAlgn="t"/>
                      <a:r>
                        <a:rPr lang="de-DE" sz="1000" b="0" i="0" u="none" strike="noStrike">
                          <a:solidFill>
                            <a:srgbClr val="000000"/>
                          </a:solidFill>
                          <a:effectLst/>
                          <a:latin typeface="Arial" panose="020B0604020202020204" pitchFamily="34" charset="0"/>
                        </a:rPr>
                        <a:t>Coils</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Mechanical contact between coil and yoke</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7</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373534456"/>
                  </a:ext>
                </a:extLst>
              </a:tr>
              <a:tr h="329217">
                <a:tc>
                  <a:txBody>
                    <a:bodyPr/>
                    <a:lstStyle/>
                    <a:p>
                      <a:pPr algn="l" fontAlgn="t"/>
                      <a:r>
                        <a:rPr lang="de-DE" sz="1000" b="0" i="0" u="none" strike="noStrike">
                          <a:solidFill>
                            <a:srgbClr val="000000"/>
                          </a:solidFill>
                          <a:effectLst/>
                          <a:latin typeface="Arial" panose="020B0604020202020204" pitchFamily="34" charset="0"/>
                        </a:rPr>
                        <a:t>Fiducials</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Spring washers in the fiducial target seats are missing</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7</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3</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76637142"/>
                  </a:ext>
                </a:extLst>
              </a:tr>
              <a:tr h="173272">
                <a:tc>
                  <a:txBody>
                    <a:bodyPr/>
                    <a:lstStyle/>
                    <a:p>
                      <a:pPr algn="l" fontAlgn="t"/>
                      <a:r>
                        <a:rPr lang="de-DE" sz="1000" b="0" i="0" u="none" strike="noStrike">
                          <a:solidFill>
                            <a:srgbClr val="000000"/>
                          </a:solidFill>
                          <a:effectLst/>
                          <a:latin typeface="Arial" panose="020B0604020202020204" pitchFamily="34" charset="0"/>
                        </a:rPr>
                        <a:t>Fiducials</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Fiducial Taget seat broken</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8</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32914407"/>
                  </a:ext>
                </a:extLst>
              </a:tr>
              <a:tr h="329217">
                <a:tc>
                  <a:txBody>
                    <a:bodyPr/>
                    <a:lstStyle/>
                    <a:p>
                      <a:pPr algn="l" fontAlgn="t"/>
                      <a:r>
                        <a:rPr lang="de-DE" sz="1000" b="0" i="0" u="none" strike="noStrike">
                          <a:solidFill>
                            <a:srgbClr val="000000"/>
                          </a:solidFill>
                          <a:effectLst/>
                          <a:latin typeface="Arial" panose="020B0604020202020204" pitchFamily="34" charset="0"/>
                        </a:rPr>
                        <a:t>Support Frames</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Underframes Steerer not according to drawing</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6</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52466821"/>
                  </a:ext>
                </a:extLst>
              </a:tr>
              <a:tr h="173272">
                <a:tc>
                  <a:txBody>
                    <a:bodyPr/>
                    <a:lstStyle/>
                    <a:p>
                      <a:pPr algn="l" fontAlgn="t"/>
                      <a:r>
                        <a:rPr lang="de-DE" sz="1000" b="0" i="0" u="none" strike="noStrike">
                          <a:solidFill>
                            <a:srgbClr val="000000"/>
                          </a:solidFill>
                          <a:effectLst/>
                          <a:latin typeface="Arial" panose="020B0604020202020204" pitchFamily="34" charset="0"/>
                        </a:rPr>
                        <a:t>Support Frames</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Missing frame bracing</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8</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4</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6</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46049900"/>
                  </a:ext>
                </a:extLst>
              </a:tr>
              <a:tr h="173272">
                <a:tc>
                  <a:txBody>
                    <a:bodyPr/>
                    <a:lstStyle/>
                    <a:p>
                      <a:pPr algn="l" fontAlgn="t"/>
                      <a:r>
                        <a:rPr lang="de-DE" sz="1000" b="0" i="0" u="none" strike="noStrike">
                          <a:solidFill>
                            <a:srgbClr val="000000"/>
                          </a:solidFill>
                          <a:effectLst/>
                          <a:latin typeface="Arial" panose="020B0604020202020204" pitchFamily="34" charset="0"/>
                        </a:rPr>
                        <a:t>Yokes</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Gap between the yoke halves too large</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3</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635296384"/>
                  </a:ext>
                </a:extLst>
              </a:tr>
              <a:tr h="173272">
                <a:tc>
                  <a:txBody>
                    <a:bodyPr/>
                    <a:lstStyle/>
                    <a:p>
                      <a:pPr algn="l" fontAlgn="t"/>
                      <a:r>
                        <a:rPr lang="de-DE" sz="1000" b="0" i="0" u="none" strike="noStrike">
                          <a:solidFill>
                            <a:srgbClr val="000000"/>
                          </a:solidFill>
                          <a:effectLst/>
                          <a:latin typeface="Arial" panose="020B0604020202020204" pitchFamily="34" charset="0"/>
                        </a:rPr>
                        <a:t>Yokes</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Centring aids of the yokes are faulty</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dirty="0">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4967988"/>
                  </a:ext>
                </a:extLst>
              </a:tr>
            </a:tbl>
          </a:graphicData>
        </a:graphic>
      </p:graphicFrame>
      <p:sp>
        <p:nvSpPr>
          <p:cNvPr id="13" name="Textfeld 12"/>
          <p:cNvSpPr txBox="1"/>
          <p:nvPr/>
        </p:nvSpPr>
        <p:spPr>
          <a:xfrm>
            <a:off x="287337" y="5422833"/>
            <a:ext cx="8605837" cy="646331"/>
          </a:xfrm>
          <a:prstGeom prst="rect">
            <a:avLst/>
          </a:prstGeom>
          <a:solidFill>
            <a:schemeClr val="bg1">
              <a:lumMod val="75000"/>
            </a:schemeClr>
          </a:solidFill>
          <a:ln w="12700">
            <a:solidFill>
              <a:srgbClr val="002060"/>
            </a:solidFill>
          </a:ln>
        </p:spPr>
        <p:txBody>
          <a:bodyPr wrap="square" rtlCol="0">
            <a:spAutoFit/>
          </a:bodyPr>
          <a:lstStyle/>
          <a:p>
            <a:pPr algn="ctr"/>
            <a:r>
              <a:rPr lang="en-GB" b="1" dirty="0" smtClean="0"/>
              <a:t>low to medium rate of incidents  =  high effort to correct  =  </a:t>
            </a:r>
            <a:r>
              <a:rPr lang="en-GB" b="1" dirty="0" smtClean="0">
                <a:solidFill>
                  <a:srgbClr val="FF0000"/>
                </a:solidFill>
              </a:rPr>
              <a:t>must be avoided</a:t>
            </a:r>
          </a:p>
          <a:p>
            <a:pPr algn="ctr"/>
            <a:r>
              <a:rPr lang="en-GB" b="1" dirty="0" smtClean="0"/>
              <a:t>high impact on functionality   =   high effort to correct  =  </a:t>
            </a:r>
            <a:r>
              <a:rPr lang="en-GB" b="1" dirty="0" smtClean="0">
                <a:solidFill>
                  <a:srgbClr val="FF0000"/>
                </a:solidFill>
              </a:rPr>
              <a:t>must be avoided</a:t>
            </a:r>
            <a:endParaRPr lang="en-GB" b="1" dirty="0">
              <a:solidFill>
                <a:srgbClr val="FF0000"/>
              </a:solidFill>
            </a:endParaRPr>
          </a:p>
        </p:txBody>
      </p:sp>
      <p:sp>
        <p:nvSpPr>
          <p:cNvPr id="4" name="Fußzeilenplatzhalter 3"/>
          <p:cNvSpPr>
            <a:spLocks noGrp="1"/>
          </p:cNvSpPr>
          <p:nvPr>
            <p:ph type="ftr" sz="quarter" idx="11"/>
          </p:nvPr>
        </p:nvSpPr>
        <p:spPr/>
        <p:txBody>
          <a:bodyPr/>
          <a:lstStyle/>
          <a:p>
            <a:pPr>
              <a:defRPr/>
            </a:pPr>
            <a:r>
              <a:rPr lang="en-US" altLang="de-DE" smtClean="0"/>
              <a:t>5th BINP Workshop - H Reich, C Will, H Hagelskamp</a:t>
            </a:r>
            <a:endParaRPr lang="de-DE" altLang="de-DE" dirty="0"/>
          </a:p>
        </p:txBody>
      </p:sp>
      <p:sp>
        <p:nvSpPr>
          <p:cNvPr id="5" name="Foliennummernplatzhalter 4"/>
          <p:cNvSpPr>
            <a:spLocks noGrp="1"/>
          </p:cNvSpPr>
          <p:nvPr>
            <p:ph type="sldNum" sz="quarter" idx="10"/>
          </p:nvPr>
        </p:nvSpPr>
        <p:spPr/>
        <p:txBody>
          <a:bodyPr/>
          <a:lstStyle/>
          <a:p>
            <a:pPr>
              <a:defRPr/>
            </a:pPr>
            <a:fld id="{7EE69476-6003-47DC-8B74-0BB465662B31}" type="slidenum">
              <a:rPr lang="de-DE" smtClean="0"/>
              <a:pPr>
                <a:defRPr/>
              </a:pPr>
              <a:t>3</a:t>
            </a:fld>
            <a:endParaRPr lang="de-DE" dirty="0"/>
          </a:p>
        </p:txBody>
      </p:sp>
    </p:spTree>
    <p:extLst>
      <p:ext uri="{BB962C8B-B14F-4D97-AF65-F5344CB8AC3E}">
        <p14:creationId xmlns:p14="http://schemas.microsoft.com/office/powerpoint/2010/main" val="3059238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423297" y="223801"/>
            <a:ext cx="8605837" cy="396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eaLnBrk="1" fontAlgn="base" hangingPunct="1">
              <a:spcBef>
                <a:spcPct val="0"/>
              </a:spcBef>
              <a:spcAft>
                <a:spcPct val="0"/>
              </a:spcAft>
              <a:defRPr sz="2800">
                <a:solidFill>
                  <a:srgbClr val="00599D"/>
                </a:solidFill>
                <a:latin typeface="Arial" charset="0"/>
              </a:defRPr>
            </a:lvl6pPr>
            <a:lvl7pPr marL="914400" algn="l" rtl="0" eaLnBrk="1" fontAlgn="base" hangingPunct="1">
              <a:spcBef>
                <a:spcPct val="0"/>
              </a:spcBef>
              <a:spcAft>
                <a:spcPct val="0"/>
              </a:spcAft>
              <a:defRPr sz="2800">
                <a:solidFill>
                  <a:srgbClr val="00599D"/>
                </a:solidFill>
                <a:latin typeface="Arial" charset="0"/>
              </a:defRPr>
            </a:lvl7pPr>
            <a:lvl8pPr marL="1371600" algn="l" rtl="0" eaLnBrk="1" fontAlgn="base" hangingPunct="1">
              <a:spcBef>
                <a:spcPct val="0"/>
              </a:spcBef>
              <a:spcAft>
                <a:spcPct val="0"/>
              </a:spcAft>
              <a:defRPr sz="2800">
                <a:solidFill>
                  <a:srgbClr val="00599D"/>
                </a:solidFill>
                <a:latin typeface="Arial" charset="0"/>
              </a:defRPr>
            </a:lvl8pPr>
            <a:lvl9pPr marL="1828800" algn="l" rtl="0" eaLnBrk="1" fontAlgn="base" hangingPunct="1">
              <a:spcBef>
                <a:spcPct val="0"/>
              </a:spcBef>
              <a:spcAft>
                <a:spcPct val="0"/>
              </a:spcAft>
              <a:defRPr sz="2800">
                <a:solidFill>
                  <a:srgbClr val="00599D"/>
                </a:solidFill>
                <a:latin typeface="Arial" charset="0"/>
              </a:defRPr>
            </a:lvl9pPr>
          </a:lstStyle>
          <a:p>
            <a:r>
              <a:rPr lang="en-US" dirty="0" smtClean="0"/>
              <a:t>Quality</a:t>
            </a:r>
            <a:r>
              <a:rPr lang="en-US" dirty="0"/>
              <a:t> Improvement</a:t>
            </a:r>
            <a:r>
              <a:rPr lang="en-US" dirty="0" smtClean="0"/>
              <a:t> </a:t>
            </a:r>
            <a:r>
              <a:rPr lang="en-US" dirty="0"/>
              <a:t>– Magnets 2/4 </a:t>
            </a:r>
            <a:endParaRPr lang="de-DE" dirty="0"/>
          </a:p>
        </p:txBody>
      </p:sp>
      <p:sp>
        <p:nvSpPr>
          <p:cNvPr id="7" name="Textfeld 6"/>
          <p:cNvSpPr txBox="1"/>
          <p:nvPr/>
        </p:nvSpPr>
        <p:spPr>
          <a:xfrm>
            <a:off x="287338" y="1363559"/>
            <a:ext cx="8605836" cy="369332"/>
          </a:xfrm>
          <a:prstGeom prst="rect">
            <a:avLst/>
          </a:prstGeom>
          <a:solidFill>
            <a:schemeClr val="accent3">
              <a:lumMod val="85000"/>
            </a:schemeClr>
          </a:solidFill>
          <a:ln w="15875">
            <a:solidFill>
              <a:srgbClr val="002060"/>
            </a:solidFill>
          </a:ln>
        </p:spPr>
        <p:txBody>
          <a:bodyPr wrap="square" rtlCol="0">
            <a:spAutoFit/>
          </a:bodyPr>
          <a:lstStyle>
            <a:defPPr>
              <a:defRPr lang="de-DE"/>
            </a:defPPr>
            <a:lvl1pPr algn="ctr"/>
          </a:lstStyle>
          <a:p>
            <a:r>
              <a:rPr lang="en-GB" dirty="0"/>
              <a:t>Category:  Media Connections</a:t>
            </a:r>
          </a:p>
        </p:txBody>
      </p:sp>
      <p:graphicFrame>
        <p:nvGraphicFramePr>
          <p:cNvPr id="8" name="Inhaltsplatzhalter 7"/>
          <p:cNvGraphicFramePr>
            <a:graphicFrameLocks noGrp="1"/>
          </p:cNvGraphicFramePr>
          <p:nvPr>
            <p:ph idx="1"/>
          </p:nvPr>
        </p:nvGraphicFramePr>
        <p:xfrm>
          <a:off x="287338" y="2722676"/>
          <a:ext cx="8605838" cy="2061936"/>
        </p:xfrm>
        <a:graphic>
          <a:graphicData uri="http://schemas.openxmlformats.org/drawingml/2006/table">
            <a:tbl>
              <a:tblPr/>
              <a:tblGrid>
                <a:gridCol w="2656836">
                  <a:extLst>
                    <a:ext uri="{9D8B030D-6E8A-4147-A177-3AD203B41FA5}">
                      <a16:colId xmlns:a16="http://schemas.microsoft.com/office/drawing/2014/main" val="607290949"/>
                    </a:ext>
                  </a:extLst>
                </a:gridCol>
                <a:gridCol w="2656836">
                  <a:extLst>
                    <a:ext uri="{9D8B030D-6E8A-4147-A177-3AD203B41FA5}">
                      <a16:colId xmlns:a16="http://schemas.microsoft.com/office/drawing/2014/main" val="2540650395"/>
                    </a:ext>
                  </a:extLst>
                </a:gridCol>
                <a:gridCol w="1051183">
                  <a:extLst>
                    <a:ext uri="{9D8B030D-6E8A-4147-A177-3AD203B41FA5}">
                      <a16:colId xmlns:a16="http://schemas.microsoft.com/office/drawing/2014/main" val="1998339576"/>
                    </a:ext>
                  </a:extLst>
                </a:gridCol>
                <a:gridCol w="1016528">
                  <a:extLst>
                    <a:ext uri="{9D8B030D-6E8A-4147-A177-3AD203B41FA5}">
                      <a16:colId xmlns:a16="http://schemas.microsoft.com/office/drawing/2014/main" val="3672061604"/>
                    </a:ext>
                  </a:extLst>
                </a:gridCol>
                <a:gridCol w="1224455">
                  <a:extLst>
                    <a:ext uri="{9D8B030D-6E8A-4147-A177-3AD203B41FA5}">
                      <a16:colId xmlns:a16="http://schemas.microsoft.com/office/drawing/2014/main" val="2073289010"/>
                    </a:ext>
                  </a:extLst>
                </a:gridCol>
              </a:tblGrid>
              <a:tr h="701751">
                <a:tc>
                  <a:txBody>
                    <a:bodyPr/>
                    <a:lstStyle/>
                    <a:p>
                      <a:pPr algn="l" fontAlgn="t"/>
                      <a:r>
                        <a:rPr lang="de-DE" sz="1000" b="1" i="0" u="none" strike="noStrike">
                          <a:solidFill>
                            <a:srgbClr val="000000"/>
                          </a:solidFill>
                          <a:effectLst/>
                          <a:latin typeface="Arial" panose="020B0604020202020204" pitchFamily="34" charset="0"/>
                        </a:rPr>
                        <a:t>Group</a:t>
                      </a:r>
                    </a:p>
                  </a:txBody>
                  <a:tcPr marL="8664" marR="8664" marT="8664"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Description of the technical problem</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criticality for function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de-DE" sz="1000" b="1" i="0" u="none" strike="noStrike">
                          <a:solidFill>
                            <a:srgbClr val="000000"/>
                          </a:solidFill>
                          <a:effectLst/>
                          <a:latin typeface="Arial" panose="020B0604020202020204" pitchFamily="34" charset="0"/>
                        </a:rPr>
                        <a:t>Incidence </a:t>
                      </a:r>
                      <a:br>
                        <a:rPr lang="de-DE" sz="1000" b="1" i="0" u="none" strike="noStrike">
                          <a:solidFill>
                            <a:srgbClr val="000000"/>
                          </a:solidFill>
                          <a:effectLst/>
                          <a:latin typeface="Arial" panose="020B0604020202020204" pitchFamily="34" charset="0"/>
                        </a:rPr>
                      </a:br>
                      <a:r>
                        <a:rPr lang="de-DE" sz="1000" b="1" i="0" u="none" strike="noStrike">
                          <a:solidFill>
                            <a:srgbClr val="000000"/>
                          </a:solidFill>
                          <a:effectLst/>
                          <a:latin typeface="Arial" panose="020B0604020202020204" pitchFamily="34" charset="0"/>
                        </a:rPr>
                        <a:t>1 low-10 high</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correction effort</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 at GSI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984544"/>
                  </a:ext>
                </a:extLst>
              </a:tr>
              <a:tr h="493825">
                <a:tc>
                  <a:txBody>
                    <a:bodyPr/>
                    <a:lstStyle/>
                    <a:p>
                      <a:pPr algn="l" fontAlgn="t"/>
                      <a:r>
                        <a:rPr lang="de-DE" sz="1000" b="0" i="0" u="none" strike="noStrike">
                          <a:solidFill>
                            <a:srgbClr val="000000"/>
                          </a:solidFill>
                          <a:effectLst/>
                          <a:latin typeface="Arial" panose="020B0604020202020204" pitchFamily="34" charset="0"/>
                        </a:rPr>
                        <a:t>Cooling Water</a:t>
                      </a:r>
                    </a:p>
                  </a:txBody>
                  <a:tcPr marL="8664" marR="8664" marT="8664"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Cooling hoses incorrectly connected or poorly mounted (rubbing on the housing or busbars)</a:t>
                      </a:r>
                    </a:p>
                  </a:txBody>
                  <a:tcPr marL="8664" marR="8664" marT="8664"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7</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6</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7</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45534582"/>
                  </a:ext>
                </a:extLst>
              </a:tr>
              <a:tr h="173272">
                <a:tc>
                  <a:txBody>
                    <a:bodyPr/>
                    <a:lstStyle/>
                    <a:p>
                      <a:pPr algn="l" fontAlgn="t"/>
                      <a:r>
                        <a:rPr lang="de-DE" sz="1000" b="0" i="0" u="none" strike="noStrike">
                          <a:solidFill>
                            <a:srgbClr val="000000"/>
                          </a:solidFill>
                          <a:effectLst/>
                          <a:latin typeface="Arial" panose="020B0604020202020204" pitchFamily="34" charset="0"/>
                        </a:rPr>
                        <a:t>Cooling Water</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Hose clamps not correctly attached</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4</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7</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91335412"/>
                  </a:ext>
                </a:extLst>
              </a:tr>
              <a:tr h="173272">
                <a:tc>
                  <a:txBody>
                    <a:bodyPr/>
                    <a:lstStyle/>
                    <a:p>
                      <a:pPr algn="l" fontAlgn="t"/>
                      <a:r>
                        <a:rPr lang="de-DE" sz="1000" b="0" i="0" u="none" strike="noStrike">
                          <a:solidFill>
                            <a:srgbClr val="000000"/>
                          </a:solidFill>
                          <a:effectLst/>
                          <a:latin typeface="Arial" panose="020B0604020202020204" pitchFamily="34" charset="0"/>
                        </a:rPr>
                        <a:t>Cooling Water</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Water distributor not correctly mounted</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4</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3</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6916419"/>
                  </a:ext>
                </a:extLst>
              </a:tr>
              <a:tr h="173272">
                <a:tc>
                  <a:txBody>
                    <a:bodyPr/>
                    <a:lstStyle/>
                    <a:p>
                      <a:pPr algn="l" fontAlgn="t"/>
                      <a:r>
                        <a:rPr lang="de-DE" sz="1000" b="0" i="0" u="none" strike="noStrike">
                          <a:solidFill>
                            <a:srgbClr val="000000"/>
                          </a:solidFill>
                          <a:effectLst/>
                          <a:latin typeface="Arial" panose="020B0604020202020204" pitchFamily="34" charset="0"/>
                        </a:rPr>
                        <a:t>Electrical &amp; Cabling</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Faulty execution of busbars</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7</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14500582"/>
                  </a:ext>
                </a:extLst>
              </a:tr>
              <a:tr h="173272">
                <a:tc>
                  <a:txBody>
                    <a:bodyPr/>
                    <a:lstStyle/>
                    <a:p>
                      <a:pPr algn="l" fontAlgn="t"/>
                      <a:r>
                        <a:rPr lang="de-DE" sz="1000" b="0" i="0" u="none" strike="noStrike">
                          <a:solidFill>
                            <a:srgbClr val="000000"/>
                          </a:solidFill>
                          <a:effectLst/>
                          <a:latin typeface="Arial" panose="020B0604020202020204" pitchFamily="34" charset="0"/>
                        </a:rPr>
                        <a:t>Electrical &amp; Cabling</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Poor crimping in interlock cabling</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8</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7</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70072246"/>
                  </a:ext>
                </a:extLst>
              </a:tr>
              <a:tr h="173272">
                <a:tc>
                  <a:txBody>
                    <a:bodyPr/>
                    <a:lstStyle/>
                    <a:p>
                      <a:pPr algn="l" fontAlgn="t"/>
                      <a:r>
                        <a:rPr lang="de-DE" sz="1000" b="0" i="0" u="none" strike="noStrike">
                          <a:solidFill>
                            <a:srgbClr val="000000"/>
                          </a:solidFill>
                          <a:effectLst/>
                          <a:latin typeface="Arial" panose="020B0604020202020204" pitchFamily="34" charset="0"/>
                        </a:rPr>
                        <a:t>Electrical &amp; Cabling</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Interlock test</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1</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dirty="0">
                          <a:solidFill>
                            <a:srgbClr val="000000"/>
                          </a:solidFill>
                          <a:effectLst/>
                          <a:latin typeface="Arial" panose="020B0604020202020204" pitchFamily="34" charset="0"/>
                        </a:rPr>
                        <a:t>5</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37506238"/>
                  </a:ext>
                </a:extLst>
              </a:tr>
            </a:tbl>
          </a:graphicData>
        </a:graphic>
      </p:graphicFrame>
      <p:sp>
        <p:nvSpPr>
          <p:cNvPr id="9" name="Textfeld 8"/>
          <p:cNvSpPr txBox="1"/>
          <p:nvPr/>
        </p:nvSpPr>
        <p:spPr>
          <a:xfrm>
            <a:off x="287337" y="5422833"/>
            <a:ext cx="8605837" cy="646331"/>
          </a:xfrm>
          <a:prstGeom prst="rect">
            <a:avLst/>
          </a:prstGeom>
          <a:solidFill>
            <a:schemeClr val="bg1">
              <a:lumMod val="75000"/>
            </a:schemeClr>
          </a:solidFill>
          <a:ln w="12700">
            <a:solidFill>
              <a:srgbClr val="002060"/>
            </a:solidFill>
          </a:ln>
        </p:spPr>
        <p:txBody>
          <a:bodyPr wrap="square" rtlCol="0">
            <a:spAutoFit/>
          </a:bodyPr>
          <a:lstStyle/>
          <a:p>
            <a:pPr algn="ctr"/>
            <a:r>
              <a:rPr lang="en-GB" b="1" dirty="0" smtClean="0"/>
              <a:t>high impact on functionality   =   high effort to correct  =  </a:t>
            </a:r>
            <a:r>
              <a:rPr lang="en-GB" b="1" dirty="0" smtClean="0">
                <a:solidFill>
                  <a:srgbClr val="FF0000"/>
                </a:solidFill>
              </a:rPr>
              <a:t>must be avoided </a:t>
            </a:r>
            <a:r>
              <a:rPr lang="en-GB" b="1" dirty="0" smtClean="0"/>
              <a:t>high </a:t>
            </a:r>
            <a:r>
              <a:rPr lang="en-GB" b="1" dirty="0"/>
              <a:t>impact on functionality </a:t>
            </a:r>
            <a:r>
              <a:rPr lang="en-GB" b="1" dirty="0" smtClean="0"/>
              <a:t>=  medium </a:t>
            </a:r>
            <a:r>
              <a:rPr lang="en-GB" b="1" dirty="0"/>
              <a:t>effort to correct  =  </a:t>
            </a:r>
            <a:r>
              <a:rPr lang="en-GB" b="1" dirty="0">
                <a:solidFill>
                  <a:srgbClr val="FF0000"/>
                </a:solidFill>
              </a:rPr>
              <a:t>easy to </a:t>
            </a:r>
            <a:r>
              <a:rPr lang="en-GB" b="1" dirty="0" smtClean="0">
                <a:solidFill>
                  <a:srgbClr val="FF0000"/>
                </a:solidFill>
              </a:rPr>
              <a:t>avoid</a:t>
            </a:r>
            <a:endParaRPr lang="en-GB" b="1" dirty="0">
              <a:solidFill>
                <a:srgbClr val="FF0000"/>
              </a:solidFill>
            </a:endParaRPr>
          </a:p>
        </p:txBody>
      </p:sp>
      <p:sp>
        <p:nvSpPr>
          <p:cNvPr id="4" name="Fußzeilenplatzhalter 3"/>
          <p:cNvSpPr>
            <a:spLocks noGrp="1"/>
          </p:cNvSpPr>
          <p:nvPr>
            <p:ph type="ftr" sz="quarter" idx="11"/>
          </p:nvPr>
        </p:nvSpPr>
        <p:spPr/>
        <p:txBody>
          <a:bodyPr/>
          <a:lstStyle/>
          <a:p>
            <a:pPr>
              <a:defRPr/>
            </a:pPr>
            <a:r>
              <a:rPr lang="en-US" altLang="de-DE" smtClean="0"/>
              <a:t>5th BINP Workshop - H Reich, C Will, H Hagelskamp</a:t>
            </a:r>
            <a:endParaRPr lang="de-DE" altLang="de-DE" dirty="0"/>
          </a:p>
        </p:txBody>
      </p:sp>
      <p:sp>
        <p:nvSpPr>
          <p:cNvPr id="5" name="Foliennummernplatzhalter 4"/>
          <p:cNvSpPr>
            <a:spLocks noGrp="1"/>
          </p:cNvSpPr>
          <p:nvPr>
            <p:ph type="sldNum" sz="quarter" idx="10"/>
          </p:nvPr>
        </p:nvSpPr>
        <p:spPr/>
        <p:txBody>
          <a:bodyPr/>
          <a:lstStyle/>
          <a:p>
            <a:pPr>
              <a:defRPr/>
            </a:pPr>
            <a:fld id="{7EE69476-6003-47DC-8B74-0BB465662B31}" type="slidenum">
              <a:rPr lang="de-DE" smtClean="0"/>
              <a:pPr>
                <a:defRPr/>
              </a:pPr>
              <a:t>4</a:t>
            </a:fld>
            <a:endParaRPr lang="de-DE" dirty="0"/>
          </a:p>
        </p:txBody>
      </p:sp>
    </p:spTree>
    <p:extLst>
      <p:ext uri="{BB962C8B-B14F-4D97-AF65-F5344CB8AC3E}">
        <p14:creationId xmlns:p14="http://schemas.microsoft.com/office/powerpoint/2010/main" val="3501449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423297" y="223801"/>
            <a:ext cx="8605837" cy="396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eaLnBrk="1" fontAlgn="base" hangingPunct="1">
              <a:spcBef>
                <a:spcPct val="0"/>
              </a:spcBef>
              <a:spcAft>
                <a:spcPct val="0"/>
              </a:spcAft>
              <a:defRPr sz="2800">
                <a:solidFill>
                  <a:srgbClr val="00599D"/>
                </a:solidFill>
                <a:latin typeface="Arial" charset="0"/>
              </a:defRPr>
            </a:lvl6pPr>
            <a:lvl7pPr marL="914400" algn="l" rtl="0" eaLnBrk="1" fontAlgn="base" hangingPunct="1">
              <a:spcBef>
                <a:spcPct val="0"/>
              </a:spcBef>
              <a:spcAft>
                <a:spcPct val="0"/>
              </a:spcAft>
              <a:defRPr sz="2800">
                <a:solidFill>
                  <a:srgbClr val="00599D"/>
                </a:solidFill>
                <a:latin typeface="Arial" charset="0"/>
              </a:defRPr>
            </a:lvl7pPr>
            <a:lvl8pPr marL="1371600" algn="l" rtl="0" eaLnBrk="1" fontAlgn="base" hangingPunct="1">
              <a:spcBef>
                <a:spcPct val="0"/>
              </a:spcBef>
              <a:spcAft>
                <a:spcPct val="0"/>
              </a:spcAft>
              <a:defRPr sz="2800">
                <a:solidFill>
                  <a:srgbClr val="00599D"/>
                </a:solidFill>
                <a:latin typeface="Arial" charset="0"/>
              </a:defRPr>
            </a:lvl8pPr>
            <a:lvl9pPr marL="1828800" algn="l" rtl="0" eaLnBrk="1" fontAlgn="base" hangingPunct="1">
              <a:spcBef>
                <a:spcPct val="0"/>
              </a:spcBef>
              <a:spcAft>
                <a:spcPct val="0"/>
              </a:spcAft>
              <a:defRPr sz="2800">
                <a:solidFill>
                  <a:srgbClr val="00599D"/>
                </a:solidFill>
                <a:latin typeface="Arial" charset="0"/>
              </a:defRPr>
            </a:lvl9pPr>
          </a:lstStyle>
          <a:p>
            <a:r>
              <a:rPr lang="en-US" dirty="0"/>
              <a:t>Quality Improvement</a:t>
            </a:r>
            <a:r>
              <a:rPr lang="en-US" dirty="0" smtClean="0"/>
              <a:t>– </a:t>
            </a:r>
            <a:r>
              <a:rPr lang="en-US" dirty="0"/>
              <a:t>Magnets 3/4 </a:t>
            </a:r>
            <a:endParaRPr lang="de-DE" dirty="0"/>
          </a:p>
        </p:txBody>
      </p:sp>
      <p:sp>
        <p:nvSpPr>
          <p:cNvPr id="7" name="Textfeld 6"/>
          <p:cNvSpPr txBox="1"/>
          <p:nvPr/>
        </p:nvSpPr>
        <p:spPr>
          <a:xfrm>
            <a:off x="287337" y="1363559"/>
            <a:ext cx="8605837" cy="369332"/>
          </a:xfrm>
          <a:prstGeom prst="rect">
            <a:avLst/>
          </a:prstGeom>
          <a:solidFill>
            <a:schemeClr val="accent3">
              <a:lumMod val="85000"/>
            </a:schemeClr>
          </a:solidFill>
          <a:ln w="15875">
            <a:solidFill>
              <a:srgbClr val="002060"/>
            </a:solidFill>
          </a:ln>
        </p:spPr>
        <p:txBody>
          <a:bodyPr wrap="square" rtlCol="0">
            <a:spAutoFit/>
          </a:bodyPr>
          <a:lstStyle>
            <a:defPPr>
              <a:defRPr lang="de-DE"/>
            </a:defPPr>
            <a:lvl1pPr algn="ctr"/>
          </a:lstStyle>
          <a:p>
            <a:r>
              <a:rPr lang="en-GB" dirty="0"/>
              <a:t>Category:  General Workmanship – Mechanical Connections</a:t>
            </a:r>
          </a:p>
        </p:txBody>
      </p:sp>
      <p:graphicFrame>
        <p:nvGraphicFramePr>
          <p:cNvPr id="8" name="Inhaltsplatzhalter 7"/>
          <p:cNvGraphicFramePr>
            <a:graphicFrameLocks noGrp="1"/>
          </p:cNvGraphicFramePr>
          <p:nvPr>
            <p:ph idx="1"/>
          </p:nvPr>
        </p:nvGraphicFramePr>
        <p:xfrm>
          <a:off x="287338" y="2969588"/>
          <a:ext cx="8605838" cy="1568111"/>
        </p:xfrm>
        <a:graphic>
          <a:graphicData uri="http://schemas.openxmlformats.org/drawingml/2006/table">
            <a:tbl>
              <a:tblPr/>
              <a:tblGrid>
                <a:gridCol w="2656836">
                  <a:extLst>
                    <a:ext uri="{9D8B030D-6E8A-4147-A177-3AD203B41FA5}">
                      <a16:colId xmlns:a16="http://schemas.microsoft.com/office/drawing/2014/main" val="4114062730"/>
                    </a:ext>
                  </a:extLst>
                </a:gridCol>
                <a:gridCol w="2656836">
                  <a:extLst>
                    <a:ext uri="{9D8B030D-6E8A-4147-A177-3AD203B41FA5}">
                      <a16:colId xmlns:a16="http://schemas.microsoft.com/office/drawing/2014/main" val="2550533955"/>
                    </a:ext>
                  </a:extLst>
                </a:gridCol>
                <a:gridCol w="1051183">
                  <a:extLst>
                    <a:ext uri="{9D8B030D-6E8A-4147-A177-3AD203B41FA5}">
                      <a16:colId xmlns:a16="http://schemas.microsoft.com/office/drawing/2014/main" val="2099558876"/>
                    </a:ext>
                  </a:extLst>
                </a:gridCol>
                <a:gridCol w="1016528">
                  <a:extLst>
                    <a:ext uri="{9D8B030D-6E8A-4147-A177-3AD203B41FA5}">
                      <a16:colId xmlns:a16="http://schemas.microsoft.com/office/drawing/2014/main" val="1769278903"/>
                    </a:ext>
                  </a:extLst>
                </a:gridCol>
                <a:gridCol w="1224455">
                  <a:extLst>
                    <a:ext uri="{9D8B030D-6E8A-4147-A177-3AD203B41FA5}">
                      <a16:colId xmlns:a16="http://schemas.microsoft.com/office/drawing/2014/main" val="2833095332"/>
                    </a:ext>
                  </a:extLst>
                </a:gridCol>
              </a:tblGrid>
              <a:tr h="701751">
                <a:tc>
                  <a:txBody>
                    <a:bodyPr/>
                    <a:lstStyle/>
                    <a:p>
                      <a:pPr algn="l" fontAlgn="t"/>
                      <a:r>
                        <a:rPr lang="de-DE" sz="1000" b="1" i="0" u="none" strike="noStrike">
                          <a:solidFill>
                            <a:srgbClr val="000000"/>
                          </a:solidFill>
                          <a:effectLst/>
                          <a:latin typeface="Arial" panose="020B0604020202020204" pitchFamily="34" charset="0"/>
                        </a:rPr>
                        <a:t>Group</a:t>
                      </a:r>
                    </a:p>
                  </a:txBody>
                  <a:tcPr marL="8664" marR="8664" marT="8664"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Description of the technical problem</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criticality for function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de-DE" sz="1000" b="1" i="0" u="none" strike="noStrike">
                          <a:solidFill>
                            <a:srgbClr val="000000"/>
                          </a:solidFill>
                          <a:effectLst/>
                          <a:latin typeface="Arial" panose="020B0604020202020204" pitchFamily="34" charset="0"/>
                        </a:rPr>
                        <a:t>Incidence </a:t>
                      </a:r>
                      <a:br>
                        <a:rPr lang="de-DE" sz="1000" b="1" i="0" u="none" strike="noStrike">
                          <a:solidFill>
                            <a:srgbClr val="000000"/>
                          </a:solidFill>
                          <a:effectLst/>
                          <a:latin typeface="Arial" panose="020B0604020202020204" pitchFamily="34" charset="0"/>
                        </a:rPr>
                      </a:br>
                      <a:r>
                        <a:rPr lang="de-DE" sz="1000" b="1" i="0" u="none" strike="noStrike">
                          <a:solidFill>
                            <a:srgbClr val="000000"/>
                          </a:solidFill>
                          <a:effectLst/>
                          <a:latin typeface="Arial" panose="020B0604020202020204" pitchFamily="34" charset="0"/>
                        </a:rPr>
                        <a:t>1 low-10 high</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correction effort</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 at GSI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539158"/>
                  </a:ext>
                </a:extLst>
              </a:tr>
              <a:tr h="173272">
                <a:tc>
                  <a:txBody>
                    <a:bodyPr/>
                    <a:lstStyle/>
                    <a:p>
                      <a:pPr algn="l" fontAlgn="t"/>
                      <a:r>
                        <a:rPr lang="de-DE" sz="1000" b="0" i="0" u="none" strike="noStrike">
                          <a:solidFill>
                            <a:srgbClr val="000000"/>
                          </a:solidFill>
                          <a:effectLst/>
                          <a:latin typeface="Arial" panose="020B0604020202020204" pitchFamily="34" charset="0"/>
                        </a:rPr>
                        <a:t>Bolting and threads</a:t>
                      </a:r>
                    </a:p>
                  </a:txBody>
                  <a:tcPr marL="8664" marR="8664" marT="8664"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Use of incorrect screws</a:t>
                      </a:r>
                    </a:p>
                  </a:txBody>
                  <a:tcPr marL="8664" marR="8664" marT="8664"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8</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3</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71958711"/>
                  </a:ext>
                </a:extLst>
              </a:tr>
              <a:tr h="173272">
                <a:tc>
                  <a:txBody>
                    <a:bodyPr/>
                    <a:lstStyle/>
                    <a:p>
                      <a:pPr algn="l" fontAlgn="t"/>
                      <a:r>
                        <a:rPr lang="de-DE" sz="1000" b="0" i="0" u="none" strike="noStrike">
                          <a:solidFill>
                            <a:srgbClr val="000000"/>
                          </a:solidFill>
                          <a:effectLst/>
                          <a:latin typeface="Arial" panose="020B0604020202020204" pitchFamily="34" charset="0"/>
                        </a:rPr>
                        <a:t>Bolting and threads</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Threads are not cut correctly</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8</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81726953"/>
                  </a:ext>
                </a:extLst>
              </a:tr>
              <a:tr h="173272">
                <a:tc>
                  <a:txBody>
                    <a:bodyPr/>
                    <a:lstStyle/>
                    <a:p>
                      <a:pPr algn="l" fontAlgn="t"/>
                      <a:r>
                        <a:rPr lang="de-DE" sz="1000" b="0" i="0" u="none" strike="noStrike">
                          <a:solidFill>
                            <a:srgbClr val="000000"/>
                          </a:solidFill>
                          <a:effectLst/>
                          <a:latin typeface="Arial" panose="020B0604020202020204" pitchFamily="34" charset="0"/>
                        </a:rPr>
                        <a:t>Welding &amp; Soldering</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Poorly executed welding seams</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43700886"/>
                  </a:ext>
                </a:extLst>
              </a:tr>
              <a:tr h="173272">
                <a:tc>
                  <a:txBody>
                    <a:bodyPr/>
                    <a:lstStyle/>
                    <a:p>
                      <a:pPr algn="l" fontAlgn="t"/>
                      <a:r>
                        <a:rPr lang="de-DE" sz="1000" b="0" i="0" u="none" strike="noStrike">
                          <a:solidFill>
                            <a:srgbClr val="000000"/>
                          </a:solidFill>
                          <a:effectLst/>
                          <a:latin typeface="Arial" panose="020B0604020202020204" pitchFamily="34" charset="0"/>
                        </a:rPr>
                        <a:t>Welding &amp; Soldering</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Annealing colours on welding seams</a:t>
                      </a:r>
                    </a:p>
                  </a:txBody>
                  <a:tcPr marL="8664" marR="8664" marT="8664" marB="0">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98149686"/>
                  </a:ext>
                </a:extLst>
              </a:tr>
              <a:tr h="173272">
                <a:tc>
                  <a:txBody>
                    <a:bodyPr/>
                    <a:lstStyle/>
                    <a:p>
                      <a:pPr algn="l" fontAlgn="t"/>
                      <a:r>
                        <a:rPr lang="de-DE" sz="1000" b="0" i="0" u="none" strike="noStrike">
                          <a:solidFill>
                            <a:srgbClr val="000000"/>
                          </a:solidFill>
                          <a:effectLst/>
                          <a:latin typeface="Arial" panose="020B0604020202020204" pitchFamily="34" charset="0"/>
                        </a:rPr>
                        <a:t>Welding &amp; Soldering</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Poor soldering points on coils and busbars</a:t>
                      </a:r>
                    </a:p>
                  </a:txBody>
                  <a:tcPr marL="8664" marR="8664" marT="8664" marB="0">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3</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dirty="0">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15303440"/>
                  </a:ext>
                </a:extLst>
              </a:tr>
            </a:tbl>
          </a:graphicData>
        </a:graphic>
      </p:graphicFrame>
      <p:sp>
        <p:nvSpPr>
          <p:cNvPr id="9" name="Textfeld 8"/>
          <p:cNvSpPr txBox="1"/>
          <p:nvPr/>
        </p:nvSpPr>
        <p:spPr>
          <a:xfrm>
            <a:off x="287337" y="5422833"/>
            <a:ext cx="8605837" cy="646331"/>
          </a:xfrm>
          <a:prstGeom prst="rect">
            <a:avLst/>
          </a:prstGeom>
          <a:solidFill>
            <a:schemeClr val="bg1">
              <a:lumMod val="75000"/>
            </a:schemeClr>
          </a:solidFill>
          <a:ln w="12700">
            <a:solidFill>
              <a:srgbClr val="002060"/>
            </a:solidFill>
          </a:ln>
        </p:spPr>
        <p:txBody>
          <a:bodyPr wrap="square" rtlCol="0">
            <a:spAutoFit/>
          </a:bodyPr>
          <a:lstStyle/>
          <a:p>
            <a:pPr algn="ctr"/>
            <a:r>
              <a:rPr lang="en-GB" b="1" dirty="0" smtClean="0"/>
              <a:t>high rate of incidents  =  high effort to correct  =  </a:t>
            </a:r>
            <a:r>
              <a:rPr lang="en-GB" b="1" dirty="0" smtClean="0">
                <a:solidFill>
                  <a:srgbClr val="FF0000"/>
                </a:solidFill>
              </a:rPr>
              <a:t>must be avoided</a:t>
            </a:r>
          </a:p>
          <a:p>
            <a:pPr algn="ctr"/>
            <a:r>
              <a:rPr lang="en-GB" b="1" dirty="0" smtClean="0"/>
              <a:t>high impact on functionality   =   high effort to correct  =  </a:t>
            </a:r>
            <a:r>
              <a:rPr lang="en-GB" b="1" dirty="0" smtClean="0">
                <a:solidFill>
                  <a:srgbClr val="FF0000"/>
                </a:solidFill>
              </a:rPr>
              <a:t>must be avoided</a:t>
            </a:r>
            <a:endParaRPr lang="en-GB" b="1" dirty="0">
              <a:solidFill>
                <a:srgbClr val="FF0000"/>
              </a:solidFill>
            </a:endParaRPr>
          </a:p>
        </p:txBody>
      </p:sp>
      <p:sp>
        <p:nvSpPr>
          <p:cNvPr id="4" name="Fußzeilenplatzhalter 3"/>
          <p:cNvSpPr>
            <a:spLocks noGrp="1"/>
          </p:cNvSpPr>
          <p:nvPr>
            <p:ph type="ftr" sz="quarter" idx="11"/>
          </p:nvPr>
        </p:nvSpPr>
        <p:spPr/>
        <p:txBody>
          <a:bodyPr/>
          <a:lstStyle/>
          <a:p>
            <a:pPr>
              <a:defRPr/>
            </a:pPr>
            <a:r>
              <a:rPr lang="en-US" altLang="de-DE" smtClean="0"/>
              <a:t>5th BINP Workshop - H Reich, C Will, H Hagelskamp</a:t>
            </a:r>
            <a:endParaRPr lang="de-DE" altLang="de-DE" dirty="0"/>
          </a:p>
        </p:txBody>
      </p:sp>
      <p:sp>
        <p:nvSpPr>
          <p:cNvPr id="5" name="Foliennummernplatzhalter 4"/>
          <p:cNvSpPr>
            <a:spLocks noGrp="1"/>
          </p:cNvSpPr>
          <p:nvPr>
            <p:ph type="sldNum" sz="quarter" idx="10"/>
          </p:nvPr>
        </p:nvSpPr>
        <p:spPr/>
        <p:txBody>
          <a:bodyPr/>
          <a:lstStyle/>
          <a:p>
            <a:pPr>
              <a:defRPr/>
            </a:pPr>
            <a:fld id="{7EE69476-6003-47DC-8B74-0BB465662B31}" type="slidenum">
              <a:rPr lang="de-DE" smtClean="0"/>
              <a:pPr>
                <a:defRPr/>
              </a:pPr>
              <a:t>5</a:t>
            </a:fld>
            <a:endParaRPr lang="de-DE" dirty="0"/>
          </a:p>
        </p:txBody>
      </p:sp>
    </p:spTree>
    <p:extLst>
      <p:ext uri="{BB962C8B-B14F-4D97-AF65-F5344CB8AC3E}">
        <p14:creationId xmlns:p14="http://schemas.microsoft.com/office/powerpoint/2010/main" val="634320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423297" y="223801"/>
            <a:ext cx="8605837" cy="396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eaLnBrk="1" fontAlgn="base" hangingPunct="1">
              <a:spcBef>
                <a:spcPct val="0"/>
              </a:spcBef>
              <a:spcAft>
                <a:spcPct val="0"/>
              </a:spcAft>
              <a:defRPr sz="2800">
                <a:solidFill>
                  <a:srgbClr val="00599D"/>
                </a:solidFill>
                <a:latin typeface="Arial" charset="0"/>
              </a:defRPr>
            </a:lvl6pPr>
            <a:lvl7pPr marL="914400" algn="l" rtl="0" eaLnBrk="1" fontAlgn="base" hangingPunct="1">
              <a:spcBef>
                <a:spcPct val="0"/>
              </a:spcBef>
              <a:spcAft>
                <a:spcPct val="0"/>
              </a:spcAft>
              <a:defRPr sz="2800">
                <a:solidFill>
                  <a:srgbClr val="00599D"/>
                </a:solidFill>
                <a:latin typeface="Arial" charset="0"/>
              </a:defRPr>
            </a:lvl7pPr>
            <a:lvl8pPr marL="1371600" algn="l" rtl="0" eaLnBrk="1" fontAlgn="base" hangingPunct="1">
              <a:spcBef>
                <a:spcPct val="0"/>
              </a:spcBef>
              <a:spcAft>
                <a:spcPct val="0"/>
              </a:spcAft>
              <a:defRPr sz="2800">
                <a:solidFill>
                  <a:srgbClr val="00599D"/>
                </a:solidFill>
                <a:latin typeface="Arial" charset="0"/>
              </a:defRPr>
            </a:lvl8pPr>
            <a:lvl9pPr marL="1828800" algn="l" rtl="0" eaLnBrk="1" fontAlgn="base" hangingPunct="1">
              <a:spcBef>
                <a:spcPct val="0"/>
              </a:spcBef>
              <a:spcAft>
                <a:spcPct val="0"/>
              </a:spcAft>
              <a:defRPr sz="2800">
                <a:solidFill>
                  <a:srgbClr val="00599D"/>
                </a:solidFill>
                <a:latin typeface="Arial" charset="0"/>
              </a:defRPr>
            </a:lvl9pPr>
          </a:lstStyle>
          <a:p>
            <a:r>
              <a:rPr lang="en-US" dirty="0"/>
              <a:t>Quality Improvement</a:t>
            </a:r>
            <a:r>
              <a:rPr lang="en-US" dirty="0" smtClean="0"/>
              <a:t>– </a:t>
            </a:r>
            <a:r>
              <a:rPr lang="en-US" dirty="0"/>
              <a:t>Magnets 4/4 </a:t>
            </a:r>
            <a:endParaRPr lang="de-DE" dirty="0"/>
          </a:p>
        </p:txBody>
      </p:sp>
      <p:sp>
        <p:nvSpPr>
          <p:cNvPr id="7" name="Textfeld 6"/>
          <p:cNvSpPr txBox="1"/>
          <p:nvPr/>
        </p:nvSpPr>
        <p:spPr>
          <a:xfrm>
            <a:off x="287338" y="1363559"/>
            <a:ext cx="8605836" cy="369332"/>
          </a:xfrm>
          <a:prstGeom prst="rect">
            <a:avLst/>
          </a:prstGeom>
          <a:solidFill>
            <a:schemeClr val="accent3">
              <a:lumMod val="85000"/>
            </a:schemeClr>
          </a:solidFill>
          <a:ln w="15875">
            <a:solidFill>
              <a:srgbClr val="002060"/>
            </a:solidFill>
          </a:ln>
        </p:spPr>
        <p:txBody>
          <a:bodyPr wrap="square" rtlCol="0">
            <a:spAutoFit/>
          </a:bodyPr>
          <a:lstStyle>
            <a:defPPr>
              <a:defRPr lang="de-DE"/>
            </a:defPPr>
            <a:lvl1pPr algn="ctr"/>
          </a:lstStyle>
          <a:p>
            <a:r>
              <a:rPr lang="en-GB" dirty="0"/>
              <a:t>Category:  Final Care at production end</a:t>
            </a:r>
          </a:p>
        </p:txBody>
      </p:sp>
      <p:graphicFrame>
        <p:nvGraphicFramePr>
          <p:cNvPr id="3" name="Inhaltsplatzhalter 2"/>
          <p:cNvGraphicFramePr>
            <a:graphicFrameLocks noGrp="1"/>
          </p:cNvGraphicFramePr>
          <p:nvPr>
            <p:ph idx="1"/>
            <p:extLst>
              <p:ext uri="{D42A27DB-BD31-4B8C-83A1-F6EECF244321}">
                <p14:modId xmlns:p14="http://schemas.microsoft.com/office/powerpoint/2010/main" val="3953138464"/>
              </p:ext>
            </p:extLst>
          </p:nvPr>
        </p:nvGraphicFramePr>
        <p:xfrm>
          <a:off x="287337" y="2032914"/>
          <a:ext cx="8605838" cy="3058251"/>
        </p:xfrm>
        <a:graphic>
          <a:graphicData uri="http://schemas.openxmlformats.org/drawingml/2006/table">
            <a:tbl>
              <a:tblPr/>
              <a:tblGrid>
                <a:gridCol w="2656836">
                  <a:extLst>
                    <a:ext uri="{9D8B030D-6E8A-4147-A177-3AD203B41FA5}">
                      <a16:colId xmlns:a16="http://schemas.microsoft.com/office/drawing/2014/main" val="1620752356"/>
                    </a:ext>
                  </a:extLst>
                </a:gridCol>
                <a:gridCol w="2656836">
                  <a:extLst>
                    <a:ext uri="{9D8B030D-6E8A-4147-A177-3AD203B41FA5}">
                      <a16:colId xmlns:a16="http://schemas.microsoft.com/office/drawing/2014/main" val="1402737464"/>
                    </a:ext>
                  </a:extLst>
                </a:gridCol>
                <a:gridCol w="1051183">
                  <a:extLst>
                    <a:ext uri="{9D8B030D-6E8A-4147-A177-3AD203B41FA5}">
                      <a16:colId xmlns:a16="http://schemas.microsoft.com/office/drawing/2014/main" val="2773476601"/>
                    </a:ext>
                  </a:extLst>
                </a:gridCol>
                <a:gridCol w="1016528">
                  <a:extLst>
                    <a:ext uri="{9D8B030D-6E8A-4147-A177-3AD203B41FA5}">
                      <a16:colId xmlns:a16="http://schemas.microsoft.com/office/drawing/2014/main" val="2970264647"/>
                    </a:ext>
                  </a:extLst>
                </a:gridCol>
                <a:gridCol w="1224455">
                  <a:extLst>
                    <a:ext uri="{9D8B030D-6E8A-4147-A177-3AD203B41FA5}">
                      <a16:colId xmlns:a16="http://schemas.microsoft.com/office/drawing/2014/main" val="2053227057"/>
                    </a:ext>
                  </a:extLst>
                </a:gridCol>
              </a:tblGrid>
              <a:tr h="701751">
                <a:tc>
                  <a:txBody>
                    <a:bodyPr/>
                    <a:lstStyle/>
                    <a:p>
                      <a:pPr algn="l" fontAlgn="t"/>
                      <a:r>
                        <a:rPr lang="de-DE" sz="1000" b="1" i="0" u="none" strike="noStrike">
                          <a:solidFill>
                            <a:srgbClr val="000000"/>
                          </a:solidFill>
                          <a:effectLst/>
                          <a:latin typeface="Arial" panose="020B0604020202020204" pitchFamily="34" charset="0"/>
                        </a:rPr>
                        <a:t>Group</a:t>
                      </a:r>
                    </a:p>
                  </a:txBody>
                  <a:tcPr marL="8664" marR="8664" marT="8664"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Description of the technical problem</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criticality for function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de-DE" sz="1000" b="1" i="0" u="none" strike="noStrike">
                          <a:solidFill>
                            <a:srgbClr val="000000"/>
                          </a:solidFill>
                          <a:effectLst/>
                          <a:latin typeface="Arial" panose="020B0604020202020204" pitchFamily="34" charset="0"/>
                        </a:rPr>
                        <a:t>Incidence </a:t>
                      </a:r>
                      <a:br>
                        <a:rPr lang="de-DE" sz="1000" b="1" i="0" u="none" strike="noStrike">
                          <a:solidFill>
                            <a:srgbClr val="000000"/>
                          </a:solidFill>
                          <a:effectLst/>
                          <a:latin typeface="Arial" panose="020B0604020202020204" pitchFamily="34" charset="0"/>
                        </a:rPr>
                      </a:br>
                      <a:r>
                        <a:rPr lang="de-DE" sz="1000" b="1" i="0" u="none" strike="noStrike">
                          <a:solidFill>
                            <a:srgbClr val="000000"/>
                          </a:solidFill>
                          <a:effectLst/>
                          <a:latin typeface="Arial" panose="020B0604020202020204" pitchFamily="34" charset="0"/>
                        </a:rPr>
                        <a:t>1 low-10 high</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correction effort</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 at GSI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577366"/>
                  </a:ext>
                </a:extLst>
              </a:tr>
              <a:tr h="173272">
                <a:tc>
                  <a:txBody>
                    <a:bodyPr/>
                    <a:lstStyle/>
                    <a:p>
                      <a:pPr algn="l" fontAlgn="t"/>
                      <a:r>
                        <a:rPr lang="de-DE" sz="1000" b="0" i="0" u="none" strike="noStrike">
                          <a:solidFill>
                            <a:srgbClr val="000000"/>
                          </a:solidFill>
                          <a:effectLst/>
                          <a:latin typeface="Arial" panose="020B0604020202020204" pitchFamily="34" charset="0"/>
                        </a:rPr>
                        <a:t>Clean-up &amp; Finishing</a:t>
                      </a:r>
                    </a:p>
                  </a:txBody>
                  <a:tcPr marL="8664" marR="8664" marT="8664"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Not deburred drill holes</a:t>
                      </a:r>
                    </a:p>
                  </a:txBody>
                  <a:tcPr marL="8664" marR="8664" marT="8664"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4</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8</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3</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45050353"/>
                  </a:ext>
                </a:extLst>
              </a:tr>
              <a:tr h="329217">
                <a:tc>
                  <a:txBody>
                    <a:bodyPr/>
                    <a:lstStyle/>
                    <a:p>
                      <a:pPr algn="l" fontAlgn="t"/>
                      <a:r>
                        <a:rPr lang="de-DE" sz="1000" b="0" i="0" u="none" strike="noStrike">
                          <a:solidFill>
                            <a:srgbClr val="000000"/>
                          </a:solidFill>
                          <a:effectLst/>
                          <a:latin typeface="Arial" panose="020B0604020202020204" pitchFamily="34" charset="0"/>
                        </a:rPr>
                        <a:t>Clean-up &amp; Finishing</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Missing Labelling (earthing, water connection etc.)</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3</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7</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975333641"/>
                  </a:ext>
                </a:extLst>
              </a:tr>
              <a:tr h="173272">
                <a:tc>
                  <a:txBody>
                    <a:bodyPr/>
                    <a:lstStyle/>
                    <a:p>
                      <a:pPr algn="l" fontAlgn="t"/>
                      <a:r>
                        <a:rPr lang="de-DE" sz="1000" b="0" i="0" u="none" strike="noStrike">
                          <a:solidFill>
                            <a:srgbClr val="000000"/>
                          </a:solidFill>
                          <a:effectLst/>
                          <a:latin typeface="Arial" panose="020B0604020202020204" pitchFamily="34" charset="0"/>
                        </a:rPr>
                        <a:t>Clean-up &amp; Finishing</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Oil spills</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42851857"/>
                  </a:ext>
                </a:extLst>
              </a:tr>
              <a:tr h="173272">
                <a:tc>
                  <a:txBody>
                    <a:bodyPr/>
                    <a:lstStyle/>
                    <a:p>
                      <a:pPr algn="l" fontAlgn="t"/>
                      <a:r>
                        <a:rPr lang="de-DE" sz="1000" b="0" i="0" u="none" strike="noStrike">
                          <a:solidFill>
                            <a:srgbClr val="000000"/>
                          </a:solidFill>
                          <a:effectLst/>
                          <a:latin typeface="Arial" panose="020B0604020202020204" pitchFamily="34" charset="0"/>
                        </a:rPr>
                        <a:t>Clean-up &amp; Finishing</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Fitting holes in the yoke</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1</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35284977"/>
                  </a:ext>
                </a:extLst>
              </a:tr>
              <a:tr h="329217">
                <a:tc>
                  <a:txBody>
                    <a:bodyPr/>
                    <a:lstStyle/>
                    <a:p>
                      <a:pPr algn="l" fontAlgn="t"/>
                      <a:r>
                        <a:rPr lang="de-DE" sz="1000" b="0" i="0" u="none" strike="noStrike">
                          <a:solidFill>
                            <a:srgbClr val="000000"/>
                          </a:solidFill>
                          <a:effectLst/>
                          <a:latin typeface="Arial" panose="020B0604020202020204" pitchFamily="34" charset="0"/>
                        </a:rPr>
                        <a:t>Coating &amp; Conservation</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zinc dust paint on the poles is missing or damaged</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9</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97125159"/>
                  </a:ext>
                </a:extLst>
              </a:tr>
              <a:tr h="173272">
                <a:tc>
                  <a:txBody>
                    <a:bodyPr/>
                    <a:lstStyle/>
                    <a:p>
                      <a:pPr algn="l" fontAlgn="t"/>
                      <a:r>
                        <a:rPr lang="de-DE" sz="1000" b="0" i="0" u="none" strike="noStrike">
                          <a:solidFill>
                            <a:srgbClr val="000000"/>
                          </a:solidFill>
                          <a:effectLst/>
                          <a:latin typeface="Arial" panose="020B0604020202020204" pitchFamily="34" charset="0"/>
                        </a:rPr>
                        <a:t>Coating &amp; Conservation</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Reference surfaces not greased</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8</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23930039"/>
                  </a:ext>
                </a:extLst>
              </a:tr>
              <a:tr h="329217">
                <a:tc>
                  <a:txBody>
                    <a:bodyPr/>
                    <a:lstStyle/>
                    <a:p>
                      <a:pPr algn="l" fontAlgn="t"/>
                      <a:r>
                        <a:rPr lang="de-DE" sz="1000" b="0" i="0" u="none" strike="noStrike">
                          <a:solidFill>
                            <a:srgbClr val="000000"/>
                          </a:solidFill>
                          <a:effectLst/>
                          <a:latin typeface="Arial" panose="020B0604020202020204" pitchFamily="34" charset="0"/>
                        </a:rPr>
                        <a:t>Coating &amp; Conservation</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panose="020B0604020202020204" pitchFamily="34" charset="0"/>
                        </a:rPr>
                        <a:t>Contact surfaces of </a:t>
                      </a:r>
                      <a:r>
                        <a:rPr lang="en-US" sz="1000" b="0" i="0" u="none" strike="noStrike" dirty="0" err="1">
                          <a:solidFill>
                            <a:srgbClr val="000000"/>
                          </a:solidFill>
                          <a:effectLst/>
                          <a:latin typeface="Arial" panose="020B0604020202020204" pitchFamily="34" charset="0"/>
                        </a:rPr>
                        <a:t>earthing</a:t>
                      </a:r>
                      <a:r>
                        <a:rPr lang="en-US" sz="1000" b="0" i="0" u="none" strike="noStrike" dirty="0">
                          <a:solidFill>
                            <a:srgbClr val="000000"/>
                          </a:solidFill>
                          <a:effectLst/>
                          <a:latin typeface="Arial" panose="020B0604020202020204" pitchFamily="34" charset="0"/>
                        </a:rPr>
                        <a:t> connections wrongly painted</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5</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3</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70092439"/>
                  </a:ext>
                </a:extLst>
              </a:tr>
              <a:tr h="173272">
                <a:tc>
                  <a:txBody>
                    <a:bodyPr/>
                    <a:lstStyle/>
                    <a:p>
                      <a:pPr algn="l" fontAlgn="t"/>
                      <a:r>
                        <a:rPr lang="de-DE" sz="1000" b="0" i="0" u="none" strike="noStrike">
                          <a:solidFill>
                            <a:srgbClr val="000000"/>
                          </a:solidFill>
                          <a:effectLst/>
                          <a:latin typeface="Arial" panose="020B0604020202020204" pitchFamily="34" charset="0"/>
                        </a:rPr>
                        <a:t>Coating &amp; Conservation</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Rust on reference surfaces</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3</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38636980"/>
                  </a:ext>
                </a:extLst>
              </a:tr>
              <a:tr h="329217">
                <a:tc>
                  <a:txBody>
                    <a:bodyPr/>
                    <a:lstStyle/>
                    <a:p>
                      <a:pPr algn="l" fontAlgn="t"/>
                      <a:r>
                        <a:rPr lang="de-DE" sz="1000" b="0" i="0" u="none" strike="noStrike">
                          <a:solidFill>
                            <a:srgbClr val="000000"/>
                          </a:solidFill>
                          <a:effectLst/>
                          <a:latin typeface="Arial" panose="020B0604020202020204" pitchFamily="34" charset="0"/>
                        </a:rPr>
                        <a:t>Coating &amp; Conservation</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Contact surfaces on frame and adjustable feet wrongly painted</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5</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70728711"/>
                  </a:ext>
                </a:extLst>
              </a:tr>
              <a:tr h="173272">
                <a:tc>
                  <a:txBody>
                    <a:bodyPr/>
                    <a:lstStyle/>
                    <a:p>
                      <a:pPr algn="l" fontAlgn="t"/>
                      <a:r>
                        <a:rPr lang="de-DE" sz="1000" b="0" i="0" u="none" strike="noStrike">
                          <a:solidFill>
                            <a:srgbClr val="000000"/>
                          </a:solidFill>
                          <a:effectLst/>
                          <a:latin typeface="Arial" panose="020B0604020202020204" pitchFamily="34" charset="0"/>
                        </a:rPr>
                        <a:t>Coating &amp; Conservation</a:t>
                      </a:r>
                    </a:p>
                  </a:txBody>
                  <a:tcPr marL="8664" marR="8664" marT="86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Rust on crane eyes</a:t>
                      </a:r>
                    </a:p>
                  </a:txBody>
                  <a:tcPr marL="8664" marR="8664" marT="866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664" marR="8664" marT="866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1</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dirty="0">
                          <a:solidFill>
                            <a:srgbClr val="000000"/>
                          </a:solidFill>
                          <a:effectLst/>
                          <a:latin typeface="Arial" panose="020B0604020202020204" pitchFamily="34" charset="0"/>
                        </a:rPr>
                        <a:t>10</a:t>
                      </a:r>
                    </a:p>
                  </a:txBody>
                  <a:tcPr marL="8664" marR="8664" marT="8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535595591"/>
                  </a:ext>
                </a:extLst>
              </a:tr>
            </a:tbl>
          </a:graphicData>
        </a:graphic>
      </p:graphicFrame>
      <p:sp>
        <p:nvSpPr>
          <p:cNvPr id="8" name="Textfeld 7"/>
          <p:cNvSpPr txBox="1"/>
          <p:nvPr/>
        </p:nvSpPr>
        <p:spPr>
          <a:xfrm>
            <a:off x="287337" y="5422833"/>
            <a:ext cx="8605837" cy="646331"/>
          </a:xfrm>
          <a:prstGeom prst="rect">
            <a:avLst/>
          </a:prstGeom>
          <a:solidFill>
            <a:schemeClr val="bg1">
              <a:lumMod val="75000"/>
            </a:schemeClr>
          </a:solidFill>
          <a:ln w="12700">
            <a:solidFill>
              <a:srgbClr val="002060"/>
            </a:solidFill>
          </a:ln>
        </p:spPr>
        <p:txBody>
          <a:bodyPr wrap="square" rtlCol="0">
            <a:spAutoFit/>
          </a:bodyPr>
          <a:lstStyle/>
          <a:p>
            <a:pPr algn="ctr"/>
            <a:r>
              <a:rPr lang="en-GB" b="1" dirty="0" smtClean="0"/>
              <a:t>high rate of incidents  =  low effort to correct  =  </a:t>
            </a:r>
            <a:r>
              <a:rPr lang="en-GB" b="1" dirty="0" smtClean="0">
                <a:solidFill>
                  <a:srgbClr val="FF0000"/>
                </a:solidFill>
              </a:rPr>
              <a:t>easy to avoid</a:t>
            </a:r>
          </a:p>
          <a:p>
            <a:pPr algn="ctr"/>
            <a:r>
              <a:rPr lang="en-GB" b="1" dirty="0" smtClean="0"/>
              <a:t>high impact on functionality   =   high effort to correct  =  </a:t>
            </a:r>
            <a:r>
              <a:rPr lang="en-GB" b="1" dirty="0" smtClean="0">
                <a:solidFill>
                  <a:srgbClr val="FF0000"/>
                </a:solidFill>
              </a:rPr>
              <a:t>must be avoided</a:t>
            </a:r>
            <a:endParaRPr lang="en-GB" b="1" dirty="0">
              <a:solidFill>
                <a:srgbClr val="FF0000"/>
              </a:solidFill>
            </a:endParaRPr>
          </a:p>
        </p:txBody>
      </p:sp>
      <p:sp>
        <p:nvSpPr>
          <p:cNvPr id="5" name="Fußzeilenplatzhalter 4"/>
          <p:cNvSpPr>
            <a:spLocks noGrp="1"/>
          </p:cNvSpPr>
          <p:nvPr>
            <p:ph type="ftr" sz="quarter" idx="11"/>
          </p:nvPr>
        </p:nvSpPr>
        <p:spPr/>
        <p:txBody>
          <a:bodyPr/>
          <a:lstStyle/>
          <a:p>
            <a:pPr>
              <a:defRPr/>
            </a:pPr>
            <a:r>
              <a:rPr lang="en-US" altLang="de-DE" smtClean="0"/>
              <a:t>5th BINP Workshop - H Reich, C Will, H Hagelskamp</a:t>
            </a:r>
            <a:endParaRPr lang="de-DE" altLang="de-DE" dirty="0"/>
          </a:p>
        </p:txBody>
      </p:sp>
      <p:sp>
        <p:nvSpPr>
          <p:cNvPr id="9" name="Foliennummernplatzhalter 8"/>
          <p:cNvSpPr>
            <a:spLocks noGrp="1"/>
          </p:cNvSpPr>
          <p:nvPr>
            <p:ph type="sldNum" sz="quarter" idx="10"/>
          </p:nvPr>
        </p:nvSpPr>
        <p:spPr/>
        <p:txBody>
          <a:bodyPr/>
          <a:lstStyle/>
          <a:p>
            <a:pPr>
              <a:defRPr/>
            </a:pPr>
            <a:fld id="{7EE69476-6003-47DC-8B74-0BB465662B31}" type="slidenum">
              <a:rPr lang="de-DE" smtClean="0"/>
              <a:pPr>
                <a:defRPr/>
              </a:pPr>
              <a:t>6</a:t>
            </a:fld>
            <a:endParaRPr lang="de-DE" dirty="0"/>
          </a:p>
        </p:txBody>
      </p:sp>
    </p:spTree>
    <p:extLst>
      <p:ext uri="{BB962C8B-B14F-4D97-AF65-F5344CB8AC3E}">
        <p14:creationId xmlns:p14="http://schemas.microsoft.com/office/powerpoint/2010/main" val="3789094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423297" y="223801"/>
            <a:ext cx="8605837" cy="396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eaLnBrk="1" fontAlgn="base" hangingPunct="1">
              <a:spcBef>
                <a:spcPct val="0"/>
              </a:spcBef>
              <a:spcAft>
                <a:spcPct val="0"/>
              </a:spcAft>
              <a:defRPr sz="2800">
                <a:solidFill>
                  <a:srgbClr val="00599D"/>
                </a:solidFill>
                <a:latin typeface="Arial" charset="0"/>
              </a:defRPr>
            </a:lvl6pPr>
            <a:lvl7pPr marL="914400" algn="l" rtl="0" eaLnBrk="1" fontAlgn="base" hangingPunct="1">
              <a:spcBef>
                <a:spcPct val="0"/>
              </a:spcBef>
              <a:spcAft>
                <a:spcPct val="0"/>
              </a:spcAft>
              <a:defRPr sz="2800">
                <a:solidFill>
                  <a:srgbClr val="00599D"/>
                </a:solidFill>
                <a:latin typeface="Arial" charset="0"/>
              </a:defRPr>
            </a:lvl7pPr>
            <a:lvl8pPr marL="1371600" algn="l" rtl="0" eaLnBrk="1" fontAlgn="base" hangingPunct="1">
              <a:spcBef>
                <a:spcPct val="0"/>
              </a:spcBef>
              <a:spcAft>
                <a:spcPct val="0"/>
              </a:spcAft>
              <a:defRPr sz="2800">
                <a:solidFill>
                  <a:srgbClr val="00599D"/>
                </a:solidFill>
                <a:latin typeface="Arial" charset="0"/>
              </a:defRPr>
            </a:lvl8pPr>
            <a:lvl9pPr marL="1828800" algn="l" rtl="0" eaLnBrk="1" fontAlgn="base" hangingPunct="1">
              <a:spcBef>
                <a:spcPct val="0"/>
              </a:spcBef>
              <a:spcAft>
                <a:spcPct val="0"/>
              </a:spcAft>
              <a:defRPr sz="2800">
                <a:solidFill>
                  <a:srgbClr val="00599D"/>
                </a:solidFill>
                <a:latin typeface="Arial" charset="0"/>
              </a:defRPr>
            </a:lvl9pPr>
          </a:lstStyle>
          <a:p>
            <a:r>
              <a:rPr lang="en-US" dirty="0"/>
              <a:t>Quality Improvement</a:t>
            </a:r>
            <a:r>
              <a:rPr lang="en-US" dirty="0" smtClean="0"/>
              <a:t>– </a:t>
            </a:r>
            <a:r>
              <a:rPr lang="en-US" dirty="0"/>
              <a:t>Vacuum 1/3 </a:t>
            </a:r>
            <a:endParaRPr lang="de-DE" dirty="0"/>
          </a:p>
        </p:txBody>
      </p:sp>
      <p:sp>
        <p:nvSpPr>
          <p:cNvPr id="7" name="Textfeld 6"/>
          <p:cNvSpPr txBox="1"/>
          <p:nvPr/>
        </p:nvSpPr>
        <p:spPr>
          <a:xfrm>
            <a:off x="287338" y="1363559"/>
            <a:ext cx="8605836" cy="369332"/>
          </a:xfrm>
          <a:prstGeom prst="rect">
            <a:avLst/>
          </a:prstGeom>
          <a:solidFill>
            <a:schemeClr val="accent3">
              <a:lumMod val="85000"/>
            </a:schemeClr>
          </a:solidFill>
          <a:ln w="15875">
            <a:solidFill>
              <a:srgbClr val="002060"/>
            </a:solidFill>
          </a:ln>
        </p:spPr>
        <p:txBody>
          <a:bodyPr wrap="square" rtlCol="0">
            <a:spAutoFit/>
          </a:bodyPr>
          <a:lstStyle>
            <a:defPPr>
              <a:defRPr lang="de-DE"/>
            </a:defPPr>
            <a:lvl1pPr algn="ctr"/>
          </a:lstStyle>
          <a:p>
            <a:r>
              <a:rPr lang="en-GB" dirty="0"/>
              <a:t>Category:  Main Components</a:t>
            </a:r>
          </a:p>
        </p:txBody>
      </p:sp>
      <p:graphicFrame>
        <p:nvGraphicFramePr>
          <p:cNvPr id="4" name="Inhaltsplatzhalter 3"/>
          <p:cNvGraphicFramePr>
            <a:graphicFrameLocks noGrp="1"/>
          </p:cNvGraphicFramePr>
          <p:nvPr>
            <p:ph idx="1"/>
          </p:nvPr>
        </p:nvGraphicFramePr>
        <p:xfrm>
          <a:off x="287338" y="2838158"/>
          <a:ext cx="8605837" cy="1830971"/>
        </p:xfrm>
        <a:graphic>
          <a:graphicData uri="http://schemas.openxmlformats.org/drawingml/2006/table">
            <a:tbl>
              <a:tblPr/>
              <a:tblGrid>
                <a:gridCol w="1715042">
                  <a:extLst>
                    <a:ext uri="{9D8B030D-6E8A-4147-A177-3AD203B41FA5}">
                      <a16:colId xmlns:a16="http://schemas.microsoft.com/office/drawing/2014/main" val="401292604"/>
                    </a:ext>
                  </a:extLst>
                </a:gridCol>
                <a:gridCol w="2672793">
                  <a:extLst>
                    <a:ext uri="{9D8B030D-6E8A-4147-A177-3AD203B41FA5}">
                      <a16:colId xmlns:a16="http://schemas.microsoft.com/office/drawing/2014/main" val="1775404769"/>
                    </a:ext>
                  </a:extLst>
                </a:gridCol>
                <a:gridCol w="1294634">
                  <a:extLst>
                    <a:ext uri="{9D8B030D-6E8A-4147-A177-3AD203B41FA5}">
                      <a16:colId xmlns:a16="http://schemas.microsoft.com/office/drawing/2014/main" val="2330481912"/>
                    </a:ext>
                  </a:extLst>
                </a:gridCol>
                <a:gridCol w="1461684">
                  <a:extLst>
                    <a:ext uri="{9D8B030D-6E8A-4147-A177-3AD203B41FA5}">
                      <a16:colId xmlns:a16="http://schemas.microsoft.com/office/drawing/2014/main" val="1408883534"/>
                    </a:ext>
                  </a:extLst>
                </a:gridCol>
                <a:gridCol w="1461684">
                  <a:extLst>
                    <a:ext uri="{9D8B030D-6E8A-4147-A177-3AD203B41FA5}">
                      <a16:colId xmlns:a16="http://schemas.microsoft.com/office/drawing/2014/main" val="2380353001"/>
                    </a:ext>
                  </a:extLst>
                </a:gridCol>
              </a:tblGrid>
              <a:tr h="509996">
                <a:tc>
                  <a:txBody>
                    <a:bodyPr/>
                    <a:lstStyle/>
                    <a:p>
                      <a:pPr algn="l" fontAlgn="t"/>
                      <a:r>
                        <a:rPr lang="de-DE" sz="1000" b="1" i="0" u="none" strike="noStrike">
                          <a:solidFill>
                            <a:srgbClr val="000000"/>
                          </a:solidFill>
                          <a:effectLst/>
                          <a:latin typeface="Arial" panose="020B0604020202020204" pitchFamily="34" charset="0"/>
                        </a:rPr>
                        <a:t>Group</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Description of the technical problem</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criticality for function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1" i="0" u="none" strike="noStrike">
                          <a:solidFill>
                            <a:srgbClr val="000000"/>
                          </a:solidFill>
                          <a:effectLst/>
                          <a:latin typeface="Arial" panose="020B0604020202020204" pitchFamily="34" charset="0"/>
                        </a:rPr>
                        <a:t>Incidence </a:t>
                      </a:r>
                      <a:br>
                        <a:rPr lang="de-DE" sz="1000" b="1" i="0" u="none" strike="noStrike">
                          <a:solidFill>
                            <a:srgbClr val="000000"/>
                          </a:solidFill>
                          <a:effectLst/>
                          <a:latin typeface="Arial" panose="020B0604020202020204" pitchFamily="34" charset="0"/>
                        </a:rPr>
                      </a:br>
                      <a:r>
                        <a:rPr lang="de-DE" sz="1000" b="1" i="0" u="none" strike="noStrike">
                          <a:solidFill>
                            <a:srgbClr val="000000"/>
                          </a:solidFill>
                          <a:effectLst/>
                          <a:latin typeface="Arial" panose="020B0604020202020204" pitchFamily="34" charset="0"/>
                        </a:rPr>
                        <a:t>1 low-10 high</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correction effort</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 at GSI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27373"/>
                  </a:ext>
                </a:extLst>
              </a:tr>
              <a:tr h="167212">
                <a:tc>
                  <a:txBody>
                    <a:bodyPr/>
                    <a:lstStyle/>
                    <a:p>
                      <a:pPr algn="l" fontAlgn="t"/>
                      <a:r>
                        <a:rPr lang="de-DE" sz="1000" b="0" i="0" u="none" strike="noStrike">
                          <a:solidFill>
                            <a:srgbClr val="000000"/>
                          </a:solidFill>
                          <a:effectLst/>
                          <a:latin typeface="Arial" panose="020B0604020202020204" pitchFamily="34" charset="0"/>
                        </a:rPr>
                        <a:t>Daignostic Chambers</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Diagnostic chamber: port in wrong position</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8</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16316012"/>
                  </a:ext>
                </a:extLst>
              </a:tr>
              <a:tr h="167212">
                <a:tc>
                  <a:txBody>
                    <a:bodyPr/>
                    <a:lstStyle/>
                    <a:p>
                      <a:pPr algn="l" fontAlgn="t"/>
                      <a:r>
                        <a:rPr lang="de-DE" sz="1000" b="0" i="0" u="none" strike="noStrike">
                          <a:solidFill>
                            <a:srgbClr val="000000"/>
                          </a:solidFill>
                          <a:effectLst/>
                          <a:latin typeface="Arial" panose="020B0604020202020204" pitchFamily="34" charset="0"/>
                        </a:rPr>
                        <a:t>Support Frames</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Stand wrong</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04840064"/>
                  </a:ext>
                </a:extLst>
              </a:tr>
              <a:tr h="317703">
                <a:tc>
                  <a:txBody>
                    <a:bodyPr/>
                    <a:lstStyle/>
                    <a:p>
                      <a:pPr algn="l" fontAlgn="t"/>
                      <a:r>
                        <a:rPr lang="de-DE" sz="1000" b="0" i="0" u="none" strike="noStrike">
                          <a:solidFill>
                            <a:srgbClr val="000000"/>
                          </a:solidFill>
                          <a:effectLst/>
                          <a:latin typeface="Arial" panose="020B0604020202020204" pitchFamily="34" charset="0"/>
                        </a:rPr>
                        <a:t>Vacuum Chambers</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Gap in the chamber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(pumping takes a very long time!)</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3</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8</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32403088"/>
                  </a:ext>
                </a:extLst>
              </a:tr>
              <a:tr h="167212">
                <a:tc>
                  <a:txBody>
                    <a:bodyPr/>
                    <a:lstStyle/>
                    <a:p>
                      <a:pPr algn="l" fontAlgn="t"/>
                      <a:r>
                        <a:rPr lang="de-DE" sz="1000" b="0" i="0" u="none" strike="noStrike">
                          <a:solidFill>
                            <a:srgbClr val="000000"/>
                          </a:solidFill>
                          <a:effectLst/>
                          <a:latin typeface="Arial" panose="020B0604020202020204" pitchFamily="34" charset="0"/>
                        </a:rPr>
                        <a:t>Vacuum Chambers</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Permeability not achieved</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01304623"/>
                  </a:ext>
                </a:extLst>
              </a:tr>
              <a:tr h="167212">
                <a:tc>
                  <a:txBody>
                    <a:bodyPr/>
                    <a:lstStyle/>
                    <a:p>
                      <a:pPr algn="l" fontAlgn="t"/>
                      <a:r>
                        <a:rPr lang="de-DE" sz="1000" b="0" i="0" u="none" strike="noStrike">
                          <a:solidFill>
                            <a:srgbClr val="000000"/>
                          </a:solidFill>
                          <a:effectLst/>
                          <a:latin typeface="Arial" panose="020B0604020202020204" pitchFamily="34" charset="0"/>
                        </a:rPr>
                        <a:t>Vacuum Chambers</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Hall probe groove not as specified</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2</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78569486"/>
                  </a:ext>
                </a:extLst>
              </a:tr>
              <a:tr h="167212">
                <a:tc>
                  <a:txBody>
                    <a:bodyPr/>
                    <a:lstStyle/>
                    <a:p>
                      <a:pPr algn="l" fontAlgn="t"/>
                      <a:r>
                        <a:rPr lang="de-DE" sz="1000" b="0" i="0" u="none" strike="noStrike">
                          <a:solidFill>
                            <a:srgbClr val="000000"/>
                          </a:solidFill>
                          <a:effectLst/>
                          <a:latin typeface="Arial" panose="020B0604020202020204" pitchFamily="34" charset="0"/>
                        </a:rPr>
                        <a:t>Vacuum Chambers</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Chamber not according to drawing</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1</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503490043"/>
                  </a:ext>
                </a:extLst>
              </a:tr>
              <a:tr h="167212">
                <a:tc>
                  <a:txBody>
                    <a:bodyPr/>
                    <a:lstStyle/>
                    <a:p>
                      <a:pPr algn="l" fontAlgn="t"/>
                      <a:r>
                        <a:rPr lang="de-DE" sz="1000" b="0" i="0" u="none" strike="noStrike">
                          <a:solidFill>
                            <a:srgbClr val="000000"/>
                          </a:solidFill>
                          <a:effectLst/>
                          <a:latin typeface="Arial" panose="020B0604020202020204" pitchFamily="34" charset="0"/>
                        </a:rPr>
                        <a:t>Vacuum Chambers</a:t>
                      </a:r>
                    </a:p>
                  </a:txBody>
                  <a:tcPr marL="8361" marR="8361" marT="8361"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1000" b="0" i="0" u="none" strike="noStrike">
                          <a:solidFill>
                            <a:srgbClr val="000000"/>
                          </a:solidFill>
                          <a:effectLst/>
                          <a:latin typeface="Arial" panose="020B0604020202020204" pitchFamily="34" charset="0"/>
                        </a:rPr>
                        <a:t>Holes in the chamber not degassed</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e-DE" sz="1000" b="0" i="0" u="none" strike="noStrike">
                          <a:solidFill>
                            <a:srgbClr val="000000"/>
                          </a:solidFill>
                          <a:effectLst/>
                          <a:latin typeface="Arial" panose="020B0604020202020204" pitchFamily="34" charset="0"/>
                        </a:rPr>
                        <a:t>4</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6</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dirty="0">
                          <a:solidFill>
                            <a:srgbClr val="000000"/>
                          </a:solidFill>
                          <a:effectLst/>
                          <a:latin typeface="Arial" panose="020B0604020202020204" pitchFamily="34" charset="0"/>
                        </a:rPr>
                        <a:t>1</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79150857"/>
                  </a:ext>
                </a:extLst>
              </a:tr>
            </a:tbl>
          </a:graphicData>
        </a:graphic>
      </p:graphicFrame>
      <p:sp>
        <p:nvSpPr>
          <p:cNvPr id="8" name="Textfeld 7"/>
          <p:cNvSpPr txBox="1"/>
          <p:nvPr/>
        </p:nvSpPr>
        <p:spPr>
          <a:xfrm>
            <a:off x="287337" y="5422833"/>
            <a:ext cx="8605837" cy="646331"/>
          </a:xfrm>
          <a:prstGeom prst="rect">
            <a:avLst/>
          </a:prstGeom>
          <a:solidFill>
            <a:schemeClr val="bg1">
              <a:lumMod val="75000"/>
            </a:schemeClr>
          </a:solidFill>
          <a:ln w="12700">
            <a:solidFill>
              <a:srgbClr val="002060"/>
            </a:solidFill>
          </a:ln>
        </p:spPr>
        <p:txBody>
          <a:bodyPr wrap="square" rtlCol="0">
            <a:spAutoFit/>
          </a:bodyPr>
          <a:lstStyle/>
          <a:p>
            <a:pPr algn="ctr"/>
            <a:r>
              <a:rPr lang="en-GB" b="1" dirty="0" smtClean="0"/>
              <a:t>high rate of incidents  =  low effort to correct  =  </a:t>
            </a:r>
            <a:r>
              <a:rPr lang="en-GB" b="1" dirty="0" smtClean="0">
                <a:solidFill>
                  <a:srgbClr val="FF0000"/>
                </a:solidFill>
              </a:rPr>
              <a:t>easy to avoid</a:t>
            </a:r>
          </a:p>
          <a:p>
            <a:pPr algn="ctr"/>
            <a:r>
              <a:rPr lang="en-GB" b="1" dirty="0" smtClean="0"/>
              <a:t>high impact on functionality   =   high effort to correct  =  </a:t>
            </a:r>
            <a:r>
              <a:rPr lang="en-GB" b="1" dirty="0" smtClean="0">
                <a:solidFill>
                  <a:srgbClr val="FF0000"/>
                </a:solidFill>
              </a:rPr>
              <a:t>must be avoided</a:t>
            </a:r>
            <a:endParaRPr lang="en-GB" b="1" dirty="0">
              <a:solidFill>
                <a:srgbClr val="FF0000"/>
              </a:solidFill>
            </a:endParaRPr>
          </a:p>
        </p:txBody>
      </p:sp>
      <p:sp>
        <p:nvSpPr>
          <p:cNvPr id="5" name="Fußzeilenplatzhalter 4"/>
          <p:cNvSpPr>
            <a:spLocks noGrp="1"/>
          </p:cNvSpPr>
          <p:nvPr>
            <p:ph type="ftr" sz="quarter" idx="11"/>
          </p:nvPr>
        </p:nvSpPr>
        <p:spPr/>
        <p:txBody>
          <a:bodyPr/>
          <a:lstStyle/>
          <a:p>
            <a:pPr>
              <a:defRPr/>
            </a:pPr>
            <a:r>
              <a:rPr lang="en-US" altLang="de-DE" smtClean="0"/>
              <a:t>5th BINP Workshop - H Reich, C Will, H Hagelskamp</a:t>
            </a:r>
            <a:endParaRPr lang="de-DE" altLang="de-DE" dirty="0"/>
          </a:p>
        </p:txBody>
      </p:sp>
      <p:sp>
        <p:nvSpPr>
          <p:cNvPr id="9" name="Foliennummernplatzhalter 8"/>
          <p:cNvSpPr>
            <a:spLocks noGrp="1"/>
          </p:cNvSpPr>
          <p:nvPr>
            <p:ph type="sldNum" sz="quarter" idx="10"/>
          </p:nvPr>
        </p:nvSpPr>
        <p:spPr/>
        <p:txBody>
          <a:bodyPr/>
          <a:lstStyle/>
          <a:p>
            <a:pPr>
              <a:defRPr/>
            </a:pPr>
            <a:fld id="{7EE69476-6003-47DC-8B74-0BB465662B31}" type="slidenum">
              <a:rPr lang="de-DE" smtClean="0"/>
              <a:pPr>
                <a:defRPr/>
              </a:pPr>
              <a:t>7</a:t>
            </a:fld>
            <a:endParaRPr lang="de-DE" dirty="0"/>
          </a:p>
        </p:txBody>
      </p:sp>
    </p:spTree>
    <p:extLst>
      <p:ext uri="{BB962C8B-B14F-4D97-AF65-F5344CB8AC3E}">
        <p14:creationId xmlns:p14="http://schemas.microsoft.com/office/powerpoint/2010/main" val="776088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423297" y="223801"/>
            <a:ext cx="8605837" cy="396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eaLnBrk="1" fontAlgn="base" hangingPunct="1">
              <a:spcBef>
                <a:spcPct val="0"/>
              </a:spcBef>
              <a:spcAft>
                <a:spcPct val="0"/>
              </a:spcAft>
              <a:defRPr sz="2800">
                <a:solidFill>
                  <a:srgbClr val="00599D"/>
                </a:solidFill>
                <a:latin typeface="Arial" charset="0"/>
              </a:defRPr>
            </a:lvl6pPr>
            <a:lvl7pPr marL="914400" algn="l" rtl="0" eaLnBrk="1" fontAlgn="base" hangingPunct="1">
              <a:spcBef>
                <a:spcPct val="0"/>
              </a:spcBef>
              <a:spcAft>
                <a:spcPct val="0"/>
              </a:spcAft>
              <a:defRPr sz="2800">
                <a:solidFill>
                  <a:srgbClr val="00599D"/>
                </a:solidFill>
                <a:latin typeface="Arial" charset="0"/>
              </a:defRPr>
            </a:lvl7pPr>
            <a:lvl8pPr marL="1371600" algn="l" rtl="0" eaLnBrk="1" fontAlgn="base" hangingPunct="1">
              <a:spcBef>
                <a:spcPct val="0"/>
              </a:spcBef>
              <a:spcAft>
                <a:spcPct val="0"/>
              </a:spcAft>
              <a:defRPr sz="2800">
                <a:solidFill>
                  <a:srgbClr val="00599D"/>
                </a:solidFill>
                <a:latin typeface="Arial" charset="0"/>
              </a:defRPr>
            </a:lvl8pPr>
            <a:lvl9pPr marL="1828800" algn="l" rtl="0" eaLnBrk="1" fontAlgn="base" hangingPunct="1">
              <a:spcBef>
                <a:spcPct val="0"/>
              </a:spcBef>
              <a:spcAft>
                <a:spcPct val="0"/>
              </a:spcAft>
              <a:defRPr sz="2800">
                <a:solidFill>
                  <a:srgbClr val="00599D"/>
                </a:solidFill>
                <a:latin typeface="Arial" charset="0"/>
              </a:defRPr>
            </a:lvl9pPr>
          </a:lstStyle>
          <a:p>
            <a:r>
              <a:rPr lang="en-US" dirty="0" smtClean="0"/>
              <a:t>Quality</a:t>
            </a:r>
            <a:r>
              <a:rPr lang="en-US" dirty="0"/>
              <a:t> Improvement</a:t>
            </a:r>
            <a:r>
              <a:rPr lang="en-US" dirty="0" smtClean="0"/>
              <a:t> </a:t>
            </a:r>
            <a:r>
              <a:rPr lang="en-US" dirty="0"/>
              <a:t>– Vacuum 2/3 </a:t>
            </a:r>
            <a:endParaRPr lang="de-DE" dirty="0"/>
          </a:p>
        </p:txBody>
      </p:sp>
      <p:sp>
        <p:nvSpPr>
          <p:cNvPr id="7" name="Textfeld 6"/>
          <p:cNvSpPr txBox="1"/>
          <p:nvPr/>
        </p:nvSpPr>
        <p:spPr>
          <a:xfrm>
            <a:off x="287338" y="1363559"/>
            <a:ext cx="8605836" cy="369332"/>
          </a:xfrm>
          <a:prstGeom prst="rect">
            <a:avLst/>
          </a:prstGeom>
          <a:solidFill>
            <a:schemeClr val="accent3">
              <a:lumMod val="85000"/>
            </a:schemeClr>
          </a:solidFill>
          <a:ln w="15875">
            <a:solidFill>
              <a:srgbClr val="002060"/>
            </a:solidFill>
          </a:ln>
        </p:spPr>
        <p:txBody>
          <a:bodyPr wrap="square" rtlCol="0">
            <a:spAutoFit/>
          </a:bodyPr>
          <a:lstStyle>
            <a:defPPr>
              <a:defRPr lang="de-DE"/>
            </a:defPPr>
            <a:lvl1pPr algn="ctr"/>
          </a:lstStyle>
          <a:p>
            <a:r>
              <a:rPr lang="en-GB" dirty="0"/>
              <a:t>Category:  General Workmanship – Mechanical Connections</a:t>
            </a:r>
          </a:p>
        </p:txBody>
      </p:sp>
      <p:graphicFrame>
        <p:nvGraphicFramePr>
          <p:cNvPr id="2" name="Tabelle 1"/>
          <p:cNvGraphicFramePr>
            <a:graphicFrameLocks noGrp="1"/>
          </p:cNvGraphicFramePr>
          <p:nvPr/>
        </p:nvGraphicFramePr>
        <p:xfrm>
          <a:off x="287338" y="3088976"/>
          <a:ext cx="8605837" cy="1329335"/>
        </p:xfrm>
        <a:graphic>
          <a:graphicData uri="http://schemas.openxmlformats.org/drawingml/2006/table">
            <a:tbl>
              <a:tblPr/>
              <a:tblGrid>
                <a:gridCol w="1715042">
                  <a:extLst>
                    <a:ext uri="{9D8B030D-6E8A-4147-A177-3AD203B41FA5}">
                      <a16:colId xmlns:a16="http://schemas.microsoft.com/office/drawing/2014/main" val="2985228386"/>
                    </a:ext>
                  </a:extLst>
                </a:gridCol>
                <a:gridCol w="2672793">
                  <a:extLst>
                    <a:ext uri="{9D8B030D-6E8A-4147-A177-3AD203B41FA5}">
                      <a16:colId xmlns:a16="http://schemas.microsoft.com/office/drawing/2014/main" val="137776690"/>
                    </a:ext>
                  </a:extLst>
                </a:gridCol>
                <a:gridCol w="1294634">
                  <a:extLst>
                    <a:ext uri="{9D8B030D-6E8A-4147-A177-3AD203B41FA5}">
                      <a16:colId xmlns:a16="http://schemas.microsoft.com/office/drawing/2014/main" val="1045539482"/>
                    </a:ext>
                  </a:extLst>
                </a:gridCol>
                <a:gridCol w="1461684">
                  <a:extLst>
                    <a:ext uri="{9D8B030D-6E8A-4147-A177-3AD203B41FA5}">
                      <a16:colId xmlns:a16="http://schemas.microsoft.com/office/drawing/2014/main" val="3000539867"/>
                    </a:ext>
                  </a:extLst>
                </a:gridCol>
                <a:gridCol w="1461684">
                  <a:extLst>
                    <a:ext uri="{9D8B030D-6E8A-4147-A177-3AD203B41FA5}">
                      <a16:colId xmlns:a16="http://schemas.microsoft.com/office/drawing/2014/main" val="837010221"/>
                    </a:ext>
                  </a:extLst>
                </a:gridCol>
              </a:tblGrid>
              <a:tr h="509996">
                <a:tc>
                  <a:txBody>
                    <a:bodyPr/>
                    <a:lstStyle/>
                    <a:p>
                      <a:pPr algn="l" fontAlgn="t"/>
                      <a:r>
                        <a:rPr lang="de-DE" sz="1000" b="1" i="0" u="none" strike="noStrike">
                          <a:solidFill>
                            <a:srgbClr val="000000"/>
                          </a:solidFill>
                          <a:effectLst/>
                          <a:latin typeface="Arial" panose="020B0604020202020204" pitchFamily="34" charset="0"/>
                        </a:rPr>
                        <a:t>Group</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Description of the technical problem</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criticality for function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1" i="0" u="none" strike="noStrike">
                          <a:solidFill>
                            <a:srgbClr val="000000"/>
                          </a:solidFill>
                          <a:effectLst/>
                          <a:latin typeface="Arial" panose="020B0604020202020204" pitchFamily="34" charset="0"/>
                        </a:rPr>
                        <a:t>Incidence </a:t>
                      </a:r>
                      <a:br>
                        <a:rPr lang="de-DE" sz="1000" b="1" i="0" u="none" strike="noStrike">
                          <a:solidFill>
                            <a:srgbClr val="000000"/>
                          </a:solidFill>
                          <a:effectLst/>
                          <a:latin typeface="Arial" panose="020B0604020202020204" pitchFamily="34" charset="0"/>
                        </a:rPr>
                      </a:br>
                      <a:r>
                        <a:rPr lang="de-DE" sz="1000" b="1" i="0" u="none" strike="noStrike">
                          <a:solidFill>
                            <a:srgbClr val="000000"/>
                          </a:solidFill>
                          <a:effectLst/>
                          <a:latin typeface="Arial" panose="020B0604020202020204" pitchFamily="34" charset="0"/>
                        </a:rPr>
                        <a:t>1 low-10 high</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correction effort</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 at GSI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314585"/>
                  </a:ext>
                </a:extLst>
              </a:tr>
              <a:tr h="167212">
                <a:tc>
                  <a:txBody>
                    <a:bodyPr/>
                    <a:lstStyle/>
                    <a:p>
                      <a:pPr algn="l" fontAlgn="t"/>
                      <a:r>
                        <a:rPr lang="de-DE" sz="1000" b="0" i="0" u="none" strike="noStrike">
                          <a:solidFill>
                            <a:srgbClr val="000000"/>
                          </a:solidFill>
                          <a:effectLst/>
                          <a:latin typeface="Arial" panose="020B0604020202020204" pitchFamily="34" charset="0"/>
                        </a:rPr>
                        <a:t>Errors &amp; Missing Parts</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Flange in wrong position</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8</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50855499"/>
                  </a:ext>
                </a:extLst>
              </a:tr>
              <a:tr h="167212">
                <a:tc>
                  <a:txBody>
                    <a:bodyPr/>
                    <a:lstStyle/>
                    <a:p>
                      <a:pPr algn="l" fontAlgn="t"/>
                      <a:r>
                        <a:rPr lang="de-DE" sz="1000" b="0" i="0" u="none" strike="noStrike">
                          <a:solidFill>
                            <a:srgbClr val="000000"/>
                          </a:solidFill>
                          <a:effectLst/>
                          <a:latin typeface="Arial" panose="020B0604020202020204" pitchFamily="34" charset="0"/>
                        </a:rPr>
                        <a:t>Errors &amp; Missing Parts</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References forgotten</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3</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95792260"/>
                  </a:ext>
                </a:extLst>
              </a:tr>
              <a:tr h="317703">
                <a:tc>
                  <a:txBody>
                    <a:bodyPr/>
                    <a:lstStyle/>
                    <a:p>
                      <a:pPr algn="l" fontAlgn="t"/>
                      <a:r>
                        <a:rPr lang="de-DE" sz="1000" b="0" i="0" u="none" strike="noStrike">
                          <a:solidFill>
                            <a:srgbClr val="000000"/>
                          </a:solidFill>
                          <a:effectLst/>
                          <a:latin typeface="Arial" panose="020B0604020202020204" pitchFamily="34" charset="0"/>
                        </a:rPr>
                        <a:t>Errors &amp; Missing Parts</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Hall sound groove not as specified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(wrong position)</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2</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77755865"/>
                  </a:ext>
                </a:extLst>
              </a:tr>
              <a:tr h="167212">
                <a:tc>
                  <a:txBody>
                    <a:bodyPr/>
                    <a:lstStyle/>
                    <a:p>
                      <a:pPr algn="l" fontAlgn="t"/>
                      <a:r>
                        <a:rPr lang="de-DE" sz="1000" b="0" i="0" u="none" strike="noStrike">
                          <a:solidFill>
                            <a:srgbClr val="000000"/>
                          </a:solidFill>
                          <a:effectLst/>
                          <a:latin typeface="Arial" panose="020B0604020202020204" pitchFamily="34" charset="0"/>
                        </a:rPr>
                        <a:t>Welding</a:t>
                      </a:r>
                    </a:p>
                  </a:txBody>
                  <a:tcPr marL="8361" marR="8361" marT="8361"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de-DE" sz="1000" b="0" i="0" u="none" strike="noStrike">
                          <a:solidFill>
                            <a:srgbClr val="000000"/>
                          </a:solidFill>
                          <a:effectLst/>
                          <a:latin typeface="Arial" panose="020B0604020202020204" pitchFamily="34" charset="0"/>
                        </a:rPr>
                        <a:t>Tempering colours not removed</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e-DE" sz="1000" b="0" i="0" u="none" strike="noStrike">
                          <a:solidFill>
                            <a:srgbClr val="000000"/>
                          </a:solidFill>
                          <a:effectLst/>
                          <a:latin typeface="Arial" panose="020B0604020202020204" pitchFamily="34" charset="0"/>
                        </a:rPr>
                        <a:t>3</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dirty="0">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06153398"/>
                  </a:ext>
                </a:extLst>
              </a:tr>
            </a:tbl>
          </a:graphicData>
        </a:graphic>
      </p:graphicFrame>
      <p:sp>
        <p:nvSpPr>
          <p:cNvPr id="8" name="Textfeld 7"/>
          <p:cNvSpPr txBox="1"/>
          <p:nvPr/>
        </p:nvSpPr>
        <p:spPr>
          <a:xfrm>
            <a:off x="287337" y="5422833"/>
            <a:ext cx="8605837" cy="646331"/>
          </a:xfrm>
          <a:prstGeom prst="rect">
            <a:avLst/>
          </a:prstGeom>
          <a:solidFill>
            <a:schemeClr val="bg1">
              <a:lumMod val="75000"/>
            </a:schemeClr>
          </a:solidFill>
          <a:ln w="12700">
            <a:solidFill>
              <a:srgbClr val="002060"/>
            </a:solidFill>
          </a:ln>
        </p:spPr>
        <p:txBody>
          <a:bodyPr wrap="square" rtlCol="0">
            <a:spAutoFit/>
          </a:bodyPr>
          <a:lstStyle/>
          <a:p>
            <a:pPr algn="ctr"/>
            <a:r>
              <a:rPr lang="en-GB" b="1" dirty="0"/>
              <a:t>high rate of incidents  =  high effort to </a:t>
            </a:r>
            <a:r>
              <a:rPr lang="en-GB" b="1" dirty="0" smtClean="0"/>
              <a:t>correct  =  </a:t>
            </a:r>
            <a:r>
              <a:rPr lang="en-GB" b="1" dirty="0" smtClean="0">
                <a:solidFill>
                  <a:srgbClr val="FF0000"/>
                </a:solidFill>
              </a:rPr>
              <a:t>must be avoided</a:t>
            </a:r>
            <a:endParaRPr lang="en-GB" b="1" dirty="0">
              <a:solidFill>
                <a:srgbClr val="FF0000"/>
              </a:solidFill>
            </a:endParaRPr>
          </a:p>
          <a:p>
            <a:pPr algn="ctr"/>
            <a:r>
              <a:rPr lang="en-GB" b="1" dirty="0" smtClean="0"/>
              <a:t>high impact on functionality   =   high effort to correct  =  </a:t>
            </a:r>
            <a:r>
              <a:rPr lang="en-GB" b="1" dirty="0" smtClean="0">
                <a:solidFill>
                  <a:srgbClr val="FF0000"/>
                </a:solidFill>
              </a:rPr>
              <a:t>must be avoided</a:t>
            </a:r>
          </a:p>
        </p:txBody>
      </p:sp>
      <p:sp>
        <p:nvSpPr>
          <p:cNvPr id="5" name="Fußzeilenplatzhalter 4"/>
          <p:cNvSpPr>
            <a:spLocks noGrp="1"/>
          </p:cNvSpPr>
          <p:nvPr>
            <p:ph type="ftr" sz="quarter" idx="11"/>
          </p:nvPr>
        </p:nvSpPr>
        <p:spPr/>
        <p:txBody>
          <a:bodyPr/>
          <a:lstStyle/>
          <a:p>
            <a:pPr>
              <a:defRPr/>
            </a:pPr>
            <a:r>
              <a:rPr lang="en-US" altLang="de-DE" smtClean="0"/>
              <a:t>5th BINP Workshop - H Reich, C Will, H Hagelskamp</a:t>
            </a:r>
            <a:endParaRPr lang="de-DE" altLang="de-DE" dirty="0"/>
          </a:p>
        </p:txBody>
      </p:sp>
      <p:sp>
        <p:nvSpPr>
          <p:cNvPr id="9" name="Foliennummernplatzhalter 8"/>
          <p:cNvSpPr>
            <a:spLocks noGrp="1"/>
          </p:cNvSpPr>
          <p:nvPr>
            <p:ph type="sldNum" sz="quarter" idx="10"/>
          </p:nvPr>
        </p:nvSpPr>
        <p:spPr/>
        <p:txBody>
          <a:bodyPr/>
          <a:lstStyle/>
          <a:p>
            <a:pPr>
              <a:defRPr/>
            </a:pPr>
            <a:fld id="{7EE69476-6003-47DC-8B74-0BB465662B31}" type="slidenum">
              <a:rPr lang="de-DE" smtClean="0"/>
              <a:pPr>
                <a:defRPr/>
              </a:pPr>
              <a:t>8</a:t>
            </a:fld>
            <a:endParaRPr lang="de-DE" dirty="0"/>
          </a:p>
        </p:txBody>
      </p:sp>
    </p:spTree>
    <p:extLst>
      <p:ext uri="{BB962C8B-B14F-4D97-AF65-F5344CB8AC3E}">
        <p14:creationId xmlns:p14="http://schemas.microsoft.com/office/powerpoint/2010/main" val="563185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423297" y="223801"/>
            <a:ext cx="8605837" cy="396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eaLnBrk="1" fontAlgn="base" hangingPunct="1">
              <a:spcBef>
                <a:spcPct val="0"/>
              </a:spcBef>
              <a:spcAft>
                <a:spcPct val="0"/>
              </a:spcAft>
              <a:defRPr sz="2800">
                <a:solidFill>
                  <a:srgbClr val="00599D"/>
                </a:solidFill>
                <a:latin typeface="Arial" charset="0"/>
              </a:defRPr>
            </a:lvl6pPr>
            <a:lvl7pPr marL="914400" algn="l" rtl="0" eaLnBrk="1" fontAlgn="base" hangingPunct="1">
              <a:spcBef>
                <a:spcPct val="0"/>
              </a:spcBef>
              <a:spcAft>
                <a:spcPct val="0"/>
              </a:spcAft>
              <a:defRPr sz="2800">
                <a:solidFill>
                  <a:srgbClr val="00599D"/>
                </a:solidFill>
                <a:latin typeface="Arial" charset="0"/>
              </a:defRPr>
            </a:lvl7pPr>
            <a:lvl8pPr marL="1371600" algn="l" rtl="0" eaLnBrk="1" fontAlgn="base" hangingPunct="1">
              <a:spcBef>
                <a:spcPct val="0"/>
              </a:spcBef>
              <a:spcAft>
                <a:spcPct val="0"/>
              </a:spcAft>
              <a:defRPr sz="2800">
                <a:solidFill>
                  <a:srgbClr val="00599D"/>
                </a:solidFill>
                <a:latin typeface="Arial" charset="0"/>
              </a:defRPr>
            </a:lvl8pPr>
            <a:lvl9pPr marL="1828800" algn="l" rtl="0" eaLnBrk="1" fontAlgn="base" hangingPunct="1">
              <a:spcBef>
                <a:spcPct val="0"/>
              </a:spcBef>
              <a:spcAft>
                <a:spcPct val="0"/>
              </a:spcAft>
              <a:defRPr sz="2800">
                <a:solidFill>
                  <a:srgbClr val="00599D"/>
                </a:solidFill>
                <a:latin typeface="Arial" charset="0"/>
              </a:defRPr>
            </a:lvl9pPr>
          </a:lstStyle>
          <a:p>
            <a:r>
              <a:rPr lang="en-US" dirty="0"/>
              <a:t>Quality Improvement</a:t>
            </a:r>
            <a:r>
              <a:rPr lang="en-US" dirty="0" smtClean="0"/>
              <a:t>– </a:t>
            </a:r>
            <a:r>
              <a:rPr lang="en-US" dirty="0"/>
              <a:t>Vacuum 3/3 </a:t>
            </a:r>
            <a:endParaRPr lang="de-DE" dirty="0"/>
          </a:p>
        </p:txBody>
      </p:sp>
      <p:sp>
        <p:nvSpPr>
          <p:cNvPr id="7" name="Textfeld 6"/>
          <p:cNvSpPr txBox="1"/>
          <p:nvPr/>
        </p:nvSpPr>
        <p:spPr>
          <a:xfrm>
            <a:off x="287338" y="1363559"/>
            <a:ext cx="8605836" cy="369332"/>
          </a:xfrm>
          <a:prstGeom prst="rect">
            <a:avLst/>
          </a:prstGeom>
          <a:solidFill>
            <a:schemeClr val="accent3">
              <a:lumMod val="85000"/>
            </a:schemeClr>
          </a:solidFill>
          <a:ln w="15875">
            <a:solidFill>
              <a:srgbClr val="002060"/>
            </a:solidFill>
          </a:ln>
        </p:spPr>
        <p:txBody>
          <a:bodyPr wrap="square" rtlCol="0">
            <a:spAutoFit/>
          </a:bodyPr>
          <a:lstStyle/>
          <a:p>
            <a:pPr algn="ctr"/>
            <a:r>
              <a:rPr lang="en-GB" dirty="0" smtClean="0"/>
              <a:t>Category:  Final Care at production end</a:t>
            </a:r>
            <a:endParaRPr lang="en-GB" dirty="0"/>
          </a:p>
        </p:txBody>
      </p:sp>
      <p:graphicFrame>
        <p:nvGraphicFramePr>
          <p:cNvPr id="4" name="Inhaltsplatzhalter 3"/>
          <p:cNvGraphicFramePr>
            <a:graphicFrameLocks noGrp="1"/>
          </p:cNvGraphicFramePr>
          <p:nvPr>
            <p:ph idx="1"/>
          </p:nvPr>
        </p:nvGraphicFramePr>
        <p:xfrm>
          <a:off x="287338" y="2850699"/>
          <a:ext cx="8605837" cy="1805889"/>
        </p:xfrm>
        <a:graphic>
          <a:graphicData uri="http://schemas.openxmlformats.org/drawingml/2006/table">
            <a:tbl>
              <a:tblPr/>
              <a:tblGrid>
                <a:gridCol w="1715042">
                  <a:extLst>
                    <a:ext uri="{9D8B030D-6E8A-4147-A177-3AD203B41FA5}">
                      <a16:colId xmlns:a16="http://schemas.microsoft.com/office/drawing/2014/main" val="923482078"/>
                    </a:ext>
                  </a:extLst>
                </a:gridCol>
                <a:gridCol w="2672793">
                  <a:extLst>
                    <a:ext uri="{9D8B030D-6E8A-4147-A177-3AD203B41FA5}">
                      <a16:colId xmlns:a16="http://schemas.microsoft.com/office/drawing/2014/main" val="2877947593"/>
                    </a:ext>
                  </a:extLst>
                </a:gridCol>
                <a:gridCol w="1294634">
                  <a:extLst>
                    <a:ext uri="{9D8B030D-6E8A-4147-A177-3AD203B41FA5}">
                      <a16:colId xmlns:a16="http://schemas.microsoft.com/office/drawing/2014/main" val="741586257"/>
                    </a:ext>
                  </a:extLst>
                </a:gridCol>
                <a:gridCol w="1461684">
                  <a:extLst>
                    <a:ext uri="{9D8B030D-6E8A-4147-A177-3AD203B41FA5}">
                      <a16:colId xmlns:a16="http://schemas.microsoft.com/office/drawing/2014/main" val="716270619"/>
                    </a:ext>
                  </a:extLst>
                </a:gridCol>
                <a:gridCol w="1461684">
                  <a:extLst>
                    <a:ext uri="{9D8B030D-6E8A-4147-A177-3AD203B41FA5}">
                      <a16:colId xmlns:a16="http://schemas.microsoft.com/office/drawing/2014/main" val="3290000639"/>
                    </a:ext>
                  </a:extLst>
                </a:gridCol>
              </a:tblGrid>
              <a:tr h="509996">
                <a:tc>
                  <a:txBody>
                    <a:bodyPr/>
                    <a:lstStyle/>
                    <a:p>
                      <a:pPr algn="l" fontAlgn="t"/>
                      <a:r>
                        <a:rPr lang="de-DE" sz="1000" b="1" i="0" u="none" strike="noStrike">
                          <a:solidFill>
                            <a:srgbClr val="000000"/>
                          </a:solidFill>
                          <a:effectLst/>
                          <a:latin typeface="Arial" panose="020B0604020202020204" pitchFamily="34" charset="0"/>
                        </a:rPr>
                        <a:t>Group</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Description of the technical problem</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criticality for function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1" i="0" u="none" strike="noStrike">
                          <a:solidFill>
                            <a:srgbClr val="000000"/>
                          </a:solidFill>
                          <a:effectLst/>
                          <a:latin typeface="Arial" panose="020B0604020202020204" pitchFamily="34" charset="0"/>
                        </a:rPr>
                        <a:t>Incidence </a:t>
                      </a:r>
                      <a:br>
                        <a:rPr lang="de-DE" sz="1000" b="1" i="0" u="none" strike="noStrike">
                          <a:solidFill>
                            <a:srgbClr val="000000"/>
                          </a:solidFill>
                          <a:effectLst/>
                          <a:latin typeface="Arial" panose="020B0604020202020204" pitchFamily="34" charset="0"/>
                        </a:rPr>
                      </a:br>
                      <a:r>
                        <a:rPr lang="de-DE" sz="1000" b="1" i="0" u="none" strike="noStrike">
                          <a:solidFill>
                            <a:srgbClr val="000000"/>
                          </a:solidFill>
                          <a:effectLst/>
                          <a:latin typeface="Arial" panose="020B0604020202020204" pitchFamily="34" charset="0"/>
                        </a:rPr>
                        <a:t>1 low-10 high</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Arial" panose="020B0604020202020204" pitchFamily="34" charset="0"/>
                        </a:rPr>
                        <a:t>correction effort</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 at GSI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 low-10 high</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627519"/>
                  </a:ext>
                </a:extLst>
              </a:tr>
              <a:tr h="167212">
                <a:tc>
                  <a:txBody>
                    <a:bodyPr/>
                    <a:lstStyle/>
                    <a:p>
                      <a:pPr algn="l" fontAlgn="t"/>
                      <a:r>
                        <a:rPr lang="de-DE" sz="1000" b="0" i="0" u="none" strike="noStrike">
                          <a:solidFill>
                            <a:srgbClr val="000000"/>
                          </a:solidFill>
                          <a:effectLst/>
                          <a:latin typeface="Arial" panose="020B0604020202020204" pitchFamily="34" charset="0"/>
                        </a:rPr>
                        <a:t>Clean-up &amp; Finishing</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0" i="0" u="none" strike="noStrike">
                          <a:solidFill>
                            <a:srgbClr val="000000"/>
                          </a:solidFill>
                          <a:effectLst/>
                          <a:latin typeface="Arial" panose="020B0604020202020204" pitchFamily="34" charset="0"/>
                        </a:rPr>
                        <a:t>Chamber not cleaned</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20457951"/>
                  </a:ext>
                </a:extLst>
              </a:tr>
              <a:tr h="317703">
                <a:tc>
                  <a:txBody>
                    <a:bodyPr/>
                    <a:lstStyle/>
                    <a:p>
                      <a:pPr algn="l" fontAlgn="t"/>
                      <a:r>
                        <a:rPr lang="de-DE" sz="1000" b="0" i="0" u="none" strike="noStrike">
                          <a:solidFill>
                            <a:srgbClr val="000000"/>
                          </a:solidFill>
                          <a:effectLst/>
                          <a:latin typeface="Arial" panose="020B0604020202020204" pitchFamily="34" charset="0"/>
                        </a:rPr>
                        <a:t>Flanges</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Sealing surface damaged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(for example cavities)</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9</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1</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28169070"/>
                  </a:ext>
                </a:extLst>
              </a:tr>
              <a:tr h="317703">
                <a:tc>
                  <a:txBody>
                    <a:bodyPr/>
                    <a:lstStyle/>
                    <a:p>
                      <a:pPr algn="l" fontAlgn="t"/>
                      <a:r>
                        <a:rPr lang="de-DE" sz="1000" b="0" i="0" u="none" strike="noStrike">
                          <a:solidFill>
                            <a:srgbClr val="000000"/>
                          </a:solidFill>
                          <a:effectLst/>
                          <a:latin typeface="Arial" panose="020B0604020202020204" pitchFamily="34" charset="0"/>
                        </a:rPr>
                        <a:t>Flanges</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CF flange: sealing surface damaged</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rework possible</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5</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10876443"/>
                  </a:ext>
                </a:extLst>
              </a:tr>
              <a:tr h="326063">
                <a:tc>
                  <a:txBody>
                    <a:bodyPr/>
                    <a:lstStyle/>
                    <a:p>
                      <a:pPr algn="l" fontAlgn="t"/>
                      <a:r>
                        <a:rPr lang="de-DE" sz="1000" b="0" i="0" u="none" strike="noStrike">
                          <a:solidFill>
                            <a:srgbClr val="000000"/>
                          </a:solidFill>
                          <a:effectLst/>
                          <a:latin typeface="Arial" panose="020B0604020202020204" pitchFamily="34" charset="0"/>
                        </a:rPr>
                        <a:t>Flanges</a:t>
                      </a:r>
                    </a:p>
                  </a:txBody>
                  <a:tcPr marL="8361" marR="8361" marT="83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CF flange: sealing surface damaged</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rework </a:t>
                      </a:r>
                      <a:r>
                        <a:rPr lang="en-US" sz="1000" b="1" i="0" u="none" strike="noStrike">
                          <a:solidFill>
                            <a:srgbClr val="000000"/>
                          </a:solidFill>
                          <a:effectLst/>
                          <a:latin typeface="Arial" panose="020B0604020202020204" pitchFamily="34" charset="0"/>
                        </a:rPr>
                        <a:t>not</a:t>
                      </a:r>
                      <a:r>
                        <a:rPr lang="en-US" sz="1000" b="0" i="0" u="none" strike="noStrike">
                          <a:solidFill>
                            <a:srgbClr val="000000"/>
                          </a:solidFill>
                          <a:effectLst/>
                          <a:latin typeface="Arial" panose="020B0604020202020204" pitchFamily="34" charset="0"/>
                        </a:rPr>
                        <a:t> possible</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3</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a:solidFill>
                            <a:srgbClr val="000000"/>
                          </a:solidFill>
                          <a:effectLst/>
                          <a:latin typeface="Arial" panose="020B0604020202020204" pitchFamily="34" charset="0"/>
                        </a:rPr>
                        <a:t>8</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13647486"/>
                  </a:ext>
                </a:extLst>
              </a:tr>
              <a:tr h="167212">
                <a:tc>
                  <a:txBody>
                    <a:bodyPr/>
                    <a:lstStyle/>
                    <a:p>
                      <a:pPr algn="l" fontAlgn="t"/>
                      <a:r>
                        <a:rPr lang="de-DE" sz="1000" b="0" i="0" u="none" strike="noStrike">
                          <a:solidFill>
                            <a:srgbClr val="000000"/>
                          </a:solidFill>
                          <a:effectLst/>
                          <a:latin typeface="Arial" panose="020B0604020202020204" pitchFamily="34" charset="0"/>
                        </a:rPr>
                        <a:t>References</a:t>
                      </a:r>
                    </a:p>
                  </a:txBody>
                  <a:tcPr marL="8361" marR="8361" marT="8361"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de-DE" sz="1000" b="0" i="0" u="none" strike="noStrike">
                          <a:solidFill>
                            <a:srgbClr val="000000"/>
                          </a:solidFill>
                          <a:effectLst/>
                          <a:latin typeface="Arial" panose="020B0604020202020204" pitchFamily="34" charset="0"/>
                        </a:rPr>
                        <a:t>References damaged</a:t>
                      </a:r>
                    </a:p>
                  </a:txBody>
                  <a:tcPr marL="8361" marR="8361" marT="836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e-DE" sz="1000" b="0" i="0" u="none" strike="noStrike">
                          <a:solidFill>
                            <a:srgbClr val="000000"/>
                          </a:solidFill>
                          <a:effectLst/>
                          <a:latin typeface="Arial" panose="020B0604020202020204" pitchFamily="34" charset="0"/>
                        </a:rPr>
                        <a:t>8</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de-DE" sz="1000" b="0" i="0" u="none" strike="noStrike">
                          <a:solidFill>
                            <a:srgbClr val="000000"/>
                          </a:solidFill>
                          <a:effectLst/>
                          <a:latin typeface="Arial" panose="020B0604020202020204" pitchFamily="34" charset="0"/>
                        </a:rPr>
                        <a:t>2</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de-DE" sz="1000" b="0" i="0" u="none" strike="noStrike" dirty="0">
                          <a:solidFill>
                            <a:srgbClr val="000000"/>
                          </a:solidFill>
                          <a:effectLst/>
                          <a:latin typeface="Arial" panose="020B0604020202020204" pitchFamily="34" charset="0"/>
                        </a:rPr>
                        <a:t>10</a:t>
                      </a:r>
                    </a:p>
                  </a:txBody>
                  <a:tcPr marL="8361" marR="8361" marT="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12481579"/>
                  </a:ext>
                </a:extLst>
              </a:tr>
            </a:tbl>
          </a:graphicData>
        </a:graphic>
      </p:graphicFrame>
      <p:sp>
        <p:nvSpPr>
          <p:cNvPr id="8" name="Textfeld 7"/>
          <p:cNvSpPr txBox="1"/>
          <p:nvPr/>
        </p:nvSpPr>
        <p:spPr>
          <a:xfrm>
            <a:off x="287337" y="5422833"/>
            <a:ext cx="8605837" cy="646331"/>
          </a:xfrm>
          <a:prstGeom prst="rect">
            <a:avLst/>
          </a:prstGeom>
          <a:solidFill>
            <a:schemeClr val="bg1">
              <a:lumMod val="75000"/>
            </a:schemeClr>
          </a:solidFill>
          <a:ln w="12700">
            <a:solidFill>
              <a:srgbClr val="002060"/>
            </a:solidFill>
          </a:ln>
        </p:spPr>
        <p:txBody>
          <a:bodyPr wrap="square" rtlCol="0">
            <a:spAutoFit/>
          </a:bodyPr>
          <a:lstStyle/>
          <a:p>
            <a:pPr algn="ctr"/>
            <a:r>
              <a:rPr lang="en-GB" b="1" dirty="0"/>
              <a:t>high rate of </a:t>
            </a:r>
            <a:r>
              <a:rPr lang="en-GB" b="1" dirty="0" smtClean="0"/>
              <a:t>incidents  </a:t>
            </a:r>
            <a:r>
              <a:rPr lang="en-GB" b="1" dirty="0"/>
              <a:t>=  high impact on </a:t>
            </a:r>
            <a:r>
              <a:rPr lang="en-GB" b="1" dirty="0" smtClean="0"/>
              <a:t>functionality  =  </a:t>
            </a:r>
            <a:r>
              <a:rPr lang="en-GB" b="1" dirty="0" smtClean="0">
                <a:solidFill>
                  <a:srgbClr val="FF0000"/>
                </a:solidFill>
              </a:rPr>
              <a:t>easy to avoid</a:t>
            </a:r>
            <a:endParaRPr lang="en-GB" b="1" dirty="0">
              <a:solidFill>
                <a:srgbClr val="FF0000"/>
              </a:solidFill>
            </a:endParaRPr>
          </a:p>
          <a:p>
            <a:pPr algn="ctr"/>
            <a:r>
              <a:rPr lang="en-GB" b="1" dirty="0" smtClean="0"/>
              <a:t>high impact on functionality   =   high effort to correct  =  </a:t>
            </a:r>
            <a:r>
              <a:rPr lang="en-GB" b="1" dirty="0" smtClean="0">
                <a:solidFill>
                  <a:srgbClr val="FF0000"/>
                </a:solidFill>
              </a:rPr>
              <a:t>must be avoided</a:t>
            </a:r>
          </a:p>
        </p:txBody>
      </p:sp>
      <p:sp>
        <p:nvSpPr>
          <p:cNvPr id="5" name="Fußzeilenplatzhalter 4"/>
          <p:cNvSpPr>
            <a:spLocks noGrp="1"/>
          </p:cNvSpPr>
          <p:nvPr>
            <p:ph type="ftr" sz="quarter" idx="11"/>
          </p:nvPr>
        </p:nvSpPr>
        <p:spPr/>
        <p:txBody>
          <a:bodyPr/>
          <a:lstStyle/>
          <a:p>
            <a:pPr>
              <a:defRPr/>
            </a:pPr>
            <a:r>
              <a:rPr lang="en-US" altLang="de-DE" smtClean="0"/>
              <a:t>5th BINP Workshop - H Reich, C Will, H Hagelskamp</a:t>
            </a:r>
            <a:endParaRPr lang="de-DE" altLang="de-DE" dirty="0"/>
          </a:p>
        </p:txBody>
      </p:sp>
      <p:sp>
        <p:nvSpPr>
          <p:cNvPr id="9" name="Foliennummernplatzhalter 8"/>
          <p:cNvSpPr>
            <a:spLocks noGrp="1"/>
          </p:cNvSpPr>
          <p:nvPr>
            <p:ph type="sldNum" sz="quarter" idx="10"/>
          </p:nvPr>
        </p:nvSpPr>
        <p:spPr/>
        <p:txBody>
          <a:bodyPr/>
          <a:lstStyle/>
          <a:p>
            <a:pPr>
              <a:defRPr/>
            </a:pPr>
            <a:fld id="{7EE69476-6003-47DC-8B74-0BB465662B31}" type="slidenum">
              <a:rPr lang="de-DE" smtClean="0"/>
              <a:pPr>
                <a:defRPr/>
              </a:pPr>
              <a:t>9</a:t>
            </a:fld>
            <a:endParaRPr lang="de-DE" dirty="0"/>
          </a:p>
        </p:txBody>
      </p:sp>
    </p:spTree>
    <p:extLst>
      <p:ext uri="{BB962C8B-B14F-4D97-AF65-F5344CB8AC3E}">
        <p14:creationId xmlns:p14="http://schemas.microsoft.com/office/powerpoint/2010/main" val="2379517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Template_FAIR_Power_Point">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2296</Words>
  <Application>Microsoft Office PowerPoint</Application>
  <PresentationFormat>Bildschirmpräsentation (4:3)</PresentationFormat>
  <Paragraphs>570</Paragraphs>
  <Slides>22</Slides>
  <Notes>8</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22</vt:i4>
      </vt:variant>
    </vt:vector>
  </HeadingPairs>
  <TitlesOfParts>
    <vt:vector size="29" baseType="lpstr">
      <vt:lpstr>Arial</vt:lpstr>
      <vt:lpstr>Arial Narrow</vt:lpstr>
      <vt:lpstr>Calibri</vt:lpstr>
      <vt:lpstr>Times New Roman</vt:lpstr>
      <vt:lpstr>Wingdings</vt:lpstr>
      <vt:lpstr>Benutzerdefiniertes Design</vt:lpstr>
      <vt:lpstr>10_Template_FAIR_Power_Point</vt:lpstr>
      <vt:lpstr>5th BINP Workshop Video-Conference  09. – 12.11.2020 Quality, FAT, Documentation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Third Party FAT and On-Line FAT</vt:lpstr>
      <vt:lpstr>FAT Process - Definitions</vt:lpstr>
      <vt:lpstr>FAT Process – Steps before FAT</vt:lpstr>
      <vt:lpstr>FAT Process –  Steps to Conditional FAT     before Delivery</vt:lpstr>
      <vt:lpstr>FAT Process –  Steps to Final FAT     after Delivery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Installation Resource planning  and capacity requirements</dc:title>
  <dc:creator>Hagelskamp, Harald</dc:creator>
  <cp:lastModifiedBy>Utermann, Sonia Dr.</cp:lastModifiedBy>
  <cp:revision>214</cp:revision>
  <cp:lastPrinted>2018-11-02T08:16:01Z</cp:lastPrinted>
  <dcterms:created xsi:type="dcterms:W3CDTF">2017-08-25T11:07:05Z</dcterms:created>
  <dcterms:modified xsi:type="dcterms:W3CDTF">2020-11-09T08:17:24Z</dcterms:modified>
</cp:coreProperties>
</file>