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3" r:id="rId5"/>
    <p:sldId id="264" r:id="rId6"/>
    <p:sldId id="265" r:id="rId7"/>
    <p:sldId id="259" r:id="rId8"/>
    <p:sldId id="260" r:id="rId9"/>
    <p:sldId id="261" r:id="rId10"/>
    <p:sldId id="262" r:id="rId11"/>
    <p:sldId id="267" r:id="rId12"/>
    <p:sldId id="266" r:id="rId13"/>
    <p:sldId id="268" r:id="rId14"/>
    <p:sldId id="269" r:id="rId15"/>
    <p:sldId id="274" r:id="rId16"/>
    <p:sldId id="270" r:id="rId17"/>
    <p:sldId id="271" r:id="rId18"/>
    <p:sldId id="273" r:id="rId19"/>
    <p:sldId id="275" r:id="rId20"/>
    <p:sldId id="276"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58" autoAdjust="0"/>
    <p:restoredTop sz="94622" autoAdjust="0"/>
  </p:normalViewPr>
  <p:slideViewPr>
    <p:cSldViewPr>
      <p:cViewPr varScale="1">
        <p:scale>
          <a:sx n="106" d="100"/>
          <a:sy n="106" d="100"/>
        </p:scale>
        <p:origin x="1104"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288607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3426437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851693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3747069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3935706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B9B8BB6-F584-49DD-AD0F-25BEF7E3072E}" type="datetimeFigureOut">
              <a:rPr lang="ru-RU" smtClean="0"/>
              <a:t>16.09.2020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1414544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B9B8BB6-F584-49DD-AD0F-25BEF7E3072E}" type="datetimeFigureOut">
              <a:rPr lang="ru-RU" smtClean="0"/>
              <a:t>16.09.2020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837573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B9B8BB6-F584-49DD-AD0F-25BEF7E3072E}" type="datetimeFigureOut">
              <a:rPr lang="ru-RU" smtClean="0"/>
              <a:t>16.09.2020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3399618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B9B8BB6-F584-49DD-AD0F-25BEF7E3072E}" type="datetimeFigureOut">
              <a:rPr lang="ru-RU" smtClean="0"/>
              <a:t>16.09.2020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376232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B9B8BB6-F584-49DD-AD0F-25BEF7E3072E}" type="datetimeFigureOut">
              <a:rPr lang="ru-RU" smtClean="0"/>
              <a:t>16.09.2020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1374315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B9B8BB6-F584-49DD-AD0F-25BEF7E3072E}" type="datetimeFigureOut">
              <a:rPr lang="ru-RU" smtClean="0"/>
              <a:t>16.09.2020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6288432-5F66-4125-9813-0CE44AE20B4F}" type="slidenum">
              <a:rPr lang="ru-RU" smtClean="0"/>
              <a:t>‹#›</a:t>
            </a:fld>
            <a:endParaRPr lang="ru-RU"/>
          </a:p>
        </p:txBody>
      </p:sp>
    </p:spTree>
    <p:extLst>
      <p:ext uri="{BB962C8B-B14F-4D97-AF65-F5344CB8AC3E}">
        <p14:creationId xmlns:p14="http://schemas.microsoft.com/office/powerpoint/2010/main" val="243268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B8BB6-F584-49DD-AD0F-25BEF7E3072E}" type="datetimeFigureOut">
              <a:rPr lang="ru-RU" smtClean="0"/>
              <a:t>16.09.2020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288432-5F66-4125-9813-0CE44AE20B4F}" type="slidenum">
              <a:rPr lang="ru-RU" smtClean="0"/>
              <a:t>‹#›</a:t>
            </a:fld>
            <a:endParaRPr lang="ru-RU"/>
          </a:p>
        </p:txBody>
      </p:sp>
    </p:spTree>
    <p:extLst>
      <p:ext uri="{BB962C8B-B14F-4D97-AF65-F5344CB8AC3E}">
        <p14:creationId xmlns:p14="http://schemas.microsoft.com/office/powerpoint/2010/main" val="1295804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ext Box 5"/>
          <p:cNvSpPr txBox="1">
            <a:spLocks noChangeArrowheads="1"/>
          </p:cNvSpPr>
          <p:nvPr/>
        </p:nvSpPr>
        <p:spPr bwMode="auto">
          <a:xfrm>
            <a:off x="971600" y="1556792"/>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GB" sz="2800" dirty="0">
                <a:solidFill>
                  <a:srgbClr val="C00000"/>
                </a:solidFill>
                <a:latin typeface="Comic Sans MS" panose="030F0702030302020204" pitchFamily="66" charset="0"/>
              </a:rPr>
              <a:t>Tests at manufacturer workshops</a:t>
            </a:r>
            <a:endParaRPr lang="ru-RU" sz="2800"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2413434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7488832" cy="1446550"/>
          </a:xfrm>
          <a:prstGeom prst="rect">
            <a:avLst/>
          </a:prstGeom>
        </p:spPr>
        <p:txBody>
          <a:bodyPr wrap="square">
            <a:spAutoFit/>
          </a:bodyPr>
          <a:lstStyle/>
          <a:p>
            <a:pPr lvl="2" algn="just">
              <a:spcBef>
                <a:spcPts val="200"/>
              </a:spcBef>
              <a:spcAft>
                <a:spcPts val="0"/>
              </a:spcAft>
            </a:pP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X-ray </a:t>
            </a:r>
            <a:r>
              <a:rPr lang="en-GB"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tests of welds</a:t>
            </a:r>
            <a:endParaRPr lang="ru-RU"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a:p>
            <a:pPr indent="450215" algn="just">
              <a:spcAft>
                <a:spcPts val="0"/>
              </a:spcAft>
            </a:pP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 degree of X-ray of welded joints shall be as laid down in </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AD-HP5/3. Crack detecting with penetrant dye methods must be avoided whenever admissible and possible. If such test is necessary, it must be done after helium leak tests.</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1334250" y="1844824"/>
            <a:ext cx="6694134" cy="4763699"/>
          </a:xfrm>
          <a:prstGeom prst="rect">
            <a:avLst/>
          </a:prstGeom>
        </p:spPr>
      </p:pic>
    </p:spTree>
    <p:extLst>
      <p:ext uri="{BB962C8B-B14F-4D97-AF65-F5344CB8AC3E}">
        <p14:creationId xmlns:p14="http://schemas.microsoft.com/office/powerpoint/2010/main" val="4813999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7488832" cy="461665"/>
          </a:xfrm>
          <a:prstGeom prst="rect">
            <a:avLst/>
          </a:prstGeom>
        </p:spPr>
        <p:txBody>
          <a:bodyPr wrap="square">
            <a:spAutoFit/>
          </a:bodyPr>
          <a:lstStyle/>
          <a:p>
            <a:pPr lvl="2" algn="just">
              <a:spcBef>
                <a:spcPts val="200"/>
              </a:spcBef>
              <a:spcAft>
                <a:spcPts val="0"/>
              </a:spcAft>
            </a:pP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X-ray </a:t>
            </a:r>
            <a:r>
              <a:rPr lang="en-GB"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tests of </a:t>
            </a: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welds</a:t>
            </a:r>
            <a:endParaRPr lang="ru-RU"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rot="16200000">
            <a:off x="1973539" y="-381252"/>
            <a:ext cx="5760640" cy="8196567"/>
          </a:xfrm>
          <a:prstGeom prst="rect">
            <a:avLst/>
          </a:prstGeom>
        </p:spPr>
      </p:pic>
    </p:spTree>
    <p:extLst>
      <p:ext uri="{BB962C8B-B14F-4D97-AF65-F5344CB8AC3E}">
        <p14:creationId xmlns:p14="http://schemas.microsoft.com/office/powerpoint/2010/main" val="175063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7488832" cy="461665"/>
          </a:xfrm>
          <a:prstGeom prst="rect">
            <a:avLst/>
          </a:prstGeom>
        </p:spPr>
        <p:txBody>
          <a:bodyPr wrap="square">
            <a:spAutoFit/>
          </a:bodyPr>
          <a:lstStyle/>
          <a:p>
            <a:pPr lvl="2" algn="just">
              <a:spcBef>
                <a:spcPts val="200"/>
              </a:spcBef>
              <a:spcAft>
                <a:spcPts val="0"/>
              </a:spcAft>
            </a:pP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X-ray </a:t>
            </a:r>
            <a:r>
              <a:rPr lang="en-GB"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tests of </a:t>
            </a: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welds</a:t>
            </a:r>
            <a:endParaRPr lang="ru-RU"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552725" y="722313"/>
            <a:ext cx="8524764" cy="5515000"/>
          </a:xfrm>
          <a:prstGeom prst="rect">
            <a:avLst/>
          </a:prstGeom>
        </p:spPr>
      </p:pic>
      <p:sp>
        <p:nvSpPr>
          <p:cNvPr id="4" name="Прямоугольник 3"/>
          <p:cNvSpPr/>
          <p:nvPr/>
        </p:nvSpPr>
        <p:spPr>
          <a:xfrm>
            <a:off x="467544" y="6329646"/>
            <a:ext cx="8280920" cy="369332"/>
          </a:xfrm>
          <a:prstGeom prst="rect">
            <a:avLst/>
          </a:prstGeom>
        </p:spPr>
        <p:txBody>
          <a:bodyPr wrap="square">
            <a:spAutoFit/>
          </a:bodyPr>
          <a:lstStyle/>
          <a:p>
            <a:pPr indent="450215" algn="just">
              <a:spcAft>
                <a:spcPts val="0"/>
              </a:spcAft>
            </a:pP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Conclusion of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the </a:t>
            </a: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XLVB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distribution box </a:t>
            </a: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X-ray tests on DESY site as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sample.</a:t>
            </a:r>
            <a:endParaRPr lang="en-US" b="1" i="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3488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 Box 5"/>
          <p:cNvSpPr txBox="1">
            <a:spLocks noChangeArrowheads="1"/>
          </p:cNvSpPr>
          <p:nvPr/>
        </p:nvSpPr>
        <p:spPr bwMode="auto">
          <a:xfrm>
            <a:off x="1187624" y="2996952"/>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800" dirty="0" smtClean="0">
                <a:solidFill>
                  <a:srgbClr val="C00000"/>
                </a:solidFill>
                <a:latin typeface="Comic Sans MS" panose="030F0702030302020204" pitchFamily="66" charset="0"/>
              </a:rPr>
              <a:t>Tests </a:t>
            </a:r>
            <a:r>
              <a:rPr lang="en-US" sz="2800" dirty="0">
                <a:solidFill>
                  <a:srgbClr val="C00000"/>
                </a:solidFill>
                <a:latin typeface="Comic Sans MS" panose="030F0702030302020204" pitchFamily="66" charset="0"/>
              </a:rPr>
              <a:t>at the </a:t>
            </a:r>
            <a:r>
              <a:rPr lang="en-US" sz="2800" dirty="0" err="1">
                <a:solidFill>
                  <a:srgbClr val="C00000"/>
                </a:solidFill>
                <a:latin typeface="Comic Sans MS" panose="030F0702030302020204" pitchFamily="66" charset="0"/>
              </a:rPr>
              <a:t>orderer’s</a:t>
            </a:r>
            <a:r>
              <a:rPr lang="en-US" sz="2800" dirty="0">
                <a:solidFill>
                  <a:srgbClr val="C00000"/>
                </a:solidFill>
                <a:latin typeface="Comic Sans MS" panose="030F0702030302020204" pitchFamily="66" charset="0"/>
              </a:rPr>
              <a:t> site (SAT)</a:t>
            </a:r>
            <a:endParaRPr lang="ru-RU" sz="2800"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24257277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8864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Leak </a:t>
            </a:r>
            <a:r>
              <a:rPr lang="en-US" sz="2000" dirty="0">
                <a:solidFill>
                  <a:srgbClr val="C00000"/>
                </a:solidFill>
                <a:latin typeface="Comic Sans MS" panose="030F0702030302020204" pitchFamily="66" charset="0"/>
              </a:rPr>
              <a:t>tests on components</a:t>
            </a:r>
            <a:endParaRPr lang="ru-RU" sz="2000" dirty="0">
              <a:solidFill>
                <a:srgbClr val="C00000"/>
              </a:solidFill>
              <a:latin typeface="Comic Sans MS" panose="030F0702030302020204" pitchFamily="66" charset="0"/>
            </a:endParaRPr>
          </a:p>
        </p:txBody>
      </p:sp>
      <p:sp>
        <p:nvSpPr>
          <p:cNvPr id="6" name="Прямоугольник 5"/>
          <p:cNvSpPr/>
          <p:nvPr/>
        </p:nvSpPr>
        <p:spPr>
          <a:xfrm>
            <a:off x="251520" y="836712"/>
            <a:ext cx="8352928" cy="4770537"/>
          </a:xfrm>
          <a:prstGeom prst="rect">
            <a:avLst/>
          </a:prstGeom>
        </p:spPr>
        <p:txBody>
          <a:bodyPr wrap="square">
            <a:spAutoFit/>
          </a:bodyPr>
          <a:lstStyle/>
          <a:p>
            <a:pPr lvl="2" algn="just">
              <a:spcBef>
                <a:spcPts val="200"/>
              </a:spcBef>
              <a:spcAft>
                <a:spcPts val="0"/>
              </a:spcAft>
            </a:pPr>
            <a:r>
              <a:rPr lang="en-GB" sz="16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Leakage test of the </a:t>
            </a:r>
            <a:r>
              <a:rPr lang="en-GB" sz="16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piping/ Integral</a:t>
            </a:r>
            <a:endParaRPr lang="ru-RU" sz="1600" b="1" i="1"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All piping mounted at the </a:t>
            </a:r>
            <a:r>
              <a:rPr lang="en-GB" sz="1600" dirty="0" err="1">
                <a:latin typeface="Times New Roman" panose="02020603050405020304" pitchFamily="18" charset="0"/>
                <a:ea typeface="Times New Roman" panose="02020603050405020304" pitchFamily="18" charset="0"/>
                <a:cs typeface="Times New Roman" panose="02020603050405020304" pitchFamily="18" charset="0"/>
              </a:rPr>
              <a:t>orderer’s</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site shall undergo a leakage test. The piping has to be filled with helium at a pressure defined as the set pressure of the relevant safety valve. The leakage of the piping inside vacuum volumes shall be verified by a leak detector connected to the corresponding vacuum port. </a:t>
            </a:r>
            <a:endParaRPr lang="en-GB"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endParaRPr lang="en-GB"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All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welding seams and connections in the warm piping are to be submitted to a sampling probe test. </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The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detection sensitivity for the helium sampling probe shall be appropriate for detection of leaks specified the present specification</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endParaRPr lang="en-GB" sz="16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endParaRPr lang="en-GB" sz="1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z="16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1600" b="1" i="1" dirty="0">
                <a:latin typeface="Times New Roman" panose="02020603050405020304" pitchFamily="18" charset="0"/>
                <a:ea typeface="Times New Roman" panose="02020603050405020304" pitchFamily="18" charset="0"/>
                <a:cs typeface="Times New Roman" panose="02020603050405020304" pitchFamily="18" charset="0"/>
              </a:rPr>
              <a:t>Leakage test of the </a:t>
            </a:r>
            <a:r>
              <a:rPr lang="en-US" sz="1600" b="1" i="1"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US" sz="1600" b="1" i="1" dirty="0" smtClean="0">
                <a:latin typeface="Times New Roman" panose="02020603050405020304" pitchFamily="18" charset="0"/>
                <a:ea typeface="Times New Roman" panose="02020603050405020304" pitchFamily="18" charset="0"/>
                <a:cs typeface="Times New Roman" panose="02020603050405020304" pitchFamily="18" charset="0"/>
              </a:rPr>
              <a:t> Dewar vacuum </a:t>
            </a:r>
            <a:r>
              <a:rPr lang="en-US" sz="1600" b="1" i="1" dirty="0">
                <a:latin typeface="Times New Roman" panose="02020603050405020304" pitchFamily="18" charset="0"/>
                <a:ea typeface="Times New Roman" panose="02020603050405020304" pitchFamily="18" charset="0"/>
                <a:cs typeface="Times New Roman" panose="02020603050405020304" pitchFamily="18" charset="0"/>
              </a:rPr>
              <a:t>tank</a:t>
            </a:r>
          </a:p>
          <a:p>
            <a:pPr indent="450215" algn="just">
              <a:spcAft>
                <a:spcPts val="0"/>
              </a:spcAft>
            </a:pPr>
            <a:endParaRPr lang="en-US" sz="1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z="1600" dirty="0">
                <a:latin typeface="Times New Roman" panose="02020603050405020304" pitchFamily="18" charset="0"/>
                <a:ea typeface="Times New Roman" panose="02020603050405020304" pitchFamily="18" charset="0"/>
                <a:cs typeface="Times New Roman" panose="02020603050405020304" pitchFamily="18" charset="0"/>
              </a:rPr>
              <a:t>The </a:t>
            </a:r>
            <a:r>
              <a:rPr lang="en-US" sz="1600"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US" sz="1600" dirty="0" smtClean="0">
                <a:latin typeface="Times New Roman" panose="02020603050405020304" pitchFamily="18" charset="0"/>
                <a:ea typeface="Times New Roman" panose="02020603050405020304" pitchFamily="18" charset="0"/>
                <a:cs typeface="Times New Roman" panose="02020603050405020304" pitchFamily="18" charset="0"/>
              </a:rPr>
              <a:t> Dewar vacuum </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tank shall be evacuated to a pressure of 5•10 5 mbar and then submitted to a He-leakage test by spraying the welding seams, flanges, feedthroughs, etc. from outside with helium. The internal process pipes shall be evacuated to a reasonable pressure. The leak detector shall be connected to the isolation vacuum pump port. </a:t>
            </a:r>
          </a:p>
          <a:p>
            <a:pPr indent="450215" algn="just">
              <a:spcAft>
                <a:spcPts val="0"/>
              </a:spcAft>
            </a:pP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3503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0" y="18864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Pressure tests </a:t>
            </a:r>
            <a:r>
              <a:rPr lang="en-US" sz="2000" dirty="0">
                <a:solidFill>
                  <a:srgbClr val="C00000"/>
                </a:solidFill>
                <a:latin typeface="Comic Sans MS" panose="030F0702030302020204" pitchFamily="66" charset="0"/>
              </a:rPr>
              <a:t>on components</a:t>
            </a:r>
            <a:endParaRPr lang="ru-RU" sz="2000" dirty="0">
              <a:solidFill>
                <a:srgbClr val="C00000"/>
              </a:solidFill>
              <a:latin typeface="Comic Sans MS" panose="030F0702030302020204" pitchFamily="66" charset="0"/>
            </a:endParaRPr>
          </a:p>
        </p:txBody>
      </p:sp>
      <p:sp>
        <p:nvSpPr>
          <p:cNvPr id="6" name="Прямоугольник 5"/>
          <p:cNvSpPr/>
          <p:nvPr/>
        </p:nvSpPr>
        <p:spPr>
          <a:xfrm>
            <a:off x="251520" y="2348880"/>
            <a:ext cx="8352928" cy="584775"/>
          </a:xfrm>
          <a:prstGeom prst="rect">
            <a:avLst/>
          </a:prstGeom>
        </p:spPr>
        <p:txBody>
          <a:bodyPr wrap="square">
            <a:spAutoFit/>
          </a:bodyPr>
          <a:lstStyle/>
          <a:p>
            <a:pPr indent="450215" algn="just">
              <a:spcAft>
                <a:spcPts val="0"/>
              </a:spcAft>
            </a:pPr>
            <a:r>
              <a:rPr lang="en-US" sz="1600" dirty="0" smtClean="0">
                <a:latin typeface="Times New Roman" panose="02020603050405020304" pitchFamily="18" charset="0"/>
                <a:ea typeface="Times New Roman" panose="02020603050405020304" pitchFamily="18" charset="0"/>
                <a:cs typeface="Times New Roman" panose="02020603050405020304" pitchFamily="18" charset="0"/>
              </a:rPr>
              <a:t>Pressure </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tests must be carried out for all components of the </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Control </a:t>
            </a:r>
            <a:r>
              <a:rPr lang="en-US" sz="1600" dirty="0" smtClean="0">
                <a:latin typeface="Times New Roman" panose="02020603050405020304" pitchFamily="18" charset="0"/>
                <a:ea typeface="Times New Roman" panose="02020603050405020304" pitchFamily="18" charset="0"/>
                <a:cs typeface="Times New Roman" panose="02020603050405020304" pitchFamily="18" charset="0"/>
              </a:rPr>
              <a:t>Dewar. </a:t>
            </a:r>
            <a:r>
              <a:rPr lang="en-US" sz="1600" dirty="0">
                <a:latin typeface="Times New Roman" panose="02020603050405020304" pitchFamily="18" charset="0"/>
                <a:ea typeface="Times New Roman" panose="02020603050405020304" pitchFamily="18" charset="0"/>
                <a:cs typeface="Times New Roman" panose="02020603050405020304" pitchFamily="18" charset="0"/>
              </a:rPr>
              <a:t>The concerned relief valves shall be blocked for the period of the tests.</a:t>
            </a:r>
            <a:endParaRPr lang="ru-RU" sz="16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ru-RU" sz="11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Control Dewar </a:t>
            </a:r>
            <a:endParaRPr kumimoji="0" lang="en-GB"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31085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0" y="-18146"/>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MLI</a:t>
            </a:r>
            <a:endParaRPr lang="ru-RU" sz="2000" dirty="0">
              <a:solidFill>
                <a:srgbClr val="C00000"/>
              </a:solidFill>
              <a:latin typeface="Comic Sans MS" panose="030F0702030302020204" pitchFamily="66" charset="0"/>
            </a:endParaRPr>
          </a:p>
        </p:txBody>
      </p:sp>
      <p:sp>
        <p:nvSpPr>
          <p:cNvPr id="4" name="Text Box 5"/>
          <p:cNvSpPr txBox="1">
            <a:spLocks noChangeArrowheads="1"/>
          </p:cNvSpPr>
          <p:nvPr/>
        </p:nvSpPr>
        <p:spPr bwMode="auto">
          <a:xfrm>
            <a:off x="539552" y="4365104"/>
            <a:ext cx="6580528"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Temperature sensors tests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467544" y="548682"/>
            <a:ext cx="8064896" cy="1269578"/>
          </a:xfrm>
          <a:prstGeom prst="rect">
            <a:avLst/>
          </a:prstGeom>
        </p:spPr>
        <p:txBody>
          <a:bodyPr wrap="square">
            <a:spAutoFit/>
          </a:bodyPr>
          <a:lstStyle/>
          <a:p>
            <a:pPr lvl="3" algn="just">
              <a:lnSpc>
                <a:spcPts val="1500"/>
              </a:lnSpc>
              <a:spcAft>
                <a:spcPts val="0"/>
              </a:spcAft>
            </a:pPr>
            <a:r>
              <a:rPr lang="en-GB" sz="1600" b="1" dirty="0">
                <a:solidFill>
                  <a:srgbClr val="000000"/>
                </a:solidFill>
                <a:latin typeface="Times New Roman" panose="02020603050405020304" pitchFamily="18" charset="0"/>
                <a:cs typeface="Times New Roman" panose="02020603050405020304" pitchFamily="18" charset="0"/>
              </a:rPr>
              <a:t>Visual </a:t>
            </a:r>
            <a:r>
              <a:rPr lang="en-GB" sz="1600" b="1" dirty="0">
                <a:latin typeface="Times New Roman" panose="02020603050405020304" pitchFamily="18" charset="0"/>
                <a:cs typeface="Times New Roman" panose="02020603050405020304" pitchFamily="18" charset="0"/>
              </a:rPr>
              <a:t>control</a:t>
            </a:r>
            <a:r>
              <a:rPr lang="en-GB" sz="1600" b="1" dirty="0">
                <a:solidFill>
                  <a:srgbClr val="000000"/>
                </a:solidFill>
                <a:latin typeface="Times New Roman" panose="02020603050405020304" pitchFamily="18" charset="0"/>
                <a:cs typeface="Times New Roman" panose="02020603050405020304" pitchFamily="18" charset="0"/>
              </a:rPr>
              <a:t> of the MLI</a:t>
            </a:r>
            <a:endParaRPr lang="ru-RU" sz="1600" b="1" dirty="0">
              <a:latin typeface="Arial" panose="020B0604020202020204" pitchFamily="34" charset="0"/>
              <a:cs typeface="Times New Roman" panose="02020603050405020304" pitchFamily="18" charset="0"/>
            </a:endParaRPr>
          </a:p>
          <a:p>
            <a:pPr indent="450215"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After application of the MLI, a careful inspection must ensure that the MLI has been applied according to the best possible protection from heat radiation and the lowest possible heat transfer.</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935596" y="4725144"/>
            <a:ext cx="6336704" cy="1515800"/>
          </a:xfrm>
          <a:prstGeom prst="rect">
            <a:avLst/>
          </a:prstGeom>
        </p:spPr>
        <p:txBody>
          <a:bodyPr wrap="square">
            <a:spAutoFit/>
          </a:bodyPr>
          <a:lstStyle/>
          <a:p>
            <a:pPr lvl="3" algn="just">
              <a:lnSpc>
                <a:spcPts val="1500"/>
              </a:lnSpc>
              <a:spcAft>
                <a:spcPts val="0"/>
              </a:spcAft>
            </a:pPr>
            <a:r>
              <a:rPr lang="en-GB" sz="1600" b="1" dirty="0">
                <a:latin typeface="Times New Roman" panose="02020603050405020304" pitchFamily="18" charset="0"/>
                <a:cs typeface="Times New Roman" panose="02020603050405020304" pitchFamily="18" charset="0"/>
              </a:rPr>
              <a:t>Testing the temperature sensors</a:t>
            </a:r>
            <a:endParaRPr lang="ru-RU" sz="1600" b="1" dirty="0">
              <a:latin typeface="Arial" panose="020B0604020202020204" pitchFamily="34"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err="1">
                <a:latin typeface="Times New Roman" panose="02020603050405020304" pitchFamily="18" charset="0"/>
                <a:ea typeface="Times New Roman" panose="02020603050405020304" pitchFamily="18" charset="0"/>
                <a:cs typeface="Times New Roman" panose="02020603050405020304" pitchFamily="18" charset="0"/>
              </a:rPr>
              <a:t>Operativeness</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of temperatures sensors must be controlled before and after each important step as the thermal shock, application of MLI, etc. The tests shall include verification of the leakage current to the ground and measurements of the resistance between each pair of connecting wires.</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6" name="Прямоугольник 5"/>
          <p:cNvSpPr/>
          <p:nvPr/>
        </p:nvSpPr>
        <p:spPr>
          <a:xfrm>
            <a:off x="467544" y="2684820"/>
            <a:ext cx="7272808" cy="784830"/>
          </a:xfrm>
          <a:prstGeom prst="rect">
            <a:avLst/>
          </a:prstGeom>
        </p:spPr>
        <p:txBody>
          <a:bodyPr wrap="square">
            <a:spAutoFit/>
          </a:bodyPr>
          <a:lstStyle/>
          <a:p>
            <a:pPr lvl="2" indent="-914400">
              <a:spcBef>
                <a:spcPts val="200"/>
              </a:spcBef>
              <a:spcAft>
                <a:spcPts val="0"/>
              </a:spcAft>
            </a:pPr>
            <a:r>
              <a:rPr lang="en-GB" b="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Testing the instrumentation</a:t>
            </a:r>
            <a:endParaRPr lang="ru-RU" b="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a:p>
            <a:pPr indent="450215"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1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All </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instrumentation must be controlled in the best possible way</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984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980728"/>
            <a:ext cx="7488832" cy="1200329"/>
          </a:xfrm>
          <a:prstGeom prst="rect">
            <a:avLst/>
          </a:prstGeom>
        </p:spPr>
        <p:txBody>
          <a:bodyPr wrap="square">
            <a:spAutoFit/>
          </a:bodyPr>
          <a:lstStyle/>
          <a:p>
            <a:pPr lvl="2" algn="just">
              <a:spcBef>
                <a:spcPts val="200"/>
              </a:spcBef>
              <a:spcAft>
                <a:spcPts val="0"/>
              </a:spcAft>
            </a:pP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X-ray </a:t>
            </a:r>
            <a:r>
              <a:rPr lang="en-GB"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tests of welds</a:t>
            </a:r>
            <a:endParaRPr lang="ru-RU"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a:p>
            <a:pPr indent="450215" algn="just">
              <a:spcAft>
                <a:spcPts val="0"/>
              </a:spcAft>
            </a:pPr>
            <a:r>
              <a:rPr lang="en-US"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r>
              <a:rPr lang="en-US" sz="1600" dirty="0"/>
              <a:t>All welds on the process pipes done by the contractor at the </a:t>
            </a:r>
            <a:r>
              <a:rPr lang="en-US" sz="1600" dirty="0" err="1"/>
              <a:t>orderer’s</a:t>
            </a:r>
            <a:r>
              <a:rPr lang="en-US" sz="1600" dirty="0"/>
              <a:t> site shall be X-rayed 100%</a:t>
            </a:r>
            <a:r>
              <a:rPr lang="en-GB" sz="1600" dirty="0"/>
              <a:t>.</a:t>
            </a:r>
            <a:endParaRPr lang="ru-RU" sz="1600" dirty="0"/>
          </a:p>
        </p:txBody>
      </p:sp>
    </p:spTree>
    <p:extLst>
      <p:ext uri="{BB962C8B-B14F-4D97-AF65-F5344CB8AC3E}">
        <p14:creationId xmlns:p14="http://schemas.microsoft.com/office/powerpoint/2010/main" val="4308390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60648"/>
            <a:ext cx="7488832" cy="461665"/>
          </a:xfrm>
          <a:prstGeom prst="rect">
            <a:avLst/>
          </a:prstGeom>
        </p:spPr>
        <p:txBody>
          <a:bodyPr wrap="square">
            <a:spAutoFit/>
          </a:bodyPr>
          <a:lstStyle/>
          <a:p>
            <a:pPr lvl="2" algn="just">
              <a:spcBef>
                <a:spcPts val="200"/>
              </a:spcBef>
              <a:spcAft>
                <a:spcPts val="0"/>
              </a:spcAft>
            </a:pP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X-ray </a:t>
            </a:r>
            <a:r>
              <a:rPr lang="en-GB"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tests of </a:t>
            </a:r>
            <a:r>
              <a:rPr lang="en-GB" sz="2400"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welds</a:t>
            </a:r>
            <a:endParaRPr lang="ru-RU" sz="2400"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539552" y="722313"/>
            <a:ext cx="8537937" cy="5523522"/>
          </a:xfrm>
          <a:prstGeom prst="rect">
            <a:avLst/>
          </a:prstGeom>
        </p:spPr>
      </p:pic>
      <p:sp>
        <p:nvSpPr>
          <p:cNvPr id="4" name="Прямоугольник 3"/>
          <p:cNvSpPr/>
          <p:nvPr/>
        </p:nvSpPr>
        <p:spPr>
          <a:xfrm>
            <a:off x="467544" y="6329646"/>
            <a:ext cx="8280920" cy="369332"/>
          </a:xfrm>
          <a:prstGeom prst="rect">
            <a:avLst/>
          </a:prstGeom>
        </p:spPr>
        <p:txBody>
          <a:bodyPr wrap="square">
            <a:spAutoFit/>
          </a:bodyPr>
          <a:lstStyle/>
          <a:p>
            <a:pPr indent="450215" algn="just">
              <a:spcAft>
                <a:spcPts val="0"/>
              </a:spcAft>
            </a:pP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Conclusion of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the </a:t>
            </a: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XLVB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distribution box </a:t>
            </a:r>
            <a:r>
              <a:rPr lang="en-US" b="1" i="1" dirty="0" smtClean="0">
                <a:latin typeface="Times New Roman" panose="02020603050405020304" pitchFamily="18" charset="0"/>
                <a:ea typeface="Times New Roman" panose="02020603050405020304" pitchFamily="18" charset="0"/>
                <a:cs typeface="Times New Roman" panose="02020603050405020304" pitchFamily="18" charset="0"/>
              </a:rPr>
              <a:t>X-ray tests on DESY site as </a:t>
            </a:r>
            <a:r>
              <a:rPr lang="en-US" b="1" i="1" dirty="0">
                <a:latin typeface="Times New Roman" panose="02020603050405020304" pitchFamily="18" charset="0"/>
                <a:ea typeface="Times New Roman" panose="02020603050405020304" pitchFamily="18" charset="0"/>
                <a:cs typeface="Times New Roman" panose="02020603050405020304" pitchFamily="18" charset="0"/>
              </a:rPr>
              <a:t>sample.</a:t>
            </a:r>
            <a:endParaRPr lang="en-US" b="1" i="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3816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88640"/>
            <a:ext cx="8640960" cy="5973430"/>
          </a:xfrm>
          <a:prstGeom prst="rect">
            <a:avLst/>
          </a:prstGeom>
        </p:spPr>
        <p:txBody>
          <a:bodyPr wrap="square">
            <a:spAutoFit/>
          </a:bodyPr>
          <a:lstStyle/>
          <a:p>
            <a:pPr marR="19050" lvl="1" indent="-457200" algn="just">
              <a:spcAft>
                <a:spcPts val="0"/>
              </a:spcAft>
            </a:pPr>
            <a:r>
              <a:rPr lang="en-GB" b="1" dirty="0">
                <a:solidFill>
                  <a:srgbClr val="C00000"/>
                </a:solidFill>
                <a:latin typeface="Comic Sans MS" panose="030F0702030302020204" pitchFamily="66" charset="0"/>
              </a:rPr>
              <a:t>Acceptance tests of the </a:t>
            </a:r>
            <a:r>
              <a:rPr lang="en-GB" b="1" dirty="0">
                <a:solidFill>
                  <a:srgbClr val="C00000"/>
                </a:solidFill>
                <a:latin typeface="Comic Sans MS" panose="030F0702030302020204" pitchFamily="66" charset="0"/>
              </a:rPr>
              <a:t>Control Dewar </a:t>
            </a:r>
            <a:endParaRPr lang="en-GB" b="1" dirty="0" smtClean="0">
              <a:solidFill>
                <a:srgbClr val="C00000"/>
              </a:solidFill>
              <a:latin typeface="Comic Sans MS" panose="030F0702030302020204" pitchFamily="66" charset="0"/>
            </a:endParaRPr>
          </a:p>
          <a:p>
            <a:pPr marR="19050" lvl="1" indent="-457200" algn="just">
              <a:spcAft>
                <a:spcPts val="0"/>
              </a:spcAft>
            </a:pPr>
            <a:endParaRPr lang="en-GB" sz="1600" b="1" dirty="0" smtClean="0">
              <a:solidFill>
                <a:srgbClr val="C00000"/>
              </a:solidFill>
              <a:latin typeface="Comic Sans MS" panose="030F0702030302020204" pitchFamily="66" charset="0"/>
            </a:endParaRPr>
          </a:p>
          <a:p>
            <a:pPr marR="19050" lvl="1" indent="-457200" algn="just">
              <a:spcAft>
                <a:spcPts val="0"/>
              </a:spcAft>
            </a:pPr>
            <a:endParaRPr lang="ru-RU" sz="1600" b="1" dirty="0">
              <a:solidFill>
                <a:srgbClr val="C00000"/>
              </a:solidFill>
              <a:latin typeface="Comic Sans MS" panose="030F0702030302020204" pitchFamily="66" charset="0"/>
            </a:endParaRPr>
          </a:p>
          <a:p>
            <a:pPr algn="just">
              <a:lnSpc>
                <a:spcPts val="1500"/>
              </a:lnSpc>
              <a:spcAft>
                <a:spcPts val="0"/>
              </a:spcAft>
            </a:pPr>
            <a:r>
              <a:rPr lang="en-GB" sz="1600" b="1" dirty="0" smtClean="0">
                <a:latin typeface="Times New Roman" panose="02020603050405020304" pitchFamily="18" charset="0"/>
                <a:cs typeface="Times New Roman" panose="02020603050405020304" pitchFamily="18" charset="0"/>
              </a:rPr>
              <a:t>The </a:t>
            </a:r>
            <a:r>
              <a:rPr lang="en-GB" sz="1600" b="1" dirty="0">
                <a:latin typeface="Times New Roman" panose="02020603050405020304" pitchFamily="18" charset="0"/>
                <a:cs typeface="Times New Roman" panose="02020603050405020304" pitchFamily="18" charset="0"/>
              </a:rPr>
              <a:t>acceptance tests of </a:t>
            </a:r>
            <a:r>
              <a:rPr lang="en-GB" sz="1600" b="1" dirty="0" err="1" smtClean="0">
                <a:latin typeface="Times New Roman" panose="02020603050405020304" pitchFamily="18" charset="0"/>
                <a:cs typeface="Times New Roman" panose="02020603050405020304" pitchFamily="18" charset="0"/>
              </a:rPr>
              <a:t>Contro</a:t>
            </a:r>
            <a:r>
              <a:rPr lang="en-GB" sz="1600" b="1" dirty="0" smtClean="0">
                <a:latin typeface="Times New Roman" panose="02020603050405020304" pitchFamily="18" charset="0"/>
                <a:cs typeface="Times New Roman" panose="02020603050405020304" pitchFamily="18" charset="0"/>
              </a:rPr>
              <a:t> Dewar and </a:t>
            </a:r>
            <a:r>
              <a:rPr lang="en-GB" sz="1600" b="1" dirty="0">
                <a:latin typeface="Times New Roman" panose="02020603050405020304" pitchFamily="18" charset="0"/>
                <a:cs typeface="Times New Roman" panose="02020603050405020304" pitchFamily="18" charset="0"/>
              </a:rPr>
              <a:t>transfer </a:t>
            </a:r>
            <a:r>
              <a:rPr lang="en-GB" sz="1600" b="1" dirty="0" smtClean="0">
                <a:latin typeface="Times New Roman" panose="02020603050405020304" pitchFamily="18" charset="0"/>
                <a:cs typeface="Times New Roman" panose="02020603050405020304" pitchFamily="18" charset="0"/>
              </a:rPr>
              <a:t>line to </a:t>
            </a:r>
            <a:r>
              <a:rPr lang="en-GB" sz="1600" b="1" dirty="0">
                <a:latin typeface="Times New Roman" panose="02020603050405020304" pitchFamily="18" charset="0"/>
                <a:cs typeface="Times New Roman" panose="02020603050405020304" pitchFamily="18" charset="0"/>
              </a:rPr>
              <a:t>the </a:t>
            </a:r>
            <a:r>
              <a:rPr lang="en-GB" sz="1600" b="1" dirty="0" smtClean="0">
                <a:latin typeface="Times New Roman" panose="02020603050405020304" pitchFamily="18" charset="0"/>
                <a:cs typeface="Times New Roman" panose="02020603050405020304" pitchFamily="18" charset="0"/>
              </a:rPr>
              <a:t>cryostat </a:t>
            </a:r>
            <a:r>
              <a:rPr lang="en-GB" sz="1600" b="1" dirty="0">
                <a:latin typeface="Times New Roman" panose="02020603050405020304" pitchFamily="18" charset="0"/>
                <a:cs typeface="Times New Roman" panose="02020603050405020304" pitchFamily="18" charset="0"/>
              </a:rPr>
              <a:t>at the </a:t>
            </a:r>
            <a:r>
              <a:rPr lang="en-GB" sz="1600" b="1" dirty="0" err="1">
                <a:latin typeface="Times New Roman" panose="02020603050405020304" pitchFamily="18" charset="0"/>
                <a:cs typeface="Times New Roman" panose="02020603050405020304" pitchFamily="18" charset="0"/>
              </a:rPr>
              <a:t>orderer’s</a:t>
            </a:r>
            <a:r>
              <a:rPr lang="en-GB" sz="1600" b="1" dirty="0">
                <a:latin typeface="Times New Roman" panose="02020603050405020304" pitchFamily="18" charset="0"/>
                <a:cs typeface="Times New Roman" panose="02020603050405020304" pitchFamily="18" charset="0"/>
              </a:rPr>
              <a:t> site will be carried out by the </a:t>
            </a:r>
            <a:r>
              <a:rPr lang="en-GB" sz="1600" b="1" dirty="0" err="1">
                <a:latin typeface="Times New Roman" panose="02020603050405020304" pitchFamily="18" charset="0"/>
                <a:cs typeface="Times New Roman" panose="02020603050405020304" pitchFamily="18" charset="0"/>
              </a:rPr>
              <a:t>orderer</a:t>
            </a:r>
            <a:r>
              <a:rPr lang="en-GB" sz="1600" b="1" dirty="0">
                <a:latin typeface="Times New Roman" panose="02020603050405020304" pitchFamily="18" charset="0"/>
                <a:cs typeface="Times New Roman" panose="02020603050405020304" pitchFamily="18" charset="0"/>
              </a:rPr>
              <a:t>. </a:t>
            </a:r>
            <a:r>
              <a:rPr lang="en-GB" sz="1600" b="1" i="1" dirty="0">
                <a:latin typeface="Times New Roman" panose="02020603050405020304" pitchFamily="18" charset="0"/>
                <a:cs typeface="Times New Roman" panose="02020603050405020304" pitchFamily="18" charset="0"/>
              </a:rPr>
              <a:t>For informative purposes</a:t>
            </a:r>
            <a:r>
              <a:rPr lang="en-GB" sz="1600" b="1" dirty="0">
                <a:latin typeface="Times New Roman" panose="02020603050405020304" pitchFamily="18" charset="0"/>
                <a:cs typeface="Times New Roman" panose="02020603050405020304" pitchFamily="18" charset="0"/>
              </a:rPr>
              <a:t>: the following tests will be performed</a:t>
            </a:r>
            <a:r>
              <a:rPr lang="en-GB" sz="1600" b="1" dirty="0" smtClean="0">
                <a:latin typeface="Times New Roman" panose="02020603050405020304" pitchFamily="18" charset="0"/>
                <a:cs typeface="Times New Roman" panose="02020603050405020304" pitchFamily="18" charset="0"/>
              </a:rPr>
              <a:t>:</a:t>
            </a:r>
          </a:p>
          <a:p>
            <a:pPr algn="just">
              <a:lnSpc>
                <a:spcPts val="1500"/>
              </a:lnSpc>
              <a:spcAft>
                <a:spcPts val="0"/>
              </a:spcAft>
            </a:pPr>
            <a:endParaRPr lang="ru-RU" sz="1600" b="1" dirty="0">
              <a:latin typeface="Arial" panose="020B0604020202020204" pitchFamily="34" charset="0"/>
              <a:cs typeface="Times New Roman" panose="02020603050405020304" pitchFamily="18" charset="0"/>
            </a:endParaRPr>
          </a:p>
          <a:p>
            <a:pPr marL="0" lvl="2" algn="just">
              <a:spcBef>
                <a:spcPts val="200"/>
              </a:spcBef>
              <a:spcAft>
                <a:spcPts val="0"/>
              </a:spcAft>
            </a:pPr>
            <a:r>
              <a:rPr lang="en-GB" sz="1600" b="1" i="1"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Preliminary </a:t>
            </a:r>
            <a:r>
              <a:rPr lang="en-GB" sz="16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acceptance</a:t>
            </a:r>
            <a:endParaRPr lang="ru-RU" sz="1600" b="1" i="1" dirty="0">
              <a:latin typeface="Arial" panose="020B0604020202020204" pitchFamily="34" charset="0"/>
              <a:ea typeface="Times New Roman" panose="02020603050405020304" pitchFamily="18" charset="0"/>
              <a:cs typeface="Times New Roman" panose="02020603050405020304" pitchFamily="18" charset="0"/>
            </a:endParaRPr>
          </a:p>
          <a:p>
            <a:pPr indent="182563" algn="just">
              <a:spcAft>
                <a:spcPts val="0"/>
              </a:spcAft>
            </a:pPr>
            <a:r>
              <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Preliminary </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acceptance tests include operational tests and thermodynamic measurements</a:t>
            </a:r>
            <a:r>
              <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p>
          <a:p>
            <a:pPr indent="182563" algn="just">
              <a:spcAft>
                <a:spcPts val="0"/>
              </a:spcAft>
            </a:pP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182563"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marL="0" lvl="3" algn="just">
              <a:lnSpc>
                <a:spcPts val="1500"/>
              </a:lnSpc>
              <a:spcAft>
                <a:spcPts val="0"/>
              </a:spcAft>
            </a:pPr>
            <a:r>
              <a:rPr lang="en-GB" sz="1600" b="1" dirty="0">
                <a:latin typeface="Times New Roman" panose="02020603050405020304" pitchFamily="18" charset="0"/>
                <a:cs typeface="Times New Roman" panose="02020603050405020304" pitchFamily="18" charset="0"/>
              </a:rPr>
              <a:t>Operational</a:t>
            </a:r>
            <a:r>
              <a:rPr lang="en-GB" sz="1600" b="1" dirty="0">
                <a:solidFill>
                  <a:srgbClr val="000000"/>
                </a:solidFill>
                <a:latin typeface="Times New Roman" panose="02020603050405020304" pitchFamily="18" charset="0"/>
                <a:cs typeface="Times New Roman" panose="02020603050405020304" pitchFamily="18" charset="0"/>
              </a:rPr>
              <a:t> tests</a:t>
            </a:r>
            <a:endParaRPr lang="ru-RU" sz="1600" b="1" dirty="0">
              <a:latin typeface="Arial" panose="020B0604020202020204" pitchFamily="34" charset="0"/>
              <a:cs typeface="Times New Roman" panose="02020603050405020304" pitchFamily="18" charset="0"/>
            </a:endParaRPr>
          </a:p>
          <a:p>
            <a:pPr indent="182563" algn="just">
              <a:spcAft>
                <a:spcPts val="0"/>
              </a:spcAft>
            </a:pPr>
            <a:r>
              <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After </a:t>
            </a:r>
            <a:r>
              <a:rPr lang="en-GB"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purching</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all </a:t>
            </a:r>
            <a:r>
              <a:rPr lang="en-GB" sz="1600"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 Dewar </a:t>
            </a:r>
            <a:r>
              <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cooling </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circuits will be cooled-down to their operating temperatures. During cool-down, steady state operation and the warm-up the insulation vacuum will be registered as well as the helium leak rate. The registered leaks must comply with the specified ones.</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182563" algn="just">
              <a:spcAft>
                <a:spcPts val="0"/>
              </a:spcAft>
            </a:pPr>
            <a:r>
              <a:rPr lang="en-GB" sz="16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Operativeness</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of all process valves will be remotely tested. The same applies for the functioning of the instrumentation.</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182563"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182563" algn="just">
              <a:spcAft>
                <a:spcPts val="0"/>
              </a:spcAft>
            </a:pP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marL="0" lvl="3" algn="just">
              <a:lnSpc>
                <a:spcPts val="1500"/>
              </a:lnSpc>
              <a:spcAft>
                <a:spcPts val="0"/>
              </a:spcAft>
            </a:pPr>
            <a:r>
              <a:rPr lang="en-GB" sz="1600" b="1" dirty="0">
                <a:solidFill>
                  <a:srgbClr val="000000"/>
                </a:solidFill>
                <a:latin typeface="Times New Roman" panose="02020603050405020304" pitchFamily="18" charset="0"/>
                <a:cs typeface="Times New Roman" panose="02020603050405020304" pitchFamily="18" charset="0"/>
              </a:rPr>
              <a:t>Thermodynamic </a:t>
            </a:r>
            <a:r>
              <a:rPr lang="en-GB" sz="1600" b="1" dirty="0">
                <a:latin typeface="Times New Roman" panose="02020603050405020304" pitchFamily="18" charset="0"/>
                <a:cs typeface="Times New Roman" panose="02020603050405020304" pitchFamily="18" charset="0"/>
              </a:rPr>
              <a:t>measurements</a:t>
            </a:r>
            <a:endParaRPr lang="ru-RU" sz="1600" b="1" dirty="0">
              <a:latin typeface="Arial" panose="020B0604020202020204" pitchFamily="34" charset="0"/>
              <a:cs typeface="Times New Roman" panose="02020603050405020304" pitchFamily="18" charset="0"/>
            </a:endParaRPr>
          </a:p>
          <a:p>
            <a:pPr indent="182563"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The</a:t>
            </a:r>
            <a:r>
              <a:rPr lang="en-GB" sz="16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thermodynamic measurements</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will include heat load measurements and checking the performance of the sub cooler. </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As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soon as the compliance of the measured characteristics of the</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 Dewar with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those specified</a:t>
            </a: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in the present specification will be established, the </a:t>
            </a:r>
            <a:r>
              <a:rPr lang="en-GB" sz="1600"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 Dewar will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be deemed preliminary accepted. This means that the </a:t>
            </a:r>
            <a:r>
              <a:rPr lang="en-GB" sz="1600" dirty="0" err="1" smtClean="0">
                <a:latin typeface="Times New Roman" panose="02020603050405020304" pitchFamily="18" charset="0"/>
                <a:ea typeface="Times New Roman" panose="02020603050405020304" pitchFamily="18" charset="0"/>
                <a:cs typeface="Times New Roman" panose="02020603050405020304" pitchFamily="18" charset="0"/>
              </a:rPr>
              <a:t>Contro</a:t>
            </a:r>
            <a:r>
              <a:rPr lang="en-GB" sz="1600" dirty="0" smtClean="0">
                <a:latin typeface="Times New Roman" panose="02020603050405020304" pitchFamily="18" charset="0"/>
                <a:ea typeface="Times New Roman" panose="02020603050405020304" pitchFamily="18" charset="0"/>
                <a:cs typeface="Times New Roman" panose="02020603050405020304" pitchFamily="18" charset="0"/>
              </a:rPr>
              <a:t> Dewar can </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now be used by the </a:t>
            </a:r>
            <a:r>
              <a:rPr lang="en-GB" sz="1600" dirty="0" err="1">
                <a:latin typeface="Times New Roman" panose="02020603050405020304" pitchFamily="18" charset="0"/>
                <a:ea typeface="Times New Roman" panose="02020603050405020304" pitchFamily="18" charset="0"/>
                <a:cs typeface="Times New Roman" panose="02020603050405020304" pitchFamily="18" charset="0"/>
              </a:rPr>
              <a:t>orderer</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without any restrictions.</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182563" algn="just">
              <a:spcAft>
                <a:spcPts val="0"/>
              </a:spcAft>
            </a:pPr>
            <a:r>
              <a:rPr lang="en-GB" sz="1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3158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ext Box 5"/>
          <p:cNvSpPr txBox="1">
            <a:spLocks noChangeArrowheads="1"/>
          </p:cNvSpPr>
          <p:nvPr/>
        </p:nvSpPr>
        <p:spPr bwMode="auto">
          <a:xfrm>
            <a:off x="0" y="18864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Leak </a:t>
            </a:r>
            <a:r>
              <a:rPr lang="en-US" sz="2000" dirty="0">
                <a:solidFill>
                  <a:srgbClr val="C00000"/>
                </a:solidFill>
                <a:latin typeface="Comic Sans MS" panose="030F0702030302020204" pitchFamily="66" charset="0"/>
              </a:rPr>
              <a:t>tests on components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329096" y="1371716"/>
            <a:ext cx="3456384" cy="5078313"/>
          </a:xfrm>
          <a:prstGeom prst="rect">
            <a:avLst/>
          </a:prstGeom>
        </p:spPr>
        <p:txBody>
          <a:bodyPr wrap="square">
            <a:spAutoFit/>
          </a:bodyPr>
          <a:lstStyle/>
          <a:p>
            <a:pPr indent="450215" algn="just">
              <a:spcAft>
                <a:spcPts val="0"/>
              </a:spcAft>
            </a:pP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Leak tests must be carried out with a helium leak detector on all critical components like process valves, prefabricated sections of pipes, bellows, corrugated tubes, etc. before assembly. </a:t>
            </a:r>
            <a:r>
              <a:rPr lang="en-GB" sz="1200" dirty="0">
                <a:latin typeface="Times New Roman" panose="02020603050405020304" pitchFamily="18" charset="0"/>
                <a:ea typeface="Times New Roman" panose="02020603050405020304" pitchFamily="18" charset="0"/>
                <a:cs typeface="Times New Roman" panose="02020603050405020304" pitchFamily="18" charset="0"/>
              </a:rPr>
              <a:t>This test applies especially to welding seams.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Additional tests are to be done on sub-assemblies to avoid situations where location of leaks and repair becomes difficult due to limited access. </a:t>
            </a:r>
            <a:r>
              <a:rPr lang="en-GB" sz="1200" dirty="0">
                <a:latin typeface="Times New Roman" panose="02020603050405020304" pitchFamily="18" charset="0"/>
                <a:ea typeface="Times New Roman" panose="02020603050405020304" pitchFamily="18" charset="0"/>
                <a:cs typeface="Times New Roman" panose="02020603050405020304" pitchFamily="18" charset="0"/>
              </a:rPr>
              <a:t>In order to minimize risks, the contractor may also make spot shock tests with liquid nitrogen before the He-leakage tests. The found leaks must </a:t>
            </a:r>
            <a:r>
              <a:rPr lang="en-GB"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comply with the specified </a:t>
            </a:r>
            <a:r>
              <a:rPr lang="en-GB" sz="1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ones</a:t>
            </a:r>
            <a:r>
              <a:rPr lang="en-GB" sz="12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r>
              <a:rPr lang="en-US" sz="1200" b="1" dirty="0" smtClean="0">
                <a:latin typeface="Times New Roman" panose="02020603050405020304" pitchFamily="18" charset="0"/>
                <a:ea typeface="Times New Roman" panose="02020603050405020304" pitchFamily="18" charset="0"/>
                <a:cs typeface="Times New Roman" panose="02020603050405020304" pitchFamily="18" charset="0"/>
              </a:rPr>
              <a:t>Rough </a:t>
            </a:r>
            <a:r>
              <a:rPr lang="en-US" sz="1200" b="1" dirty="0">
                <a:latin typeface="Times New Roman" panose="02020603050405020304" pitchFamily="18" charset="0"/>
                <a:ea typeface="Times New Roman" panose="02020603050405020304" pitchFamily="18" charset="0"/>
                <a:cs typeface="Times New Roman" panose="02020603050405020304" pitchFamily="18" charset="0"/>
              </a:rPr>
              <a:t>leakage test of the welding seams</a:t>
            </a:r>
          </a:p>
          <a:p>
            <a:pPr indent="450215" algn="just">
              <a:spcAft>
                <a:spcPts val="0"/>
              </a:spcAf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z="1200" dirty="0">
                <a:latin typeface="Times New Roman" panose="02020603050405020304" pitchFamily="18" charset="0"/>
                <a:ea typeface="Times New Roman" panose="02020603050405020304" pitchFamily="18" charset="0"/>
                <a:cs typeface="Times New Roman" panose="02020603050405020304" pitchFamily="18" charset="0"/>
              </a:rPr>
              <a:t>After each pressure test the helium pressure in the process pipes shall be reduced to the design pressure. Then, all welding seams shall be controlled each for rough leakage. For this purpose the welding seams shall be covered from outside with the help of an adhesive foil and submitted to a sampling probe test. The detection sensitivity for the helium sampling probe shall be appropriate for detection of leaks specified in the present specification</a:t>
            </a:r>
            <a:r>
              <a:rPr lang="en-US" sz="1200" dirty="0" smtClean="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a:spcAft>
                <a:spcPts val="0"/>
              </a:spcAf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endParaRPr lang="en-US" sz="12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r>
              <a:rPr lang="en-US" sz="1200" b="1" i="1" dirty="0" smtClean="0">
                <a:latin typeface="Times New Roman" panose="02020603050405020304" pitchFamily="18" charset="0"/>
                <a:ea typeface="Times New Roman" panose="02020603050405020304" pitchFamily="18" charset="0"/>
                <a:cs typeface="Times New Roman" panose="02020603050405020304" pitchFamily="18" charset="0"/>
              </a:rPr>
              <a:t>Protocol of the vacuum test XLVB distribution box as sample.</a:t>
            </a:r>
            <a:endParaRPr lang="en-US" sz="1200" b="1" i="1"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spcAft>
                <a:spcPts val="0"/>
              </a:spcAft>
            </a:pPr>
            <a:endParaRPr lang="ru-RU" sz="1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785480" y="16024"/>
            <a:ext cx="5036052" cy="6858000"/>
          </a:xfrm>
          <a:prstGeom prst="rect">
            <a:avLst/>
          </a:prstGeom>
        </p:spPr>
      </p:pic>
    </p:spTree>
    <p:extLst>
      <p:ext uri="{BB962C8B-B14F-4D97-AF65-F5344CB8AC3E}">
        <p14:creationId xmlns:p14="http://schemas.microsoft.com/office/powerpoint/2010/main" val="12450377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188640"/>
            <a:ext cx="8640960" cy="5068054"/>
          </a:xfrm>
          <a:prstGeom prst="rect">
            <a:avLst/>
          </a:prstGeom>
        </p:spPr>
        <p:txBody>
          <a:bodyPr wrap="square">
            <a:spAutoFit/>
          </a:bodyPr>
          <a:lstStyle/>
          <a:p>
            <a:pPr indent="182563" algn="just">
              <a:spcAft>
                <a:spcPts val="0"/>
              </a:spcAft>
            </a:pPr>
            <a:r>
              <a:rPr lang="en-GB" sz="1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dirty="0">
              <a:latin typeface="Arial" panose="020B0604020202020204" pitchFamily="34" charset="0"/>
              <a:ea typeface="Times New Roman" panose="02020603050405020304" pitchFamily="18" charset="0"/>
              <a:cs typeface="Times New Roman" panose="02020603050405020304" pitchFamily="18" charset="0"/>
            </a:endParaRPr>
          </a:p>
          <a:p>
            <a:pPr marL="0" lvl="2" algn="just">
              <a:spcBef>
                <a:spcPts val="200"/>
              </a:spcBef>
              <a:spcAft>
                <a:spcPts val="0"/>
              </a:spcAft>
            </a:pPr>
            <a:r>
              <a:rPr lang="en-GB"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Final </a:t>
            </a:r>
            <a:r>
              <a:rPr lang="en-GB" b="1" i="1" dirty="0" smtClean="0">
                <a:solidFill>
                  <a:srgbClr val="C00000"/>
                </a:solidFill>
                <a:latin typeface="Comic Sans MS" panose="030F0702030302020204" pitchFamily="66" charset="0"/>
                <a:ea typeface="Times New Roman" panose="02020603050405020304" pitchFamily="18" charset="0"/>
                <a:cs typeface="Times New Roman" panose="02020603050405020304" pitchFamily="18" charset="0"/>
              </a:rPr>
              <a:t>acceptance</a:t>
            </a:r>
          </a:p>
          <a:p>
            <a:pPr marL="0" lvl="2" algn="just">
              <a:spcBef>
                <a:spcPts val="200"/>
              </a:spcBef>
              <a:spcAft>
                <a:spcPts val="0"/>
              </a:spcAft>
            </a:pPr>
            <a:endParaRPr lang="ru-RU" b="1" i="1" dirty="0">
              <a:solidFill>
                <a:srgbClr val="C00000"/>
              </a:solidFill>
              <a:latin typeface="Comic Sans MS" panose="030F0702030302020204" pitchFamily="66" charset="0"/>
              <a:ea typeface="Times New Roman" panose="02020603050405020304" pitchFamily="18" charset="0"/>
              <a:cs typeface="Times New Roman" panose="02020603050405020304" pitchFamily="18" charset="0"/>
            </a:endParaRPr>
          </a:p>
          <a:p>
            <a:pPr>
              <a:spcAft>
                <a:spcPts val="0"/>
              </a:spcAft>
            </a:pPr>
            <a:r>
              <a:rPr lang="en-GB" sz="1400" i="1" dirty="0">
                <a:latin typeface="Arial" panose="020B0604020202020204" pitchFamily="34" charset="0"/>
                <a:ea typeface="Times New Roman" panose="02020603050405020304" pitchFamily="18" charset="0"/>
                <a:cs typeface="Times New Roman" panose="02020603050405020304" pitchFamily="18" charset="0"/>
              </a:rPr>
              <a:t> </a:t>
            </a:r>
            <a:r>
              <a:rPr lang="en-GB" sz="1600" dirty="0" err="1" smtClean="0">
                <a:latin typeface="Arial" panose="020B0604020202020204" pitchFamily="34" charset="0"/>
                <a:ea typeface="Times New Roman" panose="02020603050405020304" pitchFamily="18" charset="0"/>
                <a:cs typeface="Times New Roman" panose="02020603050405020304" pitchFamily="18" charset="0"/>
              </a:rPr>
              <a:t>Contro</a:t>
            </a:r>
            <a:r>
              <a:rPr lang="en-GB" sz="1600" smtClean="0">
                <a:latin typeface="Arial" panose="020B0604020202020204" pitchFamily="34" charset="0"/>
                <a:ea typeface="Times New Roman" panose="02020603050405020304" pitchFamily="18" charset="0"/>
                <a:cs typeface="Times New Roman" panose="02020603050405020304" pitchFamily="18" charset="0"/>
              </a:rPr>
              <a:t> Dewar and </a:t>
            </a:r>
            <a:r>
              <a:rPr lang="en-GB" sz="1600" dirty="0">
                <a:latin typeface="Arial" panose="020B0604020202020204" pitchFamily="34" charset="0"/>
                <a:ea typeface="Times New Roman" panose="02020603050405020304" pitchFamily="18" charset="0"/>
                <a:cs typeface="Times New Roman" panose="02020603050405020304" pitchFamily="18" charset="0"/>
              </a:rPr>
              <a:t>transfer </a:t>
            </a:r>
            <a:r>
              <a:rPr lang="en-GB" sz="1600" dirty="0" smtClean="0">
                <a:latin typeface="Arial" panose="020B0604020202020204" pitchFamily="34" charset="0"/>
                <a:ea typeface="Times New Roman" panose="02020603050405020304" pitchFamily="18" charset="0"/>
                <a:cs typeface="Times New Roman" panose="02020603050405020304" pitchFamily="18" charset="0"/>
              </a:rPr>
              <a:t>line to </a:t>
            </a:r>
            <a:r>
              <a:rPr lang="en-GB" sz="1600" dirty="0">
                <a:latin typeface="Arial" panose="020B0604020202020204" pitchFamily="34" charset="0"/>
                <a:ea typeface="Times New Roman" panose="02020603050405020304" pitchFamily="18" charset="0"/>
                <a:cs typeface="Times New Roman" panose="02020603050405020304" pitchFamily="18" charset="0"/>
              </a:rPr>
              <a:t>the </a:t>
            </a:r>
            <a:r>
              <a:rPr lang="en-GB" sz="1600" dirty="0" smtClean="0">
                <a:latin typeface="Arial" panose="020B0604020202020204" pitchFamily="34" charset="0"/>
                <a:ea typeface="Times New Roman" panose="02020603050405020304" pitchFamily="18" charset="0"/>
                <a:cs typeface="Times New Roman" panose="02020603050405020304" pitchFamily="18" charset="0"/>
              </a:rPr>
              <a:t>cryostat </a:t>
            </a:r>
            <a:r>
              <a:rPr lang="en-GB" sz="1600" dirty="0">
                <a:latin typeface="Arial" panose="020B0604020202020204" pitchFamily="34" charset="0"/>
                <a:ea typeface="Times New Roman" panose="02020603050405020304" pitchFamily="18" charset="0"/>
                <a:cs typeface="Times New Roman" panose="02020603050405020304" pitchFamily="18" charset="0"/>
              </a:rPr>
              <a:t>will be deemed finally accepted when the previously described acceptance tests met the requirements of the specifications and when 5 complete operating cycles in sequence have been made without damage afterwards. The operating cycles comprise the complete cooling down and warming up of all the process tubes and installations, between room temperature and the corresponding operating temperatures.</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GB" sz="1600" dirty="0">
                <a:latin typeface="Arial" panose="020B0604020202020204" pitchFamily="34"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GB" sz="1600" dirty="0">
                <a:latin typeface="Arial" panose="020B0604020202020204" pitchFamily="34" charset="0"/>
                <a:ea typeface="Times New Roman" panose="02020603050405020304" pitchFamily="18" charset="0"/>
                <a:cs typeface="Times New Roman" panose="02020603050405020304" pitchFamily="18" charset="0"/>
              </a:rPr>
              <a:t>The </a:t>
            </a:r>
            <a:r>
              <a:rPr lang="en-GB" sz="1600" dirty="0" err="1">
                <a:latin typeface="Arial" panose="020B0604020202020204" pitchFamily="34" charset="0"/>
                <a:ea typeface="Times New Roman" panose="02020603050405020304" pitchFamily="18" charset="0"/>
                <a:cs typeface="Times New Roman" panose="02020603050405020304" pitchFamily="18" charset="0"/>
              </a:rPr>
              <a:t>Orderer</a:t>
            </a:r>
            <a:r>
              <a:rPr lang="en-GB" sz="1600" dirty="0">
                <a:latin typeface="Arial" panose="020B0604020202020204" pitchFamily="34" charset="0"/>
                <a:ea typeface="Times New Roman" panose="02020603050405020304" pitchFamily="18" charset="0"/>
                <a:cs typeface="Times New Roman" panose="02020603050405020304" pitchFamily="18" charset="0"/>
              </a:rPr>
              <a:t> requires at least 12 months to carry out the 5 operating cycles for the final acceptance. Final acceptance may proceed after completion of the preliminary acceptance. In case it is not possible to keep to the final acceptance schedule because of reasons beyond the Contractor’s responsibility, final acceptance is considered to have taken place after 12 month. After successful final acceptance tests the warranty shall become effective.</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GB" sz="1600" dirty="0">
                <a:latin typeface="Arial" panose="020B0604020202020204" pitchFamily="34"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algn="just">
              <a:spcAft>
                <a:spcPts val="0"/>
              </a:spcAft>
            </a:pPr>
            <a:r>
              <a:rPr lang="en-GB" sz="1600" dirty="0">
                <a:latin typeface="Arial" panose="020B0604020202020204" pitchFamily="34" charset="0"/>
                <a:ea typeface="Times New Roman" panose="02020603050405020304" pitchFamily="18" charset="0"/>
                <a:cs typeface="Times New Roman" panose="02020603050405020304" pitchFamily="18" charset="0"/>
              </a:rPr>
              <a:t>In case it is not possible to keep to the final acceptance schedule because of reasons the Contractor’s responsibility, the final acceptance is considered to have taken place after 12 month. After successful final acceptance tests the warranty shall become effective.</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a:spcAft>
                <a:spcPts val="0"/>
              </a:spcAft>
            </a:pPr>
            <a:r>
              <a:rPr lang="en-GB" sz="1400" dirty="0">
                <a:latin typeface="Arial" panose="020B0604020202020204" pitchFamily="34" charset="0"/>
                <a:ea typeface="Times New Roman" panose="02020603050405020304" pitchFamily="18" charset="0"/>
                <a:cs typeface="Times New Roman" panose="02020603050405020304" pitchFamily="18" charset="0"/>
              </a:rPr>
              <a:t> </a:t>
            </a:r>
            <a:endParaRPr lang="ru-RU"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5217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nn-shar.ru/img/img2/53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8906" y="988641"/>
            <a:ext cx="1476375" cy="2857500"/>
          </a:xfrm>
          <a:prstGeom prst="rect">
            <a:avLst/>
          </a:prstGeom>
          <a:noFill/>
          <a:extLst>
            <a:ext uri="{909E8E84-426E-40DD-AFC4-6F175D3DCCD1}">
              <a14:hiddenFill xmlns:a14="http://schemas.microsoft.com/office/drawing/2010/main">
                <a:solidFill>
                  <a:srgbClr val="FFFFFF"/>
                </a:solidFill>
              </a14:hiddenFill>
            </a:ext>
          </a:extLst>
        </p:spPr>
      </p:pic>
      <p:grpSp>
        <p:nvGrpSpPr>
          <p:cNvPr id="312" name="Группа 311"/>
          <p:cNvGrpSpPr/>
          <p:nvPr/>
        </p:nvGrpSpPr>
        <p:grpSpPr>
          <a:xfrm>
            <a:off x="960405" y="2318417"/>
            <a:ext cx="4115651" cy="2253856"/>
            <a:chOff x="764494" y="642786"/>
            <a:chExt cx="3829055" cy="1989215"/>
          </a:xfrm>
        </p:grpSpPr>
        <p:cxnSp>
          <p:nvCxnSpPr>
            <p:cNvPr id="316" name="Прямая соединительная линия 315"/>
            <p:cNvCxnSpPr>
              <a:endCxn id="235" idx="0"/>
            </p:cNvCxnSpPr>
            <p:nvPr/>
          </p:nvCxnSpPr>
          <p:spPr>
            <a:xfrm>
              <a:off x="975449" y="860074"/>
              <a:ext cx="0" cy="278629"/>
            </a:xfrm>
            <a:prstGeom prst="line">
              <a:avLst/>
            </a:prstGeom>
          </p:spPr>
          <p:style>
            <a:lnRef idx="2">
              <a:schemeClr val="accent1"/>
            </a:lnRef>
            <a:fillRef idx="0">
              <a:schemeClr val="accent1"/>
            </a:fillRef>
            <a:effectRef idx="1">
              <a:schemeClr val="accent1"/>
            </a:effectRef>
            <a:fontRef idx="minor">
              <a:schemeClr val="tx1"/>
            </a:fontRef>
          </p:style>
        </p:cxnSp>
        <p:cxnSp>
          <p:nvCxnSpPr>
            <p:cNvPr id="386" name="AutoShape 35"/>
            <p:cNvCxnSpPr>
              <a:cxnSpLocks noChangeShapeType="1"/>
            </p:cNvCxnSpPr>
            <p:nvPr/>
          </p:nvCxnSpPr>
          <p:spPr bwMode="auto">
            <a:xfrm flipH="1" flipV="1">
              <a:off x="764494" y="2396338"/>
              <a:ext cx="3294" cy="235663"/>
            </a:xfrm>
            <a:prstGeom prst="straightConnector1">
              <a:avLst/>
            </a:prstGeom>
            <a:solidFill>
              <a:schemeClr val="bg1">
                <a:lumMod val="85000"/>
              </a:schemeClr>
            </a:solidFill>
            <a:ln>
              <a:headEnd/>
              <a:tailEnd/>
            </a:ln>
          </p:spPr>
          <p:style>
            <a:lnRef idx="2">
              <a:schemeClr val="dk1"/>
            </a:lnRef>
            <a:fillRef idx="0">
              <a:schemeClr val="dk1"/>
            </a:fillRef>
            <a:effectRef idx="1">
              <a:schemeClr val="dk1"/>
            </a:effectRef>
            <a:fontRef idx="minor">
              <a:schemeClr val="tx1"/>
            </a:fontRef>
          </p:style>
        </p:cxnSp>
        <p:sp>
          <p:nvSpPr>
            <p:cNvPr id="328" name="AutoShape 34"/>
            <p:cNvSpPr>
              <a:spLocks noChangeArrowheads="1"/>
            </p:cNvSpPr>
            <p:nvPr/>
          </p:nvSpPr>
          <p:spPr bwMode="auto">
            <a:xfrm rot="5400000">
              <a:off x="2188868" y="733240"/>
              <a:ext cx="278765" cy="254000"/>
            </a:xfrm>
            <a:prstGeom prst="flowChartCollate">
              <a:avLst/>
            </a:prstGeom>
            <a:solidFill>
              <a:schemeClr val="bg1">
                <a:lumMod val="8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grpSp>
          <p:nvGrpSpPr>
            <p:cNvPr id="329" name="Группа 328"/>
            <p:cNvGrpSpPr/>
            <p:nvPr/>
          </p:nvGrpSpPr>
          <p:grpSpPr>
            <a:xfrm>
              <a:off x="2201249" y="642786"/>
              <a:ext cx="248502" cy="194964"/>
              <a:chOff x="1263227" y="4791056"/>
              <a:chExt cx="248502" cy="194964"/>
            </a:xfrm>
            <a:solidFill>
              <a:schemeClr val="bg1">
                <a:lumMod val="85000"/>
              </a:schemeClr>
            </a:solidFill>
          </p:grpSpPr>
          <p:cxnSp>
            <p:nvCxnSpPr>
              <p:cNvPr id="383" name="AutoShape 35"/>
              <p:cNvCxnSpPr>
                <a:cxnSpLocks noChangeShapeType="1"/>
              </p:cNvCxnSpPr>
              <p:nvPr/>
            </p:nvCxnSpPr>
            <p:spPr bwMode="auto">
              <a:xfrm flipV="1">
                <a:off x="1392364" y="4798060"/>
                <a:ext cx="5715" cy="187960"/>
              </a:xfrm>
              <a:prstGeom prst="straightConnector1">
                <a:avLst/>
              </a:prstGeom>
              <a:grpFill/>
              <a:ln>
                <a:headEnd/>
                <a:tailEnd/>
              </a:ln>
            </p:spPr>
            <p:style>
              <a:lnRef idx="2">
                <a:schemeClr val="dk1"/>
              </a:lnRef>
              <a:fillRef idx="0">
                <a:schemeClr val="dk1"/>
              </a:fillRef>
              <a:effectRef idx="1">
                <a:schemeClr val="dk1"/>
              </a:effectRef>
              <a:fontRef idx="minor">
                <a:schemeClr val="tx1"/>
              </a:fontRef>
            </p:style>
          </p:cxnSp>
          <p:cxnSp>
            <p:nvCxnSpPr>
              <p:cNvPr id="384" name="AutoShape 36"/>
              <p:cNvCxnSpPr>
                <a:cxnSpLocks noChangeShapeType="1"/>
              </p:cNvCxnSpPr>
              <p:nvPr/>
            </p:nvCxnSpPr>
            <p:spPr bwMode="auto">
              <a:xfrm>
                <a:off x="1263227" y="4791056"/>
                <a:ext cx="248502" cy="1583"/>
              </a:xfrm>
              <a:prstGeom prst="straightConnector1">
                <a:avLst/>
              </a:prstGeom>
              <a:grpFill/>
              <a:ln>
                <a:headEnd/>
                <a:tailEnd/>
              </a:ln>
            </p:spPr>
            <p:style>
              <a:lnRef idx="2">
                <a:schemeClr val="dk1"/>
              </a:lnRef>
              <a:fillRef idx="0">
                <a:schemeClr val="dk1"/>
              </a:fillRef>
              <a:effectRef idx="1">
                <a:schemeClr val="dk1"/>
              </a:effectRef>
              <a:fontRef idx="minor">
                <a:schemeClr val="tx1"/>
              </a:fontRef>
            </p:style>
          </p:cxnSp>
        </p:grpSp>
        <p:cxnSp>
          <p:nvCxnSpPr>
            <p:cNvPr id="336" name="Прямая соединительная линия 335"/>
            <p:cNvCxnSpPr>
              <a:endCxn id="328" idx="2"/>
            </p:cNvCxnSpPr>
            <p:nvPr/>
          </p:nvCxnSpPr>
          <p:spPr>
            <a:xfrm flipV="1">
              <a:off x="974267" y="860240"/>
              <a:ext cx="1226983" cy="937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2" name="Прямая соединительная линия 341"/>
            <p:cNvCxnSpPr/>
            <p:nvPr/>
          </p:nvCxnSpPr>
          <p:spPr>
            <a:xfrm>
              <a:off x="2449751" y="860332"/>
              <a:ext cx="2143798" cy="9204"/>
            </a:xfrm>
            <a:prstGeom prst="line">
              <a:avLst/>
            </a:prstGeom>
          </p:spPr>
          <p:style>
            <a:lnRef idx="2">
              <a:schemeClr val="accent1"/>
            </a:lnRef>
            <a:fillRef idx="0">
              <a:schemeClr val="accent1"/>
            </a:fillRef>
            <a:effectRef idx="1">
              <a:schemeClr val="accent1"/>
            </a:effectRef>
            <a:fontRef idx="minor">
              <a:schemeClr val="tx1"/>
            </a:fontRef>
          </p:style>
        </p:cxnSp>
        <p:grpSp>
          <p:nvGrpSpPr>
            <p:cNvPr id="370" name="Группа 369"/>
            <p:cNvGrpSpPr/>
            <p:nvPr/>
          </p:nvGrpSpPr>
          <p:grpSpPr>
            <a:xfrm>
              <a:off x="1955276" y="1885269"/>
              <a:ext cx="1029115" cy="507201"/>
              <a:chOff x="2662570" y="1861426"/>
              <a:chExt cx="1029115" cy="507201"/>
            </a:xfrm>
          </p:grpSpPr>
          <p:sp>
            <p:nvSpPr>
              <p:cNvPr id="381" name="Прямоугольник 380"/>
              <p:cNvSpPr/>
              <p:nvPr/>
            </p:nvSpPr>
            <p:spPr>
              <a:xfrm>
                <a:off x="2662570" y="1861426"/>
                <a:ext cx="1029115" cy="50720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ru-RU"/>
              </a:p>
            </p:txBody>
          </p:sp>
          <p:sp>
            <p:nvSpPr>
              <p:cNvPr id="382" name="Text Box 5"/>
              <p:cNvSpPr txBox="1">
                <a:spLocks noChangeArrowheads="1"/>
              </p:cNvSpPr>
              <p:nvPr/>
            </p:nvSpPr>
            <p:spPr bwMode="auto">
              <a:xfrm>
                <a:off x="2717532" y="1866167"/>
                <a:ext cx="815223" cy="457442"/>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200" b="1" i="0" u="none" strike="noStrike" cap="none" normalizeH="0" baseline="0" dirty="0" smtClean="0">
                    <a:ln>
                      <a:noFill/>
                    </a:ln>
                    <a:solidFill>
                      <a:schemeClr val="tx1"/>
                    </a:solidFill>
                    <a:effectLst/>
                    <a:latin typeface="Calibri" pitchFamily="34" charset="0"/>
                    <a:cs typeface="Arial" pitchFamily="34" charset="0"/>
                  </a:rPr>
                  <a:t>Leak Detector</a:t>
                </a:r>
                <a:endParaRPr kumimoji="0" lang="ru-RU" altLang="ru-RU" sz="1200" b="1" i="0" u="none" strike="noStrike" cap="none" normalizeH="0" baseline="-25000" dirty="0" smtClean="0">
                  <a:ln>
                    <a:noFill/>
                  </a:ln>
                  <a:solidFill>
                    <a:schemeClr val="tx1"/>
                  </a:solidFill>
                  <a:effectLst/>
                  <a:latin typeface="Arial" pitchFamily="34" charset="0"/>
                  <a:cs typeface="Arial" pitchFamily="34" charset="0"/>
                </a:endParaRPr>
              </a:p>
            </p:txBody>
          </p:sp>
        </p:grpSp>
        <p:cxnSp>
          <p:nvCxnSpPr>
            <p:cNvPr id="375" name="Прямая соединительная линия 374"/>
            <p:cNvCxnSpPr/>
            <p:nvPr/>
          </p:nvCxnSpPr>
          <p:spPr>
            <a:xfrm>
              <a:off x="1634923" y="1995619"/>
              <a:ext cx="314275" cy="0"/>
            </a:xfrm>
            <a:prstGeom prst="line">
              <a:avLst/>
            </a:prstGeom>
          </p:spPr>
          <p:style>
            <a:lnRef idx="2">
              <a:schemeClr val="accent1"/>
            </a:lnRef>
            <a:fillRef idx="0">
              <a:schemeClr val="accent1"/>
            </a:fillRef>
            <a:effectRef idx="1">
              <a:schemeClr val="accent1"/>
            </a:effectRef>
            <a:fontRef idx="minor">
              <a:schemeClr val="tx1"/>
            </a:fontRef>
          </p:style>
        </p:cxnSp>
        <p:grpSp>
          <p:nvGrpSpPr>
            <p:cNvPr id="376" name="Группа 375"/>
            <p:cNvGrpSpPr/>
            <p:nvPr/>
          </p:nvGrpSpPr>
          <p:grpSpPr>
            <a:xfrm>
              <a:off x="1380925" y="1771274"/>
              <a:ext cx="254000" cy="361760"/>
              <a:chOff x="1458551" y="4492656"/>
              <a:chExt cx="254000" cy="361760"/>
            </a:xfrm>
            <a:solidFill>
              <a:schemeClr val="bg1">
                <a:lumMod val="85000"/>
              </a:schemeClr>
            </a:solidFill>
          </p:grpSpPr>
          <p:sp>
            <p:nvSpPr>
              <p:cNvPr id="378" name="AutoShape 34"/>
              <p:cNvSpPr>
                <a:spLocks noChangeArrowheads="1"/>
              </p:cNvSpPr>
              <p:nvPr/>
            </p:nvSpPr>
            <p:spPr bwMode="auto">
              <a:xfrm rot="5400000">
                <a:off x="1446168" y="4588034"/>
                <a:ext cx="278765" cy="254000"/>
              </a:xfrm>
              <a:prstGeom prst="flowChartCollate">
                <a:avLst/>
              </a:prstGeom>
              <a:grp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cxnSp>
            <p:nvCxnSpPr>
              <p:cNvPr id="379" name="AutoShape 35"/>
              <p:cNvCxnSpPr>
                <a:cxnSpLocks noChangeShapeType="1"/>
              </p:cNvCxnSpPr>
              <p:nvPr/>
            </p:nvCxnSpPr>
            <p:spPr bwMode="auto">
              <a:xfrm flipV="1">
                <a:off x="1585550" y="4506790"/>
                <a:ext cx="5715" cy="187960"/>
              </a:xfrm>
              <a:prstGeom prst="straightConnector1">
                <a:avLst/>
              </a:prstGeom>
              <a:grpFill/>
              <a:ln>
                <a:headEnd/>
                <a:tailEnd/>
              </a:ln>
            </p:spPr>
            <p:style>
              <a:lnRef idx="2">
                <a:schemeClr val="dk1"/>
              </a:lnRef>
              <a:fillRef idx="0">
                <a:schemeClr val="dk1"/>
              </a:fillRef>
              <a:effectRef idx="1">
                <a:schemeClr val="dk1"/>
              </a:effectRef>
              <a:fontRef idx="minor">
                <a:schemeClr val="tx1"/>
              </a:fontRef>
            </p:style>
          </p:cxnSp>
          <p:cxnSp>
            <p:nvCxnSpPr>
              <p:cNvPr id="380" name="AutoShape 36"/>
              <p:cNvCxnSpPr>
                <a:cxnSpLocks noChangeShapeType="1"/>
              </p:cNvCxnSpPr>
              <p:nvPr/>
            </p:nvCxnSpPr>
            <p:spPr bwMode="auto">
              <a:xfrm>
                <a:off x="1488394" y="4492656"/>
                <a:ext cx="194310" cy="635"/>
              </a:xfrm>
              <a:prstGeom prst="straightConnector1">
                <a:avLst/>
              </a:prstGeom>
              <a:grpFill/>
              <a:ln>
                <a:headEnd/>
                <a:tailEnd/>
              </a:ln>
            </p:spPr>
            <p:style>
              <a:lnRef idx="2">
                <a:schemeClr val="dk1"/>
              </a:lnRef>
              <a:fillRef idx="0">
                <a:schemeClr val="dk1"/>
              </a:fillRef>
              <a:effectRef idx="1">
                <a:schemeClr val="dk1"/>
              </a:effectRef>
              <a:fontRef idx="minor">
                <a:schemeClr val="tx1"/>
              </a:fontRef>
            </p:style>
          </p:cxnSp>
        </p:grpSp>
        <p:cxnSp>
          <p:nvCxnSpPr>
            <p:cNvPr id="377" name="Прямая соединительная линия 376"/>
            <p:cNvCxnSpPr/>
            <p:nvPr/>
          </p:nvCxnSpPr>
          <p:spPr>
            <a:xfrm flipV="1">
              <a:off x="992593" y="1996114"/>
              <a:ext cx="383486" cy="1631"/>
            </a:xfrm>
            <a:prstGeom prst="line">
              <a:avLst/>
            </a:prstGeom>
          </p:spPr>
          <p:style>
            <a:lnRef idx="2">
              <a:schemeClr val="accent1"/>
            </a:lnRef>
            <a:fillRef idx="0">
              <a:schemeClr val="accent1"/>
            </a:fillRef>
            <a:effectRef idx="1">
              <a:schemeClr val="accent1"/>
            </a:effectRef>
            <a:fontRef idx="minor">
              <a:schemeClr val="tx1"/>
            </a:fontRef>
          </p:style>
        </p:cxnSp>
      </p:grpSp>
      <p:sp>
        <p:nvSpPr>
          <p:cNvPr id="462" name="Text Box 37"/>
          <p:cNvSpPr txBox="1">
            <a:spLocks noChangeArrowheads="1"/>
          </p:cNvSpPr>
          <p:nvPr/>
        </p:nvSpPr>
        <p:spPr bwMode="auto">
          <a:xfrm>
            <a:off x="2639959" y="2160704"/>
            <a:ext cx="516998"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V1</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3" name="Text Box 37"/>
          <p:cNvSpPr txBox="1">
            <a:spLocks noChangeArrowheads="1"/>
          </p:cNvSpPr>
          <p:nvPr/>
        </p:nvSpPr>
        <p:spPr bwMode="auto">
          <a:xfrm>
            <a:off x="1687463" y="3360160"/>
            <a:ext cx="516998"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V</a:t>
            </a:r>
            <a:r>
              <a:rPr kumimoji="0" lang="ru-RU" altLang="ru-RU" sz="1100" b="0" i="0" u="none" strike="noStrike" cap="none" normalizeH="0" baseline="0" dirty="0" smtClean="0">
                <a:ln>
                  <a:noFill/>
                </a:ln>
                <a:solidFill>
                  <a:schemeClr val="tx1"/>
                </a:solidFill>
                <a:effectLst/>
                <a:latin typeface="Calibri" pitchFamily="34" charset="0"/>
                <a:cs typeface="Arial" pitchFamily="34" charset="0"/>
              </a:rPr>
              <a:t>2</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5" name="Text Box 37"/>
          <p:cNvSpPr txBox="1">
            <a:spLocks noChangeArrowheads="1"/>
          </p:cNvSpPr>
          <p:nvPr/>
        </p:nvSpPr>
        <p:spPr bwMode="auto">
          <a:xfrm>
            <a:off x="619526" y="4086100"/>
            <a:ext cx="516998"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V</a:t>
            </a:r>
            <a:r>
              <a:rPr kumimoji="0" lang="ru-RU" altLang="ru-RU" sz="1100" b="0" i="0" u="none" strike="noStrike" cap="none" normalizeH="0" baseline="0" dirty="0" smtClean="0">
                <a:ln>
                  <a:noFill/>
                </a:ln>
                <a:solidFill>
                  <a:schemeClr val="tx1"/>
                </a:solidFill>
                <a:effectLst/>
                <a:latin typeface="Calibri" pitchFamily="34" charset="0"/>
                <a:cs typeface="Arial" pitchFamily="34" charset="0"/>
              </a:rPr>
              <a:t>3</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474" name="Прямая соединительная линия 473"/>
          <p:cNvCxnSpPr>
            <a:stCxn id="235" idx="2"/>
            <a:endCxn id="269" idx="0"/>
          </p:cNvCxnSpPr>
          <p:nvPr/>
        </p:nvCxnSpPr>
        <p:spPr>
          <a:xfrm flipH="1">
            <a:off x="1186199" y="3577539"/>
            <a:ext cx="950" cy="1365724"/>
          </a:xfrm>
          <a:prstGeom prst="line">
            <a:avLst/>
          </a:prstGeom>
        </p:spPr>
        <p:style>
          <a:lnRef idx="2">
            <a:schemeClr val="accent1"/>
          </a:lnRef>
          <a:fillRef idx="0">
            <a:schemeClr val="accent1"/>
          </a:fillRef>
          <a:effectRef idx="1">
            <a:schemeClr val="accent1"/>
          </a:effectRef>
          <a:fontRef idx="minor">
            <a:schemeClr val="tx1"/>
          </a:fontRef>
        </p:style>
      </p:cxnSp>
      <p:sp>
        <p:nvSpPr>
          <p:cNvPr id="475" name="Text Box 5"/>
          <p:cNvSpPr txBox="1">
            <a:spLocks noChangeArrowheads="1"/>
          </p:cNvSpPr>
          <p:nvPr/>
        </p:nvSpPr>
        <p:spPr bwMode="auto">
          <a:xfrm>
            <a:off x="289168" y="2458926"/>
            <a:ext cx="966492" cy="435544"/>
          </a:xfrm>
          <a:prstGeom prst="rect">
            <a:avLst/>
          </a:prstGeom>
          <a:noFill/>
          <a:ln>
            <a:noFill/>
          </a:ln>
        </p:spPr>
        <p:txBody>
          <a:bodyPr vert="horz" wrap="square" lIns="91440" tIns="45720" rIns="91440" bIns="45720" numCol="1" anchor="t" anchorCtr="0" compatLnSpc="1">
            <a:prstTxWarp prst="textNoShape">
              <a:avLst/>
            </a:prstTxWarp>
          </a:bodyPr>
          <a:lstStyle/>
          <a:p>
            <a:pPr algn="ctr" fontAlgn="base">
              <a:spcBef>
                <a:spcPct val="0"/>
              </a:spcBef>
            </a:pPr>
            <a:r>
              <a:rPr kumimoji="0" lang="en-US" altLang="ru-RU" sz="1000" b="0" i="0" u="none" strike="noStrike" cap="none" normalizeH="0" baseline="0" dirty="0" smtClean="0">
                <a:ln>
                  <a:noFill/>
                </a:ln>
                <a:solidFill>
                  <a:schemeClr val="tx1"/>
                </a:solidFill>
                <a:effectLst/>
                <a:latin typeface="Calibri" pitchFamily="34" charset="0"/>
                <a:cs typeface="Arial" pitchFamily="34" charset="0"/>
              </a:rPr>
              <a:t>TMP </a:t>
            </a:r>
            <a:r>
              <a:rPr lang="en-US" altLang="ru-RU" sz="1000" dirty="0" smtClean="0">
                <a:latin typeface="Calibri" pitchFamily="34" charset="0"/>
                <a:cs typeface="Arial" pitchFamily="34" charset="0"/>
              </a:rPr>
              <a:t>DN63</a:t>
            </a:r>
          </a:p>
          <a:p>
            <a:pPr algn="ctr" fontAlgn="base">
              <a:spcBef>
                <a:spcPct val="0"/>
              </a:spcBef>
            </a:pPr>
            <a:r>
              <a:rPr lang="en-US" altLang="ru-RU" sz="1000" dirty="0" smtClean="0">
                <a:latin typeface="Calibri" pitchFamily="34" charset="0"/>
                <a:cs typeface="Arial" pitchFamily="34" charset="0"/>
              </a:rPr>
              <a:t> </a:t>
            </a:r>
            <a:r>
              <a:rPr kumimoji="0" lang="en-US" altLang="ru-RU" sz="1000" b="0" i="0" u="none" strike="noStrike" cap="none" normalizeH="0" baseline="0" dirty="0" smtClean="0">
                <a:ln>
                  <a:noFill/>
                </a:ln>
                <a:solidFill>
                  <a:schemeClr val="tx1"/>
                </a:solidFill>
                <a:effectLst/>
                <a:latin typeface="Calibri" pitchFamily="34" charset="0"/>
                <a:cs typeface="Arial" pitchFamily="34" charset="0"/>
              </a:rPr>
              <a:t>60 </a:t>
            </a:r>
            <a:r>
              <a:rPr kumimoji="0" lang="en-US" altLang="ru-RU" sz="1000" b="0" i="1" u="none" strike="noStrike" cap="none" normalizeH="0" baseline="0" dirty="0" smtClean="0">
                <a:ln>
                  <a:noFill/>
                </a:ln>
                <a:solidFill>
                  <a:schemeClr val="tx1"/>
                </a:solidFill>
                <a:effectLst/>
                <a:latin typeface="Calibri" pitchFamily="34" charset="0"/>
                <a:cs typeface="Arial" pitchFamily="34" charset="0"/>
              </a:rPr>
              <a:t>l/s</a:t>
            </a:r>
          </a:p>
        </p:txBody>
      </p:sp>
      <p:sp>
        <p:nvSpPr>
          <p:cNvPr id="498" name="Text Box 37"/>
          <p:cNvSpPr txBox="1">
            <a:spLocks noChangeArrowheads="1"/>
          </p:cNvSpPr>
          <p:nvPr/>
        </p:nvSpPr>
        <p:spPr bwMode="auto">
          <a:xfrm>
            <a:off x="229165" y="3467211"/>
            <a:ext cx="516998" cy="315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Pirani</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2" name="AutoShape 34"/>
          <p:cNvSpPr>
            <a:spLocks noChangeArrowheads="1"/>
          </p:cNvSpPr>
          <p:nvPr/>
        </p:nvSpPr>
        <p:spPr bwMode="auto">
          <a:xfrm rot="10800000">
            <a:off x="1027927" y="4302262"/>
            <a:ext cx="315852" cy="273011"/>
          </a:xfrm>
          <a:prstGeom prst="flowChartCollate">
            <a:avLst/>
          </a:prstGeom>
          <a:solidFill>
            <a:schemeClr val="accent6">
              <a:lumMod val="60000"/>
              <a:lumOff val="40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cxnSp>
        <p:nvCxnSpPr>
          <p:cNvPr id="520" name="AutoShape 36"/>
          <p:cNvCxnSpPr>
            <a:cxnSpLocks noChangeShapeType="1"/>
          </p:cNvCxnSpPr>
          <p:nvPr/>
        </p:nvCxnSpPr>
        <p:spPr bwMode="auto">
          <a:xfrm>
            <a:off x="965332" y="4443448"/>
            <a:ext cx="208854" cy="719"/>
          </a:xfrm>
          <a:prstGeom prst="straightConnector1">
            <a:avLst/>
          </a:prstGeom>
          <a:solidFill>
            <a:schemeClr val="bg1">
              <a:lumMod val="85000"/>
            </a:schemeClr>
          </a:solidFill>
          <a:ln>
            <a:headEnd/>
            <a:tailEnd/>
          </a:ln>
        </p:spPr>
        <p:style>
          <a:lnRef idx="2">
            <a:schemeClr val="dk1"/>
          </a:lnRef>
          <a:fillRef idx="0">
            <a:schemeClr val="dk1"/>
          </a:fillRef>
          <a:effectRef idx="1">
            <a:schemeClr val="dk1"/>
          </a:effectRef>
          <a:fontRef idx="minor">
            <a:schemeClr val="tx1"/>
          </a:fontRef>
        </p:style>
      </p:cxnSp>
      <p:sp>
        <p:nvSpPr>
          <p:cNvPr id="22" name="Прямоугольник 21"/>
          <p:cNvSpPr/>
          <p:nvPr/>
        </p:nvSpPr>
        <p:spPr>
          <a:xfrm rot="16200000">
            <a:off x="3978840" y="2644652"/>
            <a:ext cx="3678871" cy="203976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1" name="Text Box 37"/>
          <p:cNvSpPr txBox="1">
            <a:spLocks noChangeArrowheads="1"/>
          </p:cNvSpPr>
          <p:nvPr/>
        </p:nvSpPr>
        <p:spPr bwMode="auto">
          <a:xfrm>
            <a:off x="4942606" y="5063647"/>
            <a:ext cx="1856760" cy="367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800" b="0" i="0" u="none" strike="noStrike" cap="none" normalizeH="0" baseline="0" dirty="0" smtClean="0">
                <a:ln>
                  <a:noFill/>
                </a:ln>
                <a:solidFill>
                  <a:schemeClr val="tx1"/>
                </a:solidFill>
                <a:effectLst/>
                <a:latin typeface="Arial" pitchFamily="34" charset="0"/>
                <a:cs typeface="Arial" pitchFamily="34" charset="0"/>
              </a:rPr>
              <a:t>Vacuum volume</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2" name="Text Box 5"/>
          <p:cNvSpPr txBox="1">
            <a:spLocks noChangeArrowheads="1"/>
          </p:cNvSpPr>
          <p:nvPr/>
        </p:nvSpPr>
        <p:spPr bwMode="auto">
          <a:xfrm>
            <a:off x="1238853" y="6148826"/>
            <a:ext cx="6955426" cy="618127"/>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600" b="1" i="0" u="none" strike="noStrike" cap="none" normalizeH="0" baseline="0" dirty="0" smtClean="0">
                <a:ln>
                  <a:noFill/>
                </a:ln>
                <a:solidFill>
                  <a:schemeClr val="tx1"/>
                </a:solidFill>
                <a:effectLst/>
                <a:latin typeface="Calibri" pitchFamily="34" charset="0"/>
                <a:cs typeface="Arial" pitchFamily="34" charset="0"/>
              </a:rPr>
              <a:t>Scheme of a vacuum</a:t>
            </a:r>
            <a:r>
              <a:rPr kumimoji="0" lang="en-US" altLang="ru-RU" sz="1600" b="1" i="0" u="none" strike="noStrike" cap="none" normalizeH="0" dirty="0" smtClean="0">
                <a:ln>
                  <a:noFill/>
                </a:ln>
                <a:solidFill>
                  <a:schemeClr val="tx1"/>
                </a:solidFill>
                <a:effectLst/>
                <a:latin typeface="Calibri" pitchFamily="34" charset="0"/>
                <a:cs typeface="Arial" pitchFamily="34" charset="0"/>
              </a:rPr>
              <a:t> system</a:t>
            </a:r>
            <a:r>
              <a:rPr kumimoji="0" lang="en-US" altLang="ru-RU" sz="1600" b="1" i="0" u="none" strike="noStrike" cap="none" normalizeH="0" baseline="0" dirty="0" smtClean="0">
                <a:ln>
                  <a:noFill/>
                </a:ln>
                <a:solidFill>
                  <a:schemeClr val="tx1"/>
                </a:solidFill>
                <a:effectLst/>
                <a:latin typeface="Calibri" pitchFamily="34" charset="0"/>
                <a:cs typeface="Arial" pitchFamily="34" charset="0"/>
              </a:rPr>
              <a:t> for metal hoses/ </a:t>
            </a:r>
            <a:r>
              <a:rPr kumimoji="0" lang="en-US" altLang="ru-RU" sz="1600" b="1" i="0" u="none" strike="noStrike" cap="none" normalizeH="0" baseline="0" dirty="0" smtClean="0">
                <a:ln>
                  <a:noFill/>
                </a:ln>
                <a:solidFill>
                  <a:schemeClr val="tx1"/>
                </a:solidFill>
                <a:effectLst/>
                <a:latin typeface="Calibri" pitchFamily="34" charset="0"/>
                <a:cs typeface="Arial" pitchFamily="34" charset="0"/>
              </a:rPr>
              <a:t>bellows/ insulators leakage tests</a:t>
            </a:r>
            <a:r>
              <a:rPr kumimoji="0" lang="en-US" altLang="ru-RU" sz="1600" b="1" i="0" u="none" strike="noStrike" cap="none" normalizeH="0" dirty="0" smtClean="0">
                <a:ln>
                  <a:noFill/>
                </a:ln>
                <a:solidFill>
                  <a:schemeClr val="tx1"/>
                </a:solidFill>
                <a:effectLst/>
                <a:latin typeface="Calibri" pitchFamily="34" charset="0"/>
                <a:cs typeface="Arial" pitchFamily="34" charset="0"/>
              </a:rPr>
              <a:t> with test pressure </a:t>
            </a:r>
            <a:r>
              <a:rPr kumimoji="0" lang="en-US" altLang="ru-RU" sz="1600" b="1" i="0" u="none" strike="noStrike" cap="none" normalizeH="0" dirty="0" err="1" smtClean="0">
                <a:ln>
                  <a:noFill/>
                </a:ln>
                <a:solidFill>
                  <a:schemeClr val="tx1"/>
                </a:solidFill>
                <a:effectLst/>
                <a:latin typeface="Calibri" pitchFamily="34" charset="0"/>
                <a:cs typeface="Arial" pitchFamily="34" charset="0"/>
              </a:rPr>
              <a:t>P</a:t>
            </a:r>
            <a:r>
              <a:rPr kumimoji="0" lang="en-US" altLang="ru-RU" sz="1600" b="1" i="0" u="none" strike="noStrike" cap="none" normalizeH="0" baseline="-25000" dirty="0" err="1" smtClean="0">
                <a:ln>
                  <a:noFill/>
                </a:ln>
                <a:solidFill>
                  <a:schemeClr val="tx1"/>
                </a:solidFill>
                <a:effectLst/>
                <a:latin typeface="Calibri" pitchFamily="34" charset="0"/>
                <a:cs typeface="Arial" pitchFamily="34" charset="0"/>
              </a:rPr>
              <a:t>design</a:t>
            </a:r>
            <a:r>
              <a:rPr kumimoji="0" lang="en-US" altLang="ru-RU" sz="1600" b="1" i="0" u="none" strike="noStrike" cap="none" normalizeH="0" dirty="0" smtClean="0">
                <a:ln>
                  <a:noFill/>
                </a:ln>
                <a:solidFill>
                  <a:schemeClr val="tx1"/>
                </a:solidFill>
                <a:effectLst/>
                <a:latin typeface="Calibri" pitchFamily="34" charset="0"/>
                <a:cs typeface="Arial" pitchFamily="34" charset="0"/>
              </a:rPr>
              <a:t> × 1,45 and liquid nitrogen</a:t>
            </a:r>
            <a:r>
              <a:rPr kumimoji="0" lang="en-US" altLang="ru-RU" sz="1600" b="1" i="0" u="none" strike="noStrike" cap="none" normalizeH="0" baseline="0" dirty="0" smtClean="0">
                <a:ln>
                  <a:noFill/>
                </a:ln>
                <a:solidFill>
                  <a:schemeClr val="tx1"/>
                </a:solidFill>
                <a:effectLst/>
                <a:latin typeface="Calibri" pitchFamily="34" charset="0"/>
                <a:cs typeface="Arial" pitchFamily="34" charset="0"/>
              </a:rPr>
              <a:t>.</a:t>
            </a:r>
            <a:endParaRPr kumimoji="0" lang="ru-RU" altLang="ru-RU" sz="1600" b="1" i="0" u="none" strike="noStrike" cap="none" normalizeH="0" baseline="-25000" dirty="0" smtClean="0">
              <a:ln>
                <a:noFill/>
              </a:ln>
              <a:solidFill>
                <a:schemeClr val="tx1"/>
              </a:solidFill>
              <a:effectLst/>
              <a:latin typeface="Arial" pitchFamily="34" charset="0"/>
              <a:cs typeface="Arial" pitchFamily="34" charset="0"/>
            </a:endParaRPr>
          </a:p>
        </p:txBody>
      </p:sp>
      <p:sp>
        <p:nvSpPr>
          <p:cNvPr id="5" name="Прямоугольник 4"/>
          <p:cNvSpPr/>
          <p:nvPr/>
        </p:nvSpPr>
        <p:spPr>
          <a:xfrm>
            <a:off x="107504" y="1913614"/>
            <a:ext cx="8832549" cy="4077941"/>
          </a:xfrm>
          <a:prstGeom prst="rect">
            <a:avLst/>
          </a:prstGeom>
          <a:noFill/>
          <a:ln>
            <a:solidFill>
              <a:srgbClr val="00B05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193" name="Прямая соединительная линия 192"/>
          <p:cNvCxnSpPr/>
          <p:nvPr/>
        </p:nvCxnSpPr>
        <p:spPr>
          <a:xfrm flipH="1" flipV="1">
            <a:off x="3197917" y="2824319"/>
            <a:ext cx="1088294" cy="453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4" name="Прямая соединительная линия 193"/>
          <p:cNvCxnSpPr>
            <a:endCxn id="207" idx="0"/>
          </p:cNvCxnSpPr>
          <p:nvPr/>
        </p:nvCxnSpPr>
        <p:spPr>
          <a:xfrm flipH="1">
            <a:off x="4288434" y="2817066"/>
            <a:ext cx="5397" cy="1264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5" name="Прямая соединительная линия 194"/>
          <p:cNvCxnSpPr>
            <a:endCxn id="196" idx="0"/>
          </p:cNvCxnSpPr>
          <p:nvPr/>
        </p:nvCxnSpPr>
        <p:spPr>
          <a:xfrm>
            <a:off x="3881766" y="2817440"/>
            <a:ext cx="3810" cy="125506"/>
          </a:xfrm>
          <a:prstGeom prst="line">
            <a:avLst/>
          </a:prstGeom>
        </p:spPr>
        <p:style>
          <a:lnRef idx="1">
            <a:schemeClr val="accent1"/>
          </a:lnRef>
          <a:fillRef idx="0">
            <a:schemeClr val="accent1"/>
          </a:fillRef>
          <a:effectRef idx="0">
            <a:schemeClr val="accent1"/>
          </a:effectRef>
          <a:fontRef idx="minor">
            <a:schemeClr val="tx1"/>
          </a:fontRef>
        </p:style>
      </p:cxnSp>
      <p:sp>
        <p:nvSpPr>
          <p:cNvPr id="196" name="Овал 195"/>
          <p:cNvSpPr/>
          <p:nvPr/>
        </p:nvSpPr>
        <p:spPr>
          <a:xfrm>
            <a:off x="3705871" y="2942946"/>
            <a:ext cx="359410" cy="359410"/>
          </a:xfrm>
          <a:prstGeom prst="ellipse">
            <a:avLst/>
          </a:prstGeom>
          <a:noFill/>
          <a:ln>
            <a:solidFill>
              <a:schemeClr val="accent2">
                <a:lumMod val="75000"/>
              </a:schemeClr>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197" name="Прямая соединительная линия 196"/>
          <p:cNvCxnSpPr/>
          <p:nvPr/>
        </p:nvCxnSpPr>
        <p:spPr>
          <a:xfrm flipH="1">
            <a:off x="3843031" y="3128366"/>
            <a:ext cx="311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Прямая соединительная линия 197"/>
          <p:cNvCxnSpPr/>
          <p:nvPr/>
        </p:nvCxnSpPr>
        <p:spPr>
          <a:xfrm>
            <a:off x="3843031" y="3132811"/>
            <a:ext cx="0" cy="704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Прямая соединительная линия 198"/>
          <p:cNvCxnSpPr/>
          <p:nvPr/>
        </p:nvCxnSpPr>
        <p:spPr>
          <a:xfrm flipH="1" flipV="1">
            <a:off x="3843031" y="3203931"/>
            <a:ext cx="40640" cy="1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0" name="Прямая соединительная линия 199"/>
          <p:cNvCxnSpPr/>
          <p:nvPr/>
        </p:nvCxnSpPr>
        <p:spPr>
          <a:xfrm>
            <a:off x="3881766" y="3205836"/>
            <a:ext cx="1905" cy="46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Прямая соединительная линия 200"/>
          <p:cNvCxnSpPr/>
          <p:nvPr/>
        </p:nvCxnSpPr>
        <p:spPr>
          <a:xfrm>
            <a:off x="3884306" y="2984856"/>
            <a:ext cx="0" cy="342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Прямая соединительная линия 201"/>
          <p:cNvCxnSpPr/>
          <p:nvPr/>
        </p:nvCxnSpPr>
        <p:spPr>
          <a:xfrm flipH="1">
            <a:off x="3844301" y="3017876"/>
            <a:ext cx="3937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Прямая соединительная линия 202"/>
          <p:cNvCxnSpPr/>
          <p:nvPr/>
        </p:nvCxnSpPr>
        <p:spPr>
          <a:xfrm flipH="1">
            <a:off x="3843666" y="3017876"/>
            <a:ext cx="0" cy="66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4" name="Прямая соединительная линия 203"/>
          <p:cNvCxnSpPr/>
          <p:nvPr/>
        </p:nvCxnSpPr>
        <p:spPr>
          <a:xfrm flipH="1" flipV="1">
            <a:off x="3843666" y="3084551"/>
            <a:ext cx="406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5" name="Прямая соединительная линия 204"/>
          <p:cNvCxnSpPr/>
          <p:nvPr/>
        </p:nvCxnSpPr>
        <p:spPr>
          <a:xfrm>
            <a:off x="3883036" y="3085186"/>
            <a:ext cx="0" cy="457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6" name="Text Box 37"/>
          <p:cNvSpPr txBox="1">
            <a:spLocks noChangeArrowheads="1"/>
          </p:cNvSpPr>
          <p:nvPr/>
        </p:nvSpPr>
        <p:spPr bwMode="auto">
          <a:xfrm>
            <a:off x="3524489" y="3312024"/>
            <a:ext cx="1141851"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Full range gauge</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 name="Овал 206"/>
          <p:cNvSpPr/>
          <p:nvPr/>
        </p:nvSpPr>
        <p:spPr>
          <a:xfrm>
            <a:off x="4108729" y="2943551"/>
            <a:ext cx="359410" cy="359410"/>
          </a:xfrm>
          <a:prstGeom prst="ellipse">
            <a:avLst/>
          </a:prstGeom>
          <a:noFill/>
          <a:ln>
            <a:solidFill>
              <a:schemeClr val="accent2">
                <a:lumMod val="75000"/>
              </a:schemeClr>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208" name="Прямая соединительная линия 207"/>
          <p:cNvCxnSpPr/>
          <p:nvPr/>
        </p:nvCxnSpPr>
        <p:spPr>
          <a:xfrm>
            <a:off x="4144924" y="3031181"/>
            <a:ext cx="0" cy="16510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09" name="Прямая соединительная линия 208"/>
          <p:cNvCxnSpPr/>
          <p:nvPr/>
        </p:nvCxnSpPr>
        <p:spPr>
          <a:xfrm>
            <a:off x="4424324" y="3034991"/>
            <a:ext cx="0" cy="16510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10" name="Прямая соединительная линия 209"/>
          <p:cNvCxnSpPr/>
          <p:nvPr/>
        </p:nvCxnSpPr>
        <p:spPr>
          <a:xfrm rot="5400000">
            <a:off x="4285259" y="2892751"/>
            <a:ext cx="1905" cy="278765"/>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11" name="Прямоугольник 210"/>
          <p:cNvSpPr/>
          <p:nvPr/>
        </p:nvSpPr>
        <p:spPr>
          <a:xfrm>
            <a:off x="4207154" y="3082616"/>
            <a:ext cx="173355" cy="117475"/>
          </a:xfrm>
          <a:prstGeom prst="rect">
            <a:avLst/>
          </a:prstGeom>
          <a:noFill/>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212" name="Прямая соединительная линия 211"/>
          <p:cNvCxnSpPr/>
          <p:nvPr/>
        </p:nvCxnSpPr>
        <p:spPr>
          <a:xfrm>
            <a:off x="4380509" y="308261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3" name="Прямая соединительная линия 212"/>
          <p:cNvCxnSpPr/>
          <p:nvPr/>
        </p:nvCxnSpPr>
        <p:spPr>
          <a:xfrm flipH="1">
            <a:off x="4207154" y="3082616"/>
            <a:ext cx="173355" cy="11303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35" name="Прямоугольник 234"/>
          <p:cNvSpPr/>
          <p:nvPr/>
        </p:nvSpPr>
        <p:spPr>
          <a:xfrm>
            <a:off x="858854" y="2880309"/>
            <a:ext cx="656590" cy="69723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sp>
        <p:nvSpPr>
          <p:cNvPr id="236" name="Овал 235"/>
          <p:cNvSpPr/>
          <p:nvPr/>
        </p:nvSpPr>
        <p:spPr>
          <a:xfrm>
            <a:off x="1008714" y="3039059"/>
            <a:ext cx="358140" cy="360045"/>
          </a:xfrm>
          <a:prstGeom prst="ellipse">
            <a:avLst/>
          </a:prstGeom>
          <a:noFill/>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237" name="Прямая соединительная линия 236"/>
          <p:cNvCxnSpPr/>
          <p:nvPr/>
        </p:nvCxnSpPr>
        <p:spPr>
          <a:xfrm>
            <a:off x="1008714" y="3441014"/>
            <a:ext cx="177165" cy="136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Прямая соединительная линия 237"/>
          <p:cNvCxnSpPr/>
          <p:nvPr/>
        </p:nvCxnSpPr>
        <p:spPr>
          <a:xfrm flipH="1">
            <a:off x="1187149" y="3440379"/>
            <a:ext cx="179705"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9" name="Прямая соединительная линия 238"/>
          <p:cNvCxnSpPr/>
          <p:nvPr/>
        </p:nvCxnSpPr>
        <p:spPr>
          <a:xfrm>
            <a:off x="1105869" y="3103829"/>
            <a:ext cx="0" cy="222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Прямая соединительная линия 239"/>
          <p:cNvCxnSpPr/>
          <p:nvPr/>
        </p:nvCxnSpPr>
        <p:spPr>
          <a:xfrm>
            <a:off x="1163654" y="3103829"/>
            <a:ext cx="0" cy="222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1" name="Прямая соединительная линия 240"/>
          <p:cNvCxnSpPr/>
          <p:nvPr/>
        </p:nvCxnSpPr>
        <p:spPr>
          <a:xfrm>
            <a:off x="1210644" y="3103829"/>
            <a:ext cx="5080" cy="222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Прямая соединительная линия 241"/>
          <p:cNvCxnSpPr/>
          <p:nvPr/>
        </p:nvCxnSpPr>
        <p:spPr>
          <a:xfrm>
            <a:off x="1260174" y="3103829"/>
            <a:ext cx="0" cy="222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1" name="Овал 250"/>
          <p:cNvSpPr/>
          <p:nvPr/>
        </p:nvSpPr>
        <p:spPr>
          <a:xfrm>
            <a:off x="349193" y="3681993"/>
            <a:ext cx="359410" cy="359410"/>
          </a:xfrm>
          <a:prstGeom prst="ellipse">
            <a:avLst/>
          </a:prstGeom>
          <a:noFill/>
          <a:ln>
            <a:solidFill>
              <a:schemeClr val="accent2">
                <a:lumMod val="75000"/>
              </a:schemeClr>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252" name="Прямая соединительная линия 251"/>
          <p:cNvCxnSpPr/>
          <p:nvPr/>
        </p:nvCxnSpPr>
        <p:spPr>
          <a:xfrm flipH="1">
            <a:off x="496893" y="3851856"/>
            <a:ext cx="3111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3" name="Прямая соединительная линия 252"/>
          <p:cNvCxnSpPr/>
          <p:nvPr/>
        </p:nvCxnSpPr>
        <p:spPr>
          <a:xfrm>
            <a:off x="496893" y="3856301"/>
            <a:ext cx="0" cy="704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4" name="Прямая соединительная линия 253"/>
          <p:cNvCxnSpPr/>
          <p:nvPr/>
        </p:nvCxnSpPr>
        <p:spPr>
          <a:xfrm flipH="1" flipV="1">
            <a:off x="496893" y="3927421"/>
            <a:ext cx="40640" cy="1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5" name="Прямая соединительная линия 254"/>
          <p:cNvCxnSpPr/>
          <p:nvPr/>
        </p:nvCxnSpPr>
        <p:spPr>
          <a:xfrm>
            <a:off x="535628" y="3929326"/>
            <a:ext cx="1905" cy="463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6" name="Прямая соединительная линия 255"/>
          <p:cNvCxnSpPr/>
          <p:nvPr/>
        </p:nvCxnSpPr>
        <p:spPr>
          <a:xfrm flipH="1">
            <a:off x="497528" y="3741366"/>
            <a:ext cx="0" cy="660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7" name="Прямая соединительная линия 256"/>
          <p:cNvCxnSpPr/>
          <p:nvPr/>
        </p:nvCxnSpPr>
        <p:spPr>
          <a:xfrm flipH="1" flipV="1">
            <a:off x="497528" y="3808041"/>
            <a:ext cx="406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8" name="Прямая соединительная линия 257"/>
          <p:cNvCxnSpPr/>
          <p:nvPr/>
        </p:nvCxnSpPr>
        <p:spPr>
          <a:xfrm>
            <a:off x="536898" y="3808676"/>
            <a:ext cx="0" cy="457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Прямая соединительная линия 258"/>
          <p:cNvCxnSpPr/>
          <p:nvPr/>
        </p:nvCxnSpPr>
        <p:spPr>
          <a:xfrm flipH="1" flipV="1">
            <a:off x="719143" y="3846141"/>
            <a:ext cx="459150" cy="5715"/>
          </a:xfrm>
          <a:prstGeom prst="line">
            <a:avLst/>
          </a:prstGeom>
          <a:ln>
            <a:solidFill>
              <a:schemeClr val="accent6">
                <a:lumMod val="40000"/>
                <a:lumOff val="60000"/>
              </a:schemeClr>
            </a:solidFill>
          </a:ln>
        </p:spPr>
        <p:style>
          <a:lnRef idx="2">
            <a:schemeClr val="accent1"/>
          </a:lnRef>
          <a:fillRef idx="0">
            <a:schemeClr val="accent1"/>
          </a:fillRef>
          <a:effectRef idx="1">
            <a:schemeClr val="accent1"/>
          </a:effectRef>
          <a:fontRef idx="minor">
            <a:schemeClr val="tx1"/>
          </a:fontRef>
        </p:style>
      </p:cxnSp>
      <p:sp>
        <p:nvSpPr>
          <p:cNvPr id="266" name="Дуга 265"/>
          <p:cNvSpPr/>
          <p:nvPr/>
        </p:nvSpPr>
        <p:spPr>
          <a:xfrm rot="16200000">
            <a:off x="837194" y="4317269"/>
            <a:ext cx="267102" cy="234315"/>
          </a:xfrm>
          <a:prstGeom prst="arc">
            <a:avLst>
              <a:gd name="adj1" fmla="val 10608178"/>
              <a:gd name="adj2" fmla="val 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69" name="Прямоугольник 268"/>
          <p:cNvSpPr/>
          <p:nvPr/>
        </p:nvSpPr>
        <p:spPr>
          <a:xfrm>
            <a:off x="857904" y="4943263"/>
            <a:ext cx="656590" cy="697230"/>
          </a:xfrm>
          <a:prstGeom prst="rect">
            <a:avLst/>
          </a:prstGeom>
          <a:noFill/>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ru-RU"/>
          </a:p>
        </p:txBody>
      </p:sp>
      <p:cxnSp>
        <p:nvCxnSpPr>
          <p:cNvPr id="270" name="Прямая соединительная линия 269"/>
          <p:cNvCxnSpPr/>
          <p:nvPr/>
        </p:nvCxnSpPr>
        <p:spPr>
          <a:xfrm>
            <a:off x="1007764" y="5504603"/>
            <a:ext cx="177165" cy="1365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1" name="Прямая соединительная линия 270"/>
          <p:cNvCxnSpPr/>
          <p:nvPr/>
        </p:nvCxnSpPr>
        <p:spPr>
          <a:xfrm flipH="1">
            <a:off x="1186199" y="5503968"/>
            <a:ext cx="179705"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2" name="Прямая соединительная линия 271"/>
          <p:cNvCxnSpPr/>
          <p:nvPr/>
        </p:nvCxnSpPr>
        <p:spPr>
          <a:xfrm>
            <a:off x="1183024" y="5639858"/>
            <a:ext cx="0" cy="2228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8" name="Text Box 5"/>
          <p:cNvSpPr txBox="1">
            <a:spLocks noChangeArrowheads="1"/>
          </p:cNvSpPr>
          <p:nvPr/>
        </p:nvSpPr>
        <p:spPr bwMode="auto">
          <a:xfrm>
            <a:off x="1483289" y="5051076"/>
            <a:ext cx="1326625" cy="518438"/>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lang="en-US" altLang="ru-RU" sz="1000" dirty="0" smtClean="0">
                <a:latin typeface="Calibri" pitchFamily="34" charset="0"/>
                <a:cs typeface="Arial" pitchFamily="34" charset="0"/>
              </a:rPr>
              <a:t>Dry </a:t>
            </a:r>
          </a:p>
          <a:p>
            <a:pPr marL="0" marR="0" lvl="0" indent="0" algn="ctr" defTabSz="914400" rtl="0" eaLnBrk="1" fontAlgn="base" latinLnBrk="0" hangingPunct="1">
              <a:lnSpc>
                <a:spcPct val="100000"/>
              </a:lnSpc>
              <a:spcBef>
                <a:spcPct val="0"/>
              </a:spcBef>
              <a:buClrTx/>
              <a:buSzTx/>
              <a:buFontTx/>
              <a:buNone/>
              <a:tabLst/>
            </a:pPr>
            <a:r>
              <a:rPr lang="en-US" altLang="ru-RU" sz="1000" dirty="0" smtClean="0">
                <a:latin typeface="Calibri" pitchFamily="34" charset="0"/>
                <a:cs typeface="Arial" pitchFamily="34" charset="0"/>
              </a:rPr>
              <a:t>Preliminary pump</a:t>
            </a:r>
          </a:p>
          <a:p>
            <a:pPr algn="ctr" fontAlgn="base">
              <a:spcBef>
                <a:spcPct val="0"/>
              </a:spcBef>
            </a:pPr>
            <a:r>
              <a:rPr kumimoji="0" lang="en-US" altLang="ru-RU" sz="1000" b="0" i="0" u="none" strike="noStrike" cap="none" normalizeH="0" baseline="0" dirty="0" smtClean="0">
                <a:ln>
                  <a:noFill/>
                </a:ln>
                <a:solidFill>
                  <a:schemeClr val="tx1"/>
                </a:solidFill>
                <a:effectLst/>
                <a:latin typeface="Calibri" pitchFamily="34" charset="0"/>
                <a:cs typeface="Arial" pitchFamily="34" charset="0"/>
              </a:rPr>
              <a:t> </a:t>
            </a:r>
            <a:r>
              <a:rPr lang="en-US" altLang="ru-RU" sz="1000" dirty="0">
                <a:latin typeface="Calibri" pitchFamily="34" charset="0"/>
                <a:cs typeface="Arial" pitchFamily="34" charset="0"/>
              </a:rPr>
              <a:t> </a:t>
            </a:r>
            <a:r>
              <a:rPr lang="en-US" altLang="ru-RU" sz="1000" dirty="0" smtClean="0">
                <a:latin typeface="Calibri" pitchFamily="34" charset="0"/>
                <a:cs typeface="Arial" pitchFamily="34" charset="0"/>
              </a:rPr>
              <a:t>1 </a:t>
            </a:r>
            <a:r>
              <a:rPr lang="en-US" altLang="ru-RU" sz="1000" i="1" dirty="0">
                <a:latin typeface="Calibri" pitchFamily="34" charset="0"/>
                <a:cs typeface="Arial" pitchFamily="34" charset="0"/>
              </a:rPr>
              <a:t>l/s</a:t>
            </a:r>
          </a:p>
          <a:p>
            <a:pPr marL="0" marR="0" lvl="0" indent="0" algn="ctr" defTabSz="914400" rtl="0" eaLnBrk="1" fontAlgn="base" latinLnBrk="0" hangingPunct="1">
              <a:lnSpc>
                <a:spcPct val="100000"/>
              </a:lnSpc>
              <a:spcBef>
                <a:spcPct val="0"/>
              </a:spcBef>
              <a:buClrTx/>
              <a:buSzTx/>
              <a:buFontTx/>
              <a:buNone/>
              <a:tabLst/>
            </a:pPr>
            <a:endParaRPr kumimoji="0" lang="en-US" altLang="ru-RU" sz="1000" b="0" i="1" u="none" strike="noStrike" cap="none" normalizeH="0" baseline="0" dirty="0" smtClean="0">
              <a:ln>
                <a:noFill/>
              </a:ln>
              <a:solidFill>
                <a:schemeClr val="tx1"/>
              </a:solidFill>
              <a:effectLst/>
              <a:latin typeface="Calibri" pitchFamily="34" charset="0"/>
              <a:cs typeface="Arial" pitchFamily="34" charset="0"/>
            </a:endParaRPr>
          </a:p>
        </p:txBody>
      </p:sp>
      <p:cxnSp>
        <p:nvCxnSpPr>
          <p:cNvPr id="121" name="Прямая соединительная линия 120"/>
          <p:cNvCxnSpPr/>
          <p:nvPr/>
        </p:nvCxnSpPr>
        <p:spPr>
          <a:xfrm flipH="1">
            <a:off x="3214546" y="2564613"/>
            <a:ext cx="3014" cy="252453"/>
          </a:xfrm>
          <a:prstGeom prst="line">
            <a:avLst/>
          </a:prstGeom>
        </p:spPr>
        <p:style>
          <a:lnRef idx="2">
            <a:schemeClr val="accent1"/>
          </a:lnRef>
          <a:fillRef idx="0">
            <a:schemeClr val="accent1"/>
          </a:fillRef>
          <a:effectRef idx="1">
            <a:schemeClr val="accent1"/>
          </a:effectRef>
          <a:fontRef idx="minor">
            <a:schemeClr val="tx1"/>
          </a:fontRef>
        </p:style>
      </p:cxnSp>
      <p:sp>
        <p:nvSpPr>
          <p:cNvPr id="7" name="Полилиния 6"/>
          <p:cNvSpPr/>
          <p:nvPr/>
        </p:nvSpPr>
        <p:spPr>
          <a:xfrm>
            <a:off x="6246954" y="988417"/>
            <a:ext cx="1198638" cy="349624"/>
          </a:xfrm>
          <a:custGeom>
            <a:avLst/>
            <a:gdLst>
              <a:gd name="connsiteX0" fmla="*/ 0 w 2723030"/>
              <a:gd name="connsiteY0" fmla="*/ 107577 h 349624"/>
              <a:gd name="connsiteX1" fmla="*/ 47065 w 2723030"/>
              <a:gd name="connsiteY1" fmla="*/ 53789 h 349624"/>
              <a:gd name="connsiteX2" fmla="*/ 87406 w 2723030"/>
              <a:gd name="connsiteY2" fmla="*/ 26895 h 349624"/>
              <a:gd name="connsiteX3" fmla="*/ 114300 w 2723030"/>
              <a:gd name="connsiteY3" fmla="*/ 20171 h 349624"/>
              <a:gd name="connsiteX4" fmla="*/ 242047 w 2723030"/>
              <a:gd name="connsiteY4" fmla="*/ 26895 h 349624"/>
              <a:gd name="connsiteX5" fmla="*/ 275665 w 2723030"/>
              <a:gd name="connsiteY5" fmla="*/ 33618 h 349624"/>
              <a:gd name="connsiteX6" fmla="*/ 356347 w 2723030"/>
              <a:gd name="connsiteY6" fmla="*/ 67236 h 349624"/>
              <a:gd name="connsiteX7" fmla="*/ 389965 w 2723030"/>
              <a:gd name="connsiteY7" fmla="*/ 100853 h 349624"/>
              <a:gd name="connsiteX8" fmla="*/ 430306 w 2723030"/>
              <a:gd name="connsiteY8" fmla="*/ 141195 h 349624"/>
              <a:gd name="connsiteX9" fmla="*/ 437030 w 2723030"/>
              <a:gd name="connsiteY9" fmla="*/ 168089 h 349624"/>
              <a:gd name="connsiteX10" fmla="*/ 450477 w 2723030"/>
              <a:gd name="connsiteY10" fmla="*/ 215153 h 349624"/>
              <a:gd name="connsiteX11" fmla="*/ 423583 w 2723030"/>
              <a:gd name="connsiteY11" fmla="*/ 349624 h 349624"/>
              <a:gd name="connsiteX12" fmla="*/ 356347 w 2723030"/>
              <a:gd name="connsiteY12" fmla="*/ 342900 h 349624"/>
              <a:gd name="connsiteX13" fmla="*/ 322730 w 2723030"/>
              <a:gd name="connsiteY13" fmla="*/ 302559 h 349624"/>
              <a:gd name="connsiteX14" fmla="*/ 316006 w 2723030"/>
              <a:gd name="connsiteY14" fmla="*/ 282389 h 349624"/>
              <a:gd name="connsiteX15" fmla="*/ 322730 w 2723030"/>
              <a:gd name="connsiteY15" fmla="*/ 147918 h 349624"/>
              <a:gd name="connsiteX16" fmla="*/ 329453 w 2723030"/>
              <a:gd name="connsiteY16" fmla="*/ 127748 h 349624"/>
              <a:gd name="connsiteX17" fmla="*/ 342900 w 2723030"/>
              <a:gd name="connsiteY17" fmla="*/ 114300 h 349624"/>
              <a:gd name="connsiteX18" fmla="*/ 356347 w 2723030"/>
              <a:gd name="connsiteY18" fmla="*/ 94130 h 349624"/>
              <a:gd name="connsiteX19" fmla="*/ 383241 w 2723030"/>
              <a:gd name="connsiteY19" fmla="*/ 87406 h 349624"/>
              <a:gd name="connsiteX20" fmla="*/ 403412 w 2723030"/>
              <a:gd name="connsiteY20" fmla="*/ 80683 h 349624"/>
              <a:gd name="connsiteX21" fmla="*/ 665630 w 2723030"/>
              <a:gd name="connsiteY21" fmla="*/ 87406 h 349624"/>
              <a:gd name="connsiteX22" fmla="*/ 719418 w 2723030"/>
              <a:gd name="connsiteY22" fmla="*/ 100853 h 349624"/>
              <a:gd name="connsiteX23" fmla="*/ 746312 w 2723030"/>
              <a:gd name="connsiteY23" fmla="*/ 114300 h 349624"/>
              <a:gd name="connsiteX24" fmla="*/ 773206 w 2723030"/>
              <a:gd name="connsiteY24" fmla="*/ 121024 h 349624"/>
              <a:gd name="connsiteX25" fmla="*/ 793377 w 2723030"/>
              <a:gd name="connsiteY25" fmla="*/ 127748 h 349624"/>
              <a:gd name="connsiteX26" fmla="*/ 833718 w 2723030"/>
              <a:gd name="connsiteY26" fmla="*/ 168089 h 349624"/>
              <a:gd name="connsiteX27" fmla="*/ 847165 w 2723030"/>
              <a:gd name="connsiteY27" fmla="*/ 208430 h 349624"/>
              <a:gd name="connsiteX28" fmla="*/ 853889 w 2723030"/>
              <a:gd name="connsiteY28" fmla="*/ 228600 h 349624"/>
              <a:gd name="connsiteX29" fmla="*/ 867336 w 2723030"/>
              <a:gd name="connsiteY29" fmla="*/ 275665 h 349624"/>
              <a:gd name="connsiteX30" fmla="*/ 860612 w 2723030"/>
              <a:gd name="connsiteY30" fmla="*/ 329453 h 349624"/>
              <a:gd name="connsiteX31" fmla="*/ 779930 w 2723030"/>
              <a:gd name="connsiteY31" fmla="*/ 309283 h 349624"/>
              <a:gd name="connsiteX32" fmla="*/ 766483 w 2723030"/>
              <a:gd name="connsiteY32" fmla="*/ 289112 h 349624"/>
              <a:gd name="connsiteX33" fmla="*/ 746312 w 2723030"/>
              <a:gd name="connsiteY33" fmla="*/ 268942 h 349624"/>
              <a:gd name="connsiteX34" fmla="*/ 732865 w 2723030"/>
              <a:gd name="connsiteY34" fmla="*/ 228600 h 349624"/>
              <a:gd name="connsiteX35" fmla="*/ 739589 w 2723030"/>
              <a:gd name="connsiteY35" fmla="*/ 127748 h 349624"/>
              <a:gd name="connsiteX36" fmla="*/ 746312 w 2723030"/>
              <a:gd name="connsiteY36" fmla="*/ 107577 h 349624"/>
              <a:gd name="connsiteX37" fmla="*/ 786653 w 2723030"/>
              <a:gd name="connsiteY37" fmla="*/ 80683 h 349624"/>
              <a:gd name="connsiteX38" fmla="*/ 806824 w 2723030"/>
              <a:gd name="connsiteY38" fmla="*/ 67236 h 349624"/>
              <a:gd name="connsiteX39" fmla="*/ 860612 w 2723030"/>
              <a:gd name="connsiteY39" fmla="*/ 53789 h 349624"/>
              <a:gd name="connsiteX40" fmla="*/ 1190065 w 2723030"/>
              <a:gd name="connsiteY40" fmla="*/ 60512 h 349624"/>
              <a:gd name="connsiteX41" fmla="*/ 1257300 w 2723030"/>
              <a:gd name="connsiteY41" fmla="*/ 107577 h 349624"/>
              <a:gd name="connsiteX42" fmla="*/ 1270747 w 2723030"/>
              <a:gd name="connsiteY42" fmla="*/ 127748 h 349624"/>
              <a:gd name="connsiteX43" fmla="*/ 1311089 w 2723030"/>
              <a:gd name="connsiteY43" fmla="*/ 168089 h 349624"/>
              <a:gd name="connsiteX44" fmla="*/ 1337983 w 2723030"/>
              <a:gd name="connsiteY44" fmla="*/ 208430 h 349624"/>
              <a:gd name="connsiteX45" fmla="*/ 1257300 w 2723030"/>
              <a:gd name="connsiteY45" fmla="*/ 309283 h 349624"/>
              <a:gd name="connsiteX46" fmla="*/ 1237130 w 2723030"/>
              <a:gd name="connsiteY46" fmla="*/ 302559 h 349624"/>
              <a:gd name="connsiteX47" fmla="*/ 1203512 w 2723030"/>
              <a:gd name="connsiteY47" fmla="*/ 262218 h 349624"/>
              <a:gd name="connsiteX48" fmla="*/ 1190065 w 2723030"/>
              <a:gd name="connsiteY48" fmla="*/ 215153 h 349624"/>
              <a:gd name="connsiteX49" fmla="*/ 1196789 w 2723030"/>
              <a:gd name="connsiteY49" fmla="*/ 121024 h 349624"/>
              <a:gd name="connsiteX50" fmla="*/ 1230406 w 2723030"/>
              <a:gd name="connsiteY50" fmla="*/ 94130 h 349624"/>
              <a:gd name="connsiteX51" fmla="*/ 1284194 w 2723030"/>
              <a:gd name="connsiteY51" fmla="*/ 67236 h 349624"/>
              <a:gd name="connsiteX52" fmla="*/ 1311089 w 2723030"/>
              <a:gd name="connsiteY52" fmla="*/ 60512 h 349624"/>
              <a:gd name="connsiteX53" fmla="*/ 1351430 w 2723030"/>
              <a:gd name="connsiteY53" fmla="*/ 53789 h 349624"/>
              <a:gd name="connsiteX54" fmla="*/ 1385047 w 2723030"/>
              <a:gd name="connsiteY54" fmla="*/ 47065 h 349624"/>
              <a:gd name="connsiteX55" fmla="*/ 1620371 w 2723030"/>
              <a:gd name="connsiteY55" fmla="*/ 60512 h 349624"/>
              <a:gd name="connsiteX56" fmla="*/ 1674159 w 2723030"/>
              <a:gd name="connsiteY56" fmla="*/ 73959 h 349624"/>
              <a:gd name="connsiteX57" fmla="*/ 1707777 w 2723030"/>
              <a:gd name="connsiteY57" fmla="*/ 80683 h 349624"/>
              <a:gd name="connsiteX58" fmla="*/ 1748118 w 2723030"/>
              <a:gd name="connsiteY58" fmla="*/ 94130 h 349624"/>
              <a:gd name="connsiteX59" fmla="*/ 1768289 w 2723030"/>
              <a:gd name="connsiteY59" fmla="*/ 114300 h 349624"/>
              <a:gd name="connsiteX60" fmla="*/ 1795183 w 2723030"/>
              <a:gd name="connsiteY60" fmla="*/ 154642 h 349624"/>
              <a:gd name="connsiteX61" fmla="*/ 1808630 w 2723030"/>
              <a:gd name="connsiteY61" fmla="*/ 194983 h 349624"/>
              <a:gd name="connsiteX62" fmla="*/ 1822077 w 2723030"/>
              <a:gd name="connsiteY62" fmla="*/ 242048 h 349624"/>
              <a:gd name="connsiteX63" fmla="*/ 1815353 w 2723030"/>
              <a:gd name="connsiteY63" fmla="*/ 316006 h 349624"/>
              <a:gd name="connsiteX64" fmla="*/ 1788459 w 2723030"/>
              <a:gd name="connsiteY64" fmla="*/ 329453 h 349624"/>
              <a:gd name="connsiteX65" fmla="*/ 1701053 w 2723030"/>
              <a:gd name="connsiteY65" fmla="*/ 322730 h 349624"/>
              <a:gd name="connsiteX66" fmla="*/ 1680883 w 2723030"/>
              <a:gd name="connsiteY66" fmla="*/ 309283 h 349624"/>
              <a:gd name="connsiteX67" fmla="*/ 1660712 w 2723030"/>
              <a:gd name="connsiteY67" fmla="*/ 255495 h 349624"/>
              <a:gd name="connsiteX68" fmla="*/ 1674159 w 2723030"/>
              <a:gd name="connsiteY68" fmla="*/ 121024 h 349624"/>
              <a:gd name="connsiteX69" fmla="*/ 1687606 w 2723030"/>
              <a:gd name="connsiteY69" fmla="*/ 100853 h 349624"/>
              <a:gd name="connsiteX70" fmla="*/ 1707777 w 2723030"/>
              <a:gd name="connsiteY70" fmla="*/ 87406 h 349624"/>
              <a:gd name="connsiteX71" fmla="*/ 1741394 w 2723030"/>
              <a:gd name="connsiteY71" fmla="*/ 53789 h 349624"/>
              <a:gd name="connsiteX72" fmla="*/ 1795183 w 2723030"/>
              <a:gd name="connsiteY72" fmla="*/ 40342 h 349624"/>
              <a:gd name="connsiteX73" fmla="*/ 1869141 w 2723030"/>
              <a:gd name="connsiteY73" fmla="*/ 13448 h 349624"/>
              <a:gd name="connsiteX74" fmla="*/ 1909483 w 2723030"/>
              <a:gd name="connsiteY74" fmla="*/ 0 h 349624"/>
              <a:gd name="connsiteX75" fmla="*/ 2017059 w 2723030"/>
              <a:gd name="connsiteY75" fmla="*/ 6724 h 349624"/>
              <a:gd name="connsiteX76" fmla="*/ 2037230 w 2723030"/>
              <a:gd name="connsiteY76" fmla="*/ 13448 h 349624"/>
              <a:gd name="connsiteX77" fmla="*/ 2091018 w 2723030"/>
              <a:gd name="connsiteY77" fmla="*/ 26895 h 349624"/>
              <a:gd name="connsiteX78" fmla="*/ 2117912 w 2723030"/>
              <a:gd name="connsiteY78" fmla="*/ 40342 h 349624"/>
              <a:gd name="connsiteX79" fmla="*/ 2158253 w 2723030"/>
              <a:gd name="connsiteY79" fmla="*/ 80683 h 349624"/>
              <a:gd name="connsiteX80" fmla="*/ 2178424 w 2723030"/>
              <a:gd name="connsiteY80" fmla="*/ 100853 h 349624"/>
              <a:gd name="connsiteX81" fmla="*/ 2225489 w 2723030"/>
              <a:gd name="connsiteY81" fmla="*/ 141195 h 349624"/>
              <a:gd name="connsiteX82" fmla="*/ 2252383 w 2723030"/>
              <a:gd name="connsiteY82" fmla="*/ 181536 h 349624"/>
              <a:gd name="connsiteX83" fmla="*/ 2279277 w 2723030"/>
              <a:gd name="connsiteY83" fmla="*/ 228600 h 349624"/>
              <a:gd name="connsiteX84" fmla="*/ 2286000 w 2723030"/>
              <a:gd name="connsiteY84" fmla="*/ 248771 h 349624"/>
              <a:gd name="connsiteX85" fmla="*/ 2265830 w 2723030"/>
              <a:gd name="connsiteY85" fmla="*/ 316006 h 349624"/>
              <a:gd name="connsiteX86" fmla="*/ 2245659 w 2723030"/>
              <a:gd name="connsiteY86" fmla="*/ 322730 h 349624"/>
              <a:gd name="connsiteX87" fmla="*/ 2212041 w 2723030"/>
              <a:gd name="connsiteY87" fmla="*/ 316006 h 349624"/>
              <a:gd name="connsiteX88" fmla="*/ 2171700 w 2723030"/>
              <a:gd name="connsiteY88" fmla="*/ 302559 h 349624"/>
              <a:gd name="connsiteX89" fmla="*/ 2124636 w 2723030"/>
              <a:gd name="connsiteY89" fmla="*/ 242048 h 349624"/>
              <a:gd name="connsiteX90" fmla="*/ 2131359 w 2723030"/>
              <a:gd name="connsiteY90" fmla="*/ 141195 h 349624"/>
              <a:gd name="connsiteX91" fmla="*/ 2144806 w 2723030"/>
              <a:gd name="connsiteY91" fmla="*/ 121024 h 349624"/>
              <a:gd name="connsiteX92" fmla="*/ 2218765 w 2723030"/>
              <a:gd name="connsiteY92" fmla="*/ 73959 h 349624"/>
              <a:gd name="connsiteX93" fmla="*/ 2279277 w 2723030"/>
              <a:gd name="connsiteY93" fmla="*/ 53789 h 349624"/>
              <a:gd name="connsiteX94" fmla="*/ 2299447 w 2723030"/>
              <a:gd name="connsiteY94" fmla="*/ 47065 h 349624"/>
              <a:gd name="connsiteX95" fmla="*/ 2407024 w 2723030"/>
              <a:gd name="connsiteY95" fmla="*/ 33618 h 349624"/>
              <a:gd name="connsiteX96" fmla="*/ 2622177 w 2723030"/>
              <a:gd name="connsiteY96" fmla="*/ 26895 h 349624"/>
              <a:gd name="connsiteX97" fmla="*/ 2723030 w 2723030"/>
              <a:gd name="connsiteY97" fmla="*/ 40342 h 34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2723030" h="349624">
                <a:moveTo>
                  <a:pt x="0" y="107577"/>
                </a:moveTo>
                <a:cubicBezTo>
                  <a:pt x="11305" y="93445"/>
                  <a:pt x="31011" y="66275"/>
                  <a:pt x="47065" y="53789"/>
                </a:cubicBezTo>
                <a:cubicBezTo>
                  <a:pt x="59822" y="43867"/>
                  <a:pt x="71727" y="30815"/>
                  <a:pt x="87406" y="26895"/>
                </a:cubicBezTo>
                <a:lnTo>
                  <a:pt x="114300" y="20171"/>
                </a:lnTo>
                <a:cubicBezTo>
                  <a:pt x="156882" y="22412"/>
                  <a:pt x="199553" y="23354"/>
                  <a:pt x="242047" y="26895"/>
                </a:cubicBezTo>
                <a:cubicBezTo>
                  <a:pt x="253435" y="27844"/>
                  <a:pt x="264999" y="29516"/>
                  <a:pt x="275665" y="33618"/>
                </a:cubicBezTo>
                <a:cubicBezTo>
                  <a:pt x="390921" y="77946"/>
                  <a:pt x="285481" y="49518"/>
                  <a:pt x="356347" y="67236"/>
                </a:cubicBezTo>
                <a:cubicBezTo>
                  <a:pt x="397909" y="94943"/>
                  <a:pt x="357369" y="64182"/>
                  <a:pt x="389965" y="100853"/>
                </a:cubicBezTo>
                <a:cubicBezTo>
                  <a:pt x="402599" y="115067"/>
                  <a:pt x="430306" y="141195"/>
                  <a:pt x="430306" y="141195"/>
                </a:cubicBezTo>
                <a:cubicBezTo>
                  <a:pt x="432547" y="150160"/>
                  <a:pt x="434491" y="159204"/>
                  <a:pt x="437030" y="168089"/>
                </a:cubicBezTo>
                <a:cubicBezTo>
                  <a:pt x="456321" y="235608"/>
                  <a:pt x="429456" y="131076"/>
                  <a:pt x="450477" y="215153"/>
                </a:cubicBezTo>
                <a:cubicBezTo>
                  <a:pt x="449781" y="228381"/>
                  <a:pt x="483142" y="349624"/>
                  <a:pt x="423583" y="349624"/>
                </a:cubicBezTo>
                <a:cubicBezTo>
                  <a:pt x="401059" y="349624"/>
                  <a:pt x="378759" y="345141"/>
                  <a:pt x="356347" y="342900"/>
                </a:cubicBezTo>
                <a:cubicBezTo>
                  <a:pt x="341476" y="328029"/>
                  <a:pt x="332092" y="321282"/>
                  <a:pt x="322730" y="302559"/>
                </a:cubicBezTo>
                <a:cubicBezTo>
                  <a:pt x="319560" y="296220"/>
                  <a:pt x="318247" y="289112"/>
                  <a:pt x="316006" y="282389"/>
                </a:cubicBezTo>
                <a:cubicBezTo>
                  <a:pt x="318247" y="237565"/>
                  <a:pt x="318842" y="192629"/>
                  <a:pt x="322730" y="147918"/>
                </a:cubicBezTo>
                <a:cubicBezTo>
                  <a:pt x="323344" y="140858"/>
                  <a:pt x="325807" y="133825"/>
                  <a:pt x="329453" y="127748"/>
                </a:cubicBezTo>
                <a:cubicBezTo>
                  <a:pt x="332714" y="122312"/>
                  <a:pt x="338940" y="119250"/>
                  <a:pt x="342900" y="114300"/>
                </a:cubicBezTo>
                <a:cubicBezTo>
                  <a:pt x="347948" y="107990"/>
                  <a:pt x="349624" y="98612"/>
                  <a:pt x="356347" y="94130"/>
                </a:cubicBezTo>
                <a:cubicBezTo>
                  <a:pt x="364036" y="89004"/>
                  <a:pt x="374356" y="89945"/>
                  <a:pt x="383241" y="87406"/>
                </a:cubicBezTo>
                <a:cubicBezTo>
                  <a:pt x="390056" y="85459"/>
                  <a:pt x="396688" y="82924"/>
                  <a:pt x="403412" y="80683"/>
                </a:cubicBezTo>
                <a:cubicBezTo>
                  <a:pt x="490818" y="82924"/>
                  <a:pt x="578373" y="81837"/>
                  <a:pt x="665630" y="87406"/>
                </a:cubicBezTo>
                <a:cubicBezTo>
                  <a:pt x="684074" y="88583"/>
                  <a:pt x="719418" y="100853"/>
                  <a:pt x="719418" y="100853"/>
                </a:cubicBezTo>
                <a:cubicBezTo>
                  <a:pt x="728383" y="105335"/>
                  <a:pt x="736927" y="110781"/>
                  <a:pt x="746312" y="114300"/>
                </a:cubicBezTo>
                <a:cubicBezTo>
                  <a:pt x="754964" y="117545"/>
                  <a:pt x="764321" y="118485"/>
                  <a:pt x="773206" y="121024"/>
                </a:cubicBezTo>
                <a:cubicBezTo>
                  <a:pt x="780021" y="122971"/>
                  <a:pt x="786653" y="125507"/>
                  <a:pt x="793377" y="127748"/>
                </a:cubicBezTo>
                <a:cubicBezTo>
                  <a:pt x="806824" y="141195"/>
                  <a:pt x="827704" y="150048"/>
                  <a:pt x="833718" y="168089"/>
                </a:cubicBezTo>
                <a:lnTo>
                  <a:pt x="847165" y="208430"/>
                </a:lnTo>
                <a:cubicBezTo>
                  <a:pt x="849406" y="215153"/>
                  <a:pt x="852170" y="221724"/>
                  <a:pt x="853889" y="228600"/>
                </a:cubicBezTo>
                <a:cubicBezTo>
                  <a:pt x="862331" y="262371"/>
                  <a:pt x="857690" y="246728"/>
                  <a:pt x="867336" y="275665"/>
                </a:cubicBezTo>
                <a:cubicBezTo>
                  <a:pt x="865095" y="293594"/>
                  <a:pt x="875415" y="319091"/>
                  <a:pt x="860612" y="329453"/>
                </a:cubicBezTo>
                <a:cubicBezTo>
                  <a:pt x="832748" y="348958"/>
                  <a:pt x="800790" y="323190"/>
                  <a:pt x="779930" y="309283"/>
                </a:cubicBezTo>
                <a:cubicBezTo>
                  <a:pt x="775448" y="302559"/>
                  <a:pt x="771656" y="295320"/>
                  <a:pt x="766483" y="289112"/>
                </a:cubicBezTo>
                <a:cubicBezTo>
                  <a:pt x="760396" y="281807"/>
                  <a:pt x="750930" y="277254"/>
                  <a:pt x="746312" y="268942"/>
                </a:cubicBezTo>
                <a:cubicBezTo>
                  <a:pt x="739428" y="256551"/>
                  <a:pt x="732865" y="228600"/>
                  <a:pt x="732865" y="228600"/>
                </a:cubicBezTo>
                <a:cubicBezTo>
                  <a:pt x="735106" y="194983"/>
                  <a:pt x="735868" y="161234"/>
                  <a:pt x="739589" y="127748"/>
                </a:cubicBezTo>
                <a:cubicBezTo>
                  <a:pt x="740372" y="120704"/>
                  <a:pt x="741301" y="112589"/>
                  <a:pt x="746312" y="107577"/>
                </a:cubicBezTo>
                <a:cubicBezTo>
                  <a:pt x="757740" y="96149"/>
                  <a:pt x="773206" y="89648"/>
                  <a:pt x="786653" y="80683"/>
                </a:cubicBezTo>
                <a:cubicBezTo>
                  <a:pt x="793377" y="76201"/>
                  <a:pt x="798984" y="69196"/>
                  <a:pt x="806824" y="67236"/>
                </a:cubicBezTo>
                <a:lnTo>
                  <a:pt x="860612" y="53789"/>
                </a:lnTo>
                <a:lnTo>
                  <a:pt x="1190065" y="60512"/>
                </a:lnTo>
                <a:cubicBezTo>
                  <a:pt x="1192482" y="60732"/>
                  <a:pt x="1250238" y="100515"/>
                  <a:pt x="1257300" y="107577"/>
                </a:cubicBezTo>
                <a:cubicBezTo>
                  <a:pt x="1263014" y="113291"/>
                  <a:pt x="1265378" y="121708"/>
                  <a:pt x="1270747" y="127748"/>
                </a:cubicBezTo>
                <a:cubicBezTo>
                  <a:pt x="1283381" y="141962"/>
                  <a:pt x="1300540" y="152266"/>
                  <a:pt x="1311089" y="168089"/>
                </a:cubicBezTo>
                <a:lnTo>
                  <a:pt x="1337983" y="208430"/>
                </a:lnTo>
                <a:cubicBezTo>
                  <a:pt x="1330227" y="332510"/>
                  <a:pt x="1366687" y="324910"/>
                  <a:pt x="1257300" y="309283"/>
                </a:cubicBezTo>
                <a:cubicBezTo>
                  <a:pt x="1250284" y="308281"/>
                  <a:pt x="1243853" y="304800"/>
                  <a:pt x="1237130" y="302559"/>
                </a:cubicBezTo>
                <a:cubicBezTo>
                  <a:pt x="1222258" y="287688"/>
                  <a:pt x="1212873" y="280941"/>
                  <a:pt x="1203512" y="262218"/>
                </a:cubicBezTo>
                <a:cubicBezTo>
                  <a:pt x="1198690" y="252575"/>
                  <a:pt x="1192218" y="223766"/>
                  <a:pt x="1190065" y="215153"/>
                </a:cubicBezTo>
                <a:cubicBezTo>
                  <a:pt x="1192306" y="183777"/>
                  <a:pt x="1191322" y="152002"/>
                  <a:pt x="1196789" y="121024"/>
                </a:cubicBezTo>
                <a:cubicBezTo>
                  <a:pt x="1201013" y="97088"/>
                  <a:pt x="1214106" y="101539"/>
                  <a:pt x="1230406" y="94130"/>
                </a:cubicBezTo>
                <a:cubicBezTo>
                  <a:pt x="1248655" y="85835"/>
                  <a:pt x="1264747" y="72098"/>
                  <a:pt x="1284194" y="67236"/>
                </a:cubicBezTo>
                <a:cubicBezTo>
                  <a:pt x="1293159" y="64995"/>
                  <a:pt x="1302028" y="62324"/>
                  <a:pt x="1311089" y="60512"/>
                </a:cubicBezTo>
                <a:cubicBezTo>
                  <a:pt x="1324457" y="57838"/>
                  <a:pt x="1338017" y="56228"/>
                  <a:pt x="1351430" y="53789"/>
                </a:cubicBezTo>
                <a:cubicBezTo>
                  <a:pt x="1362673" y="51745"/>
                  <a:pt x="1373841" y="49306"/>
                  <a:pt x="1385047" y="47065"/>
                </a:cubicBezTo>
                <a:cubicBezTo>
                  <a:pt x="1461617" y="49706"/>
                  <a:pt x="1543560" y="44053"/>
                  <a:pt x="1620371" y="60512"/>
                </a:cubicBezTo>
                <a:cubicBezTo>
                  <a:pt x="1638442" y="64384"/>
                  <a:pt x="1656037" y="70334"/>
                  <a:pt x="1674159" y="73959"/>
                </a:cubicBezTo>
                <a:cubicBezTo>
                  <a:pt x="1685365" y="76200"/>
                  <a:pt x="1696752" y="77676"/>
                  <a:pt x="1707777" y="80683"/>
                </a:cubicBezTo>
                <a:cubicBezTo>
                  <a:pt x="1721452" y="84413"/>
                  <a:pt x="1748118" y="94130"/>
                  <a:pt x="1748118" y="94130"/>
                </a:cubicBezTo>
                <a:cubicBezTo>
                  <a:pt x="1754842" y="100853"/>
                  <a:pt x="1762451" y="106794"/>
                  <a:pt x="1768289" y="114300"/>
                </a:cubicBezTo>
                <a:cubicBezTo>
                  <a:pt x="1778211" y="127057"/>
                  <a:pt x="1795183" y="154642"/>
                  <a:pt x="1795183" y="154642"/>
                </a:cubicBezTo>
                <a:cubicBezTo>
                  <a:pt x="1799665" y="168089"/>
                  <a:pt x="1805192" y="181232"/>
                  <a:pt x="1808630" y="194983"/>
                </a:cubicBezTo>
                <a:cubicBezTo>
                  <a:pt x="1817072" y="228753"/>
                  <a:pt x="1812431" y="213111"/>
                  <a:pt x="1822077" y="242048"/>
                </a:cubicBezTo>
                <a:cubicBezTo>
                  <a:pt x="1819836" y="266701"/>
                  <a:pt x="1824239" y="292902"/>
                  <a:pt x="1815353" y="316006"/>
                </a:cubicBezTo>
                <a:cubicBezTo>
                  <a:pt x="1811755" y="325361"/>
                  <a:pt x="1798465" y="328864"/>
                  <a:pt x="1788459" y="329453"/>
                </a:cubicBezTo>
                <a:cubicBezTo>
                  <a:pt x="1759288" y="331169"/>
                  <a:pt x="1730188" y="324971"/>
                  <a:pt x="1701053" y="322730"/>
                </a:cubicBezTo>
                <a:cubicBezTo>
                  <a:pt x="1694330" y="318248"/>
                  <a:pt x="1686056" y="315491"/>
                  <a:pt x="1680883" y="309283"/>
                </a:cubicBezTo>
                <a:cubicBezTo>
                  <a:pt x="1668327" y="294215"/>
                  <a:pt x="1665236" y="273589"/>
                  <a:pt x="1660712" y="255495"/>
                </a:cubicBezTo>
                <a:cubicBezTo>
                  <a:pt x="1661104" y="248829"/>
                  <a:pt x="1656621" y="156102"/>
                  <a:pt x="1674159" y="121024"/>
                </a:cubicBezTo>
                <a:cubicBezTo>
                  <a:pt x="1677773" y="113796"/>
                  <a:pt x="1681892" y="106567"/>
                  <a:pt x="1687606" y="100853"/>
                </a:cubicBezTo>
                <a:cubicBezTo>
                  <a:pt x="1693320" y="95139"/>
                  <a:pt x="1701053" y="91888"/>
                  <a:pt x="1707777" y="87406"/>
                </a:cubicBezTo>
                <a:cubicBezTo>
                  <a:pt x="1718534" y="71271"/>
                  <a:pt x="1721673" y="60960"/>
                  <a:pt x="1741394" y="53789"/>
                </a:cubicBezTo>
                <a:cubicBezTo>
                  <a:pt x="1758763" y="47473"/>
                  <a:pt x="1795183" y="40342"/>
                  <a:pt x="1795183" y="40342"/>
                </a:cubicBezTo>
                <a:cubicBezTo>
                  <a:pt x="1837468" y="12151"/>
                  <a:pt x="1792104" y="39128"/>
                  <a:pt x="1869141" y="13448"/>
                </a:cubicBezTo>
                <a:lnTo>
                  <a:pt x="1909483" y="0"/>
                </a:lnTo>
                <a:cubicBezTo>
                  <a:pt x="1945342" y="2241"/>
                  <a:pt x="1981328" y="2963"/>
                  <a:pt x="2017059" y="6724"/>
                </a:cubicBezTo>
                <a:cubicBezTo>
                  <a:pt x="2024107" y="7466"/>
                  <a:pt x="2030392" y="11583"/>
                  <a:pt x="2037230" y="13448"/>
                </a:cubicBezTo>
                <a:cubicBezTo>
                  <a:pt x="2055060" y="18311"/>
                  <a:pt x="2074488" y="18630"/>
                  <a:pt x="2091018" y="26895"/>
                </a:cubicBezTo>
                <a:cubicBezTo>
                  <a:pt x="2099983" y="31377"/>
                  <a:pt x="2110086" y="34081"/>
                  <a:pt x="2117912" y="40342"/>
                </a:cubicBezTo>
                <a:cubicBezTo>
                  <a:pt x="2132762" y="52222"/>
                  <a:pt x="2144806" y="67236"/>
                  <a:pt x="2158253" y="80683"/>
                </a:cubicBezTo>
                <a:cubicBezTo>
                  <a:pt x="2164977" y="87406"/>
                  <a:pt x="2170513" y="95579"/>
                  <a:pt x="2178424" y="100853"/>
                </a:cubicBezTo>
                <a:cubicBezTo>
                  <a:pt x="2196673" y="113019"/>
                  <a:pt x="2212446" y="121630"/>
                  <a:pt x="2225489" y="141195"/>
                </a:cubicBezTo>
                <a:cubicBezTo>
                  <a:pt x="2234454" y="154642"/>
                  <a:pt x="2245155" y="167081"/>
                  <a:pt x="2252383" y="181536"/>
                </a:cubicBezTo>
                <a:cubicBezTo>
                  <a:pt x="2269444" y="215657"/>
                  <a:pt x="2260270" y="200091"/>
                  <a:pt x="2279277" y="228600"/>
                </a:cubicBezTo>
                <a:cubicBezTo>
                  <a:pt x="2281518" y="235324"/>
                  <a:pt x="2286000" y="241684"/>
                  <a:pt x="2286000" y="248771"/>
                </a:cubicBezTo>
                <a:cubicBezTo>
                  <a:pt x="2286000" y="267015"/>
                  <a:pt x="2284057" y="301424"/>
                  <a:pt x="2265830" y="316006"/>
                </a:cubicBezTo>
                <a:cubicBezTo>
                  <a:pt x="2260296" y="320433"/>
                  <a:pt x="2252383" y="320489"/>
                  <a:pt x="2245659" y="322730"/>
                </a:cubicBezTo>
                <a:cubicBezTo>
                  <a:pt x="2234453" y="320489"/>
                  <a:pt x="2223066" y="319013"/>
                  <a:pt x="2212041" y="316006"/>
                </a:cubicBezTo>
                <a:cubicBezTo>
                  <a:pt x="2198366" y="312276"/>
                  <a:pt x="2171700" y="302559"/>
                  <a:pt x="2171700" y="302559"/>
                </a:cubicBezTo>
                <a:cubicBezTo>
                  <a:pt x="2126348" y="257207"/>
                  <a:pt x="2137372" y="280259"/>
                  <a:pt x="2124636" y="242048"/>
                </a:cubicBezTo>
                <a:cubicBezTo>
                  <a:pt x="2126877" y="208430"/>
                  <a:pt x="2125820" y="174429"/>
                  <a:pt x="2131359" y="141195"/>
                </a:cubicBezTo>
                <a:cubicBezTo>
                  <a:pt x="2132687" y="133224"/>
                  <a:pt x="2139633" y="127232"/>
                  <a:pt x="2144806" y="121024"/>
                </a:cubicBezTo>
                <a:cubicBezTo>
                  <a:pt x="2165543" y="96140"/>
                  <a:pt x="2185161" y="85160"/>
                  <a:pt x="2218765" y="73959"/>
                </a:cubicBezTo>
                <a:lnTo>
                  <a:pt x="2279277" y="53789"/>
                </a:lnTo>
                <a:cubicBezTo>
                  <a:pt x="2286000" y="51548"/>
                  <a:pt x="2292456" y="48230"/>
                  <a:pt x="2299447" y="47065"/>
                </a:cubicBezTo>
                <a:cubicBezTo>
                  <a:pt x="2362006" y="36640"/>
                  <a:pt x="2326224" y="41699"/>
                  <a:pt x="2407024" y="33618"/>
                </a:cubicBezTo>
                <a:cubicBezTo>
                  <a:pt x="2513040" y="7114"/>
                  <a:pt x="2442347" y="19402"/>
                  <a:pt x="2622177" y="26895"/>
                </a:cubicBezTo>
                <a:cubicBezTo>
                  <a:pt x="2709491" y="41447"/>
                  <a:pt x="2675594" y="40342"/>
                  <a:pt x="2723030" y="40342"/>
                </a:cubicBezTo>
              </a:path>
            </a:pathLst>
          </a:custGeom>
          <a:ln w="28575">
            <a:solidFill>
              <a:schemeClr val="bg1">
                <a:lumMod val="65000"/>
              </a:schemeClr>
            </a:solidFill>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ru-RU"/>
          </a:p>
        </p:txBody>
      </p:sp>
      <p:sp>
        <p:nvSpPr>
          <p:cNvPr id="126" name="AutoShape 34"/>
          <p:cNvSpPr>
            <a:spLocks noChangeArrowheads="1"/>
          </p:cNvSpPr>
          <p:nvPr/>
        </p:nvSpPr>
        <p:spPr bwMode="auto">
          <a:xfrm rot="5400000">
            <a:off x="7430900" y="931189"/>
            <a:ext cx="315851" cy="273011"/>
          </a:xfrm>
          <a:prstGeom prst="flowChartCollate">
            <a:avLst/>
          </a:prstGeom>
          <a:solidFill>
            <a:schemeClr val="bg1">
              <a:lumMod val="85000"/>
            </a:scheme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ru-RU"/>
          </a:p>
        </p:txBody>
      </p:sp>
      <p:cxnSp>
        <p:nvCxnSpPr>
          <p:cNvPr id="127" name="AutoShape 36"/>
          <p:cNvCxnSpPr>
            <a:cxnSpLocks noChangeShapeType="1"/>
          </p:cNvCxnSpPr>
          <p:nvPr/>
        </p:nvCxnSpPr>
        <p:spPr bwMode="auto">
          <a:xfrm>
            <a:off x="7452320" y="827469"/>
            <a:ext cx="267102" cy="1794"/>
          </a:xfrm>
          <a:prstGeom prst="straightConnector1">
            <a:avLst/>
          </a:prstGeom>
          <a:solidFill>
            <a:schemeClr val="bg1">
              <a:lumMod val="85000"/>
            </a:schemeClr>
          </a:solidFill>
          <a:ln>
            <a:headEnd/>
            <a:tailEnd/>
          </a:ln>
        </p:spPr>
        <p:style>
          <a:lnRef idx="2">
            <a:schemeClr val="dk1"/>
          </a:lnRef>
          <a:fillRef idx="0">
            <a:schemeClr val="dk1"/>
          </a:fillRef>
          <a:effectRef idx="1">
            <a:schemeClr val="dk1"/>
          </a:effectRef>
          <a:fontRef idx="minor">
            <a:schemeClr val="tx1"/>
          </a:fontRef>
        </p:style>
      </p:cxnSp>
      <p:cxnSp>
        <p:nvCxnSpPr>
          <p:cNvPr id="128" name="AutoShape 35"/>
          <p:cNvCxnSpPr>
            <a:cxnSpLocks noChangeShapeType="1"/>
          </p:cNvCxnSpPr>
          <p:nvPr/>
        </p:nvCxnSpPr>
        <p:spPr bwMode="auto">
          <a:xfrm flipV="1">
            <a:off x="7588825" y="841404"/>
            <a:ext cx="6143" cy="212966"/>
          </a:xfrm>
          <a:prstGeom prst="straightConnector1">
            <a:avLst/>
          </a:prstGeom>
          <a:solidFill>
            <a:schemeClr val="bg1">
              <a:lumMod val="85000"/>
            </a:schemeClr>
          </a:solidFill>
          <a:ln>
            <a:headEnd/>
            <a:tailEnd/>
          </a:ln>
        </p:spPr>
        <p:style>
          <a:lnRef idx="2">
            <a:schemeClr val="dk1"/>
          </a:lnRef>
          <a:fillRef idx="0">
            <a:schemeClr val="dk1"/>
          </a:fillRef>
          <a:effectRef idx="1">
            <a:schemeClr val="dk1"/>
          </a:effectRef>
          <a:fontRef idx="minor">
            <a:schemeClr val="tx1"/>
          </a:fontRef>
        </p:style>
      </p:cxnSp>
      <p:sp>
        <p:nvSpPr>
          <p:cNvPr id="129" name="Text Box 37"/>
          <p:cNvSpPr txBox="1">
            <a:spLocks noChangeArrowheads="1"/>
          </p:cNvSpPr>
          <p:nvPr/>
        </p:nvSpPr>
        <p:spPr bwMode="auto">
          <a:xfrm>
            <a:off x="7716951" y="593100"/>
            <a:ext cx="788318"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reducer</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Полилиния 7"/>
          <p:cNvSpPr/>
          <p:nvPr/>
        </p:nvSpPr>
        <p:spPr>
          <a:xfrm>
            <a:off x="7732059" y="880782"/>
            <a:ext cx="779929" cy="389965"/>
          </a:xfrm>
          <a:custGeom>
            <a:avLst/>
            <a:gdLst>
              <a:gd name="connsiteX0" fmla="*/ 437029 w 779929"/>
              <a:gd name="connsiteY0" fmla="*/ 389965 h 389965"/>
              <a:gd name="connsiteX1" fmla="*/ 591670 w 779929"/>
              <a:gd name="connsiteY1" fmla="*/ 383242 h 389965"/>
              <a:gd name="connsiteX2" fmla="*/ 632012 w 779929"/>
              <a:gd name="connsiteY2" fmla="*/ 369794 h 389965"/>
              <a:gd name="connsiteX3" fmla="*/ 705970 w 779929"/>
              <a:gd name="connsiteY3" fmla="*/ 336177 h 389965"/>
              <a:gd name="connsiteX4" fmla="*/ 746312 w 779929"/>
              <a:gd name="connsiteY4" fmla="*/ 309283 h 389965"/>
              <a:gd name="connsiteX5" fmla="*/ 766482 w 779929"/>
              <a:gd name="connsiteY5" fmla="*/ 289112 h 389965"/>
              <a:gd name="connsiteX6" fmla="*/ 773206 w 779929"/>
              <a:gd name="connsiteY6" fmla="*/ 262218 h 389965"/>
              <a:gd name="connsiteX7" fmla="*/ 779929 w 779929"/>
              <a:gd name="connsiteY7" fmla="*/ 242047 h 389965"/>
              <a:gd name="connsiteX8" fmla="*/ 773206 w 779929"/>
              <a:gd name="connsiteY8" fmla="*/ 154642 h 389965"/>
              <a:gd name="connsiteX9" fmla="*/ 766482 w 779929"/>
              <a:gd name="connsiteY9" fmla="*/ 114300 h 389965"/>
              <a:gd name="connsiteX10" fmla="*/ 739588 w 779929"/>
              <a:gd name="connsiteY10" fmla="*/ 73959 h 389965"/>
              <a:gd name="connsiteX11" fmla="*/ 699247 w 779929"/>
              <a:gd name="connsiteY11" fmla="*/ 53789 h 389965"/>
              <a:gd name="connsiteX12" fmla="*/ 679076 w 779929"/>
              <a:gd name="connsiteY12" fmla="*/ 33618 h 389965"/>
              <a:gd name="connsiteX13" fmla="*/ 625288 w 779929"/>
              <a:gd name="connsiteY13" fmla="*/ 20171 h 389965"/>
              <a:gd name="connsiteX14" fmla="*/ 598394 w 779929"/>
              <a:gd name="connsiteY14" fmla="*/ 13447 h 389965"/>
              <a:gd name="connsiteX15" fmla="*/ 537882 w 779929"/>
              <a:gd name="connsiteY15" fmla="*/ 0 h 389965"/>
              <a:gd name="connsiteX16" fmla="*/ 403412 w 779929"/>
              <a:gd name="connsiteY16" fmla="*/ 6724 h 389965"/>
              <a:gd name="connsiteX17" fmla="*/ 349623 w 779929"/>
              <a:gd name="connsiteY17" fmla="*/ 20171 h 389965"/>
              <a:gd name="connsiteX18" fmla="*/ 322729 w 779929"/>
              <a:gd name="connsiteY18" fmla="*/ 33618 h 389965"/>
              <a:gd name="connsiteX19" fmla="*/ 295835 w 779929"/>
              <a:gd name="connsiteY19" fmla="*/ 40342 h 389965"/>
              <a:gd name="connsiteX20" fmla="*/ 275665 w 779929"/>
              <a:gd name="connsiteY20" fmla="*/ 53789 h 389965"/>
              <a:gd name="connsiteX21" fmla="*/ 235323 w 779929"/>
              <a:gd name="connsiteY21" fmla="*/ 73959 h 389965"/>
              <a:gd name="connsiteX22" fmla="*/ 215153 w 779929"/>
              <a:gd name="connsiteY22" fmla="*/ 94130 h 389965"/>
              <a:gd name="connsiteX23" fmla="*/ 154641 w 779929"/>
              <a:gd name="connsiteY23" fmla="*/ 127747 h 389965"/>
              <a:gd name="connsiteX24" fmla="*/ 114300 w 779929"/>
              <a:gd name="connsiteY24" fmla="*/ 154642 h 389965"/>
              <a:gd name="connsiteX25" fmla="*/ 73959 w 779929"/>
              <a:gd name="connsiteY25" fmla="*/ 174812 h 389965"/>
              <a:gd name="connsiteX26" fmla="*/ 0 w 779929"/>
              <a:gd name="connsiteY26" fmla="*/ 201706 h 3899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79929" h="389965">
                <a:moveTo>
                  <a:pt x="437029" y="389965"/>
                </a:moveTo>
                <a:cubicBezTo>
                  <a:pt x="488576" y="387724"/>
                  <a:pt x="540348" y="388551"/>
                  <a:pt x="591670" y="383242"/>
                </a:cubicBezTo>
                <a:cubicBezTo>
                  <a:pt x="605770" y="381783"/>
                  <a:pt x="618565" y="374277"/>
                  <a:pt x="632012" y="369794"/>
                </a:cubicBezTo>
                <a:cubicBezTo>
                  <a:pt x="660573" y="360273"/>
                  <a:pt x="675898" y="356224"/>
                  <a:pt x="705970" y="336177"/>
                </a:cubicBezTo>
                <a:cubicBezTo>
                  <a:pt x="719417" y="327212"/>
                  <a:pt x="734884" y="320711"/>
                  <a:pt x="746312" y="309283"/>
                </a:cubicBezTo>
                <a:lnTo>
                  <a:pt x="766482" y="289112"/>
                </a:lnTo>
                <a:cubicBezTo>
                  <a:pt x="768723" y="280147"/>
                  <a:pt x="770667" y="271103"/>
                  <a:pt x="773206" y="262218"/>
                </a:cubicBezTo>
                <a:cubicBezTo>
                  <a:pt x="775153" y="255403"/>
                  <a:pt x="779929" y="249134"/>
                  <a:pt x="779929" y="242047"/>
                </a:cubicBezTo>
                <a:cubicBezTo>
                  <a:pt x="779929" y="212826"/>
                  <a:pt x="776265" y="183703"/>
                  <a:pt x="773206" y="154642"/>
                </a:cubicBezTo>
                <a:cubicBezTo>
                  <a:pt x="771779" y="141084"/>
                  <a:pt x="771725" y="126884"/>
                  <a:pt x="766482" y="114300"/>
                </a:cubicBezTo>
                <a:cubicBezTo>
                  <a:pt x="760266" y="99382"/>
                  <a:pt x="753035" y="82924"/>
                  <a:pt x="739588" y="73959"/>
                </a:cubicBezTo>
                <a:cubicBezTo>
                  <a:pt x="713520" y="56581"/>
                  <a:pt x="727083" y="63067"/>
                  <a:pt x="699247" y="53789"/>
                </a:cubicBezTo>
                <a:cubicBezTo>
                  <a:pt x="692523" y="47065"/>
                  <a:pt x="687732" y="37553"/>
                  <a:pt x="679076" y="33618"/>
                </a:cubicBezTo>
                <a:cubicBezTo>
                  <a:pt x="662251" y="25970"/>
                  <a:pt x="643217" y="24653"/>
                  <a:pt x="625288" y="20171"/>
                </a:cubicBezTo>
                <a:cubicBezTo>
                  <a:pt x="616323" y="17930"/>
                  <a:pt x="607455" y="15259"/>
                  <a:pt x="598394" y="13447"/>
                </a:cubicBezTo>
                <a:cubicBezTo>
                  <a:pt x="555715" y="4912"/>
                  <a:pt x="575863" y="9496"/>
                  <a:pt x="537882" y="0"/>
                </a:cubicBezTo>
                <a:cubicBezTo>
                  <a:pt x="493059" y="2241"/>
                  <a:pt x="448148" y="3145"/>
                  <a:pt x="403412" y="6724"/>
                </a:cubicBezTo>
                <a:cubicBezTo>
                  <a:pt x="390469" y="7759"/>
                  <a:pt x="363503" y="14222"/>
                  <a:pt x="349623" y="20171"/>
                </a:cubicBezTo>
                <a:cubicBezTo>
                  <a:pt x="340411" y="24119"/>
                  <a:pt x="332114" y="30099"/>
                  <a:pt x="322729" y="33618"/>
                </a:cubicBezTo>
                <a:cubicBezTo>
                  <a:pt x="314077" y="36863"/>
                  <a:pt x="304800" y="38101"/>
                  <a:pt x="295835" y="40342"/>
                </a:cubicBezTo>
                <a:cubicBezTo>
                  <a:pt x="289112" y="44824"/>
                  <a:pt x="282892" y="50175"/>
                  <a:pt x="275665" y="53789"/>
                </a:cubicBezTo>
                <a:cubicBezTo>
                  <a:pt x="245341" y="68951"/>
                  <a:pt x="264226" y="49873"/>
                  <a:pt x="235323" y="73959"/>
                </a:cubicBezTo>
                <a:cubicBezTo>
                  <a:pt x="228018" y="80046"/>
                  <a:pt x="222658" y="88292"/>
                  <a:pt x="215153" y="94130"/>
                </a:cubicBezTo>
                <a:cubicBezTo>
                  <a:pt x="180475" y="121102"/>
                  <a:pt x="185075" y="117603"/>
                  <a:pt x="154641" y="127747"/>
                </a:cubicBezTo>
                <a:cubicBezTo>
                  <a:pt x="116405" y="165983"/>
                  <a:pt x="153220" y="135182"/>
                  <a:pt x="114300" y="154642"/>
                </a:cubicBezTo>
                <a:cubicBezTo>
                  <a:pt x="62174" y="180706"/>
                  <a:pt x="124649" y="157916"/>
                  <a:pt x="73959" y="174812"/>
                </a:cubicBezTo>
                <a:cubicBezTo>
                  <a:pt x="24293" y="207922"/>
                  <a:pt x="49779" y="201706"/>
                  <a:pt x="0" y="201706"/>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028" name="Picture 4" descr="Купить Оптом 35l Криогенные Сосуды Дьюар Бак Для Жидкого Азота Yds35  Контейнер С Жидким Азотом Отtianchichina В Категории Лабораторное Предметы,  23 344 руб. На Ru.Dhgate.Com | Dhgat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24086" y="140930"/>
            <a:ext cx="1723645" cy="172364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Прямая со стрелкой 9"/>
          <p:cNvCxnSpPr/>
          <p:nvPr/>
        </p:nvCxnSpPr>
        <p:spPr>
          <a:xfrm>
            <a:off x="5533340" y="629749"/>
            <a:ext cx="118465" cy="927043"/>
          </a:xfrm>
          <a:prstGeom prst="straightConnector1">
            <a:avLst/>
          </a:prstGeom>
          <a:ln w="28575">
            <a:tailEnd type="stealth" w="lg" len="lg"/>
          </a:ln>
        </p:spPr>
        <p:style>
          <a:lnRef idx="1">
            <a:schemeClr val="accent1"/>
          </a:lnRef>
          <a:fillRef idx="0">
            <a:schemeClr val="accent1"/>
          </a:fillRef>
          <a:effectRef idx="0">
            <a:schemeClr val="accent1"/>
          </a:effectRef>
          <a:fontRef idx="minor">
            <a:schemeClr val="tx1"/>
          </a:fontRef>
        </p:style>
      </p:cxnSp>
      <p:sp>
        <p:nvSpPr>
          <p:cNvPr id="134" name="Text Box 37"/>
          <p:cNvSpPr txBox="1">
            <a:spLocks noChangeArrowheads="1"/>
          </p:cNvSpPr>
          <p:nvPr/>
        </p:nvSpPr>
        <p:spPr bwMode="auto">
          <a:xfrm>
            <a:off x="5148064" y="278878"/>
            <a:ext cx="788318" cy="315852"/>
          </a:xfrm>
          <a:prstGeom prst="rect">
            <a:avLst/>
          </a:prstGeom>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n-US" altLang="ru-RU" sz="1100" dirty="0" smtClean="0">
                <a:solidFill>
                  <a:srgbClr val="0070C0"/>
                </a:solidFill>
                <a:latin typeface="Calibri" pitchFamily="34" charset="0"/>
                <a:cs typeface="Arial" pitchFamily="34" charset="0"/>
              </a:rPr>
              <a:t>LN</a:t>
            </a:r>
            <a:r>
              <a:rPr lang="en-US" altLang="ru-RU" sz="1100" baseline="-25000" dirty="0" smtClean="0">
                <a:solidFill>
                  <a:srgbClr val="0070C0"/>
                </a:solidFill>
                <a:latin typeface="Calibri" pitchFamily="34" charset="0"/>
                <a:cs typeface="Arial" pitchFamily="34" charset="0"/>
              </a:rPr>
              <a:t>2</a:t>
            </a:r>
            <a:endParaRPr kumimoji="0" lang="ru-RU" altLang="ru-RU" sz="1800" b="0" i="0" u="none" strike="noStrike" cap="none" normalizeH="0" baseline="-25000" dirty="0" smtClean="0">
              <a:ln>
                <a:noFill/>
              </a:ln>
              <a:solidFill>
                <a:srgbClr val="0070C0"/>
              </a:solidFill>
              <a:effectLst/>
              <a:latin typeface="Arial" pitchFamily="34" charset="0"/>
              <a:cs typeface="Arial" pitchFamily="34" charset="0"/>
            </a:endParaRPr>
          </a:p>
        </p:txBody>
      </p:sp>
      <p:cxnSp>
        <p:nvCxnSpPr>
          <p:cNvPr id="138" name="Прямая со стрелкой 137"/>
          <p:cNvCxnSpPr>
            <a:stCxn id="7" idx="0"/>
          </p:cNvCxnSpPr>
          <p:nvPr/>
        </p:nvCxnSpPr>
        <p:spPr>
          <a:xfrm flipH="1">
            <a:off x="6205147" y="1095994"/>
            <a:ext cx="41807" cy="460798"/>
          </a:xfrm>
          <a:prstGeom prst="straightConnector1">
            <a:avLst/>
          </a:prstGeom>
          <a:ln w="28575">
            <a:solidFill>
              <a:schemeClr val="bg1">
                <a:lumMod val="65000"/>
              </a:schemeClr>
            </a:solidFill>
            <a:tailEnd type="stealth" w="lg" len="lg"/>
          </a:ln>
        </p:spPr>
        <p:style>
          <a:lnRef idx="1">
            <a:schemeClr val="accent1"/>
          </a:lnRef>
          <a:fillRef idx="0">
            <a:schemeClr val="accent1"/>
          </a:fillRef>
          <a:effectRef idx="0">
            <a:schemeClr val="accent1"/>
          </a:effectRef>
          <a:fontRef idx="minor">
            <a:schemeClr val="tx1"/>
          </a:fontRef>
        </p:style>
      </p:cxnSp>
      <p:pic>
        <p:nvPicPr>
          <p:cNvPr id="17" name="Рисунок 16"/>
          <p:cNvPicPr>
            <a:picLocks noChangeAspect="1"/>
          </p:cNvPicPr>
          <p:nvPr/>
        </p:nvPicPr>
        <p:blipFill rotWithShape="1">
          <a:blip r:embed="rId4"/>
          <a:srcRect l="58261" t="4631" r="31105" b="16064"/>
          <a:stretch/>
        </p:blipFill>
        <p:spPr>
          <a:xfrm>
            <a:off x="4836297" y="1332447"/>
            <a:ext cx="1738995" cy="3671212"/>
          </a:xfrm>
          <a:prstGeom prst="rect">
            <a:avLst/>
          </a:prstGeom>
        </p:spPr>
      </p:pic>
      <p:sp>
        <p:nvSpPr>
          <p:cNvPr id="145" name="Text Box 37"/>
          <p:cNvSpPr txBox="1">
            <a:spLocks noChangeArrowheads="1"/>
          </p:cNvSpPr>
          <p:nvPr/>
        </p:nvSpPr>
        <p:spPr bwMode="auto">
          <a:xfrm>
            <a:off x="6347152" y="1431481"/>
            <a:ext cx="1169895" cy="315852"/>
          </a:xfrm>
          <a:prstGeom prst="rect">
            <a:avLst/>
          </a:prstGeom>
          <a:ln>
            <a:solidFill>
              <a:schemeClr val="bg1">
                <a:lumMod val="65000"/>
              </a:schemeClr>
            </a:solidFill>
          </a:ln>
          <a:extLst/>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lang="en-US" altLang="ru-RU" sz="1100" dirty="0" smtClean="0">
                <a:solidFill>
                  <a:schemeClr val="bg1">
                    <a:lumMod val="50000"/>
                  </a:schemeClr>
                </a:solidFill>
                <a:latin typeface="Calibri" pitchFamily="34" charset="0"/>
                <a:cs typeface="Arial" pitchFamily="34" charset="0"/>
              </a:rPr>
              <a:t>P(</a:t>
            </a:r>
            <a:r>
              <a:rPr lang="en-US" altLang="ru-RU" sz="1100" dirty="0" err="1" smtClean="0">
                <a:solidFill>
                  <a:schemeClr val="bg1">
                    <a:lumMod val="50000"/>
                  </a:schemeClr>
                </a:solidFill>
                <a:latin typeface="Calibri" pitchFamily="34" charset="0"/>
                <a:cs typeface="Arial" pitchFamily="34" charset="0"/>
              </a:rPr>
              <a:t>GHe</a:t>
            </a:r>
            <a:r>
              <a:rPr lang="en-US" altLang="ru-RU" sz="1100" dirty="0" smtClean="0">
                <a:solidFill>
                  <a:schemeClr val="bg1">
                    <a:lumMod val="50000"/>
                  </a:schemeClr>
                </a:solidFill>
                <a:latin typeface="Calibri" pitchFamily="34" charset="0"/>
                <a:cs typeface="Arial" pitchFamily="34" charset="0"/>
              </a:rPr>
              <a:t>)=28bar</a:t>
            </a:r>
            <a:endParaRPr kumimoji="0" lang="ru-RU" altLang="ru-RU" sz="1800" b="0" i="0" u="none" strike="noStrike" cap="none" normalizeH="0" baseline="-25000" dirty="0" smtClean="0">
              <a:ln>
                <a:noFill/>
              </a:ln>
              <a:solidFill>
                <a:schemeClr val="bg1">
                  <a:lumMod val="50000"/>
                </a:schemeClr>
              </a:solidFill>
              <a:effectLst/>
              <a:latin typeface="Arial" pitchFamily="34" charset="0"/>
              <a:cs typeface="Arial" pitchFamily="34" charset="0"/>
            </a:endParaRPr>
          </a:p>
        </p:txBody>
      </p:sp>
      <p:pic>
        <p:nvPicPr>
          <p:cNvPr id="1030" name="Picture 6" descr="PGI-63B-OG3000-LAQX-J"/>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1235" y="101073"/>
            <a:ext cx="1108988" cy="1108988"/>
          </a:xfrm>
          <a:prstGeom prst="rect">
            <a:avLst/>
          </a:prstGeom>
          <a:noFill/>
          <a:extLst>
            <a:ext uri="{909E8E84-426E-40DD-AFC4-6F175D3DCCD1}">
              <a14:hiddenFill xmlns:a14="http://schemas.microsoft.com/office/drawing/2010/main">
                <a:solidFill>
                  <a:srgbClr val="FFFFFF"/>
                </a:solidFill>
              </a14:hiddenFill>
            </a:ext>
          </a:extLst>
        </p:spPr>
      </p:pic>
      <p:sp>
        <p:nvSpPr>
          <p:cNvPr id="147" name="Text Box 37"/>
          <p:cNvSpPr txBox="1">
            <a:spLocks noChangeArrowheads="1"/>
          </p:cNvSpPr>
          <p:nvPr/>
        </p:nvSpPr>
        <p:spPr bwMode="auto">
          <a:xfrm>
            <a:off x="349193" y="346157"/>
            <a:ext cx="2274560" cy="1117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US" altLang="ru-RU" sz="1600" b="0" i="0" u="none" strike="noStrike" cap="none" normalizeH="0" baseline="0" dirty="0" smtClean="0">
                <a:ln>
                  <a:noFill/>
                </a:ln>
                <a:solidFill>
                  <a:schemeClr val="tx1"/>
                </a:solidFill>
                <a:effectLst/>
                <a:latin typeface="Arial" pitchFamily="34" charset="0"/>
                <a:cs typeface="Arial" pitchFamily="34" charset="0"/>
              </a:rPr>
              <a:t>Connections of the pressure </a:t>
            </a:r>
            <a:r>
              <a:rPr kumimoji="0" lang="en-US" altLang="ru-RU" sz="1600" b="0" i="0" u="none" strike="noStrike" cap="none" normalizeH="0" baseline="0" smtClean="0">
                <a:ln>
                  <a:noFill/>
                </a:ln>
                <a:solidFill>
                  <a:schemeClr val="tx1"/>
                </a:solidFill>
                <a:effectLst/>
                <a:latin typeface="Arial" pitchFamily="34" charset="0"/>
                <a:cs typeface="Arial" pitchFamily="34" charset="0"/>
              </a:rPr>
              <a:t>pipes are by</a:t>
            </a:r>
            <a:r>
              <a:rPr kumimoji="0" lang="en-US" altLang="ru-RU" sz="1600" b="0" i="0" u="none" strike="noStrike" cap="none" normalizeH="0" smtClean="0">
                <a:ln>
                  <a:noFill/>
                </a:ln>
                <a:solidFill>
                  <a:schemeClr val="tx1"/>
                </a:solidFill>
                <a:effectLst/>
                <a:latin typeface="Arial" pitchFamily="34" charset="0"/>
                <a:cs typeface="Arial" pitchFamily="34" charset="0"/>
              </a:rPr>
              <a:t> </a:t>
            </a:r>
            <a:r>
              <a:rPr kumimoji="0" lang="en-US" altLang="ru-RU" sz="1600" b="0" i="0" u="none" strike="noStrike" cap="none" normalizeH="0" dirty="0" smtClean="0">
                <a:ln>
                  <a:noFill/>
                </a:ln>
                <a:solidFill>
                  <a:schemeClr val="tx1"/>
                </a:solidFill>
                <a:effectLst/>
                <a:latin typeface="Arial" pitchFamily="34" charset="0"/>
                <a:cs typeface="Arial" pitchFamily="34" charset="0"/>
              </a:rPr>
              <a:t>Swagelok fittings</a:t>
            </a:r>
            <a:endParaRPr kumimoji="0" lang="ru-RU" altLang="ru-RU" sz="16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23" name="Прямая со стрелкой 22"/>
          <p:cNvCxnSpPr/>
          <p:nvPr/>
        </p:nvCxnSpPr>
        <p:spPr>
          <a:xfrm flipH="1">
            <a:off x="5533340" y="2557088"/>
            <a:ext cx="118465" cy="385858"/>
          </a:xfrm>
          <a:prstGeom prst="straightConnector1">
            <a:avLst/>
          </a:prstGeom>
          <a:ln>
            <a:solidFill>
              <a:srgbClr val="FF0000"/>
            </a:solidFill>
            <a:headEnd type="oval" w="lg" len="lg"/>
            <a:tailEnd type="none"/>
          </a:ln>
        </p:spPr>
        <p:style>
          <a:lnRef idx="1">
            <a:schemeClr val="accent1"/>
          </a:lnRef>
          <a:fillRef idx="0">
            <a:schemeClr val="accent1"/>
          </a:fillRef>
          <a:effectRef idx="0">
            <a:schemeClr val="accent1"/>
          </a:effectRef>
          <a:fontRef idx="minor">
            <a:schemeClr val="tx1"/>
          </a:fontRef>
        </p:style>
      </p:cxnSp>
      <p:sp>
        <p:nvSpPr>
          <p:cNvPr id="25" name="Полилиния 24"/>
          <p:cNvSpPr/>
          <p:nvPr/>
        </p:nvSpPr>
        <p:spPr>
          <a:xfrm>
            <a:off x="5237235" y="2894470"/>
            <a:ext cx="296105" cy="465690"/>
          </a:xfrm>
          <a:custGeom>
            <a:avLst/>
            <a:gdLst>
              <a:gd name="connsiteX0" fmla="*/ 1000043 w 1014275"/>
              <a:gd name="connsiteY0" fmla="*/ 81834 h 942864"/>
              <a:gd name="connsiteX1" fmla="*/ 743868 w 1014275"/>
              <a:gd name="connsiteY1" fmla="*/ 7116 h 942864"/>
              <a:gd name="connsiteX2" fmla="*/ 722521 w 1014275"/>
              <a:gd name="connsiteY2" fmla="*/ 0 h 942864"/>
              <a:gd name="connsiteX3" fmla="*/ 683383 w 1014275"/>
              <a:gd name="connsiteY3" fmla="*/ 3558 h 942864"/>
              <a:gd name="connsiteX4" fmla="*/ 672709 w 1014275"/>
              <a:gd name="connsiteY4" fmla="*/ 17790 h 942864"/>
              <a:gd name="connsiteX5" fmla="*/ 658477 w 1014275"/>
              <a:gd name="connsiteY5" fmla="*/ 39138 h 942864"/>
              <a:gd name="connsiteX6" fmla="*/ 654919 w 1014275"/>
              <a:gd name="connsiteY6" fmla="*/ 53370 h 942864"/>
              <a:gd name="connsiteX7" fmla="*/ 647803 w 1014275"/>
              <a:gd name="connsiteY7" fmla="*/ 64044 h 942864"/>
              <a:gd name="connsiteX8" fmla="*/ 644245 w 1014275"/>
              <a:gd name="connsiteY8" fmla="*/ 85392 h 942864"/>
              <a:gd name="connsiteX9" fmla="*/ 637129 w 1014275"/>
              <a:gd name="connsiteY9" fmla="*/ 106739 h 942864"/>
              <a:gd name="connsiteX10" fmla="*/ 633571 w 1014275"/>
              <a:gd name="connsiteY10" fmla="*/ 117413 h 942864"/>
              <a:gd name="connsiteX11" fmla="*/ 630013 w 1014275"/>
              <a:gd name="connsiteY11" fmla="*/ 131645 h 942864"/>
              <a:gd name="connsiteX12" fmla="*/ 633571 w 1014275"/>
              <a:gd name="connsiteY12" fmla="*/ 160109 h 942864"/>
              <a:gd name="connsiteX13" fmla="*/ 644245 w 1014275"/>
              <a:gd name="connsiteY13" fmla="*/ 188573 h 942864"/>
              <a:gd name="connsiteX14" fmla="*/ 672709 w 1014275"/>
              <a:gd name="connsiteY14" fmla="*/ 206363 h 942864"/>
              <a:gd name="connsiteX15" fmla="*/ 701173 w 1014275"/>
              <a:gd name="connsiteY15" fmla="*/ 224153 h 942864"/>
              <a:gd name="connsiteX16" fmla="*/ 715405 w 1014275"/>
              <a:gd name="connsiteY16" fmla="*/ 234827 h 942864"/>
              <a:gd name="connsiteX17" fmla="*/ 726078 w 1014275"/>
              <a:gd name="connsiteY17" fmla="*/ 245501 h 942864"/>
              <a:gd name="connsiteX18" fmla="*/ 747426 w 1014275"/>
              <a:gd name="connsiteY18" fmla="*/ 256174 h 942864"/>
              <a:gd name="connsiteX19" fmla="*/ 758100 w 1014275"/>
              <a:gd name="connsiteY19" fmla="*/ 266848 h 942864"/>
              <a:gd name="connsiteX20" fmla="*/ 768774 w 1014275"/>
              <a:gd name="connsiteY20" fmla="*/ 273964 h 942864"/>
              <a:gd name="connsiteX21" fmla="*/ 797238 w 1014275"/>
              <a:gd name="connsiteY21" fmla="*/ 295312 h 942864"/>
              <a:gd name="connsiteX22" fmla="*/ 818586 w 1014275"/>
              <a:gd name="connsiteY22" fmla="*/ 309544 h 942864"/>
              <a:gd name="connsiteX23" fmla="*/ 836376 w 1014275"/>
              <a:gd name="connsiteY23" fmla="*/ 313102 h 942864"/>
              <a:gd name="connsiteX24" fmla="*/ 854166 w 1014275"/>
              <a:gd name="connsiteY24" fmla="*/ 323776 h 942864"/>
              <a:gd name="connsiteX25" fmla="*/ 864840 w 1014275"/>
              <a:gd name="connsiteY25" fmla="*/ 330892 h 942864"/>
              <a:gd name="connsiteX26" fmla="*/ 882629 w 1014275"/>
              <a:gd name="connsiteY26" fmla="*/ 334450 h 942864"/>
              <a:gd name="connsiteX27" fmla="*/ 896861 w 1014275"/>
              <a:gd name="connsiteY27" fmla="*/ 341566 h 942864"/>
              <a:gd name="connsiteX28" fmla="*/ 921767 w 1014275"/>
              <a:gd name="connsiteY28" fmla="*/ 359356 h 942864"/>
              <a:gd name="connsiteX29" fmla="*/ 971579 w 1014275"/>
              <a:gd name="connsiteY29" fmla="*/ 377146 h 942864"/>
              <a:gd name="connsiteX30" fmla="*/ 982253 w 1014275"/>
              <a:gd name="connsiteY30" fmla="*/ 384262 h 942864"/>
              <a:gd name="connsiteX31" fmla="*/ 1007159 w 1014275"/>
              <a:gd name="connsiteY31" fmla="*/ 370030 h 942864"/>
              <a:gd name="connsiteX32" fmla="*/ 1014275 w 1014275"/>
              <a:gd name="connsiteY32" fmla="*/ 348682 h 942864"/>
              <a:gd name="connsiteX33" fmla="*/ 1003601 w 1014275"/>
              <a:gd name="connsiteY33" fmla="*/ 266848 h 942864"/>
              <a:gd name="connsiteX34" fmla="*/ 996485 w 1014275"/>
              <a:gd name="connsiteY34" fmla="*/ 256174 h 942864"/>
              <a:gd name="connsiteX35" fmla="*/ 968021 w 1014275"/>
              <a:gd name="connsiteY35" fmla="*/ 241943 h 942864"/>
              <a:gd name="connsiteX36" fmla="*/ 957347 w 1014275"/>
              <a:gd name="connsiteY36" fmla="*/ 234827 h 942864"/>
              <a:gd name="connsiteX37" fmla="*/ 946673 w 1014275"/>
              <a:gd name="connsiteY37" fmla="*/ 231269 h 942864"/>
              <a:gd name="connsiteX38" fmla="*/ 903977 w 1014275"/>
              <a:gd name="connsiteY38" fmla="*/ 224153 h 942864"/>
              <a:gd name="connsiteX39" fmla="*/ 889745 w 1014275"/>
              <a:gd name="connsiteY39" fmla="*/ 220595 h 942864"/>
              <a:gd name="connsiteX40" fmla="*/ 832818 w 1014275"/>
              <a:gd name="connsiteY40" fmla="*/ 217037 h 942864"/>
              <a:gd name="connsiteX41" fmla="*/ 750984 w 1014275"/>
              <a:gd name="connsiteY41" fmla="*/ 224153 h 942864"/>
              <a:gd name="connsiteX42" fmla="*/ 740310 w 1014275"/>
              <a:gd name="connsiteY42" fmla="*/ 227711 h 942864"/>
              <a:gd name="connsiteX43" fmla="*/ 726078 w 1014275"/>
              <a:gd name="connsiteY43" fmla="*/ 234827 h 942864"/>
              <a:gd name="connsiteX44" fmla="*/ 715405 w 1014275"/>
              <a:gd name="connsiteY44" fmla="*/ 245501 h 942864"/>
              <a:gd name="connsiteX45" fmla="*/ 694057 w 1014275"/>
              <a:gd name="connsiteY45" fmla="*/ 259732 h 942864"/>
              <a:gd name="connsiteX46" fmla="*/ 672709 w 1014275"/>
              <a:gd name="connsiteY46" fmla="*/ 281080 h 942864"/>
              <a:gd name="connsiteX47" fmla="*/ 665593 w 1014275"/>
              <a:gd name="connsiteY47" fmla="*/ 291754 h 942864"/>
              <a:gd name="connsiteX48" fmla="*/ 637129 w 1014275"/>
              <a:gd name="connsiteY48" fmla="*/ 309544 h 942864"/>
              <a:gd name="connsiteX49" fmla="*/ 608665 w 1014275"/>
              <a:gd name="connsiteY49" fmla="*/ 327334 h 942864"/>
              <a:gd name="connsiteX50" fmla="*/ 587317 w 1014275"/>
              <a:gd name="connsiteY50" fmla="*/ 341566 h 942864"/>
              <a:gd name="connsiteX51" fmla="*/ 573085 w 1014275"/>
              <a:gd name="connsiteY51" fmla="*/ 348682 h 942864"/>
              <a:gd name="connsiteX52" fmla="*/ 551738 w 1014275"/>
              <a:gd name="connsiteY52" fmla="*/ 370030 h 942864"/>
              <a:gd name="connsiteX53" fmla="*/ 541064 w 1014275"/>
              <a:gd name="connsiteY53" fmla="*/ 380704 h 942864"/>
              <a:gd name="connsiteX54" fmla="*/ 533948 w 1014275"/>
              <a:gd name="connsiteY54" fmla="*/ 391378 h 942864"/>
              <a:gd name="connsiteX55" fmla="*/ 523274 w 1014275"/>
              <a:gd name="connsiteY55" fmla="*/ 398494 h 942864"/>
              <a:gd name="connsiteX56" fmla="*/ 501926 w 1014275"/>
              <a:gd name="connsiteY56" fmla="*/ 419841 h 942864"/>
              <a:gd name="connsiteX57" fmla="*/ 491252 w 1014275"/>
              <a:gd name="connsiteY57" fmla="*/ 441189 h 942864"/>
              <a:gd name="connsiteX58" fmla="*/ 480578 w 1014275"/>
              <a:gd name="connsiteY58" fmla="*/ 476769 h 942864"/>
              <a:gd name="connsiteX59" fmla="*/ 477020 w 1014275"/>
              <a:gd name="connsiteY59" fmla="*/ 487443 h 942864"/>
              <a:gd name="connsiteX60" fmla="*/ 480578 w 1014275"/>
              <a:gd name="connsiteY60" fmla="*/ 533697 h 942864"/>
              <a:gd name="connsiteX61" fmla="*/ 494810 w 1014275"/>
              <a:gd name="connsiteY61" fmla="*/ 555045 h 942864"/>
              <a:gd name="connsiteX62" fmla="*/ 505484 w 1014275"/>
              <a:gd name="connsiteY62" fmla="*/ 569276 h 942864"/>
              <a:gd name="connsiteX63" fmla="*/ 526832 w 1014275"/>
              <a:gd name="connsiteY63" fmla="*/ 601298 h 942864"/>
              <a:gd name="connsiteX64" fmla="*/ 541064 w 1014275"/>
              <a:gd name="connsiteY64" fmla="*/ 622646 h 942864"/>
              <a:gd name="connsiteX65" fmla="*/ 573085 w 1014275"/>
              <a:gd name="connsiteY65" fmla="*/ 651110 h 942864"/>
              <a:gd name="connsiteX66" fmla="*/ 583759 w 1014275"/>
              <a:gd name="connsiteY66" fmla="*/ 658226 h 942864"/>
              <a:gd name="connsiteX67" fmla="*/ 597991 w 1014275"/>
              <a:gd name="connsiteY67" fmla="*/ 668900 h 942864"/>
              <a:gd name="connsiteX68" fmla="*/ 626455 w 1014275"/>
              <a:gd name="connsiteY68" fmla="*/ 683132 h 942864"/>
              <a:gd name="connsiteX69" fmla="*/ 637129 w 1014275"/>
              <a:gd name="connsiteY69" fmla="*/ 690248 h 942864"/>
              <a:gd name="connsiteX70" fmla="*/ 665593 w 1014275"/>
              <a:gd name="connsiteY70" fmla="*/ 697364 h 942864"/>
              <a:gd name="connsiteX71" fmla="*/ 686941 w 1014275"/>
              <a:gd name="connsiteY71" fmla="*/ 708038 h 942864"/>
              <a:gd name="connsiteX72" fmla="*/ 697615 w 1014275"/>
              <a:gd name="connsiteY72" fmla="*/ 711595 h 942864"/>
              <a:gd name="connsiteX73" fmla="*/ 733194 w 1014275"/>
              <a:gd name="connsiteY73" fmla="*/ 732943 h 942864"/>
              <a:gd name="connsiteX74" fmla="*/ 765216 w 1014275"/>
              <a:gd name="connsiteY74" fmla="*/ 747175 h 942864"/>
              <a:gd name="connsiteX75" fmla="*/ 800796 w 1014275"/>
              <a:gd name="connsiteY75" fmla="*/ 754291 h 942864"/>
              <a:gd name="connsiteX76" fmla="*/ 811470 w 1014275"/>
              <a:gd name="connsiteY76" fmla="*/ 761407 h 942864"/>
              <a:gd name="connsiteX77" fmla="*/ 861282 w 1014275"/>
              <a:gd name="connsiteY77" fmla="*/ 757849 h 942864"/>
              <a:gd name="connsiteX78" fmla="*/ 868398 w 1014275"/>
              <a:gd name="connsiteY78" fmla="*/ 743617 h 942864"/>
              <a:gd name="connsiteX79" fmla="*/ 882629 w 1014275"/>
              <a:gd name="connsiteY79" fmla="*/ 718711 h 942864"/>
              <a:gd name="connsiteX80" fmla="*/ 893303 w 1014275"/>
              <a:gd name="connsiteY80" fmla="*/ 690248 h 942864"/>
              <a:gd name="connsiteX81" fmla="*/ 903977 w 1014275"/>
              <a:gd name="connsiteY81" fmla="*/ 679574 h 942864"/>
              <a:gd name="connsiteX82" fmla="*/ 900419 w 1014275"/>
              <a:gd name="connsiteY82" fmla="*/ 636878 h 942864"/>
              <a:gd name="connsiteX83" fmla="*/ 854166 w 1014275"/>
              <a:gd name="connsiteY83" fmla="*/ 615530 h 942864"/>
              <a:gd name="connsiteX84" fmla="*/ 825702 w 1014275"/>
              <a:gd name="connsiteY84" fmla="*/ 601298 h 942864"/>
              <a:gd name="connsiteX85" fmla="*/ 804354 w 1014275"/>
              <a:gd name="connsiteY85" fmla="*/ 597740 h 942864"/>
              <a:gd name="connsiteX86" fmla="*/ 783006 w 1014275"/>
              <a:gd name="connsiteY86" fmla="*/ 590624 h 942864"/>
              <a:gd name="connsiteX87" fmla="*/ 694057 w 1014275"/>
              <a:gd name="connsiteY87" fmla="*/ 587066 h 942864"/>
              <a:gd name="connsiteX88" fmla="*/ 669151 w 1014275"/>
              <a:gd name="connsiteY88" fmla="*/ 579950 h 942864"/>
              <a:gd name="connsiteX89" fmla="*/ 608665 w 1014275"/>
              <a:gd name="connsiteY89" fmla="*/ 583508 h 942864"/>
              <a:gd name="connsiteX90" fmla="*/ 594433 w 1014275"/>
              <a:gd name="connsiteY90" fmla="*/ 587066 h 942864"/>
              <a:gd name="connsiteX91" fmla="*/ 573085 w 1014275"/>
              <a:gd name="connsiteY91" fmla="*/ 594182 h 942864"/>
              <a:gd name="connsiteX92" fmla="*/ 541064 w 1014275"/>
              <a:gd name="connsiteY92" fmla="*/ 601298 h 942864"/>
              <a:gd name="connsiteX93" fmla="*/ 530390 w 1014275"/>
              <a:gd name="connsiteY93" fmla="*/ 604856 h 942864"/>
              <a:gd name="connsiteX94" fmla="*/ 501926 w 1014275"/>
              <a:gd name="connsiteY94" fmla="*/ 619088 h 942864"/>
              <a:gd name="connsiteX95" fmla="*/ 491252 w 1014275"/>
              <a:gd name="connsiteY95" fmla="*/ 622646 h 942864"/>
              <a:gd name="connsiteX96" fmla="*/ 466346 w 1014275"/>
              <a:gd name="connsiteY96" fmla="*/ 633320 h 942864"/>
              <a:gd name="connsiteX97" fmla="*/ 455672 w 1014275"/>
              <a:gd name="connsiteY97" fmla="*/ 643994 h 942864"/>
              <a:gd name="connsiteX98" fmla="*/ 434324 w 1014275"/>
              <a:gd name="connsiteY98" fmla="*/ 661784 h 942864"/>
              <a:gd name="connsiteX99" fmla="*/ 420093 w 1014275"/>
              <a:gd name="connsiteY99" fmla="*/ 683132 h 942864"/>
              <a:gd name="connsiteX100" fmla="*/ 420093 w 1014275"/>
              <a:gd name="connsiteY100" fmla="*/ 789871 h 942864"/>
              <a:gd name="connsiteX101" fmla="*/ 423650 w 1014275"/>
              <a:gd name="connsiteY101" fmla="*/ 843241 h 942864"/>
              <a:gd name="connsiteX102" fmla="*/ 441440 w 1014275"/>
              <a:gd name="connsiteY102" fmla="*/ 857473 h 942864"/>
              <a:gd name="connsiteX103" fmla="*/ 455672 w 1014275"/>
              <a:gd name="connsiteY103" fmla="*/ 861031 h 942864"/>
              <a:gd name="connsiteX104" fmla="*/ 484136 w 1014275"/>
              <a:gd name="connsiteY104" fmla="*/ 868146 h 942864"/>
              <a:gd name="connsiteX105" fmla="*/ 519716 w 1014275"/>
              <a:gd name="connsiteY105" fmla="*/ 871704 h 942864"/>
              <a:gd name="connsiteX106" fmla="*/ 544622 w 1014275"/>
              <a:gd name="connsiteY106" fmla="*/ 882378 h 942864"/>
              <a:gd name="connsiteX107" fmla="*/ 558854 w 1014275"/>
              <a:gd name="connsiteY107" fmla="*/ 889494 h 942864"/>
              <a:gd name="connsiteX108" fmla="*/ 619339 w 1014275"/>
              <a:gd name="connsiteY108" fmla="*/ 893052 h 942864"/>
              <a:gd name="connsiteX109" fmla="*/ 637129 w 1014275"/>
              <a:gd name="connsiteY109" fmla="*/ 896610 h 942864"/>
              <a:gd name="connsiteX110" fmla="*/ 647803 w 1014275"/>
              <a:gd name="connsiteY110" fmla="*/ 900168 h 942864"/>
              <a:gd name="connsiteX111" fmla="*/ 697615 w 1014275"/>
              <a:gd name="connsiteY111" fmla="*/ 907284 h 942864"/>
              <a:gd name="connsiteX112" fmla="*/ 718963 w 1014275"/>
              <a:gd name="connsiteY112" fmla="*/ 910842 h 942864"/>
              <a:gd name="connsiteX113" fmla="*/ 729636 w 1014275"/>
              <a:gd name="connsiteY113" fmla="*/ 917958 h 942864"/>
              <a:gd name="connsiteX114" fmla="*/ 765216 w 1014275"/>
              <a:gd name="connsiteY114" fmla="*/ 928632 h 942864"/>
              <a:gd name="connsiteX115" fmla="*/ 775890 w 1014275"/>
              <a:gd name="connsiteY115" fmla="*/ 935748 h 942864"/>
              <a:gd name="connsiteX116" fmla="*/ 797238 w 1014275"/>
              <a:gd name="connsiteY116" fmla="*/ 942864 h 942864"/>
              <a:gd name="connsiteX117" fmla="*/ 871956 w 1014275"/>
              <a:gd name="connsiteY117" fmla="*/ 939306 h 942864"/>
              <a:gd name="connsiteX118" fmla="*/ 893303 w 1014275"/>
              <a:gd name="connsiteY118" fmla="*/ 935748 h 942864"/>
              <a:gd name="connsiteX119" fmla="*/ 903977 w 1014275"/>
              <a:gd name="connsiteY119" fmla="*/ 928632 h 942864"/>
              <a:gd name="connsiteX120" fmla="*/ 900419 w 1014275"/>
              <a:gd name="connsiteY120" fmla="*/ 857473 h 942864"/>
              <a:gd name="connsiteX121" fmla="*/ 889745 w 1014275"/>
              <a:gd name="connsiteY121" fmla="*/ 850357 h 942864"/>
              <a:gd name="connsiteX122" fmla="*/ 864840 w 1014275"/>
              <a:gd name="connsiteY122" fmla="*/ 843241 h 942864"/>
              <a:gd name="connsiteX123" fmla="*/ 839934 w 1014275"/>
              <a:gd name="connsiteY123" fmla="*/ 832567 h 942864"/>
              <a:gd name="connsiteX124" fmla="*/ 811470 w 1014275"/>
              <a:gd name="connsiteY124" fmla="*/ 818335 h 942864"/>
              <a:gd name="connsiteX125" fmla="*/ 793680 w 1014275"/>
              <a:gd name="connsiteY125" fmla="*/ 814777 h 942864"/>
              <a:gd name="connsiteX126" fmla="*/ 779448 w 1014275"/>
              <a:gd name="connsiteY126" fmla="*/ 811219 h 942864"/>
              <a:gd name="connsiteX127" fmla="*/ 758100 w 1014275"/>
              <a:gd name="connsiteY127" fmla="*/ 807661 h 942864"/>
              <a:gd name="connsiteX128" fmla="*/ 743868 w 1014275"/>
              <a:gd name="connsiteY128" fmla="*/ 804103 h 942864"/>
              <a:gd name="connsiteX129" fmla="*/ 704731 w 1014275"/>
              <a:gd name="connsiteY129" fmla="*/ 796987 h 942864"/>
              <a:gd name="connsiteX130" fmla="*/ 427208 w 1014275"/>
              <a:gd name="connsiteY130" fmla="*/ 800545 h 942864"/>
              <a:gd name="connsiteX131" fmla="*/ 409419 w 1014275"/>
              <a:gd name="connsiteY131" fmla="*/ 804103 h 942864"/>
              <a:gd name="connsiteX132" fmla="*/ 380955 w 1014275"/>
              <a:gd name="connsiteY132" fmla="*/ 814777 h 942864"/>
              <a:gd name="connsiteX133" fmla="*/ 288447 w 1014275"/>
              <a:gd name="connsiteY133" fmla="*/ 818335 h 942864"/>
              <a:gd name="connsiteX134" fmla="*/ 274215 w 1014275"/>
              <a:gd name="connsiteY134" fmla="*/ 821893 h 942864"/>
              <a:gd name="connsiteX135" fmla="*/ 224404 w 1014275"/>
              <a:gd name="connsiteY135" fmla="*/ 829009 h 942864"/>
              <a:gd name="connsiteX136" fmla="*/ 185266 w 1014275"/>
              <a:gd name="connsiteY136" fmla="*/ 836125 h 942864"/>
              <a:gd name="connsiteX137" fmla="*/ 171034 w 1014275"/>
              <a:gd name="connsiteY137" fmla="*/ 839683 h 942864"/>
              <a:gd name="connsiteX138" fmla="*/ 96317 w 1014275"/>
              <a:gd name="connsiteY138" fmla="*/ 843241 h 942864"/>
              <a:gd name="connsiteX139" fmla="*/ 60737 w 1014275"/>
              <a:gd name="connsiteY139" fmla="*/ 857473 h 942864"/>
              <a:gd name="connsiteX140" fmla="*/ 35831 w 1014275"/>
              <a:gd name="connsiteY140" fmla="*/ 864588 h 942864"/>
              <a:gd name="connsiteX141" fmla="*/ 14483 w 1014275"/>
              <a:gd name="connsiteY141" fmla="*/ 868146 h 942864"/>
              <a:gd name="connsiteX142" fmla="*/ 3809 w 1014275"/>
              <a:gd name="connsiteY142" fmla="*/ 868146 h 942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1014275" h="942864">
                <a:moveTo>
                  <a:pt x="1000043" y="81834"/>
                </a:moveTo>
                <a:lnTo>
                  <a:pt x="743868" y="7116"/>
                </a:lnTo>
                <a:cubicBezTo>
                  <a:pt x="736674" y="4995"/>
                  <a:pt x="722521" y="0"/>
                  <a:pt x="722521" y="0"/>
                </a:cubicBezTo>
                <a:cubicBezTo>
                  <a:pt x="709475" y="1186"/>
                  <a:pt x="695720" y="-848"/>
                  <a:pt x="683383" y="3558"/>
                </a:cubicBezTo>
                <a:cubicBezTo>
                  <a:pt x="677798" y="5552"/>
                  <a:pt x="676110" y="12932"/>
                  <a:pt x="672709" y="17790"/>
                </a:cubicBezTo>
                <a:cubicBezTo>
                  <a:pt x="667805" y="24796"/>
                  <a:pt x="658477" y="39138"/>
                  <a:pt x="658477" y="39138"/>
                </a:cubicBezTo>
                <a:cubicBezTo>
                  <a:pt x="657291" y="43882"/>
                  <a:pt x="656845" y="48875"/>
                  <a:pt x="654919" y="53370"/>
                </a:cubicBezTo>
                <a:cubicBezTo>
                  <a:pt x="653235" y="57300"/>
                  <a:pt x="649155" y="59987"/>
                  <a:pt x="647803" y="64044"/>
                </a:cubicBezTo>
                <a:cubicBezTo>
                  <a:pt x="645522" y="70888"/>
                  <a:pt x="645995" y="78393"/>
                  <a:pt x="644245" y="85392"/>
                </a:cubicBezTo>
                <a:cubicBezTo>
                  <a:pt x="642426" y="92669"/>
                  <a:pt x="639501" y="99623"/>
                  <a:pt x="637129" y="106739"/>
                </a:cubicBezTo>
                <a:cubicBezTo>
                  <a:pt x="635943" y="110297"/>
                  <a:pt x="634481" y="113775"/>
                  <a:pt x="633571" y="117413"/>
                </a:cubicBezTo>
                <a:lnTo>
                  <a:pt x="630013" y="131645"/>
                </a:lnTo>
                <a:cubicBezTo>
                  <a:pt x="631199" y="141133"/>
                  <a:pt x="632117" y="150658"/>
                  <a:pt x="633571" y="160109"/>
                </a:cubicBezTo>
                <a:cubicBezTo>
                  <a:pt x="635422" y="172143"/>
                  <a:pt x="635574" y="179902"/>
                  <a:pt x="644245" y="188573"/>
                </a:cubicBezTo>
                <a:cubicBezTo>
                  <a:pt x="656003" y="200331"/>
                  <a:pt x="659181" y="198471"/>
                  <a:pt x="672709" y="206363"/>
                </a:cubicBezTo>
                <a:cubicBezTo>
                  <a:pt x="682374" y="212001"/>
                  <a:pt x="692222" y="217440"/>
                  <a:pt x="701173" y="224153"/>
                </a:cubicBezTo>
                <a:cubicBezTo>
                  <a:pt x="705917" y="227711"/>
                  <a:pt x="710903" y="230968"/>
                  <a:pt x="715405" y="234827"/>
                </a:cubicBezTo>
                <a:cubicBezTo>
                  <a:pt x="719225" y="238102"/>
                  <a:pt x="721892" y="242710"/>
                  <a:pt x="726078" y="245501"/>
                </a:cubicBezTo>
                <a:cubicBezTo>
                  <a:pt x="758178" y="266902"/>
                  <a:pt x="713828" y="228177"/>
                  <a:pt x="747426" y="256174"/>
                </a:cubicBezTo>
                <a:cubicBezTo>
                  <a:pt x="751292" y="259395"/>
                  <a:pt x="754234" y="263627"/>
                  <a:pt x="758100" y="266848"/>
                </a:cubicBezTo>
                <a:cubicBezTo>
                  <a:pt x="761385" y="269586"/>
                  <a:pt x="765316" y="271449"/>
                  <a:pt x="768774" y="273964"/>
                </a:cubicBezTo>
                <a:cubicBezTo>
                  <a:pt x="778366" y="280940"/>
                  <a:pt x="787370" y="288733"/>
                  <a:pt x="797238" y="295312"/>
                </a:cubicBezTo>
                <a:cubicBezTo>
                  <a:pt x="804354" y="300056"/>
                  <a:pt x="810200" y="307867"/>
                  <a:pt x="818586" y="309544"/>
                </a:cubicBezTo>
                <a:lnTo>
                  <a:pt x="836376" y="313102"/>
                </a:lnTo>
                <a:cubicBezTo>
                  <a:pt x="842306" y="316660"/>
                  <a:pt x="848302" y="320111"/>
                  <a:pt x="854166" y="323776"/>
                </a:cubicBezTo>
                <a:cubicBezTo>
                  <a:pt x="857792" y="326042"/>
                  <a:pt x="860836" y="329390"/>
                  <a:pt x="864840" y="330892"/>
                </a:cubicBezTo>
                <a:cubicBezTo>
                  <a:pt x="870502" y="333015"/>
                  <a:pt x="876699" y="333264"/>
                  <a:pt x="882629" y="334450"/>
                </a:cubicBezTo>
                <a:cubicBezTo>
                  <a:pt x="887373" y="336822"/>
                  <a:pt x="892363" y="338755"/>
                  <a:pt x="896861" y="341566"/>
                </a:cubicBezTo>
                <a:cubicBezTo>
                  <a:pt x="899132" y="342986"/>
                  <a:pt x="917251" y="357474"/>
                  <a:pt x="921767" y="359356"/>
                </a:cubicBezTo>
                <a:cubicBezTo>
                  <a:pt x="938237" y="366219"/>
                  <a:pt x="955610" y="369161"/>
                  <a:pt x="971579" y="377146"/>
                </a:cubicBezTo>
                <a:cubicBezTo>
                  <a:pt x="975404" y="379058"/>
                  <a:pt x="978695" y="381890"/>
                  <a:pt x="982253" y="384262"/>
                </a:cubicBezTo>
                <a:cubicBezTo>
                  <a:pt x="998819" y="380949"/>
                  <a:pt x="1000519" y="384970"/>
                  <a:pt x="1007159" y="370030"/>
                </a:cubicBezTo>
                <a:cubicBezTo>
                  <a:pt x="1010205" y="363176"/>
                  <a:pt x="1014275" y="348682"/>
                  <a:pt x="1014275" y="348682"/>
                </a:cubicBezTo>
                <a:cubicBezTo>
                  <a:pt x="1013795" y="340522"/>
                  <a:pt x="1015797" y="285142"/>
                  <a:pt x="1003601" y="266848"/>
                </a:cubicBezTo>
                <a:cubicBezTo>
                  <a:pt x="1001229" y="263290"/>
                  <a:pt x="999509" y="259198"/>
                  <a:pt x="996485" y="256174"/>
                </a:cubicBezTo>
                <a:cubicBezTo>
                  <a:pt x="988244" y="247933"/>
                  <a:pt x="978210" y="247037"/>
                  <a:pt x="968021" y="241943"/>
                </a:cubicBezTo>
                <a:cubicBezTo>
                  <a:pt x="964196" y="240031"/>
                  <a:pt x="961172" y="236739"/>
                  <a:pt x="957347" y="234827"/>
                </a:cubicBezTo>
                <a:cubicBezTo>
                  <a:pt x="953992" y="233150"/>
                  <a:pt x="950279" y="232299"/>
                  <a:pt x="946673" y="231269"/>
                </a:cubicBezTo>
                <a:cubicBezTo>
                  <a:pt x="924254" y="224864"/>
                  <a:pt x="935164" y="229351"/>
                  <a:pt x="903977" y="224153"/>
                </a:cubicBezTo>
                <a:cubicBezTo>
                  <a:pt x="899154" y="223349"/>
                  <a:pt x="894611" y="221082"/>
                  <a:pt x="889745" y="220595"/>
                </a:cubicBezTo>
                <a:cubicBezTo>
                  <a:pt x="870827" y="218703"/>
                  <a:pt x="851794" y="218223"/>
                  <a:pt x="832818" y="217037"/>
                </a:cubicBezTo>
                <a:cubicBezTo>
                  <a:pt x="797970" y="218973"/>
                  <a:pt x="779774" y="216956"/>
                  <a:pt x="750984" y="224153"/>
                </a:cubicBezTo>
                <a:cubicBezTo>
                  <a:pt x="747346" y="225063"/>
                  <a:pt x="743757" y="226234"/>
                  <a:pt x="740310" y="227711"/>
                </a:cubicBezTo>
                <a:cubicBezTo>
                  <a:pt x="735435" y="229800"/>
                  <a:pt x="730822" y="232455"/>
                  <a:pt x="726078" y="234827"/>
                </a:cubicBezTo>
                <a:cubicBezTo>
                  <a:pt x="722520" y="238385"/>
                  <a:pt x="719377" y="242412"/>
                  <a:pt x="715405" y="245501"/>
                </a:cubicBezTo>
                <a:cubicBezTo>
                  <a:pt x="708654" y="250752"/>
                  <a:pt x="700104" y="253685"/>
                  <a:pt x="694057" y="259732"/>
                </a:cubicBezTo>
                <a:cubicBezTo>
                  <a:pt x="686941" y="266848"/>
                  <a:pt x="678291" y="272707"/>
                  <a:pt x="672709" y="281080"/>
                </a:cubicBezTo>
                <a:cubicBezTo>
                  <a:pt x="670337" y="284638"/>
                  <a:pt x="668617" y="288730"/>
                  <a:pt x="665593" y="291754"/>
                </a:cubicBezTo>
                <a:cubicBezTo>
                  <a:pt x="653835" y="303512"/>
                  <a:pt x="650657" y="301652"/>
                  <a:pt x="637129" y="309544"/>
                </a:cubicBezTo>
                <a:cubicBezTo>
                  <a:pt x="627464" y="315182"/>
                  <a:pt x="617975" y="321128"/>
                  <a:pt x="608665" y="327334"/>
                </a:cubicBezTo>
                <a:cubicBezTo>
                  <a:pt x="601549" y="332078"/>
                  <a:pt x="594966" y="337741"/>
                  <a:pt x="587317" y="341566"/>
                </a:cubicBezTo>
                <a:lnTo>
                  <a:pt x="573085" y="348682"/>
                </a:lnTo>
                <a:lnTo>
                  <a:pt x="551738" y="370030"/>
                </a:lnTo>
                <a:cubicBezTo>
                  <a:pt x="548180" y="373588"/>
                  <a:pt x="543855" y="376517"/>
                  <a:pt x="541064" y="380704"/>
                </a:cubicBezTo>
                <a:cubicBezTo>
                  <a:pt x="538692" y="384262"/>
                  <a:pt x="536972" y="388354"/>
                  <a:pt x="533948" y="391378"/>
                </a:cubicBezTo>
                <a:cubicBezTo>
                  <a:pt x="530924" y="394402"/>
                  <a:pt x="526470" y="395653"/>
                  <a:pt x="523274" y="398494"/>
                </a:cubicBezTo>
                <a:cubicBezTo>
                  <a:pt x="515752" y="405180"/>
                  <a:pt x="501926" y="419841"/>
                  <a:pt x="501926" y="419841"/>
                </a:cubicBezTo>
                <a:cubicBezTo>
                  <a:pt x="488950" y="458769"/>
                  <a:pt x="509645" y="399805"/>
                  <a:pt x="491252" y="441189"/>
                </a:cubicBezTo>
                <a:cubicBezTo>
                  <a:pt x="484488" y="456409"/>
                  <a:pt x="484718" y="462280"/>
                  <a:pt x="480578" y="476769"/>
                </a:cubicBezTo>
                <a:cubicBezTo>
                  <a:pt x="479548" y="480375"/>
                  <a:pt x="478206" y="483885"/>
                  <a:pt x="477020" y="487443"/>
                </a:cubicBezTo>
                <a:cubicBezTo>
                  <a:pt x="478206" y="502861"/>
                  <a:pt x="476643" y="518743"/>
                  <a:pt x="480578" y="533697"/>
                </a:cubicBezTo>
                <a:cubicBezTo>
                  <a:pt x="482755" y="541968"/>
                  <a:pt x="489678" y="548203"/>
                  <a:pt x="494810" y="555045"/>
                </a:cubicBezTo>
                <a:cubicBezTo>
                  <a:pt x="498368" y="559789"/>
                  <a:pt x="502195" y="564342"/>
                  <a:pt x="505484" y="569276"/>
                </a:cubicBezTo>
                <a:cubicBezTo>
                  <a:pt x="532942" y="610461"/>
                  <a:pt x="500233" y="565833"/>
                  <a:pt x="526832" y="601298"/>
                </a:cubicBezTo>
                <a:cubicBezTo>
                  <a:pt x="532884" y="619454"/>
                  <a:pt x="526527" y="605686"/>
                  <a:pt x="541064" y="622646"/>
                </a:cubicBezTo>
                <a:cubicBezTo>
                  <a:pt x="562138" y="647232"/>
                  <a:pt x="539206" y="628523"/>
                  <a:pt x="573085" y="651110"/>
                </a:cubicBezTo>
                <a:cubicBezTo>
                  <a:pt x="576643" y="653482"/>
                  <a:pt x="580338" y="655660"/>
                  <a:pt x="583759" y="658226"/>
                </a:cubicBezTo>
                <a:cubicBezTo>
                  <a:pt x="588503" y="661784"/>
                  <a:pt x="592869" y="665912"/>
                  <a:pt x="597991" y="668900"/>
                </a:cubicBezTo>
                <a:cubicBezTo>
                  <a:pt x="607154" y="674245"/>
                  <a:pt x="617629" y="677248"/>
                  <a:pt x="626455" y="683132"/>
                </a:cubicBezTo>
                <a:cubicBezTo>
                  <a:pt x="630013" y="685504"/>
                  <a:pt x="633304" y="688336"/>
                  <a:pt x="637129" y="690248"/>
                </a:cubicBezTo>
                <a:cubicBezTo>
                  <a:pt x="644423" y="693895"/>
                  <a:pt x="658827" y="696011"/>
                  <a:pt x="665593" y="697364"/>
                </a:cubicBezTo>
                <a:cubicBezTo>
                  <a:pt x="672709" y="700922"/>
                  <a:pt x="679671" y="704807"/>
                  <a:pt x="686941" y="708038"/>
                </a:cubicBezTo>
                <a:cubicBezTo>
                  <a:pt x="690368" y="709561"/>
                  <a:pt x="694313" y="709817"/>
                  <a:pt x="697615" y="711595"/>
                </a:cubicBezTo>
                <a:cubicBezTo>
                  <a:pt x="709793" y="718152"/>
                  <a:pt x="720823" y="726758"/>
                  <a:pt x="733194" y="732943"/>
                </a:cubicBezTo>
                <a:cubicBezTo>
                  <a:pt x="745593" y="739143"/>
                  <a:pt x="751587" y="742632"/>
                  <a:pt x="765216" y="747175"/>
                </a:cubicBezTo>
                <a:cubicBezTo>
                  <a:pt x="775831" y="750713"/>
                  <a:pt x="790285" y="752539"/>
                  <a:pt x="800796" y="754291"/>
                </a:cubicBezTo>
                <a:cubicBezTo>
                  <a:pt x="804354" y="756663"/>
                  <a:pt x="807645" y="759495"/>
                  <a:pt x="811470" y="761407"/>
                </a:cubicBezTo>
                <a:cubicBezTo>
                  <a:pt x="829039" y="770192"/>
                  <a:pt x="838551" y="761982"/>
                  <a:pt x="861282" y="757849"/>
                </a:cubicBezTo>
                <a:cubicBezTo>
                  <a:pt x="863654" y="753105"/>
                  <a:pt x="865767" y="748222"/>
                  <a:pt x="868398" y="743617"/>
                </a:cubicBezTo>
                <a:cubicBezTo>
                  <a:pt x="878610" y="725747"/>
                  <a:pt x="873411" y="740220"/>
                  <a:pt x="882629" y="718711"/>
                </a:cubicBezTo>
                <a:cubicBezTo>
                  <a:pt x="887143" y="708177"/>
                  <a:pt x="886606" y="700964"/>
                  <a:pt x="893303" y="690248"/>
                </a:cubicBezTo>
                <a:cubicBezTo>
                  <a:pt x="895970" y="685981"/>
                  <a:pt x="900419" y="683132"/>
                  <a:pt x="903977" y="679574"/>
                </a:cubicBezTo>
                <a:cubicBezTo>
                  <a:pt x="902791" y="665342"/>
                  <a:pt x="907420" y="649325"/>
                  <a:pt x="900419" y="636878"/>
                </a:cubicBezTo>
                <a:cubicBezTo>
                  <a:pt x="896826" y="630491"/>
                  <a:pt x="863391" y="620143"/>
                  <a:pt x="854166" y="615530"/>
                </a:cubicBezTo>
                <a:cubicBezTo>
                  <a:pt x="834612" y="605753"/>
                  <a:pt x="852788" y="608685"/>
                  <a:pt x="825702" y="601298"/>
                </a:cubicBezTo>
                <a:cubicBezTo>
                  <a:pt x="818742" y="599400"/>
                  <a:pt x="811353" y="599490"/>
                  <a:pt x="804354" y="597740"/>
                </a:cubicBezTo>
                <a:cubicBezTo>
                  <a:pt x="797077" y="595921"/>
                  <a:pt x="790501" y="590924"/>
                  <a:pt x="783006" y="590624"/>
                </a:cubicBezTo>
                <a:lnTo>
                  <a:pt x="694057" y="587066"/>
                </a:lnTo>
                <a:cubicBezTo>
                  <a:pt x="689023" y="585388"/>
                  <a:pt x="673619" y="579950"/>
                  <a:pt x="669151" y="579950"/>
                </a:cubicBezTo>
                <a:cubicBezTo>
                  <a:pt x="648954" y="579950"/>
                  <a:pt x="628827" y="582322"/>
                  <a:pt x="608665" y="583508"/>
                </a:cubicBezTo>
                <a:cubicBezTo>
                  <a:pt x="603921" y="584694"/>
                  <a:pt x="599117" y="585661"/>
                  <a:pt x="594433" y="587066"/>
                </a:cubicBezTo>
                <a:cubicBezTo>
                  <a:pt x="587248" y="589221"/>
                  <a:pt x="580440" y="592711"/>
                  <a:pt x="573085" y="594182"/>
                </a:cubicBezTo>
                <a:cubicBezTo>
                  <a:pt x="560858" y="596627"/>
                  <a:pt x="552787" y="597949"/>
                  <a:pt x="541064" y="601298"/>
                </a:cubicBezTo>
                <a:cubicBezTo>
                  <a:pt x="537458" y="602328"/>
                  <a:pt x="533804" y="603304"/>
                  <a:pt x="530390" y="604856"/>
                </a:cubicBezTo>
                <a:cubicBezTo>
                  <a:pt x="520733" y="609246"/>
                  <a:pt x="511990" y="615733"/>
                  <a:pt x="501926" y="619088"/>
                </a:cubicBezTo>
                <a:cubicBezTo>
                  <a:pt x="498368" y="620274"/>
                  <a:pt x="494607" y="620969"/>
                  <a:pt x="491252" y="622646"/>
                </a:cubicBezTo>
                <a:cubicBezTo>
                  <a:pt x="466681" y="634932"/>
                  <a:pt x="495966" y="625915"/>
                  <a:pt x="466346" y="633320"/>
                </a:cubicBezTo>
                <a:cubicBezTo>
                  <a:pt x="462788" y="636878"/>
                  <a:pt x="459538" y="640773"/>
                  <a:pt x="455672" y="643994"/>
                </a:cubicBezTo>
                <a:cubicBezTo>
                  <a:pt x="442690" y="654813"/>
                  <a:pt x="445812" y="647014"/>
                  <a:pt x="434324" y="661784"/>
                </a:cubicBezTo>
                <a:cubicBezTo>
                  <a:pt x="429074" y="668535"/>
                  <a:pt x="420093" y="683132"/>
                  <a:pt x="420093" y="683132"/>
                </a:cubicBezTo>
                <a:cubicBezTo>
                  <a:pt x="409184" y="726768"/>
                  <a:pt x="415507" y="695839"/>
                  <a:pt x="420093" y="789871"/>
                </a:cubicBezTo>
                <a:cubicBezTo>
                  <a:pt x="420962" y="807679"/>
                  <a:pt x="420719" y="825654"/>
                  <a:pt x="423650" y="843241"/>
                </a:cubicBezTo>
                <a:cubicBezTo>
                  <a:pt x="425464" y="854127"/>
                  <a:pt x="433184" y="855114"/>
                  <a:pt x="441440" y="857473"/>
                </a:cubicBezTo>
                <a:cubicBezTo>
                  <a:pt x="446142" y="858816"/>
                  <a:pt x="450970" y="859688"/>
                  <a:pt x="455672" y="861031"/>
                </a:cubicBezTo>
                <a:cubicBezTo>
                  <a:pt x="471381" y="865519"/>
                  <a:pt x="463800" y="865435"/>
                  <a:pt x="484136" y="868146"/>
                </a:cubicBezTo>
                <a:cubicBezTo>
                  <a:pt x="495951" y="869721"/>
                  <a:pt x="507856" y="870518"/>
                  <a:pt x="519716" y="871704"/>
                </a:cubicBezTo>
                <a:cubicBezTo>
                  <a:pt x="541347" y="886125"/>
                  <a:pt x="518364" y="872531"/>
                  <a:pt x="544622" y="882378"/>
                </a:cubicBezTo>
                <a:cubicBezTo>
                  <a:pt x="549588" y="884240"/>
                  <a:pt x="553603" y="888744"/>
                  <a:pt x="558854" y="889494"/>
                </a:cubicBezTo>
                <a:cubicBezTo>
                  <a:pt x="578848" y="892350"/>
                  <a:pt x="599177" y="891866"/>
                  <a:pt x="619339" y="893052"/>
                </a:cubicBezTo>
                <a:cubicBezTo>
                  <a:pt x="625269" y="894238"/>
                  <a:pt x="631262" y="895143"/>
                  <a:pt x="637129" y="896610"/>
                </a:cubicBezTo>
                <a:cubicBezTo>
                  <a:pt x="640767" y="897520"/>
                  <a:pt x="644110" y="899516"/>
                  <a:pt x="647803" y="900168"/>
                </a:cubicBezTo>
                <a:cubicBezTo>
                  <a:pt x="664320" y="903083"/>
                  <a:pt x="681071" y="904527"/>
                  <a:pt x="697615" y="907284"/>
                </a:cubicBezTo>
                <a:lnTo>
                  <a:pt x="718963" y="910842"/>
                </a:lnTo>
                <a:cubicBezTo>
                  <a:pt x="722521" y="913214"/>
                  <a:pt x="725706" y="916274"/>
                  <a:pt x="729636" y="917958"/>
                </a:cubicBezTo>
                <a:cubicBezTo>
                  <a:pt x="743560" y="923925"/>
                  <a:pt x="750864" y="919064"/>
                  <a:pt x="765216" y="928632"/>
                </a:cubicBezTo>
                <a:cubicBezTo>
                  <a:pt x="768774" y="931004"/>
                  <a:pt x="771982" y="934011"/>
                  <a:pt x="775890" y="935748"/>
                </a:cubicBezTo>
                <a:cubicBezTo>
                  <a:pt x="782744" y="938794"/>
                  <a:pt x="797238" y="942864"/>
                  <a:pt x="797238" y="942864"/>
                </a:cubicBezTo>
                <a:cubicBezTo>
                  <a:pt x="822144" y="941678"/>
                  <a:pt x="847090" y="941148"/>
                  <a:pt x="871956" y="939306"/>
                </a:cubicBezTo>
                <a:cubicBezTo>
                  <a:pt x="879150" y="938773"/>
                  <a:pt x="886459" y="938029"/>
                  <a:pt x="893303" y="935748"/>
                </a:cubicBezTo>
                <a:cubicBezTo>
                  <a:pt x="897360" y="934396"/>
                  <a:pt x="900419" y="931004"/>
                  <a:pt x="903977" y="928632"/>
                </a:cubicBezTo>
                <a:cubicBezTo>
                  <a:pt x="902791" y="904912"/>
                  <a:pt x="904667" y="880839"/>
                  <a:pt x="900419" y="857473"/>
                </a:cubicBezTo>
                <a:cubicBezTo>
                  <a:pt x="899654" y="853266"/>
                  <a:pt x="893570" y="852269"/>
                  <a:pt x="889745" y="850357"/>
                </a:cubicBezTo>
                <a:cubicBezTo>
                  <a:pt x="884641" y="847805"/>
                  <a:pt x="869399" y="844381"/>
                  <a:pt x="864840" y="843241"/>
                </a:cubicBezTo>
                <a:cubicBezTo>
                  <a:pt x="839382" y="826269"/>
                  <a:pt x="870568" y="845331"/>
                  <a:pt x="839934" y="832567"/>
                </a:cubicBezTo>
                <a:cubicBezTo>
                  <a:pt x="830142" y="828487"/>
                  <a:pt x="821872" y="820415"/>
                  <a:pt x="811470" y="818335"/>
                </a:cubicBezTo>
                <a:cubicBezTo>
                  <a:pt x="805540" y="817149"/>
                  <a:pt x="799583" y="816089"/>
                  <a:pt x="793680" y="814777"/>
                </a:cubicBezTo>
                <a:cubicBezTo>
                  <a:pt x="788906" y="813716"/>
                  <a:pt x="784243" y="812178"/>
                  <a:pt x="779448" y="811219"/>
                </a:cubicBezTo>
                <a:cubicBezTo>
                  <a:pt x="772374" y="809804"/>
                  <a:pt x="765174" y="809076"/>
                  <a:pt x="758100" y="807661"/>
                </a:cubicBezTo>
                <a:cubicBezTo>
                  <a:pt x="753305" y="806702"/>
                  <a:pt x="748679" y="804978"/>
                  <a:pt x="743868" y="804103"/>
                </a:cubicBezTo>
                <a:cubicBezTo>
                  <a:pt x="697124" y="795604"/>
                  <a:pt x="737011" y="805057"/>
                  <a:pt x="704731" y="796987"/>
                </a:cubicBezTo>
                <a:lnTo>
                  <a:pt x="427208" y="800545"/>
                </a:lnTo>
                <a:cubicBezTo>
                  <a:pt x="421163" y="800691"/>
                  <a:pt x="415156" y="802191"/>
                  <a:pt x="409419" y="804103"/>
                </a:cubicBezTo>
                <a:cubicBezTo>
                  <a:pt x="393635" y="809364"/>
                  <a:pt x="397731" y="813659"/>
                  <a:pt x="380955" y="814777"/>
                </a:cubicBezTo>
                <a:cubicBezTo>
                  <a:pt x="350165" y="816830"/>
                  <a:pt x="319283" y="817149"/>
                  <a:pt x="288447" y="818335"/>
                </a:cubicBezTo>
                <a:cubicBezTo>
                  <a:pt x="283703" y="819521"/>
                  <a:pt x="279038" y="821089"/>
                  <a:pt x="274215" y="821893"/>
                </a:cubicBezTo>
                <a:cubicBezTo>
                  <a:pt x="257671" y="824650"/>
                  <a:pt x="224404" y="829009"/>
                  <a:pt x="224404" y="829009"/>
                </a:cubicBezTo>
                <a:cubicBezTo>
                  <a:pt x="201503" y="836643"/>
                  <a:pt x="225498" y="829420"/>
                  <a:pt x="185266" y="836125"/>
                </a:cubicBezTo>
                <a:cubicBezTo>
                  <a:pt x="180443" y="836929"/>
                  <a:pt x="175908" y="839293"/>
                  <a:pt x="171034" y="839683"/>
                </a:cubicBezTo>
                <a:cubicBezTo>
                  <a:pt x="146180" y="841671"/>
                  <a:pt x="121223" y="842055"/>
                  <a:pt x="96317" y="843241"/>
                </a:cubicBezTo>
                <a:cubicBezTo>
                  <a:pt x="77899" y="855520"/>
                  <a:pt x="90885" y="848429"/>
                  <a:pt x="60737" y="857473"/>
                </a:cubicBezTo>
                <a:cubicBezTo>
                  <a:pt x="47167" y="861544"/>
                  <a:pt x="51430" y="861469"/>
                  <a:pt x="35831" y="864588"/>
                </a:cubicBezTo>
                <a:cubicBezTo>
                  <a:pt x="28757" y="866003"/>
                  <a:pt x="21557" y="866731"/>
                  <a:pt x="14483" y="868146"/>
                </a:cubicBezTo>
                <a:cubicBezTo>
                  <a:pt x="-385" y="871120"/>
                  <a:pt x="-3547" y="875502"/>
                  <a:pt x="3809" y="868146"/>
                </a:cubicBezTo>
              </a:path>
            </a:pathLst>
          </a:cu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27" name="Прямая соединительная линия 26"/>
          <p:cNvCxnSpPr/>
          <p:nvPr/>
        </p:nvCxnSpPr>
        <p:spPr>
          <a:xfrm flipH="1">
            <a:off x="5215799" y="3326714"/>
            <a:ext cx="214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единительная линия 28"/>
          <p:cNvCxnSpPr/>
          <p:nvPr/>
        </p:nvCxnSpPr>
        <p:spPr>
          <a:xfrm flipH="1">
            <a:off x="4747731" y="3326714"/>
            <a:ext cx="48950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Прямая соединительная линия 30"/>
          <p:cNvCxnSpPr/>
          <p:nvPr/>
        </p:nvCxnSpPr>
        <p:spPr>
          <a:xfrm flipH="1">
            <a:off x="4065281" y="3326714"/>
            <a:ext cx="682450" cy="92315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8" name="Text Box 37"/>
          <p:cNvSpPr txBox="1">
            <a:spLocks noChangeArrowheads="1"/>
          </p:cNvSpPr>
          <p:nvPr/>
        </p:nvSpPr>
        <p:spPr bwMode="auto">
          <a:xfrm>
            <a:off x="3449289" y="4207110"/>
            <a:ext cx="1141851" cy="472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Pt1000 thermosensor</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97" name="Прямая со стрелкой 96"/>
          <p:cNvCxnSpPr/>
          <p:nvPr/>
        </p:nvCxnSpPr>
        <p:spPr>
          <a:xfrm>
            <a:off x="6205147" y="2539319"/>
            <a:ext cx="1240445" cy="1761556"/>
          </a:xfrm>
          <a:prstGeom prst="straightConnector1">
            <a:avLst/>
          </a:prstGeom>
          <a:ln>
            <a:headEnd type="oval" w="lg" len="med"/>
            <a:tailEnd type="none"/>
          </a:ln>
        </p:spPr>
        <p:style>
          <a:lnRef idx="1">
            <a:schemeClr val="accent1"/>
          </a:lnRef>
          <a:fillRef idx="0">
            <a:schemeClr val="accent1"/>
          </a:fillRef>
          <a:effectRef idx="0">
            <a:schemeClr val="accent1"/>
          </a:effectRef>
          <a:fontRef idx="minor">
            <a:schemeClr val="tx1"/>
          </a:fontRef>
        </p:style>
      </p:cxnSp>
      <p:cxnSp>
        <p:nvCxnSpPr>
          <p:cNvPr id="99" name="Прямая со стрелкой 98"/>
          <p:cNvCxnSpPr/>
          <p:nvPr/>
        </p:nvCxnSpPr>
        <p:spPr>
          <a:xfrm>
            <a:off x="6171975" y="3719534"/>
            <a:ext cx="1280345" cy="585724"/>
          </a:xfrm>
          <a:prstGeom prst="straightConnector1">
            <a:avLst/>
          </a:prstGeom>
          <a:ln>
            <a:headEnd type="oval" w="lg" len="med"/>
            <a:tailEnd type="none"/>
          </a:ln>
        </p:spPr>
        <p:style>
          <a:lnRef idx="1">
            <a:schemeClr val="accent1"/>
          </a:lnRef>
          <a:fillRef idx="0">
            <a:schemeClr val="accent1"/>
          </a:fillRef>
          <a:effectRef idx="0">
            <a:schemeClr val="accent1"/>
          </a:effectRef>
          <a:fontRef idx="minor">
            <a:schemeClr val="tx1"/>
          </a:fontRef>
        </p:style>
      </p:cxnSp>
      <p:sp>
        <p:nvSpPr>
          <p:cNvPr id="165" name="Text Box 37"/>
          <p:cNvSpPr txBox="1">
            <a:spLocks noChangeArrowheads="1"/>
          </p:cNvSpPr>
          <p:nvPr/>
        </p:nvSpPr>
        <p:spPr bwMode="auto">
          <a:xfrm>
            <a:off x="7006867" y="4246228"/>
            <a:ext cx="1141851" cy="4572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chemeClr val="tx1"/>
                </a:solidFill>
                <a:effectLst/>
                <a:latin typeface="Calibri" pitchFamily="34" charset="0"/>
                <a:cs typeface="Arial" pitchFamily="34" charset="0"/>
              </a:rPr>
              <a:t>Welded connections</a:t>
            </a: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6" name="Text Box 37"/>
          <p:cNvSpPr txBox="1">
            <a:spLocks noChangeArrowheads="1"/>
          </p:cNvSpPr>
          <p:nvPr/>
        </p:nvSpPr>
        <p:spPr bwMode="auto">
          <a:xfrm>
            <a:off x="7201906" y="3783404"/>
            <a:ext cx="1730207" cy="315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altLang="ru-RU" sz="1100" b="0" i="0" u="none" strike="noStrike" cap="none" normalizeH="0" baseline="0" dirty="0" smtClean="0">
                <a:ln>
                  <a:noFill/>
                </a:ln>
                <a:solidFill>
                  <a:srgbClr val="C00000"/>
                </a:solidFill>
                <a:effectLst/>
                <a:latin typeface="Calibri" pitchFamily="34" charset="0"/>
                <a:cs typeface="Arial" pitchFamily="34" charset="0"/>
              </a:rPr>
              <a:t>Gas helium vessel 150 bar</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ru-RU" altLang="ru-RU" sz="1800" b="0" i="0" u="none" strike="noStrike" cap="none" normalizeH="0" baseline="0" dirty="0" smtClean="0">
              <a:ln>
                <a:noFill/>
              </a:ln>
              <a:solidFill>
                <a:srgbClr val="C00000"/>
              </a:solidFill>
              <a:effectLst/>
              <a:latin typeface="Arial" pitchFamily="34" charset="0"/>
              <a:cs typeface="Arial" pitchFamily="34" charset="0"/>
            </a:endParaRPr>
          </a:p>
        </p:txBody>
      </p:sp>
    </p:spTree>
    <p:extLst>
      <p:ext uri="{BB962C8B-B14F-4D97-AF65-F5344CB8AC3E}">
        <p14:creationId xmlns:p14="http://schemas.microsoft.com/office/powerpoint/2010/main" val="2746792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ext Box 5"/>
          <p:cNvSpPr txBox="1">
            <a:spLocks noChangeArrowheads="1"/>
          </p:cNvSpPr>
          <p:nvPr/>
        </p:nvSpPr>
        <p:spPr bwMode="auto">
          <a:xfrm>
            <a:off x="0" y="18864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Leak </a:t>
            </a:r>
            <a:r>
              <a:rPr lang="en-US" sz="2000" dirty="0">
                <a:solidFill>
                  <a:srgbClr val="C00000"/>
                </a:solidFill>
                <a:latin typeface="Comic Sans MS" panose="030F0702030302020204" pitchFamily="66" charset="0"/>
              </a:rPr>
              <a:t>tests on components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323528" y="855536"/>
            <a:ext cx="3456384" cy="5693866"/>
          </a:xfrm>
          <a:prstGeom prst="rect">
            <a:avLst/>
          </a:prstGeom>
        </p:spPr>
        <p:txBody>
          <a:bodyPr wrap="square">
            <a:spAutoFit/>
          </a:bodyPr>
          <a:lstStyle/>
          <a:p>
            <a:pPr lvl="3"/>
            <a:r>
              <a:rPr lang="en-GB" sz="1400" b="1" dirty="0"/>
              <a:t>Leakage test across the valve seats</a:t>
            </a:r>
            <a:endParaRPr lang="ru-RU" sz="1400" b="1" dirty="0"/>
          </a:p>
          <a:p>
            <a:r>
              <a:rPr lang="en-GB" sz="1400" dirty="0"/>
              <a:t> </a:t>
            </a:r>
            <a:endParaRPr lang="ru-RU" sz="1400" dirty="0"/>
          </a:p>
          <a:p>
            <a:r>
              <a:rPr lang="en-GB" sz="1400" dirty="0"/>
              <a:t>The tube system of the </a:t>
            </a:r>
            <a:r>
              <a:rPr lang="en-GB" sz="1400" dirty="0" err="1" smtClean="0"/>
              <a:t>Contro</a:t>
            </a:r>
            <a:r>
              <a:rPr lang="en-GB" sz="1400" dirty="0" smtClean="0"/>
              <a:t> Dewar must </a:t>
            </a:r>
            <a:r>
              <a:rPr lang="en-GB" sz="1400" dirty="0"/>
              <a:t>be evacuated from one side, all valves must be closed and each tube strand, separated through the valves, shall be supplied one by one with helium at the design pressure. At the other end of the tube strand, a leakage detector shall test whether the valve seats are leak tight. The leakage rate across the valve seats must comply with the specified ones in the present specification.</a:t>
            </a:r>
            <a:endParaRPr lang="ru-RU" sz="1400" dirty="0"/>
          </a:p>
          <a:p>
            <a:r>
              <a:rPr lang="en-GB" sz="1400" dirty="0"/>
              <a:t> </a:t>
            </a:r>
            <a:endParaRPr lang="ru-RU" sz="1400" dirty="0"/>
          </a:p>
          <a:p>
            <a:pPr lvl="3"/>
            <a:r>
              <a:rPr lang="en-GB" sz="1400" b="1" dirty="0"/>
              <a:t>Valve functioning</a:t>
            </a:r>
            <a:endParaRPr lang="ru-RU" sz="1400" b="1" dirty="0"/>
          </a:p>
          <a:p>
            <a:r>
              <a:rPr lang="en-GB" sz="1400" dirty="0"/>
              <a:t> </a:t>
            </a:r>
            <a:endParaRPr lang="ru-RU" sz="1400" dirty="0"/>
          </a:p>
          <a:p>
            <a:r>
              <a:rPr lang="en-GB" sz="1400" dirty="0"/>
              <a:t>All valves shall be submitted to operation several times within the "open" and "close" range. The valves must move softly within the whole range of mechanical operation, without any visible, audible and noticeable signs of jerks.</a:t>
            </a:r>
            <a:endParaRPr lang="ru-RU" sz="1400" dirty="0"/>
          </a:p>
          <a:p>
            <a:pPr indent="450215" algn="just">
              <a:spcAft>
                <a:spcPts val="0"/>
              </a:spcAft>
            </a:pPr>
            <a:endParaRPr lang="en-US" sz="14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a:r>
              <a:rPr lang="en-US" sz="1400" b="1" i="1" dirty="0">
                <a:latin typeface="Times New Roman" panose="02020603050405020304" pitchFamily="18" charset="0"/>
                <a:ea typeface="Times New Roman" panose="02020603050405020304" pitchFamily="18" charset="0"/>
                <a:cs typeface="Times New Roman" panose="02020603050405020304" pitchFamily="18" charset="0"/>
              </a:rPr>
              <a:t>Protocol of the vacuum test XLVB distribution box as sample.</a:t>
            </a:r>
          </a:p>
          <a:p>
            <a:pPr indent="450215" algn="just">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3923928" y="188640"/>
            <a:ext cx="5010615" cy="6381328"/>
          </a:xfrm>
          <a:prstGeom prst="rect">
            <a:avLst/>
          </a:prstGeom>
        </p:spPr>
      </p:pic>
    </p:spTree>
    <p:extLst>
      <p:ext uri="{BB962C8B-B14F-4D97-AF65-F5344CB8AC3E}">
        <p14:creationId xmlns:p14="http://schemas.microsoft.com/office/powerpoint/2010/main" val="8226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ext Box 5"/>
          <p:cNvSpPr txBox="1">
            <a:spLocks noChangeArrowheads="1"/>
          </p:cNvSpPr>
          <p:nvPr/>
        </p:nvSpPr>
        <p:spPr bwMode="auto">
          <a:xfrm>
            <a:off x="0" y="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Leak </a:t>
            </a:r>
            <a:r>
              <a:rPr lang="en-US" sz="2000" dirty="0">
                <a:solidFill>
                  <a:srgbClr val="C00000"/>
                </a:solidFill>
                <a:latin typeface="Comic Sans MS" panose="030F0702030302020204" pitchFamily="66" charset="0"/>
              </a:rPr>
              <a:t>tests on components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107504" y="404664"/>
            <a:ext cx="3960440" cy="6771084"/>
          </a:xfrm>
          <a:prstGeom prst="rect">
            <a:avLst/>
          </a:prstGeom>
        </p:spPr>
        <p:txBody>
          <a:bodyPr wrap="square">
            <a:spAutoFit/>
          </a:bodyPr>
          <a:lstStyle/>
          <a:p>
            <a:r>
              <a:rPr lang="en-GB" sz="1400" dirty="0"/>
              <a:t> </a:t>
            </a:r>
            <a:r>
              <a:rPr lang="en-GB" sz="1400" b="1" dirty="0" smtClean="0"/>
              <a:t>Leakage </a:t>
            </a:r>
            <a:r>
              <a:rPr lang="en-GB" sz="1400" b="1" dirty="0"/>
              <a:t>test of the </a:t>
            </a:r>
            <a:r>
              <a:rPr lang="en-GB" sz="1400" b="1" dirty="0" err="1" smtClean="0"/>
              <a:t>Contro</a:t>
            </a:r>
            <a:r>
              <a:rPr lang="en-GB" sz="1400" b="1" dirty="0" smtClean="0"/>
              <a:t> Dewar vacuum </a:t>
            </a:r>
            <a:r>
              <a:rPr lang="en-GB" sz="1400" b="1" dirty="0"/>
              <a:t>tank</a:t>
            </a:r>
            <a:endParaRPr lang="ru-RU" sz="1400" b="1" dirty="0"/>
          </a:p>
          <a:p>
            <a:r>
              <a:rPr lang="en-GB" sz="1400" dirty="0"/>
              <a:t> </a:t>
            </a:r>
            <a:r>
              <a:rPr lang="en-GB" sz="1400" dirty="0" smtClean="0"/>
              <a:t>The </a:t>
            </a:r>
            <a:r>
              <a:rPr lang="en-GB" sz="1400" dirty="0" err="1" smtClean="0"/>
              <a:t>Contro</a:t>
            </a:r>
            <a:r>
              <a:rPr lang="en-GB" sz="1400" dirty="0" smtClean="0"/>
              <a:t> Dewar vacuum </a:t>
            </a:r>
            <a:r>
              <a:rPr lang="en-GB" sz="1400" dirty="0"/>
              <a:t>tank shall undergo a leakage test. The tank shall be evacuated inside to a pressure of 5•10</a:t>
            </a:r>
            <a:r>
              <a:rPr lang="en-GB" sz="1400" baseline="30000" dirty="0"/>
              <a:t>‑5</a:t>
            </a:r>
            <a:r>
              <a:rPr lang="en-GB" sz="1400" dirty="0"/>
              <a:t> mbar and then submitted to a He-leakage test by spraying the welding seams, flanges, feedthroughs, etc. from outside with helium. All process pipes and other concerned internal components shall be evacuated to a reasonable pressure. The leak detector shall be connected to the isolation vacuum pump port of the vacuum tank. The found leaks must comply with the specified ones</a:t>
            </a:r>
            <a:r>
              <a:rPr lang="en-GB" sz="1400" dirty="0" smtClean="0"/>
              <a:t>.</a:t>
            </a:r>
          </a:p>
          <a:p>
            <a:r>
              <a:rPr lang="en-US" sz="1400" dirty="0"/>
              <a:t>1.1.2.6 Leakage test of the internal piping and transfer </a:t>
            </a:r>
            <a:r>
              <a:rPr lang="en-US" sz="1400" dirty="0" smtClean="0"/>
              <a:t>line to </a:t>
            </a:r>
            <a:r>
              <a:rPr lang="en-US" sz="1400" dirty="0"/>
              <a:t>the </a:t>
            </a:r>
            <a:r>
              <a:rPr lang="en-US" sz="1400" dirty="0" smtClean="0"/>
              <a:t>cryostat</a:t>
            </a:r>
            <a:endParaRPr lang="en-US" sz="1400" dirty="0"/>
          </a:p>
          <a:p>
            <a:endParaRPr lang="en-US" sz="1400" dirty="0"/>
          </a:p>
          <a:p>
            <a:r>
              <a:rPr lang="en-US" sz="1400" dirty="0"/>
              <a:t>Prefabricated sections of the transfer </a:t>
            </a:r>
            <a:r>
              <a:rPr lang="en-US" sz="1400" dirty="0" smtClean="0"/>
              <a:t>line of </a:t>
            </a:r>
            <a:r>
              <a:rPr lang="en-US" sz="1400" dirty="0"/>
              <a:t>the transportation length. Each side of the vacuum vessel of the section shall be closed by a blind cap. The go and return pipes at one side of the section shall be short circuited. At the other side the process pipes shall protrude through the face side of the cap and shall be welded to the latter. One cap shall be provided with a pump port.</a:t>
            </a:r>
          </a:p>
          <a:p>
            <a:r>
              <a:rPr lang="en-US" sz="1400" dirty="0"/>
              <a:t>The internal piping of the </a:t>
            </a:r>
            <a:r>
              <a:rPr lang="en-US" sz="1400" dirty="0" err="1" smtClean="0"/>
              <a:t>Contro</a:t>
            </a:r>
            <a:r>
              <a:rPr lang="en-US" sz="1400" dirty="0" smtClean="0"/>
              <a:t> Dewar vacuum </a:t>
            </a:r>
            <a:r>
              <a:rPr lang="en-US" sz="1400" dirty="0"/>
              <a:t>tank shall be submitted to the design pressure. The leak detector at the isolation vacuum pump port shall test leak tightness of the piping. The found leaks must comply with the specified ones.</a:t>
            </a:r>
          </a:p>
          <a:p>
            <a:endParaRPr lang="ru-RU" sz="1400" dirty="0" smtClean="0"/>
          </a:p>
          <a:p>
            <a:pPr indent="450215" algn="just">
              <a:spcAft>
                <a:spcPts val="0"/>
              </a:spcAft>
            </a:pP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5" name="Рисунок 4"/>
          <p:cNvPicPr>
            <a:picLocks noChangeAspect="1"/>
          </p:cNvPicPr>
          <p:nvPr/>
        </p:nvPicPr>
        <p:blipFill>
          <a:blip r:embed="rId2"/>
          <a:stretch>
            <a:fillRect/>
          </a:stretch>
        </p:blipFill>
        <p:spPr>
          <a:xfrm>
            <a:off x="4139952" y="233882"/>
            <a:ext cx="4824536" cy="6156505"/>
          </a:xfrm>
          <a:prstGeom prst="rect">
            <a:avLst/>
          </a:prstGeom>
        </p:spPr>
      </p:pic>
      <p:sp>
        <p:nvSpPr>
          <p:cNvPr id="6" name="Прямоугольник 5"/>
          <p:cNvSpPr/>
          <p:nvPr/>
        </p:nvSpPr>
        <p:spPr>
          <a:xfrm>
            <a:off x="3779912" y="6251887"/>
            <a:ext cx="4572000" cy="276999"/>
          </a:xfrm>
          <a:prstGeom prst="rect">
            <a:avLst/>
          </a:prstGeom>
        </p:spPr>
        <p:txBody>
          <a:bodyPr>
            <a:spAutoFit/>
          </a:bodyPr>
          <a:lstStyle/>
          <a:p>
            <a:pPr indent="450215" algn="just">
              <a:spcAft>
                <a:spcPts val="0"/>
              </a:spcAft>
            </a:pPr>
            <a:r>
              <a:rPr lang="en-US" sz="1200" b="1" i="1" dirty="0">
                <a:latin typeface="Times New Roman" panose="02020603050405020304" pitchFamily="18" charset="0"/>
                <a:ea typeface="Times New Roman" panose="02020603050405020304" pitchFamily="18" charset="0"/>
                <a:cs typeface="Times New Roman" panose="02020603050405020304" pitchFamily="18" charset="0"/>
              </a:rPr>
              <a:t>Protocol of the vacuum test XLVB distribution box as sample.</a:t>
            </a:r>
            <a:endParaRPr lang="en-US" sz="1200" b="1" i="1"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1901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 name="Text Box 5"/>
          <p:cNvSpPr txBox="1">
            <a:spLocks noChangeArrowheads="1"/>
          </p:cNvSpPr>
          <p:nvPr/>
        </p:nvSpPr>
        <p:spPr bwMode="auto">
          <a:xfrm>
            <a:off x="0" y="-18146"/>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Pressure tests </a:t>
            </a:r>
            <a:r>
              <a:rPr lang="en-US" sz="2000" dirty="0">
                <a:solidFill>
                  <a:srgbClr val="C00000"/>
                </a:solidFill>
                <a:latin typeface="Comic Sans MS" panose="030F0702030302020204" pitchFamily="66" charset="0"/>
              </a:rPr>
              <a:t>on components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467544" y="485910"/>
            <a:ext cx="8352928" cy="6093976"/>
          </a:xfrm>
          <a:prstGeom prst="rect">
            <a:avLst/>
          </a:prstGeom>
        </p:spPr>
        <p:txBody>
          <a:bodyPr wrap="square">
            <a:spAutoFit/>
          </a:bodyPr>
          <a:lstStyle/>
          <a:p>
            <a:r>
              <a:rPr lang="en-GB" sz="1400" dirty="0"/>
              <a:t> </a:t>
            </a:r>
            <a:endParaRPr lang="en-US" sz="1400" dirty="0"/>
          </a:p>
          <a:p>
            <a:r>
              <a:rPr lang="en-GB" sz="1400" dirty="0"/>
              <a:t>Prior to the application of the super insulation, a gas pressure test with helium is required for those assembled parts of the </a:t>
            </a:r>
            <a:r>
              <a:rPr lang="en-GB" sz="1400" dirty="0" err="1" smtClean="0"/>
              <a:t>Contro</a:t>
            </a:r>
            <a:r>
              <a:rPr lang="en-GB" sz="1400" dirty="0" smtClean="0"/>
              <a:t> Dewar for </a:t>
            </a:r>
            <a:r>
              <a:rPr lang="en-GB" sz="1400" dirty="0"/>
              <a:t>which location of leaks and repair after the final assembly may become difficult due to limited access. </a:t>
            </a:r>
            <a:endParaRPr lang="ru-RU" sz="1400" dirty="0"/>
          </a:p>
          <a:p>
            <a:r>
              <a:rPr lang="en-GB" sz="1400" dirty="0"/>
              <a:t> </a:t>
            </a:r>
            <a:endParaRPr lang="ru-RU" sz="1400" dirty="0"/>
          </a:p>
          <a:p>
            <a:r>
              <a:rPr lang="en-GB" sz="1400" dirty="0"/>
              <a:t>The pressure test shall also be carried out after the final assembly of the Branch Box. The test time must be at least 20 minutes unless otherwise defined by authorized inspectors. </a:t>
            </a:r>
            <a:endParaRPr lang="ru-RU" sz="1400" dirty="0"/>
          </a:p>
          <a:p>
            <a:pPr lvl="3"/>
            <a:endParaRPr lang="en-GB" sz="1400" b="1" dirty="0" smtClean="0"/>
          </a:p>
          <a:p>
            <a:pPr lvl="3"/>
            <a:r>
              <a:rPr lang="en-GB" sz="1400" b="1" dirty="0" smtClean="0"/>
              <a:t>Cool-down </a:t>
            </a:r>
            <a:r>
              <a:rPr lang="en-GB" sz="1400" b="1" dirty="0"/>
              <a:t>tests</a:t>
            </a:r>
            <a:endParaRPr lang="ru-RU" sz="1400" b="1" dirty="0"/>
          </a:p>
          <a:p>
            <a:r>
              <a:rPr lang="en-GB" sz="1400" dirty="0"/>
              <a:t> </a:t>
            </a:r>
            <a:r>
              <a:rPr lang="en-US" sz="1400" dirty="0" smtClean="0"/>
              <a:t>For </a:t>
            </a:r>
            <a:r>
              <a:rPr lang="en-US" sz="1400" dirty="0" err="1"/>
              <a:t>realisation</a:t>
            </a:r>
            <a:r>
              <a:rPr lang="en-US" sz="1400" dirty="0"/>
              <a:t> of the cool down and warm up tests and possibly the tests described in </a:t>
            </a:r>
            <a:r>
              <a:rPr lang="en-GB" sz="1400" dirty="0"/>
              <a:t>the present specification</a:t>
            </a:r>
            <a:r>
              <a:rPr lang="en-US" sz="1400" dirty="0"/>
              <a:t>, the cold terminals of the </a:t>
            </a:r>
            <a:r>
              <a:rPr lang="en-US" sz="1400" dirty="0" smtClean="0"/>
              <a:t>cryostat </a:t>
            </a:r>
            <a:r>
              <a:rPr lang="en-US" sz="1400" dirty="0"/>
              <a:t>shall be prepared as follows. For each circuit, the go and return pipe protruding from the vacuum barrier of the cold terminal shall be connected with each other. The thermal shield cylinder shall be closed by a dismountable front cap. The thermal shield and the process pipes shall be covered by MLI. The vacuum shell of the cold terminal shall be closed by a welded blind cap. Vacuum space of each cold terminal shall be pumped down to a pressure necessary for accomplishing the tests.</a:t>
            </a:r>
            <a:endParaRPr lang="ru-RU" sz="1400" dirty="0"/>
          </a:p>
          <a:p>
            <a:r>
              <a:rPr lang="en-GB" sz="1400" dirty="0"/>
              <a:t> </a:t>
            </a:r>
            <a:endParaRPr lang="ru-RU" sz="1400" dirty="0"/>
          </a:p>
          <a:p>
            <a:r>
              <a:rPr lang="en-GB" sz="1400" dirty="0"/>
              <a:t>All Branch Box’s internal circuits one after the other shall be cooled down to 80 K with liquid nitrogen. During and after the cooling process </a:t>
            </a:r>
            <a:r>
              <a:rPr lang="en-GB" sz="1400" dirty="0" err="1"/>
              <a:t>operativeness</a:t>
            </a:r>
            <a:r>
              <a:rPr lang="en-GB" sz="1400" dirty="0"/>
              <a:t> of the valves shall be tested as described in the previous chapter.</a:t>
            </a:r>
            <a:endParaRPr lang="ru-RU" sz="1400" dirty="0"/>
          </a:p>
          <a:p>
            <a:r>
              <a:rPr lang="en-GB" sz="1400" dirty="0"/>
              <a:t>Each circuit after being cooled to LN</a:t>
            </a:r>
            <a:r>
              <a:rPr lang="en-GB" sz="1400" baseline="-25000" dirty="0"/>
              <a:t>2</a:t>
            </a:r>
            <a:r>
              <a:rPr lang="en-GB" sz="1400" dirty="0"/>
              <a:t> temperature </a:t>
            </a:r>
            <a:r>
              <a:rPr lang="en-GB" b="1" dirty="0"/>
              <a:t>shall be evacuated and filled with helium at the design pressure. </a:t>
            </a:r>
            <a:r>
              <a:rPr lang="en-GB" sz="1400" dirty="0"/>
              <a:t>The strand shall then undergo an additional leakage test. </a:t>
            </a:r>
            <a:endParaRPr lang="en-GB" sz="1400" dirty="0" smtClean="0"/>
          </a:p>
          <a:p>
            <a:endParaRPr lang="ru-RU" sz="1400" dirty="0"/>
          </a:p>
          <a:p>
            <a:pPr algn="ctr"/>
            <a:r>
              <a:rPr lang="en-US" sz="1400" b="1" dirty="0" smtClean="0"/>
              <a:t>Warm-up tests</a:t>
            </a:r>
            <a:endParaRPr lang="en-US" sz="1400" dirty="0"/>
          </a:p>
          <a:p>
            <a:r>
              <a:rPr lang="en-US" sz="1400" dirty="0"/>
              <a:t>During and after the warming-up process </a:t>
            </a:r>
            <a:r>
              <a:rPr lang="en-US" sz="1400" dirty="0" err="1"/>
              <a:t>operativeness</a:t>
            </a:r>
            <a:r>
              <a:rPr lang="en-US" sz="1400" dirty="0"/>
              <a:t> of the valves shall again be tested. With the system warmed-up to room temperatures another </a:t>
            </a:r>
            <a:r>
              <a:rPr lang="en-US" sz="1600" b="1" dirty="0"/>
              <a:t>leakage test of the internal piping under helium pressure shall be carried out.</a:t>
            </a:r>
          </a:p>
          <a:p>
            <a:r>
              <a:rPr lang="en-US" sz="1400" dirty="0"/>
              <a:t>During cool-down and warm-up tests the instrumentation must be controlled in the best possible way</a:t>
            </a:r>
            <a:r>
              <a:rPr lang="en-US" sz="1400" dirty="0" smtClean="0"/>
              <a:t>.</a:t>
            </a:r>
            <a:endParaRPr lang="ru-RU" sz="14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16521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Рисунок 13"/>
          <p:cNvPicPr>
            <a:picLocks noChangeAspect="1"/>
          </p:cNvPicPr>
          <p:nvPr/>
        </p:nvPicPr>
        <p:blipFill>
          <a:blip r:embed="rId2"/>
          <a:stretch>
            <a:fillRect/>
          </a:stretch>
        </p:blipFill>
        <p:spPr>
          <a:xfrm>
            <a:off x="14736" y="689165"/>
            <a:ext cx="4430986" cy="5698976"/>
          </a:xfrm>
          <a:prstGeom prst="rect">
            <a:avLst/>
          </a:prstGeom>
        </p:spPr>
      </p:pic>
      <p:pic>
        <p:nvPicPr>
          <p:cNvPr id="26" name="Рисунок 25"/>
          <p:cNvPicPr>
            <a:picLocks noChangeAspect="1"/>
          </p:cNvPicPr>
          <p:nvPr/>
        </p:nvPicPr>
        <p:blipFill>
          <a:blip r:embed="rId3"/>
          <a:stretch>
            <a:fillRect/>
          </a:stretch>
        </p:blipFill>
        <p:spPr>
          <a:xfrm>
            <a:off x="4644008" y="712651"/>
            <a:ext cx="4357729" cy="5754536"/>
          </a:xfrm>
          <a:prstGeom prst="rect">
            <a:avLst/>
          </a:prstGeom>
        </p:spPr>
      </p:pic>
      <p:sp>
        <p:nvSpPr>
          <p:cNvPr id="28" name="Text Box 5"/>
          <p:cNvSpPr txBox="1">
            <a:spLocks noChangeArrowheads="1"/>
          </p:cNvSpPr>
          <p:nvPr/>
        </p:nvSpPr>
        <p:spPr bwMode="auto">
          <a:xfrm>
            <a:off x="107504" y="24851"/>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Pressure tests </a:t>
            </a:r>
            <a:r>
              <a:rPr lang="en-US" sz="2000" dirty="0">
                <a:solidFill>
                  <a:srgbClr val="C00000"/>
                </a:solidFill>
                <a:latin typeface="Comic Sans MS" panose="030F0702030302020204" pitchFamily="66" charset="0"/>
              </a:rPr>
              <a:t>on components</a:t>
            </a:r>
            <a:endParaRPr lang="ru-RU" sz="2000" dirty="0">
              <a:solidFill>
                <a:srgbClr val="C00000"/>
              </a:solidFill>
              <a:latin typeface="Comic Sans MS" panose="030F0702030302020204" pitchFamily="66" charset="0"/>
            </a:endParaRPr>
          </a:p>
        </p:txBody>
      </p:sp>
    </p:spTree>
    <p:extLst>
      <p:ext uri="{BB962C8B-B14F-4D97-AF65-F5344CB8AC3E}">
        <p14:creationId xmlns:p14="http://schemas.microsoft.com/office/powerpoint/2010/main" val="1409095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07504" y="764704"/>
            <a:ext cx="4393145" cy="5949280"/>
          </a:xfrm>
          <a:prstGeom prst="rect">
            <a:avLst/>
          </a:prstGeom>
        </p:spPr>
      </p:pic>
      <p:sp>
        <p:nvSpPr>
          <p:cNvPr id="4" name="Text Box 5"/>
          <p:cNvSpPr txBox="1">
            <a:spLocks noChangeArrowheads="1"/>
          </p:cNvSpPr>
          <p:nvPr/>
        </p:nvSpPr>
        <p:spPr bwMode="auto">
          <a:xfrm>
            <a:off x="0" y="-18146"/>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Pressure tests </a:t>
            </a:r>
            <a:r>
              <a:rPr lang="en-US" sz="2000" dirty="0">
                <a:solidFill>
                  <a:srgbClr val="C00000"/>
                </a:solidFill>
                <a:latin typeface="Comic Sans MS" panose="030F0702030302020204" pitchFamily="66" charset="0"/>
              </a:rPr>
              <a:t>on components</a:t>
            </a:r>
            <a:endParaRPr lang="ru-RU" sz="2000" dirty="0">
              <a:solidFill>
                <a:srgbClr val="C00000"/>
              </a:solidFill>
              <a:latin typeface="Comic Sans MS" panose="030F0702030302020204" pitchFamily="66" charset="0"/>
            </a:endParaRPr>
          </a:p>
        </p:txBody>
      </p:sp>
      <p:pic>
        <p:nvPicPr>
          <p:cNvPr id="3" name="Рисунок 2"/>
          <p:cNvPicPr>
            <a:picLocks noChangeAspect="1"/>
          </p:cNvPicPr>
          <p:nvPr/>
        </p:nvPicPr>
        <p:blipFill>
          <a:blip r:embed="rId3"/>
          <a:stretch>
            <a:fillRect/>
          </a:stretch>
        </p:blipFill>
        <p:spPr>
          <a:xfrm>
            <a:off x="4500649" y="800708"/>
            <a:ext cx="4303562" cy="5877272"/>
          </a:xfrm>
          <a:prstGeom prst="rect">
            <a:avLst/>
          </a:prstGeom>
        </p:spPr>
      </p:pic>
    </p:spTree>
    <p:extLst>
      <p:ext uri="{BB962C8B-B14F-4D97-AF65-F5344CB8AC3E}">
        <p14:creationId xmlns:p14="http://schemas.microsoft.com/office/powerpoint/2010/main" val="6201946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p:cNvSpPr txBox="1">
            <a:spLocks noChangeArrowheads="1"/>
          </p:cNvSpPr>
          <p:nvPr/>
        </p:nvSpPr>
        <p:spPr bwMode="auto">
          <a:xfrm>
            <a:off x="0" y="-18146"/>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MLI</a:t>
            </a:r>
            <a:endParaRPr lang="ru-RU" sz="2000" dirty="0">
              <a:solidFill>
                <a:srgbClr val="C00000"/>
              </a:solidFill>
              <a:latin typeface="Comic Sans MS" panose="030F0702030302020204" pitchFamily="66" charset="0"/>
            </a:endParaRPr>
          </a:p>
        </p:txBody>
      </p:sp>
      <p:sp>
        <p:nvSpPr>
          <p:cNvPr id="4" name="Text Box 5"/>
          <p:cNvSpPr txBox="1">
            <a:spLocks noChangeArrowheads="1"/>
          </p:cNvSpPr>
          <p:nvPr/>
        </p:nvSpPr>
        <p:spPr bwMode="auto">
          <a:xfrm>
            <a:off x="-35946" y="3429000"/>
            <a:ext cx="7128791" cy="504056"/>
          </a:xfrm>
          <a:prstGeom prst="rect">
            <a:avLst/>
          </a:prstGeom>
          <a:noFill/>
          <a:ln>
            <a:noFill/>
          </a:ln>
        </p:spPr>
        <p:txBody>
          <a:bodyPr vert="horz" wrap="square" lIns="91440" tIns="45720" rIns="91440" bIns="45720" numCol="1" anchor="t" anchorCtr="0" compatLnSpc="1">
            <a:prstTxWarp prst="textNoShape">
              <a:avLst/>
            </a:prstTxWarp>
          </a:bodyPr>
          <a:lstStyle/>
          <a:p>
            <a:pPr lvl="1"/>
            <a:r>
              <a:rPr lang="en-US" sz="2000" dirty="0" smtClean="0">
                <a:solidFill>
                  <a:srgbClr val="C00000"/>
                </a:solidFill>
                <a:latin typeface="Comic Sans MS" panose="030F0702030302020204" pitchFamily="66" charset="0"/>
              </a:rPr>
              <a:t>Temperature sensors tests</a:t>
            </a:r>
            <a:endParaRPr lang="ru-RU" sz="2000" dirty="0">
              <a:solidFill>
                <a:srgbClr val="C00000"/>
              </a:solidFill>
              <a:latin typeface="Comic Sans MS" panose="030F0702030302020204" pitchFamily="66" charset="0"/>
            </a:endParaRPr>
          </a:p>
        </p:txBody>
      </p:sp>
      <p:sp>
        <p:nvSpPr>
          <p:cNvPr id="2" name="Прямоугольник 1"/>
          <p:cNvSpPr/>
          <p:nvPr/>
        </p:nvSpPr>
        <p:spPr>
          <a:xfrm>
            <a:off x="539552" y="764704"/>
            <a:ext cx="5472608" cy="1515800"/>
          </a:xfrm>
          <a:prstGeom prst="rect">
            <a:avLst/>
          </a:prstGeom>
        </p:spPr>
        <p:txBody>
          <a:bodyPr wrap="square">
            <a:spAutoFit/>
          </a:bodyPr>
          <a:lstStyle/>
          <a:p>
            <a:pPr lvl="3" algn="just">
              <a:lnSpc>
                <a:spcPts val="1500"/>
              </a:lnSpc>
              <a:spcAft>
                <a:spcPts val="0"/>
              </a:spcAft>
            </a:pPr>
            <a:r>
              <a:rPr lang="en-GB" sz="1600" b="1" dirty="0">
                <a:solidFill>
                  <a:srgbClr val="000000"/>
                </a:solidFill>
                <a:latin typeface="Times New Roman" panose="02020603050405020304" pitchFamily="18" charset="0"/>
                <a:cs typeface="Times New Roman" panose="02020603050405020304" pitchFamily="18" charset="0"/>
              </a:rPr>
              <a:t>Visual </a:t>
            </a:r>
            <a:r>
              <a:rPr lang="en-GB" sz="1600" b="1" dirty="0">
                <a:latin typeface="Times New Roman" panose="02020603050405020304" pitchFamily="18" charset="0"/>
                <a:cs typeface="Times New Roman" panose="02020603050405020304" pitchFamily="18" charset="0"/>
              </a:rPr>
              <a:t>control</a:t>
            </a:r>
            <a:r>
              <a:rPr lang="en-GB" sz="1600" b="1" dirty="0">
                <a:solidFill>
                  <a:srgbClr val="000000"/>
                </a:solidFill>
                <a:latin typeface="Times New Roman" panose="02020603050405020304" pitchFamily="18" charset="0"/>
                <a:cs typeface="Times New Roman" panose="02020603050405020304" pitchFamily="18" charset="0"/>
              </a:rPr>
              <a:t> of the MLI</a:t>
            </a:r>
            <a:endParaRPr lang="ru-RU" sz="1600" b="1" dirty="0">
              <a:latin typeface="Arial" panose="020B0604020202020204" pitchFamily="34" charset="0"/>
              <a:cs typeface="Times New Roman" panose="02020603050405020304" pitchFamily="18" charset="0"/>
            </a:endParaRPr>
          </a:p>
          <a:p>
            <a:pPr indent="450215" algn="just">
              <a:spcAft>
                <a:spcPts val="0"/>
              </a:spcAft>
            </a:pPr>
            <a:r>
              <a:rPr lang="en-GB" sz="16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After application of the MLI, a careful inspection must ensure that the MLI has been applied according to the best possible protection from heat radiation and the lowest possible heat transfer.</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5" name="Прямоугольник 4"/>
          <p:cNvSpPr/>
          <p:nvPr/>
        </p:nvSpPr>
        <p:spPr>
          <a:xfrm>
            <a:off x="899592" y="4221088"/>
            <a:ext cx="6336704" cy="1515800"/>
          </a:xfrm>
          <a:prstGeom prst="rect">
            <a:avLst/>
          </a:prstGeom>
        </p:spPr>
        <p:txBody>
          <a:bodyPr wrap="square">
            <a:spAutoFit/>
          </a:bodyPr>
          <a:lstStyle/>
          <a:p>
            <a:pPr lvl="3" algn="just">
              <a:lnSpc>
                <a:spcPts val="1500"/>
              </a:lnSpc>
              <a:spcAft>
                <a:spcPts val="0"/>
              </a:spcAft>
            </a:pPr>
            <a:r>
              <a:rPr lang="en-GB" sz="1600" b="1" dirty="0">
                <a:latin typeface="Times New Roman" panose="02020603050405020304" pitchFamily="18" charset="0"/>
                <a:cs typeface="Times New Roman" panose="02020603050405020304" pitchFamily="18" charset="0"/>
              </a:rPr>
              <a:t>Testing the temperature sensors</a:t>
            </a:r>
            <a:endParaRPr lang="ru-RU" sz="1600" b="1" dirty="0">
              <a:latin typeface="Arial" panose="020B0604020202020204" pitchFamily="34" charset="0"/>
              <a:cs typeface="Times New Roman" panose="02020603050405020304" pitchFamily="18" charset="0"/>
            </a:endParaRPr>
          </a:p>
          <a:p>
            <a:pPr indent="450215" algn="just">
              <a:spcAft>
                <a:spcPts val="0"/>
              </a:spcAft>
            </a:pPr>
            <a:r>
              <a:rPr lang="en-GB" sz="16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1600" dirty="0">
              <a:latin typeface="Arial" panose="020B0604020202020204" pitchFamily="34" charset="0"/>
              <a:ea typeface="Times New Roman" panose="02020603050405020304" pitchFamily="18" charset="0"/>
              <a:cs typeface="Times New Roman" panose="02020603050405020304" pitchFamily="18" charset="0"/>
            </a:endParaRPr>
          </a:p>
          <a:p>
            <a:pPr indent="450215" algn="just">
              <a:spcAft>
                <a:spcPts val="0"/>
              </a:spcAft>
            </a:pPr>
            <a:r>
              <a:rPr lang="en-GB" sz="1600" dirty="0" err="1">
                <a:latin typeface="Times New Roman" panose="02020603050405020304" pitchFamily="18" charset="0"/>
                <a:ea typeface="Times New Roman" panose="02020603050405020304" pitchFamily="18" charset="0"/>
                <a:cs typeface="Times New Roman" panose="02020603050405020304" pitchFamily="18" charset="0"/>
              </a:rPr>
              <a:t>Operativeness</a:t>
            </a:r>
            <a:r>
              <a:rPr lang="en-GB" sz="1600" dirty="0">
                <a:latin typeface="Times New Roman" panose="02020603050405020304" pitchFamily="18" charset="0"/>
                <a:ea typeface="Times New Roman" panose="02020603050405020304" pitchFamily="18" charset="0"/>
                <a:cs typeface="Times New Roman" panose="02020603050405020304" pitchFamily="18" charset="0"/>
              </a:rPr>
              <a:t> of temperatures sensors must be controlled before and after each important step as the thermal shock, application of MLI, etc. The tests shall include verification of the leakage current to the ground and measurements of the resistance between each pair of connecting wires.</a:t>
            </a:r>
            <a:endParaRPr lang="ru-RU" sz="16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140603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1844</TotalTime>
  <Words>494</Words>
  <Application>Microsoft Office PowerPoint</Application>
  <PresentationFormat>Экран (4:3)</PresentationFormat>
  <Paragraphs>135</Paragraphs>
  <Slides>20</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20</vt:i4>
      </vt:variant>
    </vt:vector>
  </HeadingPairs>
  <TitlesOfParts>
    <vt:vector size="25" baseType="lpstr">
      <vt:lpstr>Arial</vt:lpstr>
      <vt:lpstr>Calibri</vt:lpstr>
      <vt:lpstr>Comic Sans MS</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Semenov</dc:creator>
  <cp:lastModifiedBy>BINP User</cp:lastModifiedBy>
  <cp:revision>79</cp:revision>
  <dcterms:created xsi:type="dcterms:W3CDTF">2015-10-12T09:12:05Z</dcterms:created>
  <dcterms:modified xsi:type="dcterms:W3CDTF">2020-09-16T04:08:03Z</dcterms:modified>
</cp:coreProperties>
</file>