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54" autoAdjust="0"/>
  </p:normalViewPr>
  <p:slideViewPr>
    <p:cSldViewPr snapToGrid="0" snapToObjects="1" showGuides="1">
      <p:cViewPr varScale="1">
        <p:scale>
          <a:sx n="110" d="100"/>
          <a:sy n="110" d="100"/>
        </p:scale>
        <p:origin x="34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8643226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9"/>
          <p:cNvSpPr/>
          <p:nvPr/>
        </p:nvSpPr>
        <p:spPr>
          <a:xfrm>
            <a:off x="0" y="6612411"/>
            <a:ext cx="9144000" cy="255604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9" name="Bild 6" descr="Bild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18399" y="583587"/>
            <a:ext cx="1129085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Gerade Verbindung 8"/>
          <p:cNvSpPr/>
          <p:nvPr/>
        </p:nvSpPr>
        <p:spPr>
          <a:xfrm>
            <a:off x="0" y="1068272"/>
            <a:ext cx="9144001" cy="1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1" name="Textfeld 10"/>
          <p:cNvSpPr txBox="1"/>
          <p:nvPr/>
        </p:nvSpPr>
        <p:spPr>
          <a:xfrm>
            <a:off x="480987" y="6625690"/>
            <a:ext cx="1937096" cy="2269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1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22" name="Rechteck 3"/>
          <p:cNvSpPr/>
          <p:nvPr/>
        </p:nvSpPr>
        <p:spPr>
          <a:xfrm>
            <a:off x="-1" y="939484"/>
            <a:ext cx="255600" cy="255604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3" name="Rechteck 11"/>
          <p:cNvSpPr/>
          <p:nvPr/>
        </p:nvSpPr>
        <p:spPr>
          <a:xfrm>
            <a:off x="-1" y="6609870"/>
            <a:ext cx="255600" cy="255604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4" name="Bild 12" descr="Bild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33249" y="430942"/>
            <a:ext cx="775059" cy="64588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Bild 4" descr="Bild 4"/>
          <p:cNvPicPr>
            <a:picLocks noChangeAspect="1"/>
          </p:cNvPicPr>
          <p:nvPr/>
        </p:nvPicPr>
        <p:blipFill>
          <a:blip r:embed="rId4">
            <a:extLst/>
          </a:blip>
          <a:srcRect t="3489" b="3601"/>
          <a:stretch>
            <a:fillRect/>
          </a:stretch>
        </p:blipFill>
        <p:spPr>
          <a:xfrm>
            <a:off x="472794" y="1244599"/>
            <a:ext cx="8518808" cy="5342082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Titeltext"/>
          <p:cNvSpPr txBox="1">
            <a:spLocks noGrp="1"/>
          </p:cNvSpPr>
          <p:nvPr>
            <p:ph type="title"/>
          </p:nvPr>
        </p:nvSpPr>
        <p:spPr>
          <a:xfrm>
            <a:off x="1251563" y="3650762"/>
            <a:ext cx="6607517" cy="779870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t>Titeltext</a:t>
            </a:r>
          </a:p>
        </p:txBody>
      </p:sp>
      <p:sp>
        <p:nvSpPr>
          <p:cNvPr id="27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4430629"/>
            <a:ext cx="6400800" cy="584664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1pPr>
            <a:lvl2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2pPr>
            <a:lvl3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3pPr>
            <a:lvl4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4pPr>
            <a:lvl5pPr marL="0" indent="0" algn="ctr">
              <a:spcBef>
                <a:spcPts val="400"/>
              </a:spcBef>
              <a:buClrTx/>
              <a:buSzTx/>
              <a:buNone/>
              <a:defRPr sz="2000">
                <a:solidFill>
                  <a:srgbClr val="666666"/>
                </a:solidFill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8" name="Rechteck 12"/>
          <p:cNvSpPr/>
          <p:nvPr/>
        </p:nvSpPr>
        <p:spPr>
          <a:xfrm>
            <a:off x="404091" y="6650180"/>
            <a:ext cx="3371273" cy="207822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6307801" y="6242860"/>
            <a:ext cx="245399" cy="22698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7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hteck 9"/>
          <p:cNvSpPr/>
          <p:nvPr/>
        </p:nvSpPr>
        <p:spPr>
          <a:xfrm>
            <a:off x="0" y="6612411"/>
            <a:ext cx="9144000" cy="255604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6" name="Bild 6" descr="Bild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18399" y="583587"/>
            <a:ext cx="1129085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Gerade Verbindung 8"/>
          <p:cNvSpPr/>
          <p:nvPr/>
        </p:nvSpPr>
        <p:spPr>
          <a:xfrm>
            <a:off x="0" y="1068272"/>
            <a:ext cx="9144001" cy="1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8" name="Textfeld 10"/>
          <p:cNvSpPr txBox="1"/>
          <p:nvPr/>
        </p:nvSpPr>
        <p:spPr>
          <a:xfrm>
            <a:off x="480987" y="6625690"/>
            <a:ext cx="1937096" cy="2269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1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49" name="Rechteck 3"/>
          <p:cNvSpPr/>
          <p:nvPr/>
        </p:nvSpPr>
        <p:spPr>
          <a:xfrm>
            <a:off x="-1" y="939484"/>
            <a:ext cx="255600" cy="255604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0" name="Rechteck 11"/>
          <p:cNvSpPr/>
          <p:nvPr/>
        </p:nvSpPr>
        <p:spPr>
          <a:xfrm>
            <a:off x="-1" y="6609870"/>
            <a:ext cx="255600" cy="255604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1" name="Bild 12" descr="Bild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33249" y="430942"/>
            <a:ext cx="775059" cy="645883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Titeltext"/>
          <p:cNvSpPr txBox="1">
            <a:spLocks noGrp="1"/>
          </p:cNvSpPr>
          <p:nvPr>
            <p:ph type="title"/>
          </p:nvPr>
        </p:nvSpPr>
        <p:spPr>
          <a:xfrm>
            <a:off x="422565" y="269998"/>
            <a:ext cx="5584536" cy="787561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3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hteck 9"/>
          <p:cNvSpPr/>
          <p:nvPr/>
        </p:nvSpPr>
        <p:spPr>
          <a:xfrm>
            <a:off x="0" y="6612411"/>
            <a:ext cx="9144000" cy="255604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2" name="Bild 6" descr="Bild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18399" y="583587"/>
            <a:ext cx="1129085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Gerade Verbindung 8"/>
          <p:cNvSpPr/>
          <p:nvPr/>
        </p:nvSpPr>
        <p:spPr>
          <a:xfrm>
            <a:off x="0" y="1068272"/>
            <a:ext cx="9144001" cy="1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4" name="Textfeld 10"/>
          <p:cNvSpPr txBox="1"/>
          <p:nvPr/>
        </p:nvSpPr>
        <p:spPr>
          <a:xfrm>
            <a:off x="480987" y="6625690"/>
            <a:ext cx="1937096" cy="2269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1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65" name="Rechteck 3"/>
          <p:cNvSpPr/>
          <p:nvPr/>
        </p:nvSpPr>
        <p:spPr>
          <a:xfrm>
            <a:off x="-1" y="939484"/>
            <a:ext cx="255600" cy="255604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6" name="Rechteck 11"/>
          <p:cNvSpPr/>
          <p:nvPr/>
        </p:nvSpPr>
        <p:spPr>
          <a:xfrm>
            <a:off x="-1" y="6609870"/>
            <a:ext cx="255600" cy="255604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7" name="Bild 12" descr="Bild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33249" y="430942"/>
            <a:ext cx="775059" cy="645883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Titeltext"/>
          <p:cNvSpPr txBox="1">
            <a:spLocks noGrp="1"/>
          </p:cNvSpPr>
          <p:nvPr>
            <p:ph type="title"/>
          </p:nvPr>
        </p:nvSpPr>
        <p:spPr>
          <a:xfrm>
            <a:off x="422565" y="269998"/>
            <a:ext cx="5584536" cy="787561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9"/>
          <p:cNvSpPr/>
          <p:nvPr/>
        </p:nvSpPr>
        <p:spPr>
          <a:xfrm>
            <a:off x="0" y="6612411"/>
            <a:ext cx="9144000" cy="255604"/>
          </a:xfrm>
          <a:prstGeom prst="rect">
            <a:avLst/>
          </a:prstGeom>
          <a:solidFill>
            <a:srgbClr val="EAEAE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" name="Bild 6" descr="Bild 6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518399" y="583587"/>
            <a:ext cx="1129085" cy="37636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Gerade Verbindung 8"/>
          <p:cNvSpPr/>
          <p:nvPr/>
        </p:nvSpPr>
        <p:spPr>
          <a:xfrm>
            <a:off x="0" y="1068272"/>
            <a:ext cx="9144001" cy="1"/>
          </a:xfrm>
          <a:prstGeom prst="line">
            <a:avLst/>
          </a:prstGeom>
          <a:ln w="254000">
            <a:solidFill>
              <a:srgbClr val="EAEAEA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" name="Textfeld 10"/>
          <p:cNvSpPr txBox="1"/>
          <p:nvPr/>
        </p:nvSpPr>
        <p:spPr>
          <a:xfrm>
            <a:off x="480987" y="6625690"/>
            <a:ext cx="1937096" cy="2269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1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FAIR GmbH | GSI GmbH</a:t>
            </a:r>
          </a:p>
        </p:txBody>
      </p:sp>
      <p:sp>
        <p:nvSpPr>
          <p:cNvPr id="6" name="Rechteck 3"/>
          <p:cNvSpPr/>
          <p:nvPr/>
        </p:nvSpPr>
        <p:spPr>
          <a:xfrm>
            <a:off x="-1" y="939484"/>
            <a:ext cx="255600" cy="255604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" name="Rechteck 11"/>
          <p:cNvSpPr/>
          <p:nvPr/>
        </p:nvSpPr>
        <p:spPr>
          <a:xfrm>
            <a:off x="-1" y="6609870"/>
            <a:ext cx="255600" cy="255604"/>
          </a:xfrm>
          <a:prstGeom prst="rect">
            <a:avLst/>
          </a:prstGeom>
          <a:solidFill>
            <a:srgbClr val="FDBB6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" name="Bild 12" descr="Bild 12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533249" y="430942"/>
            <a:ext cx="775059" cy="64588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Titeltext"/>
          <p:cNvSpPr txBox="1">
            <a:spLocks noGrp="1"/>
          </p:cNvSpPr>
          <p:nvPr>
            <p:ph type="title"/>
          </p:nvPr>
        </p:nvSpPr>
        <p:spPr>
          <a:xfrm>
            <a:off x="422565" y="271333"/>
            <a:ext cx="5584536" cy="787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b">
            <a:normAutofit/>
          </a:bodyPr>
          <a:lstStyle/>
          <a:p>
            <a:r>
              <a:t>Titeltext</a:t>
            </a:r>
          </a:p>
        </p:txBody>
      </p:sp>
      <p:sp>
        <p:nvSpPr>
          <p:cNvPr id="10" name="Textebene 1…"/>
          <p:cNvSpPr txBox="1">
            <a:spLocks noGrp="1"/>
          </p:cNvSpPr>
          <p:nvPr>
            <p:ph type="body" idx="1"/>
          </p:nvPr>
        </p:nvSpPr>
        <p:spPr>
          <a:xfrm>
            <a:off x="422565" y="1450684"/>
            <a:ext cx="8211834" cy="4903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1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464493" y="6621713"/>
            <a:ext cx="245400" cy="22698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1pPr>
      <a:lvl2pPr marL="8001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3pPr>
      <a:lvl4pPr marL="1714500" marR="0" indent="-34290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4pPr>
      <a:lvl5pPr marL="2220684" marR="0" indent="-391884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▪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5pPr>
      <a:lvl6pPr marL="25603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6pPr>
      <a:lvl7pPr marL="30175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7pPr>
      <a:lvl8pPr marL="34747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8pPr>
      <a:lvl9pPr marL="3931920" marR="0" indent="-274320" algn="l" defTabSz="4572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FDBB63"/>
        </a:buClr>
        <a:buSzPct val="100000"/>
        <a:buFontTx/>
        <a:buChar char="•"/>
        <a:tabLst/>
        <a:defRPr sz="2400" b="0" i="0" u="none" strike="noStrike" cap="none" spc="0" baseline="0"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Fußzeilenplatzhalter 4"/>
          <p:cNvSpPr txBox="1"/>
          <p:nvPr/>
        </p:nvSpPr>
        <p:spPr>
          <a:xfrm>
            <a:off x="8093413" y="6614580"/>
            <a:ext cx="1004870" cy="246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r">
              <a:defRPr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 smtClean="0"/>
              <a:t>Z. </a:t>
            </a:r>
            <a:r>
              <a:rPr lang="en-US" dirty="0" err="1" smtClean="0"/>
              <a:t>Andelkovic</a:t>
            </a:r>
            <a:endParaRPr dirty="0"/>
          </a:p>
        </p:txBody>
      </p:sp>
      <p:sp>
        <p:nvSpPr>
          <p:cNvPr id="88" name="Titel 1"/>
          <p:cNvSpPr txBox="1">
            <a:spLocks noGrp="1"/>
          </p:cNvSpPr>
          <p:nvPr>
            <p:ph type="title"/>
          </p:nvPr>
        </p:nvSpPr>
        <p:spPr>
          <a:xfrm>
            <a:off x="2637688" y="271333"/>
            <a:ext cx="3369413" cy="787561"/>
          </a:xfrm>
          <a:prstGeom prst="rect">
            <a:avLst/>
          </a:prstGeom>
        </p:spPr>
        <p:txBody>
          <a:bodyPr/>
          <a:lstStyle/>
          <a:p>
            <a:r>
              <a:t>and HITRAP</a:t>
            </a:r>
          </a:p>
        </p:txBody>
      </p:sp>
      <p:sp>
        <p:nvSpPr>
          <p:cNvPr id="89" name="Rechteck 3"/>
          <p:cNvSpPr txBox="1"/>
          <p:nvPr/>
        </p:nvSpPr>
        <p:spPr>
          <a:xfrm>
            <a:off x="189471" y="224908"/>
            <a:ext cx="2422284" cy="437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400" b="1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CRYRING@ESR</a:t>
            </a:r>
          </a:p>
        </p:txBody>
      </p:sp>
      <p:sp>
        <p:nvSpPr>
          <p:cNvPr id="90" name="Datumsplatzhalter 5"/>
          <p:cNvSpPr txBox="1"/>
          <p:nvPr/>
        </p:nvSpPr>
        <p:spPr>
          <a:xfrm>
            <a:off x="6586683" y="6612097"/>
            <a:ext cx="1316431" cy="246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 algn="r">
              <a:defRPr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dirty="0" smtClean="0"/>
              <a:t>Sep</a:t>
            </a:r>
            <a:r>
              <a:rPr dirty="0" smtClean="0"/>
              <a:t>-</a:t>
            </a:r>
            <a:r>
              <a:rPr lang="de-DE" dirty="0" smtClean="0"/>
              <a:t>29</a:t>
            </a:r>
            <a:r>
              <a:rPr dirty="0" smtClean="0"/>
              <a:t>, </a:t>
            </a:r>
            <a:r>
              <a:rPr dirty="0"/>
              <a:t>2020</a:t>
            </a:r>
          </a:p>
        </p:txBody>
      </p:sp>
      <p:sp>
        <p:nvSpPr>
          <p:cNvPr id="91" name="Inhaltsplatzhalter 2"/>
          <p:cNvSpPr txBox="1">
            <a:spLocks noGrp="1"/>
          </p:cNvSpPr>
          <p:nvPr>
            <p:ph type="body" idx="1"/>
          </p:nvPr>
        </p:nvSpPr>
        <p:spPr>
          <a:xfrm>
            <a:off x="228601" y="1318844"/>
            <a:ext cx="8694964" cy="5233804"/>
          </a:xfrm>
          <a:prstGeom prst="rect">
            <a:avLst/>
          </a:prstGeom>
        </p:spPr>
        <p:txBody>
          <a:bodyPr/>
          <a:lstStyle/>
          <a:p>
            <a:r>
              <a:rPr sz="3200" dirty="0"/>
              <a:t>CRYRING@ESR</a:t>
            </a:r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err="1" smtClean="0"/>
              <a:t>Prepared</a:t>
            </a:r>
            <a:r>
              <a:rPr lang="de-DE" dirty="0" smtClean="0"/>
              <a:t> Orders UHV </a:t>
            </a:r>
            <a:r>
              <a:rPr lang="de-DE" dirty="0" err="1" smtClean="0"/>
              <a:t>components</a:t>
            </a:r>
            <a:r>
              <a:rPr lang="de-DE" dirty="0" smtClean="0"/>
              <a:t> (YR05 … 08), RF </a:t>
            </a:r>
            <a:r>
              <a:rPr lang="de-DE" dirty="0" err="1" smtClean="0"/>
              <a:t>components</a:t>
            </a:r>
            <a:endParaRPr lang="de-DE" dirty="0" smtClean="0"/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smtClean="0"/>
              <a:t>Ion </a:t>
            </a:r>
            <a:r>
              <a:rPr lang="de-DE" dirty="0" err="1" smtClean="0"/>
              <a:t>source</a:t>
            </a:r>
            <a:r>
              <a:rPr lang="de-DE" dirty="0" smtClean="0"/>
              <a:t> </a:t>
            </a:r>
            <a:r>
              <a:rPr lang="de-DE" dirty="0" err="1" smtClean="0"/>
              <a:t>development</a:t>
            </a:r>
            <a:r>
              <a:rPr lang="de-DE" dirty="0" smtClean="0"/>
              <a:t>: O</a:t>
            </a:r>
            <a:r>
              <a:rPr lang="de-DE" baseline="30000" dirty="0" smtClean="0"/>
              <a:t>6+</a:t>
            </a:r>
            <a:r>
              <a:rPr lang="de-DE" dirty="0" smtClean="0"/>
              <a:t>, Mg</a:t>
            </a:r>
            <a:r>
              <a:rPr lang="de-DE" baseline="30000" dirty="0" smtClean="0"/>
              <a:t>+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ECR ~ 1 </a:t>
            </a:r>
            <a:r>
              <a:rPr lang="de-DE" dirty="0" err="1" smtClean="0"/>
              <a:t>muA</a:t>
            </a:r>
            <a:r>
              <a:rPr lang="de-DE" dirty="0"/>
              <a:t> </a:t>
            </a:r>
            <a:r>
              <a:rPr lang="de-DE" dirty="0" smtClean="0"/>
              <a:t>after </a:t>
            </a:r>
            <a:r>
              <a:rPr lang="de-DE" dirty="0" err="1" smtClean="0"/>
              <a:t>mass</a:t>
            </a:r>
            <a:r>
              <a:rPr lang="de-DE" dirty="0" smtClean="0"/>
              <a:t> </a:t>
            </a:r>
            <a:r>
              <a:rPr lang="de-DE" dirty="0" err="1" smtClean="0"/>
              <a:t>separation</a:t>
            </a:r>
            <a:endParaRPr lang="de-DE" dirty="0" smtClean="0"/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Repair and test of YR01MP1I septum successful</a:t>
            </a:r>
            <a:endParaRPr lang="de-DE" dirty="0" smtClean="0"/>
          </a:p>
          <a:p>
            <a:pPr marL="742950" lvl="1" indent="-285750">
              <a:spcBef>
                <a:spcPts val="400"/>
              </a:spcBef>
              <a:defRPr sz="1700">
                <a:solidFill>
                  <a:srgbClr val="000000"/>
                </a:solidFill>
              </a:defRPr>
            </a:pPr>
            <a:r>
              <a:rPr lang="de-DE" dirty="0" smtClean="0"/>
              <a:t>Schedule </a:t>
            </a:r>
            <a:r>
              <a:rPr lang="de-DE" dirty="0" err="1" smtClean="0"/>
              <a:t>for</a:t>
            </a:r>
            <a:r>
              <a:rPr lang="de-DE" dirty="0" smtClean="0"/>
              <a:t> 2021 </a:t>
            </a: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discussed</a:t>
            </a:r>
            <a:r>
              <a:rPr lang="de-DE" dirty="0" smtClean="0"/>
              <a:t> (Stand </a:t>
            </a:r>
            <a:r>
              <a:rPr lang="de-DE" dirty="0" err="1" smtClean="0"/>
              <a:t>Alone</a:t>
            </a:r>
            <a:r>
              <a:rPr lang="de-DE" dirty="0" smtClean="0"/>
              <a:t> Beam Time vs. ESR)</a:t>
            </a:r>
            <a:endParaRPr dirty="0"/>
          </a:p>
          <a:p>
            <a:pPr marL="242887" indent="-242887"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BEA - SPS programmer issue unsolved (safety FC cannot be moved out of the beam in case of FESA issues/updates)</a:t>
            </a:r>
          </a:p>
          <a:p>
            <a:pPr marL="242887" indent="-242887"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EBIT magnet purchase was rejected: no beam for the related proposals</a:t>
            </a:r>
          </a:p>
          <a:p>
            <a:pPr marL="242887" indent="-242887"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CS </a:t>
            </a:r>
            <a:r>
              <a:rPr lang="en-US" dirty="0" err="1" smtClean="0"/>
              <a:t>Dryrun</a:t>
            </a:r>
            <a:r>
              <a:rPr lang="en-US" dirty="0" smtClean="0"/>
              <a:t> and Machine test planned for end of November</a:t>
            </a:r>
          </a:p>
          <a:p>
            <a:pPr marL="242887" indent="-242887">
              <a:defRPr sz="1700">
                <a:solidFill>
                  <a:srgbClr val="000000"/>
                </a:solidFill>
              </a:defRPr>
            </a:pPr>
            <a:endParaRPr lang="en-US" dirty="0" smtClean="0"/>
          </a:p>
          <a:p>
            <a:pPr marL="242887" indent="-242887">
              <a:defRPr sz="1700">
                <a:solidFill>
                  <a:srgbClr val="000000"/>
                </a:solidFill>
              </a:defRPr>
            </a:pPr>
            <a:r>
              <a:rPr lang="en-US" sz="3200" dirty="0" smtClean="0"/>
              <a:t>HITRAP</a:t>
            </a:r>
          </a:p>
          <a:p>
            <a:pPr marL="700087" lvl="1" indent="-242887">
              <a:defRPr sz="1700">
                <a:solidFill>
                  <a:srgbClr val="000000"/>
                </a:solidFill>
              </a:defRPr>
            </a:pPr>
            <a:r>
              <a:rPr lang="en-US" dirty="0" smtClean="0"/>
              <a:t>Cooling Penning trap work ongoing, discussion on the required manpower for the decelerator recommissioning</a:t>
            </a:r>
          </a:p>
          <a:p>
            <a:pPr marL="700087" lvl="1" indent="-242887">
              <a:defRPr sz="1700">
                <a:solidFill>
                  <a:srgbClr val="000000"/>
                </a:solidFill>
              </a:defRPr>
            </a:pPr>
            <a:r>
              <a:rPr lang="en-US" sz="1700" dirty="0" smtClean="0"/>
              <a:t>Estimation of Shutdown work for 2021-22 with Commons departments ongoing</a:t>
            </a:r>
            <a:endParaRPr sz="1700" dirty="0"/>
          </a:p>
          <a:p>
            <a:pPr>
              <a:defRPr>
                <a:solidFill>
                  <a:srgbClr val="000000"/>
                </a:solidFill>
              </a:defRPr>
            </a:pPr>
            <a:endParaRPr sz="1700" dirty="0"/>
          </a:p>
          <a:p>
            <a:pPr>
              <a:defRPr>
                <a:solidFill>
                  <a:srgbClr val="000000"/>
                </a:solidFill>
              </a:defRPr>
            </a:pPr>
            <a:endParaRPr sz="17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air-gsi-folienmaster_2017">
  <a:themeElements>
    <a:clrScheme name="fair-gsi-folienmaster_201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fair-gsi-folienmaster_2017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fair-gsi-folienmaster_20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fair-gsi-folienmaster_2017">
  <a:themeElements>
    <a:clrScheme name="fair-gsi-folienmaster_201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fair-gsi-folienmaster_2017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fair-gsi-folienmaster_20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02525FD6E3464489DD19B8758656FFA" ma:contentTypeVersion="46" ma:contentTypeDescription="Ein neues Dokument erstellen." ma:contentTypeScope="" ma:versionID="c639d161391932d3d6a9f0c2154c9ff4">
  <xsd:schema xmlns:xsd="http://www.w3.org/2001/XMLSchema" xmlns:xs="http://www.w3.org/2001/XMLSchema" xmlns:p="http://schemas.microsoft.com/office/2006/metadata/properties" xmlns:ns1="http://schemas.microsoft.com/sharepoint/v3" xmlns:ns2="23d37157-d4a8-45c4-b59e-72d947c826ed" xmlns:ns3="6940e80f-88f8-43b3-b7c9-f2dce9245b05" xmlns:ns4="http://schemas.microsoft.com/sharepoint/v4" xmlns:ns5="01596340-5c18-4703-ad5d-c13476d64025" targetNamespace="http://schemas.microsoft.com/office/2006/metadata/properties" ma:root="true" ma:fieldsID="0b66a0e58b1969537f10c86c1a14a613" ns1:_="" ns2:_="" ns3:_="" ns4:_="" ns5:_="">
    <xsd:import namespace="http://schemas.microsoft.com/sharepoint/v3"/>
    <xsd:import namespace="23d37157-d4a8-45c4-b59e-72d947c826ed"/>
    <xsd:import namespace="6940e80f-88f8-43b3-b7c9-f2dce9245b05"/>
    <xsd:import namespace="http://schemas.microsoft.com/sharepoint/v4"/>
    <xsd:import namespace="01596340-5c18-4703-ad5d-c13476d6402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Document_x0020_Description" minOccurs="0"/>
                <xsd:element ref="ns4:IconOverlay" minOccurs="0"/>
                <xsd:element ref="ns3:TopicCluster" minOccurs="0"/>
                <xsd:element ref="ns3:Section" minOccurs="0"/>
                <xsd:element ref="ns3:SupplierPartNumber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5:NeueSpalte1" minOccurs="0"/>
                <xsd:element ref="ns5:DocumentStatus" minOccurs="0"/>
                <xsd:element ref="ns5:LifecycleState" minOccurs="0"/>
                <xsd:element ref="ns5:Supplier" minOccurs="0"/>
                <xsd:element ref="ns5:NeueSpalte10" minOccurs="0"/>
                <xsd:element ref="ns5:Archive_x002f_Obsolete" minOccurs="0"/>
                <xsd:element ref="ns5:_x006d_wl5" minOccurs="0"/>
                <xsd:element ref="ns5:TechnicalPlaces_Nomenclature" minOccurs="0"/>
                <xsd:element ref="ns5:ManufacturerPartNumber" minOccurs="0"/>
                <xsd:element ref="ns5:RelatedCATIA_x002d_Model" minOccurs="0"/>
                <xsd:element ref="ns5:Document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9" nillable="true" ma:displayName="Bewertung (0 - 5)" ma:decimals="2" ma:description="Mittelwert aller Bewertungen, die abgegeben wurden." ma:internalName="AverageRating" ma:readOnly="true">
      <xsd:simpleType>
        <xsd:restriction base="dms:Number"/>
      </xsd:simpleType>
    </xsd:element>
    <xsd:element name="RatingCount" ma:index="20" nillable="true" ma:displayName="Anzahl Bewertungen" ma:decimals="0" ma:description="Anzahl abgegebener Bewertungen" ma:internalName="RatingCount" ma:readOnly="true">
      <xsd:simpleType>
        <xsd:restriction base="dms:Number"/>
      </xsd:simpleType>
    </xsd:element>
    <xsd:element name="RatedBy" ma:index="21" nillable="true" ma:displayName="Bewertet von" ma:description="Benutzer haben das Element bewertet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22" nillable="true" ma:displayName="Benutzerbewertungen" ma:description="Bewertungen für das Element" ma:hidden="true" ma:internalName="Ratings">
      <xsd:simpleType>
        <xsd:restriction base="dms:Note"/>
      </xsd:simpleType>
    </xsd:element>
    <xsd:element name="LikesCount" ma:index="23" nillable="true" ma:displayName="Anzahl 'Gefällt mir'" ma:internalName="LikesCount">
      <xsd:simpleType>
        <xsd:restriction base="dms:Unknown"/>
      </xsd:simpleType>
    </xsd:element>
    <xsd:element name="LikedBy" ma:index="24" nillable="true" ma:displayName="Gefällt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37157-d4a8-45c4-b59e-72d947c826e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TaxKeywordTaxHTField" ma:index="12" nillable="true" ma:taxonomy="true" ma:internalName="TaxKeywordTaxHTField" ma:taxonomyFieldName="TaxKeyword" ma:displayName="Unternehmensstichwörter" ma:fieldId="{23f27201-bee3-471e-b2e7-b64fd8b7ca38}" ma:taxonomyMulti="true" ma:sspId="492f47ae-f093-4da8-8a28-c6abb5e33b2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iespalte &quot;Alle abfangen&quot;" ma:description="" ma:hidden="true" ma:list="{3ee4fcd6-1ccf-46d9-8c79-09c1f5bc6a70}" ma:internalName="TaxCatchAll" ma:showField="CatchAllData" ma:web="23d37157-d4a8-45c4-b59e-72d947c826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40e80f-88f8-43b3-b7c9-f2dce9245b05" elementFormDefault="qualified">
    <xsd:import namespace="http://schemas.microsoft.com/office/2006/documentManagement/types"/>
    <xsd:import namespace="http://schemas.microsoft.com/office/infopath/2007/PartnerControls"/>
    <xsd:element name="Document_x0020_Description" ma:index="14" nillable="true" ma:displayName="Document Description" ma:description="Description of Document" ma:internalName="Document_x0020_Description">
      <xsd:simpleType>
        <xsd:restriction base="dms:Note">
          <xsd:maxLength value="255"/>
        </xsd:restriction>
      </xsd:simpleType>
    </xsd:element>
    <xsd:element name="TopicCluster" ma:index="16" nillable="true" ma:displayName="TopicCluster" ma:internalName="TopicCluste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uilding"/>
                    <xsd:enumeration value="Line Management"/>
                    <xsd:enumeration value="Machine"/>
                    <xsd:enumeration value="Operations"/>
                    <xsd:enumeration value="Project Management"/>
                    <xsd:enumeration value="Publications"/>
                  </xsd:restriction>
                </xsd:simpleType>
              </xsd:element>
            </xsd:sequence>
          </xsd:extension>
        </xsd:complexContent>
      </xsd:complexType>
    </xsd:element>
    <xsd:element name="Section" ma:index="17" nillable="true" ma:displayName="Section" ma:description="Section ID in GSI nomenclature" ma:internalName="Sectio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YR00 (Top Level)"/>
                    <xsd:enumeration value="YR01"/>
                    <xsd:enumeration value="YR02"/>
                    <xsd:enumeration value="YR03"/>
                    <xsd:enumeration value="YR04"/>
                    <xsd:enumeration value="YR05"/>
                    <xsd:enumeration value="YR06"/>
                    <xsd:enumeration value="YR07"/>
                    <xsd:enumeration value="YR08"/>
                    <xsd:enumeration value="YR09"/>
                    <xsd:enumeration value="YR10"/>
                    <xsd:enumeration value="YR11"/>
                    <xsd:enumeration value="YR12"/>
                    <xsd:enumeration value="YRT1"/>
                  </xsd:restriction>
                </xsd:simpleType>
              </xsd:element>
            </xsd:sequence>
          </xsd:extension>
        </xsd:complexContent>
      </xsd:complexType>
    </xsd:element>
    <xsd:element name="SupplierPartNumber" ma:index="18" nillable="true" ma:displayName="SerialNumber" ma:internalName="SupplierPartNumber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5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96340-5c18-4703-ad5d-c13476d64025" elementFormDefault="qualified">
    <xsd:import namespace="http://schemas.microsoft.com/office/2006/documentManagement/types"/>
    <xsd:import namespace="http://schemas.microsoft.com/office/infopath/2007/PartnerControls"/>
    <xsd:element name="NeueSpalte1" ma:index="25" nillable="true" ma:displayName="DocumentType" ma:description="" ma:list="{5f588610-207d-45f4-a926-c68c9e3f4a68}" ma:internalName="NeueSpalte1" ma:showField="Title" ma:web="{061987FB-E10B-4238-9DAD-92BD1394F6AB}">
      <xsd:simpleType>
        <xsd:restriction base="dms:Lookup"/>
      </xsd:simpleType>
    </xsd:element>
    <xsd:element name="DocumentStatus" ma:index="26" nillable="true" ma:displayName="DocumentStatus" ma:description="" ma:list="{aaf05b16-aca6-4007-9fc7-5cc3bb86e82c}" ma:internalName="DocumentStatus" ma:showField="Title" ma:web="{061987FB-E10B-4238-9DAD-92BD1394F6AB}">
      <xsd:simpleType>
        <xsd:restriction base="dms:Lookup"/>
      </xsd:simpleType>
    </xsd:element>
    <xsd:element name="LifecycleState" ma:index="27" nillable="true" ma:displayName="LifecycleState" ma:description="" ma:list="{ff0209b8-8bcd-474f-ba33-2804b4f77924}" ma:internalName="LifecycleState" ma:showField="Title" ma:web="{061987FB-E10B-4238-9DAD-92BD1394F6AB}">
      <xsd:simpleType>
        <xsd:restriction base="dms:Lookup"/>
      </xsd:simpleType>
    </xsd:element>
    <xsd:element name="Supplier" ma:index="28" nillable="true" ma:displayName="Supplier/Author" ma:description="" ma:list="{5b5676eb-df8b-470d-aa35-a0bec048f927}" ma:internalName="Supplier" ma:showField="Title" ma:web="{061987FB-E10B-4238-9DAD-92BD1394F6AB}">
      <xsd:simpleType>
        <xsd:restriction base="dms:Lookup"/>
      </xsd:simpleType>
    </xsd:element>
    <xsd:element name="NeueSpalte10" ma:index="29" nillable="true" ma:displayName="TechnicalSystem" ma:description="" ma:list="{3b16382f-b322-4607-ba2e-1dabe3f990ff}" ma:internalName="NeueSpalte10" ma:showField="Description" ma:web="{061987FB-E10B-4238-9DAD-92BD1394F6AB}">
      <xsd:simpleType>
        <xsd:restriction base="dms:Lookup"/>
      </xsd:simpleType>
    </xsd:element>
    <xsd:element name="Archive_x002f_Obsolete" ma:index="30" nillable="true" ma:displayName="Archive/Obsolete" ma:default="0" ma:description="Indicator if this file is still relevant or if it can be moved to an archive" ma:internalName="Archive_x002f_Obsolete">
      <xsd:simpleType>
        <xsd:restriction base="dms:Boolean"/>
      </xsd:simpleType>
    </xsd:element>
    <xsd:element name="_x006d_wl5" ma:index="31" nillable="true" ma:displayName="Datum und Uhrzeit" ma:internalName="_x006d_wl5">
      <xsd:simpleType>
        <xsd:restriction base="dms:DateTime"/>
      </xsd:simpleType>
    </xsd:element>
    <xsd:element name="TechnicalPlaces_Nomenclature" ma:index="32" nillable="true" ma:displayName="TechnicalPlaces_Nomenclature" ma:description="Which technical place can a document be assigned to?" ma:list="{6addda49-1c1e-46bc-a1bf-b0f421402f2a}" ma:internalName="TechnicalPlaces_Nomenclature" ma:showField="Nomen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anufacturerPartNumber" ma:index="33" nillable="true" ma:displayName="ManufacturerPartNumber" ma:description="contains drawing numbers in CATIA and other CAD tools" ma:internalName="ManufacturerPartNumber">
      <xsd:simpleType>
        <xsd:restriction base="dms:Text">
          <xsd:maxLength value="255"/>
        </xsd:restriction>
      </xsd:simpleType>
    </xsd:element>
    <xsd:element name="RelatedCATIA_x002d_Model" ma:index="34" nillable="true" ma:displayName="RelatedCATIA-Model" ma:description="Use this field if the document (drawing / model) can be related to some DMU CATIA model" ma:internalName="RelatedCATIA_x002d_Model">
      <xsd:simpleType>
        <xsd:restriction base="dms:Text">
          <xsd:maxLength value="255"/>
        </xsd:restriction>
      </xsd:simpleType>
    </xsd:element>
    <xsd:element name="DocumentVersion" ma:index="36" nillable="true" ma:displayName="DocumentVersion" ma:internalName="DocumentVersio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kesCount xmlns="http://schemas.microsoft.com/sharepoint/v3" xsi:nil="true"/>
    <TaxKeywordTaxHTField xmlns="23d37157-d4a8-45c4-b59e-72d947c826ed">
      <Terms xmlns="http://schemas.microsoft.com/office/infopath/2007/PartnerControls"/>
    </TaxKeywordTaxHTField>
    <Section xmlns="6940e80f-88f8-43b3-b7c9-f2dce9245b05"/>
    <DocumentVersion xmlns="01596340-5c18-4703-ad5d-c13476d64025" xsi:nil="true"/>
    <ManufacturerPartNumber xmlns="01596340-5c18-4703-ad5d-c13476d64025" xsi:nil="true"/>
    <RelatedCATIA_x002d_Model xmlns="01596340-5c18-4703-ad5d-c13476d64025" xsi:nil="true"/>
    <IconOverlay xmlns="http://schemas.microsoft.com/sharepoint/v4" xsi:nil="true"/>
    <Ratings xmlns="http://schemas.microsoft.com/sharepoint/v3" xsi:nil="true"/>
    <Archive_x002f_Obsolete xmlns="01596340-5c18-4703-ad5d-c13476d64025">false</Archive_x002f_Obsolete>
    <TopicCluster xmlns="6940e80f-88f8-43b3-b7c9-f2dce9245b05"/>
    <LikedBy xmlns="http://schemas.microsoft.com/sharepoint/v3">
      <UserInfo>
        <DisplayName/>
        <AccountId xsi:nil="true"/>
        <AccountType/>
      </UserInfo>
    </LikedBy>
    <TechnicalPlaces_Nomenclature xmlns="01596340-5c18-4703-ad5d-c13476d64025"/>
    <TaxCatchAll xmlns="23d37157-d4a8-45c4-b59e-72d947c826ed"/>
    <LifecycleState xmlns="01596340-5c18-4703-ad5d-c13476d64025" xsi:nil="true"/>
    <SupplierPartNumber xmlns="6940e80f-88f8-43b3-b7c9-f2dce9245b05" xsi:nil="true"/>
    <Supplier xmlns="01596340-5c18-4703-ad5d-c13476d64025" xsi:nil="true"/>
    <NeueSpalte10 xmlns="01596340-5c18-4703-ad5d-c13476d64025" xsi:nil="true"/>
    <DocumentStatus xmlns="01596340-5c18-4703-ad5d-c13476d64025" xsi:nil="true"/>
    <Document_x0020_Description xmlns="6940e80f-88f8-43b3-b7c9-f2dce9245b05" xsi:nil="true"/>
    <_x006d_wl5 xmlns="01596340-5c18-4703-ad5d-c13476d64025" xsi:nil="true"/>
    <RatedBy xmlns="http://schemas.microsoft.com/sharepoint/v3">
      <UserInfo>
        <DisplayName/>
        <AccountId xsi:nil="true"/>
        <AccountType/>
      </UserInfo>
    </RatedBy>
    <NeueSpalte1 xmlns="01596340-5c18-4703-ad5d-c13476d64025" xsi:nil="true"/>
  </documentManagement>
</p:properties>
</file>

<file path=customXml/itemProps1.xml><?xml version="1.0" encoding="utf-8"?>
<ds:datastoreItem xmlns:ds="http://schemas.openxmlformats.org/officeDocument/2006/customXml" ds:itemID="{F0F0FDC0-BFCE-4A04-8DA2-AF6F9CE7AE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3d37157-d4a8-45c4-b59e-72d947c826ed"/>
    <ds:schemaRef ds:uri="6940e80f-88f8-43b3-b7c9-f2dce9245b05"/>
    <ds:schemaRef ds:uri="http://schemas.microsoft.com/sharepoint/v4"/>
    <ds:schemaRef ds:uri="01596340-5c18-4703-ad5d-c13476d640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0A80AA-75A9-4E26-856F-655625FF897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CDE9441-7E52-4462-8F8B-F4B32D06D83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4A55F6E-17F7-499D-A22A-A35FF7E43FD0}">
  <ds:schemaRefs>
    <ds:schemaRef ds:uri="http://purl.org/dc/elements/1.1/"/>
    <ds:schemaRef ds:uri="23d37157-d4a8-45c4-b59e-72d947c826ed"/>
    <ds:schemaRef ds:uri="6940e80f-88f8-43b3-b7c9-f2dce9245b05"/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1596340-5c18-4703-ad5d-c13476d64025"/>
    <ds:schemaRef ds:uri="http://schemas.microsoft.com/sharepoint/v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fair-gsi-folienmaster_2017</vt:lpstr>
      <vt:lpstr>and HITRAP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 HITRAP</dc:title>
  <dc:creator>Herfurth, Frank Dr.</dc:creator>
  <cp:lastModifiedBy>Andelkovic, Zoran Dr.</cp:lastModifiedBy>
  <cp:revision>17</cp:revision>
  <dcterms:modified xsi:type="dcterms:W3CDTF">2020-10-06T12:00:20Z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0x010100802525FD6E3464489DD19B8758656FFA</vt:lpwstr>
  </property>
</Properties>
</file>