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3" r:id="rId5"/>
    <p:sldId id="261" r:id="rId6"/>
    <p:sldId id="281" r:id="rId7"/>
    <p:sldId id="282" r:id="rId8"/>
    <p:sldId id="260" r:id="rId9"/>
    <p:sldId id="284" r:id="rId10"/>
    <p:sldId id="283" r:id="rId11"/>
    <p:sldId id="277" r:id="rId12"/>
    <p:sldId id="265" r:id="rId13"/>
    <p:sldId id="267" r:id="rId14"/>
    <p:sldId id="262" r:id="rId15"/>
    <p:sldId id="278" r:id="rId16"/>
    <p:sldId id="285" r:id="rId17"/>
    <p:sldId id="269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8225-3D26-4BA2-9A41-7583D3D25319}" type="datetimeFigureOut">
              <a:rPr lang="zh-CN" altLang="en-US" smtClean="0"/>
              <a:t>2021/2/15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98888-748B-49AE-A86A-D9B87F9DF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32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50F2-607A-4556-B380-8E6DD91743C5}" type="datetime1">
              <a:rPr lang="zh-CN" altLang="en-US" smtClean="0"/>
              <a:t>2021/2/15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68018" y="6493784"/>
            <a:ext cx="2743200" cy="365125"/>
          </a:xfrm>
        </p:spPr>
        <p:txBody>
          <a:bodyPr/>
          <a:lstStyle>
            <a:lvl1pPr>
              <a:defRPr sz="1800" i="0"/>
            </a:lvl1pPr>
          </a:lstStyle>
          <a:p>
            <a:fld id="{217CFC51-947C-4118-82C2-145DBFC3BEA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607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0006"/>
          </a:xfrm>
        </p:spPr>
        <p:txBody>
          <a:bodyPr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50243"/>
            <a:ext cx="10515600" cy="435133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2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  <a:endParaRPr lang="en-US" altLang="zh-CN" sz="2600" dirty="0"/>
          </a:p>
          <a:p>
            <a:pPr lvl="0"/>
            <a:endParaRPr lang="en-US" altLang="zh-CN" dirty="0"/>
          </a:p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53800" y="6469720"/>
            <a:ext cx="657418" cy="365125"/>
          </a:xfrm>
        </p:spPr>
        <p:txBody>
          <a:bodyPr/>
          <a:lstStyle/>
          <a:p>
            <a:fld id="{217CFC51-947C-4118-82C2-145DBFC3BEA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20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433624"/>
            <a:ext cx="12192000" cy="42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4336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7579-A6EC-4DA8-9094-960D31A20D59}" type="datetime1">
              <a:rPr lang="zh-CN" altLang="en-US" smtClean="0"/>
              <a:t>2021/2/15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4336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68018" y="64817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17CFC51-947C-4118-82C2-145DBFC3BEA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995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C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800" kern="1200">
          <a:solidFill>
            <a:srgbClr val="FFC00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FFC00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rxiv.org/abs/2010.0691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975606"/>
            <a:ext cx="12192000" cy="1297280"/>
          </a:xfrm>
        </p:spPr>
        <p:txBody>
          <a:bodyPr>
            <a:normAutofit fontScale="90000"/>
          </a:bodyPr>
          <a:lstStyle/>
          <a:p>
            <a:r>
              <a:rPr lang="en-US" altLang="zh-CN" sz="4900" dirty="0"/>
              <a:t>Resonance </a:t>
            </a:r>
            <a:r>
              <a:rPr lang="en-US" altLang="zh-CN" sz="4900" dirty="0" err="1"/>
              <a:t>Photoproduction</a:t>
            </a:r>
            <a:r>
              <a:rPr lang="en-US" altLang="zh-CN" sz="4900" dirty="0"/>
              <a:t> of </a:t>
            </a:r>
            <a:r>
              <a:rPr lang="en-US" altLang="zh-CN" sz="4900" dirty="0" err="1"/>
              <a:t>Pionic</a:t>
            </a:r>
            <a:r>
              <a:rPr lang="en-US" altLang="zh-CN" sz="4900" dirty="0"/>
              <a:t> Atoms</a:t>
            </a:r>
            <a:br>
              <a:rPr lang="en-US" altLang="zh-CN" dirty="0"/>
            </a:br>
            <a:r>
              <a:rPr lang="en-US" altLang="zh-CN" dirty="0"/>
              <a:t>@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6098" y="4164217"/>
            <a:ext cx="11465170" cy="2179790"/>
          </a:xfrm>
        </p:spPr>
        <p:txBody>
          <a:bodyPr>
            <a:normAutofit lnSpcReduction="10000"/>
          </a:bodyPr>
          <a:lstStyle/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i="1" dirty="0">
                <a:solidFill>
                  <a:srgbClr val="FF0000"/>
                </a:solidFill>
              </a:rPr>
              <a:t>Joint THEIA-STRONG2020 and JAEA/Mainz REIMEI Web-Seminar, February 17, 2020</a:t>
            </a:r>
          </a:p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/>
              <a:t>Victor V. </a:t>
            </a:r>
            <a:r>
              <a:rPr lang="en-US" altLang="zh-CN" dirty="0" err="1"/>
              <a:t>Flambaum</a:t>
            </a:r>
            <a:endParaRPr lang="en-US" altLang="zh-CN" dirty="0"/>
          </a:p>
          <a:p>
            <a:r>
              <a:rPr lang="en-US" altLang="zh-CN" dirty="0"/>
              <a:t>Based on: V. V. </a:t>
            </a:r>
            <a:r>
              <a:rPr lang="en-US" altLang="zh-CN" dirty="0" err="1"/>
              <a:t>Flambaum</a:t>
            </a:r>
            <a:r>
              <a:rPr lang="en-US" altLang="zh-CN" dirty="0"/>
              <a:t>, J. </a:t>
            </a:r>
            <a:r>
              <a:rPr lang="en-US" altLang="zh-CN" dirty="0" err="1"/>
              <a:t>Jin</a:t>
            </a:r>
            <a:r>
              <a:rPr lang="en-US" altLang="zh-CN" dirty="0"/>
              <a:t>, and D. </a:t>
            </a:r>
            <a:r>
              <a:rPr lang="en-US" altLang="zh-CN" dirty="0" err="1"/>
              <a:t>Budker</a:t>
            </a:r>
            <a:r>
              <a:rPr lang="en-US" altLang="zh-CN" dirty="0"/>
              <a:t>, </a:t>
            </a:r>
            <a:r>
              <a:rPr lang="en-US" altLang="zh-CN" b="1" dirty="0">
                <a:hlinkClick r:id="rId2"/>
              </a:rPr>
              <a:t>arXiv:2010.06912</a:t>
            </a:r>
            <a:r>
              <a:rPr lang="en-US" altLang="zh-CN" dirty="0"/>
              <a:t> 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289" y="2322862"/>
            <a:ext cx="1819422" cy="1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3377"/>
            <a:ext cx="12192000" cy="7844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Photoproduction</a:t>
            </a:r>
            <a:r>
              <a:rPr lang="en-US" altLang="zh-CN" dirty="0"/>
              <a:t> cross-sections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65351" y="6434735"/>
            <a:ext cx="8456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 Sakamoto,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Phys. Rev. C 59, 1497 (1999); I. 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Blomqvist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Physik A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288, 313 (1978)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670346" y="1519832"/>
                <a:ext cx="10851307" cy="2773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altLang="zh-CN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altLang="zh-CN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altLang="zh-CN" sz="26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sz="20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yields for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altLang="zh-CN" sz="2400" i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-independent for targets with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≥40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zh-CN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≈2</m:t>
                    </m:r>
                    <m:r>
                      <a:rPr lang="en-US" altLang="zh-CN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altLang="zh-CN" sz="2400" baseline="30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197</a:t>
                </a: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aseline="30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197</a:t>
                </a: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Hg</a:t>
                </a:r>
                <a:r>
                  <a:rPr lang="en-US" altLang="zh-CN" sz="2400" i="1" baseline="-25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g.s</a:t>
                </a:r>
                <a:r>
                  <a:rPr lang="en-US" altLang="zh-CN" sz="2400" baseline="-25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</m:sSub>
                    <m:r>
                      <a:rPr lang="en-US" altLang="zh-CN" sz="240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~1</m:t>
                    </m:r>
                    <m:r>
                      <a:rPr lang="en-US" altLang="zh-CN" sz="24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</m:sSub>
                    <m:r>
                      <a:rPr lang="en-US" altLang="zh-CN" sz="240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~1</m:t>
                    </m:r>
                    <m:r>
                      <a:rPr lang="en-US" altLang="zh-CN" sz="24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for nuclei with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9≤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≤92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(rough estimate)</a:t>
                </a:r>
              </a:p>
              <a:p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46" y="1519832"/>
                <a:ext cx="10851307" cy="2773323"/>
              </a:xfrm>
              <a:prstGeom prst="rect">
                <a:avLst/>
              </a:prstGeom>
              <a:blipFill>
                <a:blip r:embed="rId2"/>
                <a:stretch>
                  <a:fillRect l="-7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右箭头 13"/>
          <p:cNvSpPr/>
          <p:nvPr/>
        </p:nvSpPr>
        <p:spPr>
          <a:xfrm>
            <a:off x="866273" y="3516270"/>
            <a:ext cx="757989" cy="33480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40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3377"/>
            <a:ext cx="12192000" cy="7844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Photoproduction</a:t>
            </a:r>
            <a:r>
              <a:rPr lang="en-US" altLang="zh-CN" dirty="0"/>
              <a:t> cross-sections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11040" y="1181996"/>
                <a:ext cx="9388303" cy="101694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b="1" dirty="0"/>
                  <a:t>bound pion </a:t>
                </a:r>
                <a:r>
                  <a:rPr lang="en-US" altLang="zh-CN" sz="2800" b="1" i="1" dirty="0"/>
                  <a:t>vs.</a:t>
                </a:r>
                <a:r>
                  <a:rPr lang="en-US" altLang="zh-CN" sz="2800" b="1" dirty="0"/>
                  <a:t> free pion</a:t>
                </a:r>
              </a:p>
              <a:p>
                <a:pPr marL="0" indent="0">
                  <a:buNone/>
                </a:pPr>
                <a:r>
                  <a:rPr lang="en-US" altLang="zh-CN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altLang="zh-CN" b="1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𝚪</m:t>
                        </m:r>
                      </m:e>
                      <m:sub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𝜸</m:t>
                        </m:r>
                      </m:sub>
                    </m:sSub>
                    <m:r>
                      <a:rPr lang="en-US" altLang="zh-CN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𝚪</m:t>
                        </m:r>
                      </m:e>
                      <m:sub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𝒕𝒐𝒕</m:t>
                        </m:r>
                      </m:sub>
                    </m:sSub>
                  </m:oMath>
                </a14:m>
                <a:r>
                  <a:rPr lang="en-US" altLang="zh-CN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b="1" dirty="0"/>
                  <a:t> , production rates</a:t>
                </a:r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i="1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1040" y="1181996"/>
                <a:ext cx="9388303" cy="1016940"/>
              </a:xfrm>
              <a:blipFill>
                <a:blip r:embed="rId2"/>
                <a:stretch>
                  <a:fillRect l="-1169" t="-10778" b="-9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1507750" y="1815152"/>
            <a:ext cx="442970" cy="2139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752" y="2637792"/>
            <a:ext cx="4819048" cy="31523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8987815" y="2057438"/>
                <a:ext cx="3149259" cy="498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𝛾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≈0.25×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815" y="2057438"/>
                <a:ext cx="3149259" cy="498598"/>
              </a:xfrm>
              <a:prstGeom prst="rect">
                <a:avLst/>
              </a:prstGeom>
              <a:blipFill>
                <a:blip r:embed="rId4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361346" y="2135754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nuclei:</a:t>
            </a:r>
            <a:endParaRPr lang="zh-CN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6452864" y="2085234"/>
                <a:ext cx="2292102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≥9: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≈1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864" y="2085234"/>
                <a:ext cx="2292102" cy="490199"/>
              </a:xfrm>
              <a:prstGeom prst="rect">
                <a:avLst/>
              </a:prstGeom>
              <a:blipFill>
                <a:blip r:embed="rId5"/>
                <a:stretch>
                  <a:fillRect l="-798" t="-10000" r="-2660" b="-22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组合 23"/>
          <p:cNvGrpSpPr/>
          <p:nvPr/>
        </p:nvGrpSpPr>
        <p:grpSpPr>
          <a:xfrm>
            <a:off x="361346" y="2637792"/>
            <a:ext cx="5872883" cy="1643330"/>
            <a:chOff x="361346" y="2637792"/>
            <a:chExt cx="5872883" cy="1643330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1346" y="2637792"/>
              <a:ext cx="5872883" cy="1643330"/>
            </a:xfrm>
            <a:prstGeom prst="rect">
              <a:avLst/>
            </a:prstGeom>
          </p:spPr>
        </p:pic>
        <p:sp>
          <p:nvSpPr>
            <p:cNvPr id="17" name="矩形 16"/>
            <p:cNvSpPr/>
            <p:nvPr/>
          </p:nvSpPr>
          <p:spPr>
            <a:xfrm>
              <a:off x="3626525" y="2680595"/>
              <a:ext cx="1511109" cy="15900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右箭头 24"/>
          <p:cNvSpPr/>
          <p:nvPr/>
        </p:nvSpPr>
        <p:spPr>
          <a:xfrm>
            <a:off x="8656938" y="2198936"/>
            <a:ext cx="442970" cy="2139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43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3377"/>
            <a:ext cx="12192000" cy="7844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Photoproduction</a:t>
            </a:r>
            <a:r>
              <a:rPr lang="en-US" altLang="zh-CN" dirty="0"/>
              <a:t> cross-sections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11040" y="1181995"/>
                <a:ext cx="9279121" cy="328082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b="1" dirty="0"/>
                  <a:t>Free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800" b="1" dirty="0"/>
                  <a:t> </a:t>
                </a:r>
                <a:r>
                  <a:rPr lang="en-US" altLang="zh-CN" sz="2800" b="1" i="1" dirty="0"/>
                  <a:t>vs.</a:t>
                </a:r>
                <a:r>
                  <a:rPr lang="en-US" altLang="zh-CN" sz="28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altLang="zh-CN" sz="2800" b="1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Coulomb interaction         </a:t>
                </a:r>
                <a:r>
                  <a:rPr lang="en-US" altLang="zh-CN" sz="2400" dirty="0" err="1"/>
                  <a:t>Sommerfeld</a:t>
                </a:r>
                <a:r>
                  <a:rPr lang="en-US" altLang="zh-CN" sz="2400" dirty="0"/>
                  <a:t> factor 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dirty="0"/>
                  <a:t> ~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⁡(−2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CN" sz="2400" dirty="0"/>
                  <a:t> ,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𝑚𝑐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0000"/>
                    </a:solidFill>
                  </a:rPr>
                  <a:t>Coherent production </a:t>
                </a:r>
                <a:r>
                  <a:rPr lang="en-US" altLang="zh-CN" sz="2400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40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dirty="0"/>
                  <a:t>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zh-CN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i="1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1040" y="1181995"/>
                <a:ext cx="9279121" cy="3280823"/>
              </a:xfrm>
              <a:blipFill>
                <a:blip r:embed="rId2"/>
                <a:stretch>
                  <a:fillRect l="-1183" t="-29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3730442" y="2275367"/>
            <a:ext cx="554479" cy="24486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155208" y="6434735"/>
            <a:ext cx="919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Krusche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Physics Letters B 526, 287 (2002); B.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Krusche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Eur. Phys. J. Special Topics 198, 199 (2011)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913" y="4515304"/>
            <a:ext cx="7794654" cy="1552919"/>
          </a:xfrm>
          <a:prstGeom prst="rect">
            <a:avLst/>
          </a:prstGeom>
        </p:spPr>
      </p:pic>
      <p:sp>
        <p:nvSpPr>
          <p:cNvPr id="14" name="圆角矩形 13"/>
          <p:cNvSpPr/>
          <p:nvPr/>
        </p:nvSpPr>
        <p:spPr>
          <a:xfrm>
            <a:off x="4007680" y="5715000"/>
            <a:ext cx="1728185" cy="405709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5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3377"/>
            <a:ext cx="12192000" cy="7844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Photoproduction</a:t>
            </a:r>
            <a:r>
              <a:rPr lang="en-US" altLang="zh-CN" dirty="0"/>
              <a:t> cross-sections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11040" y="1181996"/>
                <a:ext cx="10515600" cy="2535762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/>
                  <a:t>Background photon attenuation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For 140 MeV photon: 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     pair production &amp; Compton scattering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𝑝𝑝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𝑠𝑐𝑎𝑡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≈0.6×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−26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cm</a:t>
                </a:r>
                <a:r>
                  <a:rPr lang="en-US" altLang="zh-CN" sz="2400" baseline="30000" dirty="0"/>
                  <a:t>2</a:t>
                </a:r>
                <a:r>
                  <a:rPr lang="en-US" altLang="zh-CN" sz="2400" dirty="0"/>
                  <a:t> &gt;&gt;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sz="2400" i="1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1040" y="1181996"/>
                <a:ext cx="10515600" cy="2535762"/>
              </a:xfrm>
              <a:blipFill>
                <a:blip r:embed="rId2"/>
                <a:stretch>
                  <a:fillRect l="-928" t="-3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04087" y="6483368"/>
            <a:ext cx="7849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Data Group, Progress of Theoretical and Experimental Physics 2020, 083C01 (2020)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70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0223"/>
            <a:ext cx="12192000" cy="850006"/>
          </a:xfrm>
        </p:spPr>
        <p:txBody>
          <a:bodyPr/>
          <a:lstStyle/>
          <a:p>
            <a:r>
              <a:rPr lang="en-US" altLang="zh-CN" dirty="0"/>
              <a:t>Production rates at the GF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59724" y="1118630"/>
                <a:ext cx="10922759" cy="524675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GF photons: nearly uniformly distributed up to the maximal energy 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Proper collimation: suppress the background</a:t>
                </a:r>
              </a:p>
              <a:p>
                <a:pPr marL="0" indent="0">
                  <a:buNone/>
                </a:pPr>
                <a:r>
                  <a:rPr lang="en-US" altLang="zh-CN" b="0" dirty="0"/>
                  <a:t>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US" altLang="zh-CN" sz="2400" dirty="0" err="1"/>
                  <a:t>ph</a:t>
                </a:r>
                <a:r>
                  <a:rPr lang="en-US" altLang="zh-CN" sz="2400" dirty="0"/>
                  <a:t>/s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𝑗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𝑝h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𝑝h</m:t>
                        </m:r>
                      </m:sub>
                    </m:sSub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𝑝h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</m:oMath>
                </a14:m>
                <a:r>
                  <a:rPr lang="en-US" altLang="zh-CN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𝑝h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CN" dirty="0"/>
                  <a:t> (1</a:t>
                </a:r>
                <a:r>
                  <a:rPr lang="en-US" altLang="zh-CN" i="1" dirty="0"/>
                  <a:t>s</a:t>
                </a:r>
                <a:r>
                  <a:rPr lang="en-US" altLang="zh-CN" dirty="0"/>
                  <a:t> binding energy)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/>
                  <a:t>, 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2000" b="0" i="0" smtClean="0">
                                        <a:latin typeface="Cambria Math" panose="02040503050406030204" pitchFamily="18" charset="0"/>
                                      </a:rPr>
                                      <m:t>Γ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𝑡𝑜𝑡</m:t>
                                    </m:r>
                                  </m:sub>
                                </m:s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altLang="zh-CN" sz="2000" b="0" i="1" smtClean="0">
                                            <a:latin typeface="Cambria Math" panose="02040503050406030204" pitchFamily="18" charset="0"/>
                                          </a:rPr>
                                          <m:t>𝛾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2000">
                                        <a:latin typeface="Cambria Math" panose="02040503050406030204" pitchFamily="18" charset="0"/>
                                      </a:rPr>
                                      <m:t>Γ</m:t>
                                    </m:r>
                                  </m:e>
                                  <m:sub>
                                    <m:r>
                                      <a:rPr lang="en-US" altLang="zh-CN" sz="2000" b="0" i="1" smtClean="0">
                                        <a:latin typeface="Cambria Math" panose="02040503050406030204" pitchFamily="18" charset="0"/>
                                      </a:rPr>
                                      <m:t>𝑡𝑜𝑡</m:t>
                                    </m:r>
                                  </m:sub>
                                </m:sSub>
                                <m:r>
                                  <a:rPr lang="en-US" altLang="zh-CN" sz="2000" i="1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𝑝h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724" y="1118630"/>
                <a:ext cx="10922759" cy="5246753"/>
              </a:xfrm>
              <a:blipFill>
                <a:blip r:embed="rId2"/>
                <a:stretch>
                  <a:fillRect l="-893" t="-18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14</a:t>
            </a:fld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2866238" y="2436870"/>
            <a:ext cx="1554538" cy="400110"/>
            <a:chOff x="2307102" y="3019520"/>
            <a:chExt cx="1554538" cy="400110"/>
          </a:xfrm>
        </p:grpSpPr>
        <p:cxnSp>
          <p:nvCxnSpPr>
            <p:cNvPr id="6" name="直接箭头连接符 5"/>
            <p:cNvCxnSpPr/>
            <p:nvPr/>
          </p:nvCxnSpPr>
          <p:spPr>
            <a:xfrm flipV="1">
              <a:off x="2307102" y="3369601"/>
              <a:ext cx="1554538" cy="21893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2307102" y="3019520"/>
              <a:ext cx="13484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collimation</a:t>
              </a:r>
              <a:endParaRPr lang="zh-CN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2469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40223"/>
            <a:ext cx="12192000" cy="850006"/>
          </a:xfrm>
        </p:spPr>
        <p:txBody>
          <a:bodyPr/>
          <a:lstStyle/>
          <a:p>
            <a:r>
              <a:rPr lang="en-US" altLang="zh-CN" dirty="0"/>
              <a:t>Production rates at the GF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59724" y="1359568"/>
                <a:ext cx="10922759" cy="154004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/>
                  <a:t>Maximal production rates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5.6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)/1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400" dirty="0"/>
                  <a:t> s</a:t>
                </a:r>
                <a:r>
                  <a:rPr lang="en-US" altLang="zh-CN" sz="2400" baseline="30000" dirty="0"/>
                  <a:t>-1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724" y="1359568"/>
                <a:ext cx="10922759" cy="1540043"/>
              </a:xfrm>
              <a:blipFill>
                <a:blip r:embed="rId2"/>
                <a:stretch>
                  <a:fillRect l="-893" t="-59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61346" y="2710964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nuclei:</a:t>
            </a:r>
            <a:endParaRPr lang="zh-CN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182005" y="2747359"/>
            <a:ext cx="6009995" cy="494691"/>
            <a:chOff x="6452864" y="2655952"/>
            <a:chExt cx="6009995" cy="49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9439456" y="2655952"/>
                  <a:ext cx="30234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≈5.6×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sup>
                      </m:sSup>
                    </m:oMath>
                  </a14:m>
                  <a:r>
                    <a:rPr lang="en-US" altLang="zh-CN" sz="24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zh-CN" sz="2400" baseline="300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zh-CN" altLang="en-US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9456" y="2655952"/>
                  <a:ext cx="3023403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605" t="-10667" b="-30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/>
                <p:cNvSpPr txBox="1"/>
                <p:nvPr/>
              </p:nvSpPr>
              <p:spPr>
                <a:xfrm>
                  <a:off x="6452864" y="2660444"/>
                  <a:ext cx="2638351" cy="4901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342900" indent="-34290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≥9: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≈1</m:t>
                      </m:r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𝜇</m:t>
                      </m:r>
                    </m:oMath>
                  </a14:m>
                  <a:r>
                    <a:rPr lang="en-US" altLang="zh-CN" sz="24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zh-CN" altLang="en-US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文本框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864" y="2660444"/>
                  <a:ext cx="2638351" cy="490199"/>
                </a:xfrm>
                <a:prstGeom prst="rect">
                  <a:avLst/>
                </a:prstGeom>
                <a:blipFill>
                  <a:blip r:embed="rId4"/>
                  <a:stretch>
                    <a:fillRect l="-3002" t="-9877" r="-2309" b="-2098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右箭头 12"/>
            <p:cNvSpPr/>
            <p:nvPr/>
          </p:nvSpPr>
          <p:spPr>
            <a:xfrm>
              <a:off x="9037985" y="2779823"/>
              <a:ext cx="447388" cy="21392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1346" y="3213002"/>
            <a:ext cx="5872883" cy="1648179"/>
            <a:chOff x="361346" y="3213002"/>
            <a:chExt cx="5872883" cy="164817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1346" y="3213002"/>
              <a:ext cx="5872883" cy="1643330"/>
            </a:xfrm>
            <a:prstGeom prst="rect">
              <a:avLst/>
            </a:prstGeom>
          </p:spPr>
        </p:pic>
        <p:sp>
          <p:nvSpPr>
            <p:cNvPr id="17" name="矩形 16"/>
            <p:cNvSpPr/>
            <p:nvPr/>
          </p:nvSpPr>
          <p:spPr>
            <a:xfrm>
              <a:off x="5113420" y="3271098"/>
              <a:ext cx="1068585" cy="15900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97441" y="3271098"/>
              <a:ext cx="334123" cy="15900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75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04720"/>
            <a:ext cx="10515600" cy="850006"/>
          </a:xfrm>
        </p:spPr>
        <p:txBody>
          <a:bodyPr/>
          <a:lstStyle/>
          <a:p>
            <a:r>
              <a:rPr lang="en-US" altLang="zh-CN" dirty="0" err="1"/>
              <a:t>Kaonic</a:t>
            </a:r>
            <a:r>
              <a:rPr lang="en-US" altLang="zh-CN" dirty="0"/>
              <a:t> atoms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0244"/>
                <a:ext cx="7198895" cy="1705778"/>
              </a:xfrm>
            </p:spPr>
            <p:txBody>
              <a:bodyPr/>
              <a:lstStyle/>
              <a:p>
                <a:r>
                  <a:rPr lang="en-US" altLang="zh-CN" dirty="0"/>
                  <a:t>Strangeness conservation</a:t>
                </a:r>
              </a:p>
              <a:p>
                <a:pPr marL="0" indent="0">
                  <a:buNone/>
                </a:pPr>
                <a:r>
                  <a:rPr lang="en-US" altLang="zh-CN" b="0" dirty="0"/>
                  <a:t>       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zh-CN" dirty="0"/>
                  <a:t>. Require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acc>
                  </m:oMath>
                </a14:m>
                <a:r>
                  <a:rPr lang="en-US" altLang="zh-CN" dirty="0"/>
                  <a:t>.)     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0244"/>
                <a:ext cx="7198895" cy="1705778"/>
              </a:xfrm>
              <a:blipFill>
                <a:blip r:embed="rId2"/>
                <a:stretch>
                  <a:fillRect l="-1356" t="-53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1307548" y="1952381"/>
            <a:ext cx="447388" cy="2139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乘号 7"/>
          <p:cNvSpPr/>
          <p:nvPr/>
        </p:nvSpPr>
        <p:spPr>
          <a:xfrm>
            <a:off x="3994485" y="1710428"/>
            <a:ext cx="697830" cy="69783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838200" y="3657599"/>
                <a:ext cx="8486274" cy="1669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sz="2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Possible methods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sSubSup>
                      <m:sSubSup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en-US" altLang="zh-CN" sz="24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sSubSup>
                      <m:sSubSup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→(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  <m:sup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sSup>
                      <m:sSup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i="1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400" i="1" baseline="-2500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𝑛𝑙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6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threshold energy,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≈1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GeV, beyond current scope of the GF</a:t>
                </a:r>
              </a:p>
              <a:p>
                <a:r>
                  <a:rPr lang="en-US" altLang="zh-CN" sz="26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altLang="zh-CN" sz="2400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nonresonance</a:t>
                </a: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(free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57599"/>
                <a:ext cx="8486274" cy="1669240"/>
              </a:xfrm>
              <a:prstGeom prst="rect">
                <a:avLst/>
              </a:prstGeom>
              <a:blipFill>
                <a:blip r:embed="rId3"/>
                <a:stretch>
                  <a:fillRect l="-1149" t="-3285" b="-69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右箭头 9"/>
          <p:cNvSpPr/>
          <p:nvPr/>
        </p:nvSpPr>
        <p:spPr>
          <a:xfrm>
            <a:off x="3251757" y="4186025"/>
            <a:ext cx="447388" cy="2139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62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53360"/>
            <a:ext cx="10515600" cy="85000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Summary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1346" y="1290084"/>
            <a:ext cx="6701191" cy="4833989"/>
          </a:xfrm>
        </p:spPr>
        <p:txBody>
          <a:bodyPr>
            <a:normAutofit/>
          </a:bodyPr>
          <a:lstStyle/>
          <a:p>
            <a:r>
              <a:rPr lang="en-US" altLang="zh-CN" b="1" dirty="0"/>
              <a:t>High production rates</a:t>
            </a:r>
          </a:p>
          <a:p>
            <a:endParaRPr lang="en-US" altLang="zh-CN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r>
              <a:rPr lang="en-US" altLang="zh-CN" b="1" dirty="0"/>
              <a:t>Deeply bound states</a:t>
            </a:r>
          </a:p>
          <a:p>
            <a:pPr marL="0" indent="0">
              <a:buNone/>
            </a:pPr>
            <a:endParaRPr lang="en-US" altLang="zh-CN" b="1" dirty="0"/>
          </a:p>
          <a:p>
            <a:r>
              <a:rPr lang="en-US" altLang="zh-CN" b="1" dirty="0"/>
              <a:t>Higher </a:t>
            </a:r>
            <a:r>
              <a:rPr lang="en-US" altLang="zh-CN" b="1" i="1" dirty="0"/>
              <a:t>ns</a:t>
            </a:r>
            <a:r>
              <a:rPr lang="en-US" altLang="zh-CN" b="1" dirty="0"/>
              <a:t> states and </a:t>
            </a:r>
            <a:r>
              <a:rPr lang="en-US" altLang="zh-CN" b="1" i="1" dirty="0" err="1"/>
              <a:t>nl</a:t>
            </a:r>
            <a:r>
              <a:rPr lang="en-US" altLang="zh-CN" b="1" dirty="0"/>
              <a:t> states</a:t>
            </a: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616287" y="5058213"/>
            <a:ext cx="2737513" cy="850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FFC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altLang="zh-CN" sz="4000" dirty="0">
                <a:solidFill>
                  <a:schemeClr val="bg1"/>
                </a:solidFill>
              </a:rPr>
              <a:t>Thank you!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1346" y="1898286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nuclei:</a:t>
            </a:r>
            <a:endParaRPr lang="zh-CN" alt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182005" y="1934681"/>
            <a:ext cx="6009995" cy="494691"/>
            <a:chOff x="6452864" y="2655952"/>
            <a:chExt cx="6009995" cy="49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/>
                <p:cNvSpPr txBox="1"/>
                <p:nvPr/>
              </p:nvSpPr>
              <p:spPr>
                <a:xfrm>
                  <a:off x="9439456" y="2655952"/>
                  <a:ext cx="30234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≈5.6×</m:t>
                      </m:r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sup>
                      </m:sSup>
                    </m:oMath>
                  </a14:m>
                  <a:r>
                    <a:rPr lang="en-US" altLang="zh-CN" sz="24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zh-CN" sz="2400" baseline="300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zh-CN" altLang="en-US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文本框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9456" y="2655952"/>
                  <a:ext cx="3023403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605" t="-10526" b="-2894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/>
                <p:cNvSpPr txBox="1"/>
                <p:nvPr/>
              </p:nvSpPr>
              <p:spPr>
                <a:xfrm>
                  <a:off x="6452864" y="2660444"/>
                  <a:ext cx="2638351" cy="4901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342900" indent="-34290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≥9: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≈1</m:t>
                      </m:r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𝜇</m:t>
                      </m:r>
                    </m:oMath>
                  </a14:m>
                  <a:r>
                    <a:rPr lang="en-US" altLang="zh-CN" sz="240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zh-CN" altLang="en-US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文本框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864" y="2660444"/>
                  <a:ext cx="2638351" cy="490199"/>
                </a:xfrm>
                <a:prstGeom prst="rect">
                  <a:avLst/>
                </a:prstGeom>
                <a:blipFill>
                  <a:blip r:embed="rId3"/>
                  <a:stretch>
                    <a:fillRect l="-3002" t="-9877" r="-2309" b="-2098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右箭头 10"/>
            <p:cNvSpPr/>
            <p:nvPr/>
          </p:nvSpPr>
          <p:spPr>
            <a:xfrm>
              <a:off x="9037985" y="2779823"/>
              <a:ext cx="447388" cy="21392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61346" y="2400324"/>
            <a:ext cx="5872883" cy="1648179"/>
            <a:chOff x="361346" y="3213002"/>
            <a:chExt cx="5872883" cy="164817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346" y="3213002"/>
              <a:ext cx="5872883" cy="1643330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5113420" y="3271098"/>
              <a:ext cx="1068585" cy="15900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97441" y="3271098"/>
              <a:ext cx="334123" cy="15900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 rot="21398599">
            <a:off x="3656403" y="4135753"/>
            <a:ext cx="888132" cy="588890"/>
            <a:chOff x="6471428" y="4597425"/>
            <a:chExt cx="1063433" cy="705126"/>
          </a:xfrm>
        </p:grpSpPr>
        <p:sp>
          <p:nvSpPr>
            <p:cNvPr id="16" name="减号 15"/>
            <p:cNvSpPr/>
            <p:nvPr/>
          </p:nvSpPr>
          <p:spPr>
            <a:xfrm rot="19151093">
              <a:off x="6620461" y="4597425"/>
              <a:ext cx="914400" cy="705126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减号 16"/>
            <p:cNvSpPr/>
            <p:nvPr/>
          </p:nvSpPr>
          <p:spPr>
            <a:xfrm rot="2965693">
              <a:off x="6561247" y="4705285"/>
              <a:ext cx="502598" cy="682236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 rot="21398599">
            <a:off x="4859564" y="5095741"/>
            <a:ext cx="888132" cy="588890"/>
            <a:chOff x="6471428" y="4597425"/>
            <a:chExt cx="1063433" cy="705126"/>
          </a:xfrm>
        </p:grpSpPr>
        <p:sp>
          <p:nvSpPr>
            <p:cNvPr id="23" name="减号 22"/>
            <p:cNvSpPr/>
            <p:nvPr/>
          </p:nvSpPr>
          <p:spPr>
            <a:xfrm rot="19151093">
              <a:off x="6620461" y="4597425"/>
              <a:ext cx="914400" cy="705126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减号 23"/>
            <p:cNvSpPr/>
            <p:nvPr/>
          </p:nvSpPr>
          <p:spPr>
            <a:xfrm rot="2965693">
              <a:off x="6561247" y="4705285"/>
              <a:ext cx="502598" cy="682236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54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9763"/>
            <a:ext cx="12192000" cy="1227908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/>
              <a:t>Outline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36886"/>
          </a:xfrm>
        </p:spPr>
        <p:txBody>
          <a:bodyPr>
            <a:noAutofit/>
          </a:bodyPr>
          <a:lstStyle/>
          <a:p>
            <a:r>
              <a:rPr lang="en-US" altLang="zh-CN" sz="3200" b="1" dirty="0" err="1"/>
              <a:t>Pionic</a:t>
            </a:r>
            <a:r>
              <a:rPr lang="en-US" altLang="zh-CN" sz="3200" b="1" dirty="0"/>
              <a:t> atoms</a:t>
            </a:r>
          </a:p>
          <a:p>
            <a:endParaRPr lang="en-US" altLang="zh-CN" sz="2800" dirty="0"/>
          </a:p>
          <a:p>
            <a:r>
              <a:rPr lang="en-US" altLang="zh-CN" sz="3200" b="1" dirty="0" err="1"/>
              <a:t>Photoproduction</a:t>
            </a:r>
            <a:r>
              <a:rPr lang="en-US" altLang="zh-CN" sz="3200" b="1" dirty="0"/>
              <a:t> cross-sections</a:t>
            </a:r>
          </a:p>
          <a:p>
            <a:endParaRPr lang="en-US" altLang="zh-CN" sz="2800" dirty="0"/>
          </a:p>
          <a:p>
            <a:r>
              <a:rPr lang="en-US" altLang="zh-CN" sz="3200" b="1" dirty="0"/>
              <a:t>Production rates expected at GF</a:t>
            </a:r>
            <a:endParaRPr lang="zh-CN" altLang="en-US" sz="32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15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6394" y="1122852"/>
            <a:ext cx="5447211" cy="1502782"/>
          </a:xfrm>
        </p:spPr>
        <p:txBody>
          <a:bodyPr>
            <a:normAutofit fontScale="92500"/>
          </a:bodyPr>
          <a:lstStyle/>
          <a:p>
            <a:r>
              <a:rPr lang="en-US" altLang="zh-CN" b="1" dirty="0"/>
              <a:t>A negative pion orbiting the nucleus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hydrogen-like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m</a:t>
            </a:r>
            <a:r>
              <a:rPr lang="en-US" altLang="zh-CN" sz="2400" i="1" baseline="-25000" dirty="0"/>
              <a:t>π </a:t>
            </a:r>
            <a:r>
              <a:rPr lang="en-US" altLang="zh-CN" sz="2400" dirty="0"/>
              <a:t>c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 ≈ 140</a:t>
            </a:r>
            <a:r>
              <a:rPr lang="zh-CN" altLang="zh-CN" sz="2400" dirty="0"/>
              <a:t> </a:t>
            </a:r>
            <a:r>
              <a:rPr lang="en-US" altLang="zh-CN" sz="2400" dirty="0"/>
              <a:t>MeV≈</a:t>
            </a:r>
            <a:r>
              <a:rPr lang="zh-CN" altLang="zh-CN" sz="2400" dirty="0"/>
              <a:t> </a:t>
            </a:r>
            <a:r>
              <a:rPr lang="en-US" altLang="zh-CN" sz="2400" dirty="0"/>
              <a:t>270 m</a:t>
            </a:r>
            <a:r>
              <a:rPr lang="en-US" altLang="zh-CN" sz="2400" baseline="-25000" dirty="0"/>
              <a:t>e </a:t>
            </a:r>
            <a:r>
              <a:rPr lang="en-US" altLang="zh-CN" sz="2400" dirty="0"/>
              <a:t>c</a:t>
            </a:r>
            <a:r>
              <a:rPr lang="en-US" altLang="zh-CN" sz="2400" baseline="30000" dirty="0"/>
              <a:t>2</a:t>
            </a: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baseline="30000" dirty="0"/>
          </a:p>
          <a:p>
            <a:pPr marL="0" indent="0">
              <a:buNone/>
            </a:pPr>
            <a:endParaRPr lang="en-US" altLang="zh-CN" sz="2400" baseline="30000" dirty="0"/>
          </a:p>
          <a:p>
            <a:endParaRPr lang="en-US" altLang="zh-CN" sz="2400" baseline="300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185215"/>
            <a:ext cx="12192000" cy="836022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err="1"/>
              <a:t>Pionic</a:t>
            </a:r>
            <a:r>
              <a:rPr lang="en-US" altLang="zh-CN" sz="3600" dirty="0"/>
              <a:t> atoms</a:t>
            </a:r>
            <a:endParaRPr lang="zh-CN" altLang="en-US" sz="3600" dirty="0"/>
          </a:p>
        </p:txBody>
      </p:sp>
      <p:pic>
        <p:nvPicPr>
          <p:cNvPr id="6" name="内容占位符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4" y="2625634"/>
            <a:ext cx="2461766" cy="24891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文本框 10"/>
          <p:cNvSpPr txBox="1"/>
          <p:nvPr/>
        </p:nvSpPr>
        <p:spPr>
          <a:xfrm>
            <a:off x="5392517" y="6469720"/>
            <a:ext cx="5839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 Hüfner, Pions interact with nuclei, Physics Reports 21, 1  (1975)</a:t>
            </a:r>
          </a:p>
        </p:txBody>
      </p:sp>
      <p:pic>
        <p:nvPicPr>
          <p:cNvPr id="13" name="图片 12" descr="1Y9AAZKN47)ZG@XJV(O$~V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454" y="2625634"/>
            <a:ext cx="4322817" cy="3154651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 rot="21232096">
            <a:off x="8001922" y="5000991"/>
            <a:ext cx="1355456" cy="3786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217920" y="1122852"/>
            <a:ext cx="5447211" cy="1502782"/>
            <a:chOff x="6217920" y="1122852"/>
            <a:chExt cx="5447211" cy="1502782"/>
          </a:xfrm>
        </p:grpSpPr>
        <p:sp>
          <p:nvSpPr>
            <p:cNvPr id="10" name="内容占位符 2"/>
            <p:cNvSpPr txBox="1">
              <a:spLocks/>
            </p:cNvSpPr>
            <p:nvPr/>
          </p:nvSpPr>
          <p:spPr>
            <a:xfrm>
              <a:off x="6217920" y="1122852"/>
              <a:ext cx="5447211" cy="150278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Ø"/>
                <a:defRPr sz="2600" kern="1200">
                  <a:solidFill>
                    <a:srgbClr val="FFC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rgbClr val="FFC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b="1" dirty="0"/>
                <a:t>Strong interaction effects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altLang="zh-CN" sz="2400" dirty="0"/>
                <a:t>pion absorption        width broadening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altLang="zh-CN" sz="2400" dirty="0"/>
                <a:t>energy shift </a:t>
              </a:r>
              <a:r>
                <a:rPr lang="en-US" altLang="zh-CN" sz="2400" i="1" dirty="0">
                  <a:solidFill>
                    <a:srgbClr val="FF0000"/>
                  </a:solidFill>
                </a:rPr>
                <a:t>vs.</a:t>
              </a:r>
              <a:r>
                <a:rPr lang="en-US" altLang="zh-CN" sz="2400" dirty="0"/>
                <a:t> Coulomb</a:t>
              </a:r>
            </a:p>
          </p:txBody>
        </p:sp>
        <p:sp>
          <p:nvSpPr>
            <p:cNvPr id="12" name="右箭头 11"/>
            <p:cNvSpPr/>
            <p:nvPr/>
          </p:nvSpPr>
          <p:spPr>
            <a:xfrm>
              <a:off x="8627377" y="1701147"/>
              <a:ext cx="442970" cy="21392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B94E856-F8AC-D440-BC4A-532E41627157}"/>
              </a:ext>
            </a:extLst>
          </p:cNvPr>
          <p:cNvSpPr txBox="1"/>
          <p:nvPr/>
        </p:nvSpPr>
        <p:spPr>
          <a:xfrm>
            <a:off x="1061544" y="5114756"/>
            <a:ext cx="5034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Spin =0. Critical charge for point nucleus Z=68! 1s orbital radius is close to nuclear radius for Z=40</a:t>
            </a:r>
          </a:p>
        </p:txBody>
      </p:sp>
    </p:spTree>
    <p:extLst>
      <p:ext uri="{BB962C8B-B14F-4D97-AF65-F5344CB8AC3E}">
        <p14:creationId xmlns:p14="http://schemas.microsoft.com/office/powerpoint/2010/main" val="35205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01512" y="1585145"/>
                <a:ext cx="10758310" cy="339325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/>
                  <a:t>Physics Motivation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GF photons 	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bound</a:t>
                </a:r>
                <a:r>
                  <a:rPr lang="en-US" altLang="zh-CN" sz="2400" dirty="0"/>
                  <a:t> </a:t>
                </a:r>
                <a:r>
                  <a:rPr lang="en-US" altLang="zh-CN" sz="2400" dirty="0" err="1"/>
                  <a:t>pions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US" altLang="zh-CN" sz="240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𝑝h</m:t>
                        </m:r>
                      </m:sub>
                    </m:sSub>
                  </m:oMath>
                </a14:m>
                <a:r>
                  <a:rPr lang="en-US" altLang="zh-CN" sz="2400" dirty="0"/>
                  <a:t> </a:t>
                </a:r>
                <a:r>
                  <a:rPr lang="en-US" altLang="zh-CN" sz="2400" i="1" dirty="0"/>
                  <a:t>vs.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</m:oMath>
                </a14:m>
                <a:r>
                  <a:rPr lang="en-US" altLang="zh-CN" sz="2400" dirty="0"/>
                  <a:t>,  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flux</a:t>
                </a:r>
                <a:r>
                  <a:rPr lang="en-US" altLang="zh-CN" sz="2400" dirty="0"/>
                  <a:t> (tunable energy, narrow band, high flux)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deeply bound </a:t>
                </a:r>
                <a:r>
                  <a:rPr lang="en-US" altLang="zh-CN" sz="2400" dirty="0" err="1"/>
                  <a:t>pionic</a:t>
                </a:r>
                <a:r>
                  <a:rPr lang="en-US" altLang="zh-CN" sz="2400" dirty="0"/>
                  <a:t> atoms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strong interaction, nuclear structure, nuclear forces forming the structure…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zh-CN" sz="2400" baseline="30000" dirty="0"/>
              </a:p>
              <a:p>
                <a:pPr marL="0" indent="0">
                  <a:buNone/>
                </a:pPr>
                <a:endParaRPr lang="en-US" altLang="zh-CN" sz="2400" baseline="30000" dirty="0"/>
              </a:p>
              <a:p>
                <a:endParaRPr lang="en-US" altLang="zh-CN" sz="2400" baseline="300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1512" y="1585145"/>
                <a:ext cx="10758310" cy="3393255"/>
              </a:xfrm>
              <a:blipFill>
                <a:blip r:embed="rId2"/>
                <a:stretch>
                  <a:fillRect l="-850" t="-26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193891"/>
            <a:ext cx="12192000" cy="836022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err="1"/>
              <a:t>Pionic</a:t>
            </a:r>
            <a:r>
              <a:rPr lang="en-US" altLang="zh-CN" sz="3600" dirty="0"/>
              <a:t> atoms</a:t>
            </a:r>
            <a:endParaRPr lang="zh-CN" altLang="en-US" sz="3600" dirty="0"/>
          </a:p>
        </p:txBody>
      </p:sp>
      <p:sp>
        <p:nvSpPr>
          <p:cNvPr id="7" name="右箭头 6"/>
          <p:cNvSpPr/>
          <p:nvPr/>
        </p:nvSpPr>
        <p:spPr>
          <a:xfrm>
            <a:off x="2867919" y="2579716"/>
            <a:ext cx="521510" cy="35013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80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45066" y="1619838"/>
                <a:ext cx="6379065" cy="3170526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600" b="1" dirty="0"/>
                  <a:t>Stopping </a:t>
                </a:r>
                <a:r>
                  <a:rPr lang="en-US" altLang="zh-CN" sz="2600" b="1" dirty="0">
                    <a:solidFill>
                      <a:srgbClr val="FF0000"/>
                    </a:solidFill>
                  </a:rPr>
                  <a:t>free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e>
                      <m:sup>
                        <m:r>
                          <a:rPr lang="en-US" altLang="zh-CN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sz="2600" b="1" dirty="0"/>
                  <a:t> in a pion beam</a:t>
                </a:r>
              </a:p>
              <a:p>
                <a:pPr marL="0" indent="0">
                  <a:buNone/>
                </a:pPr>
                <a:endParaRPr lang="en-US" altLang="zh-CN" sz="2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produce ~10</a:t>
                </a:r>
                <a:r>
                  <a:rPr lang="en-US" altLang="zh-CN" sz="2400" baseline="30000" dirty="0"/>
                  <a:t>5</a:t>
                </a:r>
                <a:r>
                  <a:rPr lang="en-US" altLang="zh-CN" sz="2400" dirty="0"/>
                  <a:t> </a:t>
                </a:r>
                <a:r>
                  <a:rPr lang="en-US" altLang="zh-CN" sz="2400" dirty="0" err="1"/>
                  <a:t>pionic</a:t>
                </a:r>
                <a:r>
                  <a:rPr lang="en-US" altLang="zh-CN" sz="2400" dirty="0"/>
                  <a:t> atoms per sec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0000"/>
                    </a:solidFill>
                  </a:rPr>
                  <a:t>X-ray cascade</a:t>
                </a:r>
                <a:r>
                  <a:rPr lang="en-US" altLang="zh-CN" sz="2400" dirty="0"/>
                  <a:t> between “circular” states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deeply bound states cannot be produced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population of higher </a:t>
                </a:r>
                <a:r>
                  <a:rPr lang="en-US" altLang="zh-CN" sz="2400" i="1" dirty="0"/>
                  <a:t>ns</a:t>
                </a:r>
                <a:r>
                  <a:rPr lang="en-US" altLang="zh-CN" sz="2400" dirty="0"/>
                  <a:t> states is suppressed</a:t>
                </a:r>
                <a:endParaRPr lang="en-US" altLang="zh-CN" sz="2400" baseline="300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5066" y="1619838"/>
                <a:ext cx="6379065" cy="3170526"/>
              </a:xfrm>
              <a:blipFill>
                <a:blip r:embed="rId2"/>
                <a:stretch>
                  <a:fillRect l="-1433" t="-3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184776"/>
            <a:ext cx="12192000" cy="83602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Methods for producing </a:t>
            </a:r>
            <a:r>
              <a:rPr lang="en-US" altLang="zh-CN" sz="3600" dirty="0" err="1"/>
              <a:t>pionic</a:t>
            </a:r>
            <a:r>
              <a:rPr lang="en-US" altLang="zh-CN" sz="3600" dirty="0"/>
              <a:t> atoms</a:t>
            </a:r>
            <a:endParaRPr lang="zh-CN" altLang="en-US" sz="3600" dirty="0"/>
          </a:p>
        </p:txBody>
      </p:sp>
      <p:pic>
        <p:nvPicPr>
          <p:cNvPr id="12" name="图片 11" descr="NLE%)%T8Q4]ERSC5L}OT9E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033" y="1619838"/>
            <a:ext cx="3365319" cy="344817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66909" y="6484031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Hori,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Nature 581, 37 (2020);    	              T. Ericson and W. Weise,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Pions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Nuclei (Clarendon Press, 1988) </a:t>
            </a:r>
          </a:p>
        </p:txBody>
      </p:sp>
      <p:sp>
        <p:nvSpPr>
          <p:cNvPr id="6" name="椭圆 5"/>
          <p:cNvSpPr/>
          <p:nvPr/>
        </p:nvSpPr>
        <p:spPr>
          <a:xfrm rot="18956817">
            <a:off x="7589032" y="2878222"/>
            <a:ext cx="3354592" cy="6598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061157" y="4739957"/>
            <a:ext cx="1708484" cy="32806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97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62843" y="1278302"/>
                <a:ext cx="9472727" cy="485780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600" b="1" dirty="0"/>
                  <a:t>Our proposal</a:t>
                </a:r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0000"/>
                    </a:solidFill>
                  </a:rPr>
                  <a:t>resonance </a:t>
                </a:r>
                <a:r>
                  <a:rPr lang="en-US" altLang="zh-CN" sz="2400" dirty="0" err="1">
                    <a:solidFill>
                      <a:srgbClr val="FF0000"/>
                    </a:solidFill>
                  </a:rPr>
                  <a:t>photoproduction</a:t>
                </a:r>
                <a:r>
                  <a:rPr lang="en-US" altLang="zh-CN" sz="2400" dirty="0"/>
                  <a:t> of bound </a:t>
                </a:r>
                <a:r>
                  <a:rPr lang="en-US" altLang="zh-CN" sz="2400" dirty="0" err="1"/>
                  <a:t>pions</a:t>
                </a:r>
                <a:r>
                  <a:rPr lang="en-US" altLang="zh-CN" sz="2400" dirty="0"/>
                  <a:t> from the nucleus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𝛾</m:t>
                    </m:r>
                    <m:sSubSup>
                      <m:sSub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𝑋</m:t>
                    </m:r>
                    <m:sSubSup>
                      <m:sSub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→(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2400" b="0" i="1" baseline="-25000" smtClean="0">
                        <a:latin typeface="Cambria Math" panose="02040503050406030204" pitchFamily="18" charset="0"/>
                      </a:rPr>
                      <m:t>𝑛𝑙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, </a:t>
                </a:r>
                <a14:m>
                  <m:oMath xmlns:m="http://schemas.openxmlformats.org/officeDocument/2006/math">
                    <m:r>
                      <a:rPr lang="en-US" altLang="zh-CN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18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≈140</m:t>
                    </m:r>
                  </m:oMath>
                </a14:m>
                <a:r>
                  <a:rPr lang="en-US" altLang="zh-CN" sz="2400" dirty="0"/>
                  <a:t> MeV (final nucleus in its ground state)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𝑝h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sz="2400" i="1" dirty="0">
                    <a:solidFill>
                      <a:srgbClr val="FF0000"/>
                    </a:solidFill>
                  </a:rPr>
                  <a:t>vs.</a:t>
                </a:r>
                <a:r>
                  <a:rPr lang="en-US" altLang="zh-CN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</m:oMath>
                </a14:m>
                <a:endParaRPr lang="en-US" altLang="zh-CN" sz="1800" dirty="0"/>
              </a:p>
              <a:p>
                <a:pPr marL="0" indent="0">
                  <a:buNone/>
                </a:pPr>
                <a:endParaRPr lang="en-US" altLang="zh-CN" sz="2400" baseline="30000" dirty="0"/>
              </a:p>
              <a:p>
                <a:pPr marL="0" indent="0">
                  <a:buNone/>
                </a:pPr>
                <a:endParaRPr lang="en-US" altLang="zh-CN" sz="2400" baseline="30000" dirty="0"/>
              </a:p>
              <a:p>
                <a:endParaRPr lang="en-US" altLang="zh-CN" sz="2400" baseline="300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2843" y="1278302"/>
                <a:ext cx="9472727" cy="4857803"/>
              </a:xfrm>
              <a:blipFill>
                <a:blip r:embed="rId2"/>
                <a:stretch>
                  <a:fillRect l="-1030" t="-2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171781"/>
            <a:ext cx="12192000" cy="83602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Methods for producing </a:t>
            </a:r>
            <a:r>
              <a:rPr lang="en-US" altLang="zh-CN" sz="3600" dirty="0" err="1"/>
              <a:t>pionic</a:t>
            </a:r>
            <a:r>
              <a:rPr lang="en-US" altLang="zh-CN" sz="3600" dirty="0"/>
              <a:t> atoms</a:t>
            </a:r>
            <a:endParaRPr lang="zh-CN" altLang="en-US" sz="36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637" y="3246540"/>
            <a:ext cx="6990672" cy="162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2843" y="1182766"/>
            <a:ext cx="8500683" cy="1825845"/>
          </a:xfrm>
        </p:spPr>
        <p:txBody>
          <a:bodyPr>
            <a:normAutofit/>
          </a:bodyPr>
          <a:lstStyle/>
          <a:p>
            <a:r>
              <a:rPr lang="en-US" altLang="zh-CN" b="1" dirty="0"/>
              <a:t>Total w</a:t>
            </a:r>
            <a:r>
              <a:rPr lang="en-US" altLang="zh-CN" sz="2600" b="1" dirty="0"/>
              <a:t>idth of </a:t>
            </a:r>
            <a:r>
              <a:rPr lang="en-US" altLang="zh-CN" sz="2600" b="1" i="1" dirty="0"/>
              <a:t>ns </a:t>
            </a:r>
            <a:r>
              <a:rPr lang="en-US" altLang="zh-CN" b="1" dirty="0" err="1"/>
              <a:t>pionic</a:t>
            </a:r>
            <a:r>
              <a:rPr lang="en-US" altLang="zh-CN" b="1" dirty="0"/>
              <a:t> </a:t>
            </a:r>
            <a:r>
              <a:rPr lang="en-US" altLang="zh-CN" sz="2600" b="1" dirty="0"/>
              <a:t>states</a:t>
            </a:r>
          </a:p>
          <a:p>
            <a:pPr marL="0" indent="0">
              <a:buNone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width: </a:t>
            </a:r>
            <a:r>
              <a:rPr lang="en-US" altLang="zh-CN" sz="2400" dirty="0">
                <a:solidFill>
                  <a:srgbClr val="FF0000"/>
                </a:solidFill>
              </a:rPr>
              <a:t>pion absorption</a:t>
            </a:r>
            <a:r>
              <a:rPr lang="en-US" altLang="zh-CN" sz="2400" dirty="0"/>
              <a:t>, X-ray radiation, Auger electron emission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fitting 1</a:t>
            </a:r>
            <a:r>
              <a:rPr lang="en-US" altLang="zh-CN" sz="2400" i="1" dirty="0"/>
              <a:t>s </a:t>
            </a:r>
            <a:r>
              <a:rPr lang="en-US" altLang="zh-CN" sz="2400" dirty="0"/>
              <a:t>width data</a:t>
            </a:r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2400" baseline="30000" dirty="0"/>
          </a:p>
          <a:p>
            <a:pPr marL="0" indent="0">
              <a:buNone/>
            </a:pPr>
            <a:endParaRPr lang="en-US" altLang="zh-CN" sz="2400" baseline="30000" dirty="0"/>
          </a:p>
          <a:p>
            <a:endParaRPr lang="en-US" altLang="zh-CN" sz="2400" baseline="300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171781"/>
            <a:ext cx="12192000" cy="836022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Methods for producing </a:t>
            </a:r>
            <a:r>
              <a:rPr lang="en-US" altLang="zh-CN" sz="3600" dirty="0" err="1"/>
              <a:t>pionic</a:t>
            </a:r>
            <a:r>
              <a:rPr lang="en-US" altLang="zh-CN" sz="3600" dirty="0"/>
              <a:t> atoms</a:t>
            </a:r>
            <a:endParaRPr lang="zh-CN" altLang="en-US" sz="3600" dirty="0"/>
          </a:p>
        </p:txBody>
      </p:sp>
      <p:pic>
        <p:nvPicPr>
          <p:cNvPr id="6" name="图片 4"/>
          <p:cNvPicPr>
            <a:picLocks noChangeAspect="1"/>
          </p:cNvPicPr>
          <p:nvPr/>
        </p:nvPicPr>
        <p:blipFill>
          <a:blip r:embed="rId2"/>
          <a:srcRect l="19776" t="10716" r="13087" b="10930"/>
          <a:stretch>
            <a:fillRect/>
          </a:stretch>
        </p:blipFill>
        <p:spPr>
          <a:xfrm>
            <a:off x="633976" y="3049555"/>
            <a:ext cx="4565230" cy="299595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5199206" y="4541563"/>
                <a:ext cx="6760377" cy="1292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Γ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en-US" altLang="zh-CN" sz="2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,1)</m:t>
                      </m:r>
                    </m:oMath>
                  </m:oMathPara>
                </a14:m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</m:t>
                        </m:r>
                      </m:sub>
                    </m:sSub>
                    <m:d>
                      <m:d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,1)</m:t>
                    </m:r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altLang="zh-CN" sz="2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altLang="zh-CN" sz="2000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pionic</a:t>
                </a:r>
                <a:r>
                  <a:rPr lang="en-US" altLang="zh-CN" sz="2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atoms with 1</a:t>
                </a:r>
                <a:r>
                  <a:rPr lang="en-US" altLang="zh-CN" sz="2000" i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CN" sz="20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orbital radius larger than nuclear radius</a:t>
                </a: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206" y="4541563"/>
                <a:ext cx="6760377" cy="1292983"/>
              </a:xfrm>
              <a:prstGeom prst="rect">
                <a:avLst/>
              </a:prstGeom>
              <a:blipFill>
                <a:blip r:embed="rId3"/>
                <a:stretch>
                  <a:fillRect l="-992" r="-180" b="-75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2318782" y="6469720"/>
            <a:ext cx="951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Friedman and A. Gal, Physics Reports 452, 89 (2007);  J.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Konijn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Nuclear Physics A 519, 773 (1990)</a:t>
            </a:r>
          </a:p>
        </p:txBody>
      </p:sp>
    </p:spTree>
    <p:extLst>
      <p:ext uri="{BB962C8B-B14F-4D97-AF65-F5344CB8AC3E}">
        <p14:creationId xmlns:p14="http://schemas.microsoft.com/office/powerpoint/2010/main" val="3329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3377"/>
            <a:ext cx="12192000" cy="7844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Photoproduction</a:t>
            </a:r>
            <a:r>
              <a:rPr lang="en-US" altLang="zh-CN" dirty="0"/>
              <a:t> cross-sections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11040" y="1181996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b="1" dirty="0"/>
                  <a:t>Cross-section for monochromatic photons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𝜋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ℏ</m:t>
                                </m:r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altLang="zh-CN" sz="2400" b="0" i="1" smtClean="0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24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≈140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MeV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</m:oMath>
                </a14:m>
                <a:r>
                  <a:rPr lang="en-US" altLang="zh-CN" sz="2400" dirty="0"/>
                  <a:t>: dominated by pion absorption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US" altLang="zh-CN" sz="2400" dirty="0"/>
                  <a:t>  :  radiative capture of the pion by nuclei, with </a:t>
                </a:r>
                <a:r>
                  <a:rPr lang="en-US" altLang="zh-CN" sz="2400" u="heavy" dirty="0">
                    <a:uFill>
                      <a:solidFill>
                        <a:srgbClr val="FF0000"/>
                      </a:solidFill>
                    </a:uFill>
                  </a:rPr>
                  <a:t>final nuclei in the ground state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/>
                  <a:t>: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zh-CN" sz="24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/>
                  <a:t> ~ 1mb, valid for light nuclei)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             2% (radiative capture probability, upper estimate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400" dirty="0"/>
                  <a:t>) 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1040" y="1181996"/>
                <a:ext cx="10515600" cy="4351338"/>
              </a:xfrm>
              <a:blipFill>
                <a:blip r:embed="rId2"/>
                <a:stretch>
                  <a:fillRect l="-928" t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441962" y="6483005"/>
            <a:ext cx="491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Delorme and T. Ericson, Physics Letters 21, 98 (1966)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3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3377"/>
            <a:ext cx="12192000" cy="784406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Photoproduction</a:t>
            </a:r>
            <a:r>
              <a:rPr lang="en-US" altLang="zh-CN" dirty="0"/>
              <a:t> cross-sections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11040" y="1025580"/>
                <a:ext cx="10329999" cy="1994919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b="1" dirty="0"/>
                  <a:t>bound pion </a:t>
                </a:r>
                <a:r>
                  <a:rPr lang="en-US" altLang="zh-CN" sz="2800" b="1" i="1" dirty="0"/>
                  <a:t>vs.</a:t>
                </a:r>
                <a:r>
                  <a:rPr lang="en-US" altLang="zh-CN" sz="2800" b="1" dirty="0"/>
                  <a:t> free pion</a:t>
                </a:r>
              </a:p>
              <a:p>
                <a:pPr marL="0" indent="0">
                  <a:buNone/>
                </a:pPr>
                <a:endParaRPr lang="en-US" altLang="zh-CN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Integrated cross-section: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∫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𝑑𝐸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:r>
                  <a:rPr lang="en-US" altLang="zh-CN" sz="2400" dirty="0"/>
                  <a:t>(bound pion)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∫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𝑑𝐸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400" dirty="0"/>
                  <a:t>,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m:rPr>
                        <m:sty m:val="p"/>
                      </m:rPr>
                      <a:rPr lang="en-US" altLang="zh-CN" sz="2400" b="0" i="1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(−2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𝑚𝑐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(near threshold)</a:t>
                </a:r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pPr marL="0" indent="0">
                  <a:buNone/>
                </a:pPr>
                <a:endParaRPr lang="en-US" altLang="zh-CN" sz="2400" i="1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1040" y="1025580"/>
                <a:ext cx="10329999" cy="1994919"/>
              </a:xfrm>
              <a:blipFill>
                <a:blip r:embed="rId2"/>
                <a:stretch>
                  <a:fillRect l="-1063" t="-5199" b="-6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CFC51-947C-4118-82C2-145DBFC3BEA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98922" y="6469720"/>
            <a:ext cx="9183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Tzara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Nuclear Physics B 18, 246 (1970); M.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Singham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F.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Tabakin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Annals of Physics 135, 71 (1981)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293" y="4353471"/>
            <a:ext cx="5952861" cy="166890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247688" y="4392880"/>
            <a:ext cx="1064525" cy="1590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711040" y="3116986"/>
                <a:ext cx="9617633" cy="3478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endParaRPr lang="en-US" altLang="zh-CN" sz="2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CN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measurements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altLang="zh-CN" sz="24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(using quasi-monochromatic photons) are limited.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light nuclei: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heavy nuclei: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altLang="zh-CN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</m:sSub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~1</m:t>
                    </m:r>
                    <m:r>
                      <a:rPr lang="en-US" altLang="zh-CN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40" y="3116986"/>
                <a:ext cx="9617633" cy="3478068"/>
              </a:xfrm>
              <a:prstGeom prst="rect">
                <a:avLst/>
              </a:prstGeom>
              <a:blipFill>
                <a:blip r:embed="rId4"/>
                <a:stretch>
                  <a:fillRect l="-1187" t="-1091" b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椭圆 9"/>
          <p:cNvSpPr/>
          <p:nvPr/>
        </p:nvSpPr>
        <p:spPr>
          <a:xfrm>
            <a:off x="3850104" y="4547931"/>
            <a:ext cx="349456" cy="27897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6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7D31"/>
      </a:hlink>
      <a:folHlink>
        <a:srgbClr val="ED7D31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5097</TotalTime>
  <Words>1078</Words>
  <Application>Microsoft Macintosh PowerPoint</Application>
  <PresentationFormat>Widescreen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等线</vt:lpstr>
      <vt:lpstr>Arial</vt:lpstr>
      <vt:lpstr>Cambria Math</vt:lpstr>
      <vt:lpstr>Times New Roman</vt:lpstr>
      <vt:lpstr>Wingdings</vt:lpstr>
      <vt:lpstr>Office 主题​​</vt:lpstr>
      <vt:lpstr>Resonance Photoproduction of Pionic Atoms @</vt:lpstr>
      <vt:lpstr>Outline</vt:lpstr>
      <vt:lpstr>Pionic atoms</vt:lpstr>
      <vt:lpstr>Pionic atoms</vt:lpstr>
      <vt:lpstr>Methods for producing pionic atoms</vt:lpstr>
      <vt:lpstr>Methods for producing pionic atoms</vt:lpstr>
      <vt:lpstr>Methods for producing pionic atoms</vt:lpstr>
      <vt:lpstr>Photoproduction cross-sections</vt:lpstr>
      <vt:lpstr>Photoproduction cross-sections</vt:lpstr>
      <vt:lpstr>Photoproduction cross-sections</vt:lpstr>
      <vt:lpstr>Photoproduction cross-sections</vt:lpstr>
      <vt:lpstr>Photoproduction cross-sections</vt:lpstr>
      <vt:lpstr>Photoproduction cross-sections</vt:lpstr>
      <vt:lpstr>Production rates at the GF</vt:lpstr>
      <vt:lpstr>Production rates at the GF</vt:lpstr>
      <vt:lpstr>Kaonic atoms</vt:lpstr>
      <vt:lpstr>Summary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Victor Flambaum</cp:lastModifiedBy>
  <cp:revision>215</cp:revision>
  <dcterms:created xsi:type="dcterms:W3CDTF">2021-02-10T02:11:37Z</dcterms:created>
  <dcterms:modified xsi:type="dcterms:W3CDTF">2021-02-17T09:43:18Z</dcterms:modified>
</cp:coreProperties>
</file>