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1" y="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28.09.2020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9936" y="1159383"/>
            <a:ext cx="11594592" cy="5643753"/>
          </a:xfrm>
        </p:spPr>
        <p:txBody>
          <a:bodyPr>
            <a:normAutofit fontScale="850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</a:t>
            </a:r>
            <a:r>
              <a:rPr lang="de-DE" sz="2000" b="1" i="1" dirty="0">
                <a:solidFill>
                  <a:srgbClr val="FF7575"/>
                </a:solidFill>
              </a:rPr>
              <a:t> </a:t>
            </a:r>
            <a:r>
              <a:rPr lang="de-DE" sz="2000" b="1" i="1" dirty="0" smtClean="0">
                <a:solidFill>
                  <a:srgbClr val="FF7575"/>
                </a:solidFill>
              </a:rPr>
              <a:t>– IAP-</a:t>
            </a:r>
            <a:r>
              <a:rPr lang="de-DE" sz="2000" b="1" i="1" dirty="0" err="1" smtClean="0">
                <a:solidFill>
                  <a:srgbClr val="FF7575"/>
                </a:solidFill>
              </a:rPr>
              <a:t>Rf</a:t>
            </a:r>
            <a:r>
              <a:rPr lang="de-DE" sz="2000" b="1" i="1" dirty="0" smtClean="0">
                <a:solidFill>
                  <a:srgbClr val="FF7575"/>
                </a:solidFill>
              </a:rPr>
              <a:t>-bunker </a:t>
            </a:r>
            <a:r>
              <a:rPr lang="de-DE" sz="2000" b="1" i="1" dirty="0">
                <a:solidFill>
                  <a:srgbClr val="FF7575"/>
                </a:solidFill>
              </a:rPr>
              <a:t>still </a:t>
            </a:r>
            <a:r>
              <a:rPr lang="de-DE" sz="2000" b="1" i="1" dirty="0" smtClean="0">
                <a:solidFill>
                  <a:srgbClr val="FF7575"/>
                </a:solidFill>
              </a:rPr>
              <a:t>not </a:t>
            </a:r>
            <a:r>
              <a:rPr lang="de-DE" sz="2000" b="1" i="1" dirty="0" err="1" smtClean="0">
                <a:solidFill>
                  <a:srgbClr val="FF7575"/>
                </a:solidFill>
              </a:rPr>
              <a:t>available</a:t>
            </a:r>
            <a:r>
              <a:rPr lang="en-US" sz="2000" b="1" i="1" dirty="0" smtClean="0">
                <a:solidFill>
                  <a:srgbClr val="FF7575"/>
                </a:solidFill>
              </a:rPr>
              <a:t>!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CH0-test@HIM-Lab accomplished – confirmation of </a:t>
            </a:r>
            <a:r>
              <a:rPr lang="en-US" sz="2000" b="1" dirty="0" err="1" smtClean="0"/>
              <a:t>E</a:t>
            </a:r>
            <a:r>
              <a:rPr lang="en-US" sz="2000" b="1" baseline="-25000" dirty="0" err="1" smtClean="0"/>
              <a:t>acc</a:t>
            </a:r>
            <a:r>
              <a:rPr lang="en-US" sz="2000" b="1" dirty="0" smtClean="0"/>
              <a:t> (max.), 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? </a:t>
            </a:r>
            <a:endParaRPr lang="en-US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/>
              <a:t>superconducting</a:t>
            </a:r>
            <a:r>
              <a:rPr lang="de-DE" sz="2100" i="1" dirty="0"/>
              <a:t> solenoids:Q4/2020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cryostat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1 (Q1/2021) , cryostat2 (2021)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superconducting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buncher1 (2021), buncher2 (2022)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rf-amplifiers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advanced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demonstrator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)  Q1/2021,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(CM2)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ordered</a:t>
            </a:r>
            <a:endParaRPr lang="de-DE" sz="2100" i="1" dirty="0">
              <a:solidFill>
                <a:schemeClr val="bg1">
                  <a:lumMod val="50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20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 smtClean="0"/>
              <a:t>: </a:t>
            </a:r>
            <a:r>
              <a:rPr lang="de-DE" sz="2000" b="1" dirty="0"/>
              <a:t>B</a:t>
            </a:r>
            <a:r>
              <a:rPr lang="de-DE" sz="2000" b="1" dirty="0" smtClean="0"/>
              <a:t>udget </a:t>
            </a:r>
            <a:r>
              <a:rPr lang="de-DE" sz="2000" b="1" dirty="0" smtClean="0"/>
              <a:t>2020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2021 (</a:t>
            </a:r>
            <a:r>
              <a:rPr lang="de-DE" sz="2000" b="1" dirty="0" err="1" smtClean="0"/>
              <a:t>prelim</a:t>
            </a:r>
            <a:r>
              <a:rPr lang="de-DE" sz="2000" b="1" dirty="0" smtClean="0"/>
              <a:t>.)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now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available</a:t>
            </a:r>
            <a:r>
              <a:rPr lang="de-DE" sz="2000" b="1" dirty="0" smtClean="0"/>
              <a:t> – </a:t>
            </a:r>
            <a:r>
              <a:rPr lang="de-DE" sz="2000" b="1" dirty="0" err="1" smtClean="0"/>
              <a:t>purchasing</a:t>
            </a:r>
            <a:r>
              <a:rPr lang="de-DE" sz="2000" b="1" dirty="0" smtClean="0"/>
              <a:t>…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CH3-5: GFEV </a:t>
            </a:r>
            <a:r>
              <a:rPr lang="de-DE" sz="2000" b="1" dirty="0" err="1" smtClean="0"/>
              <a:t>confirmed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tendering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process</a:t>
            </a:r>
            <a:r>
              <a:rPr lang="de-DE" sz="2000" b="1" dirty="0"/>
              <a:t> </a:t>
            </a:r>
            <a:r>
              <a:rPr lang="de-DE" sz="2000" b="1" dirty="0" smtClean="0"/>
              <a:t>– </a:t>
            </a:r>
            <a:r>
              <a:rPr lang="de-DE" sz="2000" b="1" dirty="0" err="1" smtClean="0"/>
              <a:t>waiting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budget!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Continuation of Beam </a:t>
            </a:r>
            <a:r>
              <a:rPr lang="en-US" sz="2100" b="1" dirty="0"/>
              <a:t>line set up@SH4 </a:t>
            </a:r>
            <a:r>
              <a:rPr lang="en-US" sz="2100" b="1" dirty="0" smtClean="0"/>
              <a:t>still ongoing (setup of Test Bench)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4rod-RFQ-prototype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cw</a:t>
            </a:r>
            <a:r>
              <a:rPr lang="en-US" sz="2000" b="1" dirty="0"/>
              <a:t>)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</a:t>
            </a:r>
            <a:r>
              <a:rPr lang="en-US" sz="2000" b="1" dirty="0" smtClean="0"/>
              <a:t>finished – waiting for further test results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700" b="1" dirty="0" smtClean="0"/>
              <a:t>max. 80 kW pulse power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700" b="1" dirty="0" smtClean="0"/>
              <a:t>max. </a:t>
            </a:r>
            <a:r>
              <a:rPr lang="de-DE" sz="1700" b="1" dirty="0"/>
              <a:t>20 kW </a:t>
            </a:r>
            <a:r>
              <a:rPr lang="de-DE" sz="1700" b="1" dirty="0" err="1" smtClean="0"/>
              <a:t>average</a:t>
            </a:r>
            <a:r>
              <a:rPr lang="de-DE" sz="1700" b="1" dirty="0" smtClean="0"/>
              <a:t> power (@ </a:t>
            </a:r>
            <a:r>
              <a:rPr lang="de-DE" sz="1700" b="1" dirty="0"/>
              <a:t>60 kW </a:t>
            </a:r>
            <a:r>
              <a:rPr lang="de-DE" sz="1700" b="1" dirty="0" smtClean="0"/>
              <a:t>pulse power, 6ms)  =&gt; </a:t>
            </a:r>
            <a:r>
              <a:rPr lang="de-DE" sz="1700" b="1" dirty="0" smtClean="0">
                <a:sym typeface="Symbol" panose="05050102010706020507" pitchFamily="18" charset="2"/>
              </a:rPr>
              <a:t>T  21°C</a:t>
            </a:r>
            <a:endParaRPr lang="en-US" sz="1700" b="1" dirty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700" b="1" dirty="0" smtClean="0"/>
              <a:t>(3D-laser </a:t>
            </a:r>
            <a:r>
              <a:rPr lang="en-US" sz="1700" b="1" dirty="0" err="1" smtClean="0"/>
              <a:t>vibrometer</a:t>
            </a:r>
            <a:r>
              <a:rPr lang="en-US" sz="1700" b="1" dirty="0" smtClean="0"/>
              <a:t>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Further </a:t>
            </a:r>
            <a:r>
              <a:rPr lang="en-US" sz="2000" b="1" dirty="0" err="1" smtClean="0"/>
              <a:t>cw</a:t>
            </a:r>
            <a:r>
              <a:rPr lang="en-US" sz="2000" b="1" dirty="0" smtClean="0"/>
              <a:t>-APF-IH-DTL beam dynamics design and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 and mechanical layout for tank 2 started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BSM (FAIR-p-</a:t>
            </a:r>
            <a:r>
              <a:rPr lang="en-US" sz="2000" b="1" dirty="0" err="1" smtClean="0"/>
              <a:t>Linac</a:t>
            </a:r>
            <a:r>
              <a:rPr lang="en-US" sz="2000" b="1" dirty="0" smtClean="0"/>
              <a:t> and cw-Linac) commissioning and testing </a:t>
            </a:r>
            <a:r>
              <a:rPr lang="en-US" sz="2000" b="1" dirty="0" smtClean="0"/>
              <a:t>postponed for May/June 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28.09.2020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155</cp:revision>
  <dcterms:created xsi:type="dcterms:W3CDTF">2019-10-07T09:45:35Z</dcterms:created>
  <dcterms:modified xsi:type="dcterms:W3CDTF">2020-09-28T16:27:09Z</dcterms:modified>
</cp:coreProperties>
</file>