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71" r:id="rId4"/>
    <p:sldId id="272" r:id="rId5"/>
    <p:sldId id="269" r:id="rId6"/>
    <p:sldId id="270" r:id="rId7"/>
    <p:sldId id="273" r:id="rId8"/>
    <p:sldId id="258" r:id="rId9"/>
    <p:sldId id="262" r:id="rId10"/>
    <p:sldId id="275" r:id="rId11"/>
    <p:sldId id="264" r:id="rId12"/>
    <p:sldId id="267" r:id="rId13"/>
    <p:sldId id="263" r:id="rId14"/>
    <p:sldId id="274" r:id="rId15"/>
    <p:sldId id="268" r:id="rId16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 autoAdjust="0"/>
    <p:restoredTop sz="94655" autoAdjust="0"/>
  </p:normalViewPr>
  <p:slideViewPr>
    <p:cSldViewPr snapToGrid="0" snapToObjects="1">
      <p:cViewPr varScale="1">
        <p:scale>
          <a:sx n="219" d="100"/>
          <a:sy n="219" d="100"/>
        </p:scale>
        <p:origin x="104" y="1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04.11.2020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04.11.2020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BF80593-284C-244D-84D3-4D7255E83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634" y="130629"/>
            <a:ext cx="6071291" cy="701284"/>
          </a:xfrm>
        </p:spPr>
        <p:txBody>
          <a:bodyPr anchor="b"/>
          <a:lstStyle>
            <a:lvl1pPr marL="0" indent="0" algn="l">
              <a:buNone/>
              <a:defRPr sz="2000" b="1"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04.11.2020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DE" smtClean="0"/>
              <a:t>P. Gerhard, Injector Controls Upgrade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04.11.2020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P. Gerhard, Injector Controls Upgrade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04.11.2020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P. Gerhard, Injector Controls Upgrade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 smtClean="0">
                <a:solidFill>
                  <a:srgbClr val="333333"/>
                </a:solidFill>
                <a:latin typeface="+mn-lt"/>
                <a:cs typeface="Arial"/>
              </a:rPr>
              <a:t>GSI GmbH | FAIR GmbH</a:t>
            </a:r>
            <a:endParaRPr lang="de-DE" sz="750" dirty="0">
              <a:solidFill>
                <a:srgbClr val="333333"/>
              </a:solidFill>
              <a:latin typeface="Arial"/>
              <a:cs typeface="Arial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04.11.2020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dirty="0" smtClean="0"/>
              <a:t>P. Gerhard, </a:t>
            </a:r>
            <a:r>
              <a:rPr lang="de-DE" dirty="0" err="1" smtClean="0"/>
              <a:t>Injector</a:t>
            </a:r>
            <a:r>
              <a:rPr lang="de-DE" dirty="0" smtClean="0"/>
              <a:t> Controls Upgrade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9572" y="2738074"/>
            <a:ext cx="8630756" cy="584900"/>
          </a:xfrm>
        </p:spPr>
        <p:txBody>
          <a:bodyPr/>
          <a:lstStyle/>
          <a:p>
            <a:r>
              <a:rPr lang="de-DE" dirty="0" err="1"/>
              <a:t>Injector</a:t>
            </a:r>
            <a:r>
              <a:rPr lang="de-DE" dirty="0"/>
              <a:t> Controls </a:t>
            </a:r>
            <a:r>
              <a:rPr lang="de-DE" dirty="0" smtClean="0"/>
              <a:t>Upgrade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858042"/>
          </a:xfrm>
        </p:spPr>
        <p:txBody>
          <a:bodyPr>
            <a:normAutofit fontScale="85000" lnSpcReduction="20000"/>
          </a:bodyPr>
          <a:lstStyle/>
          <a:p>
            <a:r>
              <a:rPr lang="de-DE" dirty="0" smtClean="0"/>
              <a:t>Peter Gerhard, PSU</a:t>
            </a:r>
          </a:p>
          <a:p>
            <a:r>
              <a:rPr lang="de-DE" dirty="0" smtClean="0"/>
              <a:t>für das </a:t>
            </a:r>
            <a:r>
              <a:rPr lang="de-DE" dirty="0" err="1" smtClean="0"/>
              <a:t>Injector</a:t>
            </a:r>
            <a:r>
              <a:rPr lang="de-DE" dirty="0" smtClean="0"/>
              <a:t> Controls Upgrade Projekt</a:t>
            </a:r>
          </a:p>
          <a:p>
            <a:endParaRPr lang="de-DE" dirty="0"/>
          </a:p>
          <a:p>
            <a:r>
              <a:rPr lang="de-DE" dirty="0" err="1" smtClean="0"/>
              <a:t>Operateursschulung</a:t>
            </a:r>
            <a:r>
              <a:rPr lang="de-DE" dirty="0" smtClean="0"/>
              <a:t> 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Alle Funktionen und Systeme, die heute im HKR vorhanden sind und genutzt werden, sollen weiterhin zur Verfügung stehen</a:t>
            </a:r>
          </a:p>
          <a:p>
            <a:pPr lvl="1"/>
            <a:r>
              <a:rPr lang="de-DE" dirty="0" smtClean="0"/>
              <a:t>Weiterentwicklungen und Erweiterungen nicht ausgeschlossen …</a:t>
            </a:r>
          </a:p>
          <a:p>
            <a:endParaRPr lang="de-DE" dirty="0" smtClean="0"/>
          </a:p>
          <a:p>
            <a:r>
              <a:rPr lang="de-DE" dirty="0" smtClean="0"/>
              <a:t>Strahleinstellung in Echtzeit</a:t>
            </a:r>
          </a:p>
          <a:p>
            <a:pPr lvl="1"/>
            <a:r>
              <a:rPr lang="de-DE" dirty="0" smtClean="0"/>
              <a:t>Änderung=</a:t>
            </a:r>
            <a:r>
              <a:rPr lang="de-DE" dirty="0" err="1" smtClean="0"/>
              <a:t>Trim</a:t>
            </a:r>
            <a:r>
              <a:rPr lang="de-DE" dirty="0" smtClean="0"/>
              <a:t> von einzelnen Geräten (Magnete, HF) und Rückmeldung &lt; 100ms</a:t>
            </a:r>
          </a:p>
          <a:p>
            <a:pPr lvl="1"/>
            <a:r>
              <a:rPr lang="de-DE" dirty="0" smtClean="0"/>
              <a:t>Maschine läuft währenddessen weiter</a:t>
            </a:r>
          </a:p>
          <a:p>
            <a:pPr lvl="1"/>
            <a:r>
              <a:rPr lang="de-DE" dirty="0"/>
              <a:t>Kann zu 50 </a:t>
            </a:r>
            <a:r>
              <a:rPr lang="de-DE" dirty="0" err="1"/>
              <a:t>Trimwerten</a:t>
            </a:r>
            <a:r>
              <a:rPr lang="de-DE" dirty="0"/>
              <a:t> pro Geräte und Sekunde führen -&gt; Archivierungskonzept?</a:t>
            </a:r>
          </a:p>
          <a:p>
            <a:pPr lvl="1"/>
            <a:r>
              <a:rPr lang="de-DE" dirty="0" smtClean="0"/>
              <a:t>Versorgung </a:t>
            </a:r>
            <a:r>
              <a:rPr lang="de-DE" dirty="0" smtClean="0"/>
              <a:t>kompletter Chains (Initialisierung) oder großer Bereiche (Energieänderung) darf länger dauern, </a:t>
            </a:r>
            <a:r>
              <a:rPr lang="de-DE" dirty="0" smtClean="0"/>
              <a:t>UNILAC / Pattern </a:t>
            </a:r>
            <a:r>
              <a:rPr lang="de-DE" dirty="0" smtClean="0"/>
              <a:t>muss weiterlaufen</a:t>
            </a:r>
          </a:p>
          <a:p>
            <a:r>
              <a:rPr lang="de-DE" dirty="0" smtClean="0"/>
              <a:t>Parallele </a:t>
            </a:r>
            <a:r>
              <a:rPr lang="de-DE" dirty="0" smtClean="0"/>
              <a:t>Einstellung mehrerer Chains gleichzeitig und unabhängig voneinander, ohne gegenseitige Beeinflussung</a:t>
            </a:r>
          </a:p>
          <a:p>
            <a:r>
              <a:rPr lang="de-DE" dirty="0" smtClean="0"/>
              <a:t>Datenrücklese bis 50Hz, wo immer möglich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Anforderungen aus dem UNILAC-Betrieb &amp; FAIR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4013201" y="4920458"/>
            <a:ext cx="3136599" cy="267868"/>
          </a:xfrm>
        </p:spPr>
        <p:txBody>
          <a:bodyPr/>
          <a:lstStyle/>
          <a:p>
            <a:pPr algn="l"/>
            <a:r>
              <a:rPr lang="en-US" smtClean="0"/>
              <a:t>P. Gerhard, Injector Controls Upgrade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8015792" y="4914482"/>
            <a:ext cx="744898" cy="273844"/>
          </a:xfrm>
        </p:spPr>
        <p:txBody>
          <a:bodyPr/>
          <a:lstStyle/>
          <a:p>
            <a:fld id="{125CBDDA-5CCF-8748-8988-9DC6C8981774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066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7635" y="992216"/>
            <a:ext cx="8420176" cy="3677689"/>
          </a:xfrm>
        </p:spPr>
        <p:txBody>
          <a:bodyPr/>
          <a:lstStyle/>
          <a:p>
            <a:r>
              <a:rPr lang="de-DE" dirty="0" smtClean="0"/>
              <a:t>Datenversorgung darf den laufenden Betrieb nicht „stören“</a:t>
            </a:r>
          </a:p>
          <a:p>
            <a:pPr lvl="1"/>
            <a:r>
              <a:rPr lang="de-DE" dirty="0" smtClean="0"/>
              <a:t>einfache </a:t>
            </a:r>
            <a:r>
              <a:rPr lang="de-DE" dirty="0" err="1" smtClean="0"/>
              <a:t>Gerätetrims</a:t>
            </a:r>
            <a:endParaRPr lang="de-DE" dirty="0" smtClean="0"/>
          </a:p>
          <a:p>
            <a:pPr lvl="1"/>
            <a:r>
              <a:rPr lang="de-DE" dirty="0" smtClean="0"/>
              <a:t>Änderungen der Pulslänge &lt;-&gt; Änderungen an der Eventsequenz einer Chain</a:t>
            </a:r>
          </a:p>
          <a:p>
            <a:pPr lvl="1"/>
            <a:r>
              <a:rPr lang="de-DE" dirty="0" smtClean="0"/>
              <a:t>Anhalten, </a:t>
            </a:r>
            <a:r>
              <a:rPr lang="de-DE" dirty="0"/>
              <a:t>S</a:t>
            </a:r>
            <a:r>
              <a:rPr lang="de-DE" dirty="0" smtClean="0"/>
              <a:t>tarten, Einfügen und Entfernen von </a:t>
            </a:r>
            <a:r>
              <a:rPr lang="de-DE" dirty="0" err="1" smtClean="0"/>
              <a:t>VirtAccs</a:t>
            </a:r>
            <a:r>
              <a:rPr lang="de-DE" dirty="0" smtClean="0"/>
              <a:t> &lt;-&gt; Änderung des Patterns!</a:t>
            </a:r>
          </a:p>
          <a:p>
            <a:pPr lvl="1"/>
            <a:r>
              <a:rPr lang="de-DE" dirty="0" smtClean="0"/>
              <a:t>Wechsel / Änderung einer Chain oder des Patterns müssen unterbrechungsfrei erfolgen</a:t>
            </a:r>
          </a:p>
          <a:p>
            <a:r>
              <a:rPr lang="de-DE" dirty="0" smtClean="0"/>
              <a:t>Planung des Superzyklus muss unterschiedliche Randbedingungen berücksichtigen</a:t>
            </a:r>
          </a:p>
          <a:p>
            <a:pPr lvl="1"/>
            <a:r>
              <a:rPr lang="de-DE" dirty="0" smtClean="0"/>
              <a:t>Quellen: So selten wie möglich, so oft wie nötig, so schnell wie nötig</a:t>
            </a:r>
          </a:p>
          <a:p>
            <a:pPr lvl="1"/>
            <a:r>
              <a:rPr lang="de-DE" dirty="0" smtClean="0"/>
              <a:t>Alvarez 4: Max. 10 Hz, min. 5 Hz</a:t>
            </a:r>
          </a:p>
          <a:p>
            <a:pPr lvl="1"/>
            <a:r>
              <a:rPr lang="de-DE" dirty="0" smtClean="0"/>
              <a:t>SIS18-Strahlpulse genau dann, wann sie gebraucht werden (TK, Quelle und A4!)</a:t>
            </a:r>
          </a:p>
          <a:p>
            <a:pPr lvl="1"/>
            <a:r>
              <a:rPr lang="de-DE" dirty="0" smtClean="0"/>
              <a:t>Möglichst viele andere Strahlpulse für UNILAC-Experimente, ohne das SIS18 zu behindern</a:t>
            </a:r>
          </a:p>
          <a:p>
            <a:pPr lvl="1"/>
            <a:r>
              <a:rPr lang="de-DE" dirty="0" smtClean="0"/>
              <a:t>Ausführung von </a:t>
            </a:r>
            <a:r>
              <a:rPr lang="de-DE" dirty="0" err="1" smtClean="0"/>
              <a:t>VirtAccs</a:t>
            </a:r>
            <a:r>
              <a:rPr lang="de-DE" dirty="0" smtClean="0"/>
              <a:t>=Chains mit fester Wiederholrate (Z6) oder in starrer Reihenfolge</a:t>
            </a:r>
          </a:p>
          <a:p>
            <a:pPr lvl="1"/>
            <a:r>
              <a:rPr lang="de-DE" dirty="0" smtClean="0"/>
              <a:t>…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Anforderungen aus dem UNILAC-Betrieb &amp; FAIR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4013201" y="4920458"/>
            <a:ext cx="3136599" cy="267868"/>
          </a:xfrm>
        </p:spPr>
        <p:txBody>
          <a:bodyPr/>
          <a:lstStyle/>
          <a:p>
            <a:pPr algn="l"/>
            <a:r>
              <a:rPr lang="en-US" smtClean="0"/>
              <a:t>P. Gerhard, Injector Controls Upgrade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8015792" y="4914482"/>
            <a:ext cx="744898" cy="273844"/>
          </a:xfrm>
        </p:spPr>
        <p:txBody>
          <a:bodyPr/>
          <a:lstStyle/>
          <a:p>
            <a:fld id="{125CBDDA-5CCF-8748-8988-9DC6C8981774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118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Ersatz von in Zukunft veralteten Systemen</a:t>
            </a:r>
          </a:p>
          <a:p>
            <a:pPr lvl="1"/>
            <a:r>
              <a:rPr lang="de-DE" dirty="0" smtClean="0"/>
              <a:t>Echtzeitsysteme: Pulszentrale, </a:t>
            </a:r>
            <a:r>
              <a:rPr lang="de-DE" dirty="0" err="1" smtClean="0"/>
              <a:t>Choppersteuerung</a:t>
            </a:r>
            <a:r>
              <a:rPr lang="de-DE" dirty="0" smtClean="0"/>
              <a:t>, Interlock, Strahlverlust und PG-Schutz</a:t>
            </a:r>
          </a:p>
          <a:p>
            <a:pPr lvl="1"/>
            <a:r>
              <a:rPr lang="de-DE" dirty="0" smtClean="0"/>
              <a:t>Langsame Steuerungen: Vakuum (teilweise erledigt), TVS, Interlock</a:t>
            </a:r>
          </a:p>
          <a:p>
            <a:pPr lvl="1"/>
            <a:r>
              <a:rPr lang="de-DE" dirty="0" err="1" smtClean="0"/>
              <a:t>Frontends</a:t>
            </a:r>
            <a:r>
              <a:rPr lang="de-DE" dirty="0" smtClean="0"/>
              <a:t>: </a:t>
            </a:r>
            <a:r>
              <a:rPr lang="de-DE" dirty="0"/>
              <a:t>VME-Rahmen mit SE/Gµ und Device Access durch SCU / FESA (&gt;1000 Geräte, ~ 35 Equipment Models)</a:t>
            </a:r>
          </a:p>
          <a:p>
            <a:r>
              <a:rPr lang="de-DE" dirty="0" smtClean="0"/>
              <a:t>HF-Systeme: BPM</a:t>
            </a:r>
          </a:p>
          <a:p>
            <a:r>
              <a:rPr lang="de-DE" dirty="0" smtClean="0"/>
              <a:t>BIF?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Phase 2: Zukünftige Modernisierungen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4013201" y="4920458"/>
            <a:ext cx="3136599" cy="267868"/>
          </a:xfrm>
        </p:spPr>
        <p:txBody>
          <a:bodyPr/>
          <a:lstStyle/>
          <a:p>
            <a:pPr algn="l"/>
            <a:r>
              <a:rPr lang="en-US" smtClean="0"/>
              <a:t>P. Gerhard, Injector Controls Upgrade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8015792" y="4914482"/>
            <a:ext cx="744898" cy="273844"/>
          </a:xfrm>
        </p:spPr>
        <p:txBody>
          <a:bodyPr/>
          <a:lstStyle/>
          <a:p>
            <a:fld id="{125CBDDA-5CCF-8748-8988-9DC6C8981774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132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Nur auf Basis des neuen KS möglich!</a:t>
            </a:r>
          </a:p>
          <a:p>
            <a:r>
              <a:rPr lang="de-DE" dirty="0" smtClean="0"/>
              <a:t>Digitalisierung </a:t>
            </a:r>
            <a:r>
              <a:rPr lang="de-DE" dirty="0" smtClean="0"/>
              <a:t>aller Systeme, </a:t>
            </a:r>
            <a:r>
              <a:rPr lang="de-DE" dirty="0"/>
              <a:t>kontrollsystemweite Integration und Nutzung der </a:t>
            </a:r>
            <a:r>
              <a:rPr lang="de-DE" dirty="0" smtClean="0"/>
              <a:t>Daten (Überwachung, Archivierung, langfristige Entwicklungen)</a:t>
            </a:r>
            <a:endParaRPr lang="de-DE" dirty="0"/>
          </a:p>
          <a:p>
            <a:r>
              <a:rPr lang="de-DE" dirty="0" smtClean="0"/>
              <a:t>Weiterentwicklung der Betriebsanwendungen</a:t>
            </a:r>
          </a:p>
          <a:p>
            <a:pPr lvl="1"/>
            <a:r>
              <a:rPr lang="de-DE" dirty="0" smtClean="0"/>
              <a:t>Z. B. moderne Bedienkonzepte</a:t>
            </a:r>
          </a:p>
          <a:p>
            <a:r>
              <a:rPr lang="de-DE" dirty="0" err="1" smtClean="0"/>
              <a:t>Generic</a:t>
            </a:r>
            <a:r>
              <a:rPr lang="de-DE" dirty="0" smtClean="0"/>
              <a:t> </a:t>
            </a:r>
            <a:r>
              <a:rPr lang="de-DE" dirty="0" err="1" smtClean="0"/>
              <a:t>interface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external</a:t>
            </a:r>
            <a:r>
              <a:rPr lang="de-DE" dirty="0" smtClean="0"/>
              <a:t>/</a:t>
            </a:r>
            <a:r>
              <a:rPr lang="de-DE" dirty="0" err="1" smtClean="0"/>
              <a:t>experiment</a:t>
            </a:r>
            <a:r>
              <a:rPr lang="de-DE" dirty="0" smtClean="0"/>
              <a:t> </a:t>
            </a:r>
            <a:r>
              <a:rPr lang="de-DE" dirty="0" err="1" smtClean="0"/>
              <a:t>signals</a:t>
            </a:r>
            <a:endParaRPr lang="de-DE" dirty="0"/>
          </a:p>
          <a:p>
            <a:r>
              <a:rPr lang="de-DE" dirty="0" smtClean="0"/>
              <a:t>Gepulster </a:t>
            </a:r>
            <a:r>
              <a:rPr lang="de-DE" dirty="0" smtClean="0"/>
              <a:t>Gasstripper</a:t>
            </a:r>
            <a:r>
              <a:rPr lang="de-DE" dirty="0"/>
              <a:t>: </a:t>
            </a:r>
            <a:endParaRPr lang="de-DE" dirty="0" smtClean="0"/>
          </a:p>
          <a:p>
            <a:pPr lvl="1"/>
            <a:r>
              <a:rPr lang="de-DE" dirty="0" smtClean="0"/>
              <a:t>Einfaches, statisches Gerät -&gt; komplexe Anlage, gepulst</a:t>
            </a:r>
          </a:p>
          <a:p>
            <a:pPr lvl="1"/>
            <a:r>
              <a:rPr lang="de-DE" dirty="0" smtClean="0"/>
              <a:t>Wasserstoff: Sicherheitsanforderungen, Überwachung</a:t>
            </a:r>
          </a:p>
          <a:p>
            <a:r>
              <a:rPr lang="de-DE" dirty="0" smtClean="0"/>
              <a:t>Zusätzliche Quellen: PRIDE, ECRIS, </a:t>
            </a:r>
            <a:r>
              <a:rPr lang="de-DE" dirty="0" err="1" smtClean="0"/>
              <a:t>pLinac</a:t>
            </a:r>
            <a:r>
              <a:rPr lang="de-DE" dirty="0" smtClean="0"/>
              <a:t> </a:t>
            </a:r>
            <a:r>
              <a:rPr lang="de-DE" dirty="0" err="1" smtClean="0"/>
              <a:t>source</a:t>
            </a:r>
            <a:endParaRPr lang="de-DE" dirty="0"/>
          </a:p>
          <a:p>
            <a:r>
              <a:rPr lang="de-DE" dirty="0" err="1" smtClean="0"/>
              <a:t>pLinac</a:t>
            </a:r>
            <a:r>
              <a:rPr lang="de-DE" dirty="0" smtClean="0"/>
              <a:t>: Inbetriebnahme, Anbindung an TK, paralleler Betrieb mit UNILAC</a:t>
            </a:r>
          </a:p>
          <a:p>
            <a:r>
              <a:rPr lang="de-DE" dirty="0" err="1" smtClean="0"/>
              <a:t>cw</a:t>
            </a:r>
            <a:r>
              <a:rPr lang="de-DE" dirty="0"/>
              <a:t> </a:t>
            </a:r>
            <a:r>
              <a:rPr lang="de-DE" dirty="0" err="1" smtClean="0"/>
              <a:t>Linac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Phase 2: Upgrades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4013201" y="4920458"/>
            <a:ext cx="3136599" cy="267868"/>
          </a:xfrm>
        </p:spPr>
        <p:txBody>
          <a:bodyPr/>
          <a:lstStyle/>
          <a:p>
            <a:pPr algn="l"/>
            <a:r>
              <a:rPr lang="en-US" smtClean="0"/>
              <a:t>P. Gerhard, Injector Controls Upgrade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8015792" y="4914482"/>
            <a:ext cx="744898" cy="273844"/>
          </a:xfrm>
        </p:spPr>
        <p:txBody>
          <a:bodyPr/>
          <a:lstStyle/>
          <a:p>
            <a:fld id="{125CBDDA-5CCF-8748-8988-9DC6C8981774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642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Wann?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6007100" y="4921250"/>
            <a:ext cx="3136900" cy="266700"/>
          </a:xfrm>
        </p:spPr>
        <p:txBody>
          <a:bodyPr/>
          <a:lstStyle/>
          <a:p>
            <a:pPr algn="l"/>
            <a:r>
              <a:rPr lang="de-DE" smtClean="0"/>
              <a:t>P. Gerhard, Injector Controls Upgrade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8397875" y="4914900"/>
            <a:ext cx="746125" cy="273050"/>
          </a:xfrm>
        </p:spPr>
        <p:txBody>
          <a:bodyPr/>
          <a:lstStyle/>
          <a:p>
            <a:fld id="{125CBDDA-5CCF-8748-8988-9DC6C8981774}" type="slidenum">
              <a:rPr lang="de-DE" smtClean="0"/>
              <a:pPr/>
              <a:t>14</a:t>
            </a:fld>
            <a:endParaRPr lang="de-DE" dirty="0"/>
          </a:p>
        </p:txBody>
      </p:sp>
      <p:graphicFrame>
        <p:nvGraphicFramePr>
          <p:cNvPr id="31" name="Objek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248299"/>
              </p:ext>
            </p:extLst>
          </p:nvPr>
        </p:nvGraphicFramePr>
        <p:xfrm>
          <a:off x="0" y="1107068"/>
          <a:ext cx="9144000" cy="2940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Arbeitsblatt" r:id="rId3" imgW="23437920" imgH="7537565" progId="Excel.Sheet.12">
                  <p:embed/>
                </p:oleObj>
              </mc:Choice>
              <mc:Fallback>
                <p:oleObj name="Arbeitsblatt" r:id="rId3" imgW="23437920" imgH="753756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107068"/>
                        <a:ext cx="9144000" cy="2940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126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i="1" dirty="0" err="1" smtClean="0"/>
              <a:t>Injector</a:t>
            </a:r>
            <a:r>
              <a:rPr lang="de-DE" i="1" dirty="0" smtClean="0"/>
              <a:t> Controls Upgrade </a:t>
            </a:r>
            <a:r>
              <a:rPr lang="de-DE" dirty="0" smtClean="0"/>
              <a:t>ist bis ~2024 in erster Linie ein Ersatz- und Modernisierungsprojekt, konzentriert auf den UNILAC und begrenzt auf den notwendigen Umfang</a:t>
            </a:r>
          </a:p>
          <a:p>
            <a:r>
              <a:rPr lang="de-DE" dirty="0" smtClean="0"/>
              <a:t>Die Aufrüstung und Erweiterung erfolgt erst später bzw. parallel bei Bedarf </a:t>
            </a:r>
          </a:p>
          <a:p>
            <a:r>
              <a:rPr lang="de-DE" dirty="0" smtClean="0"/>
              <a:t>Notwendige, planmäßige Maßnahme</a:t>
            </a:r>
          </a:p>
          <a:p>
            <a:r>
              <a:rPr lang="de-DE" dirty="0" smtClean="0"/>
              <a:t>Vorgabe ist die weitgehende Nachbildung des existierenden UNILAC</a:t>
            </a:r>
          </a:p>
          <a:p>
            <a:r>
              <a:rPr lang="de-DE" dirty="0" smtClean="0"/>
              <a:t>Neue Möglichkeiten ggf. dort nutzen, wo </a:t>
            </a:r>
          </a:p>
          <a:p>
            <a:pPr lvl="1"/>
            <a:r>
              <a:rPr lang="de-DE" dirty="0" smtClean="0"/>
              <a:t>der Aufwand gering und der Mehrwert groß ist</a:t>
            </a:r>
          </a:p>
          <a:p>
            <a:pPr lvl="1"/>
            <a:r>
              <a:rPr lang="de-DE" dirty="0" smtClean="0"/>
              <a:t>es dringend notwendig ist</a:t>
            </a:r>
          </a:p>
          <a:p>
            <a:r>
              <a:rPr lang="de-DE" dirty="0" smtClean="0"/>
              <a:t>Vieles, was jetzt wünschenswert wäre, kann erst später realisiert werden!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Zusammenfassung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4013201" y="4920458"/>
            <a:ext cx="3136599" cy="267868"/>
          </a:xfrm>
        </p:spPr>
        <p:txBody>
          <a:bodyPr/>
          <a:lstStyle/>
          <a:p>
            <a:pPr algn="l"/>
            <a:r>
              <a:rPr lang="en-US" smtClean="0"/>
              <a:t>P. Gerhard, Injector Controls Upgrade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8015792" y="4914482"/>
            <a:ext cx="744898" cy="273844"/>
          </a:xfrm>
        </p:spPr>
        <p:txBody>
          <a:bodyPr/>
          <a:lstStyle/>
          <a:p>
            <a:fld id="{125CBDDA-5CCF-8748-8988-9DC6C8981774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128374" y="4452817"/>
            <a:ext cx="2598963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sz="2400" dirty="0" smtClean="0"/>
              <a:t>Vielen Dank!</a:t>
            </a:r>
          </a:p>
        </p:txBody>
      </p:sp>
    </p:spTree>
    <p:extLst>
      <p:ext uri="{BB962C8B-B14F-4D97-AF65-F5344CB8AC3E}">
        <p14:creationId xmlns:p14="http://schemas.microsoft.com/office/powerpoint/2010/main" val="352810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56DC38D-051F-1A4A-A6F9-C7C2A9C4A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Warum?</a:t>
            </a:r>
          </a:p>
          <a:p>
            <a:r>
              <a:rPr lang="de-DE" dirty="0" smtClean="0"/>
              <a:t>Was?</a:t>
            </a:r>
          </a:p>
          <a:p>
            <a:r>
              <a:rPr lang="de-DE" dirty="0" smtClean="0"/>
              <a:t>Wann?</a:t>
            </a:r>
          </a:p>
          <a:p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CF0ED91-8326-674D-9950-B0C2EE218F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Injector</a:t>
            </a:r>
            <a:r>
              <a:rPr lang="de-DE" dirty="0" smtClean="0"/>
              <a:t> Controls Upgrade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>
          <a:xfrm>
            <a:off x="4013201" y="4920458"/>
            <a:ext cx="3136599" cy="267868"/>
          </a:xfrm>
        </p:spPr>
        <p:txBody>
          <a:bodyPr/>
          <a:lstStyle/>
          <a:p>
            <a:pPr algn="l"/>
            <a:r>
              <a:rPr lang="de-DE" dirty="0" smtClean="0"/>
              <a:t>P. Gerhard, I</a:t>
            </a:r>
            <a:r>
              <a:rPr lang="en-US" dirty="0" err="1" smtClean="0"/>
              <a:t>njector</a:t>
            </a:r>
            <a:r>
              <a:rPr lang="en-US" dirty="0" smtClean="0"/>
              <a:t> Controls Upgrade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>
          <a:xfrm>
            <a:off x="8015792" y="4914482"/>
            <a:ext cx="744898" cy="273844"/>
          </a:xfrm>
        </p:spPr>
        <p:txBody>
          <a:bodyPr/>
          <a:lstStyle/>
          <a:p>
            <a:fld id="{125CBDDA-5CCF-8748-8988-9DC6C8981774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56DC38D-051F-1A4A-A6F9-C7C2A9C4A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35" y="928360"/>
            <a:ext cx="8420176" cy="3677689"/>
          </a:xfrm>
        </p:spPr>
        <p:txBody>
          <a:bodyPr/>
          <a:lstStyle/>
          <a:p>
            <a:r>
              <a:rPr lang="de-DE" dirty="0" smtClean="0"/>
              <a:t>Hard- und Software des Kontrollsystems veraltet, abgekündigt, defekt, kein Ersatz mehr</a:t>
            </a:r>
          </a:p>
          <a:p>
            <a:pPr lvl="1"/>
            <a:r>
              <a:rPr lang="de-DE" dirty="0" smtClean="0"/>
              <a:t>Terminals </a:t>
            </a:r>
            <a:r>
              <a:rPr lang="de-DE" dirty="0" smtClean="0"/>
              <a:t>TCL2 </a:t>
            </a:r>
            <a:r>
              <a:rPr lang="de-DE" dirty="0" smtClean="0"/>
              <a:t>-&gt; TCL1000, Änderungen im Programm-Management im </a:t>
            </a:r>
            <a:r>
              <a:rPr lang="de-DE" dirty="0" smtClean="0"/>
              <a:t>HKR notwendig</a:t>
            </a:r>
            <a:endParaRPr lang="de-DE" dirty="0" smtClean="0"/>
          </a:p>
          <a:p>
            <a:pPr lvl="1"/>
            <a:r>
              <a:rPr lang="de-DE" dirty="0" smtClean="0"/>
              <a:t>HKR- und Entwicklungscluster -&gt; </a:t>
            </a:r>
            <a:r>
              <a:rPr lang="de-DE" dirty="0" smtClean="0"/>
              <a:t>Virtualisierung </a:t>
            </a:r>
            <a:r>
              <a:rPr lang="de-DE" dirty="0" smtClean="0"/>
              <a:t>auf moderner Hardware</a:t>
            </a:r>
          </a:p>
          <a:p>
            <a:pPr lvl="1"/>
            <a:r>
              <a:rPr lang="de-DE" dirty="0" smtClean="0"/>
              <a:t>RHEL 6 -&gt; </a:t>
            </a:r>
            <a:r>
              <a:rPr lang="de-DE" dirty="0" smtClean="0"/>
              <a:t>EOL 2020, bleibt </a:t>
            </a:r>
            <a:r>
              <a:rPr lang="de-DE" dirty="0" smtClean="0"/>
              <a:t>bis zur Ablösung!</a:t>
            </a:r>
          </a:p>
          <a:p>
            <a:pPr lvl="1"/>
            <a:r>
              <a:rPr lang="de-DE" dirty="0" smtClean="0"/>
              <a:t>Linux auf SEs -&gt; bleibt bis auf weiteres!</a:t>
            </a:r>
          </a:p>
          <a:p>
            <a:r>
              <a:rPr lang="de-DE" dirty="0" smtClean="0"/>
              <a:t>Pflege des Altsystems kaum noch möglich, nur noch 2 Experten</a:t>
            </a:r>
          </a:p>
          <a:p>
            <a:r>
              <a:rPr lang="de-DE" dirty="0"/>
              <a:t>Einheitliches Kontrollsystem langfristig notwendig</a:t>
            </a:r>
          </a:p>
          <a:p>
            <a:pPr lvl="1"/>
            <a:r>
              <a:rPr lang="de-DE" dirty="0"/>
              <a:t>u.a. Pflege mehrerer KS zu aufwendig, einheitliche Schnittstellen zu Geräten</a:t>
            </a:r>
          </a:p>
          <a:p>
            <a:r>
              <a:rPr lang="de-DE" dirty="0" smtClean="0"/>
              <a:t>Ersatz </a:t>
            </a:r>
            <a:r>
              <a:rPr lang="de-DE" dirty="0"/>
              <a:t>und </a:t>
            </a:r>
            <a:r>
              <a:rPr lang="de-DE" dirty="0" smtClean="0"/>
              <a:t>Neuentwicklungen/Upgrades </a:t>
            </a:r>
            <a:r>
              <a:rPr lang="de-DE" dirty="0"/>
              <a:t>nur auf Basis des neuen </a:t>
            </a:r>
            <a:r>
              <a:rPr lang="de-DE" dirty="0" smtClean="0"/>
              <a:t>KS</a:t>
            </a:r>
          </a:p>
          <a:p>
            <a:pPr lvl="1"/>
            <a:r>
              <a:rPr lang="de-DE" dirty="0" smtClean="0"/>
              <a:t>gilt insbesondere auch für Strahldiagnose u.dgl.</a:t>
            </a:r>
            <a:endParaRPr lang="de-DE" dirty="0"/>
          </a:p>
          <a:p>
            <a:r>
              <a:rPr lang="de-DE" dirty="0" smtClean="0"/>
              <a:t>Umzug </a:t>
            </a:r>
            <a:r>
              <a:rPr lang="de-DE" dirty="0"/>
              <a:t>ins FCC: Wegfall der analogen </a:t>
            </a:r>
            <a:r>
              <a:rPr lang="de-DE" dirty="0" smtClean="0"/>
              <a:t>Systeme</a:t>
            </a:r>
          </a:p>
          <a:p>
            <a:r>
              <a:rPr lang="de-DE" dirty="0" smtClean="0"/>
              <a:t>Vorteile des neuen Kontrollsystems erschließen</a:t>
            </a:r>
          </a:p>
          <a:p>
            <a:pPr lvl="2"/>
            <a:endParaRPr lang="de-DE" dirty="0" smtClean="0"/>
          </a:p>
          <a:p>
            <a:pPr lvl="2"/>
            <a:endParaRPr lang="de-DE" dirty="0"/>
          </a:p>
          <a:p>
            <a:pPr lvl="2"/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CF0ED91-8326-674D-9950-B0C2EE218F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Warum?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231775"/>
            <a:ext cx="6129338" cy="590550"/>
          </a:xfrm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>
          <a:xfrm>
            <a:off x="4013201" y="4920458"/>
            <a:ext cx="3136599" cy="267868"/>
          </a:xfrm>
        </p:spPr>
        <p:txBody>
          <a:bodyPr/>
          <a:lstStyle/>
          <a:p>
            <a:pPr algn="l"/>
            <a:r>
              <a:rPr lang="en-US" smtClean="0"/>
              <a:t>P. Gerhard, Injector Controls Upgrade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>
          <a:xfrm>
            <a:off x="8015792" y="4914482"/>
            <a:ext cx="744898" cy="273844"/>
          </a:xfrm>
        </p:spPr>
        <p:txBody>
          <a:bodyPr/>
          <a:lstStyle/>
          <a:p>
            <a:fld id="{125CBDDA-5CCF-8748-8988-9DC6C8981774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160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veraltete </a:t>
            </a:r>
            <a:r>
              <a:rPr lang="de-DE" dirty="0" smtClean="0"/>
              <a:t>Software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P. Gerhard, Injector Controls Upgrade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4</a:t>
            </a:fld>
            <a:endParaRPr lang="de-DE" dirty="0"/>
          </a:p>
        </p:txBody>
      </p:sp>
      <p:grpSp>
        <p:nvGrpSpPr>
          <p:cNvPr id="27" name="Gruppieren 26"/>
          <p:cNvGrpSpPr/>
          <p:nvPr/>
        </p:nvGrpSpPr>
        <p:grpSpPr>
          <a:xfrm>
            <a:off x="2288425" y="999804"/>
            <a:ext cx="3760557" cy="3782589"/>
            <a:chOff x="2503808" y="0"/>
            <a:chExt cx="6406269" cy="6123839"/>
          </a:xfrm>
        </p:grpSpPr>
        <p:sp>
          <p:nvSpPr>
            <p:cNvPr id="8" name="Rechteck 7"/>
            <p:cNvSpPr/>
            <p:nvPr/>
          </p:nvSpPr>
          <p:spPr>
            <a:xfrm>
              <a:off x="4538564" y="4431978"/>
              <a:ext cx="2394226" cy="169186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800" dirty="0" smtClean="0"/>
                <a:t>Gruppen-µ</a:t>
              </a:r>
              <a:endParaRPr lang="de-DE" sz="800" dirty="0"/>
            </a:p>
          </p:txBody>
        </p:sp>
        <p:sp>
          <p:nvSpPr>
            <p:cNvPr id="9" name="Rechteck 8"/>
            <p:cNvSpPr/>
            <p:nvPr/>
          </p:nvSpPr>
          <p:spPr>
            <a:xfrm>
              <a:off x="2503808" y="365774"/>
              <a:ext cx="2154530" cy="11341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err="1" smtClean="0"/>
                <a:t>RedHat</a:t>
              </a:r>
              <a:r>
                <a:rPr lang="de-DE" sz="800" dirty="0" smtClean="0"/>
                <a:t> 6 32-bit Anwendungen:</a:t>
              </a:r>
            </a:p>
            <a:p>
              <a:pPr algn="ctr"/>
              <a:r>
                <a:rPr lang="de-DE" sz="800" dirty="0" err="1" smtClean="0"/>
                <a:t>Fortran</a:t>
              </a:r>
              <a:endParaRPr lang="de-DE" sz="800" dirty="0" smtClean="0"/>
            </a:p>
            <a:p>
              <a:pPr algn="ctr"/>
              <a:r>
                <a:rPr lang="de-DE" sz="800" dirty="0" smtClean="0"/>
                <a:t>C++, Python</a:t>
              </a:r>
              <a:endParaRPr lang="de-DE" sz="800" dirty="0"/>
            </a:p>
          </p:txBody>
        </p:sp>
        <p:sp>
          <p:nvSpPr>
            <p:cNvPr id="10" name="Rechteck 9"/>
            <p:cNvSpPr/>
            <p:nvPr/>
          </p:nvSpPr>
          <p:spPr>
            <a:xfrm>
              <a:off x="2503808" y="2489787"/>
              <a:ext cx="2154530" cy="11341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800" dirty="0" err="1" smtClean="0"/>
                <a:t>DeviceAccess</a:t>
              </a:r>
              <a:r>
                <a:rPr lang="de-DE" sz="800" dirty="0"/>
                <a:t>-</a:t>
              </a:r>
              <a:r>
                <a:rPr lang="de-DE" sz="800" dirty="0" smtClean="0"/>
                <a:t>Client</a:t>
              </a:r>
              <a:endParaRPr lang="de-DE" sz="800" dirty="0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2646017" y="2834979"/>
              <a:ext cx="1917148" cy="69794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err="1" smtClean="0"/>
                <a:t>Corba</a:t>
              </a:r>
              <a:r>
                <a:rPr lang="de-DE" sz="800" dirty="0" smtClean="0"/>
                <a:t> (</a:t>
              </a:r>
              <a:r>
                <a:rPr lang="de-DE" sz="800" dirty="0" err="1" smtClean="0"/>
                <a:t>OmniORB</a:t>
              </a:r>
              <a:r>
                <a:rPr lang="de-DE" sz="800" dirty="0" smtClean="0"/>
                <a:t>)</a:t>
              </a:r>
              <a:endParaRPr lang="de-DE" sz="800" dirty="0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4656981" y="4866853"/>
              <a:ext cx="2154530" cy="11341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800" dirty="0" err="1" smtClean="0"/>
                <a:t>DeviceAccess</a:t>
              </a:r>
              <a:r>
                <a:rPr lang="de-DE" sz="800" dirty="0"/>
                <a:t>-</a:t>
              </a:r>
              <a:r>
                <a:rPr lang="de-DE" sz="800" dirty="0" smtClean="0"/>
                <a:t>Server</a:t>
              </a:r>
              <a:endParaRPr lang="de-DE" sz="800" dirty="0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4799190" y="5212045"/>
              <a:ext cx="1917148" cy="69794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err="1" smtClean="0"/>
                <a:t>Corba</a:t>
              </a:r>
              <a:r>
                <a:rPr lang="de-DE" sz="800" dirty="0" smtClean="0"/>
                <a:t>-Sever (</a:t>
              </a:r>
              <a:r>
                <a:rPr lang="de-DE" sz="800" dirty="0" err="1" smtClean="0"/>
                <a:t>OmniORB</a:t>
              </a:r>
              <a:r>
                <a:rPr lang="de-DE" sz="800" dirty="0" smtClean="0"/>
                <a:t>)</a:t>
              </a:r>
              <a:endParaRPr lang="de-DE" sz="800" dirty="0"/>
            </a:p>
          </p:txBody>
        </p:sp>
        <p:cxnSp>
          <p:nvCxnSpPr>
            <p:cNvPr id="14" name="Gerade Verbindung mit Pfeil 13"/>
            <p:cNvCxnSpPr>
              <a:stCxn id="9" idx="2"/>
              <a:endCxn id="10" idx="0"/>
            </p:cNvCxnSpPr>
            <p:nvPr/>
          </p:nvCxnSpPr>
          <p:spPr>
            <a:xfrm>
              <a:off x="3581073" y="1499944"/>
              <a:ext cx="0" cy="98984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14"/>
            <p:cNvCxnSpPr>
              <a:stCxn id="10" idx="2"/>
              <a:endCxn id="8" idx="0"/>
            </p:cNvCxnSpPr>
            <p:nvPr/>
          </p:nvCxnSpPr>
          <p:spPr>
            <a:xfrm>
              <a:off x="3581073" y="3623957"/>
              <a:ext cx="2154604" cy="80802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hteck 15"/>
            <p:cNvSpPr/>
            <p:nvPr/>
          </p:nvSpPr>
          <p:spPr>
            <a:xfrm>
              <a:off x="6755547" y="0"/>
              <a:ext cx="2154530" cy="16875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err="1" smtClean="0"/>
                <a:t>RedHat</a:t>
              </a:r>
              <a:r>
                <a:rPr lang="de-DE" sz="800" dirty="0" smtClean="0"/>
                <a:t> 7 64-bit Anwendungen:</a:t>
              </a:r>
            </a:p>
            <a:p>
              <a:pPr algn="ctr"/>
              <a:r>
                <a:rPr lang="de-DE" sz="800" strike="sngStrike" dirty="0" err="1" smtClean="0"/>
                <a:t>Fortran</a:t>
              </a:r>
              <a:endParaRPr lang="de-DE" sz="800" dirty="0"/>
            </a:p>
            <a:p>
              <a:pPr algn="ctr"/>
              <a:r>
                <a:rPr lang="de-DE" sz="800" dirty="0" smtClean="0"/>
                <a:t>C++, Python</a:t>
              </a:r>
            </a:p>
            <a:p>
              <a:pPr algn="ctr"/>
              <a:r>
                <a:rPr lang="de-DE" sz="800" dirty="0" smtClean="0"/>
                <a:t>Java</a:t>
              </a:r>
            </a:p>
          </p:txBody>
        </p:sp>
        <p:sp>
          <p:nvSpPr>
            <p:cNvPr id="17" name="Rechteck 16"/>
            <p:cNvSpPr/>
            <p:nvPr/>
          </p:nvSpPr>
          <p:spPr>
            <a:xfrm>
              <a:off x="6755546" y="2372764"/>
              <a:ext cx="2154530" cy="1424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800" dirty="0" smtClean="0"/>
                <a:t>JAPC = </a:t>
              </a:r>
              <a:r>
                <a:rPr lang="de-DE" sz="800" dirty="0" err="1" smtClean="0"/>
                <a:t>DeviceAccessJava</a:t>
              </a:r>
              <a:endParaRPr lang="de-DE" sz="800" dirty="0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6897755" y="3007882"/>
              <a:ext cx="1917148" cy="69794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strike="sngStrike" dirty="0" err="1" smtClean="0"/>
                <a:t>Corba</a:t>
              </a:r>
              <a:r>
                <a:rPr lang="de-DE" sz="800" strike="sngStrike" dirty="0" smtClean="0"/>
                <a:t> (</a:t>
              </a:r>
              <a:r>
                <a:rPr lang="de-DE" sz="800" strike="sngStrike" dirty="0" err="1" smtClean="0"/>
                <a:t>OmniORB</a:t>
              </a:r>
              <a:r>
                <a:rPr lang="de-DE" sz="800" strike="sngStrike" dirty="0" smtClean="0"/>
                <a:t>)</a:t>
              </a:r>
            </a:p>
            <a:p>
              <a:pPr algn="ctr"/>
              <a:r>
                <a:rPr lang="de-DE" sz="800" dirty="0" err="1" smtClean="0"/>
                <a:t>Corba</a:t>
              </a:r>
              <a:r>
                <a:rPr lang="de-DE" sz="800" dirty="0" smtClean="0"/>
                <a:t>(</a:t>
              </a:r>
              <a:r>
                <a:rPr lang="de-DE" sz="800" dirty="0" err="1" smtClean="0"/>
                <a:t>Glassfish</a:t>
              </a:r>
              <a:r>
                <a:rPr lang="de-DE" sz="800" dirty="0" smtClean="0"/>
                <a:t>)</a:t>
              </a:r>
            </a:p>
          </p:txBody>
        </p:sp>
        <p:cxnSp>
          <p:nvCxnSpPr>
            <p:cNvPr id="19" name="Gerade Verbindung mit Pfeil 18"/>
            <p:cNvCxnSpPr>
              <a:stCxn id="16" idx="2"/>
              <a:endCxn id="17" idx="0"/>
            </p:cNvCxnSpPr>
            <p:nvPr/>
          </p:nvCxnSpPr>
          <p:spPr>
            <a:xfrm flipH="1">
              <a:off x="7832811" y="1687519"/>
              <a:ext cx="1" cy="68524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mit Pfeil 19"/>
            <p:cNvCxnSpPr>
              <a:stCxn id="9" idx="3"/>
              <a:endCxn id="16" idx="1"/>
            </p:cNvCxnSpPr>
            <p:nvPr/>
          </p:nvCxnSpPr>
          <p:spPr>
            <a:xfrm flipV="1">
              <a:off x="4658338" y="843760"/>
              <a:ext cx="2097209" cy="89099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feld 20"/>
            <p:cNvSpPr txBox="1"/>
            <p:nvPr/>
          </p:nvSpPr>
          <p:spPr>
            <a:xfrm>
              <a:off x="4786395" y="547067"/>
              <a:ext cx="1841095" cy="3487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800" dirty="0" smtClean="0"/>
                <a:t>Neue Applikationen</a:t>
              </a:r>
              <a:endParaRPr lang="de-DE" sz="800" dirty="0"/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7856330" y="1848045"/>
              <a:ext cx="685972" cy="3487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dirty="0" smtClean="0"/>
                <a:t>Java</a:t>
              </a:r>
              <a:endParaRPr lang="de-DE" sz="800" dirty="0"/>
            </a:p>
          </p:txBody>
        </p:sp>
        <p:cxnSp>
          <p:nvCxnSpPr>
            <p:cNvPr id="23" name="Gerade Verbindung mit Pfeil 22"/>
            <p:cNvCxnSpPr>
              <a:stCxn id="16" idx="2"/>
              <a:endCxn id="10" idx="3"/>
            </p:cNvCxnSpPr>
            <p:nvPr/>
          </p:nvCxnSpPr>
          <p:spPr>
            <a:xfrm flipH="1">
              <a:off x="4658338" y="1687519"/>
              <a:ext cx="3174474" cy="13693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feld 23"/>
            <p:cNvSpPr txBox="1"/>
            <p:nvPr/>
          </p:nvSpPr>
          <p:spPr>
            <a:xfrm rot="20211056">
              <a:off x="5406403" y="2097059"/>
              <a:ext cx="1289476" cy="3487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dirty="0" smtClean="0"/>
                <a:t>C++, Python</a:t>
              </a:r>
              <a:endParaRPr lang="de-DE" sz="800" dirty="0"/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5258903" y="3613051"/>
              <a:ext cx="1024591" cy="548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dirty="0" smtClean="0"/>
                <a:t>CORBA</a:t>
              </a:r>
            </a:p>
            <a:p>
              <a:r>
                <a:rPr lang="de-DE" sz="800" dirty="0" err="1" smtClean="0"/>
                <a:t>Acc</a:t>
              </a:r>
              <a:r>
                <a:rPr lang="de-DE" sz="800" dirty="0" smtClean="0"/>
                <a:t>-Netz</a:t>
              </a:r>
              <a:endParaRPr lang="de-DE" sz="800" dirty="0"/>
            </a:p>
          </p:txBody>
        </p:sp>
        <p:cxnSp>
          <p:nvCxnSpPr>
            <p:cNvPr id="26" name="Gerade Verbindung mit Pfeil 25"/>
            <p:cNvCxnSpPr>
              <a:stCxn id="17" idx="2"/>
              <a:endCxn id="8" idx="0"/>
            </p:cNvCxnSpPr>
            <p:nvPr/>
          </p:nvCxnSpPr>
          <p:spPr>
            <a:xfrm flipH="1">
              <a:off x="5735677" y="3796860"/>
              <a:ext cx="2097134" cy="63511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6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56DC38D-051F-1A4A-A6F9-C7C2A9C4A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35" y="928360"/>
            <a:ext cx="8420176" cy="3677689"/>
          </a:xfrm>
        </p:spPr>
        <p:txBody>
          <a:bodyPr/>
          <a:lstStyle/>
          <a:p>
            <a:r>
              <a:rPr lang="de-DE" dirty="0" smtClean="0"/>
              <a:t>Phase 0: Sicherung des UNILAC-Betriebs bis 2024 -&gt; ACO-INN</a:t>
            </a:r>
          </a:p>
          <a:p>
            <a:r>
              <a:rPr lang="de-DE" dirty="0" smtClean="0"/>
              <a:t>Phase 1: </a:t>
            </a:r>
            <a:r>
              <a:rPr lang="de-DE" dirty="0"/>
              <a:t>UNILAC </a:t>
            </a:r>
            <a:r>
              <a:rPr lang="de-DE" dirty="0" err="1"/>
              <a:t>Retrofit</a:t>
            </a:r>
            <a:r>
              <a:rPr lang="de-DE" dirty="0"/>
              <a:t> </a:t>
            </a:r>
            <a:r>
              <a:rPr lang="de-DE" dirty="0" smtClean="0"/>
              <a:t>bis 2024</a:t>
            </a:r>
            <a:endParaRPr lang="de-DE" dirty="0"/>
          </a:p>
          <a:p>
            <a:pPr lvl="1"/>
            <a:r>
              <a:rPr lang="de-DE" dirty="0"/>
              <a:t>Referenz / Lastenheft ist der existierende UNILAC</a:t>
            </a:r>
          </a:p>
          <a:p>
            <a:pPr lvl="1"/>
            <a:r>
              <a:rPr lang="de-DE" dirty="0" smtClean="0"/>
              <a:t>Ablösung altes KS durch LSA-basiertes KS, FAIR-Standard </a:t>
            </a:r>
            <a:endParaRPr lang="de-DE" dirty="0" smtClean="0"/>
          </a:p>
          <a:p>
            <a:pPr lvl="1"/>
            <a:r>
              <a:rPr lang="de-DE" dirty="0" smtClean="0"/>
              <a:t>Ersatz </a:t>
            </a:r>
            <a:r>
              <a:rPr lang="de-DE" dirty="0" smtClean="0"/>
              <a:t>„analoger“ Systeme im HKR, Vorbereitung des Umzugs in das FCC</a:t>
            </a:r>
          </a:p>
          <a:p>
            <a:pPr lvl="1"/>
            <a:r>
              <a:rPr lang="de-DE" dirty="0" smtClean="0"/>
              <a:t>Grundlagen für langfristige Weiterentwicklung (Phase 2), z. B. vorgezogenes WR Timing</a:t>
            </a:r>
          </a:p>
          <a:p>
            <a:r>
              <a:rPr lang="de-DE" dirty="0" smtClean="0"/>
              <a:t>Phase 2: Upgrades ab 2024 (manche ggf. früher)</a:t>
            </a:r>
          </a:p>
          <a:p>
            <a:pPr lvl="1"/>
            <a:r>
              <a:rPr lang="de-DE" dirty="0" smtClean="0"/>
              <a:t>Ersatz der UNILAC Pulszentrale durch WR basiertes Timing System</a:t>
            </a:r>
          </a:p>
          <a:p>
            <a:pPr lvl="1"/>
            <a:r>
              <a:rPr lang="de-DE" dirty="0"/>
              <a:t>Digitalisierung langsamer und schneller </a:t>
            </a:r>
            <a:r>
              <a:rPr lang="de-DE" dirty="0" smtClean="0"/>
              <a:t>(HF</a:t>
            </a:r>
            <a:r>
              <a:rPr lang="de-DE" dirty="0"/>
              <a:t>) Signale, kontrollsystemweite Integration und Nutzung der Daten</a:t>
            </a:r>
          </a:p>
          <a:p>
            <a:pPr lvl="1"/>
            <a:r>
              <a:rPr lang="de-DE" dirty="0"/>
              <a:t>Maschinen-Upgrades: Gepulster Gasstripper, PRIDE, ECRIS@HLI, Alvarez 2.0, …</a:t>
            </a:r>
          </a:p>
          <a:p>
            <a:pPr lvl="1"/>
            <a:r>
              <a:rPr lang="de-DE" dirty="0" smtClean="0"/>
              <a:t>Ersatz veralteter </a:t>
            </a:r>
            <a:r>
              <a:rPr lang="de-DE" dirty="0" smtClean="0"/>
              <a:t>Hardware</a:t>
            </a:r>
          </a:p>
          <a:p>
            <a:r>
              <a:rPr lang="de-DE" dirty="0" err="1" smtClean="0"/>
              <a:t>pLinac</a:t>
            </a:r>
            <a:r>
              <a:rPr lang="de-DE" dirty="0" smtClean="0"/>
              <a:t>, HITRAP, </a:t>
            </a:r>
            <a:r>
              <a:rPr lang="de-DE" dirty="0" err="1" smtClean="0"/>
              <a:t>cw</a:t>
            </a:r>
            <a:r>
              <a:rPr lang="de-DE" dirty="0"/>
              <a:t> </a:t>
            </a:r>
            <a:r>
              <a:rPr lang="de-DE" dirty="0" err="1" smtClean="0"/>
              <a:t>linac</a:t>
            </a:r>
            <a:endParaRPr lang="de-DE" dirty="0" smtClean="0"/>
          </a:p>
          <a:p>
            <a:pPr lvl="2"/>
            <a:endParaRPr lang="de-DE" dirty="0" smtClean="0"/>
          </a:p>
          <a:p>
            <a:pPr lvl="2"/>
            <a:endParaRPr lang="de-DE" dirty="0"/>
          </a:p>
          <a:p>
            <a:pPr lvl="2"/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CF0ED91-8326-674D-9950-B0C2EE218F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Was?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>
          <a:xfrm>
            <a:off x="4013201" y="4920458"/>
            <a:ext cx="3136599" cy="267868"/>
          </a:xfrm>
        </p:spPr>
        <p:txBody>
          <a:bodyPr/>
          <a:lstStyle/>
          <a:p>
            <a:pPr algn="l"/>
            <a:r>
              <a:rPr lang="en-US" smtClean="0"/>
              <a:t>P. Gerhard, Injector Controls Upgrade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>
          <a:xfrm>
            <a:off x="8015792" y="4914482"/>
            <a:ext cx="744898" cy="273844"/>
          </a:xfrm>
        </p:spPr>
        <p:txBody>
          <a:bodyPr/>
          <a:lstStyle/>
          <a:p>
            <a:fld id="{125CBDDA-5CCF-8748-8988-9DC6C8981774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638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UNILAC / </a:t>
            </a:r>
            <a:r>
              <a:rPr lang="de-DE" dirty="0" err="1" smtClean="0"/>
              <a:t>plinac</a:t>
            </a:r>
            <a:r>
              <a:rPr lang="de-DE" dirty="0" smtClean="0"/>
              <a:t> Übersicht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P. Gerhard, Injector Controls Upgrade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06" y="929055"/>
            <a:ext cx="7450929" cy="398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32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HKR Systeme und Funktionen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DE" smtClean="0"/>
              <a:t>P. Gerhard, Injector Controls Upgrade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/>
          <a:srcRect b="2965"/>
          <a:stretch/>
        </p:blipFill>
        <p:spPr>
          <a:xfrm>
            <a:off x="3804139" y="933262"/>
            <a:ext cx="5339862" cy="400215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4" y="1242120"/>
            <a:ext cx="2456770" cy="3275693"/>
          </a:xfrm>
          <a:prstGeom prst="rect">
            <a:avLst/>
          </a:prstGeom>
        </p:spPr>
      </p:pic>
      <p:cxnSp>
        <p:nvCxnSpPr>
          <p:cNvPr id="13" name="Gerade Verbindung mit Pfeil 12"/>
          <p:cNvCxnSpPr/>
          <p:nvPr/>
        </p:nvCxnSpPr>
        <p:spPr>
          <a:xfrm>
            <a:off x="2681654" y="2879966"/>
            <a:ext cx="97594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05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&gt;100 Systeme / Funktionen im HKR für den UNILAC Betrieb</a:t>
            </a:r>
          </a:p>
          <a:p>
            <a:r>
              <a:rPr lang="de-DE" dirty="0"/>
              <a:t>Ersatzentwicklung </a:t>
            </a:r>
            <a:r>
              <a:rPr lang="de-DE" dirty="0" smtClean="0"/>
              <a:t>für ca. 25-30 Systeme  </a:t>
            </a:r>
            <a:r>
              <a:rPr lang="de-DE" dirty="0"/>
              <a:t>/ </a:t>
            </a:r>
            <a:r>
              <a:rPr lang="de-DE" dirty="0" smtClean="0"/>
              <a:t>Funktionen notwendig</a:t>
            </a:r>
          </a:p>
          <a:p>
            <a:r>
              <a:rPr lang="de-DE" dirty="0" smtClean="0"/>
              <a:t>Software: </a:t>
            </a:r>
          </a:p>
          <a:p>
            <a:pPr lvl="1"/>
            <a:r>
              <a:rPr lang="de-DE" dirty="0" err="1" smtClean="0"/>
              <a:t>Migrierung</a:t>
            </a:r>
            <a:r>
              <a:rPr lang="de-DE" dirty="0" smtClean="0"/>
              <a:t> </a:t>
            </a:r>
            <a:r>
              <a:rPr lang="de-DE" dirty="0"/>
              <a:t>von </a:t>
            </a:r>
            <a:r>
              <a:rPr lang="de-DE" dirty="0" err="1" smtClean="0"/>
              <a:t>Operatingprogrammen</a:t>
            </a:r>
            <a:r>
              <a:rPr lang="de-DE" dirty="0" smtClean="0"/>
              <a:t> (</a:t>
            </a:r>
            <a:r>
              <a:rPr lang="de-DE" dirty="0"/>
              <a:t>~</a:t>
            </a:r>
            <a:r>
              <a:rPr lang="de-DE" dirty="0" smtClean="0"/>
              <a:t>5) bzw. deren Funktionalität (~3)</a:t>
            </a:r>
          </a:p>
          <a:p>
            <a:pPr lvl="1"/>
            <a:r>
              <a:rPr lang="de-DE" dirty="0" smtClean="0"/>
              <a:t>Entwicklung neuer oder Erweiterung </a:t>
            </a:r>
            <a:r>
              <a:rPr lang="de-DE" dirty="0" smtClean="0"/>
              <a:t>bereits existierender </a:t>
            </a:r>
            <a:r>
              <a:rPr lang="de-DE" dirty="0" smtClean="0"/>
              <a:t>Anwendungen als Ersatz „analoger“ Systeme </a:t>
            </a:r>
            <a:r>
              <a:rPr lang="de-DE" dirty="0"/>
              <a:t>/ Funktionen </a:t>
            </a:r>
            <a:r>
              <a:rPr lang="de-DE" dirty="0" smtClean="0"/>
              <a:t>(PG Schutz, FC Panel, Strahlanforderung, CDCU, …)</a:t>
            </a:r>
            <a:endParaRPr lang="de-DE" dirty="0"/>
          </a:p>
          <a:p>
            <a:r>
              <a:rPr lang="de-DE" dirty="0" smtClean="0"/>
              <a:t>Hardwareentwicklung: </a:t>
            </a:r>
          </a:p>
          <a:p>
            <a:pPr lvl="1"/>
            <a:r>
              <a:rPr lang="de-DE" dirty="0" smtClean="0"/>
              <a:t>Umbau/Umzug aus dem HKR</a:t>
            </a:r>
          </a:p>
          <a:p>
            <a:pPr lvl="1"/>
            <a:r>
              <a:rPr lang="de-DE" dirty="0"/>
              <a:t>Großer Teil wird von BEA abgedeckt (MAPS, Phasensonden, BPM, Video, UNIMON)</a:t>
            </a:r>
          </a:p>
          <a:p>
            <a:pPr lvl="1"/>
            <a:r>
              <a:rPr lang="de-DE" dirty="0" err="1" smtClean="0"/>
              <a:t>Potiboard</a:t>
            </a:r>
            <a:endParaRPr lang="de-DE" dirty="0" smtClean="0"/>
          </a:p>
          <a:p>
            <a:pPr lvl="1"/>
            <a:r>
              <a:rPr lang="de-DE" dirty="0" smtClean="0"/>
              <a:t>Schnittstelle für UNILAC </a:t>
            </a:r>
            <a:r>
              <a:rPr lang="de-DE" dirty="0" smtClean="0"/>
              <a:t>Experimente </a:t>
            </a:r>
            <a:r>
              <a:rPr lang="de-DE" dirty="0" smtClean="0"/>
              <a:t>(Strahlanforderung, </a:t>
            </a:r>
            <a:r>
              <a:rPr lang="de-DE" dirty="0" err="1" smtClean="0"/>
              <a:t>Targetradsynchronisation</a:t>
            </a:r>
            <a:r>
              <a:rPr lang="de-DE" dirty="0" smtClean="0"/>
              <a:t>, Strahlpulssignalisierung, </a:t>
            </a:r>
            <a:r>
              <a:rPr lang="de-DE" dirty="0" smtClean="0"/>
              <a:t>…?)</a:t>
            </a:r>
            <a:endParaRPr lang="de-DE" dirty="0" smtClean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17634" y="130629"/>
            <a:ext cx="5334229" cy="701284"/>
          </a:xfrm>
        </p:spPr>
        <p:txBody>
          <a:bodyPr/>
          <a:lstStyle/>
          <a:p>
            <a:r>
              <a:rPr lang="de-DE" dirty="0" smtClean="0"/>
              <a:t>Vom HKR über das neue Kontrollsystem ins FCC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4013201" y="4920458"/>
            <a:ext cx="3136599" cy="267868"/>
          </a:xfrm>
        </p:spPr>
        <p:txBody>
          <a:bodyPr/>
          <a:lstStyle/>
          <a:p>
            <a:pPr algn="l"/>
            <a:r>
              <a:rPr lang="en-US" smtClean="0"/>
              <a:t>P. Gerhard, Injector Controls Upgrade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8015792" y="4914482"/>
            <a:ext cx="744898" cy="273844"/>
          </a:xfrm>
        </p:spPr>
        <p:txBody>
          <a:bodyPr/>
          <a:lstStyle/>
          <a:p>
            <a:fld id="{125CBDDA-5CCF-8748-8988-9DC6C8981774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128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0" y="917747"/>
            <a:ext cx="9144000" cy="3677689"/>
          </a:xfrm>
        </p:spPr>
        <p:txBody>
          <a:bodyPr/>
          <a:lstStyle/>
          <a:p>
            <a:r>
              <a:rPr lang="de-DE" dirty="0"/>
              <a:t>Pulszentrale „genial“! Ersatz nicht einfach</a:t>
            </a:r>
          </a:p>
          <a:p>
            <a:r>
              <a:rPr lang="de-DE" dirty="0" smtClean="0"/>
              <a:t>Pulszentrale muss mittel- bis langfristig ersetzt werden</a:t>
            </a:r>
          </a:p>
          <a:p>
            <a:pPr lvl="1"/>
            <a:r>
              <a:rPr lang="de-DE" dirty="0" smtClean="0"/>
              <a:t>Hardware altert, System ist extrem aufwändig in der Pflege</a:t>
            </a:r>
          </a:p>
          <a:p>
            <a:pPr lvl="1"/>
            <a:r>
              <a:rPr lang="de-DE" dirty="0" smtClean="0"/>
              <a:t>Kompetenz wird GSI (irgendwann) verlassen, keine Nachfolge vorgesehen</a:t>
            </a:r>
          </a:p>
          <a:p>
            <a:pPr lvl="1"/>
            <a:r>
              <a:rPr lang="de-DE" dirty="0" smtClean="0"/>
              <a:t>Neue Geräte erwarten WR </a:t>
            </a:r>
            <a:r>
              <a:rPr lang="de-DE" dirty="0" err="1" smtClean="0"/>
              <a:t>timing</a:t>
            </a:r>
            <a:r>
              <a:rPr lang="de-DE" dirty="0" smtClean="0"/>
              <a:t>, langfristig Umstellung aller Geräte</a:t>
            </a:r>
          </a:p>
          <a:p>
            <a:pPr lvl="1"/>
            <a:r>
              <a:rPr lang="de-DE" dirty="0" smtClean="0"/>
              <a:t>Einheitliches </a:t>
            </a:r>
            <a:r>
              <a:rPr lang="de-DE" dirty="0" err="1" smtClean="0"/>
              <a:t>Timingsystem</a:t>
            </a:r>
            <a:r>
              <a:rPr lang="de-DE" dirty="0" smtClean="0"/>
              <a:t> langfristig notwendig</a:t>
            </a:r>
          </a:p>
          <a:p>
            <a:pPr lvl="1"/>
            <a:r>
              <a:rPr lang="de-DE" dirty="0" smtClean="0"/>
              <a:t>Entwicklungsmöglichkeiten begrenzt (Quellen</a:t>
            </a:r>
            <a:r>
              <a:rPr lang="de-DE" dirty="0" smtClean="0"/>
              <a:t>, A4, Booster, </a:t>
            </a:r>
            <a:r>
              <a:rPr lang="de-DE" dirty="0" smtClean="0"/>
              <a:t>Synchronisation SIS18</a:t>
            </a:r>
            <a:r>
              <a:rPr lang="de-DE" dirty="0" smtClean="0"/>
              <a:t>)</a:t>
            </a:r>
          </a:p>
          <a:p>
            <a:r>
              <a:rPr lang="de-DE" dirty="0" smtClean="0"/>
              <a:t>Entwicklung eines neuen </a:t>
            </a:r>
            <a:r>
              <a:rPr lang="de-DE" dirty="0" err="1" smtClean="0"/>
              <a:t>Timingsystems</a:t>
            </a:r>
            <a:r>
              <a:rPr lang="de-DE" dirty="0" smtClean="0"/>
              <a:t> für den UNILAC erfordert Zeit</a:t>
            </a:r>
          </a:p>
          <a:p>
            <a:pPr lvl="1"/>
            <a:r>
              <a:rPr lang="de-DE" dirty="0" smtClean="0"/>
              <a:t>große Zahl an Timing Groups, schnelle Wiederholrate -&gt; hohe Eventrate</a:t>
            </a:r>
          </a:p>
          <a:p>
            <a:pPr lvl="1"/>
            <a:r>
              <a:rPr lang="de-DE" dirty="0" smtClean="0"/>
              <a:t>relativ starre, </a:t>
            </a:r>
            <a:r>
              <a:rPr lang="de-DE" dirty="0" smtClean="0"/>
              <a:t>kurze </a:t>
            </a:r>
            <a:r>
              <a:rPr lang="de-DE" dirty="0" smtClean="0"/>
              <a:t>Eventfolge</a:t>
            </a:r>
          </a:p>
          <a:p>
            <a:pPr lvl="1"/>
            <a:r>
              <a:rPr lang="de-DE" dirty="0" smtClean="0"/>
              <a:t>hochgradig paralleler, komplexer, schnell wechselnder </a:t>
            </a:r>
            <a:r>
              <a:rPr lang="de-DE" dirty="0" smtClean="0"/>
              <a:t>Betrieb mit vielen </a:t>
            </a:r>
            <a:r>
              <a:rPr lang="de-DE" dirty="0" err="1" smtClean="0"/>
              <a:t>VirtAccs</a:t>
            </a:r>
            <a:r>
              <a:rPr lang="de-DE" dirty="0" smtClean="0"/>
              <a:t> / Chains</a:t>
            </a:r>
            <a:endParaRPr lang="de-DE" dirty="0" smtClean="0"/>
          </a:p>
          <a:p>
            <a:pPr lvl="1"/>
            <a:r>
              <a:rPr lang="de-DE" dirty="0" smtClean="0"/>
              <a:t>kontinuierlicher Betrieb auch während Änderungen an Geräten (</a:t>
            </a:r>
            <a:r>
              <a:rPr lang="de-DE" dirty="0" err="1" smtClean="0"/>
              <a:t>Trim</a:t>
            </a:r>
            <a:r>
              <a:rPr lang="de-DE" dirty="0" smtClean="0"/>
              <a:t>), Zyklen (Pulslänge) und Superzyklus (Pattern)</a:t>
            </a:r>
          </a:p>
          <a:p>
            <a:pPr lvl="1"/>
            <a:r>
              <a:rPr lang="de-DE" dirty="0" smtClean="0"/>
              <a:t>Echtzeitverarbeitung bestimmter Modi/Signale, z. B. PG-Schutz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Neues </a:t>
            </a:r>
            <a:r>
              <a:rPr lang="de-DE" dirty="0" err="1" smtClean="0"/>
              <a:t>Timingsystem</a:t>
            </a:r>
            <a:r>
              <a:rPr lang="de-DE" dirty="0" smtClean="0"/>
              <a:t>, Ablösung Pulszentrale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4013201" y="4920458"/>
            <a:ext cx="3136599" cy="267868"/>
          </a:xfrm>
        </p:spPr>
        <p:txBody>
          <a:bodyPr/>
          <a:lstStyle/>
          <a:p>
            <a:pPr algn="l"/>
            <a:r>
              <a:rPr lang="en-US" smtClean="0"/>
              <a:t>P. Gerhard, Injector Controls Upgrade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8015792" y="4914482"/>
            <a:ext cx="744898" cy="273844"/>
          </a:xfrm>
        </p:spPr>
        <p:txBody>
          <a:bodyPr/>
          <a:lstStyle/>
          <a:p>
            <a:fld id="{125CBDDA-5CCF-8748-8988-9DC6C8981774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020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5" id="{3AECD3E1-8DA4-BA48-8C52-0C39CC25DCAC}" vid="{10909A78-EA76-4346-92A8-E04EFC56BD02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1130</Words>
  <Application>Microsoft Office PowerPoint</Application>
  <PresentationFormat>Bildschirmpräsentation (16:9)</PresentationFormat>
  <Paragraphs>176</Paragraphs>
  <Slides>15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Calibri</vt:lpstr>
      <vt:lpstr>Wingdings</vt:lpstr>
      <vt:lpstr>fair-gsi-folienmaster_2017_onering</vt:lpstr>
      <vt:lpstr>Arbeitsblatt</vt:lpstr>
      <vt:lpstr>Injector Controls Upgrade </vt:lpstr>
      <vt:lpstr>PowerPoint-Präsentation</vt:lpstr>
      <vt:lpstr> </vt:lpstr>
      <vt:lpstr>Beispiel veraltete Software</vt:lpstr>
      <vt:lpstr>PowerPoint-Präsentation</vt:lpstr>
      <vt:lpstr>UNILAC / plinac Übersicht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Wann?</vt:lpstr>
      <vt:lpstr>PowerPoint-Präsentation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Gerhard, Peter Dr.</dc:creator>
  <cp:lastModifiedBy>Gerhard, Peter Dr.</cp:lastModifiedBy>
  <cp:revision>226</cp:revision>
  <dcterms:created xsi:type="dcterms:W3CDTF">2020-09-14T15:19:33Z</dcterms:created>
  <dcterms:modified xsi:type="dcterms:W3CDTF">2020-11-04T08:35:33Z</dcterms:modified>
</cp:coreProperties>
</file>