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7" r:id="rId3"/>
    <p:sldId id="262" r:id="rId4"/>
    <p:sldId id="277" r:id="rId5"/>
    <p:sldId id="287" r:id="rId6"/>
    <p:sldId id="284" r:id="rId7"/>
    <p:sldId id="285" r:id="rId8"/>
    <p:sldId id="278" r:id="rId9"/>
    <p:sldId id="280" r:id="rId10"/>
    <p:sldId id="281" r:id="rId11"/>
    <p:sldId id="286" r:id="rId12"/>
    <p:sldId id="288" r:id="rId13"/>
    <p:sldId id="289" r:id="rId14"/>
    <p:sldId id="282" r:id="rId15"/>
    <p:sldId id="263" r:id="rId16"/>
    <p:sldId id="283" r:id="rId17"/>
    <p:sldId id="290" r:id="rId18"/>
    <p:sldId id="265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6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HEST Betrieb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u="sng" dirty="0" smtClean="0"/>
              <a:t>C Hessler</a:t>
            </a:r>
            <a:r>
              <a:rPr lang="de-DE" dirty="0" smtClean="0"/>
              <a:t>, P Schuett, O Geithner</a:t>
            </a:r>
          </a:p>
          <a:p>
            <a:r>
              <a:rPr lang="de-DE" dirty="0" err="1" smtClean="0"/>
              <a:t>Operateursschulung</a:t>
            </a:r>
            <a:r>
              <a:rPr lang="de-DE" dirty="0" smtClean="0"/>
              <a:t>, November,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15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25785"/>
            <a:ext cx="651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Einstellstrategie, Standardvorgehensweise</a:t>
            </a:r>
            <a:endParaRPr lang="de-DE" sz="24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Eingabeparameter: Bedeutung und Einheiten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Auswahl der Optiken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HEST in </a:t>
            </a:r>
            <a:r>
              <a:rPr lang="de-DE" dirty="0" err="1" smtClean="0"/>
              <a:t>ParamModi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HEST Einstellstrategie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Einstellungsbeispiel: HADES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0397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13" y="271335"/>
            <a:ext cx="6582544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Eingabeparameter: </a:t>
            </a:r>
            <a:br>
              <a:rPr lang="de-DE" dirty="0" smtClean="0"/>
            </a:br>
            <a:r>
              <a:rPr lang="de-DE" dirty="0" smtClean="0"/>
              <a:t>Bedeutung und Einheiten (I)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6221"/>
            <a:ext cx="8991599" cy="5193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 smtClean="0"/>
              <a:t>Es gibt eine Vielzahl verschiedener Parameter, die für die Einstellung einer Strahlführung wichtig sind:</a:t>
            </a:r>
            <a:br>
              <a:rPr lang="de-DE" sz="1800" dirty="0" smtClean="0"/>
            </a:br>
            <a:r>
              <a:rPr lang="de-DE" sz="1800" dirty="0" smtClean="0"/>
              <a:t> </a:t>
            </a:r>
          </a:p>
          <a:p>
            <a:r>
              <a:rPr lang="de-DE" sz="1800" dirty="0" smtClean="0"/>
              <a:t>Integrierte Magnetstärken k</a:t>
            </a:r>
            <a:r>
              <a:rPr lang="de-DE" sz="1800" baseline="-25000" dirty="0" smtClean="0"/>
              <a:t>0</a:t>
            </a:r>
            <a:r>
              <a:rPr lang="de-DE" sz="1800" dirty="0" smtClean="0"/>
              <a:t>L, k</a:t>
            </a:r>
            <a:r>
              <a:rPr lang="de-DE" sz="1800" baseline="-25000" dirty="0" smtClean="0"/>
              <a:t>1</a:t>
            </a:r>
            <a:r>
              <a:rPr lang="de-DE" sz="1800" dirty="0" smtClean="0"/>
              <a:t>L, k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L</a:t>
            </a:r>
          </a:p>
          <a:p>
            <a:pPr lvl="1"/>
            <a:r>
              <a:rPr lang="de-DE" sz="1400" dirty="0" smtClean="0"/>
              <a:t>Parameter, die in LSA für die Einstellung des Strahls verwendet werden.</a:t>
            </a:r>
          </a:p>
          <a:p>
            <a:pPr lvl="1"/>
            <a:r>
              <a:rPr lang="de-DE" sz="1400" dirty="0" smtClean="0"/>
              <a:t>Beschreiben, was der Strahl macht.</a:t>
            </a:r>
          </a:p>
          <a:p>
            <a:pPr lvl="1"/>
            <a:r>
              <a:rPr lang="de-DE" sz="1400" dirty="0" smtClean="0"/>
              <a:t>Sind unabhängig von der Strahlenergie, der Teilchensorte und anderen Strahleigenschaften</a:t>
            </a:r>
          </a:p>
          <a:p>
            <a:pPr lvl="1"/>
            <a:endParaRPr lang="de-DE" sz="14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pPr lvl="1"/>
            <a:r>
              <a:rPr lang="de-DE" sz="1400" dirty="0" smtClean="0"/>
              <a:t>LSA: Dipol:  KL = KL_THEO – HKICK</a:t>
            </a:r>
            <a:br>
              <a:rPr lang="de-DE" sz="1400" dirty="0" smtClean="0"/>
            </a:br>
            <a:r>
              <a:rPr lang="de-DE" sz="1400" dirty="0" smtClean="0"/>
              <a:t>                    KL_THEO: Theorie-Ablenkwinkel, HKICK: Korrekturwinkel</a:t>
            </a:r>
            <a:br>
              <a:rPr lang="de-DE" sz="1400" dirty="0" smtClean="0"/>
            </a:br>
            <a:r>
              <a:rPr lang="de-DE" sz="1400" dirty="0" smtClean="0"/>
              <a:t>         </a:t>
            </a:r>
            <a:r>
              <a:rPr lang="de-DE" sz="1400" dirty="0" err="1" smtClean="0"/>
              <a:t>Steerer</a:t>
            </a:r>
            <a:r>
              <a:rPr lang="de-DE" sz="1400" dirty="0" smtClean="0"/>
              <a:t>:  HKICK, VKICK</a:t>
            </a:r>
            <a:br>
              <a:rPr lang="de-DE" sz="1400" dirty="0" smtClean="0"/>
            </a:br>
            <a:r>
              <a:rPr lang="de-DE" sz="1400" dirty="0" smtClean="0"/>
              <a:t>         Theorie-Ablenkwinkel und Korrekturwinkel haben unterschiedliche Vorzeichen für Winkel in</a:t>
            </a:r>
            <a:br>
              <a:rPr lang="de-DE" sz="1400" dirty="0" smtClean="0"/>
            </a:br>
            <a:r>
              <a:rPr lang="de-DE" sz="1400" dirty="0" smtClean="0"/>
              <a:t>         die gleiche Richtung!</a:t>
            </a:r>
          </a:p>
          <a:p>
            <a:endParaRPr lang="de-DE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65399"/>
              </p:ext>
            </p:extLst>
          </p:nvPr>
        </p:nvGraphicFramePr>
        <p:xfrm>
          <a:off x="231530" y="3441171"/>
          <a:ext cx="87923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726">
                  <a:extLst>
                    <a:ext uri="{9D8B030D-6E8A-4147-A177-3AD203B41FA5}">
                      <a16:colId xmlns:a16="http://schemas.microsoft.com/office/drawing/2014/main" val="3850435915"/>
                    </a:ext>
                  </a:extLst>
                </a:gridCol>
                <a:gridCol w="1454332">
                  <a:extLst>
                    <a:ext uri="{9D8B030D-6E8A-4147-A177-3AD203B41FA5}">
                      <a16:colId xmlns:a16="http://schemas.microsoft.com/office/drawing/2014/main" val="50288525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21716132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68781568"/>
                    </a:ext>
                  </a:extLst>
                </a:gridCol>
                <a:gridCol w="3004455">
                  <a:extLst>
                    <a:ext uri="{9D8B030D-6E8A-4147-A177-3AD203B41FA5}">
                      <a16:colId xmlns:a16="http://schemas.microsoft.com/office/drawing/2014/main" val="131583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Parameter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Magnettyp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Bedeutung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Einheit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Bezeichnung in LSA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8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Dipol, </a:t>
                      </a:r>
                      <a:r>
                        <a:rPr lang="de-DE" sz="1600" dirty="0" err="1" smtClean="0"/>
                        <a:t>Steerer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Ablenkwinkel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rad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KL, KL_THEO, VKICK,</a:t>
                      </a:r>
                      <a:r>
                        <a:rPr lang="de-DE" sz="1600" baseline="0" dirty="0" smtClean="0"/>
                        <a:t> HKICK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1</a:t>
                      </a:r>
                      <a:r>
                        <a:rPr lang="en-US" sz="1600" dirty="0" smtClean="0"/>
                        <a:t>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Quadrupol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Inv</a:t>
                      </a:r>
                      <a:r>
                        <a:rPr lang="de-DE" sz="1600" dirty="0" smtClean="0"/>
                        <a:t>. Brennweite k</a:t>
                      </a:r>
                      <a:r>
                        <a:rPr lang="de-DE" sz="1600" baseline="-25000" dirty="0" smtClean="0"/>
                        <a:t>1</a:t>
                      </a:r>
                      <a:r>
                        <a:rPr lang="de-DE" sz="1600" dirty="0" smtClean="0"/>
                        <a:t>L=1/f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1/m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4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Sextupol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1/m²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8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7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13" y="271335"/>
            <a:ext cx="6582544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Eingabeparameter: </a:t>
            </a:r>
            <a:br>
              <a:rPr lang="de-DE" dirty="0" smtClean="0"/>
            </a:br>
            <a:r>
              <a:rPr lang="de-DE" dirty="0" smtClean="0"/>
              <a:t>Bedeutung und Einheiten (II)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6221"/>
            <a:ext cx="8991599" cy="5193288"/>
          </a:xfrm>
        </p:spPr>
        <p:txBody>
          <a:bodyPr>
            <a:noAutofit/>
          </a:bodyPr>
          <a:lstStyle/>
          <a:p>
            <a:r>
              <a:rPr lang="de-DE" sz="1800" dirty="0"/>
              <a:t>Integriertes Magnetfeld BL </a:t>
            </a:r>
            <a:r>
              <a:rPr lang="de-DE" sz="1800" dirty="0" smtClean="0"/>
              <a:t>und integrierter Gradient GL</a:t>
            </a:r>
          </a:p>
          <a:p>
            <a:pPr lvl="1"/>
            <a:r>
              <a:rPr lang="de-DE" sz="1400" dirty="0" smtClean="0"/>
              <a:t>Werden von LSA aus den </a:t>
            </a:r>
            <a:r>
              <a:rPr lang="de-DE" sz="1400" dirty="0"/>
              <a:t>k</a:t>
            </a:r>
            <a:r>
              <a:rPr lang="de-DE" sz="1400" baseline="-25000" dirty="0"/>
              <a:t>0</a:t>
            </a:r>
            <a:r>
              <a:rPr lang="de-DE" sz="1400" dirty="0"/>
              <a:t>L, </a:t>
            </a:r>
            <a:r>
              <a:rPr lang="de-DE" sz="1400" dirty="0" smtClean="0"/>
              <a:t>k</a:t>
            </a:r>
            <a:r>
              <a:rPr lang="de-DE" sz="1400" baseline="-25000" dirty="0" smtClean="0"/>
              <a:t>1</a:t>
            </a:r>
            <a:r>
              <a:rPr lang="de-DE" sz="1400" dirty="0" smtClean="0"/>
              <a:t>L berechnet</a:t>
            </a:r>
          </a:p>
          <a:p>
            <a:pPr lvl="1"/>
            <a:r>
              <a:rPr lang="de-DE" sz="1400" dirty="0" smtClean="0"/>
              <a:t>Sind abhängig von der Strahlenergie, der Teilchensorte aber unabhängig von der Hardware</a:t>
            </a:r>
          </a:p>
          <a:p>
            <a:pPr lvl="1"/>
            <a:endParaRPr lang="de-DE" sz="1400" dirty="0"/>
          </a:p>
          <a:p>
            <a:pPr lvl="1"/>
            <a:endParaRPr lang="de-DE" sz="1400" dirty="0" smtClean="0"/>
          </a:p>
          <a:p>
            <a:pPr lvl="1"/>
            <a:endParaRPr lang="de-DE" sz="1400" dirty="0"/>
          </a:p>
          <a:p>
            <a:pPr lvl="1"/>
            <a:endParaRPr lang="de-DE" sz="1400" dirty="0" smtClean="0"/>
          </a:p>
          <a:p>
            <a:pPr lvl="1"/>
            <a:endParaRPr lang="de-DE" sz="1400" dirty="0"/>
          </a:p>
          <a:p>
            <a:pPr lvl="1"/>
            <a:r>
              <a:rPr lang="de-DE" sz="1400" dirty="0" smtClean="0"/>
              <a:t>p/q – Strahlsteifigkeit / beam </a:t>
            </a:r>
            <a:r>
              <a:rPr lang="de-DE" sz="1400" dirty="0" err="1" smtClean="0"/>
              <a:t>rigidity</a:t>
            </a:r>
            <a:r>
              <a:rPr lang="de-DE" sz="1400" dirty="0" smtClean="0"/>
              <a:t> / </a:t>
            </a:r>
            <a:r>
              <a:rPr lang="de-DE" sz="1400" dirty="0" err="1" smtClean="0"/>
              <a:t>Brho</a:t>
            </a:r>
            <a:r>
              <a:rPr lang="de-DE" sz="1400" dirty="0" smtClean="0"/>
              <a:t> </a:t>
            </a:r>
            <a:r>
              <a:rPr lang="de-DE" sz="1400" dirty="0"/>
              <a:t>[</a:t>
            </a:r>
            <a:r>
              <a:rPr lang="de-DE" sz="1400" dirty="0" smtClean="0"/>
              <a:t>Tm]</a:t>
            </a:r>
          </a:p>
          <a:p>
            <a:pPr lvl="1"/>
            <a:endParaRPr lang="de-DE" sz="1400" dirty="0" smtClean="0"/>
          </a:p>
          <a:p>
            <a:r>
              <a:rPr lang="de-DE" sz="1800" dirty="0" smtClean="0"/>
              <a:t>Stromstärke in den Magnetspulen I [A</a:t>
            </a:r>
            <a:r>
              <a:rPr lang="de-DE" sz="1800" dirty="0"/>
              <a:t>]</a:t>
            </a:r>
            <a:r>
              <a:rPr lang="de-DE" sz="1800" dirty="0" smtClean="0"/>
              <a:t>:</a:t>
            </a:r>
          </a:p>
          <a:p>
            <a:pPr lvl="1"/>
            <a:r>
              <a:rPr lang="de-DE" sz="1400" dirty="0" smtClean="0"/>
              <a:t>Ist abhängig von der Geometrie </a:t>
            </a:r>
            <a:br>
              <a:rPr lang="de-DE" sz="1400" dirty="0" smtClean="0"/>
            </a:br>
            <a:r>
              <a:rPr lang="de-DE" sz="1400" dirty="0" smtClean="0"/>
              <a:t>des Magneten und der Spulen</a:t>
            </a:r>
          </a:p>
          <a:p>
            <a:pPr lvl="1"/>
            <a:r>
              <a:rPr lang="de-DE" sz="1400" dirty="0" smtClean="0"/>
              <a:t>Wird von LSA mit Hilfe von</a:t>
            </a:r>
            <a:br>
              <a:rPr lang="de-DE" sz="1400" dirty="0" smtClean="0"/>
            </a:br>
            <a:r>
              <a:rPr lang="de-DE" sz="1400" dirty="0" smtClean="0"/>
              <a:t>Kalibrierungsfunktionen berechnet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13105"/>
              </p:ext>
            </p:extLst>
          </p:nvPr>
        </p:nvGraphicFramePr>
        <p:xfrm>
          <a:off x="152400" y="2178428"/>
          <a:ext cx="87923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726">
                  <a:extLst>
                    <a:ext uri="{9D8B030D-6E8A-4147-A177-3AD203B41FA5}">
                      <a16:colId xmlns:a16="http://schemas.microsoft.com/office/drawing/2014/main" val="3850435915"/>
                    </a:ext>
                  </a:extLst>
                </a:gridCol>
                <a:gridCol w="1454332">
                  <a:extLst>
                    <a:ext uri="{9D8B030D-6E8A-4147-A177-3AD203B41FA5}">
                      <a16:colId xmlns:a16="http://schemas.microsoft.com/office/drawing/2014/main" val="50288525"/>
                    </a:ext>
                  </a:extLst>
                </a:gridCol>
                <a:gridCol w="2924321">
                  <a:extLst>
                    <a:ext uri="{9D8B030D-6E8A-4147-A177-3AD203B41FA5}">
                      <a16:colId xmlns:a16="http://schemas.microsoft.com/office/drawing/2014/main" val="2171613202"/>
                    </a:ext>
                  </a:extLst>
                </a:gridCol>
                <a:gridCol w="896982">
                  <a:extLst>
                    <a:ext uri="{9D8B030D-6E8A-4147-A177-3AD203B41FA5}">
                      <a16:colId xmlns:a16="http://schemas.microsoft.com/office/drawing/2014/main" val="3368781568"/>
                    </a:ext>
                  </a:extLst>
                </a:gridCol>
                <a:gridCol w="2326946">
                  <a:extLst>
                    <a:ext uri="{9D8B030D-6E8A-4147-A177-3AD203B41FA5}">
                      <a16:colId xmlns:a16="http://schemas.microsoft.com/office/drawing/2014/main" val="131583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Parameter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Magnettyp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Bedeutung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Einheit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Bezeichnung in LSA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8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Dipol, </a:t>
                      </a:r>
                      <a:r>
                        <a:rPr lang="de-DE" sz="1600" dirty="0" err="1" smtClean="0"/>
                        <a:t>Steerer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Int. Magnetfeld   BL=k</a:t>
                      </a:r>
                      <a:r>
                        <a:rPr lang="de-DE" sz="1600" baseline="-25000" dirty="0" smtClean="0"/>
                        <a:t>0</a:t>
                      </a:r>
                      <a:r>
                        <a:rPr lang="de-DE" sz="1600" dirty="0" smtClean="0"/>
                        <a:t>L*p/q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Quadrupol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Int. Gradient   GL=k</a:t>
                      </a:r>
                      <a:r>
                        <a:rPr lang="de-DE" sz="1600" baseline="-25000" dirty="0" smtClean="0"/>
                        <a:t>1</a:t>
                      </a:r>
                      <a:r>
                        <a:rPr lang="de-DE" sz="1600" dirty="0" smtClean="0"/>
                        <a:t>L*p/q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41146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5395" t="23727" r="27081" b="19194"/>
          <a:stretch/>
        </p:blipFill>
        <p:spPr>
          <a:xfrm>
            <a:off x="5068389" y="3930938"/>
            <a:ext cx="3570514" cy="24122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662057" y="6322714"/>
            <a:ext cx="71917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BL [Tm]</a:t>
            </a:r>
          </a:p>
        </p:txBody>
      </p:sp>
      <p:sp>
        <p:nvSpPr>
          <p:cNvPr id="9" name="Textfeld 8"/>
          <p:cNvSpPr txBox="1"/>
          <p:nvPr/>
        </p:nvSpPr>
        <p:spPr>
          <a:xfrm rot="-5400000">
            <a:off x="4699699" y="4890154"/>
            <a:ext cx="46038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I [A]</a:t>
            </a:r>
          </a:p>
        </p:txBody>
      </p:sp>
    </p:spTree>
    <p:extLst>
      <p:ext uri="{BB962C8B-B14F-4D97-AF65-F5344CB8AC3E}">
        <p14:creationId xmlns:p14="http://schemas.microsoft.com/office/powerpoint/2010/main" val="259292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13" y="271335"/>
            <a:ext cx="6582544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Eingabeparameter: </a:t>
            </a:r>
            <a:br>
              <a:rPr lang="de-DE" dirty="0" smtClean="0"/>
            </a:br>
            <a:r>
              <a:rPr lang="de-DE" dirty="0" smtClean="0"/>
              <a:t>Bedeutung und Einheiten (III)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36913"/>
            <a:ext cx="8991599" cy="4972595"/>
          </a:xfrm>
        </p:spPr>
        <p:txBody>
          <a:bodyPr>
            <a:noAutofit/>
          </a:bodyPr>
          <a:lstStyle/>
          <a:p>
            <a:r>
              <a:rPr lang="de-DE" sz="1800" dirty="0" smtClean="0"/>
              <a:t>Die </a:t>
            </a:r>
            <a:r>
              <a:rPr lang="de-DE" sz="1800" dirty="0" err="1" smtClean="0"/>
              <a:t>kL</a:t>
            </a:r>
            <a:r>
              <a:rPr lang="de-DE" sz="1800" dirty="0" smtClean="0"/>
              <a:t> Parameter sind unabhängig von den Strahleigenschaften und der Hardware.</a:t>
            </a:r>
          </a:p>
          <a:p>
            <a:r>
              <a:rPr lang="de-DE" sz="1800" dirty="0" smtClean="0"/>
              <a:t>Es sollte also möglich sein eine Einstellung für alle Strahlen in einer Strahlführung zu finden.</a:t>
            </a:r>
          </a:p>
          <a:p>
            <a:r>
              <a:rPr lang="de-DE" sz="1800" dirty="0" smtClean="0"/>
              <a:t>Wieso kommt es aber dann vor, dass beim Wechsel des Strahls die Strahlführungseinstellung unter Umständen nachjustiert werden muss?</a:t>
            </a:r>
          </a:p>
          <a:p>
            <a:r>
              <a:rPr lang="de-DE" sz="1800" dirty="0" smtClean="0"/>
              <a:t>Grund: </a:t>
            </a:r>
          </a:p>
          <a:p>
            <a:pPr lvl="1"/>
            <a:r>
              <a:rPr lang="de-DE" sz="1400" dirty="0" smtClean="0"/>
              <a:t>Jeder Parameter hat seine Limits. </a:t>
            </a:r>
          </a:p>
          <a:p>
            <a:pPr lvl="1"/>
            <a:r>
              <a:rPr lang="de-DE" sz="1400" dirty="0" smtClean="0"/>
              <a:t>Die Limits sind von der Hardware vorgegeben: </a:t>
            </a:r>
            <a:r>
              <a:rPr lang="de-DE" sz="1400" dirty="0" err="1" smtClean="0"/>
              <a:t>I</a:t>
            </a:r>
            <a:r>
              <a:rPr lang="de-DE" sz="1400" baseline="-25000" dirty="0" err="1" smtClean="0"/>
              <a:t>min</a:t>
            </a:r>
            <a:r>
              <a:rPr lang="de-DE" sz="1400" dirty="0" smtClean="0"/>
              <a:t>, </a:t>
            </a:r>
            <a:r>
              <a:rPr lang="de-DE" sz="1400" dirty="0" err="1" smtClean="0"/>
              <a:t>I</a:t>
            </a:r>
            <a:r>
              <a:rPr lang="de-DE" sz="1400" baseline="-25000" dirty="0" err="1" smtClean="0"/>
              <a:t>max</a:t>
            </a:r>
            <a:endParaRPr lang="de-DE" sz="1400" baseline="-25000" dirty="0" smtClean="0"/>
          </a:p>
          <a:p>
            <a:pPr lvl="1"/>
            <a:r>
              <a:rPr lang="de-DE" sz="1400" dirty="0" err="1"/>
              <a:t>I</a:t>
            </a:r>
            <a:r>
              <a:rPr lang="de-DE" sz="1400" baseline="-25000" dirty="0" err="1"/>
              <a:t>min</a:t>
            </a:r>
            <a:r>
              <a:rPr lang="de-DE" sz="1400" dirty="0"/>
              <a:t>, </a:t>
            </a:r>
            <a:r>
              <a:rPr lang="de-DE" sz="1400" dirty="0" err="1"/>
              <a:t>I</a:t>
            </a:r>
            <a:r>
              <a:rPr lang="de-DE" sz="1400" baseline="-25000" dirty="0" err="1"/>
              <a:t>max</a:t>
            </a:r>
            <a:r>
              <a:rPr lang="de-DE" sz="1400" baseline="-25000" dirty="0"/>
              <a:t> </a:t>
            </a:r>
            <a:r>
              <a:rPr lang="de-DE" sz="1400" baseline="-25000" dirty="0" smtClean="0"/>
              <a:t> </a:t>
            </a:r>
            <a:r>
              <a:rPr lang="de-DE" sz="1400" dirty="0" smtClean="0"/>
              <a:t>und die </a:t>
            </a:r>
            <a:r>
              <a:rPr lang="de-DE" sz="1400" dirty="0"/>
              <a:t>daraus berechneten </a:t>
            </a:r>
            <a:r>
              <a:rPr lang="de-DE" sz="1400" dirty="0" err="1" smtClean="0"/>
              <a:t>BL</a:t>
            </a:r>
            <a:r>
              <a:rPr lang="de-DE" sz="1400" baseline="-25000" dirty="0" err="1" smtClean="0"/>
              <a:t>min</a:t>
            </a:r>
            <a:r>
              <a:rPr lang="de-DE" sz="1400" dirty="0"/>
              <a:t>, </a:t>
            </a:r>
            <a:r>
              <a:rPr lang="de-DE" sz="1400" dirty="0" err="1" smtClean="0"/>
              <a:t>BL</a:t>
            </a:r>
            <a:r>
              <a:rPr lang="de-DE" sz="1400" baseline="-25000" dirty="0" err="1" smtClean="0"/>
              <a:t>max</a:t>
            </a:r>
            <a:r>
              <a:rPr lang="de-DE" sz="1400" dirty="0" smtClean="0"/>
              <a:t> sind unabhängig von den Strahleigenschaften.</a:t>
            </a:r>
          </a:p>
          <a:p>
            <a:pPr lvl="1"/>
            <a:r>
              <a:rPr lang="de-DE" sz="1400" dirty="0" smtClean="0"/>
              <a:t>Die daraus berechneten </a:t>
            </a:r>
            <a:r>
              <a:rPr lang="de-DE" sz="1400" dirty="0" err="1" smtClean="0"/>
              <a:t>KL</a:t>
            </a:r>
            <a:r>
              <a:rPr lang="de-DE" sz="1400" baseline="-25000" dirty="0" err="1" smtClean="0"/>
              <a:t>min</a:t>
            </a:r>
            <a:r>
              <a:rPr lang="de-DE" sz="1400" dirty="0"/>
              <a:t>, </a:t>
            </a:r>
            <a:r>
              <a:rPr lang="de-DE" sz="1400" dirty="0" err="1" smtClean="0"/>
              <a:t>KL</a:t>
            </a:r>
            <a:r>
              <a:rPr lang="de-DE" sz="1400" baseline="-25000" dirty="0" err="1" smtClean="0"/>
              <a:t>max</a:t>
            </a:r>
            <a:r>
              <a:rPr lang="de-DE" sz="1400" dirty="0" smtClean="0"/>
              <a:t> sind aber abhängig von den </a:t>
            </a:r>
            <a:r>
              <a:rPr lang="de-DE" sz="1400" dirty="0"/>
              <a:t>Strahleigenschaften</a:t>
            </a:r>
            <a:r>
              <a:rPr lang="de-DE" sz="1400" dirty="0" smtClean="0"/>
              <a:t>.</a:t>
            </a:r>
          </a:p>
          <a:p>
            <a:pPr lvl="1"/>
            <a:r>
              <a:rPr lang="de-DE" sz="1400" dirty="0" smtClean="0"/>
              <a:t>Wenn man also den Strahl ändert kann es sein, das die skalierten KL-Werte außerhalb ihrer Limits wären und so nicht eingestellt werden können.</a:t>
            </a:r>
          </a:p>
          <a:p>
            <a:r>
              <a:rPr lang="de-DE" sz="1800" dirty="0" smtClean="0"/>
              <a:t>Ausweg: Den Strahl mit der höchsten Steifigkeit zuerst einstellen. </a:t>
            </a:r>
          </a:p>
          <a:p>
            <a:r>
              <a:rPr lang="de-DE" sz="1800" dirty="0" smtClean="0"/>
              <a:t>Die unteren Limits sind in der Regel klein und es ist weniger wahrscheinlich, dass sie Probleme bereiten.</a:t>
            </a:r>
          </a:p>
          <a:p>
            <a:pPr lvl="1"/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26558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der Optiken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4" y="1185893"/>
            <a:ext cx="8626192" cy="539137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108371" y="5519057"/>
            <a:ext cx="1959429" cy="105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44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HEST in </a:t>
            </a:r>
            <a:r>
              <a:rPr lang="de-DE" dirty="0" err="1" smtClean="0"/>
              <a:t>ParamModi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2565" y="1216221"/>
            <a:ext cx="8211834" cy="490358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Annahme: UNILAC und SIS-18 sind korrekt eingestellt.</a:t>
            </a:r>
          </a:p>
          <a:p>
            <a:r>
              <a:rPr lang="de-DE" sz="1800" dirty="0" smtClean="0"/>
              <a:t>Tab “Extraktionslinie”: Einstellung der </a:t>
            </a:r>
            <a:r>
              <a:rPr lang="de-DE" sz="1800" dirty="0" err="1" smtClean="0"/>
              <a:t>kL</a:t>
            </a:r>
            <a:r>
              <a:rPr lang="de-DE" sz="1800" dirty="0" smtClean="0"/>
              <a:t>-Werte der Quadrupole, Korrekturwinkel der Dipole (Ablenkwinkel nicht veränderbar), Korrekturwinkel der </a:t>
            </a:r>
            <a:r>
              <a:rPr lang="de-DE" sz="1800" dirty="0" err="1" smtClean="0"/>
              <a:t>Steerer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9" y="2556586"/>
            <a:ext cx="7228946" cy="4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HEST Einstellstrategie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80161"/>
            <a:ext cx="8211834" cy="4519748"/>
          </a:xfrm>
        </p:spPr>
        <p:txBody>
          <a:bodyPr>
            <a:noAutofit/>
          </a:bodyPr>
          <a:lstStyle/>
          <a:p>
            <a:r>
              <a:rPr lang="de-DE" sz="2000" b="1" dirty="0" smtClean="0"/>
              <a:t>Ziel:</a:t>
            </a:r>
            <a:r>
              <a:rPr lang="de-DE" sz="2000" dirty="0" smtClean="0"/>
              <a:t> Der Strahl ist gut eingestellt wenn er zentral durch die Quadrupole geht und am Experiment die gewünschte Strahlgröße aufweist. Die Strahlverluste sollten dabei gering sein.</a:t>
            </a:r>
            <a:endParaRPr lang="de-DE" sz="2000" dirty="0"/>
          </a:p>
          <a:p>
            <a:r>
              <a:rPr lang="de-DE" sz="2000" b="1" dirty="0" smtClean="0"/>
              <a:t>Schritt 1: Geradelegen.</a:t>
            </a:r>
            <a:r>
              <a:rPr lang="de-DE" sz="2000" dirty="0" smtClean="0"/>
              <a:t> Die </a:t>
            </a:r>
            <a:r>
              <a:rPr lang="de-DE" sz="2000" dirty="0" err="1" smtClean="0"/>
              <a:t>Steerer</a:t>
            </a:r>
            <a:r>
              <a:rPr lang="de-DE" sz="2000" dirty="0" smtClean="0"/>
              <a:t> und die Korrekturwinkel der Dipole werden dafür benutzt. </a:t>
            </a:r>
          </a:p>
          <a:p>
            <a:r>
              <a:rPr lang="de-DE" sz="2000" b="1" dirty="0" smtClean="0"/>
              <a:t>Schritt 2: Fokussieren. </a:t>
            </a:r>
            <a:r>
              <a:rPr lang="de-DE" sz="2000" dirty="0" smtClean="0"/>
              <a:t>Die letzten Quads (mind. 2) werden benutzt. Für die ausgewählte Optik ist min. Fokus vorgegeben, der wird dann nur entlang Z hin und her verschoben.</a:t>
            </a:r>
            <a:endParaRPr lang="de-DE" sz="2000" dirty="0"/>
          </a:p>
          <a:p>
            <a:r>
              <a:rPr lang="de-DE" sz="2000" b="1" dirty="0" smtClean="0"/>
              <a:t>Möglicher Zwischenschritt:</a:t>
            </a:r>
            <a:r>
              <a:rPr lang="de-DE" sz="2000" dirty="0" smtClean="0"/>
              <a:t> Um zu Überprüfen, ob der Strahl zentral durch einen Quadrupol geht, wird dessen Stärke vorübergehend leicht geändert. Ändert sich die Strahlposition nicht auf nachfolgenden Leuchtschirmen, so geht der Strahl zentral durch den Quadrupole. Danach </a:t>
            </a:r>
            <a:r>
              <a:rPr lang="de-DE" sz="2000" dirty="0" err="1" smtClean="0"/>
              <a:t>Quadrupolstärke</a:t>
            </a:r>
            <a:r>
              <a:rPr lang="de-DE" sz="2000" dirty="0" smtClean="0"/>
              <a:t> wieder auf ursprünglichen Wert zurückstellen.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22565" y="5883965"/>
            <a:ext cx="863397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Wichtig: fürs Geradelegen die Quads sollen nicht verändert werden (Ausnahme: Checks ob Strahl zentral liegt) !!!</a:t>
            </a:r>
          </a:p>
        </p:txBody>
      </p:sp>
    </p:spTree>
    <p:extLst>
      <p:ext uri="{BB962C8B-B14F-4D97-AF65-F5344CB8AC3E}">
        <p14:creationId xmlns:p14="http://schemas.microsoft.com/office/powerpoint/2010/main" val="157563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Benno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756064"/>
            <a:ext cx="8211834" cy="4598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→ Präsentation von Markus Ohlig am Mittwoch 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2670465"/>
            <a:ext cx="8822228" cy="29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2565" y="1216221"/>
            <a:ext cx="8007332" cy="4903585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Vielen Dank an </a:t>
            </a:r>
            <a:r>
              <a:rPr lang="de-DE" sz="1800" dirty="0" smtClean="0"/>
              <a:t>M. Sapinski, C. </a:t>
            </a:r>
            <a:r>
              <a:rPr lang="de-DE" sz="1800" dirty="0" err="1" smtClean="0"/>
              <a:t>Kleffner</a:t>
            </a:r>
            <a:r>
              <a:rPr lang="de-DE" sz="1800" dirty="0" smtClean="0"/>
              <a:t> (frühere MKs), B. Schlei (LSA Hierarchie für HEST), B. </a:t>
            </a:r>
            <a:r>
              <a:rPr lang="de-DE" sz="1800" dirty="0" err="1" smtClean="0"/>
              <a:t>Walasek</a:t>
            </a:r>
            <a:r>
              <a:rPr lang="de-DE" sz="1800" dirty="0" smtClean="0"/>
              <a:t>-Höhne, und die Teams von BEA, VAC, EPS, ACO, Datenversorgung, Großmontage und die gesamte HKR Crew!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pPr marL="0" indent="0" algn="ctr">
              <a:buNone/>
            </a:pPr>
            <a:r>
              <a:rPr lang="de-DE" sz="2800" dirty="0" smtClean="0"/>
              <a:t>Vielen Dank für Ihre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23122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HEST Überblick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Neue Einbauten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Status der Optiken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Neuer Strahlweg SIS18-FRS-HTM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Einstellstrategie und Standardvorgehensweise</a:t>
            </a:r>
          </a:p>
          <a:p>
            <a:pPr>
              <a:lnSpc>
                <a:spcPct val="150000"/>
              </a:lnSpc>
            </a:pPr>
            <a:r>
              <a:rPr lang="de-DE" dirty="0"/>
              <a:t>Status Benno </a:t>
            </a:r>
            <a:r>
              <a:rPr lang="de-DE" dirty="0">
                <a:solidFill>
                  <a:srgbClr val="FF0000"/>
                </a:solidFill>
              </a:rPr>
              <a:t>→ Präsentation M. </a:t>
            </a:r>
            <a:r>
              <a:rPr lang="de-DE" dirty="0" smtClean="0">
                <a:solidFill>
                  <a:srgbClr val="FF0000"/>
                </a:solidFill>
              </a:rPr>
              <a:t>Ohlig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22640" y="271440"/>
            <a:ext cx="558072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HEST Überblick (I)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12240" y="1188721"/>
            <a:ext cx="7006721" cy="2879188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D:\topics\Aufgaben\2015_HEST_Vortrag\photo\GSI_SIS_HEST_w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16" y="2490287"/>
            <a:ext cx="2288677" cy="43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stomShape 2"/>
          <p:cNvSpPr/>
          <p:nvPr/>
        </p:nvSpPr>
        <p:spPr>
          <a:xfrm>
            <a:off x="249004" y="4005060"/>
            <a:ext cx="8208000" cy="2482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</a:t>
            </a:r>
            <a: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500 Meter Strahlführung</a:t>
            </a:r>
            <a:endParaRPr lang="de-DE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Strahlziele: Caves A, C, M, ESR, HADES, </a:t>
            </a:r>
            <a:r>
              <a:rPr lang="de-DE" sz="1600" b="0" strike="noStrike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CryRing</a:t>
            </a:r>
            <a: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HFS, </a:t>
            </a:r>
            <a:b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</a:br>
            <a: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HTD, HHT, </a:t>
            </a: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HHD </a:t>
            </a:r>
            <a:r>
              <a:rPr lang="de-DE" sz="16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Dump</a:t>
            </a: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de-DE" sz="1600" b="0" strike="noStrike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391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Bereiche: NE3, NE5, NE8.</a:t>
            </a:r>
          </a:p>
          <a:p>
            <a:pPr marL="343080" indent="-3391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Wechsel der Verantwortlichkeiten in 2020:</a:t>
            </a: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MK: C Hessler</a:t>
            </a:r>
            <a:b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MK Vertreter: O Geithner</a:t>
            </a:r>
            <a:b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STV: P. Schütt</a:t>
            </a:r>
            <a:b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de-DE" sz="16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STV Vertreter: O Geithner</a:t>
            </a:r>
          </a:p>
          <a:p>
            <a:pPr marL="343080" indent="-3391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endParaRPr lang="de-DE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86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22640" y="271440"/>
            <a:ext cx="558072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HEST Überblick (II)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46440" y="3979985"/>
            <a:ext cx="4524498" cy="18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52" y="1502400"/>
            <a:ext cx="3583782" cy="4710831"/>
          </a:xfrm>
          <a:prstGeom prst="rect">
            <a:avLst/>
          </a:prstGeom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72723" y="1094035"/>
            <a:ext cx="4032001" cy="5724644"/>
          </a:xfrm>
          <a:prstGeom prst="rect">
            <a:avLst/>
          </a:prstGeom>
          <a:solidFill>
            <a:schemeClr val="accent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FF0000"/>
              </a:buClr>
              <a:buSzPct val="20000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FF0000"/>
              </a:buClr>
              <a:buSzPct val="20000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FF0000"/>
              </a:buClr>
              <a:buSzPct val="20000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FF0000"/>
              </a:buClr>
              <a:buSzPct val="20000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Calibri"/>
              </a:rPr>
              <a:t>viele Projektile Typen, ~20 unterschiedliche Strahlwege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>
                <a:solidFill>
                  <a:srgbClr val="0070C0"/>
                </a:solidFill>
                <a:latin typeface="Calibri"/>
              </a:rPr>
              <a:t>→ </a:t>
            </a:r>
            <a:r>
              <a:rPr lang="de-DE" altLang="de-DE" dirty="0" smtClean="0">
                <a:solidFill>
                  <a:srgbClr val="0070C0"/>
                </a:solidFill>
              </a:rPr>
              <a:t>Protonen ... Uran, RIBs, Pionen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HHD  </a:t>
            </a:r>
            <a:r>
              <a:rPr lang="de-DE" altLang="de-DE" b="0" dirty="0" smtClean="0"/>
              <a:t>Ionen vom </a:t>
            </a:r>
            <a:r>
              <a:rPr lang="de-DE" altLang="de-DE" dirty="0" smtClean="0"/>
              <a:t>SIS  -   </a:t>
            </a:r>
            <a:r>
              <a:rPr lang="de-DE" altLang="de-DE" i="1" dirty="0" smtClean="0">
                <a:solidFill>
                  <a:srgbClr val="C00000"/>
                </a:solidFill>
              </a:rPr>
              <a:t>beam </a:t>
            </a:r>
            <a:r>
              <a:rPr lang="de-DE" altLang="de-DE" i="1" dirty="0" err="1" smtClean="0">
                <a:solidFill>
                  <a:srgbClr val="C00000"/>
                </a:solidFill>
              </a:rPr>
              <a:t>dump</a:t>
            </a:r>
            <a:endParaRPr lang="de-DE" altLang="de-DE" i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HFS  </a:t>
            </a:r>
            <a:r>
              <a:rPr lang="de-DE" altLang="de-DE" b="0" dirty="0" smtClean="0"/>
              <a:t>RIPs </a:t>
            </a:r>
            <a:r>
              <a:rPr lang="de-DE" altLang="de-DE" b="0" dirty="0"/>
              <a:t>vom </a:t>
            </a:r>
            <a:r>
              <a:rPr lang="de-DE" altLang="de-DE" dirty="0" smtClean="0"/>
              <a:t>FRS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HHT </a:t>
            </a:r>
            <a:r>
              <a:rPr lang="de-DE" altLang="de-DE" b="0" dirty="0"/>
              <a:t>Ionen vom </a:t>
            </a:r>
            <a:r>
              <a:rPr lang="de-DE" altLang="de-DE" dirty="0" smtClean="0"/>
              <a:t>SIS</a:t>
            </a:r>
          </a:p>
          <a:p>
            <a:pPr>
              <a:spcBef>
                <a:spcPts val="600"/>
              </a:spcBef>
            </a:pPr>
            <a:r>
              <a:rPr lang="de-DE" altLang="de-DE" dirty="0" smtClean="0"/>
              <a:t>HTM </a:t>
            </a:r>
            <a:r>
              <a:rPr lang="de-DE" altLang="de-DE" b="0" dirty="0" smtClean="0"/>
              <a:t>Ionen/RIPs von </a:t>
            </a:r>
            <a:r>
              <a:rPr lang="de-DE" altLang="de-DE" dirty="0"/>
              <a:t>SIS, </a:t>
            </a:r>
            <a:r>
              <a:rPr lang="de-DE" altLang="de-DE" dirty="0" smtClean="0"/>
              <a:t>FRS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ESR </a:t>
            </a:r>
            <a:r>
              <a:rPr lang="de-DE" altLang="de-DE" b="0" dirty="0" smtClean="0"/>
              <a:t>Ionen/RIPs von </a:t>
            </a:r>
            <a:r>
              <a:rPr lang="de-DE" altLang="de-DE" dirty="0" smtClean="0"/>
              <a:t>SIS, FRS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HTA</a:t>
            </a:r>
            <a:r>
              <a:rPr lang="de-DE" altLang="de-DE" b="0" dirty="0" smtClean="0"/>
              <a:t> </a:t>
            </a:r>
            <a:r>
              <a:rPr lang="de-DE" altLang="de-DE" b="0" dirty="0"/>
              <a:t>Ionen </a:t>
            </a:r>
            <a:r>
              <a:rPr lang="de-DE" altLang="de-DE" b="0" dirty="0" smtClean="0"/>
              <a:t>von </a:t>
            </a:r>
            <a:r>
              <a:rPr lang="de-DE" altLang="de-DE" dirty="0" smtClean="0"/>
              <a:t>SIS</a:t>
            </a:r>
            <a:r>
              <a:rPr lang="de-DE" altLang="de-DE" b="0" dirty="0"/>
              <a:t>,</a:t>
            </a:r>
            <a:r>
              <a:rPr lang="de-DE" altLang="de-DE" b="0" dirty="0" smtClean="0"/>
              <a:t> </a:t>
            </a:r>
            <a:r>
              <a:rPr lang="de-DE" altLang="de-DE" dirty="0" smtClean="0"/>
              <a:t>ESR</a:t>
            </a:r>
            <a:endParaRPr lang="de-DE" altLang="de-DE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/>
              <a:t>HTA</a:t>
            </a:r>
            <a:r>
              <a:rPr lang="de-DE" altLang="de-DE" b="0" dirty="0"/>
              <a:t> Ionen </a:t>
            </a:r>
            <a:r>
              <a:rPr lang="de-DE" altLang="de-DE" b="0" dirty="0" smtClean="0"/>
              <a:t>von </a:t>
            </a:r>
            <a:r>
              <a:rPr lang="de-DE" altLang="de-DE" dirty="0" smtClean="0"/>
              <a:t>SIS,</a:t>
            </a:r>
            <a:r>
              <a:rPr lang="de-DE" altLang="de-DE" b="0" dirty="0" smtClean="0"/>
              <a:t> </a:t>
            </a:r>
            <a:r>
              <a:rPr lang="de-DE" altLang="de-DE" dirty="0" smtClean="0"/>
              <a:t>ESR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HTB</a:t>
            </a:r>
            <a:r>
              <a:rPr lang="de-DE" altLang="de-DE" b="0" dirty="0" smtClean="0"/>
              <a:t> Ionen/RIPs von </a:t>
            </a:r>
            <a:r>
              <a:rPr lang="de-DE" altLang="de-DE" dirty="0" smtClean="0"/>
              <a:t>SIS, FRS</a:t>
            </a:r>
            <a:r>
              <a:rPr lang="de-DE" altLang="de-DE" b="0" dirty="0"/>
              <a:t>,</a:t>
            </a:r>
            <a:r>
              <a:rPr lang="de-DE" altLang="de-DE" b="0" dirty="0" smtClean="0"/>
              <a:t> </a:t>
            </a:r>
            <a:r>
              <a:rPr lang="de-DE" altLang="de-DE" dirty="0" smtClean="0"/>
              <a:t>ESR</a:t>
            </a:r>
            <a:endParaRPr lang="de-DE" altLang="de-DE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 smtClean="0"/>
              <a:t>HTB</a:t>
            </a:r>
            <a:r>
              <a:rPr lang="de-DE" altLang="de-DE" b="0" dirty="0" smtClean="0"/>
              <a:t>  </a:t>
            </a:r>
            <a:r>
              <a:rPr lang="el-GR" altLang="de-DE" dirty="0" smtClean="0"/>
              <a:t>π</a:t>
            </a:r>
            <a:r>
              <a:rPr lang="de-DE" altLang="de-DE" sz="2400" baseline="40000" dirty="0" smtClean="0"/>
              <a:t>-</a:t>
            </a:r>
            <a:r>
              <a:rPr lang="de-DE" altLang="de-DE" dirty="0" smtClean="0"/>
              <a:t> </a:t>
            </a:r>
            <a:r>
              <a:rPr lang="el-GR" altLang="de-DE" dirty="0" smtClean="0"/>
              <a:t>π</a:t>
            </a:r>
            <a:r>
              <a:rPr lang="de-DE" altLang="de-DE" sz="1800" baseline="40000" dirty="0" smtClean="0"/>
              <a:t>+ </a:t>
            </a:r>
            <a:r>
              <a:rPr lang="de-DE" altLang="de-DE" b="0" dirty="0"/>
              <a:t>vom </a:t>
            </a:r>
            <a:r>
              <a:rPr lang="el-GR" altLang="de-DE" dirty="0" smtClean="0"/>
              <a:t>π</a:t>
            </a:r>
            <a:r>
              <a:rPr lang="de-DE" altLang="de-DE" b="0" dirty="0" smtClean="0"/>
              <a:t>-target</a:t>
            </a:r>
            <a:endParaRPr lang="de-DE" altLang="de-DE" b="0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HTC/D</a:t>
            </a:r>
            <a:r>
              <a:rPr lang="de-DE" altLang="de-DE" b="0" dirty="0"/>
              <a:t> </a:t>
            </a:r>
            <a:r>
              <a:rPr lang="de-DE" altLang="de-DE" b="0" dirty="0" smtClean="0"/>
              <a:t>Ionen/RIPs von </a:t>
            </a:r>
            <a:r>
              <a:rPr lang="de-DE" altLang="de-DE" dirty="0" smtClean="0"/>
              <a:t>SIS, FRS</a:t>
            </a:r>
            <a:r>
              <a:rPr lang="de-DE" altLang="de-DE" b="0" dirty="0"/>
              <a:t>,</a:t>
            </a:r>
            <a:r>
              <a:rPr lang="de-DE" altLang="de-DE" b="0" dirty="0" smtClean="0"/>
              <a:t> </a:t>
            </a:r>
            <a:r>
              <a:rPr lang="de-DE" altLang="de-DE" dirty="0" smtClean="0"/>
              <a:t>ESR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 smtClean="0"/>
              <a:t>HTC/D</a:t>
            </a:r>
            <a:r>
              <a:rPr lang="de-DE" altLang="de-DE" b="0" dirty="0" smtClean="0"/>
              <a:t>  </a:t>
            </a:r>
            <a:r>
              <a:rPr lang="el-GR" altLang="de-DE" dirty="0" smtClean="0"/>
              <a:t>π</a:t>
            </a:r>
            <a:r>
              <a:rPr lang="de-DE" altLang="de-DE" sz="2400" baseline="40000" dirty="0" smtClean="0"/>
              <a:t>-</a:t>
            </a:r>
            <a:r>
              <a:rPr lang="de-DE" altLang="de-DE" dirty="0" smtClean="0"/>
              <a:t> </a:t>
            </a:r>
            <a:r>
              <a:rPr lang="el-GR" altLang="de-DE" dirty="0" smtClean="0"/>
              <a:t>π</a:t>
            </a:r>
            <a:r>
              <a:rPr lang="de-DE" altLang="de-DE" sz="1800" baseline="40000" dirty="0" smtClean="0"/>
              <a:t>+ </a:t>
            </a:r>
            <a:r>
              <a:rPr lang="de-DE" altLang="de-DE" b="0" dirty="0"/>
              <a:t>vom </a:t>
            </a:r>
            <a:r>
              <a:rPr lang="el-GR" altLang="de-DE" dirty="0" smtClean="0"/>
              <a:t>π</a:t>
            </a:r>
            <a:r>
              <a:rPr lang="de-DE" altLang="de-DE" b="0" dirty="0" smtClean="0"/>
              <a:t>-target</a:t>
            </a:r>
            <a:endParaRPr lang="de-DE" altLang="de-DE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dirty="0" smtClean="0"/>
              <a:t>HTP</a:t>
            </a:r>
            <a:r>
              <a:rPr lang="de-DE" altLang="de-DE" b="0" dirty="0" smtClean="0"/>
              <a:t> </a:t>
            </a:r>
            <a:r>
              <a:rPr lang="de-DE" altLang="de-DE" b="0" dirty="0"/>
              <a:t>Ionen vom </a:t>
            </a:r>
            <a:r>
              <a:rPr lang="de-DE" altLang="de-DE" dirty="0" smtClean="0"/>
              <a:t>SIS</a:t>
            </a:r>
            <a:r>
              <a:rPr lang="de-DE" altLang="de-DE" b="0" dirty="0" smtClean="0"/>
              <a:t>, </a:t>
            </a:r>
            <a:r>
              <a:rPr lang="de-DE" altLang="de-DE" dirty="0" smtClean="0"/>
              <a:t>ESR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HADES</a:t>
            </a:r>
            <a:r>
              <a:rPr lang="de-DE" altLang="de-DE" b="0" dirty="0" smtClean="0"/>
              <a:t> </a:t>
            </a:r>
            <a:r>
              <a:rPr lang="de-DE" altLang="de-DE" b="0" dirty="0"/>
              <a:t>Ionen vom </a:t>
            </a:r>
            <a:r>
              <a:rPr lang="de-DE" altLang="de-DE" dirty="0" smtClean="0"/>
              <a:t>SIS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/>
              <a:t>HADES</a:t>
            </a:r>
            <a:r>
              <a:rPr lang="de-DE" altLang="de-DE" b="0" dirty="0"/>
              <a:t> </a:t>
            </a:r>
            <a:r>
              <a:rPr lang="de-DE" altLang="de-DE" b="0" dirty="0" smtClean="0"/>
              <a:t>  </a:t>
            </a:r>
            <a:r>
              <a:rPr lang="el-GR" altLang="de-DE" dirty="0" smtClean="0"/>
              <a:t>π</a:t>
            </a:r>
            <a:r>
              <a:rPr lang="de-DE" altLang="de-DE" sz="2400" baseline="40000" dirty="0" smtClean="0"/>
              <a:t>-</a:t>
            </a:r>
            <a:r>
              <a:rPr lang="de-DE" altLang="de-DE" dirty="0" smtClean="0"/>
              <a:t> </a:t>
            </a:r>
            <a:r>
              <a:rPr lang="el-GR" altLang="de-DE" dirty="0" smtClean="0"/>
              <a:t>π</a:t>
            </a:r>
            <a:r>
              <a:rPr lang="de-DE" altLang="de-DE" sz="1800" baseline="40000" dirty="0" smtClean="0"/>
              <a:t>+ </a:t>
            </a:r>
            <a:r>
              <a:rPr lang="de-DE" altLang="de-DE" b="0" dirty="0"/>
              <a:t>vom </a:t>
            </a:r>
            <a:r>
              <a:rPr lang="el-GR" altLang="de-DE" dirty="0" smtClean="0"/>
              <a:t>π</a:t>
            </a:r>
            <a:r>
              <a:rPr lang="de-DE" altLang="de-DE" b="0" dirty="0" smtClean="0"/>
              <a:t>-target</a:t>
            </a:r>
            <a:endParaRPr lang="de-DE" altLang="de-DE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dirty="0" smtClean="0"/>
              <a:t>CRYRING </a:t>
            </a:r>
            <a:r>
              <a:rPr lang="de-DE" altLang="de-DE" b="0" dirty="0"/>
              <a:t>Ionen vom </a:t>
            </a:r>
            <a:r>
              <a:rPr lang="de-DE" altLang="de-DE" dirty="0" smtClean="0"/>
              <a:t>ESR</a:t>
            </a:r>
            <a:endParaRPr lang="de-DE" alt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601308" y="1254369"/>
            <a:ext cx="204567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 smtClean="0"/>
              <a:t>U-</a:t>
            </a:r>
            <a:r>
              <a:rPr lang="en-US" sz="1200" dirty="0" err="1" smtClean="0"/>
              <a:t>bahn</a:t>
            </a:r>
            <a:r>
              <a:rPr lang="en-US" sz="1200" dirty="0" smtClean="0"/>
              <a:t> plan by B. Schlei</a:t>
            </a:r>
          </a:p>
        </p:txBody>
      </p:sp>
      <p:sp>
        <p:nvSpPr>
          <p:cNvPr id="4" name="Right Brace 3"/>
          <p:cNvSpPr/>
          <p:nvPr/>
        </p:nvSpPr>
        <p:spPr>
          <a:xfrm>
            <a:off x="8147538" y="3423138"/>
            <a:ext cx="310662" cy="74441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7106031" y="4482236"/>
            <a:ext cx="296225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 smtClean="0"/>
              <a:t>particle transfer (same timing zone)</a:t>
            </a:r>
          </a:p>
        </p:txBody>
      </p:sp>
      <p:sp>
        <p:nvSpPr>
          <p:cNvPr id="6" name="Left Brace 5"/>
          <p:cNvSpPr/>
          <p:nvPr/>
        </p:nvSpPr>
        <p:spPr>
          <a:xfrm>
            <a:off x="7649308" y="3821723"/>
            <a:ext cx="146538" cy="34583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46985" y="3862758"/>
            <a:ext cx="106680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900" dirty="0" smtClean="0"/>
              <a:t>accelerator zone</a:t>
            </a:r>
          </a:p>
        </p:txBody>
      </p:sp>
    </p:spTree>
    <p:extLst>
      <p:ext uri="{BB962C8B-B14F-4D97-AF65-F5344CB8AC3E}">
        <p14:creationId xmlns:p14="http://schemas.microsoft.com/office/powerpoint/2010/main" val="3910446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Einbauten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08945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Neue </a:t>
            </a:r>
            <a:r>
              <a:rPr lang="de-DE" sz="2000" dirty="0" err="1" smtClean="0"/>
              <a:t>Quadrupolkammern</a:t>
            </a:r>
            <a:r>
              <a:rPr lang="de-DE" sz="2000" dirty="0" smtClean="0"/>
              <a:t> mit vergrößertem Durchmesser in GTH2QD21/22.</a:t>
            </a:r>
            <a:br>
              <a:rPr lang="de-DE" sz="2000" dirty="0" smtClean="0"/>
            </a:br>
            <a:r>
              <a:rPr lang="de-DE" sz="2000" dirty="0" smtClean="0"/>
              <a:t>→  Sollte zu weniger Strahlverlusten an dieser Stelle führen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Drei neue Faraday Cups in ESR-CRYRING </a:t>
            </a:r>
            <a:r>
              <a:rPr lang="de-DE" sz="2000" dirty="0" err="1" smtClean="0"/>
              <a:t>Beamline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→  Sollte </a:t>
            </a:r>
            <a:r>
              <a:rPr lang="de-DE" sz="2000" dirty="0" smtClean="0"/>
              <a:t>die Lokalisierung von Strahlverlusten und die Einstellung</a:t>
            </a:r>
            <a:br>
              <a:rPr lang="de-DE" sz="2000" dirty="0" smtClean="0"/>
            </a:br>
            <a:r>
              <a:rPr lang="de-DE" sz="2000" dirty="0" smtClean="0"/>
              <a:t>      der Strahlführung vereinfachen.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2" y="3160671"/>
            <a:ext cx="6404671" cy="22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hteck 85"/>
          <p:cNvSpPr/>
          <p:nvPr/>
        </p:nvSpPr>
        <p:spPr>
          <a:xfrm>
            <a:off x="4905720" y="1209226"/>
            <a:ext cx="4238280" cy="249839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0" y="1209226"/>
            <a:ext cx="4905720" cy="249839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75" name="Rounded Rectangle 6"/>
          <p:cNvSpPr/>
          <p:nvPr/>
        </p:nvSpPr>
        <p:spPr>
          <a:xfrm>
            <a:off x="992780" y="5012969"/>
            <a:ext cx="7112429" cy="145633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Machine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gelangen die Einstellungen in die Maschine?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6" y="5179627"/>
            <a:ext cx="5240582" cy="1159915"/>
          </a:xfrm>
        </p:spPr>
      </p:pic>
      <p:sp>
        <p:nvSpPr>
          <p:cNvPr id="7" name="Rounded Rectangle 6"/>
          <p:cNvSpPr/>
          <p:nvPr/>
        </p:nvSpPr>
        <p:spPr>
          <a:xfrm>
            <a:off x="1530700" y="3717988"/>
            <a:ext cx="6063174" cy="47478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LSA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3590" y="2329221"/>
            <a:ext cx="1805354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LSA Optics Importer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771" y="1254415"/>
            <a:ext cx="2052441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Optics Simulation</a:t>
            </a:r>
          </a:p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(MADX, MIRKO)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65532" y="2322311"/>
            <a:ext cx="1936071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ParamModi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/trim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2322" y="5402837"/>
            <a:ext cx="188741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800" b="1" i="1" dirty="0" smtClean="0">
                <a:solidFill>
                  <a:schemeClr val="bg1"/>
                </a:solidFill>
              </a:rPr>
              <a:t>magnets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65273" y="1254416"/>
            <a:ext cx="1805354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ParamModi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saves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84395" y="1255144"/>
            <a:ext cx="1805354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IBHS saves (since 2002)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9896" y="5163303"/>
            <a:ext cx="120266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i="1" dirty="0" smtClean="0">
                <a:solidFill>
                  <a:schemeClr val="bg1"/>
                </a:solidFill>
              </a:rPr>
              <a:t>screens/grids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75417" y="2325324"/>
            <a:ext cx="1805354" cy="568569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nline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odel (Benno)</a:t>
            </a:r>
          </a:p>
        </p:txBody>
      </p:sp>
      <p:sp>
        <p:nvSpPr>
          <p:cNvPr id="30" name="Rounded Rectangle 10"/>
          <p:cNvSpPr/>
          <p:nvPr/>
        </p:nvSpPr>
        <p:spPr>
          <a:xfrm>
            <a:off x="3035561" y="1242214"/>
            <a:ext cx="1710606" cy="5685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Optics </a:t>
            </a:r>
          </a:p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Repository</a:t>
            </a:r>
          </a:p>
        </p:txBody>
      </p:sp>
      <p:cxnSp>
        <p:nvCxnSpPr>
          <p:cNvPr id="5" name="Gerade Verbindung mit Pfeil 4"/>
          <p:cNvCxnSpPr>
            <a:stCxn id="7" idx="2"/>
            <a:endCxn id="75" idx="0"/>
          </p:cNvCxnSpPr>
          <p:nvPr/>
        </p:nvCxnSpPr>
        <p:spPr>
          <a:xfrm flipH="1">
            <a:off x="4548995" y="4192772"/>
            <a:ext cx="13292" cy="8201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6" idx="2"/>
          </p:cNvCxnSpPr>
          <p:nvPr/>
        </p:nvCxnSpPr>
        <p:spPr>
          <a:xfrm flipH="1">
            <a:off x="4867699" y="2893893"/>
            <a:ext cx="10395" cy="813726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9" idx="2"/>
          </p:cNvCxnSpPr>
          <p:nvPr/>
        </p:nvCxnSpPr>
        <p:spPr>
          <a:xfrm>
            <a:off x="1706267" y="2897790"/>
            <a:ext cx="873581" cy="809829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0" idx="2"/>
          </p:cNvCxnSpPr>
          <p:nvPr/>
        </p:nvCxnSpPr>
        <p:spPr>
          <a:xfrm>
            <a:off x="3890864" y="1810783"/>
            <a:ext cx="572659" cy="5145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0" idx="1"/>
            <a:endCxn id="10" idx="3"/>
          </p:cNvCxnSpPr>
          <p:nvPr/>
        </p:nvCxnSpPr>
        <p:spPr>
          <a:xfrm flipH="1">
            <a:off x="2220212" y="1526499"/>
            <a:ext cx="815349" cy="12201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10" idx="2"/>
            <a:endCxn id="9" idx="0"/>
          </p:cNvCxnSpPr>
          <p:nvPr/>
        </p:nvCxnSpPr>
        <p:spPr>
          <a:xfrm>
            <a:off x="1193992" y="1822984"/>
            <a:ext cx="512275" cy="5062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5033557" y="1825172"/>
            <a:ext cx="649637" cy="521766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6429337" y="1825172"/>
            <a:ext cx="656961" cy="504049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14" idx="2"/>
          </p:cNvCxnSpPr>
          <p:nvPr/>
        </p:nvCxnSpPr>
        <p:spPr>
          <a:xfrm flipH="1">
            <a:off x="7705006" y="1823713"/>
            <a:ext cx="382066" cy="5232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11" idx="2"/>
          </p:cNvCxnSpPr>
          <p:nvPr/>
        </p:nvCxnSpPr>
        <p:spPr>
          <a:xfrm flipH="1">
            <a:off x="6695346" y="2890880"/>
            <a:ext cx="638222" cy="822777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2220212" y="1783800"/>
            <a:ext cx="1755205" cy="607753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0" y="2943668"/>
            <a:ext cx="135792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theoretical settings 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7770040" y="2971236"/>
            <a:ext cx="135315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empirical settings</a:t>
            </a:r>
          </a:p>
        </p:txBody>
      </p:sp>
    </p:spTree>
    <p:extLst>
      <p:ext uri="{BB962C8B-B14F-4D97-AF65-F5344CB8AC3E}">
        <p14:creationId xmlns:p14="http://schemas.microsoft.com/office/powerpoint/2010/main" val="277201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 des Optikmodells</a:t>
            </a:r>
            <a:endParaRPr lang="de-D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11" y="1235744"/>
            <a:ext cx="2912012" cy="14998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45993" y="1363653"/>
            <a:ext cx="2071620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l-GR" sz="1050" b="1" dirty="0" smtClean="0"/>
              <a:t>β</a:t>
            </a:r>
            <a:r>
              <a:rPr lang="en-US" sz="1050" b="1" baseline="-25000" dirty="0" smtClean="0"/>
              <a:t>H,V</a:t>
            </a:r>
            <a:r>
              <a:rPr lang="en-US" sz="1050" b="1" dirty="0" smtClean="0"/>
              <a:t>,</a:t>
            </a:r>
            <a:r>
              <a:rPr lang="el-GR" sz="1050" b="1" dirty="0"/>
              <a:t> </a:t>
            </a:r>
            <a:r>
              <a:rPr lang="el-GR" sz="1050" b="1" dirty="0" smtClean="0"/>
              <a:t>α</a:t>
            </a:r>
            <a:r>
              <a:rPr lang="en-US" sz="1050" b="1" baseline="-25000" dirty="0" smtClean="0"/>
              <a:t>H,V</a:t>
            </a:r>
            <a:r>
              <a:rPr lang="en-US" sz="1050" b="1" dirty="0" smtClean="0"/>
              <a:t>,D</a:t>
            </a:r>
            <a:r>
              <a:rPr lang="en-US" sz="1050" b="1" baseline="-25000" dirty="0"/>
              <a:t>H,V</a:t>
            </a:r>
            <a:r>
              <a:rPr lang="en-US" sz="1050" b="1" dirty="0" smtClean="0"/>
              <a:t>,D’</a:t>
            </a:r>
            <a:r>
              <a:rPr lang="en-US" sz="1050" b="1" baseline="-25000" dirty="0"/>
              <a:t> H,V</a:t>
            </a:r>
            <a:r>
              <a:rPr lang="en-US" sz="1050" dirty="0" smtClean="0"/>
              <a:t>,x,x’,</a:t>
            </a:r>
            <a:r>
              <a:rPr lang="en-US" sz="1050" dirty="0" err="1" smtClean="0"/>
              <a:t>y,y</a:t>
            </a:r>
            <a:r>
              <a:rPr lang="en-US" sz="1050" dirty="0" smtClean="0"/>
              <a:t>’</a:t>
            </a:r>
            <a:endParaRPr lang="en-US" sz="1050" baseline="-25000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idx="1"/>
          </p:nvPr>
        </p:nvSpPr>
        <p:spPr>
          <a:xfrm>
            <a:off x="96614" y="1363653"/>
            <a:ext cx="4296354" cy="4903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/>
              <a:t>Unsicherheiten:</a:t>
            </a:r>
          </a:p>
          <a:p>
            <a:r>
              <a:rPr lang="de-DE" sz="1800" dirty="0"/>
              <a:t>SIS18 </a:t>
            </a:r>
            <a:r>
              <a:rPr lang="de-DE" sz="1800" dirty="0" smtClean="0"/>
              <a:t>Extraktions-Parameter</a:t>
            </a:r>
            <a:r>
              <a:rPr lang="de-DE" sz="1800" dirty="0"/>
              <a:t>:</a:t>
            </a:r>
          </a:p>
          <a:p>
            <a:pPr lvl="1"/>
            <a:r>
              <a:rPr lang="de-DE" sz="1400" dirty="0"/>
              <a:t>Parameter Set durch Benno eingeführt und seit Jahren unverändert, </a:t>
            </a:r>
          </a:p>
          <a:p>
            <a:pPr lvl="1"/>
            <a:r>
              <a:rPr lang="de-DE" sz="1400" dirty="0"/>
              <a:t>die selben Parameter für schnelle und langsame Extraktion, </a:t>
            </a:r>
          </a:p>
          <a:p>
            <a:pPr lvl="1"/>
            <a:r>
              <a:rPr lang="de-DE" sz="1400" dirty="0"/>
              <a:t>Vermutlich gemessen, aber nicht dokumentiert</a:t>
            </a:r>
            <a:r>
              <a:rPr lang="de-DE" sz="1400" dirty="0" smtClean="0"/>
              <a:t>. Neuer Anlauf im Engineering </a:t>
            </a:r>
            <a:r>
              <a:rPr lang="de-DE" sz="1400" dirty="0"/>
              <a:t>R</a:t>
            </a:r>
            <a:r>
              <a:rPr lang="de-DE" sz="1400" dirty="0" smtClean="0"/>
              <a:t>un 2019.</a:t>
            </a:r>
            <a:endParaRPr lang="de-DE" sz="1400" dirty="0"/>
          </a:p>
          <a:p>
            <a:r>
              <a:rPr lang="de-DE" sz="1800" dirty="0"/>
              <a:t>ESR </a:t>
            </a:r>
            <a:r>
              <a:rPr lang="de-DE" sz="1800" dirty="0" smtClean="0"/>
              <a:t>Extraktions-Parameter </a:t>
            </a:r>
            <a:r>
              <a:rPr lang="de-DE" sz="1800" dirty="0"/>
              <a:t>noch weniger bekannt. Keine Messwerte verfügbar.</a:t>
            </a:r>
          </a:p>
          <a:p>
            <a:r>
              <a:rPr lang="de-DE" sz="1800" dirty="0"/>
              <a:t>Position </a:t>
            </a:r>
            <a:r>
              <a:rPr lang="de-DE" sz="1800" dirty="0" smtClean="0"/>
              <a:t>der Magnete, </a:t>
            </a:r>
            <a:r>
              <a:rPr lang="de-DE" sz="1800" dirty="0" err="1"/>
              <a:t>Justage</a:t>
            </a:r>
            <a:r>
              <a:rPr lang="de-DE" sz="1800" dirty="0"/>
              <a:t>, Feldfehler, Randfelder.</a:t>
            </a:r>
          </a:p>
          <a:p>
            <a:pPr lvl="1"/>
            <a:r>
              <a:rPr lang="de-DE" sz="1400" dirty="0" smtClean="0"/>
              <a:t>MIRKO Settings sehr gut, verifiziert und verfeinert über viele Jahre.</a:t>
            </a:r>
            <a:endParaRPr lang="de-DE" sz="1400" dirty="0"/>
          </a:p>
          <a:p>
            <a:pPr lvl="1"/>
            <a:r>
              <a:rPr lang="de-DE" sz="1400" dirty="0" smtClean="0"/>
              <a:t>Konvertierung nach MADX nicht trivial, aber große Fortschritte im letzten Jahr. </a:t>
            </a:r>
            <a:endParaRPr lang="de-DE" sz="14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93" y="4389120"/>
            <a:ext cx="2945998" cy="22094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51548" y="4956328"/>
            <a:ext cx="128592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SIS18_TS_HTC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86" y="2838030"/>
            <a:ext cx="3116836" cy="161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0721" y="3646440"/>
            <a:ext cx="2092685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000" dirty="0" smtClean="0"/>
              <a:t>almost 100 </a:t>
            </a:r>
            <a:r>
              <a:rPr lang="en-US" sz="1000" dirty="0"/>
              <a:t>µrad </a:t>
            </a:r>
            <a:r>
              <a:rPr lang="en-US" sz="1000" dirty="0" smtClean="0"/>
              <a:t>tilt of TH line </a:t>
            </a:r>
            <a:br>
              <a:rPr lang="en-US" sz="1000" dirty="0" smtClean="0"/>
            </a:br>
            <a:r>
              <a:rPr lang="en-US" sz="1000" dirty="0" smtClean="0"/>
              <a:t>due to FAIR construction</a:t>
            </a:r>
          </a:p>
          <a:p>
            <a:r>
              <a:rPr lang="en-US" sz="1000" dirty="0" smtClean="0"/>
              <a:t>(Pisa tower almost 1000x more)</a:t>
            </a:r>
            <a:endParaRPr lang="en-US" sz="1200" dirty="0" smtClean="0"/>
          </a:p>
        </p:txBody>
      </p:sp>
      <p:sp>
        <p:nvSpPr>
          <p:cNvPr id="31" name="Notched Right Arrow 30"/>
          <p:cNvSpPr/>
          <p:nvPr/>
        </p:nvSpPr>
        <p:spPr>
          <a:xfrm rot="5400000">
            <a:off x="5469486" y="3647342"/>
            <a:ext cx="764124" cy="89085"/>
          </a:xfrm>
          <a:prstGeom prst="notchedRightArrow">
            <a:avLst>
              <a:gd name="adj1" fmla="val 66250"/>
              <a:gd name="adj2" fmla="val 50000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22640" y="271440"/>
            <a:ext cx="558072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 der </a:t>
            </a:r>
            <a:r>
              <a:rPr lang="de-DE" sz="2400" b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Optiken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Nicht alle derzeit in LSA gespeicherten Legacy Optiken liefern gute Ergebnisse, obwohl diese auf den Optiken beruhen sollten, die im alten Kontrollsystem genutzt wurden.</a:t>
            </a:r>
          </a:p>
          <a:p>
            <a:r>
              <a:rPr lang="de-DE" dirty="0" smtClean="0"/>
              <a:t>Daher wurden Settings des alten Kontrollsystems herausgesucht, die damals gute Ergebnisse geliefert haben und es ist geplant die derzeitigen Legacy Optiken in LSA mit diesen Settings zu überschreiben.</a:t>
            </a:r>
          </a:p>
          <a:p>
            <a:r>
              <a:rPr lang="de-DE" dirty="0" smtClean="0"/>
              <a:t>Vorzeichenwechsel der Quadrupole GTE5QD21/22 in SIS18_TE_ESR in Bearbeitung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3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22640" y="271440"/>
            <a:ext cx="5580720" cy="7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Neuer Strahlweg SIS18-FRS-HTM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287747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Ein Experiment in kommender Strahlzeit erfordert einen Strahl nach HTM über FRS, was bisher noch nie gemacht wurde.</a:t>
            </a:r>
          </a:p>
          <a:p>
            <a:r>
              <a:rPr lang="de-DE" sz="2000" dirty="0" smtClean="0"/>
              <a:t>Neue Transfer Linie in LSA angelegt: SIS18_TS_HTM</a:t>
            </a:r>
          </a:p>
          <a:p>
            <a:r>
              <a:rPr lang="de-DE" sz="2000" dirty="0" smtClean="0"/>
              <a:t>Alte Transfer Linie in LSA umbenannt:</a:t>
            </a:r>
            <a:br>
              <a:rPr lang="de-DE" sz="2000" dirty="0" smtClean="0"/>
            </a:br>
            <a:r>
              <a:rPr lang="de-DE" sz="2000" dirty="0" smtClean="0"/>
              <a:t>SIS18_HTM → SIS18_TH_HTM </a:t>
            </a:r>
          </a:p>
          <a:p>
            <a:r>
              <a:rPr lang="de-DE" sz="2000" dirty="0" smtClean="0"/>
              <a:t>Optik für neue Transfer Linie in Vorbereitung:</a:t>
            </a:r>
            <a:br>
              <a:rPr lang="de-DE" sz="2000" dirty="0" smtClean="0"/>
            </a:br>
            <a:r>
              <a:rPr lang="de-DE" sz="2000" dirty="0" smtClean="0"/>
              <a:t>SIS18_TS_HTM_STANDARD</a:t>
            </a:r>
            <a:endParaRPr lang="de-DE" sz="2000" dirty="0"/>
          </a:p>
          <a:p>
            <a:r>
              <a:rPr lang="de-DE" sz="2000" dirty="0" smtClean="0"/>
              <a:t>Ziel: Test der Änderungen in kommendem Dry Run</a:t>
            </a:r>
          </a:p>
          <a:p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6079" t="29942" r="17255" b="27222"/>
          <a:stretch/>
        </p:blipFill>
        <p:spPr>
          <a:xfrm>
            <a:off x="2873829" y="4445726"/>
            <a:ext cx="6096000" cy="2203269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3431177" y="5094514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735977" y="5094514"/>
            <a:ext cx="391886" cy="11756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 flipV="1">
            <a:off x="4127863" y="5246914"/>
            <a:ext cx="400620" cy="300446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 flipV="1">
            <a:off x="4528482" y="5547361"/>
            <a:ext cx="600867" cy="11538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V="1">
            <a:off x="5129349" y="5153297"/>
            <a:ext cx="1367245" cy="50945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496594" y="5153297"/>
            <a:ext cx="844732" cy="9361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7341326" y="5246914"/>
            <a:ext cx="422365" cy="150223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7763691" y="5397137"/>
            <a:ext cx="435429" cy="849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138747" y="5786540"/>
            <a:ext cx="186461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SIS18_TS_HTM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8090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ir-gsi-folienmaster_2018.potx" id="{355B6204-6578-4CF7-9AE1-D7553AD9942C}" vid="{A1823722-48EF-4D8E-BC07-2E8C5EE3479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1258</Words>
  <Application>Microsoft Office PowerPoint</Application>
  <PresentationFormat>Bildschirmpräsentation (4:3)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DejaVu Sans</vt:lpstr>
      <vt:lpstr>Wingdings</vt:lpstr>
      <vt:lpstr>fair-gsi-folienmaster_2016_onering</vt:lpstr>
      <vt:lpstr>HEST Betrieb</vt:lpstr>
      <vt:lpstr>Gliederung</vt:lpstr>
      <vt:lpstr>PowerPoint-Präsentation</vt:lpstr>
      <vt:lpstr>PowerPoint-Präsentation</vt:lpstr>
      <vt:lpstr>Neue Einbauten</vt:lpstr>
      <vt:lpstr>Wie gelangen die Einstellungen in die Maschine?</vt:lpstr>
      <vt:lpstr>Qualität des Optikmodells</vt:lpstr>
      <vt:lpstr>PowerPoint-Präsentation</vt:lpstr>
      <vt:lpstr>PowerPoint-Präsentation</vt:lpstr>
      <vt:lpstr>PowerPoint-Präsentation</vt:lpstr>
      <vt:lpstr>Eingabeparameter:  Bedeutung und Einheiten (I)</vt:lpstr>
      <vt:lpstr>Eingabeparameter:  Bedeutung und Einheiten (II)</vt:lpstr>
      <vt:lpstr>Eingabeparameter:  Bedeutung und Einheiten (III)</vt:lpstr>
      <vt:lpstr>Auswahl der Optiken</vt:lpstr>
      <vt:lpstr>HEST in ParamModi</vt:lpstr>
      <vt:lpstr>HEST Einstellstrategie</vt:lpstr>
      <vt:lpstr>Status Benno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HEST status</dc:title>
  <dc:creator>Sapinski, Mariusz Dr.</dc:creator>
  <cp:lastModifiedBy>Hessler, Christoph</cp:lastModifiedBy>
  <cp:revision>222</cp:revision>
  <cp:lastPrinted>2018-08-28T10:40:52Z</cp:lastPrinted>
  <dcterms:created xsi:type="dcterms:W3CDTF">2018-08-28T08:48:53Z</dcterms:created>
  <dcterms:modified xsi:type="dcterms:W3CDTF">2020-11-02T17:19:39Z</dcterms:modified>
</cp:coreProperties>
</file>