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3" r:id="rId9"/>
    <p:sldId id="275" r:id="rId10"/>
    <p:sldId id="276" r:id="rId11"/>
    <p:sldId id="274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55" autoAdjust="0"/>
  </p:normalViewPr>
  <p:slideViewPr>
    <p:cSldViewPr snapToGrid="0" snapToObjects="1">
      <p:cViewPr varScale="1">
        <p:scale>
          <a:sx n="101" d="100"/>
          <a:sy n="101" d="100"/>
        </p:scale>
        <p:origin x="10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SIS18 Neuerungen und Einschränkungen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Jens Stadlmann</a:t>
            </a:r>
            <a:r>
              <a:rPr lang="de-DE" dirty="0" smtClean="0"/>
              <a:t>, 2.11.2020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 </a:t>
            </a:r>
            <a:r>
              <a:rPr lang="de-DE" dirty="0" err="1" smtClean="0"/>
              <a:t>spezial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Betrieb mit A3 Energie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076282"/>
            <a:ext cx="3876190" cy="2057143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4019550" y="4219575"/>
            <a:ext cx="1866900" cy="933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295275" y="1292470"/>
            <a:ext cx="3990975" cy="5034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Bei reduzierter Injektionsenergie kann die HF Frequenz nicht mehr weit genug abgesenkt werden für h=4.</a:t>
            </a:r>
          </a:p>
          <a:p>
            <a:r>
              <a:rPr lang="de-DE" dirty="0" smtClean="0"/>
              <a:t>Umschaltung auf H=5 funktioniert, begrenzt aber die Extraktionsenergie auf ca. 550 </a:t>
            </a:r>
            <a:r>
              <a:rPr lang="de-DE" dirty="0" err="1" smtClean="0"/>
              <a:t>MeV</a:t>
            </a:r>
            <a:r>
              <a:rPr lang="de-DE" dirty="0" smtClean="0"/>
              <a:t>/u.</a:t>
            </a:r>
          </a:p>
          <a:p>
            <a:r>
              <a:rPr lang="de-DE" dirty="0" smtClean="0"/>
              <a:t>Ausweg ist „</a:t>
            </a:r>
            <a:r>
              <a:rPr lang="de-DE" dirty="0" err="1" smtClean="0"/>
              <a:t>Kavitätentransfer</a:t>
            </a:r>
            <a:r>
              <a:rPr lang="de-DE" dirty="0" smtClean="0"/>
              <a:t>“.</a:t>
            </a:r>
          </a:p>
          <a:p>
            <a:pPr lvl="1"/>
            <a:r>
              <a:rPr lang="de-DE" dirty="0" smtClean="0"/>
              <a:t>Benötigt Ferrit und MA Kavitäten.</a:t>
            </a:r>
          </a:p>
          <a:p>
            <a:pPr lvl="1"/>
            <a:r>
              <a:rPr lang="de-DE" dirty="0" smtClean="0"/>
              <a:t>Die MA Kavitäten fangen ein bei H=4, (nicht H=2) und die Ferritkavitäten „übernehmen“ auf der Rampe, wenn die MA Kavitäten an ihre Frequenzgrenze kommen. </a:t>
            </a:r>
          </a:p>
          <a:p>
            <a:r>
              <a:rPr lang="de-DE" dirty="0" smtClean="0"/>
              <a:t>Achtung: </a:t>
            </a:r>
            <a:r>
              <a:rPr lang="de-DE" dirty="0" err="1" smtClean="0"/>
              <a:t>Bunchmerging</a:t>
            </a:r>
            <a:r>
              <a:rPr lang="de-DE" dirty="0" smtClean="0"/>
              <a:t> funktioniert nicht mehr, wenn man H=5 macht (nur bei geraden Harmonischen) oder wenn die Kavitäten durch „</a:t>
            </a:r>
            <a:r>
              <a:rPr lang="de-DE" dirty="0" err="1" smtClean="0"/>
              <a:t>Kavitätentransfer</a:t>
            </a:r>
            <a:r>
              <a:rPr lang="de-DE" dirty="0" smtClean="0"/>
              <a:t>“ belegt sind. Ausweg -&gt; </a:t>
            </a:r>
            <a:r>
              <a:rPr lang="de-DE" dirty="0" err="1" smtClean="0"/>
              <a:t>Rebunching</a:t>
            </a:r>
            <a:r>
              <a:rPr lang="de-DE" dirty="0" smtClean="0"/>
              <a:t> für z.B. ESR.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55904"/>
              </p:ext>
            </p:extLst>
          </p:nvPr>
        </p:nvGraphicFramePr>
        <p:xfrm>
          <a:off x="4286250" y="1426977"/>
          <a:ext cx="4775362" cy="24969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Zwei-H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Kavitäten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Cavity</a:t>
                      </a:r>
                      <a:r>
                        <a:rPr lang="de-DE" sz="1400" dirty="0">
                          <a:effectLst/>
                        </a:rPr>
                        <a:t> Pattern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Emin [</a:t>
                      </a:r>
                      <a:r>
                        <a:rPr lang="de-DE" sz="1400" dirty="0" err="1">
                          <a:effectLst/>
                        </a:rPr>
                        <a:t>MeV</a:t>
                      </a:r>
                      <a:r>
                        <a:rPr lang="de-DE" sz="1400" dirty="0">
                          <a:effectLst/>
                        </a:rPr>
                        <a:t>/u]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Emax</a:t>
                      </a:r>
                      <a:r>
                        <a:rPr lang="de-DE" sz="1400" dirty="0">
                          <a:effectLst/>
                        </a:rPr>
                        <a:t> [</a:t>
                      </a:r>
                      <a:r>
                        <a:rPr lang="de-DE" sz="1400" dirty="0" err="1">
                          <a:effectLst/>
                        </a:rPr>
                        <a:t>MeV</a:t>
                      </a:r>
                      <a:r>
                        <a:rPr lang="de-DE" sz="1400" dirty="0">
                          <a:effectLst/>
                        </a:rPr>
                        <a:t>/u]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2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aus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MA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[0,1,1,1,0]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11.4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&gt;550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</a:rPr>
                        <a:t>2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ein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MA+Ferrit</a:t>
                      </a:r>
                      <a:endParaRPr lang="de-DE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[</a:t>
                      </a:r>
                      <a:r>
                        <a:rPr lang="de-DE" sz="1400" dirty="0" smtClean="0">
                          <a:effectLst/>
                        </a:rPr>
                        <a:t>1,1,1,1,1</a:t>
                      </a:r>
                      <a:r>
                        <a:rPr lang="de-DE" sz="1400" dirty="0">
                          <a:effectLst/>
                        </a:rPr>
                        <a:t>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11.4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&gt;550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400" b="0" dirty="0">
                          <a:effectLst/>
                        </a:rPr>
                        <a:t>3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aus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MA</a:t>
                      </a:r>
                      <a:endParaRPr lang="de-DE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[0,1,1,1,0]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&lt;6.8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400" b="0" dirty="0">
                          <a:effectLst/>
                        </a:rPr>
                        <a:t>3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</a:rPr>
                        <a:t>ein</a:t>
                      </a:r>
                      <a:endParaRPr lang="de-DE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MA+Ferrit</a:t>
                      </a:r>
                      <a:endParaRPr lang="de-DE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[</a:t>
                      </a:r>
                      <a:r>
                        <a:rPr lang="de-DE" sz="1400" dirty="0" smtClean="0">
                          <a:effectLst/>
                        </a:rPr>
                        <a:t>1,1,1,1,1</a:t>
                      </a:r>
                      <a:r>
                        <a:rPr lang="de-DE" sz="1400" dirty="0">
                          <a:effectLst/>
                        </a:rPr>
                        <a:t>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&lt;6.8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400" b="1" dirty="0">
                          <a:effectLst/>
                        </a:rPr>
                        <a:t>4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aus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Ferrit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[1,0,0,0,1]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11.4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&gt;550</a:t>
                      </a:r>
                      <a:endParaRPr lang="de-D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400" b="0" dirty="0">
                          <a:effectLst/>
                        </a:rPr>
                        <a:t>5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aus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Ferrit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[1,0,0,0,1]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6.8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550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400" b="0" dirty="0">
                          <a:effectLst/>
                        </a:rPr>
                        <a:t>6</a:t>
                      </a:r>
                      <a:endParaRPr lang="de-DE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aus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Ferrit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[1,0,0,0,1]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&lt;6.8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350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2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HF Einstellung: Amplitude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097" y="3628742"/>
            <a:ext cx="8182503" cy="295303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Amplitudenspannung ergibt sich aus </a:t>
            </a:r>
            <a:r>
              <a:rPr lang="de-DE" dirty="0" err="1" smtClean="0"/>
              <a:t>Bucketfläche</a:t>
            </a:r>
            <a:r>
              <a:rPr lang="de-DE" dirty="0" smtClean="0"/>
              <a:t> und Rampensteilheit</a:t>
            </a:r>
          </a:p>
          <a:p>
            <a:r>
              <a:rPr lang="de-DE" dirty="0"/>
              <a:t>Beispiel schnelle Extraktion</a:t>
            </a:r>
          </a:p>
          <a:p>
            <a:pPr lvl="1"/>
            <a:r>
              <a:rPr lang="de-DE" dirty="0"/>
              <a:t>Voreinstellung Impulsbreite 0.1%</a:t>
            </a:r>
          </a:p>
          <a:p>
            <a:pPr lvl="1"/>
            <a:r>
              <a:rPr lang="de-DE" dirty="0"/>
              <a:t>Voreinstellung konstante </a:t>
            </a:r>
            <a:r>
              <a:rPr lang="de-DE" dirty="0" err="1"/>
              <a:t>Bucketfläche</a:t>
            </a:r>
            <a:r>
              <a:rPr lang="de-DE" dirty="0"/>
              <a:t> (Füllfaktor 1.43 überall außer Injektion)</a:t>
            </a:r>
          </a:p>
          <a:p>
            <a:pPr lvl="1"/>
            <a:r>
              <a:rPr lang="de-DE" dirty="0"/>
              <a:t>Zunächst Wert für Impulsbreite minimieren, Kriterium minimale Verluste bei Einfang und Anfang Rampe</a:t>
            </a:r>
          </a:p>
          <a:p>
            <a:pPr lvl="1"/>
            <a:r>
              <a:rPr lang="de-DE" dirty="0"/>
              <a:t>Evtl. Vergrößerung der </a:t>
            </a:r>
            <a:r>
              <a:rPr lang="de-DE" dirty="0" err="1"/>
              <a:t>Bucketfläche</a:t>
            </a:r>
            <a:r>
              <a:rPr lang="de-DE" dirty="0"/>
              <a:t> am Ende der Rampe bei Verlusten dort</a:t>
            </a:r>
          </a:p>
          <a:p>
            <a:pPr lvl="1"/>
            <a:r>
              <a:rPr lang="de-DE" dirty="0"/>
              <a:t>Evtl. Vergrößerung </a:t>
            </a:r>
            <a:r>
              <a:rPr lang="de-DE" dirty="0" err="1"/>
              <a:t>Bucketfläche</a:t>
            </a:r>
            <a:r>
              <a:rPr lang="de-DE" dirty="0"/>
              <a:t> am Ende von </a:t>
            </a:r>
            <a:r>
              <a:rPr lang="de-DE" dirty="0" err="1"/>
              <a:t>Pre-Extraction</a:t>
            </a:r>
            <a:r>
              <a:rPr lang="de-DE" dirty="0"/>
              <a:t> zur Erhöhung des Gaps zwischen </a:t>
            </a:r>
            <a:r>
              <a:rPr lang="de-DE" dirty="0" err="1"/>
              <a:t>Bunchen</a:t>
            </a:r>
            <a:r>
              <a:rPr lang="de-DE" dirty="0"/>
              <a:t> für Kick</a:t>
            </a:r>
          </a:p>
          <a:p>
            <a:r>
              <a:rPr lang="de-DE" dirty="0"/>
              <a:t>Unterschiede bei langsamer Extraktion</a:t>
            </a:r>
          </a:p>
          <a:p>
            <a:pPr lvl="1"/>
            <a:r>
              <a:rPr lang="de-DE" sz="1700" b="1" dirty="0">
                <a:solidFill>
                  <a:srgbClr val="C00000"/>
                </a:solidFill>
              </a:rPr>
              <a:t>Im Regelfall </a:t>
            </a:r>
            <a:r>
              <a:rPr lang="de-DE" sz="1700" b="1" dirty="0" err="1">
                <a:solidFill>
                  <a:srgbClr val="C00000"/>
                </a:solidFill>
              </a:rPr>
              <a:t>ungebunchte</a:t>
            </a:r>
            <a:r>
              <a:rPr lang="de-DE" sz="1700" b="1" dirty="0">
                <a:solidFill>
                  <a:srgbClr val="C00000"/>
                </a:solidFill>
              </a:rPr>
              <a:t> Extraktion gewünscht, daher Füllfaktor am Ende von </a:t>
            </a:r>
            <a:r>
              <a:rPr lang="de-DE" sz="1700" b="1" dirty="0" err="1">
                <a:solidFill>
                  <a:srgbClr val="C00000"/>
                </a:solidFill>
              </a:rPr>
              <a:t>Pre-Extraction</a:t>
            </a:r>
            <a:r>
              <a:rPr lang="de-DE" sz="1700" b="1" dirty="0">
                <a:solidFill>
                  <a:srgbClr val="C00000"/>
                </a:solidFill>
              </a:rPr>
              <a:t> auf Null </a:t>
            </a:r>
            <a:r>
              <a:rPr lang="de-DE" sz="1700" b="1" dirty="0" smtClean="0">
                <a:solidFill>
                  <a:srgbClr val="C00000"/>
                </a:solidFill>
              </a:rPr>
              <a:t>setzen. INIT ist NICHT null!</a:t>
            </a:r>
            <a:endParaRPr lang="de-DE" sz="1700" b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30" y="1300290"/>
            <a:ext cx="4104762" cy="2047619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323321" y="1406770"/>
            <a:ext cx="4725169" cy="216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Berechnung </a:t>
            </a:r>
            <a:r>
              <a:rPr lang="de-DE" dirty="0" err="1" smtClean="0"/>
              <a:t>Bucketfläche</a:t>
            </a:r>
            <a:r>
              <a:rPr lang="de-DE" dirty="0" smtClean="0"/>
              <a:t> aus</a:t>
            </a:r>
          </a:p>
          <a:p>
            <a:pPr lvl="1"/>
            <a:r>
              <a:rPr lang="de-DE" dirty="0" smtClean="0"/>
              <a:t>Impulsbreite des injizierten Strahls</a:t>
            </a:r>
          </a:p>
          <a:p>
            <a:pPr lvl="1"/>
            <a:r>
              <a:rPr lang="de-DE" dirty="0" smtClean="0"/>
              <a:t>Vorgabe des Füllfaktors</a:t>
            </a:r>
          </a:p>
          <a:p>
            <a:pPr lvl="2"/>
            <a:r>
              <a:rPr lang="de-DE" dirty="0" smtClean="0"/>
              <a:t>Verhältnis </a:t>
            </a:r>
            <a:r>
              <a:rPr lang="de-DE" dirty="0" err="1" smtClean="0"/>
              <a:t>Bucket</a:t>
            </a:r>
            <a:r>
              <a:rPr lang="de-DE" dirty="0" smtClean="0"/>
              <a:t>- zu </a:t>
            </a:r>
            <a:r>
              <a:rPr lang="de-DE" dirty="0" err="1" smtClean="0"/>
              <a:t>Bunchfläche</a:t>
            </a:r>
            <a:endParaRPr lang="de-DE" dirty="0" smtClean="0"/>
          </a:p>
          <a:p>
            <a:pPr lvl="3"/>
            <a:r>
              <a:rPr lang="de-DE" dirty="0" smtClean="0"/>
              <a:t>0 für </a:t>
            </a:r>
            <a:r>
              <a:rPr lang="de-DE" dirty="0" err="1" smtClean="0"/>
              <a:t>ungebuncht</a:t>
            </a:r>
            <a:r>
              <a:rPr lang="de-DE" dirty="0" smtClean="0"/>
              <a:t>, &gt;= 1 für </a:t>
            </a:r>
            <a:r>
              <a:rPr lang="de-DE" dirty="0" err="1" smtClean="0"/>
              <a:t>gebuncht</a:t>
            </a:r>
            <a:endParaRPr lang="de-DE" dirty="0" smtClean="0"/>
          </a:p>
          <a:p>
            <a:pPr lvl="3"/>
            <a:r>
              <a:rPr lang="de-DE" dirty="0" smtClean="0"/>
              <a:t>Je größer desto schmaler der </a:t>
            </a:r>
            <a:r>
              <a:rPr lang="de-DE" dirty="0" err="1" smtClean="0"/>
              <a:t>Bunch</a:t>
            </a:r>
            <a:endParaRPr lang="de-DE" dirty="0" smtClean="0"/>
          </a:p>
          <a:p>
            <a:pPr lvl="2"/>
            <a:r>
              <a:rPr lang="de-DE" dirty="0" smtClean="0"/>
              <a:t>Definiert an Anfang und Ende jedes </a:t>
            </a:r>
            <a:r>
              <a:rPr lang="de-DE" dirty="0" err="1" smtClean="0"/>
              <a:t>Beamprozesses</a:t>
            </a:r>
            <a:endParaRPr lang="de-DE" dirty="0" smtClean="0"/>
          </a:p>
          <a:p>
            <a:pPr lvl="2"/>
            <a:r>
              <a:rPr lang="de-DE" dirty="0" smtClean="0"/>
              <a:t>Ende BP(n) und BP(n+1) müssen gleich sein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800475" y="1838325"/>
            <a:ext cx="37528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553325" y="2324100"/>
            <a:ext cx="1057275" cy="80990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800475" y="2219325"/>
            <a:ext cx="37528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8020051" y="2971800"/>
            <a:ext cx="342899" cy="308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 zur Gaslöschanlage</a:t>
            </a:r>
          </a:p>
          <a:p>
            <a:r>
              <a:rPr lang="de-DE" dirty="0" smtClean="0"/>
              <a:t>Neue Einbauten -&gt; IPM und Spillglättungskavität.</a:t>
            </a:r>
          </a:p>
          <a:p>
            <a:r>
              <a:rPr lang="de-DE" dirty="0" smtClean="0"/>
              <a:t>HF Einstellungen</a:t>
            </a:r>
          </a:p>
          <a:p>
            <a:r>
              <a:rPr lang="de-DE" dirty="0" smtClean="0"/>
              <a:t>Betrieb mit A3 Energie</a:t>
            </a:r>
          </a:p>
          <a:p>
            <a:r>
              <a:rPr lang="de-DE" dirty="0" smtClean="0"/>
              <a:t>Amplitude der HF Langsame Extraktion und HF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 im Tunnel: Gaslöschanlage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SIS ist in drei Löschbereiche unterteilt. Es wird durch Brandmeldeanlage oder Handtaster </a:t>
            </a:r>
            <a:r>
              <a:rPr lang="de-DE" dirty="0" smtClean="0"/>
              <a:t>jeweils nur </a:t>
            </a:r>
            <a:r>
              <a:rPr lang="de-DE" dirty="0" smtClean="0"/>
              <a:t>einer dieser Abschnitte gelöscht. WICHTIG: Bei Handauslösung muss der Taster in dem Abschnitt, in dem es brennt betätigt werden.</a:t>
            </a:r>
          </a:p>
          <a:p>
            <a:r>
              <a:rPr lang="de-DE" dirty="0" smtClean="0"/>
              <a:t>Die Brandschutztüren zwischen den Abschnitten müssen immer OFFEN stehen für die Lüftung des SIS. Im Löschfall fallen sie aus der automatischen Offenhaltung zu.</a:t>
            </a:r>
          </a:p>
          <a:p>
            <a:r>
              <a:rPr lang="de-DE" dirty="0" smtClean="0"/>
              <a:t>Der Schwenkbereich der Türen darf nie, auch nicht kurzzeitig blockiert werden (durch Kabel, Arbeitsmittel usw.)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4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Gefahr durch Gaslöschanlage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2" y="1280646"/>
            <a:ext cx="3619983" cy="2714987"/>
          </a:xfrm>
        </p:spPr>
      </p:pic>
      <p:sp>
        <p:nvSpPr>
          <p:cNvPr id="6" name="Textfeld 5"/>
          <p:cNvSpPr txBox="1"/>
          <p:nvPr/>
        </p:nvSpPr>
        <p:spPr>
          <a:xfrm>
            <a:off x="170331" y="1461247"/>
            <a:ext cx="4769222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Nach Auslösen der Löschung ertönt ein Hupsignal und Blitzlicht.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Bis zum Einströmen des Gases (Stickstoff) vergeht etwa eine Minute.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Bis zur gefährlichen Reduzierung des Sauerstoffanteils der Atemluft vergehen weitere fünf bis zehn Minuten.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2565" y="4643718"/>
            <a:ext cx="8041625" cy="1569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 smtClean="0">
                <a:solidFill>
                  <a:srgbClr val="FF0000"/>
                </a:solidFill>
              </a:rPr>
              <a:t>Verhalten bei Auslösung der Löschung:</a:t>
            </a: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Der SIS Tunnel ist zügig aber nicht rennend zu verlassen.</a:t>
            </a:r>
          </a:p>
          <a:p>
            <a:pPr algn="l"/>
            <a:r>
              <a:rPr lang="de-DE" sz="2400" dirty="0" smtClean="0">
                <a:solidFill>
                  <a:srgbClr val="FF0000"/>
                </a:solidFill>
              </a:rPr>
              <a:t>Beim Verlassen darf der geflutete Löschabschnitt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nicht durchquert werden (Siehe Bild)</a:t>
            </a:r>
            <a:r>
              <a:rPr lang="de-DE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Spillglättungskavität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5" y="1189520"/>
            <a:ext cx="4314286" cy="2495238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3984983"/>
            <a:ext cx="19510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736851" y="1511540"/>
            <a:ext cx="3699426" cy="486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Wird im Shutdown eingebaut</a:t>
            </a:r>
          </a:p>
          <a:p>
            <a:r>
              <a:rPr lang="de-DE" dirty="0" smtClean="0"/>
              <a:t>Kann zunächst nur von HF Experten betrieben werden</a:t>
            </a:r>
          </a:p>
          <a:p>
            <a:r>
              <a:rPr lang="de-DE" dirty="0" smtClean="0"/>
              <a:t>Sollte die hohe Impedanz den Strahl stören kann sie überbrückt werden</a:t>
            </a:r>
          </a:p>
          <a:p>
            <a:r>
              <a:rPr lang="de-DE" dirty="0" smtClean="0"/>
              <a:t>Keine direkte Auswirkung auf Betrieb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5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IPM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515" y="4034117"/>
            <a:ext cx="7807036" cy="2327938"/>
          </a:xfrm>
        </p:spPr>
        <p:txBody>
          <a:bodyPr/>
          <a:lstStyle/>
          <a:p>
            <a:r>
              <a:rPr lang="de-DE" dirty="0" smtClean="0"/>
              <a:t>Der IPM wird im Shutdown eingebaut. </a:t>
            </a:r>
          </a:p>
          <a:p>
            <a:r>
              <a:rPr lang="de-DE" dirty="0" smtClean="0"/>
              <a:t>Inbetriebnahme mit und ohne Strahl steht aus</a:t>
            </a:r>
          </a:p>
          <a:p>
            <a:r>
              <a:rPr lang="de-DE" dirty="0" smtClean="0"/>
              <a:t>Zunächst Maschinentests für IPM Inbetriebnahme </a:t>
            </a:r>
          </a:p>
          <a:p>
            <a:r>
              <a:rPr lang="de-DE" dirty="0" smtClean="0"/>
              <a:t>Für Details Strahldiagnose fragen</a:t>
            </a:r>
            <a:endParaRPr lang="de-DE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5" y="1450684"/>
            <a:ext cx="5206274" cy="258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" name="Gruppieren 5119"/>
          <p:cNvGrpSpPr/>
          <p:nvPr/>
        </p:nvGrpSpPr>
        <p:grpSpPr>
          <a:xfrm>
            <a:off x="4453600" y="2903848"/>
            <a:ext cx="3228104" cy="2807610"/>
            <a:chOff x="4800593" y="1410749"/>
            <a:chExt cx="3228104" cy="280761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593" y="1410749"/>
              <a:ext cx="3228104" cy="280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ieren 15"/>
            <p:cNvGrpSpPr/>
            <p:nvPr/>
          </p:nvGrpSpPr>
          <p:grpSpPr>
            <a:xfrm>
              <a:off x="7346275" y="3499002"/>
              <a:ext cx="340498" cy="169038"/>
              <a:chOff x="7982694" y="4021064"/>
              <a:chExt cx="425623" cy="211297"/>
            </a:xfrm>
          </p:grpSpPr>
          <p:sp>
            <p:nvSpPr>
              <p:cNvPr id="13" name="Rechteck 12"/>
              <p:cNvSpPr/>
              <p:nvPr/>
            </p:nvSpPr>
            <p:spPr>
              <a:xfrm rot="18600000">
                <a:off x="8216896" y="3901164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 rot="18600000">
                <a:off x="8159746" y="3972601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 rot="18600000">
                <a:off x="8102594" y="4040940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2" name="Rechteck 1"/>
            <p:cNvSpPr/>
            <p:nvPr/>
          </p:nvSpPr>
          <p:spPr>
            <a:xfrm rot="20400000">
              <a:off x="5924539" y="1539044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20400000">
              <a:off x="6969605" y="3859335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 rot="20400000">
              <a:off x="6049506" y="1504934"/>
              <a:ext cx="57217" cy="24905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5534768" y="2390234"/>
              <a:ext cx="2142722" cy="640002"/>
              <a:chOff x="5534768" y="2390234"/>
              <a:chExt cx="2142722" cy="640002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5534768" y="2489360"/>
                <a:ext cx="250345" cy="450998"/>
                <a:chOff x="5999328" y="2673277"/>
                <a:chExt cx="312931" cy="563748"/>
              </a:xfrm>
            </p:grpSpPr>
            <p:sp>
              <p:nvSpPr>
                <p:cNvPr id="19" name="Rechteck 18"/>
                <p:cNvSpPr/>
                <p:nvPr/>
              </p:nvSpPr>
              <p:spPr>
                <a:xfrm rot="5400000">
                  <a:off x="6119228" y="3045604"/>
                  <a:ext cx="71521" cy="311321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>
                  <a:off x="6119229" y="2799491"/>
                  <a:ext cx="71521" cy="311321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/>
                </a:p>
              </p:txBody>
            </p:sp>
            <p:sp>
              <p:nvSpPr>
                <p:cNvPr id="21" name="Rechteck 20"/>
                <p:cNvSpPr/>
                <p:nvPr/>
              </p:nvSpPr>
              <p:spPr>
                <a:xfrm rot="5400000">
                  <a:off x="6120838" y="2553377"/>
                  <a:ext cx="71521" cy="311321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600"/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5910660" y="2390234"/>
                <a:ext cx="1766830" cy="640002"/>
                <a:chOff x="6469193" y="2570537"/>
                <a:chExt cx="2208537" cy="800003"/>
              </a:xfrm>
            </p:grpSpPr>
            <p:sp>
              <p:nvSpPr>
                <p:cNvPr id="23" name="Textfeld 22"/>
                <p:cNvSpPr txBox="1"/>
                <p:nvPr/>
              </p:nvSpPr>
              <p:spPr>
                <a:xfrm>
                  <a:off x="6469193" y="2570537"/>
                  <a:ext cx="1146548" cy="30777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de-DE" sz="1000" dirty="0" smtClean="0"/>
                    <a:t>Ferrit-Kavität</a:t>
                  </a:r>
                  <a:endParaRPr lang="de-DE" sz="1200" dirty="0" smtClean="0"/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6469193" y="2816650"/>
                  <a:ext cx="1463141" cy="30777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de-DE" sz="1000" dirty="0" smtClean="0"/>
                    <a:t>H=2-Kavität (MA)</a:t>
                  </a:r>
                  <a:endParaRPr lang="de-DE" sz="1200" dirty="0" smtClean="0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6469193" y="3062764"/>
                  <a:ext cx="2208537" cy="307776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de-DE" sz="1000" dirty="0" err="1" smtClean="0"/>
                    <a:t>Bunch</a:t>
                  </a:r>
                  <a:r>
                    <a:rPr lang="de-DE" sz="1000" dirty="0" smtClean="0"/>
                    <a:t>-Kompression-Kavität</a:t>
                  </a:r>
                  <a:endParaRPr lang="de-DE" sz="1600" dirty="0" smtClean="0"/>
                </a:p>
              </p:txBody>
            </p:sp>
          </p:grpSp>
        </p:grp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SIS18: HF-</a:t>
            </a:r>
            <a:r>
              <a:rPr lang="en-US" dirty="0" err="1" smtClean="0"/>
              <a:t>Kavitäten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57200" y="1406770"/>
            <a:ext cx="4233333" cy="5034224"/>
          </a:xfrm>
        </p:spPr>
        <p:txBody>
          <a:bodyPr>
            <a:normAutofit/>
          </a:bodyPr>
          <a:lstStyle/>
          <a:p>
            <a:r>
              <a:rPr lang="en-US" dirty="0" err="1" smtClean="0"/>
              <a:t>Ferrit-Kavitäten</a:t>
            </a:r>
            <a:r>
              <a:rPr lang="en-US" dirty="0" smtClean="0"/>
              <a:t> (2)</a:t>
            </a:r>
            <a:endParaRPr lang="en-US" dirty="0"/>
          </a:p>
          <a:p>
            <a:pPr lvl="1"/>
            <a:r>
              <a:rPr lang="en-US" dirty="0" smtClean="0"/>
              <a:t>Designed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Beschleunigung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H=4</a:t>
            </a:r>
          </a:p>
          <a:p>
            <a:pPr lvl="1"/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des SIS18 </a:t>
            </a:r>
            <a:r>
              <a:rPr lang="en-US" dirty="0" err="1" smtClean="0"/>
              <a:t>installiert</a:t>
            </a:r>
            <a:endParaRPr lang="en-US" dirty="0" smtClean="0"/>
          </a:p>
          <a:p>
            <a:pPr lvl="1"/>
            <a:r>
              <a:rPr lang="en-US" dirty="0" smtClean="0"/>
              <a:t>Max. HF-</a:t>
            </a:r>
            <a:r>
              <a:rPr lang="en-US" dirty="0" err="1" smtClean="0"/>
              <a:t>Spannung</a:t>
            </a:r>
            <a:r>
              <a:rPr lang="en-US" dirty="0" smtClean="0"/>
              <a:t> 14 kV/</a:t>
            </a:r>
            <a:r>
              <a:rPr lang="en-US" dirty="0" err="1" smtClean="0"/>
              <a:t>Kav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H=2-(MA)-</a:t>
            </a:r>
            <a:r>
              <a:rPr lang="en-US" dirty="0" err="1" smtClean="0"/>
              <a:t>Kavitäten</a:t>
            </a:r>
            <a:r>
              <a:rPr lang="en-US" dirty="0" smtClean="0"/>
              <a:t> (3) 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Beschleunigung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H=2</a:t>
            </a:r>
          </a:p>
          <a:p>
            <a:pPr lvl="1"/>
            <a:r>
              <a:rPr lang="en-US" dirty="0" smtClean="0"/>
              <a:t>FAIR: U</a:t>
            </a:r>
            <a:r>
              <a:rPr lang="en-US" baseline="30000" dirty="0" smtClean="0"/>
              <a:t>28+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10 T/s </a:t>
            </a:r>
          </a:p>
          <a:p>
            <a:pPr lvl="1"/>
            <a:r>
              <a:rPr lang="en-US" dirty="0" err="1" smtClean="0"/>
              <a:t>Inbetriebnahme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Max. HF-</a:t>
            </a:r>
            <a:r>
              <a:rPr lang="en-US" dirty="0" err="1" smtClean="0"/>
              <a:t>Spannung</a:t>
            </a:r>
            <a:r>
              <a:rPr lang="en-US" dirty="0" smtClean="0"/>
              <a:t> 16 kV/</a:t>
            </a:r>
            <a:r>
              <a:rPr lang="en-US" dirty="0" err="1" smtClean="0"/>
              <a:t>Kav</a:t>
            </a:r>
            <a:r>
              <a:rPr lang="en-US" dirty="0" smtClean="0"/>
              <a:t>. (Design)</a:t>
            </a:r>
          </a:p>
          <a:p>
            <a:pPr lvl="1"/>
            <a:r>
              <a:rPr lang="en-US" dirty="0" err="1" smtClean="0"/>
              <a:t>Hoher</a:t>
            </a:r>
            <a:r>
              <a:rPr lang="en-US" dirty="0" smtClean="0"/>
              <a:t> </a:t>
            </a:r>
            <a:r>
              <a:rPr lang="en-US" dirty="0" err="1" smtClean="0"/>
              <a:t>Energieverbrauch</a:t>
            </a:r>
            <a:r>
              <a:rPr lang="en-US" dirty="0" smtClean="0"/>
              <a:t>: ~200 kW/</a:t>
            </a:r>
            <a:r>
              <a:rPr lang="en-US" dirty="0" err="1" smtClean="0"/>
              <a:t>Kav</a:t>
            </a:r>
            <a:r>
              <a:rPr lang="en-US" dirty="0" smtClean="0"/>
              <a:t>.</a:t>
            </a:r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Bunch-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Kompressor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Kavität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(1)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Erzeugung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kurzer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Bunche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Plasmaphysik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Inbetriebnahme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2008/9</a:t>
            </a:r>
          </a:p>
          <a:p>
            <a:pPr lvl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Max. HF-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Spannung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42 kV</a:t>
            </a:r>
          </a:p>
          <a:p>
            <a:pPr lvl="1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Max.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Puls-Länge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500 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lvl="1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Noch nicht ins Kontrollsystem integriert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Spillglättung (Experimentell)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28404" b="8761"/>
          <a:stretch/>
        </p:blipFill>
        <p:spPr bwMode="auto">
          <a:xfrm>
            <a:off x="7632961" y="1647024"/>
            <a:ext cx="1179773" cy="18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Q:\GSI\Betrieb\Präsentationen\Workshop_201901\images\ferrite_cav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71" y="1270972"/>
            <a:ext cx="2027111" cy="15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Q:\GSI\Betrieb\Präsentationen\Workshop_201901\images\ma_cavit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15" y="4448938"/>
            <a:ext cx="1478540" cy="19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mit Pfeil 36"/>
          <p:cNvCxnSpPr>
            <a:stCxn id="18" idx="3"/>
            <a:endCxn id="5122" idx="1"/>
          </p:cNvCxnSpPr>
          <p:nvPr/>
        </p:nvCxnSpPr>
        <p:spPr>
          <a:xfrm flipV="1">
            <a:off x="5758005" y="2573055"/>
            <a:ext cx="1874956" cy="53972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14" idx="2"/>
            <a:endCxn id="5125" idx="1"/>
          </p:cNvCxnSpPr>
          <p:nvPr/>
        </p:nvCxnSpPr>
        <p:spPr>
          <a:xfrm>
            <a:off x="7264926" y="5157904"/>
            <a:ext cx="311789" cy="27598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" idx="0"/>
            <a:endCxn id="5124" idx="2"/>
          </p:cNvCxnSpPr>
          <p:nvPr/>
        </p:nvCxnSpPr>
        <p:spPr>
          <a:xfrm flipH="1" flipV="1">
            <a:off x="5506127" y="2793777"/>
            <a:ext cx="86045" cy="245876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Einstellungen:</a:t>
            </a:r>
            <a:br>
              <a:rPr lang="de-DE" dirty="0" smtClean="0"/>
            </a:br>
            <a:r>
              <a:rPr lang="de-DE" dirty="0" smtClean="0"/>
              <a:t>Auswahl der Kavitäten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Unter </a:t>
            </a:r>
            <a:r>
              <a:rPr lang="de-DE" dirty="0" err="1" smtClean="0"/>
              <a:t>Cavity</a:t>
            </a:r>
            <a:r>
              <a:rPr lang="de-DE" dirty="0" smtClean="0"/>
              <a:t> Pattern die benutzen Kavitäten auswählen.</a:t>
            </a:r>
          </a:p>
          <a:p>
            <a:r>
              <a:rPr lang="de-DE" dirty="0" smtClean="0"/>
              <a:t>Wenn eine Kavität nicht benutzt werden soll (ausgeschaltet, defekt, Medizin benutzt nur BE1 wegen Spillabbruch): Abwählen</a:t>
            </a:r>
            <a:r>
              <a:rPr lang="de-DE" dirty="0"/>
              <a:t>!</a:t>
            </a:r>
            <a:endParaRPr lang="de-DE" dirty="0" smtClean="0"/>
          </a:p>
          <a:p>
            <a:r>
              <a:rPr lang="de-DE" dirty="0" smtClean="0"/>
              <a:t>Generell: In keinem Pattern benötigte Kavitäten abwählen und Standby/ ausschalten zum Stromsparen. </a:t>
            </a:r>
          </a:p>
          <a:p>
            <a:r>
              <a:rPr lang="de-DE" dirty="0"/>
              <a:t>Zwei </a:t>
            </a:r>
            <a:r>
              <a:rPr lang="de-DE" dirty="0" err="1"/>
              <a:t>Kavitätengruppen</a:t>
            </a:r>
            <a:endParaRPr lang="de-DE" dirty="0"/>
          </a:p>
          <a:p>
            <a:pPr lvl="1"/>
            <a:r>
              <a:rPr lang="de-DE" dirty="0"/>
              <a:t>Ferritkavitäten: GS02BE1, GS08BE2</a:t>
            </a:r>
          </a:p>
          <a:p>
            <a:pPr lvl="2"/>
            <a:r>
              <a:rPr lang="de-DE" dirty="0"/>
              <a:t>Bisheriger Standard für H=4</a:t>
            </a:r>
          </a:p>
          <a:p>
            <a:pPr lvl="1"/>
            <a:r>
              <a:rPr lang="de-DE" dirty="0"/>
              <a:t>MA-Kavitäten (neu): GS07BE3/4/5</a:t>
            </a:r>
          </a:p>
          <a:p>
            <a:pPr lvl="2"/>
            <a:r>
              <a:rPr lang="de-DE" dirty="0"/>
              <a:t>Entwickelt für steile </a:t>
            </a:r>
            <a:r>
              <a:rPr lang="de-DE" dirty="0" smtClean="0"/>
              <a:t>Rampen</a:t>
            </a:r>
          </a:p>
          <a:p>
            <a:pPr lvl="2"/>
            <a:r>
              <a:rPr lang="de-DE" dirty="0" smtClean="0"/>
              <a:t>Frequenzbereich </a:t>
            </a:r>
            <a:r>
              <a:rPr lang="de-DE" dirty="0"/>
              <a:t>für </a:t>
            </a:r>
            <a:r>
              <a:rPr lang="de-DE" dirty="0" smtClean="0"/>
              <a:t>H=2</a:t>
            </a:r>
          </a:p>
          <a:p>
            <a:pPr lvl="2"/>
            <a:r>
              <a:rPr lang="de-DE" dirty="0" smtClean="0"/>
              <a:t>haben Standby (Orange)</a:t>
            </a:r>
            <a:endParaRPr lang="de-DE" dirty="0"/>
          </a:p>
          <a:p>
            <a:pPr lvl="1"/>
            <a:r>
              <a:rPr lang="de-DE" dirty="0"/>
              <a:t>Zwei-H-Betrieb H=2/4 möglich </a:t>
            </a:r>
          </a:p>
          <a:p>
            <a:pPr lvl="2"/>
            <a:r>
              <a:rPr lang="de-DE" dirty="0"/>
              <a:t>Ziel: Reduktion der Verluste durch Raumladung im Hochstrombetrieb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686155"/>
            <a:ext cx="3876190" cy="20571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000" y="3875839"/>
            <a:ext cx="2800000" cy="2228571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6381751" y="2714726"/>
            <a:ext cx="828674" cy="116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03884"/>
              </p:ext>
            </p:extLst>
          </p:nvPr>
        </p:nvGraphicFramePr>
        <p:xfrm>
          <a:off x="6796088" y="5231111"/>
          <a:ext cx="1494155" cy="10058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Kavität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Index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GS02BE1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GS07BE3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GS07BE4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GS07BE5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GS08BE2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Einstellungen:</a:t>
            </a:r>
            <a:br>
              <a:rPr lang="de-DE" dirty="0" smtClean="0"/>
            </a:br>
            <a:r>
              <a:rPr lang="de-DE" dirty="0" smtClean="0"/>
              <a:t>Auswahl des Betriebsmodus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06770"/>
            <a:ext cx="4038600" cy="3098555"/>
          </a:xfrm>
        </p:spPr>
        <p:txBody>
          <a:bodyPr/>
          <a:lstStyle/>
          <a:p>
            <a:r>
              <a:rPr lang="de-DE" dirty="0"/>
              <a:t>Parameter für HF-Betriebsmodus</a:t>
            </a:r>
          </a:p>
          <a:p>
            <a:pPr lvl="1"/>
            <a:r>
              <a:rPr lang="de-DE" dirty="0" err="1"/>
              <a:t>Harmonischenzahl</a:t>
            </a:r>
            <a:endParaRPr lang="de-DE" dirty="0"/>
          </a:p>
          <a:p>
            <a:pPr lvl="2"/>
            <a:r>
              <a:rPr lang="de-DE" dirty="0"/>
              <a:t>Anzahl der Bunche für Beschleunigung</a:t>
            </a:r>
          </a:p>
          <a:p>
            <a:pPr lvl="1"/>
            <a:r>
              <a:rPr lang="de-DE" dirty="0"/>
              <a:t>Zweiharmonisch (ein/aus)</a:t>
            </a:r>
          </a:p>
          <a:p>
            <a:pPr lvl="2"/>
            <a:r>
              <a:rPr lang="de-DE" dirty="0"/>
              <a:t>Voreinstellung </a:t>
            </a:r>
            <a:r>
              <a:rPr lang="de-DE" dirty="0" smtClean="0"/>
              <a:t>aus</a:t>
            </a:r>
            <a:endParaRPr lang="de-DE" dirty="0"/>
          </a:p>
          <a:p>
            <a:pPr lvl="1"/>
            <a:r>
              <a:rPr lang="de-DE" dirty="0"/>
              <a:t>HF sequentiell (ein/aus)</a:t>
            </a:r>
          </a:p>
          <a:p>
            <a:pPr lvl="2"/>
            <a:r>
              <a:rPr lang="de-DE" dirty="0"/>
              <a:t>Aufteilung Spannung auf Kavitäten</a:t>
            </a:r>
          </a:p>
          <a:p>
            <a:pPr lvl="3"/>
            <a:r>
              <a:rPr lang="de-DE" dirty="0"/>
              <a:t>ein: Einschaltung Kavitäten nacheinander</a:t>
            </a:r>
          </a:p>
          <a:p>
            <a:pPr lvl="3"/>
            <a:r>
              <a:rPr lang="de-DE" dirty="0"/>
              <a:t>aus: alle Kavitäten gleiche Spannung</a:t>
            </a:r>
          </a:p>
          <a:p>
            <a:pPr lvl="2"/>
            <a:r>
              <a:rPr lang="de-DE" dirty="0"/>
              <a:t>Voreinstellung </a:t>
            </a:r>
            <a:r>
              <a:rPr lang="de-DE" dirty="0" smtClean="0"/>
              <a:t>ein ABER</a:t>
            </a:r>
            <a:br>
              <a:rPr lang="de-DE" dirty="0" smtClean="0"/>
            </a:br>
            <a:r>
              <a:rPr lang="de-DE" dirty="0" smtClean="0"/>
              <a:t>wegen Synchronisation besser aus, wenn beide Kavitäten gebraucht werden (z.B. schnelle Rampen)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686155"/>
            <a:ext cx="3876190" cy="2057143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2790825" y="1838426"/>
            <a:ext cx="1733550" cy="123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214832" y="2393806"/>
            <a:ext cx="1309543" cy="463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422565" y="4521338"/>
            <a:ext cx="4663785" cy="1802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Bunchmerging</a:t>
            </a:r>
            <a:r>
              <a:rPr lang="de-DE" dirty="0" smtClean="0"/>
              <a:t> für 4 -&gt; 2 -&gt; 1 Bunche für ESR/Plasma. </a:t>
            </a:r>
          </a:p>
          <a:p>
            <a:pPr lvl="1"/>
            <a:r>
              <a:rPr lang="de-DE" dirty="0" smtClean="0"/>
              <a:t>Benötigt mindestens BE1 oder BE2 für H=4 Einfang und Beschleunigung, BE3 oder BE4 für H=2 und BE5 für H=1 </a:t>
            </a:r>
          </a:p>
          <a:p>
            <a:pPr lvl="1"/>
            <a:r>
              <a:rPr lang="de-DE" dirty="0" smtClean="0"/>
              <a:t>Wenn diese Kavitäten nicht zur Verfügung stehen -&gt; </a:t>
            </a:r>
            <a:r>
              <a:rPr lang="de-DE" dirty="0" err="1" smtClean="0"/>
              <a:t>Rebunching</a:t>
            </a:r>
            <a:r>
              <a:rPr lang="de-DE" dirty="0" smtClean="0"/>
              <a:t>. </a:t>
            </a:r>
            <a:endParaRPr lang="de-DE" dirty="0"/>
          </a:p>
          <a:p>
            <a:r>
              <a:rPr lang="de-DE" dirty="0" smtClean="0"/>
              <a:t>Prinzipiell spricht nichts gegen Betrieb mit H=2 (z.B. bei Defekten von BE1 und BE2).</a:t>
            </a:r>
            <a:br>
              <a:rPr lang="de-DE" dirty="0" smtClean="0"/>
            </a:br>
            <a:r>
              <a:rPr lang="de-DE" dirty="0" smtClean="0"/>
              <a:t>Dann geht auch H=2 nach H=1 für ESR / Plasma</a:t>
            </a:r>
          </a:p>
          <a:p>
            <a:pPr marL="361950" lvl="1" indent="0">
              <a:buNone/>
            </a:pPr>
            <a:endParaRPr lang="de-DE" dirty="0" smtClean="0"/>
          </a:p>
          <a:p>
            <a:pPr marL="0" indent="0">
              <a:buFont typeface="Wingdings" charset="2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531907" y="4114800"/>
            <a:ext cx="2754843" cy="2370485"/>
            <a:chOff x="4614321" y="1676631"/>
            <a:chExt cx="4018729" cy="47229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14321" y="1676631"/>
              <a:ext cx="3300952" cy="462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8409518" y="1679295"/>
              <a:ext cx="0" cy="4428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150226" y="6091783"/>
              <a:ext cx="4828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de-DE" sz="1400" dirty="0" smtClean="0"/>
                <a:t>Zeit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919</Words>
  <Application>Microsoft Office PowerPoint</Application>
  <PresentationFormat>Bildschirmpräsentation (4:3)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fair-gsi-folienmaster_2016_onering</vt:lpstr>
      <vt:lpstr>SIS18 Neuerungen und Einschränkungen </vt:lpstr>
      <vt:lpstr>Übersicht</vt:lpstr>
      <vt:lpstr>Neu im Tunnel: Gaslöschanlage</vt:lpstr>
      <vt:lpstr>Gefahr durch Gaslöschanlage</vt:lpstr>
      <vt:lpstr>Spillglättungskavität</vt:lpstr>
      <vt:lpstr>Neuer IPM</vt:lpstr>
      <vt:lpstr>SIS18: HF-Kavitäten</vt:lpstr>
      <vt:lpstr>HF Einstellungen: Auswahl der Kavitäten</vt:lpstr>
      <vt:lpstr>HF Einstellungen: Auswahl des Betriebsmodus</vt:lpstr>
      <vt:lpstr>HF Einstellungen spezial: Betrieb mit A3 Energie </vt:lpstr>
      <vt:lpstr>HF Einstellung: Amplitude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SIS18 Neuerungen und Einschränkungen </dc:title>
  <dc:creator>Stadlmann, Jens Dr.</dc:creator>
  <cp:lastModifiedBy>Stadlmann, Jens Dr.</cp:lastModifiedBy>
  <cp:revision>17</cp:revision>
  <dcterms:created xsi:type="dcterms:W3CDTF">2020-10-30T09:16:53Z</dcterms:created>
  <dcterms:modified xsi:type="dcterms:W3CDTF">2020-10-30T17:12:44Z</dcterms:modified>
</cp:coreProperties>
</file>