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3" r:id="rId4"/>
    <p:sldId id="257" r:id="rId5"/>
    <p:sldId id="259" r:id="rId6"/>
    <p:sldId id="260" r:id="rId7"/>
    <p:sldId id="262" r:id="rId8"/>
    <p:sldId id="261" r:id="rId9"/>
    <p:sldId id="264" r:id="rId10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64" y="8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397418"/>
            <a:ext cx="4303059" cy="925556"/>
          </a:xfrm>
        </p:spPr>
        <p:txBody>
          <a:bodyPr/>
          <a:lstStyle/>
          <a:p>
            <a:r>
              <a:rPr lang="en-US" dirty="0"/>
              <a:t>Specific UNILAC requirements to Controls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U. Scheeler GSI Darmstadt</a:t>
            </a:r>
          </a:p>
          <a:p>
            <a:r>
              <a:rPr lang="en-US" b="1" dirty="0"/>
              <a:t>Workshop on 'Controls Developments for FAIR Commissioning and the Operation of the existing Accelerator Complex"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96752" y="1583786"/>
            <a:ext cx="4505234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operation regime </a:t>
            </a:r>
          </a:p>
          <a:p>
            <a:pPr>
              <a:spcBef>
                <a:spcPct val="20000"/>
              </a:spcBef>
              <a:buClr>
                <a:srgbClr val="FDBB63"/>
              </a:buClr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challenges of high current operation</a:t>
            </a:r>
          </a:p>
          <a:p>
            <a:pPr>
              <a:spcBef>
                <a:spcPct val="20000"/>
              </a:spcBef>
              <a:buClr>
                <a:srgbClr val="FDBB63"/>
              </a:buClr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upgrades and new projects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conclusion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337092" y="478289"/>
            <a:ext cx="4402808" cy="590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50" dirty="0"/>
              <a:t>Outline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337092" y="478289"/>
            <a:ext cx="4402808" cy="3592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50" dirty="0" smtClean="0"/>
              <a:t>time sharing operation regime</a:t>
            </a:r>
            <a:endParaRPr lang="en-GB" sz="165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Picture 4" descr="tu103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7" b="53162"/>
          <a:stretch>
            <a:fillRect/>
          </a:stretch>
        </p:blipFill>
        <p:spPr bwMode="auto">
          <a:xfrm>
            <a:off x="60325" y="1165079"/>
            <a:ext cx="89789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76087" y="4078542"/>
            <a:ext cx="775319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repetition rate: up to 50 Hz at present -&gt; 10 Hz for FAIR injection in future</a:t>
            </a:r>
            <a:endParaRPr lang="en-US" dirty="0"/>
          </a:p>
          <a:p>
            <a:pPr algn="l"/>
            <a:r>
              <a:rPr lang="en-US" dirty="0" smtClean="0"/>
              <a:t>                        for </a:t>
            </a:r>
            <a:r>
              <a:rPr lang="en-US" dirty="0" err="1"/>
              <a:t>r</a:t>
            </a:r>
            <a:r>
              <a:rPr lang="en-US" dirty="0" err="1" smtClean="0"/>
              <a:t>f</a:t>
            </a:r>
            <a:r>
              <a:rPr lang="en-US" dirty="0" smtClean="0"/>
              <a:t> conditioning may be more </a:t>
            </a:r>
          </a:p>
        </p:txBody>
      </p:sp>
    </p:spTree>
    <p:extLst>
      <p:ext uri="{BB962C8B-B14F-4D97-AF65-F5344CB8AC3E}">
        <p14:creationId xmlns:p14="http://schemas.microsoft.com/office/powerpoint/2010/main" val="1149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FAIR high </a:t>
            </a:r>
            <a:r>
              <a:rPr lang="en-US" dirty="0" smtClean="0"/>
              <a:t>current operation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en-GB" dirty="0" smtClean="0"/>
          </a:p>
          <a:p>
            <a:r>
              <a:rPr lang="en-GB" dirty="0" smtClean="0"/>
              <a:t>upgrade </a:t>
            </a:r>
            <a:r>
              <a:rPr lang="en-GB" dirty="0"/>
              <a:t>of beam diagnostics systems (online survey of intensity, transmission, beam position</a:t>
            </a:r>
            <a:r>
              <a:rPr lang="en-GB" dirty="0" smtClean="0"/>
              <a:t>) -&gt; upgrade/exchange of present HW systems </a:t>
            </a:r>
            <a:endParaRPr lang="en-GB" dirty="0"/>
          </a:p>
          <a:p>
            <a:r>
              <a:rPr lang="en-GB" dirty="0" smtClean="0"/>
              <a:t>reliable machine protection based on beam loss/ beam transmission measurements is needed</a:t>
            </a:r>
          </a:p>
          <a:p>
            <a:r>
              <a:rPr lang="en-GB" dirty="0" smtClean="0"/>
              <a:t>maximum repetition rate for access to the devices </a:t>
            </a:r>
            <a:r>
              <a:rPr lang="en-GB" dirty="0"/>
              <a:t>and </a:t>
            </a:r>
            <a:r>
              <a:rPr lang="en-GB" dirty="0" smtClean="0"/>
              <a:t>measurement of </a:t>
            </a:r>
            <a:r>
              <a:rPr lang="en-GB" dirty="0"/>
              <a:t>beam </a:t>
            </a:r>
            <a:r>
              <a:rPr lang="en-GB" dirty="0" smtClean="0"/>
              <a:t>parameters is essential</a:t>
            </a:r>
            <a:endParaRPr lang="en-GB" dirty="0"/>
          </a:p>
          <a:p>
            <a:r>
              <a:rPr lang="en-GB" dirty="0" smtClean="0"/>
              <a:t>beam tuning at acceptance limit (feed back loop: operator &lt;=&gt; accelerator)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at UNILAC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335" y="1748415"/>
            <a:ext cx="8420176" cy="1731385"/>
          </a:xfrm>
        </p:spPr>
        <p:txBody>
          <a:bodyPr/>
          <a:lstStyle/>
          <a:p>
            <a:endParaRPr lang="de-DE" dirty="0" smtClean="0"/>
          </a:p>
          <a:p>
            <a:r>
              <a:rPr lang="en-GB" dirty="0" smtClean="0"/>
              <a:t>pulsed gas stripper</a:t>
            </a:r>
          </a:p>
          <a:p>
            <a:r>
              <a:rPr lang="en-GB" dirty="0" smtClean="0"/>
              <a:t>PRIDE (Terminal West)</a:t>
            </a:r>
          </a:p>
          <a:p>
            <a:r>
              <a:rPr lang="en-GB" dirty="0" smtClean="0"/>
              <a:t>18 </a:t>
            </a:r>
            <a:r>
              <a:rPr lang="en-GB" dirty="0" err="1" smtClean="0"/>
              <a:t>Ghz</a:t>
            </a:r>
            <a:r>
              <a:rPr lang="en-GB" dirty="0" smtClean="0"/>
              <a:t> ECR source and </a:t>
            </a:r>
            <a:r>
              <a:rPr lang="en-GB" dirty="0" err="1" smtClean="0"/>
              <a:t>cw</a:t>
            </a:r>
            <a:r>
              <a:rPr lang="en-GB" dirty="0" smtClean="0"/>
              <a:t> </a:t>
            </a:r>
            <a:r>
              <a:rPr lang="en-GB" dirty="0" err="1" smtClean="0"/>
              <a:t>Linac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pulsed</a:t>
            </a:r>
            <a:r>
              <a:rPr lang="de-DE" dirty="0" smtClean="0"/>
              <a:t> gas </a:t>
            </a:r>
            <a:r>
              <a:rPr lang="de-DE" dirty="0" err="1" smtClean="0"/>
              <a:t>stripper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29661"/>
            <a:ext cx="8420176" cy="537882"/>
          </a:xfrm>
        </p:spPr>
        <p:txBody>
          <a:bodyPr/>
          <a:lstStyle/>
          <a:p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P. Gerhard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5" descr="Q:\Eigene Ordner Peter\Tagungen, Konferenzen, Seminare, Workshops, Schulen\LINAC 2018 Peking\Vortrag\PulsedOp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4" y="1624464"/>
            <a:ext cx="6982283" cy="16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0541" y="3266432"/>
            <a:ext cx="841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gas-stripper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mixed pulse operation (different targets)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to pulse variation (pulse length up to 5ms), repetition frequency (up to 50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intensity attenuation</a:t>
            </a:r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>
            <a:off x="4180114" y="2272226"/>
            <a:ext cx="345782" cy="714615"/>
          </a:xfrm>
          <a:prstGeom prst="trapezoid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66252" y="3015302"/>
            <a:ext cx="197479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endParaRPr lang="de-DE" dirty="0" smtClean="0"/>
          </a:p>
        </p:txBody>
      </p:sp>
      <p:sp>
        <p:nvSpPr>
          <p:cNvPr id="12" name="Trapezoid 11"/>
          <p:cNvSpPr/>
          <p:nvPr/>
        </p:nvSpPr>
        <p:spPr>
          <a:xfrm>
            <a:off x="5717723" y="2273519"/>
            <a:ext cx="345782" cy="714615"/>
          </a:xfrm>
          <a:prstGeom prst="trapezoid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881963" y="1848203"/>
            <a:ext cx="229815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beam pulse 1</a:t>
            </a:r>
          </a:p>
          <a:p>
            <a:pPr algn="l"/>
            <a:r>
              <a:rPr lang="de-DE" dirty="0" err="1" smtClean="0"/>
              <a:t>stripper</a:t>
            </a:r>
            <a:r>
              <a:rPr lang="de-DE" dirty="0" smtClean="0"/>
              <a:t> gas 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418838" y="1301298"/>
            <a:ext cx="2223723" cy="6463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beam pulse 2</a:t>
            </a:r>
          </a:p>
          <a:p>
            <a:pPr algn="l"/>
            <a:r>
              <a:rPr lang="de-DE" dirty="0" err="1" smtClean="0"/>
              <a:t>stripper</a:t>
            </a:r>
            <a:r>
              <a:rPr lang="de-DE" dirty="0" smtClean="0"/>
              <a:t> gas </a:t>
            </a:r>
            <a:r>
              <a:rPr lang="de-DE" dirty="0"/>
              <a:t>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9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882" y="-26289164"/>
            <a:ext cx="7028357" cy="5739163"/>
          </a:xfrm>
          <a:prstGeom prst="rect">
            <a:avLst/>
          </a:prstGeom>
        </p:spPr>
      </p:pic>
      <p:pic>
        <p:nvPicPr>
          <p:cNvPr id="18" name="Inhaltsplatzhalt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59" y="2096770"/>
            <a:ext cx="2083035" cy="166687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234440" y="1026619"/>
            <a:ext cx="1731532" cy="10829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de-DE" dirty="0"/>
              <a:t>T</a:t>
            </a:r>
            <a:r>
              <a:rPr lang="de-DE" dirty="0" smtClean="0"/>
              <a:t>erminal Nord</a:t>
            </a:r>
          </a:p>
          <a:p>
            <a:pPr algn="ctr"/>
            <a:r>
              <a:rPr lang="de-DE" sz="1400" dirty="0" smtClean="0"/>
              <a:t>(MUCIS, VARIS)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92107" y="2199671"/>
            <a:ext cx="972000" cy="1440000"/>
          </a:xfrm>
          <a:prstGeom prst="rect">
            <a:avLst/>
          </a:prstGeom>
          <a:solidFill>
            <a:srgbClr val="FF5050"/>
          </a:solidFill>
        </p:spPr>
        <p:txBody>
          <a:bodyPr vert="horz" wrap="square" lIns="36000" tIns="45720" rIns="36000" bIns="45720" rtlCol="0" anchor="ctr">
            <a:noAutofit/>
          </a:bodyPr>
          <a:lstStyle/>
          <a:p>
            <a:pPr algn="ctr"/>
            <a:r>
              <a:rPr lang="de-DE" dirty="0">
                <a:solidFill>
                  <a:srgbClr val="000099"/>
                </a:solidFill>
              </a:rPr>
              <a:t>T</a:t>
            </a:r>
            <a:r>
              <a:rPr lang="de-DE" dirty="0" smtClean="0">
                <a:solidFill>
                  <a:srgbClr val="000099"/>
                </a:solidFill>
              </a:rPr>
              <a:t>erminal </a:t>
            </a:r>
          </a:p>
          <a:p>
            <a:pPr algn="ctr"/>
            <a:r>
              <a:rPr lang="de-DE" dirty="0" smtClean="0">
                <a:solidFill>
                  <a:srgbClr val="000099"/>
                </a:solidFill>
              </a:rPr>
              <a:t>West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76023" y="2632124"/>
            <a:ext cx="1610387" cy="6463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endParaRPr lang="de-DE" dirty="0" smtClean="0"/>
          </a:p>
        </p:txBody>
      </p:sp>
      <p:sp>
        <p:nvSpPr>
          <p:cNvPr id="22" name="Textfeld 10"/>
          <p:cNvSpPr txBox="1"/>
          <p:nvPr/>
        </p:nvSpPr>
        <p:spPr>
          <a:xfrm>
            <a:off x="1234440" y="3722488"/>
            <a:ext cx="1731531" cy="10829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de-DE" dirty="0"/>
              <a:t>T</a:t>
            </a:r>
            <a:r>
              <a:rPr lang="de-DE" dirty="0" smtClean="0"/>
              <a:t>erminal Süd</a:t>
            </a: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(PIG)</a:t>
            </a:r>
            <a:endParaRPr lang="de-DE" dirty="0" smtClean="0"/>
          </a:p>
        </p:txBody>
      </p:sp>
      <p:cxnSp>
        <p:nvCxnSpPr>
          <p:cNvPr id="23" name="Straight Arrow Connector 7"/>
          <p:cNvCxnSpPr/>
          <p:nvPr/>
        </p:nvCxnSpPr>
        <p:spPr>
          <a:xfrm>
            <a:off x="632547" y="1754459"/>
            <a:ext cx="354034" cy="445212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14"/>
          <p:cNvSpPr txBox="1"/>
          <p:nvPr/>
        </p:nvSpPr>
        <p:spPr>
          <a:xfrm>
            <a:off x="5515726" y="1715817"/>
            <a:ext cx="3483493" cy="21082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Terminal West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600" dirty="0" smtClean="0"/>
              <a:t>same </a:t>
            </a:r>
            <a:r>
              <a:rPr lang="de-DE" sz="1600" dirty="0" err="1" smtClean="0"/>
              <a:t>hardware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software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ion</a:t>
            </a:r>
            <a:r>
              <a:rPr lang="de-DE" sz="1600" dirty="0" smtClean="0"/>
              <a:t> </a:t>
            </a:r>
            <a:r>
              <a:rPr lang="de-DE" sz="1600" dirty="0" err="1" smtClean="0"/>
              <a:t>source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Terminal Nord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u="sng" dirty="0" smtClean="0"/>
              <a:t>Compact-LEBT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beamline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established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implemented</a:t>
            </a:r>
            <a:r>
              <a:rPr lang="de-DE" sz="1600" dirty="0" smtClean="0"/>
              <a:t> </a:t>
            </a:r>
            <a:r>
              <a:rPr lang="de-DE" sz="1600" dirty="0" err="1" smtClean="0"/>
              <a:t>into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  <a:endParaRPr lang="de-DE" dirty="0" smtClean="0"/>
          </a:p>
        </p:txBody>
      </p:sp>
      <p:sp>
        <p:nvSpPr>
          <p:cNvPr id="25" name="Rectangle 16"/>
          <p:cNvSpPr/>
          <p:nvPr/>
        </p:nvSpPr>
        <p:spPr>
          <a:xfrm>
            <a:off x="208" y="1143446"/>
            <a:ext cx="10550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baseline="30000" dirty="0" smtClean="0">
                <a:solidFill>
                  <a:srgbClr val="000099"/>
                </a:solidFill>
              </a:rPr>
              <a:t>238</a:t>
            </a:r>
            <a:r>
              <a:rPr lang="de-DE" sz="1400" b="1" dirty="0" smtClean="0">
                <a:solidFill>
                  <a:srgbClr val="000099"/>
                </a:solidFill>
              </a:rPr>
              <a:t>U</a:t>
            </a:r>
            <a:r>
              <a:rPr lang="de-DE" sz="1400" b="1" baseline="30000" dirty="0" smtClean="0">
                <a:solidFill>
                  <a:srgbClr val="000099"/>
                </a:solidFill>
              </a:rPr>
              <a:t>4+ </a:t>
            </a:r>
            <a:r>
              <a:rPr lang="de-DE" sz="1400" dirty="0" err="1" smtClean="0">
                <a:solidFill>
                  <a:srgbClr val="000099"/>
                </a:solidFill>
              </a:rPr>
              <a:t>only</a:t>
            </a:r>
            <a:endParaRPr lang="de-DE" sz="1400" dirty="0" smtClean="0">
              <a:solidFill>
                <a:srgbClr val="000099"/>
              </a:solidFill>
            </a:endParaRPr>
          </a:p>
          <a:p>
            <a:pPr algn="ctr"/>
            <a:r>
              <a:rPr lang="de-DE" sz="1400" dirty="0" smtClean="0">
                <a:solidFill>
                  <a:srgbClr val="000099"/>
                </a:solidFill>
              </a:rPr>
              <a:t>at</a:t>
            </a:r>
            <a:r>
              <a:rPr lang="de-DE" sz="1400" b="1" dirty="0" smtClean="0">
                <a:solidFill>
                  <a:srgbClr val="000099"/>
                </a:solidFill>
              </a:rPr>
              <a:t> 2.2 </a:t>
            </a:r>
            <a:r>
              <a:rPr lang="de-DE" sz="1400" b="1" baseline="30000" dirty="0" err="1" smtClean="0">
                <a:solidFill>
                  <a:srgbClr val="000099"/>
                </a:solidFill>
              </a:rPr>
              <a:t>keV</a:t>
            </a:r>
            <a:r>
              <a:rPr lang="de-DE" sz="1400" b="1" dirty="0" smtClean="0">
                <a:solidFill>
                  <a:srgbClr val="000099"/>
                </a:solidFill>
              </a:rPr>
              <a:t>/</a:t>
            </a:r>
            <a:r>
              <a:rPr lang="de-DE" sz="1400" b="1" baseline="-25000" dirty="0" smtClean="0">
                <a:solidFill>
                  <a:srgbClr val="000099"/>
                </a:solidFill>
              </a:rPr>
              <a:t>u</a:t>
            </a:r>
            <a:endParaRPr lang="de-DE" sz="1400" b="1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cw</a:t>
            </a:r>
            <a:r>
              <a:rPr lang="de-DE" dirty="0" smtClean="0"/>
              <a:t> </a:t>
            </a:r>
            <a:r>
              <a:rPr lang="de-DE" dirty="0" err="1" smtClean="0"/>
              <a:t>Linac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ECR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027" y="939294"/>
            <a:ext cx="8420176" cy="3677689"/>
          </a:xfrm>
        </p:spPr>
        <p:txBody>
          <a:bodyPr/>
          <a:lstStyle/>
          <a:p>
            <a:r>
              <a:rPr lang="en-US" b="1" dirty="0" err="1" smtClean="0"/>
              <a:t>cw</a:t>
            </a:r>
            <a:r>
              <a:rPr lang="en-US" b="1" dirty="0" smtClean="0"/>
              <a:t> operation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beam chopper for shared beam lines with UNILAC (time sharing)</a:t>
            </a:r>
          </a:p>
          <a:p>
            <a:r>
              <a:rPr lang="en-US" dirty="0" smtClean="0"/>
              <a:t>beam diagnostics for </a:t>
            </a:r>
            <a:r>
              <a:rPr lang="en-US" dirty="0" err="1" smtClean="0"/>
              <a:t>cw</a:t>
            </a:r>
            <a:r>
              <a:rPr lang="en-US" dirty="0" smtClean="0"/>
              <a:t> and pulsed beam operation</a:t>
            </a:r>
          </a:p>
          <a:p>
            <a:r>
              <a:rPr lang="en-US" dirty="0" smtClean="0"/>
              <a:t>beam loss detection/survey in </a:t>
            </a:r>
            <a:r>
              <a:rPr lang="en-US" dirty="0" err="1" smtClean="0"/>
              <a:t>cw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cryogenic infrastructure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time line: commissioning of  </a:t>
            </a:r>
            <a:r>
              <a:rPr lang="en-US" sz="1600" dirty="0" err="1" smtClean="0"/>
              <a:t>cw</a:t>
            </a:r>
            <a:r>
              <a:rPr lang="en-US" sz="1600" dirty="0" smtClean="0"/>
              <a:t> start configuration (new </a:t>
            </a:r>
            <a:r>
              <a:rPr lang="en-US" sz="1600" dirty="0" err="1" smtClean="0"/>
              <a:t>cw</a:t>
            </a:r>
            <a:r>
              <a:rPr lang="en-US" sz="1600" dirty="0" smtClean="0"/>
              <a:t> injector+CM1+CM2 ) in 2025</a:t>
            </a:r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0" y="1492985"/>
            <a:ext cx="8923338" cy="2784899"/>
            <a:chOff x="71438" y="1269962"/>
            <a:chExt cx="8923338" cy="2784899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6548438" y="3453888"/>
              <a:ext cx="12223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1566863" y="2935250"/>
              <a:ext cx="25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FFFFFF"/>
                  </a:solidFill>
                </a:rPr>
                <a:t>HSI</a:t>
              </a:r>
              <a:endParaRPr lang="de-DE" altLang="de-DE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766763" y="3130512"/>
              <a:ext cx="212725" cy="331788"/>
            </a:xfrm>
            <a:custGeom>
              <a:avLst/>
              <a:gdLst>
                <a:gd name="T0" fmla="*/ 864 w 2180"/>
                <a:gd name="T1" fmla="*/ 595 h 3407"/>
                <a:gd name="T2" fmla="*/ 2180 w 2180"/>
                <a:gd name="T3" fmla="*/ 3228 h 3407"/>
                <a:gd name="T4" fmla="*/ 1823 w 2180"/>
                <a:gd name="T5" fmla="*/ 3407 h 3407"/>
                <a:gd name="T6" fmla="*/ 506 w 2180"/>
                <a:gd name="T7" fmla="*/ 774 h 3407"/>
                <a:gd name="T8" fmla="*/ 864 w 2180"/>
                <a:gd name="T9" fmla="*/ 595 h 3407"/>
                <a:gd name="T10" fmla="*/ 148 w 2180"/>
                <a:gd name="T11" fmla="*/ 953 h 3407"/>
                <a:gd name="T12" fmla="*/ 416 w 2180"/>
                <a:gd name="T13" fmla="*/ 148 h 3407"/>
                <a:gd name="T14" fmla="*/ 1221 w 2180"/>
                <a:gd name="T15" fmla="*/ 416 h 3407"/>
                <a:gd name="T16" fmla="*/ 953 w 2180"/>
                <a:gd name="T17" fmla="*/ 1221 h 3407"/>
                <a:gd name="T18" fmla="*/ 148 w 2180"/>
                <a:gd name="T19" fmla="*/ 953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0" h="3407">
                  <a:moveTo>
                    <a:pt x="864" y="595"/>
                  </a:moveTo>
                  <a:lnTo>
                    <a:pt x="2180" y="3228"/>
                  </a:lnTo>
                  <a:lnTo>
                    <a:pt x="1823" y="3407"/>
                  </a:lnTo>
                  <a:lnTo>
                    <a:pt x="506" y="774"/>
                  </a:lnTo>
                  <a:lnTo>
                    <a:pt x="864" y="595"/>
                  </a:lnTo>
                  <a:close/>
                  <a:moveTo>
                    <a:pt x="148" y="953"/>
                  </a:moveTo>
                  <a:cubicBezTo>
                    <a:pt x="0" y="656"/>
                    <a:pt x="120" y="296"/>
                    <a:pt x="416" y="148"/>
                  </a:cubicBezTo>
                  <a:cubicBezTo>
                    <a:pt x="713" y="0"/>
                    <a:pt x="1073" y="120"/>
                    <a:pt x="1221" y="416"/>
                  </a:cubicBezTo>
                  <a:cubicBezTo>
                    <a:pt x="1370" y="713"/>
                    <a:pt x="1250" y="1073"/>
                    <a:pt x="953" y="1221"/>
                  </a:cubicBezTo>
                  <a:cubicBezTo>
                    <a:pt x="657" y="1369"/>
                    <a:pt x="296" y="1249"/>
                    <a:pt x="148" y="953"/>
                  </a:cubicBez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766763" y="3444837"/>
              <a:ext cx="212725" cy="331788"/>
            </a:xfrm>
            <a:custGeom>
              <a:avLst/>
              <a:gdLst>
                <a:gd name="T0" fmla="*/ 253 w 1090"/>
                <a:gd name="T1" fmla="*/ 1317 h 1704"/>
                <a:gd name="T2" fmla="*/ 911 w 1090"/>
                <a:gd name="T3" fmla="*/ 0 h 1704"/>
                <a:gd name="T4" fmla="*/ 1090 w 1090"/>
                <a:gd name="T5" fmla="*/ 90 h 1704"/>
                <a:gd name="T6" fmla="*/ 432 w 1090"/>
                <a:gd name="T7" fmla="*/ 1407 h 1704"/>
                <a:gd name="T8" fmla="*/ 253 w 1090"/>
                <a:gd name="T9" fmla="*/ 1317 h 1704"/>
                <a:gd name="T10" fmla="*/ 610 w 1090"/>
                <a:gd name="T11" fmla="*/ 1496 h 1704"/>
                <a:gd name="T12" fmla="*/ 208 w 1090"/>
                <a:gd name="T13" fmla="*/ 1630 h 1704"/>
                <a:gd name="T14" fmla="*/ 74 w 1090"/>
                <a:gd name="T15" fmla="*/ 1228 h 1704"/>
                <a:gd name="T16" fmla="*/ 476 w 1090"/>
                <a:gd name="T17" fmla="*/ 1093 h 1704"/>
                <a:gd name="T18" fmla="*/ 610 w 1090"/>
                <a:gd name="T19" fmla="*/ 1496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0" h="1704">
                  <a:moveTo>
                    <a:pt x="253" y="1317"/>
                  </a:moveTo>
                  <a:lnTo>
                    <a:pt x="911" y="0"/>
                  </a:lnTo>
                  <a:lnTo>
                    <a:pt x="1090" y="90"/>
                  </a:lnTo>
                  <a:lnTo>
                    <a:pt x="432" y="1407"/>
                  </a:lnTo>
                  <a:lnTo>
                    <a:pt x="253" y="1317"/>
                  </a:lnTo>
                  <a:close/>
                  <a:moveTo>
                    <a:pt x="610" y="1496"/>
                  </a:moveTo>
                  <a:cubicBezTo>
                    <a:pt x="536" y="1644"/>
                    <a:pt x="356" y="1704"/>
                    <a:pt x="208" y="1630"/>
                  </a:cubicBezTo>
                  <a:cubicBezTo>
                    <a:pt x="60" y="1556"/>
                    <a:pt x="0" y="1376"/>
                    <a:pt x="74" y="1228"/>
                  </a:cubicBezTo>
                  <a:cubicBezTo>
                    <a:pt x="148" y="1079"/>
                    <a:pt x="328" y="1019"/>
                    <a:pt x="476" y="1093"/>
                  </a:cubicBezTo>
                  <a:cubicBezTo>
                    <a:pt x="624" y="1168"/>
                    <a:pt x="685" y="1348"/>
                    <a:pt x="610" y="1496"/>
                  </a:cubicBez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639476" y="3438723"/>
              <a:ext cx="1099903" cy="153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223126" y="1692237"/>
              <a:ext cx="588963" cy="1760538"/>
            </a:xfrm>
            <a:custGeom>
              <a:avLst/>
              <a:gdLst>
                <a:gd name="T0" fmla="*/ 0 w 371"/>
                <a:gd name="T1" fmla="*/ 1109 h 1109"/>
                <a:gd name="T2" fmla="*/ 223 w 371"/>
                <a:gd name="T3" fmla="*/ 845 h 1109"/>
                <a:gd name="T4" fmla="*/ 371 w 371"/>
                <a:gd name="T5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1109">
                  <a:moveTo>
                    <a:pt x="0" y="1109"/>
                  </a:moveTo>
                  <a:cubicBezTo>
                    <a:pt x="80" y="1069"/>
                    <a:pt x="161" y="1030"/>
                    <a:pt x="223" y="845"/>
                  </a:cubicBezTo>
                  <a:cubicBezTo>
                    <a:pt x="284" y="660"/>
                    <a:pt x="347" y="141"/>
                    <a:pt x="371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7805738" y="1269962"/>
              <a:ext cx="963613" cy="963613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7943851" y="1644612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</a:rPr>
                <a:t>SIS 18</a:t>
              </a:r>
              <a:endParaRPr lang="de-DE" altLang="de-DE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624594" y="2845643"/>
              <a:ext cx="547529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DE" altLang="de-DE" sz="1400" b="1" dirty="0" smtClean="0"/>
                <a:t>North</a:t>
              </a:r>
              <a:endParaRPr lang="de-DE" altLang="de-DE" sz="1400" b="1" dirty="0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8747126" y="1714462"/>
              <a:ext cx="247650" cy="593725"/>
            </a:xfrm>
            <a:custGeom>
              <a:avLst/>
              <a:gdLst>
                <a:gd name="T0" fmla="*/ 19 w 156"/>
                <a:gd name="T1" fmla="*/ 0 h 374"/>
                <a:gd name="T2" fmla="*/ 141 w 156"/>
                <a:gd name="T3" fmla="*/ 322 h 374"/>
                <a:gd name="T4" fmla="*/ 121 w 156"/>
                <a:gd name="T5" fmla="*/ 329 h 374"/>
                <a:gd name="T6" fmla="*/ 0 w 156"/>
                <a:gd name="T7" fmla="*/ 7 h 374"/>
                <a:gd name="T8" fmla="*/ 19 w 156"/>
                <a:gd name="T9" fmla="*/ 0 h 374"/>
                <a:gd name="T10" fmla="*/ 156 w 156"/>
                <a:gd name="T11" fmla="*/ 306 h 374"/>
                <a:gd name="T12" fmla="*/ 149 w 156"/>
                <a:gd name="T13" fmla="*/ 374 h 374"/>
                <a:gd name="T14" fmla="*/ 99 w 156"/>
                <a:gd name="T15" fmla="*/ 327 h 374"/>
                <a:gd name="T16" fmla="*/ 156 w 156"/>
                <a:gd name="T17" fmla="*/ 3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74">
                  <a:moveTo>
                    <a:pt x="19" y="0"/>
                  </a:moveTo>
                  <a:lnTo>
                    <a:pt x="141" y="322"/>
                  </a:lnTo>
                  <a:lnTo>
                    <a:pt x="121" y="329"/>
                  </a:lnTo>
                  <a:lnTo>
                    <a:pt x="0" y="7"/>
                  </a:lnTo>
                  <a:lnTo>
                    <a:pt x="19" y="0"/>
                  </a:lnTo>
                  <a:close/>
                  <a:moveTo>
                    <a:pt x="156" y="306"/>
                  </a:moveTo>
                  <a:lnTo>
                    <a:pt x="149" y="374"/>
                  </a:lnTo>
                  <a:lnTo>
                    <a:pt x="99" y="327"/>
                  </a:lnTo>
                  <a:lnTo>
                    <a:pt x="156" y="30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203201" y="3300375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/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7548563" y="2528850"/>
              <a:ext cx="192088" cy="461963"/>
            </a:xfrm>
            <a:custGeom>
              <a:avLst/>
              <a:gdLst>
                <a:gd name="T0" fmla="*/ 15 w 121"/>
                <a:gd name="T1" fmla="*/ 286 h 291"/>
                <a:gd name="T2" fmla="*/ 58 w 121"/>
                <a:gd name="T3" fmla="*/ 70 h 291"/>
                <a:gd name="T4" fmla="*/ 82 w 121"/>
                <a:gd name="T5" fmla="*/ 74 h 291"/>
                <a:gd name="T6" fmla="*/ 39 w 121"/>
                <a:gd name="T7" fmla="*/ 291 h 291"/>
                <a:gd name="T8" fmla="*/ 15 w 121"/>
                <a:gd name="T9" fmla="*/ 286 h 291"/>
                <a:gd name="T10" fmla="*/ 70 w 121"/>
                <a:gd name="T11" fmla="*/ 72 h 291"/>
                <a:gd name="T12" fmla="*/ 0 w 121"/>
                <a:gd name="T13" fmla="*/ 108 h 291"/>
                <a:gd name="T14" fmla="*/ 85 w 121"/>
                <a:gd name="T15" fmla="*/ 0 h 291"/>
                <a:gd name="T16" fmla="*/ 121 w 121"/>
                <a:gd name="T17" fmla="*/ 132 h 291"/>
                <a:gd name="T18" fmla="*/ 70 w 121"/>
                <a:gd name="T19" fmla="*/ 7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1">
                  <a:moveTo>
                    <a:pt x="15" y="286"/>
                  </a:moveTo>
                  <a:lnTo>
                    <a:pt x="58" y="70"/>
                  </a:lnTo>
                  <a:lnTo>
                    <a:pt x="82" y="74"/>
                  </a:lnTo>
                  <a:lnTo>
                    <a:pt x="39" y="291"/>
                  </a:lnTo>
                  <a:lnTo>
                    <a:pt x="15" y="286"/>
                  </a:lnTo>
                  <a:close/>
                  <a:moveTo>
                    <a:pt x="70" y="72"/>
                  </a:moveTo>
                  <a:lnTo>
                    <a:pt x="0" y="108"/>
                  </a:lnTo>
                  <a:lnTo>
                    <a:pt x="85" y="0"/>
                  </a:lnTo>
                  <a:lnTo>
                    <a:pt x="121" y="132"/>
                  </a:lnTo>
                  <a:lnTo>
                    <a:pt x="70" y="7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1817688" y="3359112"/>
              <a:ext cx="25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</a:rPr>
                <a:t>HSI</a:t>
              </a:r>
              <a:endParaRPr lang="de-DE" altLang="de-DE"/>
            </a:p>
          </p:txBody>
        </p:sp>
        <p:sp>
          <p:nvSpPr>
            <p:cNvPr id="21" name="Rectangle 67"/>
            <p:cNvSpPr>
              <a:spLocks noChangeArrowheads="1"/>
            </p:cNvSpPr>
            <p:nvPr/>
          </p:nvSpPr>
          <p:spPr bwMode="auto">
            <a:xfrm>
              <a:off x="5521326" y="3232112"/>
              <a:ext cx="1179513" cy="4460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5695951" y="3290850"/>
              <a:ext cx="2111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</a:rPr>
                <a:t>HE</a:t>
              </a:r>
              <a:endParaRPr lang="de-DE" altLang="de-DE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5911851" y="3290850"/>
              <a:ext cx="508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</a:rPr>
                <a:t>-</a:t>
              </a:r>
              <a:endParaRPr lang="de-DE" altLang="de-DE"/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5964238" y="3290850"/>
              <a:ext cx="549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</a:rPr>
                <a:t>LINAC2</a:t>
              </a:r>
              <a:endParaRPr lang="de-DE" altLang="de-DE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5686426" y="3478175"/>
              <a:ext cx="8318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000" b="1">
                  <a:solidFill>
                    <a:srgbClr val="000000"/>
                  </a:solidFill>
                </a:rPr>
                <a:t>(Poststripper)</a:t>
              </a:r>
              <a:endParaRPr lang="de-DE" altLang="de-DE"/>
            </a:p>
          </p:txBody>
        </p:sp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4714632" y="2309775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/>
            </a:p>
          </p:txBody>
        </p: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>
              <a:off x="7770813" y="3011450"/>
              <a:ext cx="957263" cy="896938"/>
              <a:chOff x="4895" y="1526"/>
              <a:chExt cx="603" cy="565"/>
            </a:xfrm>
          </p:grpSpPr>
          <p:sp>
            <p:nvSpPr>
              <p:cNvPr id="58" name="Oval 92"/>
              <p:cNvSpPr>
                <a:spLocks noChangeArrowheads="1"/>
              </p:cNvSpPr>
              <p:nvPr/>
            </p:nvSpPr>
            <p:spPr bwMode="auto">
              <a:xfrm>
                <a:off x="4895" y="1526"/>
                <a:ext cx="603" cy="565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Oval 93"/>
              <p:cNvSpPr>
                <a:spLocks noChangeArrowheads="1"/>
              </p:cNvSpPr>
              <p:nvPr/>
            </p:nvSpPr>
            <p:spPr bwMode="auto">
              <a:xfrm>
                <a:off x="4895" y="1526"/>
                <a:ext cx="603" cy="565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" name="Rectangle 95"/>
            <p:cNvSpPr>
              <a:spLocks noChangeArrowheads="1"/>
            </p:cNvSpPr>
            <p:nvPr/>
          </p:nvSpPr>
          <p:spPr bwMode="auto">
            <a:xfrm>
              <a:off x="8010526" y="3192425"/>
              <a:ext cx="4699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</a:rPr>
                <a:t>SHE</a:t>
              </a:r>
              <a:endParaRPr lang="de-DE" altLang="de-DE"/>
            </a:p>
          </p:txBody>
        </p:sp>
        <p:sp>
          <p:nvSpPr>
            <p:cNvPr id="29" name="Rectangle 96"/>
            <p:cNvSpPr>
              <a:spLocks noChangeArrowheads="1"/>
            </p:cNvSpPr>
            <p:nvPr/>
          </p:nvSpPr>
          <p:spPr bwMode="auto">
            <a:xfrm>
              <a:off x="8002588" y="3473412"/>
              <a:ext cx="482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</a:rPr>
                <a:t>Exp.</a:t>
              </a:r>
              <a:endParaRPr lang="de-DE" altLang="de-DE"/>
            </a:p>
          </p:txBody>
        </p:sp>
        <p:sp>
          <p:nvSpPr>
            <p:cNvPr id="30" name="Line 98"/>
            <p:cNvSpPr>
              <a:spLocks noChangeShapeType="1"/>
            </p:cNvSpPr>
            <p:nvPr/>
          </p:nvSpPr>
          <p:spPr bwMode="auto">
            <a:xfrm>
              <a:off x="2389326" y="3436263"/>
              <a:ext cx="3132000" cy="209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Rectangle 100"/>
            <p:cNvSpPr>
              <a:spLocks noChangeArrowheads="1"/>
            </p:cNvSpPr>
            <p:nvPr/>
          </p:nvSpPr>
          <p:spPr bwMode="auto">
            <a:xfrm>
              <a:off x="1566863" y="2935250"/>
              <a:ext cx="25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FFFFFF"/>
                  </a:solidFill>
                </a:rPr>
                <a:t>HSI</a:t>
              </a:r>
              <a:endParaRPr lang="de-DE" altLang="de-DE"/>
            </a:p>
          </p:txBody>
        </p:sp>
        <p:sp>
          <p:nvSpPr>
            <p:cNvPr id="32" name="Freeform 113"/>
            <p:cNvSpPr>
              <a:spLocks/>
            </p:cNvSpPr>
            <p:nvPr/>
          </p:nvSpPr>
          <p:spPr bwMode="auto">
            <a:xfrm>
              <a:off x="7223126" y="1692237"/>
              <a:ext cx="588963" cy="1760538"/>
            </a:xfrm>
            <a:custGeom>
              <a:avLst/>
              <a:gdLst>
                <a:gd name="T0" fmla="*/ 0 w 371"/>
                <a:gd name="T1" fmla="*/ 1109 h 1109"/>
                <a:gd name="T2" fmla="*/ 223 w 371"/>
                <a:gd name="T3" fmla="*/ 845 h 1109"/>
                <a:gd name="T4" fmla="*/ 371 w 371"/>
                <a:gd name="T5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1109">
                  <a:moveTo>
                    <a:pt x="0" y="1109"/>
                  </a:moveTo>
                  <a:cubicBezTo>
                    <a:pt x="80" y="1069"/>
                    <a:pt x="161" y="1030"/>
                    <a:pt x="223" y="845"/>
                  </a:cubicBezTo>
                  <a:cubicBezTo>
                    <a:pt x="284" y="660"/>
                    <a:pt x="347" y="141"/>
                    <a:pt x="371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Oval 114"/>
            <p:cNvSpPr>
              <a:spLocks noChangeArrowheads="1"/>
            </p:cNvSpPr>
            <p:nvPr/>
          </p:nvSpPr>
          <p:spPr bwMode="auto">
            <a:xfrm>
              <a:off x="7805738" y="1269962"/>
              <a:ext cx="963613" cy="963613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Rectangle 115"/>
            <p:cNvSpPr>
              <a:spLocks noChangeArrowheads="1"/>
            </p:cNvSpPr>
            <p:nvPr/>
          </p:nvSpPr>
          <p:spPr bwMode="auto">
            <a:xfrm>
              <a:off x="7943851" y="1644612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>
                  <a:solidFill>
                    <a:srgbClr val="000000"/>
                  </a:solidFill>
                </a:rPr>
                <a:t>SIS 18</a:t>
              </a:r>
              <a:endParaRPr lang="de-DE" altLang="de-DE" dirty="0"/>
            </a:p>
          </p:txBody>
        </p:sp>
        <p:sp>
          <p:nvSpPr>
            <p:cNvPr id="35" name="Rectangle 120"/>
            <p:cNvSpPr>
              <a:spLocks noChangeArrowheads="1"/>
            </p:cNvSpPr>
            <p:nvPr/>
          </p:nvSpPr>
          <p:spPr bwMode="auto">
            <a:xfrm>
              <a:off x="645795" y="3838961"/>
              <a:ext cx="571598" cy="215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DE" altLang="de-DE" sz="1400" b="1" dirty="0" smtClean="0"/>
                <a:t>South</a:t>
              </a:r>
              <a:endParaRPr lang="de-DE" altLang="de-DE" dirty="0"/>
            </a:p>
          </p:txBody>
        </p:sp>
        <p:sp>
          <p:nvSpPr>
            <p:cNvPr id="36" name="Freeform 122"/>
            <p:cNvSpPr>
              <a:spLocks noEditPoints="1"/>
            </p:cNvSpPr>
            <p:nvPr/>
          </p:nvSpPr>
          <p:spPr bwMode="auto">
            <a:xfrm>
              <a:off x="8747126" y="1714462"/>
              <a:ext cx="247650" cy="593725"/>
            </a:xfrm>
            <a:custGeom>
              <a:avLst/>
              <a:gdLst>
                <a:gd name="T0" fmla="*/ 19 w 156"/>
                <a:gd name="T1" fmla="*/ 0 h 374"/>
                <a:gd name="T2" fmla="*/ 141 w 156"/>
                <a:gd name="T3" fmla="*/ 322 h 374"/>
                <a:gd name="T4" fmla="*/ 121 w 156"/>
                <a:gd name="T5" fmla="*/ 329 h 374"/>
                <a:gd name="T6" fmla="*/ 0 w 156"/>
                <a:gd name="T7" fmla="*/ 7 h 374"/>
                <a:gd name="T8" fmla="*/ 19 w 156"/>
                <a:gd name="T9" fmla="*/ 0 h 374"/>
                <a:gd name="T10" fmla="*/ 156 w 156"/>
                <a:gd name="T11" fmla="*/ 306 h 374"/>
                <a:gd name="T12" fmla="*/ 149 w 156"/>
                <a:gd name="T13" fmla="*/ 374 h 374"/>
                <a:gd name="T14" fmla="*/ 99 w 156"/>
                <a:gd name="T15" fmla="*/ 327 h 374"/>
                <a:gd name="T16" fmla="*/ 156 w 156"/>
                <a:gd name="T17" fmla="*/ 3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74">
                  <a:moveTo>
                    <a:pt x="19" y="0"/>
                  </a:moveTo>
                  <a:lnTo>
                    <a:pt x="141" y="322"/>
                  </a:lnTo>
                  <a:lnTo>
                    <a:pt x="121" y="329"/>
                  </a:lnTo>
                  <a:lnTo>
                    <a:pt x="0" y="7"/>
                  </a:lnTo>
                  <a:lnTo>
                    <a:pt x="19" y="0"/>
                  </a:lnTo>
                  <a:close/>
                  <a:moveTo>
                    <a:pt x="156" y="306"/>
                  </a:moveTo>
                  <a:lnTo>
                    <a:pt x="149" y="374"/>
                  </a:lnTo>
                  <a:lnTo>
                    <a:pt x="99" y="327"/>
                  </a:lnTo>
                  <a:lnTo>
                    <a:pt x="156" y="30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Rectangle 127"/>
            <p:cNvSpPr>
              <a:spLocks noChangeArrowheads="1"/>
            </p:cNvSpPr>
            <p:nvPr/>
          </p:nvSpPr>
          <p:spPr bwMode="auto">
            <a:xfrm>
              <a:off x="71438" y="3300375"/>
              <a:ext cx="0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/>
            </a:p>
          </p:txBody>
        </p:sp>
        <p:sp>
          <p:nvSpPr>
            <p:cNvPr id="38" name="Freeform 131"/>
            <p:cNvSpPr>
              <a:spLocks noEditPoints="1"/>
            </p:cNvSpPr>
            <p:nvPr/>
          </p:nvSpPr>
          <p:spPr bwMode="auto">
            <a:xfrm>
              <a:off x="2251249" y="3363875"/>
              <a:ext cx="441325" cy="144000"/>
            </a:xfrm>
            <a:custGeom>
              <a:avLst/>
              <a:gdLst>
                <a:gd name="T0" fmla="*/ 0 w 278"/>
                <a:gd name="T1" fmla="*/ 49 h 123"/>
                <a:gd name="T2" fmla="*/ 204 w 278"/>
                <a:gd name="T3" fmla="*/ 49 h 123"/>
                <a:gd name="T4" fmla="*/ 204 w 278"/>
                <a:gd name="T5" fmla="*/ 74 h 123"/>
                <a:gd name="T6" fmla="*/ 0 w 278"/>
                <a:gd name="T7" fmla="*/ 74 h 123"/>
                <a:gd name="T8" fmla="*/ 0 w 278"/>
                <a:gd name="T9" fmla="*/ 49 h 123"/>
                <a:gd name="T10" fmla="*/ 204 w 278"/>
                <a:gd name="T11" fmla="*/ 62 h 123"/>
                <a:gd name="T12" fmla="*/ 155 w 278"/>
                <a:gd name="T13" fmla="*/ 0 h 123"/>
                <a:gd name="T14" fmla="*/ 278 w 278"/>
                <a:gd name="T15" fmla="*/ 62 h 123"/>
                <a:gd name="T16" fmla="*/ 155 w 278"/>
                <a:gd name="T17" fmla="*/ 123 h 123"/>
                <a:gd name="T18" fmla="*/ 204 w 278"/>
                <a:gd name="T1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123">
                  <a:moveTo>
                    <a:pt x="0" y="49"/>
                  </a:moveTo>
                  <a:lnTo>
                    <a:pt x="204" y="49"/>
                  </a:lnTo>
                  <a:lnTo>
                    <a:pt x="204" y="74"/>
                  </a:lnTo>
                  <a:lnTo>
                    <a:pt x="0" y="74"/>
                  </a:lnTo>
                  <a:lnTo>
                    <a:pt x="0" y="49"/>
                  </a:lnTo>
                  <a:close/>
                  <a:moveTo>
                    <a:pt x="204" y="62"/>
                  </a:moveTo>
                  <a:lnTo>
                    <a:pt x="155" y="0"/>
                  </a:lnTo>
                  <a:lnTo>
                    <a:pt x="278" y="62"/>
                  </a:lnTo>
                  <a:lnTo>
                    <a:pt x="155" y="123"/>
                  </a:lnTo>
                  <a:lnTo>
                    <a:pt x="204" y="6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35"/>
            <p:cNvSpPr>
              <a:spLocks noEditPoints="1"/>
            </p:cNvSpPr>
            <p:nvPr/>
          </p:nvSpPr>
          <p:spPr bwMode="auto">
            <a:xfrm>
              <a:off x="7553090" y="2528850"/>
              <a:ext cx="173038" cy="461963"/>
            </a:xfrm>
            <a:custGeom>
              <a:avLst/>
              <a:gdLst>
                <a:gd name="T0" fmla="*/ 15 w 121"/>
                <a:gd name="T1" fmla="*/ 286 h 291"/>
                <a:gd name="T2" fmla="*/ 58 w 121"/>
                <a:gd name="T3" fmla="*/ 70 h 291"/>
                <a:gd name="T4" fmla="*/ 82 w 121"/>
                <a:gd name="T5" fmla="*/ 74 h 291"/>
                <a:gd name="T6" fmla="*/ 39 w 121"/>
                <a:gd name="T7" fmla="*/ 291 h 291"/>
                <a:gd name="T8" fmla="*/ 15 w 121"/>
                <a:gd name="T9" fmla="*/ 286 h 291"/>
                <a:gd name="T10" fmla="*/ 70 w 121"/>
                <a:gd name="T11" fmla="*/ 72 h 291"/>
                <a:gd name="T12" fmla="*/ 0 w 121"/>
                <a:gd name="T13" fmla="*/ 108 h 291"/>
                <a:gd name="T14" fmla="*/ 85 w 121"/>
                <a:gd name="T15" fmla="*/ 0 h 291"/>
                <a:gd name="T16" fmla="*/ 121 w 121"/>
                <a:gd name="T17" fmla="*/ 132 h 291"/>
                <a:gd name="T18" fmla="*/ 70 w 121"/>
                <a:gd name="T19" fmla="*/ 7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1">
                  <a:moveTo>
                    <a:pt x="15" y="286"/>
                  </a:moveTo>
                  <a:lnTo>
                    <a:pt x="58" y="70"/>
                  </a:lnTo>
                  <a:lnTo>
                    <a:pt x="82" y="74"/>
                  </a:lnTo>
                  <a:lnTo>
                    <a:pt x="39" y="291"/>
                  </a:lnTo>
                  <a:lnTo>
                    <a:pt x="15" y="286"/>
                  </a:lnTo>
                  <a:close/>
                  <a:moveTo>
                    <a:pt x="70" y="72"/>
                  </a:moveTo>
                  <a:lnTo>
                    <a:pt x="0" y="108"/>
                  </a:lnTo>
                  <a:lnTo>
                    <a:pt x="85" y="0"/>
                  </a:lnTo>
                  <a:lnTo>
                    <a:pt x="121" y="132"/>
                  </a:lnTo>
                  <a:lnTo>
                    <a:pt x="70" y="7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7288333" y="3359282"/>
              <a:ext cx="441325" cy="177800"/>
            </a:xfrm>
            <a:custGeom>
              <a:avLst/>
              <a:gdLst>
                <a:gd name="T0" fmla="*/ 0 w 278"/>
                <a:gd name="T1" fmla="*/ 49 h 122"/>
                <a:gd name="T2" fmla="*/ 204 w 278"/>
                <a:gd name="T3" fmla="*/ 49 h 122"/>
                <a:gd name="T4" fmla="*/ 204 w 278"/>
                <a:gd name="T5" fmla="*/ 73 h 122"/>
                <a:gd name="T6" fmla="*/ 0 w 278"/>
                <a:gd name="T7" fmla="*/ 73 h 122"/>
                <a:gd name="T8" fmla="*/ 0 w 278"/>
                <a:gd name="T9" fmla="*/ 49 h 122"/>
                <a:gd name="T10" fmla="*/ 204 w 278"/>
                <a:gd name="T11" fmla="*/ 61 h 122"/>
                <a:gd name="T12" fmla="*/ 155 w 278"/>
                <a:gd name="T13" fmla="*/ 0 h 122"/>
                <a:gd name="T14" fmla="*/ 278 w 278"/>
                <a:gd name="T15" fmla="*/ 61 h 122"/>
                <a:gd name="T16" fmla="*/ 155 w 278"/>
                <a:gd name="T17" fmla="*/ 122 h 122"/>
                <a:gd name="T18" fmla="*/ 204 w 278"/>
                <a:gd name="T1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122">
                  <a:moveTo>
                    <a:pt x="0" y="49"/>
                  </a:moveTo>
                  <a:lnTo>
                    <a:pt x="204" y="49"/>
                  </a:lnTo>
                  <a:lnTo>
                    <a:pt x="204" y="73"/>
                  </a:lnTo>
                  <a:lnTo>
                    <a:pt x="0" y="73"/>
                  </a:lnTo>
                  <a:lnTo>
                    <a:pt x="0" y="49"/>
                  </a:lnTo>
                  <a:close/>
                  <a:moveTo>
                    <a:pt x="204" y="61"/>
                  </a:moveTo>
                  <a:lnTo>
                    <a:pt x="155" y="0"/>
                  </a:lnTo>
                  <a:lnTo>
                    <a:pt x="278" y="61"/>
                  </a:lnTo>
                  <a:lnTo>
                    <a:pt x="155" y="122"/>
                  </a:lnTo>
                  <a:lnTo>
                    <a:pt x="204" y="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" name="Group 140"/>
            <p:cNvGrpSpPr>
              <a:grpSpLocks/>
            </p:cNvGrpSpPr>
            <p:nvPr/>
          </p:nvGrpSpPr>
          <p:grpSpPr bwMode="auto">
            <a:xfrm>
              <a:off x="3738563" y="3225762"/>
              <a:ext cx="2960688" cy="446088"/>
              <a:chOff x="1858" y="1660"/>
              <a:chExt cx="1293" cy="281"/>
            </a:xfrm>
          </p:grpSpPr>
          <p:sp>
            <p:nvSpPr>
              <p:cNvPr id="56" name="Rectangle 138"/>
              <p:cNvSpPr>
                <a:spLocks noChangeArrowheads="1"/>
              </p:cNvSpPr>
              <p:nvPr/>
            </p:nvSpPr>
            <p:spPr bwMode="auto">
              <a:xfrm>
                <a:off x="1858" y="1660"/>
                <a:ext cx="646" cy="28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Rectangle 139"/>
              <p:cNvSpPr>
                <a:spLocks noChangeArrowheads="1"/>
              </p:cNvSpPr>
              <p:nvPr/>
            </p:nvSpPr>
            <p:spPr bwMode="auto">
              <a:xfrm>
                <a:off x="1858" y="1660"/>
                <a:ext cx="1293" cy="28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" name="Group 149"/>
            <p:cNvGrpSpPr>
              <a:grpSpLocks/>
            </p:cNvGrpSpPr>
            <p:nvPr/>
          </p:nvGrpSpPr>
          <p:grpSpPr bwMode="auto">
            <a:xfrm>
              <a:off x="1161763" y="3294260"/>
              <a:ext cx="1238877" cy="290513"/>
              <a:chOff x="786" y="1707"/>
              <a:chExt cx="882" cy="183"/>
            </a:xfrm>
          </p:grpSpPr>
          <p:sp>
            <p:nvSpPr>
              <p:cNvPr id="54" name="Rectangle 147"/>
              <p:cNvSpPr>
                <a:spLocks noChangeArrowheads="1"/>
              </p:cNvSpPr>
              <p:nvPr/>
            </p:nvSpPr>
            <p:spPr bwMode="auto">
              <a:xfrm>
                <a:off x="786" y="1707"/>
                <a:ext cx="882" cy="18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Rectangle 148"/>
              <p:cNvSpPr>
                <a:spLocks noChangeArrowheads="1"/>
              </p:cNvSpPr>
              <p:nvPr/>
            </p:nvSpPr>
            <p:spPr bwMode="auto">
              <a:xfrm>
                <a:off x="786" y="1707"/>
                <a:ext cx="882" cy="18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" name="Rectangle 150"/>
            <p:cNvSpPr>
              <a:spLocks noChangeArrowheads="1"/>
            </p:cNvSpPr>
            <p:nvPr/>
          </p:nvSpPr>
          <p:spPr bwMode="auto">
            <a:xfrm>
              <a:off x="1600392" y="3336477"/>
              <a:ext cx="25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 dirty="0">
                  <a:solidFill>
                    <a:srgbClr val="000000"/>
                  </a:solidFill>
                </a:rPr>
                <a:t>HSI</a:t>
              </a:r>
              <a:endParaRPr lang="de-DE" altLang="de-DE" dirty="0"/>
            </a:p>
          </p:txBody>
        </p:sp>
        <p:sp>
          <p:nvSpPr>
            <p:cNvPr id="44" name="Rectangle 155"/>
            <p:cNvSpPr>
              <a:spLocks noChangeArrowheads="1"/>
            </p:cNvSpPr>
            <p:nvPr/>
          </p:nvSpPr>
          <p:spPr bwMode="auto">
            <a:xfrm>
              <a:off x="5911851" y="3290850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/>
            </a:p>
          </p:txBody>
        </p:sp>
        <p:sp>
          <p:nvSpPr>
            <p:cNvPr id="45" name="Rectangle 167"/>
            <p:cNvSpPr>
              <a:spLocks noChangeArrowheads="1"/>
            </p:cNvSpPr>
            <p:nvPr/>
          </p:nvSpPr>
          <p:spPr bwMode="auto">
            <a:xfrm>
              <a:off x="4282832" y="2309775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/>
            </a:p>
          </p:txBody>
        </p:sp>
        <p:sp>
          <p:nvSpPr>
            <p:cNvPr id="46" name="Rectangle 173"/>
            <p:cNvSpPr>
              <a:spLocks noChangeArrowheads="1"/>
            </p:cNvSpPr>
            <p:nvPr/>
          </p:nvSpPr>
          <p:spPr bwMode="auto">
            <a:xfrm>
              <a:off x="6843713" y="1981162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>
                <a:solidFill>
                  <a:srgbClr val="FFFF66"/>
                </a:solidFill>
              </a:endParaRPr>
            </a:p>
          </p:txBody>
        </p:sp>
        <p:sp>
          <p:nvSpPr>
            <p:cNvPr id="47" name="Rectangle 174"/>
            <p:cNvSpPr>
              <a:spLocks noChangeArrowheads="1"/>
            </p:cNvSpPr>
            <p:nvPr/>
          </p:nvSpPr>
          <p:spPr bwMode="auto">
            <a:xfrm>
              <a:off x="6954838" y="1981162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 dirty="0">
                <a:solidFill>
                  <a:srgbClr val="FFFF66"/>
                </a:solidFill>
              </a:endParaRPr>
            </a:p>
          </p:txBody>
        </p:sp>
        <p:grpSp>
          <p:nvGrpSpPr>
            <p:cNvPr id="48" name="Group 178"/>
            <p:cNvGrpSpPr>
              <a:grpSpLocks/>
            </p:cNvGrpSpPr>
            <p:nvPr/>
          </p:nvGrpSpPr>
          <p:grpSpPr bwMode="auto">
            <a:xfrm>
              <a:off x="7770813" y="3011450"/>
              <a:ext cx="957263" cy="896938"/>
              <a:chOff x="4895" y="1526"/>
              <a:chExt cx="603" cy="565"/>
            </a:xfrm>
          </p:grpSpPr>
          <p:sp>
            <p:nvSpPr>
              <p:cNvPr id="52" name="Oval 176"/>
              <p:cNvSpPr>
                <a:spLocks noChangeArrowheads="1"/>
              </p:cNvSpPr>
              <p:nvPr/>
            </p:nvSpPr>
            <p:spPr bwMode="auto">
              <a:xfrm>
                <a:off x="4895" y="1526"/>
                <a:ext cx="603" cy="565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Oval 177"/>
              <p:cNvSpPr>
                <a:spLocks noChangeArrowheads="1"/>
              </p:cNvSpPr>
              <p:nvPr/>
            </p:nvSpPr>
            <p:spPr bwMode="auto">
              <a:xfrm>
                <a:off x="4895" y="1526"/>
                <a:ext cx="603" cy="56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" name="Rectangle 179"/>
            <p:cNvSpPr>
              <a:spLocks noChangeArrowheads="1"/>
            </p:cNvSpPr>
            <p:nvPr/>
          </p:nvSpPr>
          <p:spPr bwMode="auto">
            <a:xfrm>
              <a:off x="7818574" y="3205686"/>
              <a:ext cx="7202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 smtClean="0">
                  <a:solidFill>
                    <a:srgbClr val="000000"/>
                  </a:solidFill>
                </a:rPr>
                <a:t>UNILAC</a:t>
              </a:r>
              <a:endParaRPr lang="de-DE" altLang="de-DE" dirty="0"/>
            </a:p>
          </p:txBody>
        </p:sp>
        <p:sp>
          <p:nvSpPr>
            <p:cNvPr id="50" name="Rectangle 180"/>
            <p:cNvSpPr>
              <a:spLocks noChangeArrowheads="1"/>
            </p:cNvSpPr>
            <p:nvPr/>
          </p:nvSpPr>
          <p:spPr bwMode="auto">
            <a:xfrm>
              <a:off x="8095681" y="3463373"/>
              <a:ext cx="2580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 smtClean="0">
                  <a:solidFill>
                    <a:srgbClr val="000000"/>
                  </a:solidFill>
                </a:rPr>
                <a:t>EH</a:t>
              </a:r>
              <a:endParaRPr lang="de-DE" altLang="de-DE" dirty="0"/>
            </a:p>
          </p:txBody>
        </p:sp>
        <p:sp>
          <p:nvSpPr>
            <p:cNvPr id="51" name="Rectangle 184"/>
            <p:cNvSpPr>
              <a:spLocks noChangeArrowheads="1"/>
            </p:cNvSpPr>
            <p:nvPr/>
          </p:nvSpPr>
          <p:spPr bwMode="auto">
            <a:xfrm>
              <a:off x="4154488" y="3306725"/>
              <a:ext cx="23510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 smtClean="0">
                  <a:solidFill>
                    <a:srgbClr val="000000"/>
                  </a:solidFill>
                </a:rPr>
                <a:t>ALVAREZ LINAC 1 - 5</a:t>
              </a:r>
              <a:endParaRPr lang="de-DE" altLang="de-DE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3896030" y="2824612"/>
            <a:ext cx="2974104" cy="290852"/>
            <a:chOff x="2000251" y="5346371"/>
            <a:chExt cx="5463818" cy="380206"/>
          </a:xfrm>
        </p:grpSpPr>
        <p:cxnSp>
          <p:nvCxnSpPr>
            <p:cNvPr id="61" name="Gerade Verbindung 28"/>
            <p:cNvCxnSpPr/>
            <p:nvPr/>
          </p:nvCxnSpPr>
          <p:spPr>
            <a:xfrm flipH="1" flipV="1">
              <a:off x="2172069" y="5641239"/>
              <a:ext cx="5292000" cy="63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/>
            <p:cNvSpPr/>
            <p:nvPr/>
          </p:nvSpPr>
          <p:spPr>
            <a:xfrm>
              <a:off x="3838524" y="5580853"/>
              <a:ext cx="684537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8668" y="5582577"/>
              <a:ext cx="684537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5315978" y="5582576"/>
              <a:ext cx="684538" cy="14400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2839746" y="5593573"/>
              <a:ext cx="510674" cy="10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2172069" y="5605239"/>
              <a:ext cx="432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  <p:cxnSp>
          <p:nvCxnSpPr>
            <p:cNvPr id="67" name="Gewinkelte Verbindung 22"/>
            <p:cNvCxnSpPr>
              <a:stCxn id="66" idx="1"/>
            </p:cNvCxnSpPr>
            <p:nvPr/>
          </p:nvCxnSpPr>
          <p:spPr>
            <a:xfrm rot="10800000">
              <a:off x="2000251" y="5457825"/>
              <a:ext cx="171819" cy="183414"/>
            </a:xfrm>
            <a:prstGeom prst="bentConnector2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24"/>
            <p:cNvCxnSpPr/>
            <p:nvPr/>
          </p:nvCxnSpPr>
          <p:spPr>
            <a:xfrm flipV="1">
              <a:off x="2000251" y="5393531"/>
              <a:ext cx="85910" cy="6429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arallelogramm 68"/>
            <p:cNvSpPr/>
            <p:nvPr/>
          </p:nvSpPr>
          <p:spPr>
            <a:xfrm rot="3072445" flipH="1">
              <a:off x="2099758" y="5301881"/>
              <a:ext cx="45719" cy="134700"/>
            </a:xfrm>
            <a:prstGeom prst="parallelogram">
              <a:avLst>
                <a:gd name="adj" fmla="val 0"/>
              </a:avLst>
            </a:prstGeom>
            <a:solidFill>
              <a:srgbClr val="FDBB6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400"/>
            </a:p>
          </p:txBody>
        </p:sp>
      </p:grpSp>
      <p:cxnSp>
        <p:nvCxnSpPr>
          <p:cNvPr id="70" name="Gerade Verbindung 38"/>
          <p:cNvCxnSpPr/>
          <p:nvPr/>
        </p:nvCxnSpPr>
        <p:spPr>
          <a:xfrm>
            <a:off x="6523958" y="3045166"/>
            <a:ext cx="479929" cy="64563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 flipV="1">
            <a:off x="6870134" y="2891661"/>
            <a:ext cx="245475" cy="26661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400"/>
          </a:p>
        </p:txBody>
      </p:sp>
      <p:sp>
        <p:nvSpPr>
          <p:cNvPr id="75" name="Rectangle 166"/>
          <p:cNvSpPr>
            <a:spLocks noChangeArrowheads="1"/>
          </p:cNvSpPr>
          <p:nvPr/>
        </p:nvSpPr>
        <p:spPr bwMode="auto">
          <a:xfrm>
            <a:off x="4394307" y="2449285"/>
            <a:ext cx="1579460" cy="399229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2400" b="1" dirty="0" smtClean="0"/>
              <a:t>cw-Linac</a:t>
            </a:r>
            <a:endParaRPr lang="de-DE" altLang="de-DE" sz="2400" b="1" dirty="0"/>
          </a:p>
        </p:txBody>
      </p:sp>
      <p:sp>
        <p:nvSpPr>
          <p:cNvPr id="76" name="Textfeld 75"/>
          <p:cNvSpPr txBox="1"/>
          <p:nvPr/>
        </p:nvSpPr>
        <p:spPr>
          <a:xfrm>
            <a:off x="3834790" y="2392960"/>
            <a:ext cx="520673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lang="de-DE" sz="1200" dirty="0" smtClean="0"/>
              <a:t>18 GHz</a:t>
            </a:r>
          </a:p>
          <a:p>
            <a:pPr algn="l"/>
            <a:r>
              <a:rPr lang="de-DE" sz="1200" dirty="0" smtClean="0"/>
              <a:t> EZR</a:t>
            </a:r>
          </a:p>
        </p:txBody>
      </p:sp>
      <p:sp>
        <p:nvSpPr>
          <p:cNvPr id="78" name="Ellipse 77"/>
          <p:cNvSpPr/>
          <p:nvPr/>
        </p:nvSpPr>
        <p:spPr>
          <a:xfrm>
            <a:off x="482749" y="3595986"/>
            <a:ext cx="112816" cy="1258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126811" y="3320903"/>
            <a:ext cx="332385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altLang="de-DE" sz="1400" b="1" dirty="0" smtClean="0"/>
              <a:t>U</a:t>
            </a:r>
            <a:r>
              <a:rPr lang="de-DE" altLang="de-DE" sz="1400" b="1" baseline="30000" dirty="0" smtClean="0"/>
              <a:t>4+</a:t>
            </a:r>
            <a:endParaRPr lang="de-DE" altLang="de-DE" sz="1400" b="1" baseline="30000" dirty="0"/>
          </a:p>
        </p:txBody>
      </p:sp>
      <p:sp>
        <p:nvSpPr>
          <p:cNvPr id="80" name="Rectangle 34"/>
          <p:cNvSpPr>
            <a:spLocks noChangeArrowheads="1"/>
          </p:cNvSpPr>
          <p:nvPr/>
        </p:nvSpPr>
        <p:spPr bwMode="auto">
          <a:xfrm>
            <a:off x="6686361" y="2412853"/>
            <a:ext cx="631347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altLang="de-DE" sz="1400" b="1" dirty="0" smtClean="0"/>
              <a:t>beam </a:t>
            </a:r>
            <a:r>
              <a:rPr lang="de-DE" altLang="de-DE" sz="1400" b="1" dirty="0" err="1" smtClean="0"/>
              <a:t>dump</a:t>
            </a:r>
            <a:endParaRPr lang="de-DE" altLang="de-DE" sz="1400" b="1" baseline="30000" dirty="0"/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 flipV="1">
            <a:off x="2589517" y="3139140"/>
            <a:ext cx="828000" cy="494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" name="Rectangle 162"/>
          <p:cNvSpPr>
            <a:spLocks noChangeArrowheads="1"/>
          </p:cNvSpPr>
          <p:nvPr/>
        </p:nvSpPr>
        <p:spPr bwMode="auto">
          <a:xfrm>
            <a:off x="3048527" y="3075348"/>
            <a:ext cx="357768" cy="1231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altLang="de-DE" sz="800" b="1" dirty="0" smtClean="0"/>
              <a:t>RFQ</a:t>
            </a:r>
            <a:endParaRPr lang="de-DE" altLang="de-DE" sz="800" b="1" dirty="0"/>
          </a:p>
        </p:txBody>
      </p:sp>
      <p:sp>
        <p:nvSpPr>
          <p:cNvPr id="103" name="Rectangle 162"/>
          <p:cNvSpPr>
            <a:spLocks noChangeArrowheads="1"/>
          </p:cNvSpPr>
          <p:nvPr/>
        </p:nvSpPr>
        <p:spPr bwMode="auto">
          <a:xfrm>
            <a:off x="2645652" y="3076483"/>
            <a:ext cx="360652" cy="1231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altLang="de-DE" sz="800" b="1" dirty="0" smtClean="0"/>
              <a:t>IH</a:t>
            </a:r>
            <a:endParaRPr lang="de-DE" altLang="de-DE" sz="800" b="1" dirty="0"/>
          </a:p>
        </p:txBody>
      </p:sp>
      <p:sp>
        <p:nvSpPr>
          <p:cNvPr id="104" name="Rectangle 117"/>
          <p:cNvSpPr>
            <a:spLocks noChangeArrowheads="1"/>
          </p:cNvSpPr>
          <p:nvPr/>
        </p:nvSpPr>
        <p:spPr bwMode="auto">
          <a:xfrm>
            <a:off x="3319695" y="2731829"/>
            <a:ext cx="332183" cy="1846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altLang="de-DE" sz="600" b="1" dirty="0" smtClean="0"/>
              <a:t>14 </a:t>
            </a:r>
            <a:r>
              <a:rPr lang="de-DE" altLang="de-DE" sz="600" b="1" dirty="0"/>
              <a:t>GHz EZR </a:t>
            </a:r>
          </a:p>
        </p:txBody>
      </p:sp>
      <p:sp>
        <p:nvSpPr>
          <p:cNvPr id="105" name="Freeform 109"/>
          <p:cNvSpPr>
            <a:spLocks noEditPoints="1"/>
          </p:cNvSpPr>
          <p:nvPr/>
        </p:nvSpPr>
        <p:spPr bwMode="auto">
          <a:xfrm flipH="1">
            <a:off x="3408922" y="2900389"/>
            <a:ext cx="137182" cy="216000"/>
          </a:xfrm>
          <a:custGeom>
            <a:avLst/>
            <a:gdLst>
              <a:gd name="T0" fmla="*/ 432 w 1090"/>
              <a:gd name="T1" fmla="*/ 297 h 1704"/>
              <a:gd name="T2" fmla="*/ 1090 w 1090"/>
              <a:gd name="T3" fmla="*/ 1614 h 1704"/>
              <a:gd name="T4" fmla="*/ 911 w 1090"/>
              <a:gd name="T5" fmla="*/ 1704 h 1704"/>
              <a:gd name="T6" fmla="*/ 253 w 1090"/>
              <a:gd name="T7" fmla="*/ 387 h 1704"/>
              <a:gd name="T8" fmla="*/ 432 w 1090"/>
              <a:gd name="T9" fmla="*/ 297 h 1704"/>
              <a:gd name="T10" fmla="*/ 74 w 1090"/>
              <a:gd name="T11" fmla="*/ 476 h 1704"/>
              <a:gd name="T12" fmla="*/ 208 w 1090"/>
              <a:gd name="T13" fmla="*/ 74 h 1704"/>
              <a:gd name="T14" fmla="*/ 611 w 1090"/>
              <a:gd name="T15" fmla="*/ 208 h 1704"/>
              <a:gd name="T16" fmla="*/ 477 w 1090"/>
              <a:gd name="T17" fmla="*/ 610 h 1704"/>
              <a:gd name="T18" fmla="*/ 74 w 1090"/>
              <a:gd name="T19" fmla="*/ 476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0" h="1704">
                <a:moveTo>
                  <a:pt x="432" y="297"/>
                </a:moveTo>
                <a:lnTo>
                  <a:pt x="1090" y="1614"/>
                </a:lnTo>
                <a:lnTo>
                  <a:pt x="911" y="1704"/>
                </a:lnTo>
                <a:lnTo>
                  <a:pt x="253" y="387"/>
                </a:lnTo>
                <a:lnTo>
                  <a:pt x="432" y="297"/>
                </a:lnTo>
                <a:close/>
                <a:moveTo>
                  <a:pt x="74" y="476"/>
                </a:moveTo>
                <a:cubicBezTo>
                  <a:pt x="0" y="328"/>
                  <a:pt x="60" y="148"/>
                  <a:pt x="208" y="74"/>
                </a:cubicBezTo>
                <a:cubicBezTo>
                  <a:pt x="356" y="0"/>
                  <a:pt x="537" y="60"/>
                  <a:pt x="611" y="208"/>
                </a:cubicBezTo>
                <a:cubicBezTo>
                  <a:pt x="685" y="356"/>
                  <a:pt x="625" y="536"/>
                  <a:pt x="477" y="610"/>
                </a:cubicBezTo>
                <a:cubicBezTo>
                  <a:pt x="328" y="685"/>
                  <a:pt x="148" y="624"/>
                  <a:pt x="74" y="476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6" name="Rectangle 166"/>
          <p:cNvSpPr>
            <a:spLocks noChangeArrowheads="1"/>
          </p:cNvSpPr>
          <p:nvPr/>
        </p:nvSpPr>
        <p:spPr bwMode="auto">
          <a:xfrm>
            <a:off x="2360464" y="2894861"/>
            <a:ext cx="1008143" cy="2762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1000" i="1" dirty="0" smtClean="0"/>
              <a:t>HLI</a:t>
            </a:r>
            <a:endParaRPr lang="de-DE" altLang="de-DE" sz="1000" i="1" dirty="0"/>
          </a:p>
        </p:txBody>
      </p:sp>
      <p:sp>
        <p:nvSpPr>
          <p:cNvPr id="107" name="Rectangle 166"/>
          <p:cNvSpPr>
            <a:spLocks noChangeArrowheads="1"/>
          </p:cNvSpPr>
          <p:nvPr/>
        </p:nvSpPr>
        <p:spPr bwMode="auto">
          <a:xfrm>
            <a:off x="1625612" y="2991281"/>
            <a:ext cx="963905" cy="311379"/>
          </a:xfrm>
          <a:prstGeom prst="rect">
            <a:avLst/>
          </a:prstGeom>
          <a:solidFill>
            <a:srgbClr val="FF0000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de-DE" altLang="de-DE" sz="800" b="1" dirty="0" err="1" smtClean="0">
                <a:solidFill>
                  <a:schemeClr val="bg1"/>
                </a:solidFill>
              </a:rPr>
              <a:t>Advanced</a:t>
            </a:r>
            <a:r>
              <a:rPr lang="de-DE" altLang="de-DE" sz="800" b="1" dirty="0" smtClean="0">
                <a:solidFill>
                  <a:schemeClr val="bg1"/>
                </a:solidFill>
              </a:rPr>
              <a:t> </a:t>
            </a:r>
            <a:r>
              <a:rPr lang="de-DE" altLang="de-DE" sz="800" b="1" dirty="0" err="1" smtClean="0">
                <a:solidFill>
                  <a:schemeClr val="bg1"/>
                </a:solidFill>
              </a:rPr>
              <a:t>cw-LINAC</a:t>
            </a:r>
            <a:r>
              <a:rPr lang="de-DE" altLang="de-DE" sz="800" b="1" dirty="0" smtClean="0">
                <a:solidFill>
                  <a:schemeClr val="bg1"/>
                </a:solidFill>
              </a:rPr>
              <a:t> </a:t>
            </a:r>
            <a:r>
              <a:rPr lang="de-DE" altLang="de-DE" sz="800" b="1" dirty="0" err="1">
                <a:solidFill>
                  <a:schemeClr val="bg1"/>
                </a:solidFill>
              </a:rPr>
              <a:t>t</a:t>
            </a:r>
            <a:r>
              <a:rPr lang="de-DE" altLang="de-DE" sz="800" b="1" dirty="0" err="1" smtClean="0">
                <a:solidFill>
                  <a:schemeClr val="bg1"/>
                </a:solidFill>
              </a:rPr>
              <a:t>est</a:t>
            </a:r>
            <a:r>
              <a:rPr lang="de-DE" altLang="de-DE" sz="800" b="1" dirty="0" smtClean="0">
                <a:solidFill>
                  <a:schemeClr val="bg1"/>
                </a:solidFill>
              </a:rPr>
              <a:t> </a:t>
            </a:r>
            <a:r>
              <a:rPr lang="de-DE" altLang="de-DE" sz="800" b="1" dirty="0" err="1" smtClean="0">
                <a:solidFill>
                  <a:schemeClr val="bg1"/>
                </a:solidFill>
              </a:rPr>
              <a:t>area</a:t>
            </a:r>
            <a:endParaRPr lang="de-DE" altLang="de-DE" sz="800" b="1" dirty="0">
              <a:solidFill>
                <a:schemeClr val="bg1"/>
              </a:solidFill>
            </a:endParaRPr>
          </a:p>
        </p:txBody>
      </p:sp>
      <p:sp>
        <p:nvSpPr>
          <p:cNvPr id="108" name="Freeform 137"/>
          <p:cNvSpPr>
            <a:spLocks noEditPoints="1"/>
          </p:cNvSpPr>
          <p:nvPr/>
        </p:nvSpPr>
        <p:spPr bwMode="auto">
          <a:xfrm rot="5400000">
            <a:off x="2376507" y="3365031"/>
            <a:ext cx="483424" cy="99135"/>
          </a:xfrm>
          <a:custGeom>
            <a:avLst/>
            <a:gdLst>
              <a:gd name="T0" fmla="*/ 0 w 278"/>
              <a:gd name="T1" fmla="*/ 24 h 74"/>
              <a:gd name="T2" fmla="*/ 229 w 278"/>
              <a:gd name="T3" fmla="*/ 24 h 74"/>
              <a:gd name="T4" fmla="*/ 229 w 278"/>
              <a:gd name="T5" fmla="*/ 49 h 74"/>
              <a:gd name="T6" fmla="*/ 0 w 278"/>
              <a:gd name="T7" fmla="*/ 49 h 74"/>
              <a:gd name="T8" fmla="*/ 0 w 278"/>
              <a:gd name="T9" fmla="*/ 24 h 74"/>
              <a:gd name="T10" fmla="*/ 229 w 278"/>
              <a:gd name="T11" fmla="*/ 37 h 74"/>
              <a:gd name="T12" fmla="*/ 204 w 278"/>
              <a:gd name="T13" fmla="*/ 0 h 74"/>
              <a:gd name="T14" fmla="*/ 278 w 278"/>
              <a:gd name="T15" fmla="*/ 37 h 74"/>
              <a:gd name="T16" fmla="*/ 204 w 278"/>
              <a:gd name="T17" fmla="*/ 74 h 74"/>
              <a:gd name="T18" fmla="*/ 229 w 27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" h="74">
                <a:moveTo>
                  <a:pt x="0" y="24"/>
                </a:moveTo>
                <a:lnTo>
                  <a:pt x="229" y="24"/>
                </a:lnTo>
                <a:lnTo>
                  <a:pt x="229" y="49"/>
                </a:lnTo>
                <a:lnTo>
                  <a:pt x="0" y="49"/>
                </a:lnTo>
                <a:lnTo>
                  <a:pt x="0" y="24"/>
                </a:lnTo>
                <a:close/>
                <a:moveTo>
                  <a:pt x="229" y="37"/>
                </a:moveTo>
                <a:lnTo>
                  <a:pt x="204" y="0"/>
                </a:lnTo>
                <a:lnTo>
                  <a:pt x="278" y="37"/>
                </a:lnTo>
                <a:lnTo>
                  <a:pt x="204" y="74"/>
                </a:lnTo>
                <a:lnTo>
                  <a:pt x="229" y="37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2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2020-09-17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U.Scheeler / Workshop on Controls Developments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96752" y="1583786"/>
            <a:ext cx="4233231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time sharing operation is still the keyword,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cw</a:t>
            </a:r>
            <a:r>
              <a:rPr lang="en-US" sz="1500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operation is a new feature</a:t>
            </a:r>
          </a:p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not all upgrade measures are connected to a complex controls development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the upgrade of HW systems for machine protection and beam diagnostics control have to be handled carefully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337092" y="478289"/>
            <a:ext cx="4402808" cy="590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50" dirty="0" smtClean="0"/>
              <a:t>Conclusion</a:t>
            </a:r>
            <a:endParaRPr lang="en-GB" sz="165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22979" y="4280170"/>
            <a:ext cx="146401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19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471</Words>
  <Application>Microsoft Office PowerPoint</Application>
  <PresentationFormat>Bildschirmpräsentation (16:9)</PresentationFormat>
  <Paragraphs>120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fair-gsi-folienmaster_2017_onering</vt:lpstr>
      <vt:lpstr>Specific UNILAC requirements to Controls</vt:lpstr>
      <vt:lpstr>PowerPoint-Präsentation</vt:lpstr>
      <vt:lpstr>PowerPoint-Präsentation</vt:lpstr>
      <vt:lpstr>FAIR high current operation</vt:lpstr>
      <vt:lpstr>new projects at UNILAC</vt:lpstr>
      <vt:lpstr>pulsed gas stripper</vt:lpstr>
      <vt:lpstr>PRIDE</vt:lpstr>
      <vt:lpstr>cw Linac with new injector and ECR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Scheeler, Uwe</dc:creator>
  <cp:lastModifiedBy>Scheeler, Uwe</cp:lastModifiedBy>
  <cp:revision>49</cp:revision>
  <cp:lastPrinted>2020-09-16T15:14:35Z</cp:lastPrinted>
  <dcterms:created xsi:type="dcterms:W3CDTF">2020-09-14T13:14:12Z</dcterms:created>
  <dcterms:modified xsi:type="dcterms:W3CDTF">2020-09-17T06:37:28Z</dcterms:modified>
</cp:coreProperties>
</file>