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  <p:sldMasterId id="2147483793" r:id="rId2"/>
  </p:sldMasterIdLst>
  <p:notesMasterIdLst>
    <p:notesMasterId r:id="rId16"/>
  </p:notesMasterIdLst>
  <p:handoutMasterIdLst>
    <p:handoutMasterId r:id="rId17"/>
  </p:handoutMasterIdLst>
  <p:sldIdLst>
    <p:sldId id="452" r:id="rId3"/>
    <p:sldId id="844" r:id="rId4"/>
    <p:sldId id="830" r:id="rId5"/>
    <p:sldId id="849" r:id="rId6"/>
    <p:sldId id="848" r:id="rId7"/>
    <p:sldId id="850" r:id="rId8"/>
    <p:sldId id="852" r:id="rId9"/>
    <p:sldId id="858" r:id="rId10"/>
    <p:sldId id="851" r:id="rId11"/>
    <p:sldId id="856" r:id="rId12"/>
    <p:sldId id="857" r:id="rId13"/>
    <p:sldId id="855" r:id="rId14"/>
    <p:sldId id="839" r:id="rId1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85A4E"/>
    <a:srgbClr val="92D050"/>
    <a:srgbClr val="000000"/>
    <a:srgbClr val="CC9900"/>
    <a:srgbClr val="FFFFCC"/>
    <a:srgbClr val="FFFFFF"/>
    <a:srgbClr val="F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7" autoAdjust="0"/>
    <p:restoredTop sz="95695" autoAdjust="0"/>
  </p:normalViewPr>
  <p:slideViewPr>
    <p:cSldViewPr>
      <p:cViewPr varScale="1">
        <p:scale>
          <a:sx n="83" d="100"/>
          <a:sy n="83" d="100"/>
        </p:scale>
        <p:origin x="193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5118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B9E6-26DF-49B7-83B3-2C03A8ABA0E1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6FAD-49D6-4B0D-B212-545FE6A2E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BA11BAC-37F9-407B-9AED-0267B3F9DE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1980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11BAC-37F9-407B-9AED-0267B3F9DECD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16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6381"/>
          <a:stretch/>
        </p:blipFill>
        <p:spPr>
          <a:xfrm>
            <a:off x="7468521" y="6608098"/>
            <a:ext cx="1178960" cy="2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64451"/>
            <a:ext cx="6242342" cy="787557"/>
          </a:xfrm>
        </p:spPr>
        <p:txBody>
          <a:bodyPr anchor="ctr">
            <a:normAutofit/>
          </a:bodyPr>
          <a:lstStyle>
            <a:lvl1pPr>
              <a:defRPr sz="3000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11834" cy="490358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object 7"/>
          <p:cNvSpPr txBox="1"/>
          <p:nvPr userDrawn="1"/>
        </p:nvSpPr>
        <p:spPr>
          <a:xfrm>
            <a:off x="2699792" y="6675531"/>
            <a:ext cx="352839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 eaLnBrk="0" fontAlgn="base" hangingPunct="0">
              <a:lnSpc>
                <a:spcPts val="10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C. Kleffner   17 Sep 2020    Specific Controls Requirements for p-Linac</a:t>
            </a:r>
            <a:endParaRPr lang="sv-SE" sz="1000" kern="1200" spc="-5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5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grpSp>
        <p:nvGrpSpPr>
          <p:cNvPr id="8" name="Gruppierung 11"/>
          <p:cNvGrpSpPr/>
          <p:nvPr userDrawn="1"/>
        </p:nvGrpSpPr>
        <p:grpSpPr>
          <a:xfrm>
            <a:off x="3203848" y="150090"/>
            <a:ext cx="5605334" cy="944350"/>
            <a:chOff x="3203848" y="150090"/>
            <a:chExt cx="5605334" cy="944350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3203848" y="694330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238534"/>
              <a:ext cx="1349516" cy="449839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6381"/>
          <a:stretch/>
        </p:blipFill>
        <p:spPr>
          <a:xfrm>
            <a:off x="7468521" y="6608098"/>
            <a:ext cx="1178960" cy="2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object 7"/>
          <p:cNvSpPr txBox="1"/>
          <p:nvPr userDrawn="1"/>
        </p:nvSpPr>
        <p:spPr>
          <a:xfrm>
            <a:off x="2699792" y="6675531"/>
            <a:ext cx="352839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 eaLnBrk="0" fontAlgn="base" hangingPunct="0">
              <a:lnSpc>
                <a:spcPts val="10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C. Kleffner   17 Sep 2020    Specific Controls Requirements for p-Linac</a:t>
            </a:r>
            <a:endParaRPr lang="sv-SE" sz="1000" kern="1200" spc="-5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4091" y="1412776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1835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6381"/>
          <a:stretch/>
        </p:blipFill>
        <p:spPr>
          <a:xfrm>
            <a:off x="7481098" y="6608098"/>
            <a:ext cx="1178960" cy="24990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0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de-DE" sz="3000" b="1" kern="1200" baseline="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 baseline="0">
          <a:solidFill>
            <a:srgbClr val="333333"/>
          </a:solidFill>
          <a:latin typeface="Calibri" panose="020F050202020403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 baseline="0">
          <a:solidFill>
            <a:srgbClr val="333333"/>
          </a:solidFill>
          <a:latin typeface="Calibri" panose="020F050202020403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 baseline="0">
          <a:solidFill>
            <a:srgbClr val="333333"/>
          </a:solidFill>
          <a:latin typeface="Calibri" panose="020F0502020204030204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 baseline="0">
          <a:solidFill>
            <a:srgbClr val="333333"/>
          </a:solidFill>
          <a:latin typeface="Calibri" panose="020F050202020403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 baseline="0">
          <a:solidFill>
            <a:srgbClr val="333333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59349" y="3142851"/>
            <a:ext cx="6463500" cy="1872208"/>
          </a:xfrm>
        </p:spPr>
        <p:txBody>
          <a:bodyPr/>
          <a:lstStyle/>
          <a:p>
            <a:r>
              <a:rPr lang="en-US" sz="2000" dirty="0"/>
              <a:t>Specific Controls Requirements for </a:t>
            </a:r>
            <a:r>
              <a:rPr lang="en-US" sz="2000" dirty="0" smtClean="0"/>
              <a:t>pLinac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spc="-5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Workshop on </a:t>
            </a:r>
            <a:r>
              <a:rPr lang="en-US" sz="2000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sz="2000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Controls </a:t>
            </a:r>
            <a:r>
              <a:rPr lang="en-US" sz="2000" i="1" spc="-5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Developments for FAIR Commissioning and the </a:t>
            </a:r>
            <a: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Operation </a:t>
            </a:r>
            <a:r>
              <a:rPr lang="en-US" sz="2000" i="1" spc="-5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of the existing Accelerator </a:t>
            </a:r>
            <a: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Complex</a:t>
            </a:r>
            <a:br>
              <a:rPr lang="en-US" sz="2000" i="1" spc="-5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de-DE" sz="2000" i="1" dirty="0" smtClean="0"/>
              <a:t/>
            </a:r>
            <a:br>
              <a:rPr lang="de-DE" sz="2000" i="1" dirty="0" smtClean="0"/>
            </a:br>
            <a:r>
              <a:rPr lang="de-DE" sz="2000" dirty="0" smtClean="0">
                <a:latin typeface="Calibri" panose="020F0502020204030204" pitchFamily="34" charset="0"/>
              </a:rPr>
              <a:t>17 Sep  2020</a:t>
            </a:r>
            <a:r>
              <a:rPr lang="de-DE" sz="2000" dirty="0">
                <a:latin typeface="Calibri" panose="020F0502020204030204" pitchFamily="34" charset="0"/>
              </a:rPr>
              <a:t>  </a:t>
            </a:r>
            <a:r>
              <a:rPr lang="de-DE" sz="2000" dirty="0" smtClean="0">
                <a:latin typeface="Calibri" panose="020F0502020204030204" pitchFamily="34" charset="0"/>
              </a:rPr>
              <a:t>   </a:t>
            </a:r>
            <a:r>
              <a:rPr lang="de-DE" sz="2000" dirty="0" smtClean="0">
                <a:latin typeface="Calibri" panose="020F0502020204030204" pitchFamily="34" charset="0"/>
              </a:rPr>
              <a:t>C</a:t>
            </a:r>
            <a:r>
              <a:rPr lang="de-DE" sz="2000" dirty="0" smtClean="0">
                <a:latin typeface="Calibri" panose="020F0502020204030204" pitchFamily="34" charset="0"/>
              </a:rPr>
              <a:t>. </a:t>
            </a:r>
            <a:r>
              <a:rPr lang="de-DE" sz="2000" dirty="0" smtClean="0">
                <a:latin typeface="Calibri" panose="020F0502020204030204" pitchFamily="34" charset="0"/>
              </a:rPr>
              <a:t>Kleffner PLI</a:t>
            </a:r>
            <a:endParaRPr lang="de-DE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pLinac  </a:t>
            </a:r>
            <a:r>
              <a:rPr lang="de-DE" dirty="0" err="1">
                <a:solidFill>
                  <a:schemeClr val="tx1"/>
                </a:solidFill>
              </a:rPr>
              <a:t>machine</a:t>
            </a:r>
            <a:r>
              <a:rPr lang="de-DE" dirty="0">
                <a:solidFill>
                  <a:schemeClr val="tx1"/>
                </a:solidFill>
              </a:rPr>
              <a:t>-test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TK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48264" cy="409810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804248" y="1700808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75656" y="5510877"/>
            <a:ext cx="666023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(i.e. 0,5 Hz)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exclusive</a:t>
            </a:r>
            <a:r>
              <a:rPr lang="de-DE" dirty="0" smtClean="0"/>
              <a:t> pLinac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563888" y="4293096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7020272" y="2054494"/>
            <a:ext cx="0" cy="1950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732240" y="400506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7081576" y="4365104"/>
            <a:ext cx="144016" cy="107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472686" y="1397130"/>
            <a:ext cx="10951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TK9 Cup</a:t>
            </a:r>
          </a:p>
        </p:txBody>
      </p:sp>
    </p:spTree>
    <p:extLst>
      <p:ext uri="{BB962C8B-B14F-4D97-AF65-F5344CB8AC3E}">
        <p14:creationId xmlns:p14="http://schemas.microsoft.com/office/powerpoint/2010/main" val="17861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pLinac </a:t>
            </a:r>
            <a:r>
              <a:rPr lang="de-DE" dirty="0" err="1">
                <a:solidFill>
                  <a:schemeClr val="tx1"/>
                </a:solidFill>
              </a:rPr>
              <a:t>step-by-step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installation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48264" cy="409810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151422" y="405111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75656" y="4988237"/>
            <a:ext cx="6660232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(i.e. 0,5 Hz)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i="1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Unilac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mobil </a:t>
            </a:r>
            <a:r>
              <a:rPr lang="de-DE" dirty="0" err="1" smtClean="0"/>
              <a:t>testbench</a:t>
            </a:r>
            <a:r>
              <a:rPr lang="de-DE" dirty="0" smtClean="0"/>
              <a:t> (</a:t>
            </a:r>
            <a:r>
              <a:rPr lang="de-DE" dirty="0" err="1" smtClean="0"/>
              <a:t>spektrometer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beamshape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r>
              <a:rPr lang="de-DE" dirty="0" smtClean="0"/>
              <a:t>, </a:t>
            </a:r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…..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S</a:t>
            </a:r>
            <a:r>
              <a:rPr lang="de-DE" b="1" dirty="0" smtClean="0"/>
              <a:t>tart 2023 </a:t>
            </a:r>
            <a:r>
              <a:rPr lang="de-DE" dirty="0" smtClean="0"/>
              <a:t>after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endParaRPr lang="de-DE" dirty="0" smtClean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563888" y="4293096"/>
            <a:ext cx="16379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7020272" y="2054493"/>
            <a:ext cx="0" cy="3456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702019" y="4051119"/>
            <a:ext cx="432048" cy="432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973294" y="4051119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528958" y="4051119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248584" y="4040013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51720" y="2852936"/>
            <a:ext cx="3621504" cy="646331"/>
          </a:xfrm>
          <a:prstGeom prst="rect">
            <a:avLst/>
          </a:prstGeom>
          <a:solidFill>
            <a:schemeClr val="lt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>
                <a:solidFill>
                  <a:srgbClr val="C00000"/>
                </a:solidFill>
              </a:rPr>
              <a:t>step-by-step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cavity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installation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de-DE" b="1" dirty="0" err="1" smtClean="0">
                <a:solidFill>
                  <a:srgbClr val="C00000"/>
                </a:solidFill>
              </a:rPr>
              <a:t>and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commissioning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with</a:t>
            </a:r>
            <a:r>
              <a:rPr lang="de-DE" b="1" dirty="0" smtClean="0">
                <a:solidFill>
                  <a:srgbClr val="C00000"/>
                </a:solidFill>
              </a:rPr>
              <a:t> beam</a:t>
            </a:r>
          </a:p>
        </p:txBody>
      </p:sp>
    </p:spTree>
    <p:extLst>
      <p:ext uri="{BB962C8B-B14F-4D97-AF65-F5344CB8AC3E}">
        <p14:creationId xmlns:p14="http://schemas.microsoft.com/office/powerpoint/2010/main" val="10669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pLinac  </a:t>
            </a:r>
            <a:r>
              <a:rPr lang="de-DE" dirty="0" err="1" smtClean="0">
                <a:solidFill>
                  <a:schemeClr val="tx1"/>
                </a:solidFill>
              </a:rPr>
              <a:t>demands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75656" y="1628800"/>
            <a:ext cx="6408712" cy="36933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support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all </a:t>
            </a:r>
            <a:r>
              <a:rPr lang="de-DE" b="1" dirty="0" err="1" smtClean="0"/>
              <a:t>devices</a:t>
            </a:r>
            <a:r>
              <a:rPr lang="de-DE" b="1" dirty="0" smtClean="0"/>
              <a:t> </a:t>
            </a:r>
            <a:r>
              <a:rPr lang="de-DE" b="1" dirty="0" err="1" smtClean="0"/>
              <a:t>including</a:t>
            </a:r>
            <a:r>
              <a:rPr lang="de-DE" b="1" dirty="0" smtClean="0"/>
              <a:t> mobile </a:t>
            </a:r>
            <a:r>
              <a:rPr lang="de-DE" b="1" dirty="0" err="1" smtClean="0"/>
              <a:t>testbench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smtClean="0"/>
              <a:t>parallel / </a:t>
            </a:r>
            <a:r>
              <a:rPr lang="de-DE" b="1" dirty="0" err="1" smtClean="0"/>
              <a:t>indepent</a:t>
            </a:r>
            <a:r>
              <a:rPr lang="de-DE" b="1" dirty="0" smtClean="0"/>
              <a:t> </a:t>
            </a:r>
            <a:r>
              <a:rPr lang="de-DE" b="1" dirty="0" err="1" smtClean="0"/>
              <a:t>operation</a:t>
            </a:r>
            <a:r>
              <a:rPr lang="de-DE" b="1" dirty="0" smtClean="0"/>
              <a:t>: </a:t>
            </a:r>
            <a:r>
              <a:rPr lang="de-DE" b="1" dirty="0" err="1" smtClean="0"/>
              <a:t>timing</a:t>
            </a:r>
            <a:r>
              <a:rPr lang="de-DE" b="1" dirty="0" smtClean="0"/>
              <a:t> / </a:t>
            </a:r>
            <a:r>
              <a:rPr lang="de-DE" b="1" dirty="0" err="1" smtClean="0"/>
              <a:t>sequencer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stability</a:t>
            </a:r>
            <a:r>
              <a:rPr lang="de-DE" b="1" dirty="0" smtClean="0"/>
              <a:t> </a:t>
            </a:r>
            <a:r>
              <a:rPr lang="de-DE" b="1" dirty="0" err="1" smtClean="0"/>
              <a:t>pulses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RF </a:t>
            </a:r>
            <a:r>
              <a:rPr lang="de-DE" b="1" dirty="0" err="1" smtClean="0"/>
              <a:t>systems</a:t>
            </a:r>
            <a:r>
              <a:rPr lang="de-DE" b="1" dirty="0" smtClean="0"/>
              <a:t> (2,7 Hz 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de-DE" b="1" dirty="0" err="1" smtClean="0"/>
              <a:t>scans</a:t>
            </a:r>
            <a:r>
              <a:rPr lang="de-DE" b="1" dirty="0" smtClean="0"/>
              <a:t> (</a:t>
            </a:r>
            <a:r>
              <a:rPr lang="de-DE" b="1" dirty="0" err="1" smtClean="0"/>
              <a:t>orchestrated</a:t>
            </a:r>
            <a:r>
              <a:rPr lang="de-DE" b="1" dirty="0" smtClean="0"/>
              <a:t> </a:t>
            </a:r>
            <a:r>
              <a:rPr lang="de-DE" b="1" dirty="0" err="1" smtClean="0"/>
              <a:t>operation</a:t>
            </a:r>
            <a:r>
              <a:rPr lang="de-DE" b="1" dirty="0" smtClean="0"/>
              <a:t>)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parameters</a:t>
            </a:r>
            <a:r>
              <a:rPr lang="de-DE" b="1" dirty="0" smtClean="0"/>
              <a:t> </a:t>
            </a:r>
            <a:r>
              <a:rPr lang="de-DE" b="1" dirty="0" err="1" smtClean="0"/>
              <a:t>should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endParaRPr lang="de-DE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smtClean="0"/>
              <a:t>(</a:t>
            </a:r>
            <a:r>
              <a:rPr lang="de-DE" b="1" dirty="0" err="1" smtClean="0"/>
              <a:t>spektrometer</a:t>
            </a:r>
            <a:r>
              <a:rPr lang="de-DE" b="1" dirty="0" smtClean="0"/>
              <a:t>, </a:t>
            </a:r>
            <a:r>
              <a:rPr lang="de-DE" b="1" dirty="0" err="1" smtClean="0"/>
              <a:t>amplitude</a:t>
            </a:r>
            <a:r>
              <a:rPr lang="de-DE" b="1" dirty="0" smtClean="0"/>
              <a:t>/</a:t>
            </a:r>
            <a:r>
              <a:rPr lang="de-DE" b="1" dirty="0" err="1" smtClean="0"/>
              <a:t>phase</a:t>
            </a:r>
            <a:r>
              <a:rPr lang="de-DE" b="1" dirty="0" smtClean="0"/>
              <a:t> </a:t>
            </a:r>
            <a:r>
              <a:rPr lang="de-DE" b="1" dirty="0" err="1" smtClean="0"/>
              <a:t>scans</a:t>
            </a:r>
            <a:r>
              <a:rPr lang="de-DE" b="1" dirty="0" smtClean="0"/>
              <a:t>,…)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support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machine</a:t>
            </a:r>
            <a:r>
              <a:rPr lang="de-DE" b="1" dirty="0" smtClean="0"/>
              <a:t> </a:t>
            </a:r>
            <a:r>
              <a:rPr lang="de-DE" b="1" dirty="0" err="1" smtClean="0"/>
              <a:t>dependant</a:t>
            </a:r>
            <a:r>
              <a:rPr lang="de-DE" b="1" dirty="0" smtClean="0"/>
              <a:t> </a:t>
            </a:r>
            <a:r>
              <a:rPr lang="de-DE" b="1" dirty="0" err="1" smtClean="0"/>
              <a:t>applications</a:t>
            </a:r>
            <a:r>
              <a:rPr lang="de-DE" b="1" dirty="0" smtClean="0"/>
              <a:t>?</a:t>
            </a:r>
            <a:endParaRPr lang="de-DE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595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051720" y="2996952"/>
            <a:ext cx="51845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b="1" i="1" dirty="0" err="1" smtClean="0">
                <a:latin typeface="Calibri" panose="020F0502020204030204" pitchFamily="34" charset="0"/>
              </a:rPr>
              <a:t>thank</a:t>
            </a:r>
            <a:r>
              <a:rPr lang="de-DE" sz="3200" b="1" i="1" dirty="0" smtClean="0">
                <a:latin typeface="Calibri" panose="020F0502020204030204" pitchFamily="34" charset="0"/>
              </a:rPr>
              <a:t> </a:t>
            </a:r>
            <a:r>
              <a:rPr lang="de-DE" sz="3200" b="1" i="1" dirty="0" err="1" smtClean="0">
                <a:latin typeface="Calibri" panose="020F0502020204030204" pitchFamily="34" charset="0"/>
              </a:rPr>
              <a:t>you</a:t>
            </a:r>
            <a:r>
              <a:rPr lang="de-DE" sz="3200" b="1" i="1" dirty="0" smtClean="0">
                <a:latin typeface="Calibri" panose="020F0502020204030204" pitchFamily="34" charset="0"/>
              </a:rPr>
              <a:t> </a:t>
            </a:r>
            <a:r>
              <a:rPr lang="de-DE" sz="3200" b="1" i="1" dirty="0" err="1" smtClean="0">
                <a:latin typeface="Calibri" panose="020F0502020204030204" pitchFamily="34" charset="0"/>
              </a:rPr>
              <a:t>for</a:t>
            </a:r>
            <a:r>
              <a:rPr lang="de-DE" sz="3200" b="1" i="1" dirty="0" smtClean="0">
                <a:latin typeface="Calibri" panose="020F0502020204030204" pitchFamily="34" charset="0"/>
              </a:rPr>
              <a:t> </a:t>
            </a:r>
            <a:r>
              <a:rPr lang="de-DE" sz="3200" b="1" i="1" dirty="0" err="1" smtClean="0">
                <a:latin typeface="Calibri" panose="020F0502020204030204" pitchFamily="34" charset="0"/>
              </a:rPr>
              <a:t>your</a:t>
            </a:r>
            <a:r>
              <a:rPr lang="de-DE" sz="3200" b="1" i="1" dirty="0" smtClean="0">
                <a:latin typeface="Calibri" panose="020F0502020204030204" pitchFamily="34" charset="0"/>
              </a:rPr>
              <a:t> </a:t>
            </a:r>
            <a:r>
              <a:rPr lang="de-DE" sz="3200" b="1" i="1" dirty="0" err="1" smtClean="0">
                <a:latin typeface="Calibri" panose="020F0502020204030204" pitchFamily="34" charset="0"/>
              </a:rPr>
              <a:t>attention</a:t>
            </a:r>
            <a:endParaRPr lang="de-DE" sz="3200" b="1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06985" y="251741"/>
            <a:ext cx="2952329" cy="709393"/>
          </a:xfrm>
        </p:spPr>
        <p:txBody>
          <a:bodyPr/>
          <a:lstStyle/>
          <a:p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Overview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467544" y="5085184"/>
            <a:ext cx="8263128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7494"/>
              </p:ext>
            </p:extLst>
          </p:nvPr>
        </p:nvGraphicFramePr>
        <p:xfrm>
          <a:off x="3923928" y="1875627"/>
          <a:ext cx="4608512" cy="3065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2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Beam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Energy </a:t>
                      </a:r>
                      <a:r>
                        <a:rPr sz="1800" b="0" spc="204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(MeV)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0" spc="-5" dirty="0" smtClean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lang="de-DE" sz="1800" b="0" spc="-5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b="1" spc="-5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→ 68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Design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800" b="0" spc="204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(mA)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Beam Pulse </a:t>
                      </a:r>
                      <a:r>
                        <a:rPr sz="1800" b="0" spc="20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(µs)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Repetition Rate</a:t>
                      </a:r>
                      <a:r>
                        <a:rPr sz="1800" b="0" spc="-13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(Hz)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 smtClean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de-DE" sz="1800" b="0" dirty="0" smtClean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de-DE" sz="1800" b="1" spc="-5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→ 2,7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Frequency </a:t>
                      </a:r>
                      <a:r>
                        <a:rPr sz="1800" b="0" spc="20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(MHz)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325.224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Beam Loading (peak)</a:t>
                      </a:r>
                      <a:r>
                        <a:rPr sz="1800" b="0" spc="16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(MW)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4.9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RF </a:t>
                      </a:r>
                      <a:r>
                        <a:rPr sz="1800" b="0" spc="-1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Power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(peak) </a:t>
                      </a:r>
                      <a:r>
                        <a:rPr sz="1800" b="0" spc="19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(MW)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2.2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Klystron (3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MW </a:t>
                      </a:r>
                      <a:r>
                        <a:rPr sz="1800" b="0" spc="-1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sz="1800" b="0" spc="-7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Power)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35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Solid </a:t>
                      </a:r>
                      <a:r>
                        <a:rPr sz="1800" b="0" spc="-1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State </a:t>
                      </a:r>
                      <a:r>
                        <a:rPr sz="1800" b="0" dirty="0" smtClean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Amplifier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139"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spc="-2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Length (RFQ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b="0" spc="-10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CH)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20"/>
                        </a:lnSpc>
                      </a:pP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≈ </a:t>
                      </a:r>
                      <a:r>
                        <a:rPr sz="1800" b="0" spc="-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800" b="0" spc="-95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solidFill>
                            <a:srgbClr val="5E5D5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Picture 3" descr="D:\download\___MAC_2016-11\images_tmp\copperplating_merz\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0160"/>
            <a:ext cx="2655566" cy="35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8532" y="261738"/>
            <a:ext cx="4541179" cy="709393"/>
          </a:xfrm>
        </p:spPr>
        <p:txBody>
          <a:bodyPr/>
          <a:lstStyle/>
          <a:p>
            <a:pPr algn="ctr"/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esign</a:t>
            </a:r>
            <a:endParaRPr lang="de-DE" dirty="0"/>
          </a:p>
        </p:txBody>
      </p:sp>
      <p:sp>
        <p:nvSpPr>
          <p:cNvPr id="4" name="object 3"/>
          <p:cNvSpPr/>
          <p:nvPr/>
        </p:nvSpPr>
        <p:spPr>
          <a:xfrm>
            <a:off x="467544" y="5111169"/>
            <a:ext cx="8263128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 descr="D:\sicher\_gsi\__Vortrag_ACCSeminar\images\LEBT_proto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" y="4465391"/>
            <a:ext cx="1666995" cy="9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icher\_gsi\__Vortrag_ACCSeminar\images\Fig.1-Que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" y="1772816"/>
            <a:ext cx="1776040" cy="19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Linac\2017_Kickoff\___MAC_2016-11\lad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77" y="4465391"/>
            <a:ext cx="1675269" cy="10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Unbenannt-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ECD7"/>
              </a:clrFrom>
              <a:clrTo>
                <a:srgbClr val="EDE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1" y="3933056"/>
            <a:ext cx="2322609" cy="19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67744" y="1772816"/>
            <a:ext cx="6756978" cy="1985159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2.45 GHz ECR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100 mA </a:t>
            </a:r>
            <a:r>
              <a:rPr lang="de-DE" dirty="0" err="1"/>
              <a:t>of</a:t>
            </a:r>
            <a:r>
              <a:rPr lang="de-DE" dirty="0"/>
              <a:t> 95 </a:t>
            </a:r>
            <a:r>
              <a:rPr lang="de-DE" dirty="0" err="1"/>
              <a:t>keV</a:t>
            </a:r>
            <a:r>
              <a:rPr lang="de-DE" dirty="0"/>
              <a:t> </a:t>
            </a:r>
            <a:r>
              <a:rPr lang="de-DE" dirty="0" err="1"/>
              <a:t>protons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LEBT &amp;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faraday</a:t>
            </a:r>
            <a:r>
              <a:rPr lang="de-DE" dirty="0" smtClean="0"/>
              <a:t> </a:t>
            </a:r>
            <a:r>
              <a:rPr lang="de-DE" dirty="0" err="1"/>
              <a:t>cup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allison</a:t>
            </a:r>
            <a:r>
              <a:rPr lang="de-DE" dirty="0" smtClean="0"/>
              <a:t> </a:t>
            </a:r>
            <a:r>
              <a:rPr lang="de-DE" dirty="0" err="1"/>
              <a:t>scanner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wien</a:t>
            </a:r>
            <a:r>
              <a:rPr lang="de-DE" dirty="0" smtClean="0"/>
              <a:t> </a:t>
            </a:r>
            <a:r>
              <a:rPr lang="de-DE" dirty="0" err="1"/>
              <a:t>filter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/>
              <a:t>4-Rod </a:t>
            </a:r>
            <a:r>
              <a:rPr lang="de-DE" dirty="0" smtClean="0"/>
              <a:t>RFQ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a beam </a:t>
            </a:r>
            <a:r>
              <a:rPr lang="de-DE" dirty="0" err="1" smtClean="0"/>
              <a:t>dump</a:t>
            </a:r>
            <a:r>
              <a:rPr lang="de-DE" dirty="0" smtClean="0"/>
              <a:t> in front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Six </a:t>
            </a:r>
            <a:r>
              <a:rPr lang="de-DE" dirty="0"/>
              <a:t>normal </a:t>
            </a:r>
            <a:r>
              <a:rPr lang="de-DE" dirty="0" err="1"/>
              <a:t>conducting</a:t>
            </a:r>
            <a:r>
              <a:rPr lang="de-DE" dirty="0"/>
              <a:t> </a:t>
            </a:r>
            <a:r>
              <a:rPr lang="de-DE" dirty="0" err="1"/>
              <a:t>crossbar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CCH </a:t>
            </a:r>
            <a:r>
              <a:rPr lang="de-DE" dirty="0" err="1"/>
              <a:t>and</a:t>
            </a:r>
            <a:r>
              <a:rPr lang="de-DE" dirty="0"/>
              <a:t> CH type </a:t>
            </a:r>
            <a:br>
              <a:rPr lang="de-DE" dirty="0"/>
            </a:br>
            <a:r>
              <a:rPr lang="de-DE" dirty="0" err="1" smtClean="0"/>
              <a:t>aranged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intermediate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32868" y="3933056"/>
            <a:ext cx="659155" cy="369332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CEA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779912" y="4651952"/>
            <a:ext cx="1349799" cy="369332"/>
          </a:xfrm>
          <a:prstGeom prst="rect">
            <a:avLst/>
          </a:prstGeom>
          <a:solidFill>
            <a:srgbClr val="7030A0">
              <a:alpha val="31000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       IAP     </a:t>
            </a:r>
          </a:p>
        </p:txBody>
      </p:sp>
    </p:spTree>
    <p:extLst>
      <p:ext uri="{BB962C8B-B14F-4D97-AF65-F5344CB8AC3E}">
        <p14:creationId xmlns:p14="http://schemas.microsoft.com/office/powerpoint/2010/main" val="30939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3606" y="263768"/>
            <a:ext cx="6242342" cy="709393"/>
          </a:xfrm>
        </p:spPr>
        <p:txBody>
          <a:bodyPr/>
          <a:lstStyle/>
          <a:p>
            <a:pPr algn="ctr"/>
            <a:r>
              <a:rPr lang="de-DE" dirty="0" smtClean="0"/>
              <a:t>pLinac: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endParaRPr lang="de-DE" dirty="0"/>
          </a:p>
        </p:txBody>
      </p:sp>
      <p:sp>
        <p:nvSpPr>
          <p:cNvPr id="4" name="object 3"/>
          <p:cNvSpPr/>
          <p:nvPr/>
        </p:nvSpPr>
        <p:spPr>
          <a:xfrm>
            <a:off x="467544" y="5111169"/>
            <a:ext cx="8263128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 descr="D:\sicher\_gsi\__Vortrag_ACCSeminar\images\LEBT_proto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" y="4465391"/>
            <a:ext cx="1666995" cy="9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icher\_gsi\__Vortrag_ACCSeminar\images\Fig.1-Que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" y="1772816"/>
            <a:ext cx="1776040" cy="19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Linac\2017_Kickoff\___MAC_2016-11\lad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77" y="4465391"/>
            <a:ext cx="1675269" cy="10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Unbenannt-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ECD7"/>
              </a:clrFrom>
              <a:clrTo>
                <a:srgbClr val="EDE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1" y="3933056"/>
            <a:ext cx="2322609" cy="19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67744" y="1235991"/>
            <a:ext cx="6048672" cy="2769989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smtClean="0"/>
              <a:t>Control System Standard Devices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RF: 7 </a:t>
            </a:r>
            <a:r>
              <a:rPr lang="de-DE" dirty="0" err="1"/>
              <a:t>k</a:t>
            </a:r>
            <a:r>
              <a:rPr lang="de-DE" dirty="0" err="1" smtClean="0"/>
              <a:t>lystrons</a:t>
            </a:r>
            <a:r>
              <a:rPr lang="de-DE" dirty="0" smtClean="0"/>
              <a:t> &amp; </a:t>
            </a:r>
            <a:r>
              <a:rPr lang="de-DE" dirty="0" err="1" smtClean="0"/>
              <a:t>modulators</a:t>
            </a:r>
            <a:r>
              <a:rPr lang="de-DE" dirty="0"/>
              <a:t> /</a:t>
            </a:r>
            <a:r>
              <a:rPr lang="de-DE" dirty="0" smtClean="0"/>
              <a:t> 3 </a:t>
            </a:r>
            <a:r>
              <a:rPr lang="de-DE" dirty="0" err="1"/>
              <a:t>t</a:t>
            </a:r>
            <a:r>
              <a:rPr lang="de-DE" dirty="0" err="1" smtClean="0"/>
              <a:t>ransitor</a:t>
            </a:r>
            <a:r>
              <a:rPr lang="de-DE" dirty="0" smtClean="0"/>
              <a:t> </a:t>
            </a:r>
            <a:r>
              <a:rPr lang="de-DE" dirty="0" err="1" smtClean="0"/>
              <a:t>amlipifiers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/ </a:t>
            </a:r>
            <a:r>
              <a:rPr lang="de-DE" dirty="0" err="1" smtClean="0"/>
              <a:t>pulsed</a:t>
            </a:r>
            <a:r>
              <a:rPr lang="de-DE" dirty="0" smtClean="0"/>
              <a:t> power </a:t>
            </a:r>
            <a:r>
              <a:rPr lang="de-DE" dirty="0" err="1"/>
              <a:t>s</a:t>
            </a:r>
            <a:r>
              <a:rPr lang="de-DE" dirty="0" err="1" smtClean="0"/>
              <a:t>upplies</a:t>
            </a:r>
            <a:r>
              <a:rPr lang="de-DE" dirty="0" smtClean="0"/>
              <a:t> / </a:t>
            </a:r>
            <a:r>
              <a:rPr lang="de-DE" dirty="0" err="1" smtClean="0"/>
              <a:t>movable</a:t>
            </a:r>
            <a:r>
              <a:rPr lang="de-DE" dirty="0" smtClean="0"/>
              <a:t> </a:t>
            </a:r>
            <a:r>
              <a:rPr lang="de-DE" dirty="0" err="1" smtClean="0"/>
              <a:t>dev</a:t>
            </a:r>
            <a:r>
              <a:rPr lang="de-DE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GSI (FAIR) beam </a:t>
            </a:r>
            <a:r>
              <a:rPr lang="de-DE" dirty="0" err="1" smtClean="0"/>
              <a:t>instrumation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b="1" dirty="0" smtClean="0"/>
              <a:t>Non-Standard Standard Devices</a:t>
            </a:r>
          </a:p>
          <a:p>
            <a:pPr>
              <a:spcBef>
                <a:spcPts val="600"/>
              </a:spcBef>
            </a:pPr>
            <a:r>
              <a:rPr lang="de-DE" dirty="0"/>
              <a:t>CEA Ion Source, LEBT, BI, </a:t>
            </a:r>
            <a:r>
              <a:rPr lang="de-DE" dirty="0" err="1"/>
              <a:t>Chopper</a:t>
            </a:r>
            <a:r>
              <a:rPr lang="de-DE" dirty="0"/>
              <a:t>:   </a:t>
            </a:r>
            <a:r>
              <a:rPr lang="de-DE" i="1" dirty="0" err="1"/>
              <a:t>Labview</a:t>
            </a:r>
            <a:r>
              <a:rPr lang="de-DE" i="1" dirty="0"/>
              <a:t> → LSA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C00000"/>
                </a:solidFill>
              </a:rPr>
              <a:t>mobile </a:t>
            </a:r>
            <a:r>
              <a:rPr lang="de-DE" dirty="0" err="1" smtClean="0">
                <a:solidFill>
                  <a:srgbClr val="C00000"/>
                </a:solidFill>
              </a:rPr>
              <a:t>testbench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with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special</a:t>
            </a:r>
            <a:r>
              <a:rPr lang="de-DE" dirty="0" smtClean="0">
                <a:solidFill>
                  <a:srgbClr val="C00000"/>
                </a:solidFill>
              </a:rPr>
              <a:t> BI </a:t>
            </a:r>
            <a:r>
              <a:rPr lang="de-DE" dirty="0" err="1" smtClean="0">
                <a:solidFill>
                  <a:srgbClr val="C00000"/>
                </a:solidFill>
              </a:rPr>
              <a:t>devices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during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construction</a:t>
            </a:r>
            <a:r>
              <a:rPr lang="de-DE" dirty="0" smtClean="0">
                <a:solidFill>
                  <a:srgbClr val="C00000"/>
                </a:solidFill>
              </a:rPr>
              <a:t> / </a:t>
            </a:r>
            <a:r>
              <a:rPr lang="de-DE" dirty="0" err="1" smtClean="0">
                <a:solidFill>
                  <a:srgbClr val="C00000"/>
                </a:solidFill>
              </a:rPr>
              <a:t>set-up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phase</a:t>
            </a:r>
            <a:r>
              <a:rPr lang="de-DE" dirty="0" smtClean="0">
                <a:solidFill>
                  <a:srgbClr val="C00000"/>
                </a:solidFill>
              </a:rPr>
              <a:t> in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accelerator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tunnel</a:t>
            </a:r>
            <a:endParaRPr lang="de-DE" dirty="0" smtClean="0">
              <a:solidFill>
                <a:srgbClr val="C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2868" y="3933056"/>
            <a:ext cx="659155" cy="369332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CEA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779912" y="4651952"/>
            <a:ext cx="1349799" cy="369332"/>
          </a:xfrm>
          <a:prstGeom prst="rect">
            <a:avLst/>
          </a:prstGeom>
          <a:solidFill>
            <a:srgbClr val="7030A0">
              <a:alpha val="31000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       IAP     </a:t>
            </a:r>
          </a:p>
        </p:txBody>
      </p:sp>
    </p:spTree>
    <p:extLst>
      <p:ext uri="{BB962C8B-B14F-4D97-AF65-F5344CB8AC3E}">
        <p14:creationId xmlns:p14="http://schemas.microsoft.com/office/powerpoint/2010/main" val="6374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FAIR </a:t>
            </a:r>
            <a:r>
              <a:rPr lang="de-DE" dirty="0" err="1" smtClean="0">
                <a:solidFill>
                  <a:schemeClr val="tx1"/>
                </a:solidFill>
              </a:rPr>
              <a:t>primary</a:t>
            </a:r>
            <a:r>
              <a:rPr lang="de-DE" dirty="0" smtClean="0">
                <a:solidFill>
                  <a:schemeClr val="tx1"/>
                </a:solidFill>
              </a:rPr>
              <a:t> beam </a:t>
            </a:r>
            <a:r>
              <a:rPr lang="de-DE" dirty="0" err="1" smtClean="0">
                <a:solidFill>
                  <a:schemeClr val="tx1"/>
                </a:solidFill>
              </a:rPr>
              <a:t>chain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rotons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pLinac\2016-03-Riezlern\Photos\Appel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15849" r="-1142" b="-1798"/>
          <a:stretch/>
        </p:blipFill>
        <p:spPr bwMode="auto">
          <a:xfrm>
            <a:off x="899592" y="1700808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3760917" y="3356992"/>
            <a:ext cx="648072" cy="360040"/>
          </a:xfrm>
          <a:prstGeom prst="roundRect">
            <a:avLst/>
          </a:prstGeom>
          <a:solidFill>
            <a:srgbClr val="FDBB63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Abgerundetes Rechteck 1"/>
          <p:cNvSpPr/>
          <p:nvPr/>
        </p:nvSpPr>
        <p:spPr>
          <a:xfrm>
            <a:off x="4932040" y="2350160"/>
            <a:ext cx="504056" cy="36004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076056" y="2009428"/>
            <a:ext cx="79541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pLinac</a:t>
            </a:r>
            <a:endParaRPr lang="de-DE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FAIR </a:t>
            </a:r>
            <a:r>
              <a:rPr lang="de-DE" dirty="0" err="1" smtClean="0">
                <a:solidFill>
                  <a:schemeClr val="tx1"/>
                </a:solidFill>
              </a:rPr>
              <a:t>booster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operation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rotons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561373" cy="262126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51520" y="2780928"/>
            <a:ext cx="576064" cy="3707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1417161"/>
            <a:ext cx="6192721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b="1" i="1" dirty="0" err="1" smtClean="0">
                <a:solidFill>
                  <a:srgbClr val="C00000"/>
                </a:solidFill>
              </a:rPr>
              <a:t>anitiproton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production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chain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in a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periodic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pattern</a:t>
            </a:r>
            <a:endParaRPr lang="de-DE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859632" y="2778341"/>
            <a:ext cx="832048" cy="3707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6804247" y="2775285"/>
            <a:ext cx="1080153" cy="3707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FAIR parallel </a:t>
            </a:r>
            <a:r>
              <a:rPr lang="de-DE" dirty="0" err="1" smtClean="0">
                <a:solidFill>
                  <a:schemeClr val="tx1"/>
                </a:solidFill>
              </a:rPr>
              <a:t>operation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712968" cy="25706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91680" y="1340768"/>
            <a:ext cx="5949064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b="1" i="1" dirty="0" smtClean="0">
                <a:solidFill>
                  <a:srgbClr val="C00000"/>
                </a:solidFill>
              </a:rPr>
              <a:t>parallel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operation</a:t>
            </a:r>
            <a:endParaRPr lang="de-DE" sz="2000" b="1" i="1" dirty="0" smtClean="0">
              <a:solidFill>
                <a:srgbClr val="C00000"/>
              </a:solidFill>
            </a:endParaRPr>
          </a:p>
          <a:p>
            <a:pPr algn="l"/>
            <a:r>
              <a:rPr lang="de-DE" sz="2000" b="1" i="1" dirty="0" err="1" smtClean="0">
                <a:solidFill>
                  <a:srgbClr val="C00000"/>
                </a:solidFill>
              </a:rPr>
              <a:t>example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pattern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with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periodic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antiproton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err="1" smtClean="0">
                <a:solidFill>
                  <a:srgbClr val="C00000"/>
                </a:solidFill>
              </a:rPr>
              <a:t>chain</a:t>
            </a:r>
            <a:r>
              <a:rPr lang="de-DE" sz="2000" b="1" i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51720" y="5157192"/>
            <a:ext cx="54006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parallel </a:t>
            </a:r>
            <a:r>
              <a:rPr lang="de-DE" b="1" dirty="0" err="1" smtClean="0"/>
              <a:t>operation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Unilac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pLina</a:t>
            </a:r>
            <a:r>
              <a:rPr lang="de-DE" b="1" dirty="0"/>
              <a:t>c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TK !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859632" y="2778341"/>
            <a:ext cx="1192088" cy="3707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6768244" y="2778341"/>
            <a:ext cx="1368152" cy="3707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8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pLinac  </a:t>
            </a:r>
            <a:r>
              <a:rPr lang="de-DE" dirty="0" err="1" smtClean="0">
                <a:solidFill>
                  <a:schemeClr val="tx1"/>
                </a:solidFill>
              </a:rPr>
              <a:t>booster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mode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48264" cy="409810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3563888" y="4293096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7020272" y="2054494"/>
            <a:ext cx="0" cy="1950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732240" y="400506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7081576" y="4365104"/>
            <a:ext cx="144016" cy="107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472686" y="1397130"/>
            <a:ext cx="8130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SIS18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7001696" y="2054494"/>
            <a:ext cx="0" cy="34563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763688" y="5510877"/>
            <a:ext cx="630019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pLinac / </a:t>
            </a:r>
            <a:r>
              <a:rPr lang="de-DE" b="1" dirty="0" err="1" smtClean="0"/>
              <a:t>Unilac</a:t>
            </a:r>
            <a:r>
              <a:rPr lang="de-DE" b="1" dirty="0" smtClean="0"/>
              <a:t> parallel </a:t>
            </a:r>
            <a:r>
              <a:rPr lang="de-DE" b="1" dirty="0" err="1" smtClean="0"/>
              <a:t>operation</a:t>
            </a:r>
            <a:r>
              <a:rPr lang="de-DE" b="1" dirty="0" smtClean="0"/>
              <a:t> </a:t>
            </a:r>
            <a:r>
              <a:rPr lang="de-DE" b="1" dirty="0" err="1" smtClean="0"/>
              <a:t>mode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4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1335"/>
            <a:ext cx="5621299" cy="70939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pLinac  </a:t>
            </a:r>
            <a:r>
              <a:rPr lang="de-DE" dirty="0" err="1" smtClean="0">
                <a:solidFill>
                  <a:schemeClr val="tx1"/>
                </a:solidFill>
              </a:rPr>
              <a:t>machine</a:t>
            </a:r>
            <a:r>
              <a:rPr lang="de-DE" dirty="0" smtClean="0">
                <a:solidFill>
                  <a:schemeClr val="tx1"/>
                </a:solidFill>
              </a:rPr>
              <a:t>-test beam-</a:t>
            </a:r>
            <a:r>
              <a:rPr lang="de-DE" dirty="0" err="1" smtClean="0">
                <a:solidFill>
                  <a:schemeClr val="tx1"/>
                </a:solidFill>
              </a:rPr>
              <a:t>dump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48264" cy="409810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703840" y="4077072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75656" y="5510877"/>
            <a:ext cx="666023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(i.e. 0,5 Hz)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i="1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Unilac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 smtClean="0"/>
          </a:p>
        </p:txBody>
      </p:sp>
      <p:cxnSp>
        <p:nvCxnSpPr>
          <p:cNvPr id="14" name="Gerade Verbindung mit Pfeil 13"/>
          <p:cNvCxnSpPr>
            <a:endCxn id="11" idx="2"/>
          </p:cNvCxnSpPr>
          <p:nvPr/>
        </p:nvCxnSpPr>
        <p:spPr>
          <a:xfrm>
            <a:off x="3563888" y="4293096"/>
            <a:ext cx="41399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7010112" y="2044333"/>
            <a:ext cx="0" cy="34563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Neu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AC-Templat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TemplateNeu</Template>
  <TotalTime>0</TotalTime>
  <Words>420</Words>
  <Application>Microsoft Office PowerPoint</Application>
  <PresentationFormat>Bildschirmpräsentation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TemplateNeu</vt:lpstr>
      <vt:lpstr>MAC-Template</vt:lpstr>
      <vt:lpstr>Specific Controls Requirements for pLinac  Workshop on  Controls Developments for FAIR Commissioning and the  Operation of the existing Accelerator Complex  17 Sep  2020     C. Kleffner PLI</vt:lpstr>
      <vt:lpstr>Overview</vt:lpstr>
      <vt:lpstr>overall design</vt:lpstr>
      <vt:lpstr>pLinac: main devices</vt:lpstr>
      <vt:lpstr>FAIR primary beam chain: Protons</vt:lpstr>
      <vt:lpstr>FAIR booster operation: Protons</vt:lpstr>
      <vt:lpstr>FAIR parallel operation</vt:lpstr>
      <vt:lpstr>pLinac  booster mode</vt:lpstr>
      <vt:lpstr>pLinac  machine-test beam-dump</vt:lpstr>
      <vt:lpstr>pLinac  machine-test with TK</vt:lpstr>
      <vt:lpstr>pLinac step-by-step installation</vt:lpstr>
      <vt:lpstr>pLinac  demands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Project Team Workshop Level 1  p-linac/pbar  K. Knie</dc:title>
  <dc:creator>Knie, Klaus Dr.</dc:creator>
  <cp:lastModifiedBy>Kleffner, Carl Dr.</cp:lastModifiedBy>
  <cp:revision>498</cp:revision>
  <cp:lastPrinted>2014-05-25T22:02:11Z</cp:lastPrinted>
  <dcterms:created xsi:type="dcterms:W3CDTF">2016-04-04T11:56:01Z</dcterms:created>
  <dcterms:modified xsi:type="dcterms:W3CDTF">2020-09-17T11:50:11Z</dcterms:modified>
</cp:coreProperties>
</file>