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56" r:id="rId2"/>
    <p:sldId id="257" r:id="rId3"/>
    <p:sldId id="259" r:id="rId4"/>
    <p:sldId id="260" r:id="rId5"/>
  </p:sldIdLst>
  <p:sldSz cx="9144000" cy="5143500" type="screen16x9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6666"/>
    <a:srgbClr val="333333"/>
    <a:srgbClr val="EAEAEA"/>
    <a:srgbClr val="FDBB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55" autoAdjust="0"/>
  </p:normalViewPr>
  <p:slideViewPr>
    <p:cSldViewPr snapToGrid="0" snapToObjects="1">
      <p:cViewPr varScale="1">
        <p:scale>
          <a:sx n="102" d="100"/>
          <a:sy n="102" d="100"/>
        </p:scale>
        <p:origin x="648" y="7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851660-0934-124D-A4B3-496C7F320307}" type="datetimeFigureOut">
              <a:rPr lang="de-DE" smtClean="0"/>
              <a:t>17.09.2020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3A3EDE-7EBB-0F4A-80C2-34DB9D2E2ED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82155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C828EF-C252-394A-93BF-1C478CFA0896}" type="datetimeFigureOut">
              <a:rPr lang="de-DE" smtClean="0"/>
              <a:t>17.09.2020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E02386-BEE7-5D4D-B4E7-4BB579C4788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901983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7040B52E-6118-F844-8FBE-85B6AFDC9E2A}"/>
              </a:ext>
            </a:extLst>
          </p:cNvPr>
          <p:cNvGrpSpPr/>
          <p:nvPr userDrawn="1"/>
        </p:nvGrpSpPr>
        <p:grpSpPr>
          <a:xfrm>
            <a:off x="1502578" y="976199"/>
            <a:ext cx="7426269" cy="3877686"/>
            <a:chOff x="1502578" y="976199"/>
            <a:chExt cx="7426269" cy="3877686"/>
          </a:xfrm>
        </p:grpSpPr>
        <p:sp>
          <p:nvSpPr>
            <p:cNvPr id="4" name="Rechteck 3">
              <a:extLst>
                <a:ext uri="{FF2B5EF4-FFF2-40B4-BE49-F238E27FC236}">
                  <a16:creationId xmlns:a16="http://schemas.microsoft.com/office/drawing/2014/main" id="{3FAB316F-95F1-6040-AB6B-EF23A5D58FAF}"/>
                </a:ext>
              </a:extLst>
            </p:cNvPr>
            <p:cNvSpPr/>
            <p:nvPr userDrawn="1"/>
          </p:nvSpPr>
          <p:spPr>
            <a:xfrm>
              <a:off x="7781365" y="3854824"/>
              <a:ext cx="1147482" cy="99906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dirty="0"/>
            </a:p>
          </p:txBody>
        </p:sp>
        <p:pic>
          <p:nvPicPr>
            <p:cNvPr id="8" name="Grafik 7">
              <a:extLst>
                <a:ext uri="{FF2B5EF4-FFF2-40B4-BE49-F238E27FC236}">
                  <a16:creationId xmlns:a16="http://schemas.microsoft.com/office/drawing/2014/main" id="{9DE39F29-B8C0-C64D-ADFE-A8AFF963CB1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502578" y="976199"/>
              <a:ext cx="6099496" cy="3877686"/>
            </a:xfrm>
            <a:prstGeom prst="rect">
              <a:avLst/>
            </a:prstGeom>
          </p:spPr>
        </p:pic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151529" y="2738074"/>
            <a:ext cx="4303059" cy="584900"/>
          </a:xfrm>
        </p:spPr>
        <p:txBody>
          <a:bodyPr anchor="b" anchorCtr="0">
            <a:noAutofit/>
          </a:bodyPr>
          <a:lstStyle>
            <a:lvl1pPr algn="ctr">
              <a:defRPr sz="2400">
                <a:solidFill>
                  <a:srgbClr val="666666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151529" y="3322973"/>
            <a:ext cx="4303060" cy="531851"/>
          </a:xfrm>
        </p:spPr>
        <p:txBody>
          <a:bodyPr>
            <a:normAutofit/>
          </a:bodyPr>
          <a:lstStyle>
            <a:lvl1pPr marL="0" indent="0" algn="ctr">
              <a:buNone/>
              <a:defRPr sz="1500">
                <a:solidFill>
                  <a:schemeClr val="bg1">
                    <a:lumMod val="6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  <p:sp>
        <p:nvSpPr>
          <p:cNvPr id="13" name="Rechteck 12"/>
          <p:cNvSpPr/>
          <p:nvPr userDrawn="1"/>
        </p:nvSpPr>
        <p:spPr>
          <a:xfrm>
            <a:off x="404091" y="4987636"/>
            <a:ext cx="3371273" cy="155864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</p:spTree>
    <p:extLst>
      <p:ext uri="{BB962C8B-B14F-4D97-AF65-F5344CB8AC3E}">
        <p14:creationId xmlns:p14="http://schemas.microsoft.com/office/powerpoint/2010/main" val="2409936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17.09.2020</a:t>
            </a:r>
            <a:endParaRPr lang="de-DE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de-DE" dirty="0" smtClean="0"/>
              <a:t>H. Welker/EPS</a:t>
            </a:r>
            <a:endParaRPr lang="de-DE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47664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0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0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‹Nr.›</a:t>
            </a:fld>
            <a:endParaRPr lang="de-DE"/>
          </a:p>
        </p:txBody>
      </p:sp>
      <p:sp>
        <p:nvSpPr>
          <p:cNvPr id="6" name="Datumsplatzhalter 4"/>
          <p:cNvSpPr>
            <a:spLocks noGrp="1"/>
          </p:cNvSpPr>
          <p:nvPr>
            <p:ph type="dt" sz="half" idx="13"/>
          </p:nvPr>
        </p:nvSpPr>
        <p:spPr>
          <a:xfrm>
            <a:off x="7099001" y="4914483"/>
            <a:ext cx="8498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17.09.2020</a:t>
            </a:r>
            <a:endParaRPr lang="de-DE" dirty="0"/>
          </a:p>
        </p:txBody>
      </p:sp>
      <p:sp>
        <p:nvSpPr>
          <p:cNvPr id="9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3962401" y="4920459"/>
            <a:ext cx="3136599" cy="2678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rgbClr val="333333"/>
                </a:solidFill>
              </a:defRPr>
            </a:lvl1pPr>
          </a:lstStyle>
          <a:p>
            <a:pPr algn="l"/>
            <a:r>
              <a:rPr lang="de-DE" smtClean="0"/>
              <a:t>H. Welker/EPS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66025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‹Nr.›</a:t>
            </a:fld>
            <a:endParaRPr lang="de-DE"/>
          </a:p>
        </p:txBody>
      </p:sp>
      <p:sp>
        <p:nvSpPr>
          <p:cNvPr id="4" name="Datumsplatzhalter 4"/>
          <p:cNvSpPr>
            <a:spLocks noGrp="1"/>
          </p:cNvSpPr>
          <p:nvPr>
            <p:ph type="dt" sz="half" idx="2"/>
          </p:nvPr>
        </p:nvSpPr>
        <p:spPr>
          <a:xfrm>
            <a:off x="7099001" y="4914483"/>
            <a:ext cx="8498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17.09.2020</a:t>
            </a:r>
            <a:endParaRPr lang="de-DE" dirty="0"/>
          </a:p>
        </p:txBody>
      </p:sp>
      <p:sp>
        <p:nvSpPr>
          <p:cNvPr id="7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3962401" y="4920459"/>
            <a:ext cx="3136599" cy="2678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rgbClr val="333333"/>
                </a:solidFill>
              </a:defRPr>
            </a:lvl1pPr>
          </a:lstStyle>
          <a:p>
            <a:pPr algn="l"/>
            <a:r>
              <a:rPr lang="de-DE" smtClean="0"/>
              <a:t>H. Welker/EPS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89792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Gerade Verbindung 26">
            <a:extLst>
              <a:ext uri="{FF2B5EF4-FFF2-40B4-BE49-F238E27FC236}">
                <a16:creationId xmlns:a16="http://schemas.microsoft.com/office/drawing/2014/main" id="{943494DA-FA9D-1447-B70B-2896FD77F5D0}"/>
              </a:ext>
            </a:extLst>
          </p:cNvPr>
          <p:cNvCxnSpPr/>
          <p:nvPr userDrawn="1"/>
        </p:nvCxnSpPr>
        <p:spPr>
          <a:xfrm>
            <a:off x="0" y="5049583"/>
            <a:ext cx="9144000" cy="0"/>
          </a:xfrm>
          <a:prstGeom prst="line">
            <a:avLst/>
          </a:prstGeom>
          <a:ln w="203200">
            <a:solidFill>
              <a:srgbClr val="EAEA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Bild 6" descr="GSI_Logo_rgb.png">
            <a:extLst>
              <a:ext uri="{FF2B5EF4-FFF2-40B4-BE49-F238E27FC236}">
                <a16:creationId xmlns:a16="http://schemas.microsoft.com/office/drawing/2014/main" id="{0E0D4DB1-EEDA-A644-B002-75EBF9968E0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9839" y="363875"/>
            <a:ext cx="1129081" cy="376361"/>
          </a:xfrm>
          <a:prstGeom prst="rect">
            <a:avLst/>
          </a:prstGeom>
        </p:spPr>
      </p:pic>
      <p:cxnSp>
        <p:nvCxnSpPr>
          <p:cNvPr id="23" name="Gerade Verbindung 22">
            <a:extLst>
              <a:ext uri="{FF2B5EF4-FFF2-40B4-BE49-F238E27FC236}">
                <a16:creationId xmlns:a16="http://schemas.microsoft.com/office/drawing/2014/main" id="{2AC6B5F8-0827-6645-B5C9-ED4385971D8F}"/>
              </a:ext>
            </a:extLst>
          </p:cNvPr>
          <p:cNvCxnSpPr/>
          <p:nvPr userDrawn="1"/>
        </p:nvCxnSpPr>
        <p:spPr>
          <a:xfrm>
            <a:off x="0" y="826224"/>
            <a:ext cx="9144000" cy="0"/>
          </a:xfrm>
          <a:prstGeom prst="line">
            <a:avLst/>
          </a:prstGeom>
          <a:ln w="203200">
            <a:solidFill>
              <a:srgbClr val="EAEA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echteck 23">
            <a:extLst>
              <a:ext uri="{FF2B5EF4-FFF2-40B4-BE49-F238E27FC236}">
                <a16:creationId xmlns:a16="http://schemas.microsoft.com/office/drawing/2014/main" id="{CC9BBC89-C94F-2342-BFB0-0C52DC04C485}"/>
              </a:ext>
            </a:extLst>
          </p:cNvPr>
          <p:cNvSpPr>
            <a:spLocks/>
          </p:cNvSpPr>
          <p:nvPr userDrawn="1"/>
        </p:nvSpPr>
        <p:spPr>
          <a:xfrm>
            <a:off x="-1" y="727074"/>
            <a:ext cx="201600" cy="201600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5E807027-043F-224A-B8A1-2EA6FD7AA9B7}"/>
              </a:ext>
            </a:extLst>
          </p:cNvPr>
          <p:cNvSpPr>
            <a:spLocks/>
          </p:cNvSpPr>
          <p:nvPr userDrawn="1"/>
        </p:nvSpPr>
        <p:spPr>
          <a:xfrm>
            <a:off x="-1" y="4949824"/>
            <a:ext cx="203277" cy="203277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17635" y="1088015"/>
            <a:ext cx="8420176" cy="36776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015792" y="4914482"/>
            <a:ext cx="74489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rgbClr val="333333"/>
                </a:solidFill>
                <a:latin typeface="Arial"/>
                <a:cs typeface="Arial"/>
              </a:defRPr>
            </a:lvl1pPr>
          </a:lstStyle>
          <a:p>
            <a:fld id="{125CBDDA-5CCF-8748-8988-9DC6C898177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1" name="Textfeld 10"/>
          <p:cNvSpPr txBox="1"/>
          <p:nvPr/>
        </p:nvSpPr>
        <p:spPr>
          <a:xfrm>
            <a:off x="435270" y="4950517"/>
            <a:ext cx="3527133" cy="20774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750" dirty="0">
                <a:solidFill>
                  <a:srgbClr val="333333"/>
                </a:solidFill>
                <a:latin typeface="Arial"/>
                <a:cs typeface="Arial"/>
              </a:rPr>
              <a:t>GSI Helmholtzzentrum für Schwerionenforschung GmbH</a:t>
            </a: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17638" y="231075"/>
            <a:ext cx="6129236" cy="59066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7151256" y="4914482"/>
            <a:ext cx="84837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rgbClr val="333333"/>
                </a:solidFill>
              </a:defRPr>
            </a:lvl1pPr>
          </a:lstStyle>
          <a:p>
            <a:r>
              <a:rPr lang="de-DE" smtClean="0"/>
              <a:t>17.09.2020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4013201" y="4920458"/>
            <a:ext cx="3136599" cy="2678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rgbClr val="333333"/>
                </a:solidFill>
              </a:defRPr>
            </a:lvl1pPr>
          </a:lstStyle>
          <a:p>
            <a:pPr algn="l"/>
            <a:r>
              <a:rPr lang="de-DE" smtClean="0"/>
              <a:t>H. Welker/EPS</a:t>
            </a:r>
            <a:endParaRPr lang="de-DE" dirty="0"/>
          </a:p>
        </p:txBody>
      </p:sp>
      <p:pic>
        <p:nvPicPr>
          <p:cNvPr id="13" name="Bild 12" descr="FAIR_Logo_rgb.png">
            <a:extLst>
              <a:ext uri="{FF2B5EF4-FFF2-40B4-BE49-F238E27FC236}">
                <a16:creationId xmlns:a16="http://schemas.microsoft.com/office/drawing/2014/main" id="{6EBF7B64-1F60-354C-83F5-CFA893F204BE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40829" y="206825"/>
            <a:ext cx="775055" cy="645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886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</p:sldLayoutIdLst>
  <p:hf hdr="0" dt="0"/>
  <p:txStyles>
    <p:titleStyle>
      <a:lvl1pPr algn="l" defTabSz="342900" rtl="0" eaLnBrk="1" latinLnBrk="0" hangingPunct="1">
        <a:spcBef>
          <a:spcPct val="0"/>
        </a:spcBef>
        <a:buNone/>
        <a:defRPr sz="1800" b="1" kern="1200">
          <a:solidFill>
            <a:srgbClr val="333333"/>
          </a:solidFill>
          <a:latin typeface="Arial"/>
          <a:ea typeface="+mj-ea"/>
          <a:cs typeface="Arial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800" kern="1200">
          <a:solidFill>
            <a:srgbClr val="333333"/>
          </a:solidFill>
          <a:latin typeface="Arial"/>
          <a:ea typeface="+mn-ea"/>
          <a:cs typeface="Arial"/>
        </a:defRPr>
      </a:lvl1pPr>
      <a:lvl2pPr marL="557213" indent="-214313" algn="l" defTabSz="3429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500" kern="1200">
          <a:solidFill>
            <a:srgbClr val="333333"/>
          </a:solidFill>
          <a:latin typeface="Arial"/>
          <a:ea typeface="+mn-ea"/>
          <a:cs typeface="Arial"/>
        </a:defRPr>
      </a:lvl2pPr>
      <a:lvl3pPr marL="857250" indent="-171450" algn="l" defTabSz="3429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350" kern="1200">
          <a:solidFill>
            <a:srgbClr val="333333"/>
          </a:solidFill>
          <a:latin typeface="Arial"/>
          <a:ea typeface="+mn-ea"/>
          <a:cs typeface="Arial"/>
        </a:defRPr>
      </a:lvl3pPr>
      <a:lvl4pPr marL="1200150" indent="-171450" algn="l" defTabSz="3429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200" kern="1200">
          <a:solidFill>
            <a:srgbClr val="333333"/>
          </a:solidFill>
          <a:latin typeface="Arial"/>
          <a:ea typeface="+mn-ea"/>
          <a:cs typeface="Arial"/>
        </a:defRPr>
      </a:lvl4pPr>
      <a:lvl5pPr marL="1543050" indent="-171450" algn="l" defTabSz="3429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050" kern="1200">
          <a:solidFill>
            <a:srgbClr val="333333"/>
          </a:solidFill>
          <a:latin typeface="Arial"/>
          <a:ea typeface="+mn-ea"/>
          <a:cs typeface="Arial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Commissioning of Power Converters</a:t>
            </a:r>
            <a:endParaRPr lang="en-GB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de-DE" dirty="0" smtClean="0"/>
              <a:t>H. Welker/EPS</a:t>
            </a:r>
          </a:p>
          <a:p>
            <a:r>
              <a:rPr lang="de-DE" sz="1200" dirty="0" smtClean="0"/>
              <a:t>17.09.2020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39101991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5110" y="2945894"/>
            <a:ext cx="1213438" cy="179267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1979" y="2827231"/>
            <a:ext cx="1281725" cy="182587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00369" y="2713399"/>
            <a:ext cx="1213895" cy="183086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Inhaltsplatzhalter 2"/>
          <p:cNvSpPr>
            <a:spLocks noGrp="1"/>
          </p:cNvSpPr>
          <p:nvPr>
            <p:ph idx="1"/>
          </p:nvPr>
        </p:nvSpPr>
        <p:spPr>
          <a:xfrm>
            <a:off x="422275" y="946479"/>
            <a:ext cx="8212138" cy="3858851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sz="1400" u="sng" dirty="0" smtClean="0"/>
              <a:t>Acceptance of Power </a:t>
            </a:r>
            <a:r>
              <a:rPr lang="en-US" sz="1400" u="sng" dirty="0"/>
              <a:t>Converters FAT + SAT (Aa-Ba)</a:t>
            </a:r>
          </a:p>
          <a:p>
            <a:pPr marL="957263" lvl="1" indent="-342900">
              <a:buFont typeface="Arial" panose="020B0604020202020204" pitchFamily="34" charset="0"/>
              <a:buChar char="•"/>
              <a:defRPr/>
            </a:pPr>
            <a:r>
              <a:rPr lang="en-US" sz="1250" dirty="0" smtClean="0">
                <a:solidFill>
                  <a:schemeClr val="accent1">
                    <a:lumMod val="75000"/>
                  </a:schemeClr>
                </a:solidFill>
              </a:rPr>
              <a:t>Acceptance tests will be performed with the power converter configuration software PCA as stand alone system. Generally no ACO hardware required or control system has to be available</a:t>
            </a:r>
          </a:p>
          <a:p>
            <a:pPr marL="957263" lvl="1" indent="-342900">
              <a:buFont typeface="Arial" panose="020B0604020202020204" pitchFamily="34" charset="0"/>
              <a:buChar char="•"/>
              <a:defRPr/>
            </a:pPr>
            <a:r>
              <a:rPr lang="en-US" sz="1250" dirty="0" smtClean="0">
                <a:solidFill>
                  <a:schemeClr val="accent1">
                    <a:lumMod val="75000"/>
                  </a:schemeClr>
                </a:solidFill>
              </a:rPr>
              <a:t>PCA includes: </a:t>
            </a:r>
          </a:p>
          <a:p>
            <a:pPr marL="1257300" lvl="2" indent="-342900">
              <a:buFont typeface="Arial" panose="020B0604020202020204" pitchFamily="34" charset="0"/>
              <a:buChar char="•"/>
              <a:defRPr/>
            </a:pPr>
            <a:r>
              <a:rPr lang="en-US" sz="1100" dirty="0" smtClean="0">
                <a:solidFill>
                  <a:schemeClr val="accent1">
                    <a:lumMod val="75000"/>
                  </a:schemeClr>
                </a:solidFill>
              </a:rPr>
              <a:t>Semi </a:t>
            </a:r>
            <a:r>
              <a:rPr lang="en-US" sz="1100" dirty="0">
                <a:solidFill>
                  <a:schemeClr val="accent1">
                    <a:lumMod val="75000"/>
                  </a:schemeClr>
                </a:solidFill>
              </a:rPr>
              <a:t>automatic test </a:t>
            </a:r>
            <a:r>
              <a:rPr lang="en-US" sz="1100" dirty="0" smtClean="0">
                <a:solidFill>
                  <a:schemeClr val="accent1">
                    <a:lumMod val="75000"/>
                  </a:schemeClr>
                </a:solidFill>
              </a:rPr>
              <a:t>procedure</a:t>
            </a:r>
          </a:p>
          <a:p>
            <a:pPr marL="1257300" lvl="2" indent="-342900">
              <a:buFont typeface="Arial" panose="020B0604020202020204" pitchFamily="34" charset="0"/>
              <a:buChar char="•"/>
              <a:defRPr/>
            </a:pPr>
            <a:r>
              <a:rPr lang="en-US" sz="1100" dirty="0" smtClean="0">
                <a:solidFill>
                  <a:schemeClr val="accent1">
                    <a:lumMod val="75000"/>
                  </a:schemeClr>
                </a:solidFill>
              </a:rPr>
              <a:t>Generation </a:t>
            </a:r>
            <a:r>
              <a:rPr lang="en-US" sz="1100" dirty="0">
                <a:solidFill>
                  <a:schemeClr val="accent1">
                    <a:lumMod val="75000"/>
                  </a:schemeClr>
                </a:solidFill>
              </a:rPr>
              <a:t>of set values </a:t>
            </a:r>
            <a:endParaRPr lang="en-US" sz="11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1257300" lvl="2" indent="-342900">
              <a:buFont typeface="Arial" panose="020B0604020202020204" pitchFamily="34" charset="0"/>
              <a:buChar char="•"/>
              <a:defRPr/>
            </a:pPr>
            <a:r>
              <a:rPr lang="en-US" sz="1100" dirty="0" smtClean="0">
                <a:solidFill>
                  <a:schemeClr val="accent1">
                    <a:lumMod val="75000"/>
                  </a:schemeClr>
                </a:solidFill>
              </a:rPr>
              <a:t>Generation </a:t>
            </a:r>
            <a:r>
              <a:rPr lang="en-US" sz="1100" dirty="0">
                <a:solidFill>
                  <a:schemeClr val="accent1">
                    <a:lumMod val="75000"/>
                  </a:schemeClr>
                </a:solidFill>
              </a:rPr>
              <a:t>of </a:t>
            </a:r>
            <a:r>
              <a:rPr lang="en-US" sz="1100" dirty="0" smtClean="0">
                <a:solidFill>
                  <a:schemeClr val="accent1">
                    <a:lumMod val="75000"/>
                  </a:schemeClr>
                </a:solidFill>
              </a:rPr>
              <a:t>test reports</a:t>
            </a:r>
          </a:p>
          <a:p>
            <a:pPr marL="1257300" lvl="2" indent="-342900">
              <a:buFont typeface="Arial" panose="020B0604020202020204" pitchFamily="34" charset="0"/>
              <a:buChar char="•"/>
              <a:defRPr/>
            </a:pPr>
            <a:r>
              <a:rPr lang="en-US" sz="1100" dirty="0" smtClean="0">
                <a:solidFill>
                  <a:schemeClr val="accent1">
                    <a:lumMod val="75000"/>
                  </a:schemeClr>
                </a:solidFill>
              </a:rPr>
              <a:t>Generation of configuration files</a:t>
            </a:r>
            <a:endParaRPr lang="en-US" sz="1100" dirty="0">
              <a:solidFill>
                <a:schemeClr val="accent1">
                  <a:lumMod val="75000"/>
                </a:schemeClr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endParaRPr lang="en-US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" name="Rechteck 11"/>
          <p:cNvSpPr/>
          <p:nvPr/>
        </p:nvSpPr>
        <p:spPr>
          <a:xfrm>
            <a:off x="204595" y="315615"/>
            <a:ext cx="60571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u="sng" dirty="0" smtClean="0"/>
              <a:t>Commissioning</a:t>
            </a:r>
            <a:r>
              <a:rPr lang="en-US" u="sng" dirty="0"/>
              <a:t> </a:t>
            </a:r>
            <a:r>
              <a:rPr lang="en-US" u="sng" dirty="0" smtClean="0"/>
              <a:t>of </a:t>
            </a:r>
            <a:r>
              <a:rPr lang="en-US" u="sng" dirty="0"/>
              <a:t>Power Converters</a:t>
            </a:r>
          </a:p>
        </p:txBody>
      </p:sp>
      <p:pic>
        <p:nvPicPr>
          <p:cNvPr id="13" name="Grafik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3118922" y="2985072"/>
            <a:ext cx="1507823" cy="177245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Grafik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341" y="2771917"/>
            <a:ext cx="2935750" cy="1968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17925" y="2621750"/>
            <a:ext cx="1204873" cy="185969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de-DE" smtClean="0"/>
              <a:t>H. Welker/EPS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pPr/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00442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2"/>
          <p:cNvSpPr>
            <a:spLocks noGrp="1"/>
          </p:cNvSpPr>
          <p:nvPr>
            <p:ph idx="1"/>
          </p:nvPr>
        </p:nvSpPr>
        <p:spPr>
          <a:xfrm>
            <a:off x="422275" y="1284649"/>
            <a:ext cx="8212138" cy="3858851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sz="1400" u="sng" dirty="0" smtClean="0"/>
              <a:t>Commissioning of Power Converters after Acceptance</a:t>
            </a:r>
          </a:p>
          <a:p>
            <a:pPr marL="0" indent="0">
              <a:buNone/>
              <a:defRPr/>
            </a:pPr>
            <a:endParaRPr lang="en-US" sz="1400" u="sng" dirty="0" smtClean="0"/>
          </a:p>
          <a:p>
            <a:pPr marL="500062" indent="-342900">
              <a:buFont typeface="Arial" panose="020B0604020202020204" pitchFamily="34" charset="0"/>
              <a:buChar char="•"/>
              <a:defRPr/>
            </a:pPr>
            <a:r>
              <a:rPr lang="en-US" sz="1400" dirty="0" smtClean="0">
                <a:solidFill>
                  <a:schemeClr val="accent1">
                    <a:lumMod val="75000"/>
                  </a:schemeClr>
                </a:solidFill>
              </a:rPr>
              <a:t>New 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FESA-classes </a:t>
            </a:r>
            <a:r>
              <a:rPr lang="en-US" sz="1400" dirty="0" smtClean="0">
                <a:solidFill>
                  <a:schemeClr val="accent1">
                    <a:lumMod val="75000"/>
                  </a:schemeClr>
                </a:solidFill>
              </a:rPr>
              <a:t>for new power 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converter </a:t>
            </a:r>
            <a:r>
              <a:rPr lang="en-US" sz="1400" dirty="0" smtClean="0">
                <a:solidFill>
                  <a:schemeClr val="accent1">
                    <a:lumMod val="75000"/>
                  </a:schemeClr>
                </a:solidFill>
              </a:rPr>
              <a:t>topologies/functionalities 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required</a:t>
            </a:r>
          </a:p>
          <a:p>
            <a:pPr marL="500062" indent="-342900">
              <a:buFont typeface="Arial" panose="020B0604020202020204" pitchFamily="34" charset="0"/>
              <a:buChar char="•"/>
              <a:defRPr/>
            </a:pPr>
            <a:r>
              <a:rPr lang="en-US" sz="1400" dirty="0" smtClean="0">
                <a:solidFill>
                  <a:schemeClr val="accent1">
                    <a:lumMod val="75000"/>
                  </a:schemeClr>
                </a:solidFill>
              </a:rPr>
              <a:t>Testing of control 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interface (preferably </a:t>
            </a:r>
            <a:r>
              <a:rPr lang="en-US" sz="1400" dirty="0" smtClean="0">
                <a:solidFill>
                  <a:schemeClr val="accent1">
                    <a:lumMod val="75000"/>
                  </a:schemeClr>
                </a:solidFill>
              </a:rPr>
              <a:t>by automatized procedure) 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1200" dirty="0" smtClean="0">
                <a:solidFill>
                  <a:schemeClr val="accent1">
                    <a:lumMod val="75000"/>
                  </a:schemeClr>
                </a:solidFill>
              </a:rPr>
              <a:t>On/off/reset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1200" dirty="0" smtClean="0">
                <a:solidFill>
                  <a:schemeClr val="accent1">
                    <a:lumMod val="75000"/>
                  </a:schemeClr>
                </a:solidFill>
              </a:rPr>
              <a:t>Supply of set values (I/U)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1200" dirty="0" smtClean="0">
                <a:solidFill>
                  <a:schemeClr val="accent1">
                    <a:lumMod val="75000"/>
                  </a:schemeClr>
                </a:solidFill>
              </a:rPr>
              <a:t>Read back of actual values/status</a:t>
            </a:r>
            <a:endParaRPr lang="en-US" sz="1200" dirty="0">
              <a:solidFill>
                <a:schemeClr val="accent1">
                  <a:lumMod val="75000"/>
                </a:schemeClr>
              </a:solidFill>
            </a:endParaRPr>
          </a:p>
          <a:p>
            <a:pPr marL="500062" indent="-342900">
              <a:buFont typeface="Arial" panose="020B0604020202020204" pitchFamily="34" charset="0"/>
              <a:buChar char="•"/>
              <a:defRPr/>
            </a:pPr>
            <a:r>
              <a:rPr lang="en-US" sz="1400" dirty="0" smtClean="0">
                <a:solidFill>
                  <a:schemeClr val="accent1">
                    <a:lumMod val="75000"/>
                  </a:schemeClr>
                </a:solidFill>
              </a:rPr>
              <a:t>Testing of interfaces to 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MPS (</a:t>
            </a:r>
            <a:r>
              <a:rPr lang="el-GR" sz="1400" dirty="0">
                <a:solidFill>
                  <a:schemeClr val="accent1">
                    <a:lumMod val="75000"/>
                  </a:schemeClr>
                </a:solidFill>
              </a:rPr>
              <a:t>Δ</a:t>
            </a:r>
            <a:r>
              <a:rPr lang="de-DE" sz="1400" dirty="0" smtClean="0">
                <a:solidFill>
                  <a:schemeClr val="accent1">
                    <a:lumMod val="75000"/>
                  </a:schemeClr>
                </a:solidFill>
              </a:rPr>
              <a:t>I </a:t>
            </a:r>
            <a:r>
              <a:rPr lang="de-DE" sz="1400" dirty="0" err="1" smtClean="0">
                <a:solidFill>
                  <a:schemeClr val="accent1">
                    <a:lumMod val="75000"/>
                  </a:schemeClr>
                </a:solidFill>
              </a:rPr>
              <a:t>monitoring</a:t>
            </a:r>
            <a:r>
              <a:rPr lang="de-DE" sz="1400" dirty="0" smtClean="0">
                <a:solidFill>
                  <a:schemeClr val="accent1">
                    <a:lumMod val="75000"/>
                  </a:schemeClr>
                </a:solidFill>
              </a:rPr>
              <a:t>) </a:t>
            </a:r>
            <a:r>
              <a:rPr lang="de-DE" sz="1400" dirty="0" err="1" smtClean="0">
                <a:solidFill>
                  <a:schemeClr val="accent1">
                    <a:lumMod val="75000"/>
                  </a:schemeClr>
                </a:solidFill>
              </a:rPr>
              <a:t>and</a:t>
            </a:r>
            <a:r>
              <a:rPr lang="en-US" sz="1400" dirty="0" smtClean="0">
                <a:solidFill>
                  <a:schemeClr val="accent1">
                    <a:lumMod val="75000"/>
                  </a:schemeClr>
                </a:solidFill>
              </a:rPr>
              <a:t> PAS</a:t>
            </a:r>
          </a:p>
          <a:p>
            <a:pPr marL="500062" indent="-342900">
              <a:buFont typeface="Arial" panose="020B0604020202020204" pitchFamily="34" charset="0"/>
              <a:buChar char="•"/>
              <a:defRPr/>
            </a:pPr>
            <a:r>
              <a:rPr lang="en-US" sz="1400" dirty="0" smtClean="0">
                <a:solidFill>
                  <a:schemeClr val="accent1">
                    <a:lumMod val="75000"/>
                  </a:schemeClr>
                </a:solidFill>
              </a:rPr>
              <a:t>Synchronous 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operation of large power </a:t>
            </a:r>
            <a:r>
              <a:rPr lang="en-US" sz="1400" dirty="0" smtClean="0">
                <a:solidFill>
                  <a:schemeClr val="accent1">
                    <a:lumMod val="75000"/>
                  </a:schemeClr>
                </a:solidFill>
              </a:rPr>
              <a:t>converters for 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power tests (i.e. SIS 100 main systems together with SIS 18 main systems</a:t>
            </a:r>
            <a:r>
              <a:rPr lang="en-US" sz="1400" dirty="0" smtClean="0">
                <a:solidFill>
                  <a:schemeClr val="accent1">
                    <a:lumMod val="75000"/>
                  </a:schemeClr>
                </a:solidFill>
              </a:rPr>
              <a:t>). Partially in SAT Ab, Ba required.</a:t>
            </a:r>
            <a:endParaRPr lang="en-US" sz="1400" dirty="0">
              <a:solidFill>
                <a:schemeClr val="accent1">
                  <a:lumMod val="75000"/>
                </a:schemeClr>
              </a:solidFill>
            </a:endParaRPr>
          </a:p>
          <a:p>
            <a:pPr marL="500062" indent="-342900">
              <a:buFont typeface="Arial" panose="020B0604020202020204" pitchFamily="34" charset="0"/>
              <a:buChar char="•"/>
              <a:defRPr/>
            </a:pPr>
            <a:r>
              <a:rPr lang="en-US" sz="1400" dirty="0" smtClean="0">
                <a:solidFill>
                  <a:schemeClr val="accent1">
                    <a:lumMod val="75000"/>
                  </a:schemeClr>
                </a:solidFill>
              </a:rPr>
              <a:t>Uploading of parameter files to central storage place (via the control system)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endParaRPr lang="en-US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204595" y="315615"/>
            <a:ext cx="60571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u="sng" dirty="0" smtClean="0"/>
              <a:t>Commissioning</a:t>
            </a:r>
            <a:r>
              <a:rPr lang="en-US" u="sng" dirty="0"/>
              <a:t> </a:t>
            </a:r>
            <a:r>
              <a:rPr lang="en-US" u="sng" dirty="0" smtClean="0"/>
              <a:t>of </a:t>
            </a:r>
            <a:r>
              <a:rPr lang="en-US" u="sng" dirty="0"/>
              <a:t>Power Converters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de-DE" smtClean="0"/>
              <a:t>H. Welker/EPS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pPr/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875184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2"/>
          <p:cNvSpPr>
            <a:spLocks noGrp="1"/>
          </p:cNvSpPr>
          <p:nvPr>
            <p:ph idx="1"/>
          </p:nvPr>
        </p:nvSpPr>
        <p:spPr>
          <a:xfrm>
            <a:off x="422275" y="1284649"/>
            <a:ext cx="8212138" cy="3858851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sz="1400" u="sng" dirty="0" smtClean="0"/>
              <a:t>Power converter data management / data exchange via control system</a:t>
            </a:r>
            <a:endParaRPr lang="en-US" sz="1400" u="sng" dirty="0"/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endParaRPr lang="en-US" sz="12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500062" indent="-342900">
              <a:buFont typeface="Arial" panose="020B0604020202020204" pitchFamily="34" charset="0"/>
              <a:buChar char="•"/>
              <a:defRPr/>
            </a:pPr>
            <a:r>
              <a:rPr lang="en-US" sz="1400" dirty="0" smtClean="0">
                <a:solidFill>
                  <a:schemeClr val="accent1">
                    <a:lumMod val="75000"/>
                  </a:schemeClr>
                </a:solidFill>
              </a:rPr>
              <a:t>Write/read 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files to/from ACUs </a:t>
            </a:r>
          </a:p>
          <a:p>
            <a:pPr marL="957263" lvl="1" indent="-342900"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solidFill>
                  <a:schemeClr val="accent1">
                    <a:lumMod val="75000"/>
                  </a:schemeClr>
                </a:solidFill>
              </a:rPr>
              <a:t>Firmware, parameter files &amp; configuration files</a:t>
            </a:r>
          </a:p>
          <a:p>
            <a:pPr marL="1257300" lvl="2" indent="-342900">
              <a:buFont typeface="Arial" panose="020B0604020202020204" pitchFamily="34" charset="0"/>
              <a:buChar char="•"/>
              <a:defRPr/>
            </a:pPr>
            <a:r>
              <a:rPr lang="en-US" sz="1000" dirty="0">
                <a:solidFill>
                  <a:schemeClr val="accent1">
                    <a:lumMod val="75000"/>
                  </a:schemeClr>
                </a:solidFill>
              </a:rPr>
              <a:t>On demand to a single ACU</a:t>
            </a:r>
          </a:p>
          <a:p>
            <a:pPr marL="1257300" lvl="2" indent="-342900">
              <a:buFont typeface="Arial" panose="020B0604020202020204" pitchFamily="34" charset="0"/>
              <a:buChar char="•"/>
              <a:defRPr/>
            </a:pPr>
            <a:r>
              <a:rPr lang="en-US" sz="1000" dirty="0">
                <a:solidFill>
                  <a:schemeClr val="accent1">
                    <a:lumMod val="75000"/>
                  </a:schemeClr>
                </a:solidFill>
              </a:rPr>
              <a:t>Via broadcast to a list of </a:t>
            </a:r>
            <a:r>
              <a:rPr lang="en-US" sz="1000" dirty="0" smtClean="0">
                <a:solidFill>
                  <a:schemeClr val="accent1">
                    <a:lumMod val="75000"/>
                  </a:schemeClr>
                </a:solidFill>
              </a:rPr>
              <a:t>ACUs</a:t>
            </a:r>
          </a:p>
          <a:p>
            <a:pPr marL="957263" lvl="1" indent="-342900"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solidFill>
                  <a:schemeClr val="accent1">
                    <a:lumMod val="75000"/>
                  </a:schemeClr>
                </a:solidFill>
              </a:rPr>
              <a:t>Set internal ACU clock (time) once per day</a:t>
            </a:r>
          </a:p>
          <a:p>
            <a:pPr marL="500062" indent="-342900"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Central storage of those files or interface to storage (database)</a:t>
            </a:r>
          </a:p>
          <a:p>
            <a:pPr marL="957263" lvl="1" indent="-342900"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solidFill>
                  <a:schemeClr val="accent1">
                    <a:lumMod val="75000"/>
                  </a:schemeClr>
                </a:solidFill>
              </a:rPr>
              <a:t>Compare files stored in ACU with files stored on database</a:t>
            </a:r>
          </a:p>
          <a:p>
            <a:pPr marL="957263" lvl="1" indent="-342900"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solidFill>
                  <a:schemeClr val="accent1">
                    <a:lumMod val="75000"/>
                  </a:schemeClr>
                </a:solidFill>
              </a:rPr>
              <a:t>In case of mismatch, actions to be taken have to be discussed in </a:t>
            </a:r>
            <a:r>
              <a:rPr lang="en-US" sz="1200" dirty="0" smtClean="0">
                <a:solidFill>
                  <a:schemeClr val="accent1">
                    <a:lumMod val="75000"/>
                  </a:schemeClr>
                </a:solidFill>
              </a:rPr>
              <a:t>detail</a:t>
            </a:r>
          </a:p>
          <a:p>
            <a:pPr marL="957263" lvl="1" indent="-342900"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solidFill>
                  <a:schemeClr val="accent1">
                    <a:lumMod val="75000"/>
                  </a:schemeClr>
                </a:solidFill>
              </a:rPr>
              <a:t>Accessible for </a:t>
            </a:r>
            <a:r>
              <a:rPr lang="en-US" sz="1200" dirty="0" smtClean="0">
                <a:solidFill>
                  <a:schemeClr val="accent1">
                    <a:lumMod val="75000"/>
                  </a:schemeClr>
                </a:solidFill>
              </a:rPr>
              <a:t>EPS</a:t>
            </a:r>
          </a:p>
          <a:p>
            <a:pPr marL="500062" indent="-342900">
              <a:buFont typeface="Arial" panose="020B0604020202020204" pitchFamily="34" charset="0"/>
              <a:buChar char="•"/>
              <a:defRPr/>
            </a:pPr>
            <a:r>
              <a:rPr lang="en-US" sz="1400" dirty="0" smtClean="0">
                <a:solidFill>
                  <a:schemeClr val="accent1">
                    <a:lumMod val="75000"/>
                  </a:schemeClr>
                </a:solidFill>
              </a:rPr>
              <a:t>Post mortem </a:t>
            </a:r>
            <a:r>
              <a:rPr lang="en-US" sz="1400" dirty="0" smtClean="0">
                <a:solidFill>
                  <a:schemeClr val="accent1">
                    <a:lumMod val="75000"/>
                  </a:schemeClr>
                </a:solidFill>
              </a:rPr>
              <a:t>analysis</a:t>
            </a:r>
            <a:endParaRPr lang="en-US" sz="1400" dirty="0">
              <a:solidFill>
                <a:schemeClr val="accent1">
                  <a:lumMod val="75000"/>
                </a:schemeClr>
              </a:solidFill>
            </a:endParaRPr>
          </a:p>
          <a:p>
            <a:pPr marL="957263" lvl="1" indent="-342900">
              <a:buFont typeface="Arial" panose="020B0604020202020204" pitchFamily="34" charset="0"/>
              <a:buChar char="•"/>
              <a:defRPr/>
            </a:pPr>
            <a:endParaRPr lang="en-US" sz="1200" dirty="0">
              <a:solidFill>
                <a:schemeClr val="accent1">
                  <a:lumMod val="75000"/>
                </a:schemeClr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endParaRPr lang="en-US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204595" y="315615"/>
            <a:ext cx="60571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u="sng" dirty="0" smtClean="0"/>
              <a:t>Commissioning</a:t>
            </a:r>
            <a:r>
              <a:rPr lang="en-US" u="sng" dirty="0"/>
              <a:t> </a:t>
            </a:r>
            <a:r>
              <a:rPr lang="en-US" u="sng" dirty="0" smtClean="0"/>
              <a:t>of </a:t>
            </a:r>
            <a:r>
              <a:rPr lang="en-US" u="sng" dirty="0"/>
              <a:t>Power Converters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de-DE" smtClean="0"/>
              <a:t>H. Welker/EPS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pPr/>
              <a:t>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97589526"/>
      </p:ext>
    </p:extLst>
  </p:cSld>
  <p:clrMapOvr>
    <a:masterClrMapping/>
  </p:clrMapOvr>
</p:sld>
</file>

<file path=ppt/theme/theme1.xml><?xml version="1.0" encoding="utf-8"?>
<a:theme xmlns:a="http://schemas.openxmlformats.org/drawingml/2006/main" name="fair-gsi-folienmaster_2017_onering">
  <a:themeElements>
    <a:clrScheme name="Benutzerdefiniert 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66666"/>
      </a:hlink>
      <a:folHlink>
        <a:srgbClr val="800080"/>
      </a:folHlink>
    </a:clrScheme>
    <a:fontScheme name="Office Klassisch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DBB63"/>
        </a:solidFill>
        <a:ln>
          <a:noFill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 anchor="t"/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8" id="{88F67082-FAA7-774F-81ED-C94DAF9F09F3}" vid="{76C6051D-27C6-564A-8764-CCBC0645D37F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fair-gsi-folienmaster_2019_16zu9</Template>
  <TotalTime>0</TotalTime>
  <Words>271</Words>
  <Application>Microsoft Office PowerPoint</Application>
  <PresentationFormat>Bildschirmpräsentation (16:9)</PresentationFormat>
  <Paragraphs>41</Paragraphs>
  <Slides>4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</vt:i4>
      </vt:variant>
    </vt:vector>
  </HeadingPairs>
  <TitlesOfParts>
    <vt:vector size="8" baseType="lpstr">
      <vt:lpstr>Arial</vt:lpstr>
      <vt:lpstr>Calibri</vt:lpstr>
      <vt:lpstr>Wingdings</vt:lpstr>
      <vt:lpstr>fair-gsi-folienmaster_2017_onering</vt:lpstr>
      <vt:lpstr>Commissioning of Power Converters</vt:lpstr>
      <vt:lpstr>PowerPoint-Präsentation</vt:lpstr>
      <vt:lpstr>PowerPoint-Präsentation</vt:lpstr>
      <vt:lpstr>PowerPoint-Präsentation</vt:lpstr>
    </vt:vector>
  </TitlesOfParts>
  <Company>GSI Helmholtzzentrum für Schwerionenforschung GmbH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Commissioning of Power Converters</dc:title>
  <dc:creator>Welker, Horst</dc:creator>
  <cp:lastModifiedBy>Welker, Horst</cp:lastModifiedBy>
  <cp:revision>38</cp:revision>
  <dcterms:created xsi:type="dcterms:W3CDTF">2020-09-15T12:28:53Z</dcterms:created>
  <dcterms:modified xsi:type="dcterms:W3CDTF">2020-09-17T08:36:05Z</dcterms:modified>
</cp:coreProperties>
</file>