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8" r:id="rId3"/>
    <p:sldId id="269" r:id="rId4"/>
    <p:sldId id="273" r:id="rId5"/>
    <p:sldId id="263" r:id="rId6"/>
    <p:sldId id="264" r:id="rId7"/>
    <p:sldId id="274" r:id="rId8"/>
    <p:sldId id="275" r:id="rId9"/>
    <p:sldId id="276" r:id="rId10"/>
    <p:sldId id="257" r:id="rId11"/>
    <p:sldId id="258" r:id="rId1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FDBB63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91" autoAdjust="0"/>
  </p:normalViewPr>
  <p:slideViewPr>
    <p:cSldViewPr snapToGrid="0" snapToObjects="1">
      <p:cViewPr varScale="1">
        <p:scale>
          <a:sx n="105" d="100"/>
          <a:sy n="105" d="100"/>
        </p:scale>
        <p:origin x="99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17.09.2020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17.09.2020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_mesh_einRing_201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" b="3602"/>
          <a:stretch/>
        </p:blipFill>
        <p:spPr>
          <a:xfrm>
            <a:off x="472796" y="1244600"/>
            <a:ext cx="8518804" cy="53420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35271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Cryo</a:t>
            </a:r>
            <a:r>
              <a:rPr lang="de-DE" dirty="0"/>
              <a:t> </a:t>
            </a:r>
            <a:r>
              <a:rPr lang="de-DE" dirty="0" err="1"/>
              <a:t>Commissioning</a:t>
            </a:r>
            <a:r>
              <a:rPr lang="de-DE" dirty="0"/>
              <a:t> </a:t>
            </a:r>
            <a:r>
              <a:rPr lang="de-DE" dirty="0" err="1"/>
              <a:t>Concept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de-DE" dirty="0" smtClean="0"/>
          </a:p>
          <a:p>
            <a:r>
              <a:rPr lang="de-DE" dirty="0" smtClean="0"/>
              <a:t>Holger Kollmus für COM/CRY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Das </a:t>
            </a:r>
            <a:r>
              <a:rPr lang="de-DE" dirty="0" err="1"/>
              <a:t>kryogene</a:t>
            </a:r>
            <a:r>
              <a:rPr lang="de-DE" dirty="0"/>
              <a:t> Verteilsystem </a:t>
            </a:r>
            <a:r>
              <a:rPr lang="de-DE" dirty="0" smtClean="0"/>
              <a:t>für SIS100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5" y="1058892"/>
            <a:ext cx="5638912" cy="579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007100" y="1924050"/>
            <a:ext cx="2917825" cy="230832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3 </a:t>
            </a:r>
            <a:r>
              <a:rPr lang="de-DE" dirty="0" err="1" smtClean="0"/>
              <a:t>Feedboxen</a:t>
            </a:r>
            <a:r>
              <a:rPr lang="de-DE" dirty="0" smtClean="0"/>
              <a:t> (polnisches In-Kind) versorgen je 2 Sektoren mit </a:t>
            </a:r>
            <a:r>
              <a:rPr lang="de-DE" dirty="0" err="1" smtClean="0"/>
              <a:t>kryogenem</a:t>
            </a:r>
            <a:r>
              <a:rPr lang="de-DE" dirty="0" smtClean="0"/>
              <a:t> Helium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Bau und Installation der Verteilbox DB4 und der Transferleitungen durch Industriepartner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Das </a:t>
            </a:r>
            <a:r>
              <a:rPr lang="de-DE" dirty="0" err="1" smtClean="0"/>
              <a:t>kryogene</a:t>
            </a:r>
            <a:r>
              <a:rPr lang="de-DE" dirty="0" smtClean="0"/>
              <a:t> Verteilsystem für FAIR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9" y="1057557"/>
            <a:ext cx="3211329" cy="557819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800475" y="1504950"/>
            <a:ext cx="5105401" cy="286232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Zentrale Helium Kälteanlage CRYO2:</a:t>
            </a:r>
            <a:br>
              <a:rPr lang="de-DE" dirty="0" smtClean="0"/>
            </a:br>
            <a:r>
              <a:rPr lang="de-DE" dirty="0" smtClean="0"/>
              <a:t>ca. 14 kW Kühlleistung bei 4,4 K (-269 °C)</a:t>
            </a:r>
            <a:br>
              <a:rPr lang="de-DE" dirty="0" smtClean="0"/>
            </a:br>
            <a:r>
              <a:rPr lang="de-DE" dirty="0" smtClean="0"/>
              <a:t>ca. </a:t>
            </a:r>
            <a:r>
              <a:rPr lang="de-DE" dirty="0"/>
              <a:t>50 kW Kühlleistung bei </a:t>
            </a:r>
            <a:r>
              <a:rPr lang="de-DE" dirty="0" smtClean="0"/>
              <a:t>50 </a:t>
            </a:r>
            <a:r>
              <a:rPr lang="de-DE" dirty="0"/>
              <a:t>K (-</a:t>
            </a:r>
            <a:r>
              <a:rPr lang="de-DE" dirty="0" smtClean="0"/>
              <a:t>223 </a:t>
            </a:r>
            <a:r>
              <a:rPr lang="de-DE" dirty="0"/>
              <a:t>°C</a:t>
            </a:r>
            <a:r>
              <a:rPr lang="de-DE" dirty="0" smtClean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Hauptnutzer: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SIS100 Beschleunigerring im Norden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Super-FRS </a:t>
            </a:r>
            <a:r>
              <a:rPr lang="de-DE" dirty="0" err="1" smtClean="0"/>
              <a:t>Fragmentseparator</a:t>
            </a:r>
            <a:r>
              <a:rPr lang="de-DE" dirty="0" smtClean="0"/>
              <a:t> im Süden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Heliumverteilung durch ca. 2 km vakuumisolierte Transferleitungen + Verteilboxen (DB2, DB3 und DB4)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858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422565" y="270000"/>
            <a:ext cx="558395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mtClean="0"/>
              <a:t>SIS100 with SuperFRS and CBM</a:t>
            </a:r>
            <a:endParaRPr lang="de-DE" dirty="0"/>
          </a:p>
        </p:txBody>
      </p:sp>
      <p:pic>
        <p:nvPicPr>
          <p:cNvPr id="4" name="Grafi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1213"/>
          <a:stretch>
            <a:fillRect/>
          </a:stretch>
        </p:blipFill>
        <p:spPr bwMode="auto">
          <a:xfrm>
            <a:off x="31750" y="1228725"/>
            <a:ext cx="873125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6"/>
          <p:cNvSpPr>
            <a:spLocks noChangeArrowheads="1"/>
          </p:cNvSpPr>
          <p:nvPr/>
        </p:nvSpPr>
        <p:spPr bwMode="auto">
          <a:xfrm>
            <a:off x="4133850" y="1571625"/>
            <a:ext cx="4665663" cy="2297113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altLang="de-DE"/>
          </a:p>
        </p:txBody>
      </p:sp>
      <p:grpSp>
        <p:nvGrpSpPr>
          <p:cNvPr id="6" name="Gruppieren 5"/>
          <p:cNvGrpSpPr>
            <a:grpSpLocks/>
          </p:cNvGrpSpPr>
          <p:nvPr/>
        </p:nvGrpSpPr>
        <p:grpSpPr bwMode="auto">
          <a:xfrm>
            <a:off x="1620838" y="3449638"/>
            <a:ext cx="2886075" cy="1858962"/>
            <a:chOff x="1910687" y="4121623"/>
            <a:chExt cx="3181425" cy="2050348"/>
          </a:xfrm>
        </p:grpSpPr>
        <p:sp>
          <p:nvSpPr>
            <p:cNvPr id="7" name="Freihandform 6"/>
            <p:cNvSpPr/>
            <p:nvPr/>
          </p:nvSpPr>
          <p:spPr bwMode="auto">
            <a:xfrm>
              <a:off x="3310654" y="4121623"/>
              <a:ext cx="1781458" cy="2050348"/>
            </a:xfrm>
            <a:custGeom>
              <a:avLst/>
              <a:gdLst>
                <a:gd name="connsiteX0" fmla="*/ 1508226 w 2025285"/>
                <a:gd name="connsiteY0" fmla="*/ 0 h 2425490"/>
                <a:gd name="connsiteX1" fmla="*/ 1944954 w 2025285"/>
                <a:gd name="connsiteY1" fmla="*/ 1760561 h 2425490"/>
                <a:gd name="connsiteX2" fmla="*/ 75211 w 2025285"/>
                <a:gd name="connsiteY2" fmla="*/ 1978925 h 2425490"/>
                <a:gd name="connsiteX3" fmla="*/ 402757 w 2025285"/>
                <a:gd name="connsiteY3" fmla="*/ 2402006 h 2425490"/>
                <a:gd name="connsiteX4" fmla="*/ 730304 w 2025285"/>
                <a:gd name="connsiteY4" fmla="*/ 2333767 h 2425490"/>
                <a:gd name="connsiteX0" fmla="*/ 1487323 w 1760474"/>
                <a:gd name="connsiteY0" fmla="*/ 0 h 2425490"/>
                <a:gd name="connsiteX1" fmla="*/ 1596504 w 1760474"/>
                <a:gd name="connsiteY1" fmla="*/ 1446662 h 2425490"/>
                <a:gd name="connsiteX2" fmla="*/ 54308 w 1760474"/>
                <a:gd name="connsiteY2" fmla="*/ 1978925 h 2425490"/>
                <a:gd name="connsiteX3" fmla="*/ 381854 w 1760474"/>
                <a:gd name="connsiteY3" fmla="*/ 2402006 h 2425490"/>
                <a:gd name="connsiteX4" fmla="*/ 709401 w 1760474"/>
                <a:gd name="connsiteY4" fmla="*/ 2333767 h 2425490"/>
                <a:gd name="connsiteX0" fmla="*/ 1260878 w 1516523"/>
                <a:gd name="connsiteY0" fmla="*/ 0 h 2444444"/>
                <a:gd name="connsiteX1" fmla="*/ 1370059 w 1516523"/>
                <a:gd name="connsiteY1" fmla="*/ 1446662 h 2444444"/>
                <a:gd name="connsiteX2" fmla="*/ 87170 w 1516523"/>
                <a:gd name="connsiteY2" fmla="*/ 1719617 h 2444444"/>
                <a:gd name="connsiteX3" fmla="*/ 155409 w 1516523"/>
                <a:gd name="connsiteY3" fmla="*/ 2402006 h 2444444"/>
                <a:gd name="connsiteX4" fmla="*/ 482956 w 1516523"/>
                <a:gd name="connsiteY4" fmla="*/ 2333767 h 2444444"/>
                <a:gd name="connsiteX0" fmla="*/ 1493398 w 1749043"/>
                <a:gd name="connsiteY0" fmla="*/ 0 h 2405189"/>
                <a:gd name="connsiteX1" fmla="*/ 1602579 w 1749043"/>
                <a:gd name="connsiteY1" fmla="*/ 1446662 h 2405189"/>
                <a:gd name="connsiteX2" fmla="*/ 319690 w 1749043"/>
                <a:gd name="connsiteY2" fmla="*/ 1719617 h 2405189"/>
                <a:gd name="connsiteX3" fmla="*/ 19439 w 1749043"/>
                <a:gd name="connsiteY3" fmla="*/ 2347414 h 2405189"/>
                <a:gd name="connsiteX4" fmla="*/ 715476 w 1749043"/>
                <a:gd name="connsiteY4" fmla="*/ 2333767 h 2405189"/>
                <a:gd name="connsiteX0" fmla="*/ 1588932 w 1803391"/>
                <a:gd name="connsiteY0" fmla="*/ 0 h 2050348"/>
                <a:gd name="connsiteX1" fmla="*/ 1602579 w 1803391"/>
                <a:gd name="connsiteY1" fmla="*/ 1091821 h 2050348"/>
                <a:gd name="connsiteX2" fmla="*/ 319690 w 1803391"/>
                <a:gd name="connsiteY2" fmla="*/ 1364776 h 2050348"/>
                <a:gd name="connsiteX3" fmla="*/ 19439 w 1803391"/>
                <a:gd name="connsiteY3" fmla="*/ 1992573 h 2050348"/>
                <a:gd name="connsiteX4" fmla="*/ 715476 w 1803391"/>
                <a:gd name="connsiteY4" fmla="*/ 1978926 h 2050348"/>
                <a:gd name="connsiteX0" fmla="*/ 1587532 w 1765885"/>
                <a:gd name="connsiteY0" fmla="*/ 0 h 2050348"/>
                <a:gd name="connsiteX1" fmla="*/ 1505644 w 1765885"/>
                <a:gd name="connsiteY1" fmla="*/ 1160060 h 2050348"/>
                <a:gd name="connsiteX2" fmla="*/ 318290 w 1765885"/>
                <a:gd name="connsiteY2" fmla="*/ 1364776 h 2050348"/>
                <a:gd name="connsiteX3" fmla="*/ 18039 w 1765885"/>
                <a:gd name="connsiteY3" fmla="*/ 1992573 h 2050348"/>
                <a:gd name="connsiteX4" fmla="*/ 714076 w 1765885"/>
                <a:gd name="connsiteY4" fmla="*/ 1978926 h 2050348"/>
                <a:gd name="connsiteX0" fmla="*/ 1588112 w 1780677"/>
                <a:gd name="connsiteY0" fmla="*/ 0 h 2050348"/>
                <a:gd name="connsiteX1" fmla="*/ 1547167 w 1780677"/>
                <a:gd name="connsiteY1" fmla="*/ 1119117 h 2050348"/>
                <a:gd name="connsiteX2" fmla="*/ 318870 w 1780677"/>
                <a:gd name="connsiteY2" fmla="*/ 1364776 h 2050348"/>
                <a:gd name="connsiteX3" fmla="*/ 18619 w 1780677"/>
                <a:gd name="connsiteY3" fmla="*/ 1992573 h 2050348"/>
                <a:gd name="connsiteX4" fmla="*/ 714656 w 1780677"/>
                <a:gd name="connsiteY4" fmla="*/ 1978926 h 205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0677" h="2050348">
                  <a:moveTo>
                    <a:pt x="1588112" y="0"/>
                  </a:moveTo>
                  <a:cubicBezTo>
                    <a:pt x="1925894" y="715370"/>
                    <a:pt x="1758707" y="891654"/>
                    <a:pt x="1547167" y="1119117"/>
                  </a:cubicBezTo>
                  <a:cubicBezTo>
                    <a:pt x="1335627" y="1346580"/>
                    <a:pt x="573628" y="1219200"/>
                    <a:pt x="318870" y="1364776"/>
                  </a:cubicBezTo>
                  <a:cubicBezTo>
                    <a:pt x="64112" y="1510352"/>
                    <a:pt x="-47345" y="1890215"/>
                    <a:pt x="18619" y="1992573"/>
                  </a:cubicBezTo>
                  <a:cubicBezTo>
                    <a:pt x="84583" y="2094931"/>
                    <a:pt x="605473" y="2042615"/>
                    <a:pt x="714656" y="1978926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latin typeface="Arial" charset="0"/>
                <a:ea typeface="ＭＳ Ｐゴシック" charset="0"/>
              </a:endParaRPr>
            </a:p>
          </p:txBody>
        </p:sp>
        <p:sp>
          <p:nvSpPr>
            <p:cNvPr id="8" name="Freihandform 7"/>
            <p:cNvSpPr/>
            <p:nvPr/>
          </p:nvSpPr>
          <p:spPr bwMode="auto">
            <a:xfrm>
              <a:off x="2430424" y="5636184"/>
              <a:ext cx="1035976" cy="315169"/>
            </a:xfrm>
            <a:custGeom>
              <a:avLst/>
              <a:gdLst>
                <a:gd name="connsiteX0" fmla="*/ 1037230 w 1037230"/>
                <a:gd name="connsiteY0" fmla="*/ 0 h 313899"/>
                <a:gd name="connsiteX1" fmla="*/ 545911 w 1037230"/>
                <a:gd name="connsiteY1" fmla="*/ 122830 h 313899"/>
                <a:gd name="connsiteX2" fmla="*/ 0 w 1037230"/>
                <a:gd name="connsiteY2" fmla="*/ 313899 h 31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7230" h="313899">
                  <a:moveTo>
                    <a:pt x="1037230" y="0"/>
                  </a:moveTo>
                  <a:cubicBezTo>
                    <a:pt x="878006" y="35257"/>
                    <a:pt x="718783" y="70514"/>
                    <a:pt x="545911" y="122830"/>
                  </a:cubicBezTo>
                  <a:cubicBezTo>
                    <a:pt x="373039" y="175147"/>
                    <a:pt x="186519" y="244523"/>
                    <a:pt x="0" y="313899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latin typeface="Arial" charset="0"/>
                <a:ea typeface="ＭＳ Ｐゴシック" charset="0"/>
              </a:endParaRPr>
            </a:p>
          </p:txBody>
        </p:sp>
        <p:sp>
          <p:nvSpPr>
            <p:cNvPr id="9" name="Freihandform 8"/>
            <p:cNvSpPr/>
            <p:nvPr/>
          </p:nvSpPr>
          <p:spPr bwMode="auto">
            <a:xfrm>
              <a:off x="1910687" y="5431325"/>
              <a:ext cx="1870705" cy="423727"/>
            </a:xfrm>
            <a:custGeom>
              <a:avLst/>
              <a:gdLst>
                <a:gd name="connsiteX0" fmla="*/ 1869743 w 1869743"/>
                <a:gd name="connsiteY0" fmla="*/ 0 h 423081"/>
                <a:gd name="connsiteX1" fmla="*/ 1405719 w 1869743"/>
                <a:gd name="connsiteY1" fmla="*/ 136478 h 423081"/>
                <a:gd name="connsiteX2" fmla="*/ 791570 w 1869743"/>
                <a:gd name="connsiteY2" fmla="*/ 163773 h 423081"/>
                <a:gd name="connsiteX3" fmla="*/ 0 w 1869743"/>
                <a:gd name="connsiteY3" fmla="*/ 423081 h 42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9743" h="423081">
                  <a:moveTo>
                    <a:pt x="1869743" y="0"/>
                  </a:moveTo>
                  <a:cubicBezTo>
                    <a:pt x="1727578" y="54591"/>
                    <a:pt x="1585414" y="109183"/>
                    <a:pt x="1405719" y="136478"/>
                  </a:cubicBezTo>
                  <a:cubicBezTo>
                    <a:pt x="1226023" y="163774"/>
                    <a:pt x="1025856" y="116006"/>
                    <a:pt x="791570" y="163773"/>
                  </a:cubicBezTo>
                  <a:cubicBezTo>
                    <a:pt x="557283" y="211540"/>
                    <a:pt x="0" y="423081"/>
                    <a:pt x="0" y="423081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0" name="Rechteck 3"/>
          <p:cNvSpPr>
            <a:spLocks noChangeArrowheads="1"/>
          </p:cNvSpPr>
          <p:nvPr/>
        </p:nvSpPr>
        <p:spPr bwMode="auto">
          <a:xfrm>
            <a:off x="1044575" y="5322888"/>
            <a:ext cx="2940050" cy="593725"/>
          </a:xfrm>
          <a:prstGeom prst="rect">
            <a:avLst/>
          </a:prstGeom>
          <a:solidFill>
            <a:srgbClr val="FFFFFF">
              <a:alpha val="6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45" tIns="41473" rIns="82945" bIns="41473"/>
          <a:lstStyle>
            <a:lvl1pPr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de-DE" altLang="de-DE" sz="160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1" name="Ellipse 10"/>
          <p:cNvSpPr>
            <a:spLocks noChangeArrowheads="1"/>
          </p:cNvSpPr>
          <p:nvPr/>
        </p:nvSpPr>
        <p:spPr bwMode="auto">
          <a:xfrm rot="1020000">
            <a:off x="4779166" y="3108868"/>
            <a:ext cx="1171270" cy="558677"/>
          </a:xfrm>
          <a:prstGeom prst="ellipse">
            <a:avLst/>
          </a:prstGeom>
          <a:noFill/>
          <a:ln w="571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altLang="de-DE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889125" y="1579563"/>
            <a:ext cx="7953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b="1" dirty="0">
                <a:solidFill>
                  <a:schemeClr val="accent4"/>
                </a:solidFill>
                <a:latin typeface="+mn-lt"/>
                <a:ea typeface="ＭＳ Ｐゴシック" charset="-128"/>
              </a:rPr>
              <a:t>SIS18</a:t>
            </a:r>
            <a:endParaRPr lang="de-DE" sz="1500" b="1" dirty="0">
              <a:solidFill>
                <a:schemeClr val="accent4"/>
              </a:solidFill>
              <a:ea typeface="ＭＳ Ｐゴシック" charset="-128"/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 flipV="1">
            <a:off x="452438" y="2119313"/>
            <a:ext cx="714375" cy="13335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Gerade Verbindung mit Pfeil 13"/>
          <p:cNvCxnSpPr/>
          <p:nvPr/>
        </p:nvCxnSpPr>
        <p:spPr bwMode="auto">
          <a:xfrm>
            <a:off x="2914650" y="2386013"/>
            <a:ext cx="784225" cy="1651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Rounded Rectangle 15"/>
          <p:cNvSpPr>
            <a:spLocks noChangeArrowheads="1"/>
          </p:cNvSpPr>
          <p:nvPr/>
        </p:nvSpPr>
        <p:spPr bwMode="auto">
          <a:xfrm>
            <a:off x="452438" y="6004317"/>
            <a:ext cx="5624332" cy="55673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>
            <a:lvl1pPr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de-DE" dirty="0" smtClean="0">
                <a:latin typeface="Arial" charset="0"/>
                <a:ea typeface="ＭＳ Ｐゴシック" pitchFamily="34" charset="-128"/>
              </a:rPr>
              <a:t>SIS100, </a:t>
            </a:r>
            <a:r>
              <a:rPr lang="en-US" altLang="de-DE" dirty="0" err="1" smtClean="0">
                <a:latin typeface="Arial" charset="0"/>
                <a:ea typeface="ＭＳ Ｐゴシック" pitchFamily="34" charset="-128"/>
              </a:rPr>
              <a:t>SuperFRS</a:t>
            </a:r>
            <a:r>
              <a:rPr lang="en-US" altLang="de-DE" dirty="0" smtClean="0">
                <a:latin typeface="Arial" charset="0"/>
                <a:ea typeface="ＭＳ Ｐゴシック" pitchFamily="34" charset="-128"/>
              </a:rPr>
              <a:t> and CBM are using SV magnets supplied by one central plant </a:t>
            </a:r>
            <a:endParaRPr lang="en-US" altLang="de-DE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5" name="Rounded Rectangle 35"/>
          <p:cNvSpPr>
            <a:spLocks noChangeArrowheads="1"/>
          </p:cNvSpPr>
          <p:nvPr/>
        </p:nvSpPr>
        <p:spPr bwMode="auto">
          <a:xfrm>
            <a:off x="1828800" y="5387975"/>
            <a:ext cx="1699225" cy="458788"/>
          </a:xfrm>
          <a:prstGeom prst="roundRect">
            <a:avLst>
              <a:gd name="adj" fmla="val 16667"/>
            </a:avLst>
          </a:prstGeom>
          <a:solidFill>
            <a:srgbClr val="FDA53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>
            <a:lvl1pPr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de-DE" sz="2500" dirty="0" err="1" smtClean="0">
                <a:latin typeface="Arial" charset="0"/>
                <a:ea typeface="ＭＳ Ｐゴシック" pitchFamily="34" charset="-128"/>
              </a:rPr>
              <a:t>SuperFRS</a:t>
            </a:r>
            <a:endParaRPr lang="en-US" altLang="de-DE" sz="2500" dirty="0"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26" name="Group 23"/>
          <p:cNvGrpSpPr>
            <a:grpSpLocks/>
          </p:cNvGrpSpPr>
          <p:nvPr/>
        </p:nvGrpSpPr>
        <p:grpSpPr bwMode="auto">
          <a:xfrm>
            <a:off x="4619625" y="3562350"/>
            <a:ext cx="4392613" cy="2687638"/>
            <a:chOff x="5092700" y="3927475"/>
            <a:chExt cx="4843463" cy="2962275"/>
          </a:xfrm>
        </p:grpSpPr>
        <p:grpSp>
          <p:nvGrpSpPr>
            <p:cNvPr id="27" name="Gruppieren 14"/>
            <p:cNvGrpSpPr>
              <a:grpSpLocks/>
            </p:cNvGrpSpPr>
            <p:nvPr/>
          </p:nvGrpSpPr>
          <p:grpSpPr bwMode="auto">
            <a:xfrm>
              <a:off x="5092700" y="3927475"/>
              <a:ext cx="4843463" cy="2962275"/>
              <a:chOff x="5092093" y="3926816"/>
              <a:chExt cx="4844763" cy="2963016"/>
            </a:xfrm>
          </p:grpSpPr>
          <p:sp>
            <p:nvSpPr>
              <p:cNvPr id="29" name="Ellipse 5"/>
              <p:cNvSpPr>
                <a:spLocks noChangeArrowheads="1"/>
              </p:cNvSpPr>
              <p:nvPr/>
            </p:nvSpPr>
            <p:spPr bwMode="auto">
              <a:xfrm rot="3410211">
                <a:off x="4893296" y="4125613"/>
                <a:ext cx="1434425" cy="1036831"/>
              </a:xfrm>
              <a:prstGeom prst="ellips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de-DE" altLang="de-DE"/>
              </a:p>
            </p:txBody>
          </p:sp>
          <p:grpSp>
            <p:nvGrpSpPr>
              <p:cNvPr id="30" name="Group 7"/>
              <p:cNvGrpSpPr>
                <a:grpSpLocks/>
              </p:cNvGrpSpPr>
              <p:nvPr/>
            </p:nvGrpSpPr>
            <p:grpSpPr bwMode="auto">
              <a:xfrm>
                <a:off x="7344568" y="4504854"/>
                <a:ext cx="2592288" cy="2384978"/>
                <a:chOff x="8246687" y="206447"/>
                <a:chExt cx="2848520" cy="2624555"/>
              </a:xfrm>
            </p:grpSpPr>
            <p:sp>
              <p:nvSpPr>
                <p:cNvPr id="31" name="Rounded Rectangular Callout 21"/>
                <p:cNvSpPr/>
                <p:nvPr/>
              </p:nvSpPr>
              <p:spPr>
                <a:xfrm>
                  <a:off x="8245800" y="205912"/>
                  <a:ext cx="2849407" cy="2625090"/>
                </a:xfrm>
                <a:prstGeom prst="wedgeRoundRectCallout">
                  <a:avLst>
                    <a:gd name="adj1" fmla="val -101196"/>
                    <a:gd name="adj2" fmla="val -37651"/>
                    <a:gd name="adj3" fmla="val 16667"/>
                  </a:avLst>
                </a:pr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en-GB"/>
                </a:p>
              </p:txBody>
            </p:sp>
            <p:grpSp>
              <p:nvGrpSpPr>
                <p:cNvPr id="32" name="Group 6"/>
                <p:cNvGrpSpPr>
                  <a:grpSpLocks/>
                </p:cNvGrpSpPr>
                <p:nvPr/>
              </p:nvGrpSpPr>
              <p:grpSpPr bwMode="auto">
                <a:xfrm>
                  <a:off x="8441220" y="329659"/>
                  <a:ext cx="2459453" cy="2378132"/>
                  <a:chOff x="8441220" y="329659"/>
                  <a:chExt cx="2459453" cy="2378132"/>
                </a:xfrm>
              </p:grpSpPr>
              <p:pic>
                <p:nvPicPr>
                  <p:cNvPr id="33" name="Picture 16" descr="HadesCBM_wo_2008.jpg"/>
                  <p:cNvPicPr>
                    <a:picLocks noChangeAspect="1"/>
                  </p:cNvPicPr>
                  <p:nvPr/>
                </p:nvPicPr>
                <p:blipFill>
                  <a:blip r:embed="rId3">
                    <a:lum bright="1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29" t="980" r="1109" b="1201"/>
                  <a:stretch>
                    <a:fillRect/>
                  </a:stretch>
                </p:blipFill>
                <p:spPr bwMode="auto">
                  <a:xfrm>
                    <a:off x="8441220" y="329659"/>
                    <a:ext cx="2459453" cy="23781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4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792676" y="2241657"/>
                    <a:ext cx="861941" cy="42563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r>
                      <a:rPr lang="de-DE" b="1" dirty="0">
                        <a:solidFill>
                          <a:schemeClr val="accent4"/>
                        </a:solidFill>
                        <a:latin typeface="+mn-lt"/>
                        <a:ea typeface="ＭＳ Ｐゴシック" charset="-128"/>
                      </a:rPr>
                      <a:t>CBM</a:t>
                    </a:r>
                    <a:endParaRPr lang="de-DE" sz="1500" b="1" dirty="0">
                      <a:solidFill>
                        <a:schemeClr val="accent4"/>
                      </a:solidFill>
                      <a:ea typeface="ＭＳ Ｐゴシック" charset="-128"/>
                    </a:endParaRPr>
                  </a:p>
                </p:txBody>
              </p:sp>
            </p:grpSp>
          </p:grpSp>
        </p:grpSp>
        <p:sp>
          <p:nvSpPr>
            <p:cNvPr id="28" name="Rounded Rectangle 38"/>
            <p:cNvSpPr>
              <a:spLocks noChangeArrowheads="1"/>
            </p:cNvSpPr>
            <p:nvPr/>
          </p:nvSpPr>
          <p:spPr bwMode="auto">
            <a:xfrm>
              <a:off x="5472360" y="5508029"/>
              <a:ext cx="1719560" cy="504056"/>
            </a:xfrm>
            <a:prstGeom prst="roundRect">
              <a:avLst>
                <a:gd name="adj" fmla="val 16667"/>
              </a:avLst>
            </a:prstGeom>
            <a:solidFill>
              <a:srgbClr val="FDA53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064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defTabSz="4064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defTabSz="4064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defTabSz="4064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defTabSz="4064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altLang="de-DE" sz="2500">
                  <a:latin typeface="Arial" charset="0"/>
                  <a:ea typeface="ＭＳ Ｐゴシック" pitchFamily="34" charset="-128"/>
                </a:rPr>
                <a:t>CBM</a:t>
              </a:r>
            </a:p>
          </p:txBody>
        </p:sp>
      </p:grpSp>
      <p:sp>
        <p:nvSpPr>
          <p:cNvPr id="35" name="Rounded Rectangle 40"/>
          <p:cNvSpPr>
            <a:spLocks noChangeArrowheads="1"/>
          </p:cNvSpPr>
          <p:nvPr/>
        </p:nvSpPr>
        <p:spPr bwMode="auto">
          <a:xfrm>
            <a:off x="5486400" y="2449513"/>
            <a:ext cx="1951038" cy="457200"/>
          </a:xfrm>
          <a:prstGeom prst="roundRect">
            <a:avLst>
              <a:gd name="adj" fmla="val 16667"/>
            </a:avLst>
          </a:prstGeom>
          <a:solidFill>
            <a:srgbClr val="FDA53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>
            <a:lvl1pPr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064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de-DE" sz="2500">
                <a:latin typeface="Arial" charset="0"/>
                <a:ea typeface="ＭＳ Ｐゴシック" pitchFamily="34" charset="-128"/>
              </a:rPr>
              <a:t>SIS 100</a:t>
            </a:r>
          </a:p>
        </p:txBody>
      </p:sp>
    </p:spTree>
    <p:extLst>
      <p:ext uri="{BB962C8B-B14F-4D97-AF65-F5344CB8AC3E}">
        <p14:creationId xmlns:p14="http://schemas.microsoft.com/office/powerpoint/2010/main" val="2719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301801" y="175114"/>
            <a:ext cx="5583952" cy="787557"/>
          </a:xfrm>
        </p:spPr>
        <p:txBody>
          <a:bodyPr/>
          <a:lstStyle/>
          <a:p>
            <a:r>
              <a:rPr lang="de-DE" dirty="0" err="1" smtClean="0"/>
              <a:t>Cryogenic</a:t>
            </a:r>
            <a:r>
              <a:rPr lang="de-DE" dirty="0" smtClean="0"/>
              <a:t> Supply </a:t>
            </a:r>
            <a:r>
              <a:rPr lang="de-DE" dirty="0" err="1" smtClean="0"/>
              <a:t>for</a:t>
            </a:r>
            <a:r>
              <a:rPr lang="de-DE" dirty="0" smtClean="0"/>
              <a:t> FAIR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4" b="1595"/>
          <a:stretch/>
        </p:blipFill>
        <p:spPr bwMode="auto">
          <a:xfrm>
            <a:off x="314211" y="1224951"/>
            <a:ext cx="4394200" cy="5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72211" y="1611677"/>
            <a:ext cx="114935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altLang="de-DE">
                <a:latin typeface="Arial" charset="0"/>
              </a:rPr>
              <a:t>SIS 100</a:t>
            </a:r>
          </a:p>
          <a:p>
            <a:pPr eaLnBrk="1" hangingPunct="1"/>
            <a:r>
              <a:rPr lang="de-DE" altLang="de-DE">
                <a:latin typeface="Arial" charset="0"/>
              </a:rPr>
              <a:t>(SIS 300)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4622686" y="1933939"/>
            <a:ext cx="1038225" cy="95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3274899" y="4848589"/>
            <a:ext cx="104775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3346336" y="5015277"/>
            <a:ext cx="61913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972211" y="3710352"/>
            <a:ext cx="1250950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altLang="de-DE" dirty="0" err="1">
                <a:latin typeface="Arial" charset="0"/>
              </a:rPr>
              <a:t>SuperFRS</a:t>
            </a:r>
            <a:endParaRPr lang="de-DE" altLang="de-DE" dirty="0">
              <a:latin typeface="Arial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3741624" y="3900852"/>
            <a:ext cx="1814512" cy="2492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689236" y="3646852"/>
            <a:ext cx="146050" cy="1508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3901961" y="2899139"/>
            <a:ext cx="1798638" cy="769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972211" y="2697527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altLang="de-DE">
                <a:latin typeface="Arial" charset="0"/>
              </a:rPr>
              <a:t>CBM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H="1" flipV="1">
            <a:off x="3486036" y="5256577"/>
            <a:ext cx="2236788" cy="53975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972211" y="5121788"/>
            <a:ext cx="62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altLang="de-DE">
                <a:latin typeface="Arial" charset="0"/>
              </a:rPr>
              <a:t>R3B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2511311" y="4567020"/>
            <a:ext cx="146050" cy="15081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H="1">
            <a:off x="2727210" y="4575539"/>
            <a:ext cx="2995613" cy="96838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5972211" y="4367725"/>
            <a:ext cx="851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altLang="de-DE" dirty="0" smtClean="0">
                <a:latin typeface="Arial" charset="0"/>
              </a:rPr>
              <a:t>Panda</a:t>
            </a:r>
            <a:endParaRPr lang="de-DE" altLang="de-DE" dirty="0">
              <a:latin typeface="Arial" charset="0"/>
            </a:endParaRPr>
          </a:p>
        </p:txBody>
      </p:sp>
      <p:sp>
        <p:nvSpPr>
          <p:cNvPr id="19" name="Freeform 19"/>
          <p:cNvSpPr>
            <a:spLocks/>
          </p:cNvSpPr>
          <p:nvPr/>
        </p:nvSpPr>
        <p:spPr bwMode="auto">
          <a:xfrm>
            <a:off x="3366974" y="4467589"/>
            <a:ext cx="242887" cy="717550"/>
          </a:xfrm>
          <a:custGeom>
            <a:avLst/>
            <a:gdLst>
              <a:gd name="T0" fmla="*/ 2147483647 w 153"/>
              <a:gd name="T1" fmla="*/ 0 h 452"/>
              <a:gd name="T2" fmla="*/ 2147483647 w 153"/>
              <a:gd name="T3" fmla="*/ 2147483647 h 452"/>
              <a:gd name="T4" fmla="*/ 2147483647 w 153"/>
              <a:gd name="T5" fmla="*/ 2147483647 h 452"/>
              <a:gd name="T6" fmla="*/ 2147483647 w 153"/>
              <a:gd name="T7" fmla="*/ 2147483647 h 452"/>
              <a:gd name="T8" fmla="*/ 2147483647 w 153"/>
              <a:gd name="T9" fmla="*/ 2147483647 h 452"/>
              <a:gd name="T10" fmla="*/ 2147483647 w 153"/>
              <a:gd name="T11" fmla="*/ 2147483647 h 4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3" h="452">
                <a:moveTo>
                  <a:pt x="153" y="0"/>
                </a:moveTo>
                <a:cubicBezTo>
                  <a:pt x="147" y="14"/>
                  <a:pt x="142" y="29"/>
                  <a:pt x="125" y="44"/>
                </a:cubicBezTo>
                <a:cubicBezTo>
                  <a:pt x="108" y="59"/>
                  <a:pt x="73" y="57"/>
                  <a:pt x="53" y="88"/>
                </a:cubicBezTo>
                <a:cubicBezTo>
                  <a:pt x="33" y="119"/>
                  <a:pt x="10" y="190"/>
                  <a:pt x="5" y="232"/>
                </a:cubicBezTo>
                <a:cubicBezTo>
                  <a:pt x="0" y="274"/>
                  <a:pt x="15" y="303"/>
                  <a:pt x="23" y="340"/>
                </a:cubicBezTo>
                <a:cubicBezTo>
                  <a:pt x="31" y="377"/>
                  <a:pt x="46" y="434"/>
                  <a:pt x="51" y="452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Freeform 20"/>
          <p:cNvSpPr>
            <a:spLocks/>
          </p:cNvSpPr>
          <p:nvPr/>
        </p:nvSpPr>
        <p:spPr bwMode="auto">
          <a:xfrm>
            <a:off x="3609861" y="4213589"/>
            <a:ext cx="69850" cy="254000"/>
          </a:xfrm>
          <a:custGeom>
            <a:avLst/>
            <a:gdLst>
              <a:gd name="T0" fmla="*/ 2147483647 w 24"/>
              <a:gd name="T1" fmla="*/ 0 h 114"/>
              <a:gd name="T2" fmla="*/ 2147483647 w 24"/>
              <a:gd name="T3" fmla="*/ 2147483647 h 114"/>
              <a:gd name="T4" fmla="*/ 0 w 24"/>
              <a:gd name="T5" fmla="*/ 2147483647 h 1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" h="114">
                <a:moveTo>
                  <a:pt x="14" y="0"/>
                </a:moveTo>
                <a:cubicBezTo>
                  <a:pt x="19" y="14"/>
                  <a:pt x="24" y="29"/>
                  <a:pt x="22" y="48"/>
                </a:cubicBezTo>
                <a:cubicBezTo>
                  <a:pt x="20" y="67"/>
                  <a:pt x="4" y="103"/>
                  <a:pt x="0" y="114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Freeform 21"/>
          <p:cNvSpPr>
            <a:spLocks/>
          </p:cNvSpPr>
          <p:nvPr/>
        </p:nvSpPr>
        <p:spPr bwMode="auto">
          <a:xfrm>
            <a:off x="3550600" y="3936300"/>
            <a:ext cx="104775" cy="282575"/>
          </a:xfrm>
          <a:custGeom>
            <a:avLst/>
            <a:gdLst>
              <a:gd name="T0" fmla="*/ 2147483647 w 46"/>
              <a:gd name="T1" fmla="*/ 2147483647 h 94"/>
              <a:gd name="T2" fmla="*/ 2147483647 w 46"/>
              <a:gd name="T3" fmla="*/ 2147483647 h 94"/>
              <a:gd name="T4" fmla="*/ 0 w 46"/>
              <a:gd name="T5" fmla="*/ 0 h 9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" h="94">
                <a:moveTo>
                  <a:pt x="46" y="94"/>
                </a:moveTo>
                <a:cubicBezTo>
                  <a:pt x="38" y="64"/>
                  <a:pt x="30" y="34"/>
                  <a:pt x="22" y="18"/>
                </a:cubicBezTo>
                <a:cubicBezTo>
                  <a:pt x="14" y="2"/>
                  <a:pt x="4" y="3"/>
                  <a:pt x="0" y="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2914536" y="4810489"/>
            <a:ext cx="146050" cy="15081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H="1" flipV="1">
            <a:off x="3085986" y="4864464"/>
            <a:ext cx="2636838" cy="6985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5972211" y="473443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altLang="de-DE">
                <a:latin typeface="Arial" charset="0"/>
              </a:rPr>
              <a:t>APPA</a:t>
            </a:r>
          </a:p>
        </p:txBody>
      </p:sp>
      <p:sp>
        <p:nvSpPr>
          <p:cNvPr id="25" name="Freihandform 24"/>
          <p:cNvSpPr/>
          <p:nvPr/>
        </p:nvSpPr>
        <p:spPr>
          <a:xfrm>
            <a:off x="1922297" y="1223158"/>
            <a:ext cx="2626559" cy="1811018"/>
          </a:xfrm>
          <a:custGeom>
            <a:avLst/>
            <a:gdLst>
              <a:gd name="connsiteX0" fmla="*/ 155885 w 2626559"/>
              <a:gd name="connsiteY0" fmla="*/ 5938 h 1811018"/>
              <a:gd name="connsiteX1" fmla="*/ 1506 w 2626559"/>
              <a:gd name="connsiteY1" fmla="*/ 718458 h 1811018"/>
              <a:gd name="connsiteX2" fmla="*/ 239012 w 2626559"/>
              <a:gd name="connsiteY2" fmla="*/ 1377538 h 1811018"/>
              <a:gd name="connsiteX3" fmla="*/ 981220 w 2626559"/>
              <a:gd name="connsiteY3" fmla="*/ 1793174 h 1811018"/>
              <a:gd name="connsiteX4" fmla="*/ 1865932 w 2626559"/>
              <a:gd name="connsiteY4" fmla="*/ 1686297 h 1811018"/>
              <a:gd name="connsiteX5" fmla="*/ 2400321 w 2626559"/>
              <a:gd name="connsiteY5" fmla="*/ 1246910 h 1811018"/>
              <a:gd name="connsiteX6" fmla="*/ 2625952 w 2626559"/>
              <a:gd name="connsiteY6" fmla="*/ 445325 h 1811018"/>
              <a:gd name="connsiteX7" fmla="*/ 2453760 w 2626559"/>
              <a:gd name="connsiteY7" fmla="*/ 0 h 181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26559" h="1811018">
                <a:moveTo>
                  <a:pt x="155885" y="5938"/>
                </a:moveTo>
                <a:cubicBezTo>
                  <a:pt x="71768" y="247898"/>
                  <a:pt x="-12349" y="489858"/>
                  <a:pt x="1506" y="718458"/>
                </a:cubicBezTo>
                <a:cubicBezTo>
                  <a:pt x="15360" y="947058"/>
                  <a:pt x="75726" y="1198419"/>
                  <a:pt x="239012" y="1377538"/>
                </a:cubicBezTo>
                <a:cubicBezTo>
                  <a:pt x="402298" y="1556657"/>
                  <a:pt x="710067" y="1741714"/>
                  <a:pt x="981220" y="1793174"/>
                </a:cubicBezTo>
                <a:cubicBezTo>
                  <a:pt x="1252373" y="1844634"/>
                  <a:pt x="1629415" y="1777341"/>
                  <a:pt x="1865932" y="1686297"/>
                </a:cubicBezTo>
                <a:cubicBezTo>
                  <a:pt x="2102449" y="1595253"/>
                  <a:pt x="2273651" y="1453739"/>
                  <a:pt x="2400321" y="1246910"/>
                </a:cubicBezTo>
                <a:cubicBezTo>
                  <a:pt x="2526991" y="1040081"/>
                  <a:pt x="2617046" y="653143"/>
                  <a:pt x="2625952" y="445325"/>
                </a:cubicBezTo>
                <a:cubicBezTo>
                  <a:pt x="2634858" y="237507"/>
                  <a:pt x="2544309" y="118753"/>
                  <a:pt x="2453760" y="0"/>
                </a:cubicBezTo>
              </a:path>
            </a:pathLst>
          </a:cu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Abgerundetes Rechteck 25"/>
          <p:cNvSpPr/>
          <p:nvPr/>
        </p:nvSpPr>
        <p:spPr>
          <a:xfrm>
            <a:off x="5885753" y="1510748"/>
            <a:ext cx="1337408" cy="2769516"/>
          </a:xfrm>
          <a:prstGeom prst="roundRect">
            <a:avLst/>
          </a:pr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7" name="Abgerundetes Rechteck 26"/>
          <p:cNvSpPr/>
          <p:nvPr/>
        </p:nvSpPr>
        <p:spPr>
          <a:xfrm>
            <a:off x="5887084" y="4372392"/>
            <a:ext cx="1337408" cy="1237019"/>
          </a:xfrm>
          <a:prstGeom prst="roundRect">
            <a:avLst/>
          </a:prstGeom>
          <a:solidFill>
            <a:schemeClr val="tx2">
              <a:alpha val="15000"/>
            </a:schemeClr>
          </a:solidFill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3257760" y="5209370"/>
            <a:ext cx="146050" cy="15081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cxnSp>
        <p:nvCxnSpPr>
          <p:cNvPr id="29" name="Gerade Verbindung 32"/>
          <p:cNvCxnSpPr/>
          <p:nvPr/>
        </p:nvCxnSpPr>
        <p:spPr>
          <a:xfrm>
            <a:off x="3274899" y="3064239"/>
            <a:ext cx="369887" cy="829469"/>
          </a:xfrm>
          <a:prstGeom prst="line">
            <a:avLst/>
          </a:prstGeom>
          <a:ln>
            <a:solidFill>
              <a:srgbClr val="FF0000">
                <a:alpha val="75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5"/>
          <p:cNvCxnSpPr/>
          <p:nvPr/>
        </p:nvCxnSpPr>
        <p:spPr>
          <a:xfrm flipH="1">
            <a:off x="3602987" y="3900852"/>
            <a:ext cx="41799" cy="35448"/>
          </a:xfrm>
          <a:prstGeom prst="line">
            <a:avLst/>
          </a:prstGeom>
          <a:ln>
            <a:solidFill>
              <a:srgbClr val="FF0000">
                <a:alpha val="75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8"/>
          <p:cNvCxnSpPr/>
          <p:nvPr/>
        </p:nvCxnSpPr>
        <p:spPr>
          <a:xfrm flipV="1">
            <a:off x="3655375" y="3797664"/>
            <a:ext cx="106886" cy="96044"/>
          </a:xfrm>
          <a:prstGeom prst="line">
            <a:avLst/>
          </a:prstGeom>
          <a:ln>
            <a:solidFill>
              <a:srgbClr val="FF0000">
                <a:alpha val="75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Ellipse 31"/>
          <p:cNvSpPr/>
          <p:nvPr/>
        </p:nvSpPr>
        <p:spPr>
          <a:xfrm rot="-900000">
            <a:off x="3085986" y="2803871"/>
            <a:ext cx="957309" cy="480237"/>
          </a:xfrm>
          <a:prstGeom prst="ellipse">
            <a:avLst/>
          </a:pr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5972211" y="5153389"/>
            <a:ext cx="793750" cy="335111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44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Cryogenic</a:t>
            </a:r>
            <a:r>
              <a:rPr lang="de-DE" dirty="0" smtClean="0"/>
              <a:t> Control </a:t>
            </a:r>
            <a:r>
              <a:rPr lang="de-DE" dirty="0" err="1" smtClean="0"/>
              <a:t>Architecture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600891" y="1278295"/>
            <a:ext cx="8033508" cy="52743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457200">
              <a:spcBef>
                <a:spcPts val="1000"/>
              </a:spcBef>
            </a:pPr>
            <a:r>
              <a:rPr lang="de-DE" dirty="0" smtClean="0">
                <a:solidFill>
                  <a:schemeClr val="tx1"/>
                </a:solidFill>
              </a:rPr>
              <a:t>The </a:t>
            </a:r>
            <a:r>
              <a:rPr lang="de-DE" dirty="0" err="1" smtClean="0">
                <a:solidFill>
                  <a:schemeClr val="tx1"/>
                </a:solidFill>
              </a:rPr>
              <a:t>Cryo</a:t>
            </a:r>
            <a:r>
              <a:rPr lang="de-DE" dirty="0" smtClean="0">
                <a:solidFill>
                  <a:schemeClr val="tx1"/>
                </a:solidFill>
              </a:rPr>
              <a:t> Control Systems </a:t>
            </a:r>
            <a:r>
              <a:rPr lang="de-DE" dirty="0" err="1" smtClean="0">
                <a:solidFill>
                  <a:schemeClr val="tx1"/>
                </a:solidFill>
              </a:rPr>
              <a:t>are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based</a:t>
            </a:r>
            <a:r>
              <a:rPr lang="de-DE" dirty="0" smtClean="0">
                <a:solidFill>
                  <a:schemeClr val="tx1"/>
                </a:solidFill>
              </a:rPr>
              <a:t> on:</a:t>
            </a:r>
          </a:p>
          <a:p>
            <a:pPr marL="1257300" lvl="2" indent="-457200">
              <a:spcBef>
                <a:spcPts val="1000"/>
              </a:spcBef>
            </a:pPr>
            <a:r>
              <a:rPr lang="de-DE" dirty="0" smtClean="0"/>
              <a:t>Siemens SIMATIC S7 </a:t>
            </a:r>
            <a:r>
              <a:rPr lang="de-DE" dirty="0" err="1" smtClean="0"/>
              <a:t>PLC‘s</a:t>
            </a:r>
            <a:endParaRPr lang="de-DE" dirty="0" smtClean="0"/>
          </a:p>
          <a:p>
            <a:pPr marL="1257300" lvl="2" indent="-457200">
              <a:spcBef>
                <a:spcPts val="1000"/>
              </a:spcBef>
            </a:pPr>
            <a:r>
              <a:rPr lang="de-DE" dirty="0" err="1" smtClean="0"/>
              <a:t>Win</a:t>
            </a:r>
            <a:r>
              <a:rPr lang="de-DE" dirty="0" smtClean="0"/>
              <a:t> CC SCADA </a:t>
            </a:r>
            <a:r>
              <a:rPr lang="de-DE" dirty="0" err="1" smtClean="0"/>
              <a:t>running</a:t>
            </a:r>
            <a:r>
              <a:rPr lang="de-DE" dirty="0" smtClean="0"/>
              <a:t> on Windows</a:t>
            </a:r>
          </a:p>
          <a:p>
            <a:pPr marL="1257300" lvl="2" indent="-457200">
              <a:spcBef>
                <a:spcPts val="1000"/>
              </a:spcBef>
            </a:pPr>
            <a:r>
              <a:rPr lang="de-DE" dirty="0" err="1" smtClean="0"/>
              <a:t>WinCC</a:t>
            </a:r>
            <a:r>
              <a:rPr lang="de-DE" dirty="0" smtClean="0"/>
              <a:t> OA SCADA System </a:t>
            </a:r>
            <a:r>
              <a:rPr lang="de-DE" dirty="0" err="1" smtClean="0"/>
              <a:t>running</a:t>
            </a:r>
            <a:r>
              <a:rPr lang="de-DE" dirty="0" smtClean="0"/>
              <a:t> on </a:t>
            </a:r>
            <a:r>
              <a:rPr lang="de-DE" dirty="0" err="1" smtClean="0"/>
              <a:t>CentOS</a:t>
            </a:r>
            <a:r>
              <a:rPr lang="de-DE" dirty="0" smtClean="0"/>
              <a:t> LINUX </a:t>
            </a:r>
            <a:r>
              <a:rPr lang="de-DE" dirty="0" err="1" smtClean="0"/>
              <a:t>server</a:t>
            </a:r>
            <a:endParaRPr lang="de-DE" dirty="0" smtClean="0"/>
          </a:p>
          <a:p>
            <a:pPr marL="1714500" lvl="3" indent="-457200">
              <a:spcBef>
                <a:spcPts val="1000"/>
              </a:spcBef>
            </a:pPr>
            <a:r>
              <a:rPr lang="de-DE" dirty="0" smtClean="0"/>
              <a:t>UNICOS </a:t>
            </a:r>
            <a:r>
              <a:rPr lang="de-DE" dirty="0" err="1" smtClean="0"/>
              <a:t>framework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CERN,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provides</a:t>
            </a:r>
            <a:r>
              <a:rPr lang="de-DE" dirty="0" smtClean="0"/>
              <a:t> </a:t>
            </a:r>
            <a:r>
              <a:rPr lang="de-DE" dirty="0" err="1" smtClean="0"/>
              <a:t>automatic</a:t>
            </a:r>
            <a:r>
              <a:rPr lang="de-DE" dirty="0" smtClean="0"/>
              <a:t> </a:t>
            </a:r>
            <a:r>
              <a:rPr lang="de-DE" dirty="0" err="1" smtClean="0"/>
              <a:t>code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PLC </a:t>
            </a:r>
            <a:r>
              <a:rPr lang="de-DE" dirty="0" err="1" smtClean="0"/>
              <a:t>and</a:t>
            </a:r>
            <a:r>
              <a:rPr lang="de-DE" dirty="0" smtClean="0"/>
              <a:t> SCADA </a:t>
            </a:r>
            <a:r>
              <a:rPr lang="de-DE" dirty="0" err="1" smtClean="0"/>
              <a:t>database</a:t>
            </a:r>
            <a:endParaRPr lang="de-DE" dirty="0" smtClean="0"/>
          </a:p>
          <a:p>
            <a:pPr marL="857250" lvl="1" indent="-457200">
              <a:spcBef>
                <a:spcPts val="1000"/>
              </a:spcBef>
            </a:pPr>
            <a:r>
              <a:rPr lang="de-DE" dirty="0" err="1" smtClean="0">
                <a:solidFill>
                  <a:schemeClr val="tx1"/>
                </a:solidFill>
              </a:rPr>
              <a:t>Both</a:t>
            </a:r>
            <a:r>
              <a:rPr lang="de-DE" dirty="0" smtClean="0">
                <a:solidFill>
                  <a:schemeClr val="tx1"/>
                </a:solidFill>
              </a:rPr>
              <a:t> SCADA HMI will </a:t>
            </a:r>
            <a:r>
              <a:rPr lang="de-DE" dirty="0" err="1" smtClean="0">
                <a:solidFill>
                  <a:schemeClr val="tx1"/>
                </a:solidFill>
              </a:rPr>
              <a:t>be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accessable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from</a:t>
            </a:r>
            <a:r>
              <a:rPr lang="de-DE" dirty="0" smtClean="0">
                <a:solidFill>
                  <a:schemeClr val="tx1"/>
                </a:solidFill>
              </a:rPr>
              <a:t> FCC </a:t>
            </a:r>
            <a:r>
              <a:rPr lang="de-DE" dirty="0" err="1" smtClean="0">
                <a:solidFill>
                  <a:schemeClr val="tx1"/>
                </a:solidFill>
              </a:rPr>
              <a:t>as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well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locally</a:t>
            </a:r>
            <a:r>
              <a:rPr lang="de-DE" dirty="0" smtClean="0">
                <a:solidFill>
                  <a:schemeClr val="tx1"/>
                </a:solidFill>
              </a:rPr>
              <a:t> in </a:t>
            </a:r>
            <a:r>
              <a:rPr lang="de-DE" dirty="0" err="1" smtClean="0">
                <a:solidFill>
                  <a:schemeClr val="tx1"/>
                </a:solidFill>
              </a:rPr>
              <a:t>the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field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and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from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office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machines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or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home</a:t>
            </a:r>
            <a:endParaRPr lang="de-DE" dirty="0" smtClean="0">
              <a:solidFill>
                <a:schemeClr val="tx1"/>
              </a:solidFill>
            </a:endParaRPr>
          </a:p>
          <a:p>
            <a:pPr marL="857250" lvl="1" indent="-457200">
              <a:spcBef>
                <a:spcPts val="1000"/>
              </a:spcBef>
            </a:pPr>
            <a:r>
              <a:rPr lang="de-DE" dirty="0" smtClean="0">
                <a:solidFill>
                  <a:schemeClr val="tx1"/>
                </a:solidFill>
              </a:rPr>
              <a:t>Long </a:t>
            </a:r>
            <a:r>
              <a:rPr lang="de-DE" dirty="0" err="1" smtClean="0">
                <a:solidFill>
                  <a:schemeClr val="tx1"/>
                </a:solidFill>
              </a:rPr>
              <a:t>term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archiving</a:t>
            </a:r>
            <a:r>
              <a:rPr lang="de-DE" dirty="0" smtClean="0">
                <a:solidFill>
                  <a:schemeClr val="tx1"/>
                </a:solidFill>
              </a:rPr>
              <a:t> will </a:t>
            </a:r>
            <a:r>
              <a:rPr lang="de-DE" dirty="0" err="1" smtClean="0">
                <a:solidFill>
                  <a:schemeClr val="tx1"/>
                </a:solidFill>
              </a:rPr>
              <a:t>be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available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within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the</a:t>
            </a:r>
            <a:r>
              <a:rPr lang="de-DE" dirty="0" smtClean="0">
                <a:solidFill>
                  <a:schemeClr val="tx1"/>
                </a:solidFill>
              </a:rPr>
              <a:t> Controls Archive</a:t>
            </a:r>
          </a:p>
          <a:p>
            <a:pPr marL="857250" lvl="1" indent="-457200">
              <a:spcBef>
                <a:spcPts val="1000"/>
              </a:spcBef>
            </a:pPr>
            <a:r>
              <a:rPr lang="de-DE" dirty="0" smtClean="0">
                <a:solidFill>
                  <a:schemeClr val="tx1"/>
                </a:solidFill>
              </a:rPr>
              <a:t>Short </a:t>
            </a:r>
            <a:r>
              <a:rPr lang="de-DE" dirty="0" err="1" smtClean="0">
                <a:solidFill>
                  <a:schemeClr val="tx1"/>
                </a:solidFill>
              </a:rPr>
              <a:t>term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archiving</a:t>
            </a:r>
            <a:r>
              <a:rPr lang="de-DE" dirty="0" smtClean="0">
                <a:solidFill>
                  <a:schemeClr val="tx1"/>
                </a:solidFill>
              </a:rPr>
              <a:t> will </a:t>
            </a:r>
            <a:r>
              <a:rPr lang="de-DE" dirty="0" err="1" smtClean="0">
                <a:solidFill>
                  <a:schemeClr val="tx1"/>
                </a:solidFill>
              </a:rPr>
              <a:t>be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available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within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the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WinCC</a:t>
            </a:r>
            <a:r>
              <a:rPr lang="de-DE" dirty="0" smtClean="0">
                <a:solidFill>
                  <a:schemeClr val="tx1"/>
                </a:solidFill>
              </a:rPr>
              <a:t>/</a:t>
            </a:r>
            <a:r>
              <a:rPr lang="de-DE" dirty="0" err="1" smtClean="0">
                <a:solidFill>
                  <a:schemeClr val="tx1"/>
                </a:solidFill>
              </a:rPr>
              <a:t>WinCC</a:t>
            </a:r>
            <a:r>
              <a:rPr lang="de-DE" dirty="0" smtClean="0">
                <a:solidFill>
                  <a:schemeClr val="tx1"/>
                </a:solidFill>
              </a:rPr>
              <a:t> OA SCADA</a:t>
            </a:r>
          </a:p>
          <a:p>
            <a:pPr marL="0" indent="0">
              <a:buFont typeface="Wingdings" charset="2"/>
              <a:buNone/>
            </a:pPr>
            <a:endParaRPr 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3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Topology of FAIR </a:t>
            </a:r>
            <a:r>
              <a:rPr lang="en-US" dirty="0" err="1" smtClean="0"/>
              <a:t>Cryo</a:t>
            </a:r>
            <a:r>
              <a:rPr lang="en-US" dirty="0" smtClean="0"/>
              <a:t>-Systems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7" y="1216550"/>
            <a:ext cx="7157545" cy="553417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613661" y="1149899"/>
            <a:ext cx="3899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57300" lvl="2" indent="-457200">
              <a:spcBef>
                <a:spcPts val="1000"/>
              </a:spcBef>
            </a:pPr>
            <a:r>
              <a:rPr lang="de-DE" dirty="0"/>
              <a:t>Siemens SIMATIC S7 </a:t>
            </a:r>
            <a:r>
              <a:rPr lang="de-DE" dirty="0" err="1"/>
              <a:t>PLC‘s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3602736" y="2505670"/>
            <a:ext cx="5184648" cy="7745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57300" lvl="2" indent="-457200">
              <a:spcBef>
                <a:spcPts val="1000"/>
              </a:spcBef>
            </a:pPr>
            <a:r>
              <a:rPr lang="de-DE" dirty="0" err="1" smtClean="0"/>
              <a:t>WinCC</a:t>
            </a:r>
            <a:r>
              <a:rPr lang="de-DE" dirty="0" smtClean="0"/>
              <a:t> OA SCADA System </a:t>
            </a:r>
            <a:r>
              <a:rPr lang="de-DE" dirty="0" err="1" smtClean="0"/>
              <a:t>and</a:t>
            </a:r>
            <a:r>
              <a:rPr lang="de-DE" dirty="0" smtClean="0"/>
              <a:t> UNICOS</a:t>
            </a:r>
          </a:p>
          <a:p>
            <a:pPr marL="1257300" lvl="2" indent="-457200">
              <a:spcBef>
                <a:spcPts val="1000"/>
              </a:spcBef>
            </a:pPr>
            <a:r>
              <a:rPr lang="de-DE" dirty="0" err="1" smtClean="0"/>
              <a:t>Provided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GSI (AAC/IND)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0" y="1418137"/>
            <a:ext cx="4087368" cy="6463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dirty="0" err="1"/>
              <a:t>Win</a:t>
            </a:r>
            <a:r>
              <a:rPr lang="de-DE" dirty="0"/>
              <a:t> CC SCADA </a:t>
            </a:r>
            <a:r>
              <a:rPr lang="de-DE" dirty="0" err="1"/>
              <a:t>running</a:t>
            </a:r>
            <a:r>
              <a:rPr lang="de-DE" dirty="0"/>
              <a:t> on </a:t>
            </a:r>
            <a:r>
              <a:rPr lang="de-DE" dirty="0" smtClean="0"/>
              <a:t>Windows </a:t>
            </a:r>
            <a:r>
              <a:rPr lang="de-DE" dirty="0" err="1"/>
              <a:t>Provided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 smtClean="0"/>
              <a:t>supplier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902936" y="5804654"/>
            <a:ext cx="171072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german</a:t>
            </a:r>
            <a:r>
              <a:rPr lang="de-DE" dirty="0" smtClean="0"/>
              <a:t> </a:t>
            </a:r>
            <a:r>
              <a:rPr lang="de-DE" i="1" dirty="0" smtClean="0"/>
              <a:t>in-kind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738510" y="5819370"/>
            <a:ext cx="153118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polish</a:t>
            </a:r>
            <a:r>
              <a:rPr lang="de-DE" dirty="0" smtClean="0"/>
              <a:t> </a:t>
            </a:r>
            <a:r>
              <a:rPr lang="de-DE" i="1" dirty="0" smtClean="0"/>
              <a:t>in-kind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841208" y="5815060"/>
            <a:ext cx="171072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german</a:t>
            </a:r>
            <a:r>
              <a:rPr lang="de-DE" dirty="0" smtClean="0"/>
              <a:t> </a:t>
            </a:r>
            <a:r>
              <a:rPr lang="de-DE" i="1" dirty="0" smtClean="0"/>
              <a:t>in-kind</a:t>
            </a:r>
          </a:p>
        </p:txBody>
      </p:sp>
    </p:spTree>
    <p:extLst>
      <p:ext uri="{BB962C8B-B14F-4D97-AF65-F5344CB8AC3E}">
        <p14:creationId xmlns:p14="http://schemas.microsoft.com/office/powerpoint/2010/main" val="419191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>
          <a:xfrm>
            <a:off x="422565" y="270000"/>
            <a:ext cx="558395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mtClean="0"/>
              <a:t>Central Cryo Plant Configuration </a:t>
            </a:r>
            <a:br>
              <a:rPr lang="de-DE" smtClean="0"/>
            </a:br>
            <a:r>
              <a:rPr lang="de-DE" smtClean="0"/>
              <a:t>for FAIR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6675" y="5076940"/>
            <a:ext cx="9077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Approximately 19 kW @ 4 K equivalent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Dedicated Cool down and Warm up Unit (CWU) for </a:t>
            </a:r>
            <a:r>
              <a:rPr lang="en-US" dirty="0" err="1"/>
              <a:t>SuperFRS</a:t>
            </a:r>
            <a:r>
              <a:rPr lang="en-US" dirty="0"/>
              <a:t> cool down to 80 K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Design ongoing, CDR-1 successfully approved in Mai/2020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4" y="1222630"/>
            <a:ext cx="860218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</p:spPr>
        <p:txBody>
          <a:bodyPr/>
          <a:lstStyle/>
          <a:p>
            <a:r>
              <a:rPr lang="en-US" noProof="0" smtClean="0"/>
              <a:t>6/19/2017</a:t>
            </a:r>
            <a:endParaRPr lang="en-GB" noProof="0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en-GB" noProof="0" smtClean="0"/>
              <a:pPr/>
              <a:t>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1367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CRYO2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22565" y="1911096"/>
            <a:ext cx="8419683" cy="34163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Mechanical completion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 Hardware installed, electrical cabinets in place, cables routed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Communication test of SCADA and PLC </a:t>
            </a:r>
            <a:r>
              <a:rPr lang="en-US" dirty="0" smtClean="0">
                <a:sym typeface="Wingdings" panose="05000000000000000000" pitchFamily="2" charset="2"/>
              </a:rPr>
              <a:t> All sensors and actors are visible and accessible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Sensor and actor tests </a:t>
            </a:r>
            <a:r>
              <a:rPr lang="en-US" dirty="0" smtClean="0">
                <a:sym typeface="Wingdings" panose="05000000000000000000" pitchFamily="2" charset="2"/>
              </a:rPr>
              <a:t> All connections are correct, for every click in the SCADA the right actor reacts and v</a:t>
            </a:r>
            <a:r>
              <a:rPr lang="en-US" dirty="0" smtClean="0"/>
              <a:t>alues shown for the sensors are reasonable</a:t>
            </a:r>
            <a:endParaRPr lang="en-US" dirty="0" smtClean="0">
              <a:sym typeface="Wingdings" panose="05000000000000000000" pitchFamily="2" charset="2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Commissioning with all steppers and control loops already implemented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Adjusting of steppers and control loops according to commissioning experience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Executing SAT  CRYO2 against DB3 equipped with heaters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Adjusting of steppers and control loops according to SAT experience</a:t>
            </a: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3767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Commissioning of Distribution System and Local Cryogenics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422565" y="1911096"/>
            <a:ext cx="8419683" cy="480131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Mechanical completion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 Hardware installed, electrical cabinets in place, cables routed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Communication test of SCADA and PLC </a:t>
            </a:r>
            <a:r>
              <a:rPr lang="en-US" dirty="0" smtClean="0">
                <a:sym typeface="Wingdings" panose="05000000000000000000" pitchFamily="2" charset="2"/>
              </a:rPr>
              <a:t> All sensors and actors are visible and accessible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Sensor and </a:t>
            </a:r>
            <a:r>
              <a:rPr lang="en-US" dirty="0"/>
              <a:t>a</a:t>
            </a:r>
            <a:r>
              <a:rPr lang="en-US" dirty="0" smtClean="0"/>
              <a:t>ctor tests </a:t>
            </a:r>
            <a:r>
              <a:rPr lang="en-US" dirty="0" smtClean="0">
                <a:sym typeface="Wingdings" panose="05000000000000000000" pitchFamily="2" charset="2"/>
              </a:rPr>
              <a:t> All connections are correct, for ever click in the SCADA the right actor </a:t>
            </a:r>
            <a:r>
              <a:rPr lang="en-US" dirty="0">
                <a:sym typeface="Wingdings" panose="05000000000000000000" pitchFamily="2" charset="2"/>
              </a:rPr>
              <a:t>reacts and v</a:t>
            </a:r>
            <a:r>
              <a:rPr lang="en-US" dirty="0"/>
              <a:t>alues shown for the sensors are </a:t>
            </a:r>
            <a:r>
              <a:rPr lang="en-US" dirty="0" smtClean="0"/>
              <a:t>reasonable</a:t>
            </a:r>
            <a:endParaRPr lang="en-US" dirty="0" smtClean="0">
              <a:sym typeface="Wingdings" panose="05000000000000000000" pitchFamily="2" charset="2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Commissioning with main steppers (cool-down and warm-up sequence) and main control loops (phase separator) already implemented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Commissioning in mainly manual operation mode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Understanding of machine behavior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Adjusting of steppers and control loops according to commissioning experience, including more and more automation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Establish communication and automation between CRYO2 and rest of the </a:t>
            </a:r>
            <a:r>
              <a:rPr lang="en-US" dirty="0" err="1" smtClean="0">
                <a:sym typeface="Wingdings" panose="05000000000000000000" pitchFamily="2" charset="2"/>
              </a:rPr>
              <a:t>cryo</a:t>
            </a:r>
            <a:r>
              <a:rPr lang="en-US" dirty="0" smtClean="0">
                <a:sym typeface="Wingdings" panose="05000000000000000000" pitchFamily="2" charset="2"/>
              </a:rPr>
              <a:t> campus</a:t>
            </a:r>
            <a:endParaRPr lang="en-US" dirty="0">
              <a:sym typeface="Wingdings" panose="05000000000000000000" pitchFamily="2" charset="2"/>
            </a:endParaRPr>
          </a:p>
          <a:p>
            <a:pPr algn="l"/>
            <a:endParaRPr lang="en-US" dirty="0" smtClean="0">
              <a:sym typeface="Wingdings" panose="05000000000000000000" pitchFamily="2" charset="2"/>
            </a:endParaRPr>
          </a:p>
          <a:p>
            <a:pPr marL="342900" indent="-342900" algn="l">
              <a:buFont typeface="+mj-lt"/>
              <a:buAutoNum type="arabicPeriod"/>
            </a:pPr>
            <a:endParaRPr lang="en-US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896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22565" y="1399032"/>
            <a:ext cx="8474547" cy="39703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A campus wide controls HW standard in terms of PLC and electrical cabinet design is defined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The cryogenic controls is realized by two different SW solutions running on different platforms: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WinCC</a:t>
            </a:r>
            <a:r>
              <a:rPr lang="en-US" dirty="0" smtClean="0"/>
              <a:t> supplier system for CRYO2, DB3 and CWU, </a:t>
            </a:r>
            <a:r>
              <a:rPr lang="en-US" dirty="0"/>
              <a:t>r</a:t>
            </a:r>
            <a:r>
              <a:rPr lang="en-US" dirty="0" smtClean="0"/>
              <a:t>unning on Windows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WinCC</a:t>
            </a:r>
            <a:r>
              <a:rPr lang="en-US" dirty="0" smtClean="0"/>
              <a:t> OA and UNICOS in-house system for distribution and local cryogenics, running on Windows and Linux, but will be used based on Linux server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supplier of CRYO2 has a long term experience in </a:t>
            </a:r>
            <a:r>
              <a:rPr lang="en-US" dirty="0" err="1" smtClean="0"/>
              <a:t>cryo</a:t>
            </a:r>
            <a:r>
              <a:rPr lang="en-US" dirty="0" smtClean="0"/>
              <a:t> pant operation and automation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Machine operation (DS, SIS100, Super-FRS) is unique, experience has to be gained during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active communication has to be established between both control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later migration of CRYO2 controls to </a:t>
            </a:r>
            <a:r>
              <a:rPr lang="en-US" dirty="0" err="1" smtClean="0"/>
              <a:t>WinCC</a:t>
            </a:r>
            <a:r>
              <a:rPr lang="en-US" dirty="0" smtClean="0"/>
              <a:t> OA is possible</a:t>
            </a:r>
          </a:p>
        </p:txBody>
      </p:sp>
    </p:spTree>
    <p:extLst>
      <p:ext uri="{BB962C8B-B14F-4D97-AF65-F5344CB8AC3E}">
        <p14:creationId xmlns:p14="http://schemas.microsoft.com/office/powerpoint/2010/main" val="22394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_2017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gsi-folienmaster_2017</Template>
  <TotalTime>0</TotalTime>
  <Words>487</Words>
  <Application>Microsoft Office PowerPoint</Application>
  <PresentationFormat>Bildschirmpräsentation (4:3)</PresentationFormat>
  <Paragraphs>76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ＭＳ Ｐゴシック</vt:lpstr>
      <vt:lpstr>Arial</vt:lpstr>
      <vt:lpstr>Calibri</vt:lpstr>
      <vt:lpstr>Tahoma</vt:lpstr>
      <vt:lpstr>Times New Roman</vt:lpstr>
      <vt:lpstr>Wingdings</vt:lpstr>
      <vt:lpstr>gsi-folienmaster_2017</vt:lpstr>
      <vt:lpstr>Cryo Commissioning Concept</vt:lpstr>
      <vt:lpstr>PowerPoint-Präsentation</vt:lpstr>
      <vt:lpstr>Cryogenic Supply for FAIR</vt:lpstr>
      <vt:lpstr>Cryogenic Control Architecture</vt:lpstr>
      <vt:lpstr>Topology of FAIR Cryo-Systems</vt:lpstr>
      <vt:lpstr>PowerPoint-Präsentation</vt:lpstr>
      <vt:lpstr>Commissioning of CRYO2</vt:lpstr>
      <vt:lpstr>Commissioning of Distribution System and Local Cryogenics</vt:lpstr>
      <vt:lpstr>Conclusion</vt:lpstr>
      <vt:lpstr>Das kryogene Verteilsystem für SIS100</vt:lpstr>
      <vt:lpstr>Das kryogene Verteilsystem für FAIR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Cryo-Verteilsystem SIS 100</dc:title>
  <dc:creator>Alexander Täschner</dc:creator>
  <cp:lastModifiedBy>Kollmus, Holger Dr.</cp:lastModifiedBy>
  <cp:revision>62</cp:revision>
  <dcterms:created xsi:type="dcterms:W3CDTF">2017-10-24T12:51:39Z</dcterms:created>
  <dcterms:modified xsi:type="dcterms:W3CDTF">2020-09-17T12:22:42Z</dcterms:modified>
</cp:coreProperties>
</file>