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64" r:id="rId2"/>
    <p:sldId id="265" r:id="rId3"/>
    <p:sldId id="267" r:id="rId4"/>
    <p:sldId id="266" r:id="rId5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C0C0C0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332" autoAdjust="0"/>
  </p:normalViewPr>
  <p:slideViewPr>
    <p:cSldViewPr snapToGrid="0" snapToObjects="1">
      <p:cViewPr varScale="1">
        <p:scale>
          <a:sx n="77" d="100"/>
          <a:sy n="77" d="100"/>
        </p:scale>
        <p:origin x="11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8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2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3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1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L.Bozyk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0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L.Bozyk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158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L.Bozyk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98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L.Bozyk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49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1198690" y="3413231"/>
            <a:ext cx="6607516" cy="779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Vacuum Control System and Interfaces to Accelerator Control System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651519" y="4262679"/>
            <a:ext cx="5878286" cy="584660"/>
          </a:xfrm>
        </p:spPr>
        <p:txBody>
          <a:bodyPr>
            <a:noAutofit/>
          </a:bodyPr>
          <a:lstStyle/>
          <a:p>
            <a:r>
              <a:rPr lang="en-US" sz="1200" b="1" dirty="0"/>
              <a:t>Workshop on </a:t>
            </a:r>
            <a:endParaRPr lang="en-US" sz="1200" b="1" dirty="0" smtClean="0"/>
          </a:p>
          <a:p>
            <a:r>
              <a:rPr lang="en-US" sz="1200" b="1" dirty="0" smtClean="0"/>
              <a:t>“Controls </a:t>
            </a:r>
            <a:r>
              <a:rPr lang="en-US" sz="1200" b="1" dirty="0"/>
              <a:t>Developments for FAIR Commissioning and the Operation of the existing Accelerator </a:t>
            </a:r>
            <a:r>
              <a:rPr lang="en-US" sz="1200" b="1" dirty="0" smtClean="0"/>
              <a:t>Complex”</a:t>
            </a:r>
            <a:endParaRPr lang="en-US" sz="1200" b="1" dirty="0"/>
          </a:p>
          <a:p>
            <a:endParaRPr lang="en-US" sz="1200" dirty="0"/>
          </a:p>
          <a:p>
            <a:r>
              <a:rPr lang="en-US" sz="1200" noProof="0" dirty="0" smtClean="0"/>
              <a:t>A. </a:t>
            </a:r>
            <a:r>
              <a:rPr lang="en-US" sz="1200" noProof="0" dirty="0" err="1" smtClean="0"/>
              <a:t>Krämer</a:t>
            </a:r>
            <a:r>
              <a:rPr lang="en-US" sz="1200" noProof="0" dirty="0" smtClean="0"/>
              <a:t> for VAC</a:t>
            </a:r>
          </a:p>
          <a:p>
            <a:r>
              <a:rPr lang="en-US" sz="1200" noProof="0" dirty="0" smtClean="0"/>
              <a:t>17.09.2020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34607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9551" y="1349020"/>
            <a:ext cx="8686800" cy="45243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dirty="0" smtClean="0"/>
              <a:t>Vacuum Control System is a close collaboration between ACO-IND and VAC.</a:t>
            </a:r>
          </a:p>
          <a:p>
            <a:r>
              <a:rPr lang="en-GB" dirty="0" smtClean="0"/>
              <a:t>Requirements are directly discussed with ACO-IND.</a:t>
            </a:r>
          </a:p>
          <a:p>
            <a:r>
              <a:rPr lang="en-GB" dirty="0" smtClean="0"/>
              <a:t>FAIR type Vacuum Controls System is already running at CRYRING and at UNILAC.</a:t>
            </a:r>
            <a:r>
              <a:rPr lang="en-GB" dirty="0"/>
              <a:t> Details were shown yesterday by Christine Betz.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Vacuum Control System works as stand alone system independent from Overall Accelerator Control System. </a:t>
            </a:r>
            <a:r>
              <a:rPr lang="en-GB" dirty="0" smtClean="0"/>
              <a:t>Vacuum Control System has no </a:t>
            </a:r>
            <a:r>
              <a:rPr lang="en-GB" dirty="0" smtClean="0"/>
              <a:t>requirements </a:t>
            </a:r>
            <a:r>
              <a:rPr lang="en-GB" dirty="0" smtClean="0"/>
              <a:t>on timing or operation modes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Operators can open/close valves and see the pressure value for each section, as well from the Vacuum Control System as also from the Accelerator Control System (</a:t>
            </a:r>
            <a:r>
              <a:rPr lang="en-GB" dirty="0" err="1" smtClean="0"/>
              <a:t>tbd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Full access only by experts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1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External Requirements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/ Open Points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9551" y="1349020"/>
            <a:ext cx="8686800" cy="50783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Information </a:t>
            </a:r>
            <a:r>
              <a:rPr lang="en-GB" dirty="0"/>
              <a:t>delivered to overall control system: Interlocks, status of valves, vacuum pressures.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Access to additional data/values of pumps, gauges, valves to be discussed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Additional </a:t>
            </a:r>
            <a:r>
              <a:rPr lang="en-GB" dirty="0" smtClean="0"/>
              <a:t>signals/values </a:t>
            </a:r>
            <a:r>
              <a:rPr lang="en-GB" dirty="0"/>
              <a:t>required by overall accelerator control system to be defined by </a:t>
            </a:r>
            <a:r>
              <a:rPr lang="en-GB" dirty="0" smtClean="0"/>
              <a:t>operations.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Signals required by other technical department to be defined by departments (e.g. pressure values for RF interlocks</a:t>
            </a:r>
            <a:r>
              <a:rPr lang="en-GB" dirty="0" smtClean="0"/>
              <a:t>,…). The </a:t>
            </a:r>
            <a:r>
              <a:rPr lang="en-GB" dirty="0" smtClean="0"/>
              <a:t>vacuum control system is prepared to deliver per section 1 </a:t>
            </a:r>
            <a:r>
              <a:rPr lang="en-GB" dirty="0" smtClean="0"/>
              <a:t>analogue </a:t>
            </a:r>
            <a:r>
              <a:rPr lang="en-GB" dirty="0"/>
              <a:t>pressure value via a isolation </a:t>
            </a:r>
            <a:r>
              <a:rPr lang="en-GB" dirty="0" smtClean="0"/>
              <a:t>amplifier (0…10V)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Exchange of signals/information required between Cryogenics – VAC have to be defined together with ACO-IND, this information can be exchanged via PLC to PLC communication</a:t>
            </a:r>
          </a:p>
          <a:p>
            <a:endParaRPr lang="en-GB" dirty="0"/>
          </a:p>
          <a:p>
            <a:r>
              <a:rPr lang="en-GB" dirty="0" smtClean="0"/>
              <a:t>Other requests/requirements?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6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Commissioning of vacuum controls: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9551" y="1349020"/>
            <a:ext cx="8686800" cy="480131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Stepwise approach: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local test of gauges, pumps, valves per sector</a:t>
            </a:r>
          </a:p>
          <a:p>
            <a:pPr marL="342900" indent="-342900">
              <a:buAutoNum type="arabicPeriod"/>
            </a:pPr>
            <a:r>
              <a:rPr lang="en-GB" dirty="0" smtClean="0"/>
              <a:t>manual tests of gauges, pumps, valves per sector from electronics rooms via long cables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controllers</a:t>
            </a:r>
          </a:p>
          <a:p>
            <a:pPr marL="342900" indent="-342900">
              <a:buAutoNum type="arabicPeriod"/>
            </a:pPr>
            <a:r>
              <a:rPr lang="en-GB" dirty="0" smtClean="0"/>
              <a:t>remote test of gauges, pumps, valves system per sector via vacuum controls , test of procedures (pump down, venting,...)</a:t>
            </a:r>
          </a:p>
          <a:p>
            <a:pPr marL="342900" indent="-342900">
              <a:buAutoNum type="arabicPeriod"/>
            </a:pPr>
            <a:r>
              <a:rPr lang="en-GB" dirty="0" smtClean="0"/>
              <a:t>remote test of functionality of corresponding vacuum sectors, test of procedures (pump down, venting,...) and interlocks</a:t>
            </a:r>
          </a:p>
          <a:p>
            <a:pPr marL="342900" indent="-342900">
              <a:buAutoNum type="arabicPeriod"/>
            </a:pPr>
            <a:r>
              <a:rPr lang="en-GB" dirty="0" smtClean="0"/>
              <a:t>remote test of functionality of vacuum sectors machine overlapping </a:t>
            </a:r>
          </a:p>
          <a:p>
            <a:pPr marL="342900" indent="-342900">
              <a:buAutoNum type="arabicPeriod"/>
            </a:pPr>
            <a:r>
              <a:rPr lang="en-GB" dirty="0" smtClean="0"/>
              <a:t>hand-over to operations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Commissioning with beam can only take place, when vacuum control system is in operation. Otherwise no interlocks, e.g. risk to shoot with beam on a closed valve.</a:t>
            </a:r>
          </a:p>
          <a:p>
            <a:r>
              <a:rPr lang="en-GB" dirty="0" smtClean="0"/>
              <a:t>Commissioning with beam not required by Vacuum Control System.</a:t>
            </a:r>
          </a:p>
          <a:p>
            <a:r>
              <a:rPr lang="en-GB" dirty="0" smtClean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4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397</Words>
  <Application>Microsoft Office PowerPoint</Application>
  <PresentationFormat>Bildschirmpräsentation (4:3)</PresentationFormat>
  <Paragraphs>48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fair-gsi-folienmaster_2017_onering</vt:lpstr>
      <vt:lpstr>PowerPoint-Präsentation</vt:lpstr>
      <vt:lpstr>Introduction</vt:lpstr>
      <vt:lpstr>External Requirements / Open Points</vt:lpstr>
      <vt:lpstr>Commissioning of vacuum controls: 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Kraemer, Andreas Dr.</cp:lastModifiedBy>
  <cp:revision>390</cp:revision>
  <cp:lastPrinted>2020-08-26T06:45:35Z</cp:lastPrinted>
  <dcterms:created xsi:type="dcterms:W3CDTF">2018-08-07T05:50:06Z</dcterms:created>
  <dcterms:modified xsi:type="dcterms:W3CDTF">2020-09-17T12:53:30Z</dcterms:modified>
</cp:coreProperties>
</file>