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4" r:id="rId6"/>
    <p:sldId id="263" r:id="rId7"/>
    <p:sldId id="261" r:id="rId8"/>
    <p:sldId id="260" r:id="rId9"/>
    <p:sldId id="262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55" autoAdjust="0"/>
  </p:normalViewPr>
  <p:slideViewPr>
    <p:cSldViewPr snapToGrid="0" snapToObjects="1">
      <p:cViewPr varScale="1">
        <p:scale>
          <a:sx n="185" d="100"/>
          <a:sy n="185" d="100"/>
        </p:scale>
        <p:origin x="132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Beam Instrumentation Activities and Commissioning Concept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M. Schwickert, </a:t>
            </a:r>
            <a:r>
              <a:rPr lang="de-DE" dirty="0" smtClean="0"/>
              <a:t>17.09.2020</a:t>
            </a:r>
          </a:p>
          <a:p>
            <a:r>
              <a:rPr lang="de-DE" dirty="0" smtClean="0"/>
              <a:t>on behalf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Diagnostics</a:t>
            </a:r>
            <a:r>
              <a:rPr lang="de-DE" dirty="0" smtClean="0"/>
              <a:t> Department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0031" y="2625293"/>
            <a:ext cx="6700979" cy="590668"/>
          </a:xfrm>
        </p:spPr>
        <p:txBody>
          <a:bodyPr/>
          <a:lstStyle/>
          <a:p>
            <a:r>
              <a:rPr lang="de-DE" sz="6600" dirty="0" err="1" smtClean="0">
                <a:latin typeface="Ravie" panose="04040805050809020602" pitchFamily="82" charset="0"/>
              </a:rPr>
              <a:t>Questions</a:t>
            </a:r>
            <a:r>
              <a:rPr lang="de-DE" sz="6600" dirty="0" smtClean="0">
                <a:latin typeface="Ravie" panose="04040805050809020602" pitchFamily="82" charset="0"/>
              </a:rPr>
              <a:t> ?</a:t>
            </a:r>
            <a:endParaRPr lang="de-DE" sz="6600" dirty="0">
              <a:latin typeface="Ravie" panose="04040805050809020602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2066" y="3043989"/>
            <a:ext cx="8420176" cy="1247274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														</a:t>
            </a: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38753" y="1265695"/>
            <a:ext cx="429303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Special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BI DAQ </a:t>
            </a:r>
            <a:r>
              <a:rPr lang="de-DE" dirty="0" err="1" smtClean="0"/>
              <a:t>team</a:t>
            </a:r>
            <a:r>
              <a:rPr lang="de-DE" dirty="0" smtClean="0"/>
              <a:t>!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73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pPr lvl="1"/>
            <a:r>
              <a:rPr lang="de-DE" dirty="0" err="1" smtClean="0"/>
              <a:t>Schematic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</a:p>
          <a:p>
            <a:pPr marL="342900" lvl="1" indent="0">
              <a:buNone/>
            </a:pPr>
            <a:endParaRPr lang="de-DE" dirty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</a:t>
            </a:r>
          </a:p>
          <a:p>
            <a:pPr lvl="1"/>
            <a:r>
              <a:rPr lang="de-DE" dirty="0" err="1" smtClean="0"/>
              <a:t>Activities</a:t>
            </a:r>
            <a:r>
              <a:rPr lang="de-DE" dirty="0" smtClean="0"/>
              <a:t> at </a:t>
            </a:r>
            <a:r>
              <a:rPr lang="de-DE" dirty="0" err="1" smtClean="0"/>
              <a:t>existing</a:t>
            </a:r>
            <a:r>
              <a:rPr lang="de-DE" dirty="0" smtClean="0"/>
              <a:t> GSI </a:t>
            </a:r>
            <a:r>
              <a:rPr lang="de-DE" dirty="0" err="1" smtClean="0"/>
              <a:t>accelerators</a:t>
            </a:r>
            <a:endParaRPr lang="de-DE" dirty="0" smtClean="0"/>
          </a:p>
          <a:p>
            <a:pPr marL="342900" lvl="1" indent="0">
              <a:buNone/>
            </a:pP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plan</a:t>
            </a:r>
          </a:p>
          <a:p>
            <a:pPr lvl="1"/>
            <a:r>
              <a:rPr lang="de-DE" dirty="0" smtClean="0"/>
              <a:t>Tasks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endParaRPr lang="de-DE" dirty="0" smtClean="0"/>
          </a:p>
          <a:p>
            <a:pPr marL="342900" lvl="1" indent="0">
              <a:buNone/>
            </a:pPr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struggle</a:t>
            </a:r>
            <a:r>
              <a:rPr lang="de-DE" dirty="0" smtClean="0"/>
              <a:t> /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pitfalls</a:t>
            </a:r>
            <a:endParaRPr lang="de-DE" dirty="0" smtClean="0"/>
          </a:p>
          <a:p>
            <a:pPr lvl="1"/>
            <a:r>
              <a:rPr lang="de-DE" dirty="0" smtClean="0"/>
              <a:t>Interfaces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equirements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86" y="3302628"/>
            <a:ext cx="856790" cy="15920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024" y="1047668"/>
            <a:ext cx="2300594" cy="15123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52470" r="25710" b="58054"/>
          <a:stretch/>
        </p:blipFill>
        <p:spPr>
          <a:xfrm>
            <a:off x="5088167" y="1920574"/>
            <a:ext cx="919037" cy="9440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634" y="1245814"/>
            <a:ext cx="925026" cy="52000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717" y="3107629"/>
            <a:ext cx="919037" cy="7075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820" y="2691281"/>
            <a:ext cx="2394870" cy="48237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4321" y="3467602"/>
            <a:ext cx="1202854" cy="11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/>
          <p:cNvSpPr/>
          <p:nvPr/>
        </p:nvSpPr>
        <p:spPr>
          <a:xfrm>
            <a:off x="2375860" y="934480"/>
            <a:ext cx="802081" cy="3561470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Schematic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BEA Software-Stack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2462" y="4483978"/>
            <a:ext cx="723277" cy="230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900" dirty="0" err="1" smtClean="0"/>
              <a:t>Detector</a:t>
            </a:r>
            <a:endParaRPr lang="de-DE" sz="900" dirty="0" smtClean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99562" y="3885020"/>
            <a:ext cx="864577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 err="1" smtClean="0"/>
              <a:t>Pneumatic</a:t>
            </a:r>
            <a:r>
              <a:rPr lang="de-DE" sz="700" dirty="0" smtClean="0"/>
              <a:t> Drive</a:t>
            </a:r>
            <a:br>
              <a:rPr lang="de-DE" sz="700" dirty="0" smtClean="0"/>
            </a:br>
            <a:endParaRPr lang="de-DE" sz="700" dirty="0" smtClean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384062" y="3880411"/>
            <a:ext cx="86457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 err="1" smtClean="0"/>
              <a:t>Stepping</a:t>
            </a:r>
            <a:r>
              <a:rPr lang="de-DE" sz="700" dirty="0" smtClean="0"/>
              <a:t>-Motor Drive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2186" y="2141341"/>
            <a:ext cx="774452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 smtClean="0"/>
              <a:t>Front-End </a:t>
            </a:r>
            <a:r>
              <a:rPr lang="de-DE" sz="800" dirty="0"/>
              <a:t>Controller</a:t>
            </a:r>
            <a:br>
              <a:rPr lang="de-DE" sz="800" dirty="0"/>
            </a:br>
            <a:r>
              <a:rPr lang="de-DE" sz="500" dirty="0"/>
              <a:t>(IPC, VME, MTCA.4, SCU, </a:t>
            </a:r>
            <a:r>
              <a:rPr lang="de-DE" sz="500" dirty="0" err="1"/>
              <a:t>Libera</a:t>
            </a:r>
            <a:r>
              <a:rPr lang="de-DE" sz="500" dirty="0" smtClean="0"/>
              <a:t>)</a:t>
            </a:r>
            <a:endParaRPr lang="de-DE" sz="900" dirty="0"/>
          </a:p>
        </p:txBody>
      </p:sp>
      <p:sp>
        <p:nvSpPr>
          <p:cNvPr id="8" name="Textfeld 7"/>
          <p:cNvSpPr txBox="1"/>
          <p:nvPr/>
        </p:nvSpPr>
        <p:spPr>
          <a:xfrm>
            <a:off x="646210" y="2627204"/>
            <a:ext cx="78042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600" dirty="0" smtClean="0"/>
              <a:t>Data </a:t>
            </a:r>
            <a:r>
              <a:rPr lang="de-DE" sz="600" dirty="0" err="1" smtClean="0"/>
              <a:t>Acquisition</a:t>
            </a:r>
            <a:r>
              <a:rPr lang="de-DE" sz="600" dirty="0" smtClean="0"/>
              <a:t> Boards</a:t>
            </a:r>
          </a:p>
        </p:txBody>
      </p:sp>
      <p:sp>
        <p:nvSpPr>
          <p:cNvPr id="9" name="Pfeil nach unten 8"/>
          <p:cNvSpPr/>
          <p:nvPr/>
        </p:nvSpPr>
        <p:spPr>
          <a:xfrm flipV="1">
            <a:off x="972827" y="2913358"/>
            <a:ext cx="104153" cy="157061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01888" y="1051340"/>
            <a:ext cx="114128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 smtClean="0"/>
              <a:t>HKR </a:t>
            </a:r>
            <a:r>
              <a:rPr lang="de-DE" sz="800" dirty="0" err="1" smtClean="0"/>
              <a:t>Diagnostics</a:t>
            </a:r>
            <a:r>
              <a:rPr lang="de-DE" sz="800" dirty="0" smtClean="0"/>
              <a:t> GUIs</a:t>
            </a:r>
          </a:p>
        </p:txBody>
      </p:sp>
      <p:sp>
        <p:nvSpPr>
          <p:cNvPr id="11" name="Ellipse 10"/>
          <p:cNvSpPr/>
          <p:nvPr/>
        </p:nvSpPr>
        <p:spPr>
          <a:xfrm>
            <a:off x="76644" y="1571753"/>
            <a:ext cx="1925052" cy="453763"/>
          </a:xfrm>
          <a:prstGeom prst="ellipse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smtClean="0"/>
              <a:t>Middleware / </a:t>
            </a:r>
            <a:r>
              <a:rPr lang="de-DE" sz="900" dirty="0" err="1" smtClean="0"/>
              <a:t>ZeroMQ</a:t>
            </a:r>
            <a:endParaRPr lang="de-DE" sz="900" dirty="0"/>
          </a:p>
        </p:txBody>
      </p:sp>
      <p:sp>
        <p:nvSpPr>
          <p:cNvPr id="13" name="Textfeld 12"/>
          <p:cNvSpPr txBox="1"/>
          <p:nvPr/>
        </p:nvSpPr>
        <p:spPr>
          <a:xfrm>
            <a:off x="2478679" y="1020562"/>
            <a:ext cx="69698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900" b="1" dirty="0" err="1" smtClean="0">
                <a:solidFill>
                  <a:schemeClr val="tx2"/>
                </a:solidFill>
              </a:rPr>
              <a:t>JavaFX</a:t>
            </a:r>
            <a:r>
              <a:rPr lang="de-DE" sz="900" b="1" dirty="0" smtClean="0">
                <a:solidFill>
                  <a:schemeClr val="tx2"/>
                </a:solidFill>
              </a:rPr>
              <a:t> </a:t>
            </a:r>
            <a:br>
              <a:rPr lang="de-DE" sz="900" b="1" dirty="0" smtClean="0">
                <a:solidFill>
                  <a:schemeClr val="tx2"/>
                </a:solidFill>
              </a:rPr>
            </a:br>
            <a:r>
              <a:rPr lang="de-DE" sz="900" b="1" dirty="0" smtClean="0">
                <a:solidFill>
                  <a:schemeClr val="tx2"/>
                </a:solidFill>
              </a:rPr>
              <a:t>(</a:t>
            </a:r>
            <a:r>
              <a:rPr lang="de-DE" sz="9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9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Qt</a:t>
            </a:r>
            <a:r>
              <a:rPr lang="de-DE" sz="9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?)</a:t>
            </a:r>
            <a:endParaRPr lang="de-DE" sz="900" b="1" dirty="0" smtClean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222817" y="2310509"/>
            <a:ext cx="1110720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sz="9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dirty="0" smtClean="0"/>
              <a:t>FESA </a:t>
            </a:r>
            <a:br>
              <a:rPr lang="de-DE" dirty="0" smtClean="0"/>
            </a:br>
            <a:r>
              <a:rPr lang="de-DE" dirty="0" err="1" smtClean="0"/>
              <a:t>class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 flipV="1">
            <a:off x="977966" y="1877963"/>
            <a:ext cx="127010" cy="263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flipV="1">
            <a:off x="955109" y="1349683"/>
            <a:ext cx="127010" cy="29510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06257" y="934480"/>
            <a:ext cx="2959064" cy="57483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06257" y="2057477"/>
            <a:ext cx="2959064" cy="87136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678213" y="3130080"/>
            <a:ext cx="50659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 smtClean="0"/>
              <a:t>Boot-</a:t>
            </a:r>
            <a:br>
              <a:rPr lang="de-DE" sz="800" dirty="0" smtClean="0"/>
            </a:br>
            <a:r>
              <a:rPr lang="de-DE" sz="800" dirty="0" smtClean="0"/>
              <a:t>Server</a:t>
            </a:r>
          </a:p>
        </p:txBody>
      </p:sp>
      <p:cxnSp>
        <p:nvCxnSpPr>
          <p:cNvPr id="20" name="Gewinkelter Verbinder 19"/>
          <p:cNvCxnSpPr>
            <a:stCxn id="18" idx="0"/>
            <a:endCxn id="7" idx="3"/>
          </p:cNvCxnSpPr>
          <p:nvPr/>
        </p:nvCxnSpPr>
        <p:spPr>
          <a:xfrm rot="16200000" flipV="1">
            <a:off x="1307816" y="2506386"/>
            <a:ext cx="742517" cy="504872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1436914" y="2913358"/>
            <a:ext cx="1728407" cy="76488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2344159" y="2990851"/>
            <a:ext cx="889557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de-DE" dirty="0" err="1" smtClean="0"/>
              <a:t>CentOS-based</a:t>
            </a:r>
            <a:r>
              <a:rPr lang="de-DE" dirty="0" smtClean="0"/>
              <a:t> </a:t>
            </a:r>
            <a:r>
              <a:rPr lang="de-DE" dirty="0" err="1" smtClean="0"/>
              <a:t>Diskless</a:t>
            </a:r>
            <a:r>
              <a:rPr lang="de-DE" dirty="0" smtClean="0"/>
              <a:t> OS</a:t>
            </a:r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3085936" y="996044"/>
            <a:ext cx="6085567" cy="3904549"/>
          </a:xfrm>
        </p:spPr>
        <p:txBody>
          <a:bodyPr/>
          <a:lstStyle/>
          <a:p>
            <a:r>
              <a:rPr lang="de-DE" sz="1600" dirty="0" smtClean="0"/>
              <a:t>BEA DAQ Team: </a:t>
            </a:r>
            <a:r>
              <a:rPr lang="de-DE" sz="1600" dirty="0" err="1" smtClean="0"/>
              <a:t>full</a:t>
            </a:r>
            <a:r>
              <a:rPr lang="de-DE" sz="1600" dirty="0" smtClean="0"/>
              <a:t>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SW </a:t>
            </a:r>
            <a:r>
              <a:rPr lang="de-DE" sz="1600" dirty="0" err="1" smtClean="0"/>
              <a:t>stack</a:t>
            </a:r>
            <a:endParaRPr lang="de-DE" sz="1600" dirty="0"/>
          </a:p>
          <a:p>
            <a:pPr lvl="1"/>
            <a:r>
              <a:rPr lang="de-DE" sz="1400" dirty="0" smtClean="0"/>
              <a:t>Software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subsystems</a:t>
            </a:r>
            <a:r>
              <a:rPr lang="de-DE" sz="1400" dirty="0" smtClean="0"/>
              <a:t> (FESA </a:t>
            </a:r>
            <a:r>
              <a:rPr lang="de-DE" sz="1400" dirty="0" err="1" smtClean="0"/>
              <a:t>classes</a:t>
            </a:r>
            <a:r>
              <a:rPr lang="de-DE" sz="1400" dirty="0" smtClean="0"/>
              <a:t>, SILECS)</a:t>
            </a:r>
          </a:p>
          <a:p>
            <a:pPr lvl="1"/>
            <a:r>
              <a:rPr lang="de-DE" sz="1400" dirty="0" err="1" smtClean="0">
                <a:solidFill>
                  <a:schemeClr val="accent1"/>
                </a:solidFill>
              </a:rPr>
              <a:t>Diskless</a:t>
            </a:r>
            <a:r>
              <a:rPr lang="de-DE" sz="1400" dirty="0" smtClean="0">
                <a:solidFill>
                  <a:schemeClr val="accent1"/>
                </a:solidFill>
              </a:rPr>
              <a:t> OS </a:t>
            </a:r>
            <a:r>
              <a:rPr lang="de-DE" sz="1400" dirty="0" smtClean="0"/>
              <a:t>via PXE </a:t>
            </a:r>
            <a:r>
              <a:rPr lang="de-DE" sz="1400" dirty="0" err="1" smtClean="0"/>
              <a:t>for</a:t>
            </a:r>
            <a:r>
              <a:rPr lang="de-DE" sz="1400" dirty="0" smtClean="0"/>
              <a:t> Front-End Controllers (FEC)</a:t>
            </a:r>
          </a:p>
          <a:p>
            <a:pPr lvl="1"/>
            <a:r>
              <a:rPr lang="de-DE" sz="1400" dirty="0" smtClean="0"/>
              <a:t>DAQ </a:t>
            </a:r>
            <a:r>
              <a:rPr lang="de-DE" sz="1400" dirty="0" err="1" smtClean="0"/>
              <a:t>software</a:t>
            </a:r>
            <a:r>
              <a:rPr lang="de-DE" sz="1400" dirty="0" smtClean="0"/>
              <a:t> (</a:t>
            </a:r>
            <a:r>
              <a:rPr lang="de-DE" sz="1400" dirty="0" smtClean="0">
                <a:solidFill>
                  <a:schemeClr val="accent1"/>
                </a:solidFill>
              </a:rPr>
              <a:t>FESA </a:t>
            </a:r>
            <a:r>
              <a:rPr lang="de-DE" sz="1400" dirty="0" err="1" smtClean="0">
                <a:solidFill>
                  <a:schemeClr val="accent1"/>
                </a:solidFill>
              </a:rPr>
              <a:t>classes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smtClean="0"/>
              <a:t>on FEC)</a:t>
            </a:r>
          </a:p>
          <a:p>
            <a:pPr lvl="1"/>
            <a:r>
              <a:rPr lang="de-DE" sz="1400" dirty="0" smtClean="0"/>
              <a:t>Support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chemeClr val="accent1"/>
                </a:solidFill>
              </a:rPr>
              <a:t>FESA Explorer </a:t>
            </a:r>
            <a:r>
              <a:rPr lang="de-DE" sz="1400" dirty="0" smtClean="0"/>
              <a:t>(FEX)</a:t>
            </a:r>
          </a:p>
          <a:p>
            <a:pPr lvl="1"/>
            <a:r>
              <a:rPr lang="de-DE" sz="1400" dirty="0" smtClean="0">
                <a:solidFill>
                  <a:schemeClr val="accent1"/>
                </a:solidFill>
              </a:rPr>
              <a:t>Expert-GUI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detector</a:t>
            </a:r>
            <a:r>
              <a:rPr lang="de-DE" sz="1400" dirty="0" smtClean="0"/>
              <a:t> </a:t>
            </a:r>
            <a:r>
              <a:rPr lang="de-DE" sz="1400" dirty="0" err="1" smtClean="0"/>
              <a:t>tests</a:t>
            </a:r>
            <a:r>
              <a:rPr lang="de-DE" sz="1400" dirty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full</a:t>
            </a:r>
            <a:r>
              <a:rPr lang="de-DE" sz="1400" dirty="0" smtClean="0"/>
              <a:t> </a:t>
            </a:r>
            <a:r>
              <a:rPr lang="de-DE" sz="1400" dirty="0" err="1" smtClean="0"/>
              <a:t>access</a:t>
            </a:r>
            <a:r>
              <a:rPr lang="de-DE" sz="1400" dirty="0" smtClean="0"/>
              <a:t> (</a:t>
            </a:r>
            <a:r>
              <a:rPr lang="de-DE" sz="1400" dirty="0" err="1" smtClean="0"/>
              <a:t>JavaFX</a:t>
            </a:r>
            <a:r>
              <a:rPr lang="de-DE" sz="1400" dirty="0" smtClean="0"/>
              <a:t>)</a:t>
            </a:r>
          </a:p>
          <a:p>
            <a:pPr marL="342900" lvl="1" indent="0">
              <a:buNone/>
            </a:pPr>
            <a:r>
              <a:rPr lang="de-DE" sz="1400" dirty="0" smtClean="0">
                <a:sym typeface="Wingdings" panose="05000000000000000000" pitchFamily="2" charset="2"/>
              </a:rPr>
              <a:t>+ </a:t>
            </a:r>
            <a:r>
              <a:rPr lang="de-DE" sz="1400" dirty="0" err="1" smtClean="0">
                <a:solidFill>
                  <a:schemeClr val="accent1"/>
                </a:solidFill>
              </a:rPr>
              <a:t>Diagnostic</a:t>
            </a:r>
            <a:r>
              <a:rPr lang="de-DE" sz="1400" dirty="0" smtClean="0">
                <a:solidFill>
                  <a:schemeClr val="accent1"/>
                </a:solidFill>
              </a:rPr>
              <a:t> GUIs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reduced</a:t>
            </a:r>
            <a:r>
              <a:rPr lang="de-DE" sz="1400" dirty="0" smtClean="0"/>
              <a:t> </a:t>
            </a:r>
            <a:r>
              <a:rPr lang="de-DE" sz="1400" dirty="0" err="1" smtClean="0"/>
              <a:t>param</a:t>
            </a:r>
            <a:r>
              <a:rPr lang="de-DE" sz="1400" dirty="0" smtClean="0"/>
              <a:t> </a:t>
            </a:r>
            <a:r>
              <a:rPr lang="de-DE" sz="1400" dirty="0" err="1" smtClean="0"/>
              <a:t>set</a:t>
            </a:r>
            <a:r>
              <a:rPr lang="de-DE" sz="1400" dirty="0" smtClean="0"/>
              <a:t> </a:t>
            </a:r>
            <a:r>
              <a:rPr lang="de-DE" sz="1400" dirty="0"/>
              <a:t>(</a:t>
            </a:r>
            <a:r>
              <a:rPr lang="de-DE" sz="1400" dirty="0" err="1"/>
              <a:t>JavaFX</a:t>
            </a:r>
            <a:r>
              <a:rPr lang="de-DE" sz="1400" dirty="0"/>
              <a:t>, HKR </a:t>
            </a:r>
            <a:r>
              <a:rPr lang="de-DE" sz="1400" dirty="0" err="1"/>
              <a:t>consoles</a:t>
            </a:r>
            <a:r>
              <a:rPr lang="de-DE" sz="1400" dirty="0"/>
              <a:t>)</a:t>
            </a:r>
            <a:endParaRPr lang="de-DE" sz="700" dirty="0"/>
          </a:p>
          <a:p>
            <a:pPr marL="342900" lvl="1" indent="0">
              <a:buNone/>
            </a:pPr>
            <a:endParaRPr lang="de-DE" sz="700" dirty="0" smtClean="0"/>
          </a:p>
          <a:p>
            <a:r>
              <a:rPr lang="de-DE" sz="1600" dirty="0" smtClean="0"/>
              <a:t>BEA DAQ Team </a:t>
            </a:r>
            <a:r>
              <a:rPr lang="de-DE" sz="1600" dirty="0" err="1" smtClean="0"/>
              <a:t>does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NOT develop </a:t>
            </a:r>
            <a:r>
              <a:rPr lang="de-DE" sz="1600" dirty="0" err="1" smtClean="0">
                <a:solidFill>
                  <a:schemeClr val="accent1"/>
                </a:solidFill>
              </a:rPr>
              <a:t>overarching</a:t>
            </a:r>
            <a:r>
              <a:rPr lang="de-DE" sz="1600" dirty="0" smtClean="0">
                <a:solidFill>
                  <a:schemeClr val="accent1"/>
                </a:solidFill>
              </a:rPr>
              <a:t>/</a:t>
            </a:r>
            <a:r>
              <a:rPr lang="de-DE" sz="1600" dirty="0" err="1" smtClean="0">
                <a:solidFill>
                  <a:schemeClr val="accent1"/>
                </a:solidFill>
              </a:rPr>
              <a:t>synoptic</a:t>
            </a:r>
            <a:r>
              <a:rPr lang="de-DE" sz="1600" dirty="0" smtClean="0">
                <a:solidFill>
                  <a:schemeClr val="accent1"/>
                </a:solidFill>
              </a:rPr>
              <a:t> GUIs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operations</a:t>
            </a:r>
            <a:r>
              <a:rPr lang="de-DE" sz="1600" dirty="0" smtClean="0"/>
              <a:t> (1 GUI </a:t>
            </a:r>
            <a:r>
              <a:rPr lang="de-DE" sz="1600" dirty="0" err="1" smtClean="0"/>
              <a:t>for</a:t>
            </a:r>
            <a:r>
              <a:rPr lang="de-DE" sz="1600" dirty="0" smtClean="0"/>
              <a:t> 1 </a:t>
            </a:r>
            <a:r>
              <a:rPr lang="de-DE" sz="1600" dirty="0" err="1" smtClean="0"/>
              <a:t>instrument</a:t>
            </a:r>
            <a:r>
              <a:rPr lang="de-DE" sz="1600" dirty="0" smtClean="0"/>
              <a:t>)</a:t>
            </a: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commissioning</a:t>
            </a:r>
            <a:r>
              <a:rPr lang="de-DE" sz="1600" dirty="0" smtClean="0"/>
              <a:t>, </a:t>
            </a:r>
            <a:r>
              <a:rPr lang="de-DE" sz="1600" dirty="0" err="1" smtClean="0"/>
              <a:t>troubleshooting</a:t>
            </a:r>
            <a:r>
              <a:rPr lang="de-DE" sz="1600" dirty="0" smtClean="0"/>
              <a:t>: </a:t>
            </a:r>
            <a:r>
              <a:rPr lang="de-DE" sz="1600" dirty="0" smtClean="0">
                <a:solidFill>
                  <a:schemeClr val="accent1"/>
                </a:solidFill>
              </a:rPr>
              <a:t>JODA-Tools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(Java-</a:t>
            </a:r>
            <a:r>
              <a:rPr lang="de-DE" sz="1600" dirty="0" err="1" smtClean="0"/>
              <a:t>Oriented</a:t>
            </a:r>
            <a:r>
              <a:rPr lang="de-DE" sz="1600" dirty="0" smtClean="0"/>
              <a:t> Device Access)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Expert-GUIs</a:t>
            </a:r>
            <a:endParaRPr lang="de-DE" sz="1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1100" dirty="0" smtClean="0"/>
          </a:p>
          <a:p>
            <a:r>
              <a:rPr lang="de-DE" sz="1600" dirty="0" err="1" smtClean="0"/>
              <a:t>Remark</a:t>
            </a:r>
            <a:r>
              <a:rPr lang="de-DE" sz="1600" dirty="0" smtClean="0"/>
              <a:t>: ACO </a:t>
            </a:r>
            <a:r>
              <a:rPr lang="de-DE" sz="1600" dirty="0" err="1" smtClean="0"/>
              <a:t>devolopers</a:t>
            </a:r>
            <a:r>
              <a:rPr lang="de-DE" sz="1600" dirty="0" smtClean="0"/>
              <a:t> </a:t>
            </a:r>
            <a:r>
              <a:rPr lang="de-DE" sz="1600" dirty="0" err="1" smtClean="0"/>
              <a:t>work</a:t>
            </a:r>
            <a:r>
              <a:rPr lang="de-DE" sz="1600" dirty="0" smtClean="0"/>
              <a:t> on horizontal </a:t>
            </a:r>
            <a:r>
              <a:rPr lang="de-DE" sz="1600" dirty="0" err="1" smtClean="0"/>
              <a:t>layers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1523539" y="3854172"/>
            <a:ext cx="793399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 smtClean="0"/>
              <a:t>Infrastructure Subsystems</a:t>
            </a:r>
            <a:br>
              <a:rPr lang="de-DE" sz="800" dirty="0" smtClean="0"/>
            </a:br>
            <a:r>
              <a:rPr lang="de-DE" sz="500" dirty="0" smtClean="0"/>
              <a:t>(</a:t>
            </a:r>
            <a:r>
              <a:rPr lang="de-DE" sz="500" dirty="0" err="1" smtClean="0"/>
              <a:t>Pneum</a:t>
            </a:r>
            <a:r>
              <a:rPr lang="de-DE" sz="500" dirty="0" smtClean="0"/>
              <a:t>. </a:t>
            </a:r>
            <a:r>
              <a:rPr lang="de-DE" sz="500" dirty="0" err="1" smtClean="0"/>
              <a:t>drives</a:t>
            </a:r>
            <a:r>
              <a:rPr lang="de-DE" sz="500" dirty="0" smtClean="0"/>
              <a:t>, high-</a:t>
            </a:r>
            <a:r>
              <a:rPr lang="de-DE" sz="500" dirty="0" err="1" smtClean="0"/>
              <a:t>voltage</a:t>
            </a:r>
            <a:r>
              <a:rPr lang="de-DE" sz="500" dirty="0" smtClean="0"/>
              <a:t>, </a:t>
            </a:r>
            <a:r>
              <a:rPr lang="de-DE" sz="500" dirty="0" err="1" smtClean="0"/>
              <a:t>detector</a:t>
            </a:r>
            <a:r>
              <a:rPr lang="de-DE" sz="500" dirty="0" smtClean="0"/>
              <a:t> gas)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337409" y="3887570"/>
            <a:ext cx="82502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FESA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class</a:t>
            </a:r>
            <a:endParaRPr lang="de-DE" dirty="0"/>
          </a:p>
        </p:txBody>
      </p:sp>
      <p:sp>
        <p:nvSpPr>
          <p:cNvPr id="29" name="Pfeil nach unten 28"/>
          <p:cNvSpPr/>
          <p:nvPr/>
        </p:nvSpPr>
        <p:spPr>
          <a:xfrm rot="16200000" flipV="1">
            <a:off x="1392372" y="3989740"/>
            <a:ext cx="139378" cy="22849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1436915" y="3707055"/>
            <a:ext cx="1728406" cy="76488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>
            <a:off x="371260" y="4688877"/>
            <a:ext cx="1512542" cy="254382"/>
          </a:xfrm>
          <a:prstGeom prst="rightArrow">
            <a:avLst>
              <a:gd name="adj1" fmla="val 50000"/>
              <a:gd name="adj2" fmla="val 165955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8000">
                <a:srgbClr val="FFFF00"/>
              </a:gs>
              <a:gs pos="70000">
                <a:srgbClr val="FFFF00"/>
              </a:gs>
              <a:gs pos="86000">
                <a:srgbClr val="FFFF00"/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88275" y="4703771"/>
            <a:ext cx="805023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900" b="1" dirty="0" smtClean="0"/>
              <a:t>Ion beam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02008" y="3126522"/>
            <a:ext cx="50659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 smtClean="0"/>
              <a:t>WR-Timing</a:t>
            </a:r>
          </a:p>
        </p:txBody>
      </p:sp>
      <p:cxnSp>
        <p:nvCxnSpPr>
          <p:cNvPr id="34" name="Gewinkelter Verbinder 33"/>
          <p:cNvCxnSpPr>
            <a:stCxn id="31" idx="0"/>
            <a:endCxn id="7" idx="1"/>
          </p:cNvCxnSpPr>
          <p:nvPr/>
        </p:nvCxnSpPr>
        <p:spPr>
          <a:xfrm rot="5400000" flipH="1" flipV="1">
            <a:off x="134266" y="2608603"/>
            <a:ext cx="738959" cy="296881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4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controls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) BI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9" y="863695"/>
            <a:ext cx="3354739" cy="3942595"/>
          </a:xfrm>
        </p:spPr>
        <p:txBody>
          <a:bodyPr/>
          <a:lstStyle/>
          <a:p>
            <a:pPr marL="0" indent="0">
              <a:buNone/>
            </a:pPr>
            <a:r>
              <a:rPr lang="de-DE" sz="1400" u="sng" dirty="0" err="1" smtClean="0"/>
              <a:t>Ongoing</a:t>
            </a:r>
            <a:r>
              <a:rPr lang="de-DE" sz="1400" u="sng" dirty="0" smtClean="0"/>
              <a:t> DAQ-Upgrades </a:t>
            </a:r>
            <a:br>
              <a:rPr lang="de-DE" sz="1400" u="sng" dirty="0" smtClean="0"/>
            </a:br>
            <a:r>
              <a:rPr lang="de-DE" sz="1400" u="sng" dirty="0" smtClean="0"/>
              <a:t>at </a:t>
            </a:r>
            <a:r>
              <a:rPr lang="de-DE" sz="1400" u="sng" dirty="0" err="1" smtClean="0"/>
              <a:t>existing</a:t>
            </a:r>
            <a:r>
              <a:rPr lang="de-DE" sz="1400" u="sng" dirty="0" smtClean="0"/>
              <a:t> </a:t>
            </a:r>
            <a:r>
              <a:rPr lang="de-DE" sz="1400" u="sng" dirty="0" err="1" smtClean="0"/>
              <a:t>machines</a:t>
            </a:r>
            <a:r>
              <a:rPr lang="de-DE" sz="1400" u="sng" dirty="0" smtClean="0"/>
              <a:t> </a:t>
            </a:r>
          </a:p>
          <a:p>
            <a:r>
              <a:rPr lang="de-DE" sz="1050" dirty="0" err="1" smtClean="0"/>
              <a:t>Unilac</a:t>
            </a:r>
            <a:endParaRPr lang="de-DE" sz="1050" dirty="0" smtClean="0"/>
          </a:p>
          <a:p>
            <a:pPr lvl="1"/>
            <a:r>
              <a:rPr lang="de-DE" sz="1000" dirty="0" smtClean="0"/>
              <a:t>MAPS</a:t>
            </a:r>
          </a:p>
          <a:p>
            <a:pPr lvl="1"/>
            <a:r>
              <a:rPr lang="de-DE" sz="1000" dirty="0" smtClean="0"/>
              <a:t>UNIMON</a:t>
            </a:r>
          </a:p>
          <a:p>
            <a:pPr lvl="1"/>
            <a:r>
              <a:rPr lang="de-DE" sz="1000" dirty="0" err="1" smtClean="0"/>
              <a:t>pLinac</a:t>
            </a:r>
            <a:r>
              <a:rPr lang="de-DE" sz="1000" dirty="0" smtClean="0"/>
              <a:t> BPM teststand</a:t>
            </a:r>
          </a:p>
          <a:p>
            <a:r>
              <a:rPr lang="de-DE" sz="1050" dirty="0" smtClean="0"/>
              <a:t>SIS18</a:t>
            </a:r>
          </a:p>
          <a:p>
            <a:pPr lvl="1"/>
            <a:r>
              <a:rPr lang="de-DE" sz="1000" dirty="0" smtClean="0"/>
              <a:t>BPM-Topos</a:t>
            </a:r>
          </a:p>
          <a:p>
            <a:pPr lvl="1"/>
            <a:r>
              <a:rPr lang="de-DE" sz="1000" dirty="0" err="1" smtClean="0"/>
              <a:t>Closed</a:t>
            </a:r>
            <a:r>
              <a:rPr lang="de-DE" sz="1000" dirty="0" smtClean="0"/>
              <a:t>-Orbit Feedback</a:t>
            </a:r>
          </a:p>
          <a:p>
            <a:pPr lvl="1"/>
            <a:r>
              <a:rPr lang="de-DE" sz="1000" dirty="0" smtClean="0"/>
              <a:t>Teststand </a:t>
            </a:r>
            <a:r>
              <a:rPr lang="de-DE" sz="1000" dirty="0" err="1" smtClean="0"/>
              <a:t>for</a:t>
            </a:r>
            <a:r>
              <a:rPr lang="de-DE" sz="1000" dirty="0" smtClean="0"/>
              <a:t> SIS100</a:t>
            </a:r>
          </a:p>
          <a:p>
            <a:pPr lvl="1"/>
            <a:r>
              <a:rPr lang="de-DE" sz="1000" dirty="0" smtClean="0"/>
              <a:t>Fast </a:t>
            </a:r>
            <a:r>
              <a:rPr lang="de-DE" sz="1000" dirty="0" err="1" smtClean="0"/>
              <a:t>Current</a:t>
            </a:r>
            <a:r>
              <a:rPr lang="de-DE" sz="1000" dirty="0" smtClean="0"/>
              <a:t> Transformer</a:t>
            </a:r>
          </a:p>
          <a:p>
            <a:pPr lvl="1"/>
            <a:r>
              <a:rPr lang="de-DE" sz="1000" dirty="0" err="1" smtClean="0"/>
              <a:t>Scintillating</a:t>
            </a:r>
            <a:r>
              <a:rPr lang="de-DE" sz="1000" dirty="0" smtClean="0"/>
              <a:t> </a:t>
            </a:r>
            <a:r>
              <a:rPr lang="de-DE" sz="1000" dirty="0" err="1" smtClean="0"/>
              <a:t>screens</a:t>
            </a:r>
            <a:r>
              <a:rPr lang="de-DE" sz="1000" dirty="0" smtClean="0"/>
              <a:t> (CUPID)</a:t>
            </a:r>
          </a:p>
          <a:p>
            <a:r>
              <a:rPr lang="de-DE" sz="1050" dirty="0" smtClean="0"/>
              <a:t>HEBT</a:t>
            </a:r>
          </a:p>
          <a:p>
            <a:pPr lvl="1"/>
            <a:r>
              <a:rPr lang="de-DE" sz="1000" dirty="0" smtClean="0"/>
              <a:t>Profile-</a:t>
            </a:r>
            <a:r>
              <a:rPr lang="de-DE" sz="1000" dirty="0" err="1" smtClean="0"/>
              <a:t>Grids</a:t>
            </a:r>
            <a:r>
              <a:rPr lang="de-DE" sz="1000" dirty="0" smtClean="0"/>
              <a:t> (POLAND)</a:t>
            </a:r>
          </a:p>
          <a:p>
            <a:pPr lvl="1"/>
            <a:r>
              <a:rPr lang="de-DE" sz="1000" dirty="0" smtClean="0"/>
              <a:t>Beam-</a:t>
            </a:r>
            <a:r>
              <a:rPr lang="de-DE" sz="1000" dirty="0" err="1" smtClean="0"/>
              <a:t>loss</a:t>
            </a:r>
            <a:r>
              <a:rPr lang="de-DE" sz="1000" dirty="0" smtClean="0"/>
              <a:t> </a:t>
            </a:r>
            <a:r>
              <a:rPr lang="de-DE" sz="1000" dirty="0" err="1" smtClean="0"/>
              <a:t>monitors</a:t>
            </a:r>
            <a:endParaRPr lang="de-DE" sz="1000" dirty="0" smtClean="0"/>
          </a:p>
          <a:p>
            <a:pPr lvl="1"/>
            <a:r>
              <a:rPr lang="de-DE" sz="1000" dirty="0" err="1" smtClean="0"/>
              <a:t>Scintillating</a:t>
            </a:r>
            <a:r>
              <a:rPr lang="de-DE" sz="1000" dirty="0" smtClean="0"/>
              <a:t> </a:t>
            </a:r>
            <a:r>
              <a:rPr lang="de-DE" sz="1000" dirty="0" err="1" smtClean="0"/>
              <a:t>screens</a:t>
            </a:r>
            <a:r>
              <a:rPr lang="de-DE" sz="1000" dirty="0" smtClean="0"/>
              <a:t> (CUPID)</a:t>
            </a:r>
          </a:p>
          <a:p>
            <a:pPr lvl="1"/>
            <a:r>
              <a:rPr lang="de-DE" sz="1000" dirty="0" smtClean="0"/>
              <a:t>Faraday-Cups</a:t>
            </a:r>
          </a:p>
          <a:p>
            <a:r>
              <a:rPr lang="de-DE" sz="1050" dirty="0" smtClean="0"/>
              <a:t>ESR</a:t>
            </a:r>
          </a:p>
          <a:p>
            <a:pPr lvl="1"/>
            <a:r>
              <a:rPr lang="de-DE" sz="1000" dirty="0" smtClean="0"/>
              <a:t>DC </a:t>
            </a:r>
            <a:r>
              <a:rPr lang="de-DE" sz="1000" dirty="0" err="1" smtClean="0"/>
              <a:t>Current</a:t>
            </a:r>
            <a:r>
              <a:rPr lang="de-DE" sz="1000" dirty="0" smtClean="0"/>
              <a:t> </a:t>
            </a:r>
            <a:r>
              <a:rPr lang="de-DE" sz="1000" dirty="0" err="1" smtClean="0"/>
              <a:t>Transf</a:t>
            </a:r>
            <a:r>
              <a:rPr lang="de-DE" sz="1000" dirty="0" smtClean="0"/>
              <a:t>., Fast </a:t>
            </a:r>
            <a:r>
              <a:rPr lang="de-DE" sz="1000" dirty="0" err="1" smtClean="0"/>
              <a:t>Current</a:t>
            </a:r>
            <a:r>
              <a:rPr lang="de-DE" sz="1000" dirty="0" smtClean="0"/>
              <a:t> </a:t>
            </a:r>
            <a:r>
              <a:rPr lang="de-DE" sz="1000" dirty="0" err="1" smtClean="0"/>
              <a:t>Transf</a:t>
            </a:r>
            <a:r>
              <a:rPr lang="de-DE" sz="1000" dirty="0" smtClean="0"/>
              <a:t>.</a:t>
            </a:r>
          </a:p>
          <a:p>
            <a:pPr lvl="1"/>
            <a:r>
              <a:rPr lang="de-DE" sz="1000" dirty="0" smtClean="0"/>
              <a:t>BPM (teststand </a:t>
            </a:r>
            <a:r>
              <a:rPr lang="de-DE" sz="1000" dirty="0" err="1" smtClean="0"/>
              <a:t>for</a:t>
            </a:r>
            <a:r>
              <a:rPr lang="de-DE" sz="1000" dirty="0" smtClean="0"/>
              <a:t> FAIR)</a:t>
            </a:r>
          </a:p>
          <a:p>
            <a:pPr lvl="1"/>
            <a:r>
              <a:rPr lang="de-DE" sz="1000" dirty="0" err="1" smtClean="0"/>
              <a:t>Scintillating</a:t>
            </a:r>
            <a:r>
              <a:rPr lang="de-DE" sz="1000" dirty="0" smtClean="0"/>
              <a:t> </a:t>
            </a:r>
            <a:r>
              <a:rPr lang="de-DE" sz="1000" dirty="0" err="1" smtClean="0"/>
              <a:t>screens</a:t>
            </a:r>
            <a:endParaRPr lang="de-DE" sz="1000" dirty="0" smtClean="0"/>
          </a:p>
          <a:p>
            <a:pPr lvl="1"/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96026"/>
              </p:ext>
            </p:extLst>
          </p:nvPr>
        </p:nvGraphicFramePr>
        <p:xfrm>
          <a:off x="3082042" y="1471788"/>
          <a:ext cx="2949457" cy="2997087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951437">
                  <a:extLst>
                    <a:ext uri="{9D8B030D-6E8A-4147-A177-3AD203B41FA5}">
                      <a16:colId xmlns:a16="http://schemas.microsoft.com/office/drawing/2014/main" val="3875818340"/>
                    </a:ext>
                  </a:extLst>
                </a:gridCol>
                <a:gridCol w="1155319">
                  <a:extLst>
                    <a:ext uri="{9D8B030D-6E8A-4147-A177-3AD203B41FA5}">
                      <a16:colId xmlns:a16="http://schemas.microsoft.com/office/drawing/2014/main" val="3405766043"/>
                    </a:ext>
                  </a:extLst>
                </a:gridCol>
                <a:gridCol w="842701">
                  <a:extLst>
                    <a:ext uri="{9D8B030D-6E8A-4147-A177-3AD203B41FA5}">
                      <a16:colId xmlns:a16="http://schemas.microsoft.com/office/drawing/2014/main" val="1696815183"/>
                    </a:ext>
                  </a:extLst>
                </a:gridCol>
              </a:tblGrid>
              <a:tr h="131076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 err="1" smtClean="0">
                          <a:effectLst/>
                        </a:rPr>
                        <a:t>Diagnostic</a:t>
                      </a:r>
                      <a:r>
                        <a:rPr lang="de-DE" sz="800" u="none" strike="noStrike" baseline="0" dirty="0" smtClean="0">
                          <a:effectLst/>
                        </a:rPr>
                        <a:t> System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0" marR="6110" marT="61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 err="1" smtClean="0">
                          <a:effectLst/>
                        </a:rPr>
                        <a:t>Machine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0" marR="6110" marT="61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 smtClean="0">
                          <a:effectLst/>
                        </a:rPr>
                        <a:t>Status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0" marR="6110" marT="611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49617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DCCT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Rings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1451669970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ACCT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TK/SIS18/YR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054614754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Unimon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Unilac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814882485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JODA Tools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661337329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Uni-Energy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Unilac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4118701662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Pneum</a:t>
                      </a:r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Drive Control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</a:t>
                      </a:r>
                      <a:endParaRPr kumimoji="0" lang="de-DE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1258457187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LASSIE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SIS18, HEST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1314225503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Genesys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244362433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MicroSpillTDC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SIS18,</a:t>
                      </a:r>
                      <a:r>
                        <a:rPr lang="de-DE" sz="700" u="none" strike="noStrike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HEST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Expert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989837292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Cupid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084334462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BIF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Unilac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195018102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Faraday-Cups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2376929335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FCT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ESR, SIS18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079962993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BPM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YR, ESR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1231502438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TOPOS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SIS18/HEST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90423274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TOPOX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SIS18/HEST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1012372437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Phaseprobe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4108953395"/>
                  </a:ext>
                </a:extLst>
              </a:tr>
              <a:tr h="1179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BPM </a:t>
                      </a:r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Oscill</a:t>
                      </a:r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</a:t>
                      </a:r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LXI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2006827983"/>
                  </a:ext>
                </a:extLst>
              </a:tr>
              <a:tr h="12283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Scaler System 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4290951359"/>
                  </a:ext>
                </a:extLst>
              </a:tr>
              <a:tr h="12283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Cryring IPM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2265744930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Schottky</a:t>
                      </a:r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-Switch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4038240686"/>
                  </a:ext>
                </a:extLst>
              </a:tr>
              <a:tr h="12283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HV </a:t>
                      </a:r>
                      <a:r>
                        <a:rPr lang="de-DE" sz="700" u="none" strike="noStrike" dirty="0" err="1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supply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SIS18/HEST/YR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operational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2562771661"/>
                  </a:ext>
                </a:extLst>
              </a:tr>
              <a:tr h="12283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BPM </a:t>
                      </a:r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AMP Control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SIS18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Expert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2831492813"/>
                  </a:ext>
                </a:extLst>
              </a:tr>
              <a:tr h="12283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BPM </a:t>
                      </a:r>
                      <a:r>
                        <a:rPr lang="de-DE" sz="7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AMP Control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Expert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1500567127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247476"/>
              </p:ext>
            </p:extLst>
          </p:nvPr>
        </p:nvGraphicFramePr>
        <p:xfrm>
          <a:off x="6461090" y="2282563"/>
          <a:ext cx="2151323" cy="182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368">
                  <a:extLst>
                    <a:ext uri="{9D8B030D-6E8A-4147-A177-3AD203B41FA5}">
                      <a16:colId xmlns:a16="http://schemas.microsoft.com/office/drawing/2014/main" val="2492747044"/>
                    </a:ext>
                  </a:extLst>
                </a:gridCol>
                <a:gridCol w="890955">
                  <a:extLst>
                    <a:ext uri="{9D8B030D-6E8A-4147-A177-3AD203B41FA5}">
                      <a16:colId xmlns:a16="http://schemas.microsoft.com/office/drawing/2014/main" val="3171475051"/>
                    </a:ext>
                  </a:extLst>
                </a:gridCol>
              </a:tblGrid>
              <a:tr h="1397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u="none" strike="noStrike" dirty="0" err="1" smtClean="0">
                          <a:effectLst/>
                        </a:rPr>
                        <a:t>Diagnostic</a:t>
                      </a:r>
                      <a:r>
                        <a:rPr lang="de-DE" sz="800" b="1" u="none" strike="noStrike" baseline="0" dirty="0" smtClean="0">
                          <a:effectLst/>
                        </a:rPr>
                        <a:t> System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0" marR="6110" marT="61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u="none" strike="noStrike" dirty="0" err="1" smtClean="0">
                          <a:effectLst/>
                        </a:rPr>
                        <a:t>Machine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10" marR="6110" marT="6110" marB="0" anchor="b"/>
                </a:tc>
                <a:extLst>
                  <a:ext uri="{0D108BD9-81ED-4DB2-BD59-A6C34878D82A}">
                    <a16:rowId xmlns:a16="http://schemas.microsoft.com/office/drawing/2014/main" val="3030176357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MAPS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 err="1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Unilac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4898958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Unimon</a:t>
                      </a:r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Upgrade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err="1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Unilac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4889438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Resonant Transformer 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HEBT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8612236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Poland</a:t>
                      </a:r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All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2785639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Bunch</a:t>
                      </a:r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Structure</a:t>
                      </a:r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Monitor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Unilac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814228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YR/HEBT/CR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3897807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Magnet-IPM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SIS100</a:t>
                      </a:r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7509235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Quad. </a:t>
                      </a:r>
                      <a:r>
                        <a:rPr lang="de-DE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PickUp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SIS100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9000879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Schottky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SIS100/CR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8020376"/>
                  </a:ext>
                </a:extLst>
              </a:tr>
              <a:tr h="13976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LASSIE Expert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SIS18</a:t>
                      </a:r>
                      <a:endParaRPr lang="de-DE" sz="7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6698916"/>
                  </a:ext>
                </a:extLst>
              </a:tr>
              <a:tr h="145593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FCT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HEST/HEBT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3858368"/>
                  </a:ext>
                </a:extLst>
              </a:tr>
              <a:tr h="145593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BPM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7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HEST/HEBT</a:t>
                      </a:r>
                      <a:endParaRPr lang="de-DE" sz="7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29551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974378" y="898607"/>
            <a:ext cx="3144539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400" b="1" dirty="0" smtClean="0"/>
              <a:t>DAQ-Systems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br>
              <a:rPr lang="de-DE" sz="1400" b="1" dirty="0" smtClean="0"/>
            </a:br>
            <a:r>
              <a:rPr lang="de-DE" sz="1400" b="1" dirty="0" err="1" smtClean="0"/>
              <a:t>Diagnostic</a:t>
            </a:r>
            <a:r>
              <a:rPr lang="de-DE" sz="1400" b="1" dirty="0" smtClean="0"/>
              <a:t> GUIs: </a:t>
            </a:r>
            <a:r>
              <a:rPr lang="de-DE" sz="1400" b="1" dirty="0" err="1" smtClean="0"/>
              <a:t>available</a:t>
            </a:r>
            <a:endParaRPr lang="de-DE" sz="1400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545178" y="1437816"/>
            <a:ext cx="2067235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b="1" dirty="0" smtClean="0"/>
              <a:t>DAQ-Systems</a:t>
            </a:r>
          </a:p>
          <a:p>
            <a:pPr algn="ctr"/>
            <a:r>
              <a:rPr lang="de-DE" sz="1600" dirty="0" smtClean="0"/>
              <a:t>in </a:t>
            </a:r>
            <a:r>
              <a:rPr lang="de-DE" sz="1600" dirty="0" err="1" smtClean="0"/>
              <a:t>work</a:t>
            </a:r>
            <a:r>
              <a:rPr lang="de-DE" sz="1600" dirty="0" smtClean="0"/>
              <a:t> (</a:t>
            </a:r>
            <a:r>
              <a:rPr lang="de-DE" sz="1600" dirty="0" err="1" smtClean="0"/>
              <a:t>green</a:t>
            </a:r>
            <a:r>
              <a:rPr lang="de-DE" sz="1600" dirty="0" smtClean="0"/>
              <a:t>)</a:t>
            </a:r>
            <a:br>
              <a:rPr lang="de-DE" sz="1600" dirty="0" smtClean="0"/>
            </a:br>
            <a:r>
              <a:rPr lang="de-DE" sz="1600" dirty="0" err="1" smtClean="0"/>
              <a:t>foreseen</a:t>
            </a:r>
            <a:r>
              <a:rPr lang="de-DE" sz="1600" dirty="0" smtClean="0"/>
              <a:t> (</a:t>
            </a:r>
            <a:r>
              <a:rPr lang="de-DE" sz="1600" dirty="0" err="1" smtClean="0"/>
              <a:t>black</a:t>
            </a:r>
            <a:r>
              <a:rPr lang="de-DE" sz="1600" dirty="0" smtClean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74378" y="4547522"/>
            <a:ext cx="612383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i="1" dirty="0" err="1" smtClean="0">
                <a:solidFill>
                  <a:srgbClr val="FF0000"/>
                </a:solidFill>
              </a:rPr>
              <a:t>Please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note</a:t>
            </a:r>
            <a:r>
              <a:rPr lang="de-DE" sz="1400" i="1" dirty="0" smtClean="0">
                <a:solidFill>
                  <a:srgbClr val="FF0000"/>
                </a:solidFill>
              </a:rPr>
              <a:t>: </a:t>
            </a:r>
            <a:r>
              <a:rPr lang="de-DE" sz="1400" i="1" dirty="0" err="1" smtClean="0">
                <a:solidFill>
                  <a:srgbClr val="FF0000"/>
                </a:solidFill>
              </a:rPr>
              <a:t>this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is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done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with</a:t>
            </a:r>
            <a:r>
              <a:rPr lang="de-DE" sz="1400" i="1" dirty="0" smtClean="0">
                <a:solidFill>
                  <a:srgbClr val="FF0000"/>
                </a:solidFill>
              </a:rPr>
              <a:t> 3-4 </a:t>
            </a:r>
            <a:r>
              <a:rPr lang="de-DE" sz="1400" i="1" dirty="0" err="1" smtClean="0">
                <a:solidFill>
                  <a:srgbClr val="FF0000"/>
                </a:solidFill>
              </a:rPr>
              <a:t>software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developers</a:t>
            </a:r>
            <a:r>
              <a:rPr lang="de-DE" sz="1400" i="1" dirty="0" smtClean="0">
                <a:solidFill>
                  <a:srgbClr val="FF0000"/>
                </a:solidFill>
              </a:rPr>
              <a:t> </a:t>
            </a:r>
            <a:r>
              <a:rPr lang="de-DE" sz="1400" i="1" dirty="0" err="1" smtClean="0">
                <a:solidFill>
                  <a:srgbClr val="FF0000"/>
                </a:solidFill>
              </a:rPr>
              <a:t>of</a:t>
            </a:r>
            <a:r>
              <a:rPr lang="de-DE" sz="1400" i="1" dirty="0" smtClean="0">
                <a:solidFill>
                  <a:srgbClr val="FF0000"/>
                </a:solidFill>
              </a:rPr>
              <a:t> BEA DAQ </a:t>
            </a:r>
            <a:r>
              <a:rPr lang="de-DE" sz="1400" i="1" dirty="0" err="1" smtClean="0">
                <a:solidFill>
                  <a:srgbClr val="FF0000"/>
                </a:solidFill>
              </a:rPr>
              <a:t>team</a:t>
            </a:r>
            <a:r>
              <a:rPr lang="de-DE" sz="1400" i="1" dirty="0" smtClean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7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Diagnostic</a:t>
            </a:r>
            <a:r>
              <a:rPr lang="de-DE" dirty="0" smtClean="0"/>
              <a:t> GUI </a:t>
            </a:r>
            <a:r>
              <a:rPr lang="de-DE" dirty="0" err="1" smtClean="0"/>
              <a:t>Example</a:t>
            </a:r>
            <a:r>
              <a:rPr lang="de-DE" dirty="0" smtClean="0"/>
              <a:t>: CUPID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7" y="1017528"/>
            <a:ext cx="6968758" cy="385096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Diagnostic</a:t>
            </a:r>
            <a:r>
              <a:rPr lang="de-DE" dirty="0" smtClean="0"/>
              <a:t> Device </a:t>
            </a:r>
            <a:r>
              <a:rPr lang="de-DE" dirty="0" err="1" smtClean="0"/>
              <a:t>Commissioning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506" y="943636"/>
            <a:ext cx="8778239" cy="1618811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 smtClean="0"/>
              <a:t>		</a:t>
            </a:r>
            <a:r>
              <a:rPr lang="de-DE" sz="1050" dirty="0" err="1" smtClean="0"/>
              <a:t>Preconditions</a:t>
            </a:r>
            <a:r>
              <a:rPr lang="de-DE" sz="1050" dirty="0" smtClean="0"/>
              <a:t>: HW </a:t>
            </a:r>
            <a:r>
              <a:rPr lang="de-DE" sz="1050" dirty="0" err="1" smtClean="0"/>
              <a:t>and</a:t>
            </a:r>
            <a:r>
              <a:rPr lang="de-DE" sz="1050" dirty="0" smtClean="0"/>
              <a:t> SW prototype </a:t>
            </a:r>
            <a:r>
              <a:rPr lang="de-DE" sz="1050" dirty="0" err="1" smtClean="0"/>
              <a:t>development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</a:t>
            </a:r>
            <a:r>
              <a:rPr lang="de-DE" sz="1050" dirty="0" err="1" smtClean="0"/>
              <a:t>series</a:t>
            </a:r>
            <a:r>
              <a:rPr lang="de-DE" sz="1050" dirty="0" smtClean="0"/>
              <a:t> </a:t>
            </a:r>
            <a:r>
              <a:rPr lang="de-DE" sz="1050" dirty="0" err="1" smtClean="0"/>
              <a:t>delivery</a:t>
            </a:r>
            <a:r>
              <a:rPr lang="de-DE" sz="1050" dirty="0" smtClean="0"/>
              <a:t> </a:t>
            </a:r>
            <a:r>
              <a:rPr lang="de-DE" sz="1050" dirty="0" err="1" smtClean="0"/>
              <a:t>of</a:t>
            </a:r>
            <a:r>
              <a:rPr lang="de-DE" sz="1050" dirty="0" smtClean="0"/>
              <a:t> </a:t>
            </a:r>
            <a:r>
              <a:rPr lang="de-DE" sz="1050" dirty="0" err="1" smtClean="0"/>
              <a:t>mechanics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DAQ </a:t>
            </a:r>
            <a:r>
              <a:rPr lang="de-DE" sz="1050" dirty="0" err="1" smtClean="0"/>
              <a:t>electronics</a:t>
            </a:r>
            <a:r>
              <a:rPr lang="de-DE" sz="1050" dirty="0" smtClean="0"/>
              <a:t> </a:t>
            </a:r>
            <a:r>
              <a:rPr lang="de-DE" sz="1050" dirty="0" err="1" smtClean="0"/>
              <a:t>finished</a:t>
            </a:r>
            <a:endParaRPr lang="de-DE" sz="1050" dirty="0" smtClean="0"/>
          </a:p>
          <a:p>
            <a:pPr marL="0" indent="0">
              <a:buNone/>
            </a:pPr>
            <a:r>
              <a:rPr lang="de-DE" sz="1200" b="1" u="sng" dirty="0" err="1" smtClean="0"/>
              <a:t>Pre-assembly</a:t>
            </a:r>
            <a:endParaRPr lang="de-DE" sz="1200" b="1" u="sng" dirty="0" smtClean="0"/>
          </a:p>
          <a:p>
            <a:r>
              <a:rPr lang="de-DE" sz="1200" dirty="0" smtClean="0">
                <a:solidFill>
                  <a:schemeClr val="accent1"/>
                </a:solidFill>
              </a:rPr>
              <a:t>Single </a:t>
            </a:r>
            <a:r>
              <a:rPr lang="de-DE" sz="1200" dirty="0" err="1" smtClean="0">
                <a:solidFill>
                  <a:schemeClr val="accent1"/>
                </a:solidFill>
              </a:rPr>
              <a:t>diagnostic</a:t>
            </a:r>
            <a:r>
              <a:rPr lang="de-DE" sz="1200" dirty="0" smtClean="0">
                <a:solidFill>
                  <a:schemeClr val="accent1"/>
                </a:solidFill>
              </a:rPr>
              <a:t> </a:t>
            </a:r>
            <a:r>
              <a:rPr lang="de-DE" sz="1200" dirty="0" err="1" smtClean="0">
                <a:solidFill>
                  <a:schemeClr val="accent1"/>
                </a:solidFill>
              </a:rPr>
              <a:t>component</a:t>
            </a:r>
            <a:r>
              <a:rPr lang="de-DE" sz="1200" dirty="0" smtClean="0">
                <a:solidFill>
                  <a:schemeClr val="accent1"/>
                </a:solidFill>
              </a:rPr>
              <a:t> DAQ </a:t>
            </a:r>
            <a:r>
              <a:rPr lang="de-DE" sz="1200" dirty="0" err="1" smtClean="0">
                <a:solidFill>
                  <a:schemeClr val="accent1"/>
                </a:solidFill>
              </a:rPr>
              <a:t>test</a:t>
            </a:r>
            <a:r>
              <a:rPr lang="de-DE" sz="1200" dirty="0" smtClean="0">
                <a:solidFill>
                  <a:schemeClr val="accent1"/>
                </a:solidFill>
              </a:rPr>
              <a:t> </a:t>
            </a:r>
            <a:r>
              <a:rPr lang="de-DE" sz="1200" dirty="0" smtClean="0"/>
              <a:t>@ </a:t>
            </a:r>
            <a:r>
              <a:rPr lang="de-DE" sz="1200" dirty="0" err="1" smtClean="0"/>
              <a:t>teststands</a:t>
            </a:r>
            <a:r>
              <a:rPr lang="de-DE" sz="1200" dirty="0" smtClean="0"/>
              <a:t> (Heck hall </a:t>
            </a:r>
            <a:r>
              <a:rPr lang="de-DE" sz="1200" dirty="0" smtClean="0">
                <a:sym typeface="Wingdings" panose="05000000000000000000" pitchFamily="2" charset="2"/>
              </a:rPr>
              <a:t> ACC </a:t>
            </a:r>
            <a:r>
              <a:rPr lang="de-DE" sz="1200" dirty="0" err="1" smtClean="0">
                <a:sym typeface="Wingdings" panose="05000000000000000000" pitchFamily="2" charset="2"/>
              </a:rPr>
              <a:t>network</a:t>
            </a:r>
            <a:r>
              <a:rPr lang="de-DE" sz="1200" dirty="0" smtClean="0"/>
              <a:t>, TES hall,…)</a:t>
            </a:r>
          </a:p>
          <a:p>
            <a:r>
              <a:rPr lang="de-DE" sz="1200" dirty="0" err="1" smtClean="0"/>
              <a:t>Mechanic</a:t>
            </a:r>
            <a:r>
              <a:rPr lang="de-DE" sz="1200" dirty="0" smtClean="0"/>
              <a:t>, </a:t>
            </a:r>
            <a:r>
              <a:rPr lang="de-DE" sz="1200" dirty="0" err="1" smtClean="0"/>
              <a:t>vacuum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electronic/</a:t>
            </a:r>
            <a:r>
              <a:rPr lang="de-DE" sz="1200" dirty="0" err="1" smtClean="0"/>
              <a:t>detector</a:t>
            </a:r>
            <a:r>
              <a:rPr lang="de-DE" sz="1200" dirty="0" smtClean="0"/>
              <a:t> </a:t>
            </a:r>
            <a:r>
              <a:rPr lang="de-DE" sz="1200" dirty="0" err="1" smtClean="0"/>
              <a:t>tests</a:t>
            </a:r>
            <a:endParaRPr lang="de-DE" sz="1200" dirty="0" smtClean="0"/>
          </a:p>
          <a:p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DAQ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test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using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Diagnostic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Expert GUIs </a:t>
            </a:r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full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FESA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ecosystem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required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at teststand </a:t>
            </a:r>
            <a:r>
              <a:rPr lang="de-DE" sz="1200" dirty="0" smtClean="0">
                <a:sym typeface="Wingdings" panose="05000000000000000000" pitchFamily="2" charset="2"/>
              </a:rPr>
              <a:t>(</a:t>
            </a:r>
            <a:r>
              <a:rPr lang="de-DE" sz="1200" dirty="0" err="1" smtClean="0">
                <a:sym typeface="Wingdings" panose="05000000000000000000" pitchFamily="2" charset="2"/>
              </a:rPr>
              <a:t>see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next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slides</a:t>
            </a:r>
            <a:r>
              <a:rPr lang="de-DE" sz="1200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DE" sz="1200" dirty="0" err="1" smtClean="0"/>
              <a:t>Alignment</a:t>
            </a:r>
            <a:r>
              <a:rPr lang="de-DE" sz="1200" dirty="0" smtClean="0"/>
              <a:t>, </a:t>
            </a:r>
            <a:r>
              <a:rPr lang="de-DE" sz="1200" dirty="0" err="1" smtClean="0"/>
              <a:t>transfer</a:t>
            </a:r>
            <a:r>
              <a:rPr lang="de-DE" sz="1200" dirty="0" smtClean="0"/>
              <a:t> </a:t>
            </a:r>
            <a:r>
              <a:rPr lang="de-DE" sz="1200" dirty="0" err="1" smtClean="0"/>
              <a:t>measurement</a:t>
            </a:r>
            <a:r>
              <a:rPr lang="de-DE" sz="1200" dirty="0" smtClean="0"/>
              <a:t> (</a:t>
            </a:r>
            <a:r>
              <a:rPr lang="de-DE" sz="1200" dirty="0" err="1" smtClean="0"/>
              <a:t>if</a:t>
            </a:r>
            <a:r>
              <a:rPr lang="de-DE" sz="1200" dirty="0" smtClean="0"/>
              <a:t> </a:t>
            </a:r>
            <a:r>
              <a:rPr lang="de-DE" sz="1200" dirty="0" err="1" smtClean="0"/>
              <a:t>necessary</a:t>
            </a:r>
            <a:r>
              <a:rPr lang="de-DE" sz="1200" dirty="0" smtClean="0"/>
              <a:t>)</a:t>
            </a:r>
          </a:p>
          <a:p>
            <a:pPr marL="0" indent="0">
              <a:buNone/>
            </a:pPr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ym typeface="Wingdings" panose="05000000000000000000" pitchFamily="2" charset="2"/>
              </a:rPr>
              <a:t>transfer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to</a:t>
            </a:r>
            <a:r>
              <a:rPr lang="de-DE" sz="1200" dirty="0" smtClean="0">
                <a:sym typeface="Wingdings" panose="05000000000000000000" pitchFamily="2" charset="2"/>
              </a:rPr>
              <a:t> „Baugruppenverantwortlicher“</a:t>
            </a:r>
            <a:endParaRPr lang="de-DE" sz="1200" dirty="0" smtClean="0"/>
          </a:p>
          <a:p>
            <a:endParaRPr lang="de-DE" sz="1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3638" y="2685019"/>
            <a:ext cx="8778239" cy="2120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sz="1200" dirty="0" smtClean="0"/>
              <a:t>	</a:t>
            </a:r>
            <a:endParaRPr lang="de-DE" sz="1200" dirty="0" smtClean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r>
              <a:rPr lang="de-DE" sz="1200" dirty="0" smtClean="0">
                <a:sym typeface="Wingdings" panose="05000000000000000000" pitchFamily="2" charset="2"/>
              </a:rPr>
              <a:t>		</a:t>
            </a:r>
            <a:r>
              <a:rPr lang="de-DE" sz="1050" dirty="0" err="1" smtClean="0">
                <a:sym typeface="Wingdings" panose="05000000000000000000" pitchFamily="2" charset="2"/>
              </a:rPr>
              <a:t>Preconditions</a:t>
            </a:r>
            <a:r>
              <a:rPr lang="de-DE" sz="1050" dirty="0" smtClean="0">
                <a:sym typeface="Wingdings" panose="05000000000000000000" pitchFamily="2" charset="2"/>
              </a:rPr>
              <a:t>: </a:t>
            </a:r>
            <a:r>
              <a:rPr lang="de-DE" sz="1050" dirty="0" err="1" smtClean="0">
                <a:sym typeface="Wingdings" panose="05000000000000000000" pitchFamily="2" charset="2"/>
              </a:rPr>
              <a:t>building</a:t>
            </a:r>
            <a:r>
              <a:rPr lang="de-DE" sz="1050" dirty="0" smtClean="0">
                <a:sym typeface="Wingdings" panose="05000000000000000000" pitchFamily="2" charset="2"/>
              </a:rPr>
              <a:t>, </a:t>
            </a:r>
            <a:r>
              <a:rPr lang="de-DE" sz="1050" dirty="0" err="1" smtClean="0">
                <a:sym typeface="Wingdings" panose="05000000000000000000" pitchFamily="2" charset="2"/>
              </a:rPr>
              <a:t>technical</a:t>
            </a:r>
            <a:r>
              <a:rPr lang="de-DE" sz="1050" dirty="0" smtClean="0">
                <a:sym typeface="Wingdings" panose="05000000000000000000" pitchFamily="2" charset="2"/>
              </a:rPr>
              <a:t> </a:t>
            </a:r>
            <a:r>
              <a:rPr lang="de-DE" sz="1050" dirty="0" err="1" smtClean="0">
                <a:sym typeface="Wingdings" panose="05000000000000000000" pitchFamily="2" charset="2"/>
              </a:rPr>
              <a:t>infrastructure</a:t>
            </a:r>
            <a:r>
              <a:rPr lang="de-DE" sz="1050" dirty="0" smtClean="0">
                <a:sym typeface="Wingdings" panose="05000000000000000000" pitchFamily="2" charset="2"/>
              </a:rPr>
              <a:t>, </a:t>
            </a:r>
            <a:r>
              <a:rPr lang="de-DE" sz="1050" dirty="0" err="1" smtClean="0">
                <a:sym typeface="Wingdings" panose="05000000000000000000" pitchFamily="2" charset="2"/>
              </a:rPr>
              <a:t>cabling</a:t>
            </a:r>
            <a:r>
              <a:rPr lang="de-DE" sz="1050" dirty="0" smtClean="0">
                <a:sym typeface="Wingdings" panose="05000000000000000000" pitchFamily="2" charset="2"/>
              </a:rPr>
              <a:t> etc. </a:t>
            </a:r>
            <a:r>
              <a:rPr lang="de-DE" sz="1050" dirty="0" err="1" smtClean="0">
                <a:sym typeface="Wingdings" panose="05000000000000000000" pitchFamily="2" charset="2"/>
              </a:rPr>
              <a:t>ready</a:t>
            </a:r>
            <a:r>
              <a:rPr lang="de-DE" sz="1050" dirty="0" smtClean="0">
                <a:sym typeface="Wingdings" panose="05000000000000000000" pitchFamily="2" charset="2"/>
              </a:rPr>
              <a:t>, </a:t>
            </a:r>
            <a:r>
              <a:rPr lang="de-DE" sz="1050" dirty="0" err="1" smtClean="0">
                <a:sym typeface="Wingdings" panose="05000000000000000000" pitchFamily="2" charset="2"/>
              </a:rPr>
              <a:t>tested</a:t>
            </a:r>
            <a:r>
              <a:rPr lang="de-DE" sz="1050" dirty="0" smtClean="0">
                <a:sym typeface="Wingdings" panose="05000000000000000000" pitchFamily="2" charset="2"/>
              </a:rPr>
              <a:t> </a:t>
            </a:r>
            <a:r>
              <a:rPr lang="de-DE" sz="1050" dirty="0" err="1" smtClean="0">
                <a:sym typeface="Wingdings" panose="05000000000000000000" pitchFamily="2" charset="2"/>
              </a:rPr>
              <a:t>and</a:t>
            </a:r>
            <a:r>
              <a:rPr lang="de-DE" sz="1050" dirty="0" smtClean="0">
                <a:sym typeface="Wingdings" panose="05000000000000000000" pitchFamily="2" charset="2"/>
              </a:rPr>
              <a:t> </a:t>
            </a:r>
            <a:r>
              <a:rPr lang="de-DE" sz="1050" dirty="0" err="1" smtClean="0">
                <a:sym typeface="Wingdings" panose="05000000000000000000" pitchFamily="2" charset="2"/>
              </a:rPr>
              <a:t>accepted</a:t>
            </a:r>
            <a:endParaRPr lang="de-DE" sz="1050" dirty="0" smtClean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r>
              <a:rPr lang="de-DE" sz="1200" b="1" u="sng" dirty="0" smtClean="0">
                <a:sym typeface="Wingdings" panose="05000000000000000000" pitchFamily="2" charset="2"/>
              </a:rPr>
              <a:t>Installation in </a:t>
            </a:r>
            <a:r>
              <a:rPr lang="de-DE" sz="1200" b="1" u="sng" dirty="0" err="1" smtClean="0">
                <a:sym typeface="Wingdings" panose="05000000000000000000" pitchFamily="2" charset="2"/>
              </a:rPr>
              <a:t>tunnel</a:t>
            </a:r>
            <a:r>
              <a:rPr lang="de-DE" sz="1200" b="1" u="sng" dirty="0" smtClean="0">
                <a:sym typeface="Wingdings" panose="05000000000000000000" pitchFamily="2" charset="2"/>
              </a:rPr>
              <a:t> </a:t>
            </a:r>
            <a:r>
              <a:rPr lang="de-DE" sz="1200" b="1" u="sng" dirty="0" err="1" smtClean="0">
                <a:sym typeface="Wingdings" panose="05000000000000000000" pitchFamily="2" charset="2"/>
              </a:rPr>
              <a:t>and</a:t>
            </a:r>
            <a:r>
              <a:rPr lang="de-DE" sz="1200" b="1" u="sng" dirty="0" smtClean="0">
                <a:sym typeface="Wingdings" panose="05000000000000000000" pitchFamily="2" charset="2"/>
              </a:rPr>
              <a:t> </a:t>
            </a:r>
            <a:r>
              <a:rPr lang="de-DE" sz="1200" b="1" u="sng" dirty="0" err="1" smtClean="0">
                <a:sym typeface="Wingdings" panose="05000000000000000000" pitchFamily="2" charset="2"/>
              </a:rPr>
              <a:t>equipment</a:t>
            </a:r>
            <a:r>
              <a:rPr lang="de-DE" sz="1200" b="1" u="sng" dirty="0" smtClean="0">
                <a:sym typeface="Wingdings" panose="05000000000000000000" pitchFamily="2" charset="2"/>
              </a:rPr>
              <a:t> </a:t>
            </a:r>
            <a:r>
              <a:rPr lang="de-DE" sz="1200" b="1" u="sng" dirty="0" err="1" smtClean="0">
                <a:sym typeface="Wingdings" panose="05000000000000000000" pitchFamily="2" charset="2"/>
              </a:rPr>
              <a:t>rooms</a:t>
            </a:r>
            <a:endParaRPr lang="de-DE" sz="1200" b="1" u="sng" dirty="0" smtClean="0">
              <a:sym typeface="Wingdings" panose="05000000000000000000" pitchFamily="2" charset="2"/>
            </a:endParaRPr>
          </a:p>
          <a:p>
            <a:r>
              <a:rPr lang="de-DE" sz="1200" dirty="0" smtClean="0">
                <a:sym typeface="Wingdings" panose="05000000000000000000" pitchFamily="2" charset="2"/>
              </a:rPr>
              <a:t>Rack </a:t>
            </a:r>
            <a:r>
              <a:rPr lang="de-DE" sz="1200" dirty="0" err="1" smtClean="0">
                <a:sym typeface="Wingdings" panose="05000000000000000000" pitchFamily="2" charset="2"/>
              </a:rPr>
              <a:t>installation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DAQ </a:t>
            </a:r>
            <a:r>
              <a:rPr lang="de-DE" sz="1200" dirty="0" err="1" smtClean="0">
                <a:sym typeface="Wingdings" panose="05000000000000000000" pitchFamily="2" charset="2"/>
              </a:rPr>
              <a:t>equipment</a:t>
            </a:r>
            <a:endParaRPr lang="de-DE" sz="1200" dirty="0" smtClean="0">
              <a:sym typeface="Wingdings" panose="05000000000000000000" pitchFamily="2" charset="2"/>
            </a:endParaRPr>
          </a:p>
          <a:p>
            <a:r>
              <a:rPr lang="de-DE" sz="1200" dirty="0" smtClean="0">
                <a:sym typeface="Wingdings" panose="05000000000000000000" pitchFamily="2" charset="2"/>
              </a:rPr>
              <a:t>Installation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Baugruppe in </a:t>
            </a:r>
            <a:r>
              <a:rPr lang="de-DE" sz="1200" dirty="0" err="1" smtClean="0">
                <a:sym typeface="Wingdings" panose="05000000000000000000" pitchFamily="2" charset="2"/>
              </a:rPr>
              <a:t>tunnel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cabling</a:t>
            </a:r>
            <a:endParaRPr lang="de-DE" sz="1200" dirty="0" smtClean="0">
              <a:sym typeface="Wingdings" panose="05000000000000000000" pitchFamily="2" charset="2"/>
            </a:endParaRPr>
          </a:p>
          <a:p>
            <a:r>
              <a:rPr lang="de-DE" sz="1200" dirty="0" smtClean="0">
                <a:sym typeface="Wingdings" panose="05000000000000000000" pitchFamily="2" charset="2"/>
              </a:rPr>
              <a:t>Analog </a:t>
            </a:r>
            <a:r>
              <a:rPr lang="de-DE" sz="1200" dirty="0" err="1" smtClean="0">
                <a:sym typeface="Wingdings" panose="05000000000000000000" pitchFamily="2" charset="2"/>
              </a:rPr>
              <a:t>signal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network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tests</a:t>
            </a:r>
            <a:endParaRPr lang="de-DE" sz="1200" dirty="0" smtClean="0">
              <a:sym typeface="Wingdings" panose="05000000000000000000" pitchFamily="2" charset="2"/>
            </a:endParaRPr>
          </a:p>
          <a:p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Single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diagnostic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component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DAQ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test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using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Diagnostic</a:t>
            </a:r>
            <a:r>
              <a:rPr lang="de-DE" sz="1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Expert GUIs </a:t>
            </a:r>
            <a:r>
              <a:rPr lang="de-DE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full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FESA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ecosystem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required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machine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section</a:t>
            </a:r>
            <a:endParaRPr lang="de-DE" sz="1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Machine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section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diagnostic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tests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(DAQ + beam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diagnostics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infrastructure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Full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machine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diagnostic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test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(DAQ +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infrastructure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291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Interfaces </a:t>
            </a:r>
            <a:r>
              <a:rPr lang="de-DE" dirty="0" err="1" smtClean="0"/>
              <a:t>and</a:t>
            </a:r>
            <a:r>
              <a:rPr lang="de-DE" dirty="0" smtClean="0"/>
              <a:t> Controls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005" y="906610"/>
            <a:ext cx="8647611" cy="4046390"/>
          </a:xfrm>
        </p:spPr>
        <p:txBody>
          <a:bodyPr/>
          <a:lstStyle/>
          <a:p>
            <a:pPr marL="0" indent="0">
              <a:buNone/>
            </a:pPr>
            <a:r>
              <a:rPr lang="de-DE" sz="1200" b="1" u="sng" dirty="0" smtClean="0">
                <a:solidFill>
                  <a:schemeClr val="accent1"/>
                </a:solidFill>
              </a:rPr>
              <a:t>Controls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Ecosystem</a:t>
            </a:r>
            <a:r>
              <a:rPr lang="de-DE" sz="1200" b="1" u="sng" dirty="0" smtClean="0">
                <a:solidFill>
                  <a:schemeClr val="accent1"/>
                </a:solidFill>
              </a:rPr>
              <a:t> </a:t>
            </a:r>
            <a:r>
              <a:rPr lang="de-DE" sz="1200" b="1" u="sng" dirty="0" err="1" smtClean="0">
                <a:solidFill>
                  <a:schemeClr val="accent1"/>
                </a:solidFill>
              </a:rPr>
              <a:t>for</a:t>
            </a:r>
            <a:r>
              <a:rPr lang="de-DE" sz="1200" b="1" u="sng" dirty="0" smtClean="0">
                <a:solidFill>
                  <a:schemeClr val="accent1"/>
                </a:solidFill>
              </a:rPr>
              <a:t> Beam Instrumentation:</a:t>
            </a:r>
          </a:p>
          <a:p>
            <a:r>
              <a:rPr lang="de-DE" sz="1200" dirty="0" smtClean="0"/>
              <a:t>White-</a:t>
            </a:r>
            <a:r>
              <a:rPr lang="de-DE" sz="1200" dirty="0" err="1" smtClean="0"/>
              <a:t>Rabbit</a:t>
            </a:r>
            <a:r>
              <a:rPr lang="de-DE" sz="1200" dirty="0" smtClean="0"/>
              <a:t> Timing (</a:t>
            </a:r>
            <a:r>
              <a:rPr lang="de-DE" sz="1200" dirty="0" err="1" smtClean="0"/>
              <a:t>availability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running</a:t>
            </a:r>
            <a:r>
              <a:rPr lang="de-DE" sz="1200" dirty="0" smtClean="0"/>
              <a:t> </a:t>
            </a:r>
            <a:r>
              <a:rPr lang="de-DE" sz="1200" dirty="0" err="1" smtClean="0"/>
              <a:t>patterns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tests</a:t>
            </a:r>
            <a:r>
              <a:rPr lang="de-DE" sz="1200" dirty="0" smtClean="0"/>
              <a:t>!)</a:t>
            </a:r>
          </a:p>
          <a:p>
            <a:r>
              <a:rPr lang="de-DE" sz="1200" dirty="0" smtClean="0"/>
              <a:t>Working FESA </a:t>
            </a:r>
            <a:r>
              <a:rPr lang="de-DE" sz="1200" dirty="0" err="1" smtClean="0"/>
              <a:t>environment</a:t>
            </a:r>
            <a:endParaRPr lang="de-DE" sz="1200" dirty="0" smtClean="0"/>
          </a:p>
          <a:p>
            <a:pPr lvl="1"/>
            <a:r>
              <a:rPr lang="de-DE" sz="1050" dirty="0" smtClean="0"/>
              <a:t>New FESA </a:t>
            </a:r>
            <a:r>
              <a:rPr lang="de-DE" sz="1050" dirty="0" err="1" smtClean="0"/>
              <a:t>releases</a:t>
            </a:r>
            <a:r>
              <a:rPr lang="de-DE" sz="1050" dirty="0" smtClean="0"/>
              <a:t> </a:t>
            </a:r>
          </a:p>
          <a:p>
            <a:pPr lvl="1"/>
            <a:r>
              <a:rPr lang="de-DE" sz="1100" dirty="0" smtClean="0"/>
              <a:t>FESA </a:t>
            </a:r>
            <a:r>
              <a:rPr lang="de-DE" sz="1100" dirty="0" err="1" smtClean="0"/>
              <a:t>reference</a:t>
            </a:r>
            <a:r>
              <a:rPr lang="de-DE" sz="1100" dirty="0" smtClean="0"/>
              <a:t> </a:t>
            </a:r>
            <a:r>
              <a:rPr lang="de-DE" sz="1100" dirty="0" err="1" smtClean="0"/>
              <a:t>class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</a:t>
            </a:r>
            <a:r>
              <a:rPr lang="de-DE" sz="1100" dirty="0" err="1" smtClean="0"/>
              <a:t>each</a:t>
            </a:r>
            <a:r>
              <a:rPr lang="de-DE" sz="1100" dirty="0" smtClean="0"/>
              <a:t> update </a:t>
            </a:r>
            <a:r>
              <a:rPr lang="de-DE" sz="1100" dirty="0" err="1" smtClean="0"/>
              <a:t>required</a:t>
            </a:r>
            <a:endParaRPr lang="de-DE" sz="1100" dirty="0" smtClean="0"/>
          </a:p>
          <a:p>
            <a:pPr lvl="1"/>
            <a:r>
              <a:rPr lang="de-DE" sz="1100" dirty="0" err="1" smtClean="0"/>
              <a:t>Full</a:t>
            </a:r>
            <a:r>
              <a:rPr lang="de-DE" sz="1100" dirty="0" smtClean="0"/>
              <a:t> check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each</a:t>
            </a:r>
            <a:r>
              <a:rPr lang="de-DE" sz="1100" dirty="0" smtClean="0"/>
              <a:t> </a:t>
            </a:r>
            <a:r>
              <a:rPr lang="de-DE" sz="1100" dirty="0" err="1" smtClean="0"/>
              <a:t>new</a:t>
            </a:r>
            <a:r>
              <a:rPr lang="de-DE" sz="1100" dirty="0" smtClean="0"/>
              <a:t> FESA </a:t>
            </a:r>
            <a:r>
              <a:rPr lang="de-DE" sz="1100" dirty="0" err="1" smtClean="0"/>
              <a:t>version</a:t>
            </a:r>
            <a:r>
              <a:rPr lang="de-DE" sz="1100" dirty="0" smtClean="0"/>
              <a:t> </a:t>
            </a:r>
            <a:r>
              <a:rPr lang="de-DE" sz="1100" dirty="0" err="1" smtClean="0"/>
              <a:t>before</a:t>
            </a:r>
            <a:r>
              <a:rPr lang="de-DE" sz="1100" dirty="0" smtClean="0"/>
              <a:t> roll-out</a:t>
            </a:r>
          </a:p>
          <a:p>
            <a:r>
              <a:rPr lang="de-DE" sz="1200" dirty="0" err="1" smtClean="0"/>
              <a:t>Eclipse</a:t>
            </a:r>
            <a:r>
              <a:rPr lang="de-DE" sz="1200" dirty="0" smtClean="0"/>
              <a:t> </a:t>
            </a:r>
            <a:r>
              <a:rPr lang="de-DE" sz="1200" dirty="0" err="1" smtClean="0"/>
              <a:t>Plugin</a:t>
            </a:r>
            <a:r>
              <a:rPr lang="de-DE" sz="1200" dirty="0" smtClean="0"/>
              <a:t> (</a:t>
            </a:r>
            <a:r>
              <a:rPr lang="de-DE" sz="1200" dirty="0" err="1" smtClean="0"/>
              <a:t>for</a:t>
            </a:r>
            <a:r>
              <a:rPr lang="de-DE" sz="1200" dirty="0" smtClean="0"/>
              <a:t> FESA </a:t>
            </a:r>
            <a:r>
              <a:rPr lang="de-DE" sz="1200" dirty="0" err="1" smtClean="0"/>
              <a:t>developers</a:t>
            </a:r>
            <a:r>
              <a:rPr lang="de-DE" sz="1200" dirty="0" smtClean="0"/>
              <a:t>)</a:t>
            </a:r>
          </a:p>
          <a:p>
            <a:r>
              <a:rPr lang="de-DE" sz="1200" dirty="0" err="1" smtClean="0"/>
              <a:t>Functional</a:t>
            </a:r>
            <a:r>
              <a:rPr lang="de-DE" sz="1200" dirty="0" smtClean="0"/>
              <a:t> LSA </a:t>
            </a:r>
            <a:r>
              <a:rPr lang="de-DE" sz="1200" dirty="0" err="1" smtClean="0"/>
              <a:t>releases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Java FX </a:t>
            </a:r>
            <a:r>
              <a:rPr lang="de-DE" sz="1200" dirty="0" err="1" smtClean="0"/>
              <a:t>for</a:t>
            </a:r>
            <a:r>
              <a:rPr lang="de-DE" sz="1200" dirty="0" smtClean="0"/>
              <a:t> GUIs</a:t>
            </a:r>
          </a:p>
          <a:p>
            <a:pPr lvl="1"/>
            <a:r>
              <a:rPr lang="de-DE" sz="1100" dirty="0"/>
              <a:t>F</a:t>
            </a:r>
            <a:r>
              <a:rPr lang="de-DE" sz="1100" dirty="0" smtClean="0"/>
              <a:t>uture </a:t>
            </a:r>
            <a:r>
              <a:rPr lang="de-DE" sz="1100" dirty="0" err="1" smtClean="0"/>
              <a:t>currently</a:t>
            </a:r>
            <a:r>
              <a:rPr lang="de-DE" sz="1100" dirty="0" smtClean="0"/>
              <a:t> </a:t>
            </a:r>
            <a:r>
              <a:rPr lang="de-DE" sz="1100" dirty="0" err="1" smtClean="0"/>
              <a:t>uncertain</a:t>
            </a:r>
            <a:r>
              <a:rPr lang="de-DE" sz="1100" dirty="0"/>
              <a:t>,</a:t>
            </a:r>
            <a:r>
              <a:rPr lang="de-DE" sz="1100" dirty="0" smtClean="0"/>
              <a:t> </a:t>
            </a:r>
            <a:r>
              <a:rPr lang="de-DE" sz="1100" dirty="0" err="1"/>
              <a:t>d</a:t>
            </a:r>
            <a:r>
              <a:rPr lang="de-DE" sz="1100" dirty="0" err="1" smtClean="0"/>
              <a:t>ecision</a:t>
            </a:r>
            <a:r>
              <a:rPr lang="de-DE" sz="1100" dirty="0" smtClean="0"/>
              <a:t> on </a:t>
            </a:r>
            <a:r>
              <a:rPr lang="de-DE" sz="1100" dirty="0" err="1" smtClean="0"/>
              <a:t>replacement</a:t>
            </a:r>
            <a:r>
              <a:rPr lang="de-DE" sz="1100" dirty="0" smtClean="0"/>
              <a:t>, </a:t>
            </a:r>
            <a:r>
              <a:rPr lang="de-DE" sz="1100" dirty="0" err="1" smtClean="0"/>
              <a:t>Qt</a:t>
            </a:r>
            <a:r>
              <a:rPr lang="de-DE" sz="1100" dirty="0" smtClean="0"/>
              <a:t>?</a:t>
            </a:r>
          </a:p>
          <a:p>
            <a:r>
              <a:rPr lang="de-DE" sz="1200" dirty="0" smtClean="0"/>
              <a:t>CentOS8-Upgrade (</a:t>
            </a:r>
            <a:r>
              <a:rPr lang="de-DE" sz="1200" dirty="0" err="1" smtClean="0"/>
              <a:t>significant</a:t>
            </a:r>
            <a:r>
              <a:rPr lang="de-DE" sz="1200" dirty="0" smtClean="0"/>
              <a:t> </a:t>
            </a:r>
            <a:r>
              <a:rPr lang="de-DE" sz="1200" dirty="0" err="1" smtClean="0"/>
              <a:t>change</a:t>
            </a:r>
            <a:r>
              <a:rPr lang="de-DE" sz="1200" dirty="0" smtClean="0"/>
              <a:t> </a:t>
            </a:r>
            <a:r>
              <a:rPr lang="de-DE" sz="1200" dirty="0" err="1" smtClean="0"/>
              <a:t>longterm</a:t>
            </a:r>
            <a:r>
              <a:rPr lang="de-DE" sz="1200" dirty="0" smtClean="0"/>
              <a:t> </a:t>
            </a:r>
            <a:r>
              <a:rPr lang="de-DE" sz="1200" dirty="0" err="1" smtClean="0"/>
              <a:t>planning</a:t>
            </a:r>
            <a:r>
              <a:rPr lang="de-DE" sz="1200" dirty="0" smtClean="0"/>
              <a:t> )</a:t>
            </a:r>
          </a:p>
          <a:p>
            <a:r>
              <a:rPr lang="de-DE" sz="1200" dirty="0" smtClean="0"/>
              <a:t>SILECS </a:t>
            </a:r>
            <a:r>
              <a:rPr lang="de-DE" sz="1000" dirty="0" smtClean="0"/>
              <a:t>(</a:t>
            </a:r>
            <a:r>
              <a:rPr lang="de-DE" sz="1000" dirty="0" err="1" smtClean="0"/>
              <a:t>responsible</a:t>
            </a:r>
            <a:r>
              <a:rPr lang="de-DE" sz="1000" dirty="0"/>
              <a:t>? </a:t>
            </a:r>
            <a:r>
              <a:rPr lang="de-DE" sz="1000" dirty="0" err="1"/>
              <a:t>status</a:t>
            </a:r>
            <a:r>
              <a:rPr lang="de-DE" sz="1000" dirty="0"/>
              <a:t> </a:t>
            </a:r>
            <a:r>
              <a:rPr lang="de-DE" sz="1000" dirty="0" err="1" smtClean="0"/>
              <a:t>unclear</a:t>
            </a:r>
            <a:r>
              <a:rPr lang="de-DE" sz="1000" dirty="0" smtClean="0"/>
              <a:t>, </a:t>
            </a:r>
            <a:r>
              <a:rPr lang="de-DE" sz="1000" dirty="0" err="1" smtClean="0"/>
              <a:t>needs</a:t>
            </a:r>
            <a:r>
              <a:rPr lang="de-DE" sz="1000" dirty="0" smtClean="0"/>
              <a:t> </a:t>
            </a:r>
            <a:r>
              <a:rPr lang="de-DE" sz="1000" dirty="0" err="1" smtClean="0"/>
              <a:t>active</a:t>
            </a:r>
            <a:r>
              <a:rPr lang="de-DE" sz="1000" dirty="0" smtClean="0"/>
              <a:t> </a:t>
            </a:r>
            <a:r>
              <a:rPr lang="de-DE" sz="1000" dirty="0" err="1" smtClean="0"/>
              <a:t>coordination</a:t>
            </a:r>
            <a:r>
              <a:rPr lang="de-DE" sz="1000" dirty="0" smtClean="0"/>
              <a:t>, </a:t>
            </a:r>
            <a:br>
              <a:rPr lang="de-DE" sz="1000" dirty="0" smtClean="0"/>
            </a:br>
            <a:r>
              <a:rPr lang="de-DE" sz="1000" dirty="0" err="1" smtClean="0"/>
              <a:t>requires</a:t>
            </a:r>
            <a:r>
              <a:rPr lang="de-DE" sz="1000" dirty="0" smtClean="0"/>
              <a:t> </a:t>
            </a:r>
            <a:r>
              <a:rPr lang="de-DE" sz="1000" dirty="0" err="1" smtClean="0"/>
              <a:t>compatibility</a:t>
            </a:r>
            <a:r>
              <a:rPr lang="de-DE" sz="1000" dirty="0" smtClean="0"/>
              <a:t> </a:t>
            </a:r>
            <a:r>
              <a:rPr lang="de-DE" sz="1000" dirty="0" err="1" smtClean="0"/>
              <a:t>with</a:t>
            </a:r>
            <a:r>
              <a:rPr lang="de-DE" sz="1000" dirty="0" smtClean="0"/>
              <a:t> </a:t>
            </a:r>
            <a:r>
              <a:rPr lang="de-DE" sz="1000" dirty="0" err="1" smtClean="0"/>
              <a:t>actual</a:t>
            </a:r>
            <a:r>
              <a:rPr lang="de-DE" sz="1000" dirty="0" smtClean="0"/>
              <a:t> FESA </a:t>
            </a:r>
            <a:r>
              <a:rPr lang="de-DE" sz="1000" dirty="0" err="1" smtClean="0"/>
              <a:t>version</a:t>
            </a:r>
            <a:r>
              <a:rPr lang="de-DE" sz="1000" dirty="0" smtClean="0"/>
              <a:t>, </a:t>
            </a:r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become</a:t>
            </a:r>
            <a:r>
              <a:rPr lang="de-DE" sz="1000" dirty="0" smtClean="0"/>
              <a:t> </a:t>
            </a:r>
            <a:r>
              <a:rPr lang="de-DE" sz="1000" dirty="0" err="1" smtClean="0"/>
              <a:t>standard</a:t>
            </a:r>
            <a:r>
              <a:rPr lang="de-DE" sz="1000" dirty="0" smtClean="0"/>
              <a:t> </a:t>
            </a:r>
            <a:r>
              <a:rPr lang="de-DE" sz="1000" dirty="0" err="1" smtClean="0"/>
              <a:t>tool</a:t>
            </a:r>
            <a:r>
              <a:rPr lang="de-DE" sz="1000" dirty="0" smtClean="0"/>
              <a:t>!)</a:t>
            </a:r>
            <a:endParaRPr lang="de-DE" sz="1200" dirty="0" smtClean="0"/>
          </a:p>
          <a:p>
            <a:endParaRPr lang="de-DE" sz="1200" dirty="0"/>
          </a:p>
          <a:p>
            <a:pPr marL="0" indent="0">
              <a:buNone/>
            </a:pPr>
            <a:r>
              <a:rPr lang="de-DE" sz="1200" b="1" u="sng" dirty="0" smtClean="0"/>
              <a:t>Hardware:</a:t>
            </a:r>
          </a:p>
          <a:p>
            <a:r>
              <a:rPr lang="de-DE" sz="1200" dirty="0" smtClean="0"/>
              <a:t>Stand-</a:t>
            </a:r>
            <a:r>
              <a:rPr lang="de-DE" sz="1200" dirty="0" err="1" smtClean="0"/>
              <a:t>alone</a:t>
            </a:r>
            <a:r>
              <a:rPr lang="de-DE" sz="1200" dirty="0" smtClean="0"/>
              <a:t> WR </a:t>
            </a:r>
            <a:r>
              <a:rPr lang="de-DE" sz="1200" dirty="0" err="1" smtClean="0"/>
              <a:t>timing</a:t>
            </a:r>
            <a:r>
              <a:rPr lang="de-DE" sz="1200" dirty="0" smtClean="0"/>
              <a:t> </a:t>
            </a:r>
            <a:r>
              <a:rPr lang="de-DE" sz="1200" dirty="0" err="1" smtClean="0"/>
              <a:t>receiver</a:t>
            </a:r>
            <a:r>
              <a:rPr lang="de-DE" sz="1200" dirty="0" smtClean="0"/>
              <a:t> (</a:t>
            </a:r>
            <a:r>
              <a:rPr lang="de-DE" sz="1200" dirty="0" err="1" smtClean="0"/>
              <a:t>required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TIF </a:t>
            </a:r>
            <a:r>
              <a:rPr lang="de-DE" sz="1200" dirty="0" err="1" smtClean="0"/>
              <a:t>replacement</a:t>
            </a:r>
            <a:r>
              <a:rPr lang="de-DE" sz="1200" dirty="0" smtClean="0"/>
              <a:t>, PC+FTRN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no</a:t>
            </a:r>
            <a:r>
              <a:rPr lang="de-DE" sz="1200" dirty="0" smtClean="0"/>
              <a:t> </a:t>
            </a:r>
            <a:r>
              <a:rPr lang="de-DE" sz="1200" dirty="0" err="1" smtClean="0"/>
              <a:t>adequate</a:t>
            </a:r>
            <a:r>
              <a:rPr lang="de-DE" sz="1200" dirty="0" smtClean="0"/>
              <a:t> </a:t>
            </a:r>
            <a:r>
              <a:rPr lang="de-DE" sz="1200" dirty="0" err="1" smtClean="0"/>
              <a:t>replacement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PLC </a:t>
            </a:r>
            <a:r>
              <a:rPr lang="de-DE" sz="1200" dirty="0" err="1" smtClean="0"/>
              <a:t>integration</a:t>
            </a:r>
            <a:r>
              <a:rPr lang="de-DE" sz="1200" dirty="0" smtClean="0"/>
              <a:t> (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scintill</a:t>
            </a:r>
            <a:r>
              <a:rPr lang="de-DE" sz="1200" dirty="0" smtClean="0"/>
              <a:t>. </a:t>
            </a:r>
            <a:r>
              <a:rPr lang="de-DE" sz="1200" dirty="0" err="1" smtClean="0"/>
              <a:t>screens</a:t>
            </a:r>
            <a:r>
              <a:rPr lang="de-DE" sz="1200" dirty="0" smtClean="0"/>
              <a:t>, </a:t>
            </a:r>
            <a:r>
              <a:rPr lang="de-DE" sz="1200" dirty="0" err="1" smtClean="0"/>
              <a:t>pressurized</a:t>
            </a:r>
            <a:r>
              <a:rPr lang="de-DE" sz="1200" dirty="0" smtClean="0"/>
              <a:t> </a:t>
            </a:r>
            <a:r>
              <a:rPr lang="de-DE" sz="1200" dirty="0" err="1" smtClean="0"/>
              <a:t>air</a:t>
            </a:r>
            <a:r>
              <a:rPr lang="de-DE" sz="1200" dirty="0" smtClean="0"/>
              <a:t>, remote power </a:t>
            </a:r>
            <a:r>
              <a:rPr lang="de-DE" sz="1200" dirty="0" err="1" smtClean="0"/>
              <a:t>cycle</a:t>
            </a:r>
            <a:r>
              <a:rPr lang="de-DE" sz="1200" dirty="0" smtClean="0"/>
              <a:t>…)</a:t>
            </a:r>
            <a:r>
              <a:rPr lang="de-DE" sz="700" dirty="0" smtClean="0"/>
              <a:t/>
            </a:r>
            <a:br>
              <a:rPr lang="de-DE" sz="700" dirty="0" smtClean="0"/>
            </a:br>
            <a:endParaRPr lang="de-DE" sz="7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MISSING EXPERTISE: PLC expert </a:t>
            </a:r>
            <a:r>
              <a:rPr lang="de-DE" sz="1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left</a:t>
            </a:r>
            <a:r>
              <a:rPr lang="de-DE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BEA </a:t>
            </a:r>
            <a:r>
              <a:rPr lang="de-DE" sz="1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department</a:t>
            </a:r>
            <a:r>
              <a:rPr lang="de-DE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Sept 2019, </a:t>
            </a:r>
            <a:r>
              <a:rPr lang="de-DE" sz="1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re-staffing</a:t>
            </a:r>
            <a:r>
              <a:rPr lang="de-DE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set</a:t>
            </a:r>
            <a:r>
              <a:rPr lang="de-DE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„on-hold“ !!!!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endParaRPr lang="de-DE" sz="1200" dirty="0" smtClean="0"/>
          </a:p>
          <a:p>
            <a:endParaRPr lang="de-DE" sz="12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622571" y="1144129"/>
            <a:ext cx="4096313" cy="2509460"/>
            <a:chOff x="4622571" y="1144129"/>
            <a:chExt cx="4096313" cy="2509460"/>
          </a:xfrm>
        </p:grpSpPr>
        <p:sp>
          <p:nvSpPr>
            <p:cNvPr id="4" name="Rechteck 3"/>
            <p:cNvSpPr/>
            <p:nvPr/>
          </p:nvSpPr>
          <p:spPr>
            <a:xfrm>
              <a:off x="5293896" y="1144129"/>
              <a:ext cx="3424988" cy="160043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For planning of diagnostic software developments a </a:t>
              </a:r>
              <a:r>
                <a:rPr lang="en-US" sz="1400" dirty="0" smtClean="0">
                  <a:solidFill>
                    <a:schemeClr val="accent1"/>
                  </a:solidFill>
                </a:rPr>
                <a:t>clear roadmap</a:t>
              </a:r>
              <a:r>
                <a:rPr lang="en-US" sz="1400" dirty="0" smtClean="0"/>
                <a:t> </a:t>
              </a:r>
              <a:r>
                <a:rPr lang="en-US" sz="1400" dirty="0"/>
                <a:t>/ </a:t>
              </a:r>
              <a:r>
                <a:rPr lang="en-US" sz="1400" dirty="0" smtClean="0"/>
                <a:t>consolidated </a:t>
              </a:r>
              <a:r>
                <a:rPr lang="en-US" sz="1400" dirty="0" smtClean="0">
                  <a:solidFill>
                    <a:schemeClr val="accent1"/>
                  </a:solidFill>
                </a:rPr>
                <a:t>time schedule </a:t>
              </a:r>
              <a:r>
                <a:rPr lang="en-US" sz="1400" dirty="0" smtClean="0"/>
                <a:t>and </a:t>
              </a:r>
              <a:r>
                <a:rPr lang="en-US" sz="1400" dirty="0" smtClean="0">
                  <a:solidFill>
                    <a:schemeClr val="accent1"/>
                  </a:solidFill>
                </a:rPr>
                <a:t>communication</a:t>
              </a:r>
              <a:r>
                <a:rPr lang="en-US" sz="1400" dirty="0" smtClean="0"/>
                <a:t> (ACO, OPE, BEA) with respect to </a:t>
              </a:r>
              <a:r>
                <a:rPr lang="en-US" sz="1400" dirty="0" smtClean="0">
                  <a:solidFill>
                    <a:schemeClr val="accent1"/>
                  </a:solidFill>
                </a:rPr>
                <a:t>software upgrades </a:t>
              </a:r>
              <a:r>
                <a:rPr lang="en-US" sz="1400" dirty="0" smtClean="0"/>
                <a:t>and </a:t>
              </a:r>
              <a:r>
                <a:rPr lang="en-US" sz="1400" dirty="0" smtClean="0">
                  <a:solidFill>
                    <a:schemeClr val="accent1"/>
                  </a:solidFill>
                </a:rPr>
                <a:t>conceptual design changes </a:t>
              </a:r>
              <a:r>
                <a:rPr lang="en-US" sz="1400" dirty="0" smtClean="0"/>
                <a:t>on all levels is </a:t>
              </a:r>
              <a:r>
                <a:rPr lang="en-US" sz="1400" dirty="0"/>
                <a:t>required </a:t>
              </a:r>
              <a:r>
                <a:rPr lang="en-US" sz="1400" dirty="0" smtClean="0"/>
                <a:t>!!</a:t>
              </a:r>
              <a:endParaRPr lang="de-DE" sz="1400" dirty="0"/>
            </a:p>
          </p:txBody>
        </p:sp>
        <p:sp>
          <p:nvSpPr>
            <p:cNvPr id="6" name="Geschweifte Klammer rechts 5"/>
            <p:cNvSpPr/>
            <p:nvPr/>
          </p:nvSpPr>
          <p:spPr>
            <a:xfrm>
              <a:off x="4622571" y="1144129"/>
              <a:ext cx="567813" cy="2509460"/>
            </a:xfrm>
            <a:prstGeom prst="rightBrace">
              <a:avLst>
                <a:gd name="adj1" fmla="val 8333"/>
                <a:gd name="adj2" fmla="val 26986"/>
              </a:avLst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254310" y="2913605"/>
            <a:ext cx="3516379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Bad </a:t>
            </a:r>
            <a:r>
              <a:rPr lang="de-DE" sz="1400" dirty="0" err="1" smtClean="0"/>
              <a:t>example</a:t>
            </a:r>
            <a:r>
              <a:rPr lang="de-DE" sz="1400" dirty="0" smtClean="0"/>
              <a:t>: </a:t>
            </a:r>
            <a:r>
              <a:rPr lang="de-DE" sz="1400" dirty="0" err="1" smtClean="0"/>
              <a:t>required</a:t>
            </a:r>
            <a:r>
              <a:rPr lang="de-DE" sz="1400" dirty="0" smtClean="0"/>
              <a:t> </a:t>
            </a:r>
            <a:r>
              <a:rPr lang="de-DE" sz="1400" dirty="0" err="1" smtClean="0"/>
              <a:t>change</a:t>
            </a:r>
            <a:r>
              <a:rPr lang="de-DE" sz="1400" dirty="0" smtClean="0"/>
              <a:t> in </a:t>
            </a:r>
            <a:r>
              <a:rPr lang="de-DE" sz="1400" dirty="0" err="1" smtClean="0"/>
              <a:t>multiplexing</a:t>
            </a:r>
            <a:r>
              <a:rPr lang="de-DE" sz="1400" smtClean="0"/>
              <a:t> due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storage</a:t>
            </a:r>
            <a:r>
              <a:rPr lang="de-DE" sz="1400" dirty="0" smtClean="0"/>
              <a:t> ring </a:t>
            </a:r>
            <a:r>
              <a:rPr lang="de-DE" sz="1400" dirty="0" err="1" smtClean="0"/>
              <a:t>mode</a:t>
            </a:r>
            <a:r>
              <a:rPr lang="de-DE" sz="1400" dirty="0" smtClean="0"/>
              <a:t>!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4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Difficulties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FESA – Development @ BEA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 smtClean="0"/>
              <a:t>Present</a:t>
            </a:r>
            <a:r>
              <a:rPr lang="de-DE" sz="1600" dirty="0" smtClean="0"/>
              <a:t> </a:t>
            </a:r>
            <a:r>
              <a:rPr lang="de-DE" sz="1600" dirty="0" err="1" smtClean="0"/>
              <a:t>diagnostic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FESA </a:t>
            </a:r>
            <a:r>
              <a:rPr lang="de-DE" sz="1600" dirty="0" err="1" smtClean="0">
                <a:solidFill>
                  <a:schemeClr val="accent1"/>
                </a:solidFill>
              </a:rPr>
              <a:t>classes</a:t>
            </a:r>
            <a:r>
              <a:rPr lang="de-DE" sz="1600" dirty="0" smtClean="0">
                <a:solidFill>
                  <a:schemeClr val="accent1"/>
                </a:solidFill>
              </a:rPr>
              <a:t> do NOT </a:t>
            </a:r>
            <a:r>
              <a:rPr lang="de-DE" sz="1600" dirty="0" err="1" smtClean="0">
                <a:solidFill>
                  <a:schemeClr val="accent1"/>
                </a:solidFill>
              </a:rPr>
              <a:t>feature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missing</a:t>
            </a:r>
            <a:r>
              <a:rPr lang="de-DE" sz="1600" dirty="0" smtClean="0"/>
              <a:t> </a:t>
            </a:r>
            <a:r>
              <a:rPr lang="de-DE" sz="1600" dirty="0" err="1" smtClean="0"/>
              <a:t>specs</a:t>
            </a:r>
            <a:r>
              <a:rPr lang="de-DE" sz="1600" dirty="0" smtClean="0"/>
              <a:t>, </a:t>
            </a:r>
            <a:r>
              <a:rPr lang="de-DE" sz="1600" dirty="0" err="1" smtClean="0"/>
              <a:t>manpower</a:t>
            </a:r>
            <a:r>
              <a:rPr lang="de-DE" sz="1600" dirty="0" smtClean="0"/>
              <a:t>):</a:t>
            </a:r>
          </a:p>
          <a:p>
            <a:pPr lvl="1"/>
            <a:r>
              <a:rPr lang="de-DE" sz="1400" dirty="0" err="1" smtClean="0"/>
              <a:t>Archiving</a:t>
            </a:r>
            <a:endParaRPr lang="de-DE" sz="1400" dirty="0" smtClean="0"/>
          </a:p>
          <a:p>
            <a:pPr lvl="1"/>
            <a:r>
              <a:rPr lang="de-DE" sz="1400" dirty="0" err="1" smtClean="0"/>
              <a:t>Logging</a:t>
            </a:r>
            <a:r>
              <a:rPr lang="de-DE" sz="1400" dirty="0" smtClean="0"/>
              <a:t> (</a:t>
            </a:r>
            <a:r>
              <a:rPr lang="de-DE" sz="1400" dirty="0" err="1" smtClean="0"/>
              <a:t>decision</a:t>
            </a:r>
            <a:r>
              <a:rPr lang="de-DE" sz="1400" dirty="0" smtClean="0"/>
              <a:t> on </a:t>
            </a:r>
            <a:r>
              <a:rPr lang="de-DE" sz="1400" dirty="0" err="1" smtClean="0"/>
              <a:t>logstash</a:t>
            </a:r>
            <a:r>
              <a:rPr lang="de-DE" sz="1400" dirty="0" smtClean="0"/>
              <a:t>, </a:t>
            </a:r>
            <a:r>
              <a:rPr lang="de-DE" sz="1400" dirty="0" err="1" smtClean="0"/>
              <a:t>greylog</a:t>
            </a:r>
            <a:r>
              <a:rPr lang="de-DE" sz="1400" dirty="0" smtClean="0"/>
              <a:t>, </a:t>
            </a:r>
            <a:r>
              <a:rPr lang="de-DE" sz="1400" dirty="0" err="1" smtClean="0"/>
              <a:t>others</a:t>
            </a:r>
            <a:r>
              <a:rPr lang="de-DE" sz="1400" dirty="0" smtClean="0"/>
              <a:t>…?)</a:t>
            </a:r>
          </a:p>
          <a:p>
            <a:pPr lvl="1"/>
            <a:r>
              <a:rPr lang="de-DE" sz="1400" dirty="0" smtClean="0"/>
              <a:t>Post-</a:t>
            </a:r>
            <a:r>
              <a:rPr lang="de-DE" sz="1400" dirty="0" err="1" smtClean="0"/>
              <a:t>Mortem</a:t>
            </a:r>
            <a:endParaRPr lang="de-DE" sz="1400" dirty="0" smtClean="0"/>
          </a:p>
          <a:p>
            <a:pPr lvl="1"/>
            <a:r>
              <a:rPr lang="de-DE" sz="1400" dirty="0" smtClean="0"/>
              <a:t>Management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proposed</a:t>
            </a:r>
            <a:r>
              <a:rPr lang="de-DE" sz="1400" dirty="0" smtClean="0"/>
              <a:t> </a:t>
            </a:r>
            <a:r>
              <a:rPr lang="de-DE" sz="1400" dirty="0" err="1" smtClean="0"/>
              <a:t>accelerator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beam </a:t>
            </a:r>
            <a:r>
              <a:rPr lang="de-DE" sz="1400" dirty="0" err="1" smtClean="0"/>
              <a:t>modes</a:t>
            </a:r>
            <a:r>
              <a:rPr lang="de-DE" sz="1400" dirty="0" smtClean="0"/>
              <a:t> (beam </a:t>
            </a:r>
            <a:r>
              <a:rPr lang="de-DE" sz="1400" dirty="0" err="1" smtClean="0"/>
              <a:t>presence</a:t>
            </a:r>
            <a:r>
              <a:rPr lang="de-DE" sz="1400" dirty="0" smtClean="0"/>
              <a:t> </a:t>
            </a:r>
            <a:r>
              <a:rPr lang="de-DE" sz="1400" dirty="0" err="1" smtClean="0"/>
              <a:t>flag</a:t>
            </a:r>
            <a:r>
              <a:rPr lang="de-DE" sz="1400" dirty="0" smtClean="0"/>
              <a:t>…)</a:t>
            </a:r>
          </a:p>
          <a:p>
            <a:pPr lvl="1"/>
            <a:r>
              <a:rPr lang="de-DE" sz="1400" dirty="0" err="1" smtClean="0"/>
              <a:t>Role-based</a:t>
            </a:r>
            <a:r>
              <a:rPr lang="de-DE" sz="1400" dirty="0" smtClean="0"/>
              <a:t> Access (still </a:t>
            </a:r>
            <a:r>
              <a:rPr lang="de-DE" sz="1400" dirty="0" err="1" smtClean="0"/>
              <a:t>foreseen</a:t>
            </a:r>
            <a:r>
              <a:rPr lang="de-DE" sz="1400" dirty="0" smtClean="0"/>
              <a:t>?)</a:t>
            </a:r>
          </a:p>
          <a:p>
            <a:pPr lvl="1"/>
            <a:endParaRPr lang="de-DE" sz="1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sz="1400" dirty="0" smtClean="0">
                <a:sym typeface="Wingdings" panose="05000000000000000000" pitchFamily="2" charset="2"/>
              </a:rPr>
              <a:t>Problem: </a:t>
            </a:r>
            <a:r>
              <a:rPr lang="de-DE" sz="1400" dirty="0" err="1" smtClean="0">
                <a:sym typeface="Wingdings" panose="05000000000000000000" pitchFamily="2" charset="2"/>
              </a:rPr>
              <a:t>huge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work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effort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for</a:t>
            </a:r>
            <a:r>
              <a:rPr lang="de-DE" sz="1400" dirty="0" smtClean="0">
                <a:sym typeface="Wingdings" panose="05000000000000000000" pitchFamily="2" charset="2"/>
              </a:rPr>
              <a:t> all </a:t>
            </a:r>
            <a:r>
              <a:rPr lang="de-DE" sz="1400" dirty="0" err="1" smtClean="0">
                <a:sym typeface="Wingdings" panose="05000000000000000000" pitchFamily="2" charset="2"/>
              </a:rPr>
              <a:t>existing</a:t>
            </a:r>
            <a:r>
              <a:rPr lang="de-DE" sz="1400" dirty="0" smtClean="0">
                <a:sym typeface="Wingdings" panose="05000000000000000000" pitchFamily="2" charset="2"/>
              </a:rPr>
              <a:t> FESA </a:t>
            </a:r>
            <a:r>
              <a:rPr lang="de-DE" sz="1400" dirty="0" err="1" smtClean="0">
                <a:sym typeface="Wingdings" panose="05000000000000000000" pitchFamily="2" charset="2"/>
              </a:rPr>
              <a:t>classes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required</a:t>
            </a:r>
            <a:r>
              <a:rPr lang="de-DE" sz="1400" dirty="0" smtClean="0">
                <a:sym typeface="Wingdings" panose="05000000000000000000" pitchFamily="2" charset="2"/>
              </a:rPr>
              <a:t>, </a:t>
            </a:r>
            <a:r>
              <a:rPr lang="de-DE" sz="1400" dirty="0" err="1" smtClean="0">
                <a:sym typeface="Wingdings" panose="05000000000000000000" pitchFamily="2" charset="2"/>
              </a:rPr>
              <a:t>if</a:t>
            </a:r>
            <a:r>
              <a:rPr lang="de-DE" sz="1400" dirty="0" smtClean="0">
                <a:sym typeface="Wingdings" panose="05000000000000000000" pitchFamily="2" charset="2"/>
              </a:rPr>
              <a:t> all (soft-</a:t>
            </a:r>
            <a:r>
              <a:rPr lang="de-DE" sz="1400" dirty="0" err="1" smtClean="0">
                <a:sym typeface="Wingdings" panose="05000000000000000000" pitchFamily="2" charset="2"/>
              </a:rPr>
              <a:t>specified</a:t>
            </a:r>
            <a:r>
              <a:rPr lang="de-DE" sz="1400" dirty="0" smtClean="0">
                <a:sym typeface="Wingdings" panose="05000000000000000000" pitchFamily="2" charset="2"/>
              </a:rPr>
              <a:t>) </a:t>
            </a:r>
            <a:r>
              <a:rPr lang="de-DE" sz="1400" dirty="0" err="1" smtClean="0">
                <a:sym typeface="Wingdings" panose="05000000000000000000" pitchFamily="2" charset="2"/>
              </a:rPr>
              <a:t>requirements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should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be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implemented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dirty="0" err="1">
                <a:sym typeface="Wingdings" panose="05000000000000000000" pitchFamily="2" charset="2"/>
              </a:rPr>
              <a:t>We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need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sym typeface="Wingdings" panose="05000000000000000000" pitchFamily="2" charset="2"/>
              </a:rPr>
              <a:t>a </a:t>
            </a:r>
            <a:r>
              <a:rPr lang="de-DE" sz="1400" dirty="0" err="1" smtClean="0">
                <a:sym typeface="Wingdings" panose="05000000000000000000" pitchFamily="2" charset="2"/>
              </a:rPr>
              <a:t>comprehensive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strategy</a:t>
            </a:r>
            <a:r>
              <a:rPr lang="de-DE" sz="1400" dirty="0" smtClean="0">
                <a:sym typeface="Wingdings" panose="05000000000000000000" pitchFamily="2" charset="2"/>
              </a:rPr>
              <a:t> (ACO, OPE, BEA), </a:t>
            </a:r>
            <a:r>
              <a:rPr lang="de-DE" sz="1400" dirty="0" err="1" smtClean="0">
                <a:sym typeface="Wingdings" panose="05000000000000000000" pitchFamily="2" charset="2"/>
              </a:rPr>
              <a:t>common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roadmap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time </a:t>
            </a:r>
            <a:r>
              <a:rPr lang="de-DE" sz="1400" dirty="0" smtClean="0">
                <a:sym typeface="Wingdings" panose="05000000000000000000" pitchFamily="2" charset="2"/>
              </a:rPr>
              <a:t>plan!</a:t>
            </a:r>
          </a:p>
          <a:p>
            <a:endParaRPr lang="de-DE" sz="1600" dirty="0" smtClean="0"/>
          </a:p>
          <a:p>
            <a:r>
              <a:rPr lang="de-DE" sz="1600" dirty="0" smtClean="0"/>
              <a:t>Soft-</a:t>
            </a:r>
            <a:r>
              <a:rPr lang="de-DE" sz="1600" dirty="0" err="1" smtClean="0"/>
              <a:t>Oscilloscope</a:t>
            </a:r>
            <a:r>
              <a:rPr lang="de-DE" sz="1600" dirty="0" smtClean="0"/>
              <a:t> </a:t>
            </a:r>
            <a:r>
              <a:rPr lang="de-DE" sz="1600" dirty="0"/>
              <a:t>System </a:t>
            </a:r>
            <a:r>
              <a:rPr lang="de-DE" sz="1200" dirty="0"/>
              <a:t>(</a:t>
            </a:r>
            <a:r>
              <a:rPr lang="de-DE" sz="1200" dirty="0" err="1"/>
              <a:t>skipped</a:t>
            </a:r>
            <a:r>
              <a:rPr lang="de-DE" sz="1200" dirty="0"/>
              <a:t>? </a:t>
            </a:r>
            <a:r>
              <a:rPr lang="de-DE" sz="1200" dirty="0" err="1"/>
              <a:t>replaced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Digitization</a:t>
            </a:r>
            <a:r>
              <a:rPr lang="de-DE" sz="1200" dirty="0"/>
              <a:t> </a:t>
            </a:r>
            <a:r>
              <a:rPr lang="de-DE" sz="1200" dirty="0" err="1"/>
              <a:t>project</a:t>
            </a:r>
            <a:r>
              <a:rPr lang="de-DE" sz="1200" dirty="0" smtClean="0"/>
              <a:t>?)</a:t>
            </a:r>
          </a:p>
          <a:p>
            <a:r>
              <a:rPr lang="de-DE" sz="1600" dirty="0" err="1" smtClean="0"/>
              <a:t>Sequencer</a:t>
            </a:r>
            <a:r>
              <a:rPr lang="de-DE" sz="1600" dirty="0" smtClean="0"/>
              <a:t> </a:t>
            </a:r>
            <a:r>
              <a:rPr lang="de-DE" sz="1200" dirty="0" smtClean="0"/>
              <a:t>(</a:t>
            </a:r>
            <a:r>
              <a:rPr lang="de-DE" sz="1200" dirty="0" err="1" smtClean="0"/>
              <a:t>presently</a:t>
            </a:r>
            <a:r>
              <a:rPr lang="de-DE" sz="1200" dirty="0" smtClean="0"/>
              <a:t> not </a:t>
            </a:r>
            <a:r>
              <a:rPr lang="de-DE" sz="1200" dirty="0" err="1" smtClean="0"/>
              <a:t>foreseen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commissioning</a:t>
            </a:r>
            <a:r>
              <a:rPr lang="de-DE" sz="1200" dirty="0" smtClean="0"/>
              <a:t> </a:t>
            </a:r>
            <a:r>
              <a:rPr lang="de-DE" sz="1200" dirty="0" err="1" smtClean="0"/>
              <a:t>tool</a:t>
            </a:r>
            <a:r>
              <a:rPr lang="de-DE" sz="1200" dirty="0" smtClean="0"/>
              <a:t>, </a:t>
            </a:r>
            <a:r>
              <a:rPr lang="de-DE" sz="1200" dirty="0" err="1" smtClean="0"/>
              <a:t>example</a:t>
            </a:r>
            <a:r>
              <a:rPr lang="de-DE" sz="1200" dirty="0" smtClean="0"/>
              <a:t> </a:t>
            </a:r>
            <a:r>
              <a:rPr lang="de-DE" sz="1200" dirty="0" err="1" smtClean="0"/>
              <a:t>code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(</a:t>
            </a:r>
            <a:r>
              <a:rPr lang="de-DE" sz="1200" dirty="0" err="1" smtClean="0"/>
              <a:t>written</a:t>
            </a:r>
            <a:r>
              <a:rPr lang="de-DE" sz="1200" dirty="0" smtClean="0"/>
              <a:t>!) </a:t>
            </a:r>
            <a:r>
              <a:rPr lang="de-DE" sz="1200" dirty="0" err="1" smtClean="0"/>
              <a:t>information</a:t>
            </a:r>
            <a:r>
              <a:rPr lang="de-DE" sz="1200" dirty="0" smtClean="0"/>
              <a:t> </a:t>
            </a:r>
            <a:r>
              <a:rPr lang="de-DE" sz="1200" dirty="0" err="1" smtClean="0"/>
              <a:t>required</a:t>
            </a:r>
            <a:r>
              <a:rPr lang="de-DE" sz="1200" dirty="0" smtClean="0"/>
              <a:t>)</a:t>
            </a:r>
            <a:endParaRPr lang="de-DE" sz="1600" dirty="0"/>
          </a:p>
          <a:p>
            <a:pPr marL="0" indent="0">
              <a:buNone/>
            </a:pPr>
            <a:endParaRPr lang="de-DE" sz="1600" dirty="0" smtClean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Open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9535" y="1011815"/>
            <a:ext cx="8702540" cy="4131685"/>
          </a:xfrm>
        </p:spPr>
        <p:txBody>
          <a:bodyPr/>
          <a:lstStyle/>
          <a:p>
            <a:r>
              <a:rPr lang="de-DE" sz="1600" dirty="0" smtClean="0"/>
              <a:t>BEA </a:t>
            </a:r>
            <a:r>
              <a:rPr lang="de-DE" sz="1600" dirty="0" err="1" smtClean="0"/>
              <a:t>develops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SW </a:t>
            </a:r>
            <a:r>
              <a:rPr lang="de-DE" sz="1600" dirty="0" err="1" smtClean="0">
                <a:solidFill>
                  <a:schemeClr val="accent1"/>
                </a:solidFill>
              </a:rPr>
              <a:t>for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standard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diagnostic</a:t>
            </a:r>
            <a:r>
              <a:rPr lang="de-DE" sz="1600" dirty="0" smtClean="0"/>
              <a:t>,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overarching</a:t>
            </a:r>
            <a:r>
              <a:rPr lang="de-DE" sz="1600" dirty="0" smtClean="0"/>
              <a:t> </a:t>
            </a:r>
            <a:r>
              <a:rPr lang="de-DE" sz="1600" dirty="0" err="1" smtClean="0"/>
              <a:t>tools</a:t>
            </a:r>
            <a:r>
              <a:rPr lang="de-DE" sz="1600" dirty="0" smtClean="0"/>
              <a:t>,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full</a:t>
            </a:r>
            <a:r>
              <a:rPr lang="de-DE" sz="1600" dirty="0" smtClean="0"/>
              <a:t> </a:t>
            </a:r>
            <a:r>
              <a:rPr lang="de-DE" sz="1600" dirty="0" err="1" smtClean="0"/>
              <a:t>vertical</a:t>
            </a:r>
            <a:r>
              <a:rPr lang="de-DE" sz="1600" dirty="0" smtClean="0"/>
              <a:t> SW </a:t>
            </a:r>
            <a:r>
              <a:rPr lang="de-DE" sz="1600" dirty="0" err="1" smtClean="0"/>
              <a:t>stack</a:t>
            </a:r>
            <a:endParaRPr lang="de-DE" sz="1600" dirty="0" smtClean="0"/>
          </a:p>
          <a:p>
            <a:r>
              <a:rPr lang="de-DE" sz="1600" dirty="0" smtClean="0">
                <a:solidFill>
                  <a:schemeClr val="accent1"/>
                </a:solidFill>
              </a:rPr>
              <a:t>FESA </a:t>
            </a:r>
            <a:r>
              <a:rPr lang="de-DE" sz="1600" dirty="0" err="1" smtClean="0">
                <a:solidFill>
                  <a:schemeClr val="accent1"/>
                </a:solidFill>
              </a:rPr>
              <a:t>class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different form </a:t>
            </a:r>
            <a:r>
              <a:rPr lang="de-DE" sz="1600" dirty="0" err="1" smtClean="0"/>
              <a:t>factors</a:t>
            </a:r>
            <a:r>
              <a:rPr lang="de-DE" sz="1600" dirty="0" smtClean="0"/>
              <a:t> + </a:t>
            </a:r>
            <a:r>
              <a:rPr lang="de-DE" sz="1600" dirty="0" smtClean="0">
                <a:solidFill>
                  <a:schemeClr val="accent1"/>
                </a:solidFill>
              </a:rPr>
              <a:t>Expert-GUI</a:t>
            </a:r>
            <a:r>
              <a:rPr lang="de-DE" sz="1600" dirty="0" smtClean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detector</a:t>
            </a:r>
            <a:r>
              <a:rPr lang="de-DE" sz="1600" dirty="0"/>
              <a:t> </a:t>
            </a:r>
            <a:r>
              <a:rPr lang="de-DE" sz="1600" dirty="0" err="1"/>
              <a:t>tests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>
                <a:solidFill>
                  <a:schemeClr val="tx1"/>
                </a:solidFill>
              </a:rPr>
              <a:t>C</a:t>
            </a:r>
            <a:r>
              <a:rPr lang="de-DE" sz="1600" dirty="0" err="1" smtClean="0">
                <a:solidFill>
                  <a:schemeClr val="tx1"/>
                </a:solidFill>
              </a:rPr>
              <a:t>ommissioning</a:t>
            </a:r>
            <a:r>
              <a:rPr lang="de-DE" sz="1600" dirty="0" smtClean="0">
                <a:solidFill>
                  <a:schemeClr val="tx1"/>
                </a:solidFill>
              </a:rPr>
              <a:t>: </a:t>
            </a:r>
            <a:r>
              <a:rPr lang="de-DE" sz="1600" dirty="0" err="1" smtClean="0">
                <a:solidFill>
                  <a:schemeClr val="accent1"/>
                </a:solidFill>
              </a:rPr>
              <a:t>single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diagnostic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component</a:t>
            </a:r>
            <a:r>
              <a:rPr lang="de-DE" sz="1600" dirty="0">
                <a:solidFill>
                  <a:schemeClr val="accent1"/>
                </a:solidFill>
              </a:rPr>
              <a:t> DAQ </a:t>
            </a:r>
            <a:r>
              <a:rPr lang="de-DE" sz="1600" dirty="0" err="1" smtClean="0">
                <a:solidFill>
                  <a:schemeClr val="accent1"/>
                </a:solidFill>
              </a:rPr>
              <a:t>test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 smtClean="0">
                <a:solidFill>
                  <a:schemeClr val="tx1"/>
                </a:solidFill>
              </a:rPr>
              <a:t>pre-assy</a:t>
            </a:r>
            <a:r>
              <a:rPr lang="de-DE" sz="1600" dirty="0" smtClean="0">
                <a:solidFill>
                  <a:schemeClr val="tx1"/>
                </a:solidFill>
              </a:rPr>
              <a:t> + </a:t>
            </a:r>
            <a:r>
              <a:rPr lang="de-DE" sz="1600" dirty="0" err="1" smtClean="0">
                <a:solidFill>
                  <a:schemeClr val="tx1"/>
                </a:solidFill>
              </a:rPr>
              <a:t>tunnel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Operating: </a:t>
            </a:r>
            <a:r>
              <a:rPr lang="de-DE" sz="1600" dirty="0" err="1" smtClean="0">
                <a:solidFill>
                  <a:schemeClr val="accent1"/>
                </a:solidFill>
              </a:rPr>
              <a:t>Diagnostic</a:t>
            </a:r>
            <a:r>
              <a:rPr lang="de-DE" sz="1600" dirty="0" smtClean="0">
                <a:solidFill>
                  <a:schemeClr val="accent1"/>
                </a:solidFill>
              </a:rPr>
              <a:t> GUIs</a:t>
            </a:r>
            <a:r>
              <a:rPr lang="de-DE" sz="1600" dirty="0" smtClean="0"/>
              <a:t>, </a:t>
            </a:r>
            <a:r>
              <a:rPr lang="de-DE" sz="1600" dirty="0" err="1" smtClean="0"/>
              <a:t>ie</a:t>
            </a:r>
            <a:r>
              <a:rPr lang="de-DE" sz="1600" dirty="0" smtClean="0"/>
              <a:t>. Expert-GUI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param</a:t>
            </a:r>
            <a:r>
              <a:rPr lang="de-DE" sz="1600" dirty="0"/>
              <a:t>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endParaRPr lang="de-DE" sz="1600" dirty="0">
              <a:solidFill>
                <a:schemeClr val="tx1"/>
              </a:solidFill>
            </a:endParaRPr>
          </a:p>
          <a:p>
            <a:pPr lvl="1"/>
            <a:endParaRPr lang="de-DE" sz="1300" dirty="0" smtClean="0"/>
          </a:p>
          <a:p>
            <a:pPr marL="0" indent="0">
              <a:buNone/>
            </a:pPr>
            <a:r>
              <a:rPr lang="de-DE" sz="1600" dirty="0" smtClean="0"/>
              <a:t>Open</a:t>
            </a:r>
            <a:endParaRPr lang="de-DE" sz="1600" dirty="0"/>
          </a:p>
          <a:p>
            <a:r>
              <a:rPr lang="de-DE" sz="1600" dirty="0" err="1" smtClean="0"/>
              <a:t>Comprehensive</a:t>
            </a:r>
            <a:r>
              <a:rPr lang="de-DE" sz="1600" dirty="0" smtClean="0"/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roadmap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for</a:t>
            </a:r>
            <a:r>
              <a:rPr lang="de-DE" sz="1600" dirty="0" smtClean="0">
                <a:solidFill>
                  <a:schemeClr val="accent1"/>
                </a:solidFill>
              </a:rPr>
              <a:t> FESA </a:t>
            </a:r>
            <a:r>
              <a:rPr lang="de-DE" sz="1600" dirty="0" err="1" smtClean="0"/>
              <a:t>updates</a:t>
            </a:r>
            <a:r>
              <a:rPr lang="de-DE" sz="1600" dirty="0" smtClean="0"/>
              <a:t> etc.</a:t>
            </a:r>
            <a:br>
              <a:rPr lang="de-DE" sz="1600" dirty="0" smtClean="0"/>
            </a:br>
            <a:r>
              <a:rPr lang="de-DE" sz="1200" dirty="0" err="1" smtClean="0"/>
              <a:t>Synchronize</a:t>
            </a:r>
            <a:r>
              <a:rPr lang="de-DE" sz="1200" dirty="0" smtClean="0"/>
              <a:t> SW </a:t>
            </a:r>
            <a:r>
              <a:rPr lang="de-DE" sz="1200" dirty="0" err="1" smtClean="0"/>
              <a:t>development</a:t>
            </a:r>
            <a:r>
              <a:rPr lang="de-DE" sz="1200" dirty="0" smtClean="0"/>
              <a:t> time </a:t>
            </a:r>
            <a:r>
              <a:rPr lang="de-DE" sz="1200" dirty="0" err="1" smtClean="0"/>
              <a:t>plans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gain</a:t>
            </a:r>
            <a:r>
              <a:rPr lang="de-DE" sz="1200" dirty="0" smtClean="0"/>
              <a:t> </a:t>
            </a:r>
            <a:r>
              <a:rPr lang="de-DE" sz="1200" dirty="0" err="1" smtClean="0"/>
              <a:t>efficiency</a:t>
            </a:r>
            <a:r>
              <a:rPr lang="de-DE" sz="1200" dirty="0" smtClean="0"/>
              <a:t>!</a:t>
            </a:r>
          </a:p>
          <a:p>
            <a:r>
              <a:rPr lang="de-DE" sz="1600" dirty="0" err="1" smtClean="0">
                <a:solidFill>
                  <a:schemeClr val="accent1"/>
                </a:solidFill>
              </a:rPr>
              <a:t>Strategy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for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archiving</a:t>
            </a:r>
            <a:r>
              <a:rPr lang="de-DE" sz="1600" dirty="0" smtClean="0"/>
              <a:t>, </a:t>
            </a:r>
            <a:r>
              <a:rPr lang="de-DE" sz="1600" dirty="0" err="1" smtClean="0"/>
              <a:t>logging</a:t>
            </a:r>
            <a:r>
              <a:rPr lang="de-DE" sz="1600" dirty="0" smtClean="0"/>
              <a:t>, post-</a:t>
            </a:r>
            <a:r>
              <a:rPr lang="de-DE" sz="1600" dirty="0" err="1" smtClean="0"/>
              <a:t>mortem</a:t>
            </a:r>
            <a:r>
              <a:rPr lang="de-DE" sz="1600" dirty="0" smtClean="0"/>
              <a:t>, beam </a:t>
            </a:r>
            <a:r>
              <a:rPr lang="de-DE" sz="1600" dirty="0" err="1" smtClean="0"/>
              <a:t>modes</a:t>
            </a:r>
            <a:r>
              <a:rPr lang="de-DE" sz="1600" dirty="0" smtClean="0"/>
              <a:t>…</a:t>
            </a:r>
          </a:p>
          <a:p>
            <a:r>
              <a:rPr lang="de-DE" sz="1600" dirty="0" smtClean="0">
                <a:solidFill>
                  <a:schemeClr val="accent1"/>
                </a:solidFill>
              </a:rPr>
              <a:t>Stand-</a:t>
            </a:r>
            <a:r>
              <a:rPr lang="de-DE" sz="1600" dirty="0" err="1" smtClean="0">
                <a:solidFill>
                  <a:schemeClr val="accent1"/>
                </a:solidFill>
              </a:rPr>
              <a:t>alone</a:t>
            </a:r>
            <a:r>
              <a:rPr lang="de-DE" sz="1600" dirty="0" smtClean="0">
                <a:solidFill>
                  <a:schemeClr val="accent1"/>
                </a:solidFill>
              </a:rPr>
              <a:t> WR </a:t>
            </a:r>
            <a:r>
              <a:rPr lang="de-DE" sz="1600" dirty="0" err="1" smtClean="0">
                <a:solidFill>
                  <a:schemeClr val="accent1"/>
                </a:solidFill>
              </a:rPr>
              <a:t>timing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device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200" dirty="0" err="1" smtClean="0"/>
              <a:t>Important</a:t>
            </a:r>
            <a:r>
              <a:rPr lang="de-DE" sz="1200" dirty="0" smtClean="0"/>
              <a:t>, </a:t>
            </a:r>
            <a:r>
              <a:rPr lang="de-DE" sz="1200" dirty="0" err="1" smtClean="0"/>
              <a:t>especially</a:t>
            </a:r>
            <a:r>
              <a:rPr lang="de-DE" sz="1200" dirty="0" smtClean="0"/>
              <a:t>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</a:t>
            </a:r>
            <a:r>
              <a:rPr lang="de-DE" sz="1200" dirty="0" err="1" smtClean="0"/>
              <a:t>commissioning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troubleshooting</a:t>
            </a:r>
            <a:endParaRPr lang="de-DE" sz="1600" dirty="0" smtClean="0"/>
          </a:p>
          <a:p>
            <a:r>
              <a:rPr lang="de-DE" sz="1600" dirty="0" err="1" smtClean="0"/>
              <a:t>Diskless</a:t>
            </a:r>
            <a:r>
              <a:rPr lang="de-DE" sz="1600" dirty="0" smtClean="0"/>
              <a:t> OS </a:t>
            </a:r>
            <a:r>
              <a:rPr lang="de-DE" sz="1600" dirty="0" err="1" smtClean="0"/>
              <a:t>for</a:t>
            </a:r>
            <a:r>
              <a:rPr lang="de-DE" sz="1600" dirty="0" smtClean="0"/>
              <a:t> FECs </a:t>
            </a:r>
            <a:r>
              <a:rPr lang="de-DE" sz="1600" dirty="0" err="1" smtClean="0"/>
              <a:t>developed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maintained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BEA </a:t>
            </a:r>
            <a:br>
              <a:rPr lang="de-DE" sz="1600" dirty="0" smtClean="0"/>
            </a:br>
            <a:r>
              <a:rPr lang="de-DE" sz="1200" dirty="0" smtClean="0"/>
              <a:t>ACO </a:t>
            </a:r>
            <a:r>
              <a:rPr lang="de-DE" sz="1200" dirty="0" err="1" smtClean="0"/>
              <a:t>infrastructure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used</a:t>
            </a:r>
            <a:r>
              <a:rPr lang="de-DE" sz="1200" dirty="0" smtClean="0"/>
              <a:t> at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moment</a:t>
            </a:r>
            <a:r>
              <a:rPr lang="de-DE" sz="1200" dirty="0" smtClean="0"/>
              <a:t>, OS </a:t>
            </a:r>
            <a:r>
              <a:rPr lang="de-DE" sz="1200" dirty="0" err="1" smtClean="0"/>
              <a:t>development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BEA DAQ </a:t>
            </a:r>
            <a:r>
              <a:rPr lang="de-DE" sz="1200" dirty="0" err="1" smtClean="0"/>
              <a:t>team</a:t>
            </a:r>
            <a:r>
              <a:rPr lang="de-DE" sz="1200" dirty="0" smtClean="0"/>
              <a:t> (1 </a:t>
            </a:r>
            <a:r>
              <a:rPr lang="de-DE" sz="1200" dirty="0" err="1" smtClean="0"/>
              <a:t>single</a:t>
            </a:r>
            <a:r>
              <a:rPr lang="de-DE" sz="1200" dirty="0" smtClean="0"/>
              <a:t> </a:t>
            </a:r>
            <a:r>
              <a:rPr lang="de-DE" sz="1200" dirty="0" err="1" smtClean="0"/>
              <a:t>person</a:t>
            </a:r>
            <a:r>
              <a:rPr lang="de-DE" sz="1200" dirty="0" smtClean="0"/>
              <a:t>)</a:t>
            </a:r>
          </a:p>
          <a:p>
            <a:r>
              <a:rPr lang="de-DE" sz="1600" dirty="0" err="1" smtClean="0">
                <a:solidFill>
                  <a:srgbClr val="FF0000"/>
                </a:solidFill>
              </a:rPr>
              <a:t>Very</a:t>
            </a:r>
            <a:r>
              <a:rPr lang="de-DE" sz="1600" dirty="0" smtClean="0">
                <a:solidFill>
                  <a:srgbClr val="FF0000"/>
                </a:solidFill>
              </a:rPr>
              <a:t> urgent: </a:t>
            </a:r>
            <a:r>
              <a:rPr lang="de-DE" sz="1600" dirty="0" err="1" smtClean="0">
                <a:solidFill>
                  <a:srgbClr val="FF0000"/>
                </a:solidFill>
              </a:rPr>
              <a:t>re-staffing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of</a:t>
            </a:r>
            <a:r>
              <a:rPr lang="de-DE" sz="1600" dirty="0" smtClean="0">
                <a:solidFill>
                  <a:srgbClr val="FF0000"/>
                </a:solidFill>
              </a:rPr>
              <a:t> PLC expert, </a:t>
            </a:r>
            <a:r>
              <a:rPr lang="de-DE" sz="1600" dirty="0" err="1" smtClean="0">
                <a:solidFill>
                  <a:srgbClr val="FF0000"/>
                </a:solidFill>
              </a:rPr>
              <a:t>support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from</a:t>
            </a:r>
            <a:r>
              <a:rPr lang="de-DE" sz="1600" dirty="0" smtClean="0">
                <a:solidFill>
                  <a:srgbClr val="FF0000"/>
                </a:solidFill>
              </a:rPr>
              <a:t> ACO e.g. </a:t>
            </a:r>
            <a:r>
              <a:rPr lang="de-DE" sz="1600" dirty="0" err="1" smtClean="0">
                <a:solidFill>
                  <a:srgbClr val="FF0000"/>
                </a:solidFill>
              </a:rPr>
              <a:t>for</a:t>
            </a:r>
            <a:r>
              <a:rPr lang="de-DE" sz="1600" dirty="0" smtClean="0">
                <a:solidFill>
                  <a:srgbClr val="FF0000"/>
                </a:solidFill>
              </a:rPr>
              <a:t> FAIR </a:t>
            </a:r>
            <a:r>
              <a:rPr lang="de-DE" sz="1600" dirty="0" err="1" smtClean="0">
                <a:solidFill>
                  <a:srgbClr val="FF0000"/>
                </a:solidFill>
              </a:rPr>
              <a:t>technical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planning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M. Schwickert | BI Activities and Commissioning Concept | 17.09.2020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2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1233</Words>
  <Application>Microsoft Office PowerPoint</Application>
  <PresentationFormat>Bildschirmpräsentation (16:9)</PresentationFormat>
  <Paragraphs>256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Ravie</vt:lpstr>
      <vt:lpstr>Wingdings</vt:lpstr>
      <vt:lpstr>fair-gsi-folienmaster_2017_onering</vt:lpstr>
      <vt:lpstr>Beam Instrumentation Activities and Commissioning Concept</vt:lpstr>
      <vt:lpstr>Outline </vt:lpstr>
      <vt:lpstr>Schematic of BEA Software-Stack</vt:lpstr>
      <vt:lpstr>Overview of (controls related) BI activities</vt:lpstr>
      <vt:lpstr>Diagnostic GUI Example: CUPID</vt:lpstr>
      <vt:lpstr>Beam Diagnostic Device Commissioning</vt:lpstr>
      <vt:lpstr>Interfaces and Controls Requirements</vt:lpstr>
      <vt:lpstr>Difficulties for FESA – Development @ BEA</vt:lpstr>
      <vt:lpstr>Summary and Open Issues</vt:lpstr>
      <vt:lpstr>Questions ?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Instrumentation Activities and Commissioning Concept</dc:title>
  <dc:creator>Schwickert, Marcus Dr.</dc:creator>
  <cp:lastModifiedBy>Schwickert, Marcus Dr.</cp:lastModifiedBy>
  <cp:revision>73</cp:revision>
  <dcterms:created xsi:type="dcterms:W3CDTF">2020-09-10T12:20:04Z</dcterms:created>
  <dcterms:modified xsi:type="dcterms:W3CDTF">2020-09-17T12:44:13Z</dcterms:modified>
</cp:coreProperties>
</file>