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686" r:id="rId2"/>
  </p:sldMasterIdLst>
  <p:notesMasterIdLst>
    <p:notesMasterId r:id="rId16"/>
  </p:notesMasterIdLst>
  <p:sldIdLst>
    <p:sldId id="311" r:id="rId3"/>
    <p:sldId id="328" r:id="rId4"/>
    <p:sldId id="329" r:id="rId5"/>
    <p:sldId id="325" r:id="rId6"/>
    <p:sldId id="326" r:id="rId7"/>
    <p:sldId id="337" r:id="rId8"/>
    <p:sldId id="320" r:id="rId9"/>
    <p:sldId id="334" r:id="rId10"/>
    <p:sldId id="335" r:id="rId11"/>
    <p:sldId id="338" r:id="rId12"/>
    <p:sldId id="339" r:id="rId13"/>
    <p:sldId id="340" r:id="rId14"/>
    <p:sldId id="331" r:id="rId15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idenberger, Christoph Prof. Dr." initials="SCPD" lastIdx="2" clrIdx="0">
    <p:extLst>
      <p:ext uri="{19B8F6BF-5375-455C-9EA6-DF929625EA0E}">
        <p15:presenceInfo xmlns:p15="http://schemas.microsoft.com/office/powerpoint/2012/main" userId="S-1-5-21-839522115-515967899-725345543-52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Objects="1" showGuides="1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3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6085" tIns="48043" rIns="96085" bIns="4804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6085" tIns="48043" rIns="96085" bIns="48043" rtlCol="0"/>
          <a:lstStyle>
            <a:lvl1pPr algn="r">
              <a:defRPr sz="1300"/>
            </a:lvl1pPr>
          </a:lstStyle>
          <a:p>
            <a:fld id="{383795F0-11C8-4DAB-9A06-A72EDE79D2F4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85" tIns="48043" rIns="96085" bIns="4804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6085" tIns="48043" rIns="96085" bIns="48043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6085" tIns="48043" rIns="96085" bIns="4804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6085" tIns="48043" rIns="96085" bIns="48043" rtlCol="0" anchor="b"/>
          <a:lstStyle>
            <a:lvl1pPr algn="r">
              <a:defRPr sz="1300"/>
            </a:lvl1pPr>
          </a:lstStyle>
          <a:p>
            <a:fld id="{5A647891-1C12-4F39-AF87-FAA8CDFD2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83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80426">
              <a:defRPr/>
            </a:pPr>
            <a:fld id="{DAE02386-BEE7-5D4D-B4E7-4BB579C47884}" type="slidenum">
              <a:rPr lang="de-DE">
                <a:solidFill>
                  <a:prstClr val="black"/>
                </a:solidFill>
                <a:latin typeface="Calibri"/>
              </a:rPr>
              <a:pPr defTabSz="480426">
                <a:defRPr/>
              </a:pPr>
              <a:t>1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7313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LHC Software Architecture]</a:t>
            </a:r>
          </a:p>
          <a:p>
            <a:pPr>
              <a:defRPr/>
            </a:pPr>
            <a:r>
              <a:rPr lang="en-US" dirty="0"/>
              <a:t>STD equipment (production/separation/ID) </a:t>
            </a:r>
            <a:r>
              <a:rPr lang="en-US" kern="0" dirty="0">
                <a:solidFill>
                  <a:srgbClr val="3333CC"/>
                </a:solidFill>
                <a:latin typeface="Arial"/>
              </a:rPr>
              <a:t>at all focal planes (S1-S8) is </a:t>
            </a:r>
            <a:r>
              <a:rPr lang="en-US" dirty="0"/>
              <a:t>available and </a:t>
            </a:r>
            <a:r>
              <a:rPr lang="en-US" kern="0" dirty="0">
                <a:solidFill>
                  <a:srgbClr val="3333CC"/>
                </a:solidFill>
                <a:latin typeface="Arial"/>
              </a:rPr>
              <a:t>ready for experiments; electronics, DAQ and online-analysis are ready</a:t>
            </a:r>
          </a:p>
          <a:p>
            <a:pPr>
              <a:defRPr/>
            </a:pPr>
            <a:r>
              <a:rPr lang="en-US" kern="0" dirty="0">
                <a:solidFill>
                  <a:srgbClr val="3333CC"/>
                </a:solidFill>
                <a:latin typeface="Arial"/>
              </a:rPr>
              <a:t>Set-up / integration of experiment detectors is completed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6AEB9-64D1-43E2-9120-602EECA4B055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720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Not </a:t>
            </a:r>
            <a:r>
              <a:rPr lang="de-DE" dirty="0" err="1"/>
              <a:t>as</a:t>
            </a:r>
            <a:r>
              <a:rPr lang="de-DE" dirty="0"/>
              <a:t> fast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steps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perform an </a:t>
            </a:r>
            <a:r>
              <a:rPr lang="de-DE" dirty="0" err="1"/>
              <a:t>action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47891-1C12-4F39-AF87-FAA8CDFD2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49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2003438" y="1301599"/>
            <a:ext cx="9901692" cy="5170248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400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68706" y="3650765"/>
            <a:ext cx="5737412" cy="779867"/>
          </a:xfrm>
        </p:spPr>
        <p:txBody>
          <a:bodyPr anchor="b" anchorCtr="0">
            <a:noAutofit/>
          </a:bodyPr>
          <a:lstStyle>
            <a:lvl1pPr algn="ctr">
              <a:defRPr sz="32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68706" y="4430631"/>
            <a:ext cx="5737413" cy="7091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1"/>
            <a:ext cx="4495031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62144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74-2C08-4A4F-9798-89D3E0336B03}" type="datetimeFigureOut">
              <a:rPr lang="en-CA" smtClean="0"/>
              <a:t>2020-09-17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987C-1E1D-4C93-9C53-F3E03954EFE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993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74-2C08-4A4F-9798-89D3E0336B03}" type="datetimeFigureOut">
              <a:rPr lang="en-CA" smtClean="0"/>
              <a:t>2020-09-17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987C-1E1D-4C93-9C53-F3E03954EFE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08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74-2C08-4A4F-9798-89D3E0336B03}" type="datetimeFigureOut">
              <a:rPr lang="en-CA" smtClean="0"/>
              <a:t>2020-09-17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987C-1E1D-4C93-9C53-F3E03954EFE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1262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74-2C08-4A4F-9798-89D3E0336B03}" type="datetimeFigureOut">
              <a:rPr lang="en-CA" smtClean="0"/>
              <a:t>2020-09-17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987C-1E1D-4C93-9C53-F3E03954EFE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69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74-2C08-4A4F-9798-89D3E0336B03}" type="datetimeFigureOut">
              <a:rPr lang="en-CA" smtClean="0"/>
              <a:t>2020-09-17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987C-1E1D-4C93-9C53-F3E03954EFE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3839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74-2C08-4A4F-9798-89D3E0336B03}" type="datetimeFigureOut">
              <a:rPr lang="en-CA" smtClean="0"/>
              <a:t>2020-09-17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987C-1E1D-4C93-9C53-F3E03954EFE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977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3425" y="307196"/>
            <a:ext cx="8934639" cy="7875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98063" y="6552644"/>
            <a:ext cx="110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856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522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9465335" y="6552644"/>
            <a:ext cx="113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283202" y="6560612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83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74-2C08-4A4F-9798-89D3E0336B03}" type="datetimeFigureOut">
              <a:rPr lang="en-CA" smtClean="0"/>
              <a:t>2020-09-17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987C-1E1D-4C93-9C53-F3E03954EFE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8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74-2C08-4A4F-9798-89D3E0336B03}" type="datetimeFigureOut">
              <a:rPr lang="en-CA" smtClean="0"/>
              <a:t>2020-09-17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987C-1E1D-4C93-9C53-F3E03954EFE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67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74-2C08-4A4F-9798-89D3E0336B03}" type="datetimeFigureOut">
              <a:rPr lang="en-CA" smtClean="0"/>
              <a:t>2020-09-17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987C-1E1D-4C93-9C53-F3E03954EFE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130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74-2C08-4A4F-9798-89D3E0336B03}" type="datetimeFigureOut">
              <a:rPr lang="en-CA" smtClean="0"/>
              <a:t>2020-09-17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987C-1E1D-4C93-9C53-F3E03954EFE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299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BB74-2C08-4A4F-9798-89D3E0336B03}" type="datetimeFigureOut">
              <a:rPr lang="en-CA" smtClean="0"/>
              <a:t>2020-09-17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987C-1E1D-4C93-9C53-F3E03954EFE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264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485167"/>
            <a:ext cx="150544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12192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688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6"/>
            <a:ext cx="271036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3514" y="1450688"/>
            <a:ext cx="11226901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87723" y="6552643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80361" y="6616079"/>
            <a:ext cx="470284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3517" y="308100"/>
            <a:ext cx="817231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535008" y="6552643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5350935" y="6560611"/>
            <a:ext cx="4182132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4439" y="275767"/>
            <a:ext cx="1033407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3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BBB74-2C08-4A4F-9798-89D3E0336B03}" type="datetimeFigureOut">
              <a:rPr lang="en-CA" smtClean="0"/>
              <a:t>2020-09-17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987C-1E1D-4C93-9C53-F3E03954EFE9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12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sl7XX@acc.gsi.d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7408" y="5246712"/>
            <a:ext cx="1033314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charset="2"/>
              <a:defRPr sz="2400">
                <a:solidFill>
                  <a:schemeClr val="bg1"/>
                </a:solidFill>
                <a:latin typeface="Arial Narrow" pitchFamily="34" charset="0"/>
                <a:ea typeface="MS PGothic" charset="0"/>
                <a:cs typeface="MS PGothic" charset="0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  <a:ea typeface="MS PGothic" charset="0"/>
                <a:cs typeface="MS PGothic" charset="0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  <a:ea typeface="MS PGothic" charset="0"/>
                <a:cs typeface="MS PGothic" charset="0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Workshop on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“Controls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Developments for FAIR Commissioning and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Operation of the existing Accelerator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Complex“</a:t>
            </a:r>
          </a:p>
          <a:p>
            <a:pPr algn="ctr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Sept. 16-18, 2020 – GSI-FAIR + ZOOM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59304" y="2060848"/>
            <a:ext cx="74975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Activities at FRS and Requests to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Controls</a:t>
            </a:r>
          </a:p>
          <a:p>
            <a:pPr algn="ctr"/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Christoph Scheidenberger</a:t>
            </a:r>
            <a:b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</a:rPr>
              <a:t>GSI Darmstadt, JLU Gießen</a:t>
            </a:r>
            <a:endParaRPr lang="de-DE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Experience and follow-</a:t>
            </a:r>
            <a:r>
              <a:rPr lang="de-DE" dirty="0" err="1"/>
              <a:t>up</a:t>
            </a:r>
            <a:r>
              <a:rPr lang="de-DE" dirty="0"/>
              <a:t> (</a:t>
            </a:r>
            <a:r>
              <a:rPr lang="de-DE" dirty="0" smtClean="0"/>
              <a:t>III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514" y="1268760"/>
            <a:ext cx="11397122" cy="490358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rgbClr val="0070C0"/>
                </a:solidFill>
              </a:rPr>
              <a:t>Operation </a:t>
            </a:r>
            <a:r>
              <a:rPr lang="de-DE" sz="2000" b="1" dirty="0" err="1">
                <a:solidFill>
                  <a:srgbClr val="0070C0"/>
                </a:solidFill>
              </a:rPr>
              <a:t>of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the</a:t>
            </a:r>
            <a:r>
              <a:rPr lang="de-DE" sz="2000" b="1" dirty="0">
                <a:solidFill>
                  <a:srgbClr val="0070C0"/>
                </a:solidFill>
              </a:rPr>
              <a:t> FRS </a:t>
            </a:r>
            <a:r>
              <a:rPr lang="de-DE" sz="2000" b="1" dirty="0" err="1">
                <a:solidFill>
                  <a:srgbClr val="0070C0"/>
                </a:solidFill>
              </a:rPr>
              <a:t>with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the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new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control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system</a:t>
            </a:r>
            <a:endParaRPr lang="de-DE" sz="2000" b="1" dirty="0">
              <a:solidFill>
                <a:srgbClr val="0070C0"/>
              </a:solidFill>
            </a:endParaRPr>
          </a:p>
          <a:p>
            <a:pPr lvl="1"/>
            <a:r>
              <a:rPr lang="de-DE" sz="1800" dirty="0" err="1"/>
              <a:t>Functionality</a:t>
            </a:r>
            <a:r>
              <a:rPr lang="de-DE" sz="1800" dirty="0"/>
              <a:t> </a:t>
            </a:r>
            <a:r>
              <a:rPr lang="de-DE" sz="1800" dirty="0" err="1"/>
              <a:t>similar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those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old</a:t>
            </a:r>
            <a:r>
              <a:rPr lang="de-DE" sz="1800" dirty="0"/>
              <a:t> </a:t>
            </a:r>
            <a:r>
              <a:rPr lang="de-DE" sz="1800" dirty="0" err="1"/>
              <a:t>control</a:t>
            </a:r>
            <a:r>
              <a:rPr lang="de-DE" sz="1800" dirty="0"/>
              <a:t> </a:t>
            </a:r>
            <a:r>
              <a:rPr lang="de-DE" sz="1800" dirty="0" err="1"/>
              <a:t>system</a:t>
            </a:r>
            <a:r>
              <a:rPr lang="de-DE" sz="1800" dirty="0"/>
              <a:t>, but </a:t>
            </a:r>
            <a:r>
              <a:rPr lang="de-DE" sz="1800" dirty="0" err="1" smtClean="0"/>
              <a:t>use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not </a:t>
            </a:r>
            <a:r>
              <a:rPr lang="de-DE" sz="1800" dirty="0" err="1"/>
              <a:t>as</a:t>
            </a:r>
            <a:r>
              <a:rPr lang="de-DE" sz="1800" dirty="0"/>
              <a:t> fast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old</a:t>
            </a:r>
            <a:r>
              <a:rPr lang="de-DE" sz="1800" dirty="0"/>
              <a:t> </a:t>
            </a:r>
            <a:r>
              <a:rPr lang="de-DE" sz="1800" dirty="0" err="1"/>
              <a:t>system</a:t>
            </a:r>
            <a:r>
              <a:rPr lang="de-DE" sz="1800" dirty="0"/>
              <a:t> </a:t>
            </a:r>
            <a:endParaRPr lang="de-DE" sz="1800" dirty="0" smtClean="0"/>
          </a:p>
          <a:p>
            <a:pPr lvl="1"/>
            <a:endParaRPr lang="de-DE" sz="1800" dirty="0"/>
          </a:p>
          <a:p>
            <a:pPr lvl="1"/>
            <a:r>
              <a:rPr lang="de-DE" sz="1800" dirty="0"/>
              <a:t>The FRS </a:t>
            </a:r>
            <a:r>
              <a:rPr lang="de-DE" sz="1800" dirty="0" err="1"/>
              <a:t>specific</a:t>
            </a:r>
            <a:r>
              <a:rPr lang="de-DE" sz="1800" dirty="0"/>
              <a:t> </a:t>
            </a:r>
            <a:r>
              <a:rPr lang="de-DE" sz="1800" dirty="0" err="1" smtClean="0"/>
              <a:t>program</a:t>
            </a:r>
            <a:r>
              <a:rPr lang="de-DE" sz="1800" dirty="0" smtClean="0"/>
              <a:t> </a:t>
            </a:r>
            <a:r>
              <a:rPr lang="de-DE" sz="1800" dirty="0" err="1" smtClean="0"/>
              <a:t>developments</a:t>
            </a:r>
            <a:r>
              <a:rPr lang="de-DE" sz="1800" dirty="0" smtClean="0"/>
              <a:t> </a:t>
            </a:r>
            <a:r>
              <a:rPr lang="de-DE" sz="1800" b="1" dirty="0" err="1"/>
              <a:t>Machine</a:t>
            </a:r>
            <a:r>
              <a:rPr lang="de-DE" sz="1800" b="1" dirty="0"/>
              <a:t> </a:t>
            </a:r>
            <a:r>
              <a:rPr lang="de-DE" sz="1800" b="1" dirty="0" smtClean="0"/>
              <a:t>Model</a:t>
            </a:r>
            <a:r>
              <a:rPr lang="de-DE" sz="1800" dirty="0"/>
              <a:t>, </a:t>
            </a:r>
            <a:r>
              <a:rPr lang="de-DE" sz="1800" b="1" dirty="0" err="1"/>
              <a:t>FMGSkal</a:t>
            </a:r>
            <a:r>
              <a:rPr lang="de-DE" sz="1800" dirty="0"/>
              <a:t>, </a:t>
            </a:r>
            <a:r>
              <a:rPr lang="de-DE" sz="1800" b="1" dirty="0" err="1"/>
              <a:t>MagStat</a:t>
            </a:r>
            <a:r>
              <a:rPr lang="de-DE" sz="1800" dirty="0"/>
              <a:t>, </a:t>
            </a:r>
            <a:r>
              <a:rPr lang="de-DE" sz="1800" b="1" dirty="0" err="1"/>
              <a:t>DriveStat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b="1" dirty="0" err="1" smtClean="0"/>
              <a:t>file</a:t>
            </a:r>
            <a:r>
              <a:rPr lang="de-DE" sz="1800" b="1" dirty="0" smtClean="0"/>
              <a:t> </a:t>
            </a:r>
            <a:r>
              <a:rPr lang="de-DE" sz="1800" b="1" dirty="0" err="1"/>
              <a:t>exchange</a:t>
            </a:r>
            <a:r>
              <a:rPr lang="de-DE" sz="1800" b="1" dirty="0"/>
              <a:t> </a:t>
            </a:r>
            <a:r>
              <a:rPr lang="de-DE" sz="1800" b="1" dirty="0" err="1"/>
              <a:t>possibility</a:t>
            </a:r>
            <a:r>
              <a:rPr lang="de-DE" sz="1800" b="1" dirty="0"/>
              <a:t> via asl7XX@acc.gsi.de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b="1" dirty="0">
                <a:solidFill>
                  <a:srgbClr val="FF0000"/>
                </a:solidFill>
              </a:rPr>
              <a:t>essential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operation</a:t>
            </a:r>
            <a:r>
              <a:rPr lang="de-DE" sz="1800" dirty="0" smtClean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FRS</a:t>
            </a:r>
          </a:p>
          <a:p>
            <a:pPr lvl="1"/>
            <a:endParaRPr lang="de-DE" sz="1800" dirty="0" smtClean="0"/>
          </a:p>
          <a:p>
            <a:pPr lvl="1"/>
            <a:r>
              <a:rPr lang="de-DE" sz="1800" dirty="0" err="1" smtClean="0"/>
              <a:t>Removal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smtClean="0"/>
              <a:t>MIRKO </a:t>
            </a:r>
            <a:r>
              <a:rPr lang="de-DE" sz="1800" dirty="0" err="1"/>
              <a:t>as</a:t>
            </a:r>
            <a:r>
              <a:rPr lang="de-DE" sz="1800" dirty="0"/>
              <a:t> an integral </a:t>
            </a:r>
            <a:r>
              <a:rPr lang="de-DE" sz="1800" dirty="0" err="1"/>
              <a:t>part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control</a:t>
            </a:r>
            <a:r>
              <a:rPr lang="de-DE" sz="1800" dirty="0"/>
              <a:t> </a:t>
            </a:r>
            <a:r>
              <a:rPr lang="de-DE" sz="1800" dirty="0" err="1"/>
              <a:t>system</a:t>
            </a:r>
            <a:r>
              <a:rPr lang="de-DE" sz="1800" dirty="0"/>
              <a:t>, and lack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reasonable</a:t>
            </a:r>
            <a:r>
              <a:rPr lang="de-DE" sz="1800" dirty="0"/>
              <a:t> save and </a:t>
            </a:r>
            <a:r>
              <a:rPr lang="de-DE" sz="1800" dirty="0" err="1"/>
              <a:t>import</a:t>
            </a:r>
            <a:r>
              <a:rPr lang="de-DE" sz="1800" dirty="0"/>
              <a:t> </a:t>
            </a:r>
            <a:r>
              <a:rPr lang="de-DE" sz="1800" dirty="0" err="1"/>
              <a:t>functions</a:t>
            </a:r>
            <a:r>
              <a:rPr lang="de-DE" sz="1800" dirty="0"/>
              <a:t> in </a:t>
            </a:r>
            <a:r>
              <a:rPr lang="de-DE" sz="1800" dirty="0" err="1" smtClean="0"/>
              <a:t>parammodi</a:t>
            </a:r>
            <a:r>
              <a:rPr lang="de-DE" sz="1800" dirty="0" smtClean="0"/>
              <a:t>,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/>
              <a:t>still </a:t>
            </a:r>
            <a:r>
              <a:rPr lang="de-DE" sz="1800" dirty="0" smtClean="0"/>
              <a:t>an </a:t>
            </a:r>
            <a:r>
              <a:rPr lang="de-DE" sz="1800" dirty="0" err="1" smtClean="0"/>
              <a:t>obstacle</a:t>
            </a:r>
            <a:r>
              <a:rPr lang="de-DE" sz="1800" dirty="0" smtClean="0"/>
              <a:t>…</a:t>
            </a:r>
            <a:r>
              <a:rPr lang="de-DE" sz="1800" i="1" dirty="0" smtClean="0"/>
              <a:t> </a:t>
            </a:r>
            <a:endParaRPr lang="de-DE" sz="1800" i="1" dirty="0"/>
          </a:p>
          <a:p>
            <a:pPr lvl="1"/>
            <a:endParaRPr lang="de-DE" sz="1800" dirty="0" smtClean="0"/>
          </a:p>
          <a:p>
            <a:pPr lvl="1"/>
            <a:r>
              <a:rPr lang="de-DE" sz="1800" dirty="0" smtClean="0"/>
              <a:t>Remote </a:t>
            </a:r>
            <a:r>
              <a:rPr lang="de-DE" sz="1800" dirty="0" err="1"/>
              <a:t>control</a:t>
            </a:r>
            <a:r>
              <a:rPr lang="de-DE" sz="1800" dirty="0"/>
              <a:t> and </a:t>
            </a:r>
            <a:r>
              <a:rPr lang="de-DE" sz="1800" dirty="0" err="1"/>
              <a:t>surveillance</a:t>
            </a:r>
            <a:r>
              <a:rPr lang="de-DE" sz="1800" dirty="0"/>
              <a:t> </a:t>
            </a:r>
            <a:r>
              <a:rPr lang="de-DE" sz="1800" dirty="0" err="1"/>
              <a:t>possibilities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</a:t>
            </a:r>
            <a:r>
              <a:rPr lang="de-DE" sz="1800" dirty="0" err="1"/>
              <a:t>very</a:t>
            </a:r>
            <a:r>
              <a:rPr lang="de-DE" sz="1800" dirty="0"/>
              <a:t> extensive</a:t>
            </a:r>
          </a:p>
          <a:p>
            <a:pPr lvl="2"/>
            <a:r>
              <a:rPr lang="de-DE" sz="1600" dirty="0"/>
              <a:t>spring 2020: Remote </a:t>
            </a:r>
            <a:r>
              <a:rPr lang="de-DE" sz="1600" dirty="0" err="1"/>
              <a:t>experiment</a:t>
            </a:r>
            <a:r>
              <a:rPr lang="de-DE" sz="1600" dirty="0"/>
              <a:t> </a:t>
            </a:r>
            <a:r>
              <a:rPr lang="de-DE" sz="1600" dirty="0" err="1"/>
              <a:t>participation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all </a:t>
            </a:r>
            <a:r>
              <a:rPr lang="de-DE" sz="1600" dirty="0" err="1"/>
              <a:t>over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world</a:t>
            </a:r>
            <a:r>
              <a:rPr lang="de-DE" sz="1600" dirty="0"/>
              <a:t> was </a:t>
            </a:r>
            <a:r>
              <a:rPr lang="de-DE" sz="1600" dirty="0" err="1"/>
              <a:t>proven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very</a:t>
            </a:r>
            <a:r>
              <a:rPr lang="de-DE" sz="1600" dirty="0"/>
              <a:t> </a:t>
            </a:r>
            <a:r>
              <a:rPr lang="de-DE" sz="1600" dirty="0" err="1"/>
              <a:t>useful</a:t>
            </a:r>
            <a:endParaRPr lang="de-DE" sz="1600" dirty="0"/>
          </a:p>
          <a:p>
            <a:pPr lvl="2"/>
            <a:r>
              <a:rPr lang="de-DE" sz="1600" dirty="0"/>
              <a:t>Remote </a:t>
            </a:r>
            <a:r>
              <a:rPr lang="de-DE" sz="1600" dirty="0" err="1"/>
              <a:t>control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electronics</a:t>
            </a:r>
            <a:r>
              <a:rPr lang="de-DE" sz="1600" dirty="0"/>
              <a:t>, DAQ and online </a:t>
            </a:r>
            <a:r>
              <a:rPr lang="de-DE" sz="1600" dirty="0" err="1"/>
              <a:t>analysis</a:t>
            </a:r>
            <a:r>
              <a:rPr lang="de-DE" sz="1600" dirty="0"/>
              <a:t> possible and </a:t>
            </a:r>
            <a:r>
              <a:rPr lang="de-DE" sz="1600" dirty="0" err="1"/>
              <a:t>widely</a:t>
            </a:r>
            <a:r>
              <a:rPr lang="de-DE" sz="1600" dirty="0"/>
              <a:t> </a:t>
            </a:r>
            <a:r>
              <a:rPr lang="de-DE" sz="1600" dirty="0" err="1"/>
              <a:t>routinely</a:t>
            </a:r>
            <a:r>
              <a:rPr lang="de-DE" sz="1600" dirty="0"/>
              <a:t> </a:t>
            </a:r>
            <a:r>
              <a:rPr lang="de-DE" sz="1600" dirty="0" err="1"/>
              <a:t>used</a:t>
            </a:r>
            <a:endParaRPr lang="de-DE" sz="1600" dirty="0"/>
          </a:p>
          <a:p>
            <a:pPr lvl="2"/>
            <a:r>
              <a:rPr lang="de-DE" sz="1600" dirty="0"/>
              <a:t>Remote </a:t>
            </a:r>
            <a:r>
              <a:rPr lang="de-DE" sz="1600" dirty="0" err="1"/>
              <a:t>access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launcher</a:t>
            </a:r>
            <a:r>
              <a:rPr lang="de-DE" sz="1600" dirty="0"/>
              <a:t> </a:t>
            </a:r>
            <a:r>
              <a:rPr lang="de-DE" sz="1600" dirty="0">
                <a:sym typeface="Wingdings" panose="05000000000000000000" pitchFamily="2" charset="2"/>
              </a:rPr>
              <a:t> also </a:t>
            </a:r>
            <a:r>
              <a:rPr lang="de-DE" sz="1600" dirty="0" err="1"/>
              <a:t>drives</a:t>
            </a:r>
            <a:r>
              <a:rPr lang="de-DE" sz="1600" dirty="0"/>
              <a:t>, </a:t>
            </a:r>
            <a:r>
              <a:rPr lang="de-DE" sz="1600" dirty="0" err="1"/>
              <a:t>detectors</a:t>
            </a:r>
            <a:r>
              <a:rPr lang="de-DE" sz="1600" dirty="0"/>
              <a:t>, </a:t>
            </a:r>
            <a:r>
              <a:rPr lang="de-DE" sz="1600" dirty="0" err="1"/>
              <a:t>magnets</a:t>
            </a:r>
            <a:r>
              <a:rPr lang="de-DE" sz="1600" dirty="0"/>
              <a:t> (</a:t>
            </a:r>
            <a:r>
              <a:rPr lang="de-DE" sz="1600" dirty="0" err="1"/>
              <a:t>of</a:t>
            </a:r>
            <a:r>
              <a:rPr lang="de-DE" sz="1600" dirty="0"/>
              <a:t> not </a:t>
            </a:r>
            <a:r>
              <a:rPr lang="de-DE" sz="1600" dirty="0" err="1"/>
              <a:t>only</a:t>
            </a:r>
            <a:r>
              <a:rPr lang="de-DE" sz="1600" dirty="0"/>
              <a:t>) </a:t>
            </a:r>
            <a:r>
              <a:rPr lang="de-DE" sz="1600" dirty="0" err="1">
                <a:sym typeface="Wingdings" panose="05000000000000000000" pitchFamily="2" charset="2"/>
              </a:rPr>
              <a:t>the</a:t>
            </a:r>
            <a:r>
              <a:rPr lang="de-DE" sz="1600" dirty="0">
                <a:sym typeface="Wingdings" panose="05000000000000000000" pitchFamily="2" charset="2"/>
              </a:rPr>
              <a:t> FRS </a:t>
            </a:r>
            <a:r>
              <a:rPr lang="de-DE" sz="1600" dirty="0" err="1">
                <a:sym typeface="Wingdings" panose="05000000000000000000" pitchFamily="2" charset="2"/>
              </a:rPr>
              <a:t>can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be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controlled</a:t>
            </a:r>
            <a:r>
              <a:rPr lang="de-DE" sz="1600" dirty="0">
                <a:sym typeface="Wingdings" panose="05000000000000000000" pitchFamily="2" charset="2"/>
              </a:rPr>
              <a:t> </a:t>
            </a:r>
            <a:r>
              <a:rPr lang="de-DE" sz="1600" dirty="0" err="1">
                <a:sym typeface="Wingdings" panose="05000000000000000000" pitchFamily="2" charset="2"/>
              </a:rPr>
              <a:t>from</a:t>
            </a:r>
            <a:r>
              <a:rPr lang="de-DE" sz="1600" dirty="0">
                <a:sym typeface="Wingdings" panose="05000000000000000000" pitchFamily="2" charset="2"/>
              </a:rPr>
              <a:t> outside GSI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sz="1800" b="1" dirty="0" err="1"/>
              <a:t>may</a:t>
            </a:r>
            <a:r>
              <a:rPr lang="de-DE" sz="1800" b="1" dirty="0"/>
              <a:t> </a:t>
            </a:r>
            <a:r>
              <a:rPr lang="de-DE" sz="1800" b="1" dirty="0" err="1"/>
              <a:t>be</a:t>
            </a:r>
            <a:r>
              <a:rPr lang="de-DE" sz="1800" b="1" dirty="0"/>
              <a:t> </a:t>
            </a:r>
            <a:r>
              <a:rPr lang="de-DE" sz="1800" b="1" dirty="0" err="1"/>
              <a:t>increased</a:t>
            </a:r>
            <a:r>
              <a:rPr lang="de-DE" sz="1800" b="1" dirty="0"/>
              <a:t> </a:t>
            </a:r>
            <a:r>
              <a:rPr lang="de-DE" sz="1800" b="1" dirty="0" err="1"/>
              <a:t>or</a:t>
            </a:r>
            <a:r>
              <a:rPr lang="de-DE" sz="1800" b="1" dirty="0"/>
              <a:t> </a:t>
            </a:r>
            <a:r>
              <a:rPr lang="de-DE" sz="1800" b="1" dirty="0" err="1"/>
              <a:t>strengthened</a:t>
            </a:r>
            <a:r>
              <a:rPr lang="de-DE" sz="1800" b="1" dirty="0"/>
              <a:t> in </a:t>
            </a:r>
            <a:r>
              <a:rPr lang="de-DE" sz="1800" b="1" dirty="0" err="1"/>
              <a:t>future</a:t>
            </a:r>
            <a:r>
              <a:rPr lang="de-DE" sz="1800" b="1" dirty="0"/>
              <a:t>?!, </a:t>
            </a:r>
            <a:r>
              <a:rPr lang="de-DE" sz="1800" dirty="0" err="1"/>
              <a:t>needs</a:t>
            </a:r>
            <a:r>
              <a:rPr lang="de-DE" sz="1800" dirty="0"/>
              <a:t> </a:t>
            </a:r>
            <a:r>
              <a:rPr lang="de-DE" sz="1800" dirty="0" err="1"/>
              <a:t>careful</a:t>
            </a:r>
            <a:r>
              <a:rPr lang="de-DE" sz="1800" dirty="0"/>
              <a:t> </a:t>
            </a:r>
            <a:r>
              <a:rPr lang="de-DE" sz="1800" dirty="0" err="1"/>
              <a:t>regulation</a:t>
            </a:r>
            <a:r>
              <a:rPr lang="de-DE" sz="1800" dirty="0"/>
              <a:t> (</a:t>
            </a:r>
            <a:r>
              <a:rPr lang="de-DE" sz="1800" dirty="0" err="1"/>
              <a:t>hazards</a:t>
            </a:r>
            <a:r>
              <a:rPr lang="de-DE" sz="1800" dirty="0"/>
              <a:t>, </a:t>
            </a:r>
            <a:r>
              <a:rPr lang="de-DE" sz="1800" dirty="0" err="1"/>
              <a:t>failures</a:t>
            </a:r>
            <a:r>
              <a:rPr lang="de-DE" sz="1800" dirty="0"/>
              <a:t>, </a:t>
            </a:r>
            <a:r>
              <a:rPr lang="de-DE" sz="1800" dirty="0" err="1"/>
              <a:t>liability</a:t>
            </a:r>
            <a:r>
              <a:rPr lang="de-DE" sz="1800" dirty="0"/>
              <a:t>, …?)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de-DE" sz="3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marL="0" indent="0">
              <a:buNone/>
            </a:pPr>
            <a:r>
              <a:rPr lang="de-DE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990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New </a:t>
            </a:r>
            <a:r>
              <a:rPr lang="de-DE" dirty="0" err="1" smtClean="0"/>
              <a:t>porject</a:t>
            </a:r>
            <a:r>
              <a:rPr lang="de-DE" dirty="0" smtClean="0"/>
              <a:t> BARB: </a:t>
            </a:r>
            <a:r>
              <a:rPr lang="de-DE" dirty="0" err="1"/>
              <a:t>connection</a:t>
            </a:r>
            <a:r>
              <a:rPr lang="de-DE" dirty="0"/>
              <a:t> FRS – Cave-M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514" y="1232756"/>
            <a:ext cx="11226901" cy="490358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rgbClr val="0070C0"/>
                </a:solidFill>
              </a:rPr>
              <a:t>GSI </a:t>
            </a:r>
            <a:r>
              <a:rPr lang="de-DE" sz="2000" b="1" dirty="0" err="1">
                <a:solidFill>
                  <a:srgbClr val="0070C0"/>
                </a:solidFill>
              </a:rPr>
              <a:t>with</a:t>
            </a:r>
            <a:r>
              <a:rPr lang="de-DE" sz="2000" b="1" dirty="0">
                <a:solidFill>
                  <a:srgbClr val="0070C0"/>
                </a:solidFill>
              </a:rPr>
              <a:t> PI Durante was </a:t>
            </a:r>
            <a:r>
              <a:rPr lang="de-DE" sz="2000" b="1" dirty="0" err="1">
                <a:solidFill>
                  <a:srgbClr val="0070C0"/>
                </a:solidFill>
              </a:rPr>
              <a:t>awarded</a:t>
            </a:r>
            <a:r>
              <a:rPr lang="de-DE" sz="2000" b="1" dirty="0">
                <a:solidFill>
                  <a:srgbClr val="0070C0"/>
                </a:solidFill>
              </a:rPr>
              <a:t> an </a:t>
            </a:r>
            <a:r>
              <a:rPr lang="de-DE" sz="2000" b="1" dirty="0" err="1">
                <a:solidFill>
                  <a:srgbClr val="0070C0"/>
                </a:solidFill>
              </a:rPr>
              <a:t>A</a:t>
            </a:r>
            <a:r>
              <a:rPr lang="de-DE" sz="2000" b="1" dirty="0" err="1" smtClean="0">
                <a:solidFill>
                  <a:srgbClr val="0070C0"/>
                </a:solidFill>
              </a:rPr>
              <a:t>dvanced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>
                <a:solidFill>
                  <a:srgbClr val="0070C0"/>
                </a:solidFill>
              </a:rPr>
              <a:t>ERC </a:t>
            </a:r>
            <a:r>
              <a:rPr lang="de-DE" sz="2000" b="1" dirty="0" err="1">
                <a:solidFill>
                  <a:srgbClr val="0070C0"/>
                </a:solidFill>
              </a:rPr>
              <a:t>grant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smtClean="0">
                <a:solidFill>
                  <a:srgbClr val="0070C0"/>
                </a:solidFill>
              </a:rPr>
              <a:t>BARB </a:t>
            </a:r>
            <a:r>
              <a:rPr lang="de-DE" sz="2000" b="1" dirty="0" err="1" smtClean="0">
                <a:solidFill>
                  <a:srgbClr val="0070C0"/>
                </a:solidFill>
              </a:rPr>
              <a:t>to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develop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the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basics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of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hadron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therapy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with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positron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emitters</a:t>
            </a:r>
            <a:r>
              <a:rPr lang="de-DE" sz="2000" b="1" dirty="0" smtClean="0">
                <a:solidFill>
                  <a:srgbClr val="0070C0"/>
                </a:solidFill>
              </a:rPr>
              <a:t>, </a:t>
            </a:r>
            <a:r>
              <a:rPr lang="de-DE" sz="2000" b="1" dirty="0" err="1" smtClean="0">
                <a:solidFill>
                  <a:srgbClr val="0070C0"/>
                </a:solidFill>
              </a:rPr>
              <a:t>including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first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demonstration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with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smtClean="0">
                <a:solidFill>
                  <a:srgbClr val="0070C0"/>
                </a:solidFill>
              </a:rPr>
              <a:t>mice</a:t>
            </a:r>
            <a:r>
              <a:rPr lang="de-DE" sz="2000" b="1" dirty="0" smtClean="0">
                <a:solidFill>
                  <a:srgbClr val="0070C0"/>
                </a:solidFill>
              </a:rPr>
              <a:t/>
            </a:r>
            <a:br>
              <a:rPr lang="de-DE" sz="2000" b="1" dirty="0" smtClean="0">
                <a:solidFill>
                  <a:srgbClr val="0070C0"/>
                </a:solidFill>
              </a:rPr>
            </a:br>
            <a:endParaRPr lang="de-DE" sz="2000" b="1" dirty="0">
              <a:solidFill>
                <a:srgbClr val="0070C0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The </a:t>
            </a:r>
            <a:r>
              <a:rPr lang="de-DE" sz="2000" dirty="0" err="1">
                <a:solidFill>
                  <a:schemeClr val="tx1"/>
                </a:solidFill>
              </a:rPr>
              <a:t>ultimate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goal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BARB </a:t>
            </a:r>
            <a:r>
              <a:rPr lang="de-DE" sz="2000" dirty="0" err="1">
                <a:solidFill>
                  <a:schemeClr val="tx1"/>
                </a:solidFill>
              </a:rPr>
              <a:t>project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is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perform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animal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irradiation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with</a:t>
            </a:r>
            <a:r>
              <a:rPr lang="de-DE" sz="2000" dirty="0">
                <a:solidFill>
                  <a:schemeClr val="tx1"/>
                </a:solidFill>
              </a:rPr>
              <a:t> a </a:t>
            </a:r>
            <a:r>
              <a:rPr lang="de-DE" sz="2000" dirty="0" err="1" smtClean="0">
                <a:solidFill>
                  <a:schemeClr val="tx1"/>
                </a:solidFill>
              </a:rPr>
              <a:t>positron</a:t>
            </a:r>
            <a:r>
              <a:rPr lang="de-DE" sz="2000" dirty="0" smtClean="0">
                <a:solidFill>
                  <a:schemeClr val="tx1"/>
                </a:solidFill>
              </a:rPr>
              <a:t>-emitter (e.g. </a:t>
            </a:r>
            <a:r>
              <a:rPr lang="de-DE" sz="2000" baseline="30000" dirty="0" smtClean="0">
                <a:solidFill>
                  <a:schemeClr val="tx1"/>
                </a:solidFill>
              </a:rPr>
              <a:t>11</a:t>
            </a:r>
            <a:r>
              <a:rPr lang="de-DE" sz="2000" dirty="0" smtClean="0">
                <a:solidFill>
                  <a:schemeClr val="tx1"/>
                </a:solidFill>
              </a:rPr>
              <a:t>C, </a:t>
            </a:r>
            <a:r>
              <a:rPr lang="de-DE" sz="2000" baseline="30000" dirty="0" smtClean="0">
                <a:solidFill>
                  <a:schemeClr val="tx1"/>
                </a:solidFill>
              </a:rPr>
              <a:t>15</a:t>
            </a:r>
            <a:r>
              <a:rPr lang="de-DE" sz="2000" dirty="0" smtClean="0">
                <a:solidFill>
                  <a:schemeClr val="tx1"/>
                </a:solidFill>
              </a:rPr>
              <a:t>O) </a:t>
            </a:r>
            <a:r>
              <a:rPr lang="de-DE" sz="2000" dirty="0">
                <a:solidFill>
                  <a:schemeClr val="tx1"/>
                </a:solidFill>
              </a:rPr>
              <a:t>in </a:t>
            </a:r>
            <a:r>
              <a:rPr lang="de-DE" sz="2000" dirty="0" smtClean="0">
                <a:solidFill>
                  <a:schemeClr val="tx1"/>
                </a:solidFill>
              </a:rPr>
              <a:t>Cave-M </a:t>
            </a:r>
            <a:r>
              <a:rPr lang="de-DE" sz="2000" dirty="0" err="1">
                <a:solidFill>
                  <a:schemeClr val="tx1"/>
                </a:solidFill>
              </a:rPr>
              <a:t>within</a:t>
            </a:r>
            <a:r>
              <a:rPr lang="de-DE" sz="2000" dirty="0">
                <a:solidFill>
                  <a:schemeClr val="tx1"/>
                </a:solidFill>
              </a:rPr>
              <a:t> 5 </a:t>
            </a:r>
            <a:r>
              <a:rPr lang="de-DE" sz="2000" dirty="0" err="1">
                <a:solidFill>
                  <a:schemeClr val="tx1"/>
                </a:solidFill>
              </a:rPr>
              <a:t>years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from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now</a:t>
            </a:r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</a:rPr>
              <a:t>This </a:t>
            </a:r>
            <a:r>
              <a:rPr lang="de-DE" sz="2000" dirty="0" err="1">
                <a:solidFill>
                  <a:schemeClr val="tx1"/>
                </a:solidFill>
              </a:rPr>
              <a:t>project</a:t>
            </a:r>
            <a:r>
              <a:rPr lang="de-DE" sz="2000" dirty="0">
                <a:solidFill>
                  <a:schemeClr val="tx1"/>
                </a:solidFill>
              </a:rPr>
              <a:t> will </a:t>
            </a:r>
            <a:r>
              <a:rPr lang="de-DE" sz="2000" dirty="0" err="1">
                <a:solidFill>
                  <a:schemeClr val="tx1"/>
                </a:solidFill>
              </a:rPr>
              <a:t>need</a:t>
            </a:r>
            <a:r>
              <a:rPr lang="de-DE" sz="2000" dirty="0">
                <a:solidFill>
                  <a:schemeClr val="tx1"/>
                </a:solidFill>
              </a:rPr>
              <a:t>: </a:t>
            </a:r>
          </a:p>
          <a:p>
            <a:pPr lvl="1"/>
            <a:r>
              <a:rPr lang="de-DE" sz="1800" dirty="0">
                <a:solidFill>
                  <a:schemeClr val="tx1"/>
                </a:solidFill>
              </a:rPr>
              <a:t>Pattern </a:t>
            </a:r>
            <a:r>
              <a:rPr lang="de-DE" sz="1800" dirty="0" err="1">
                <a:solidFill>
                  <a:schemeClr val="tx1"/>
                </a:solidFill>
              </a:rPr>
              <a:t>for</a:t>
            </a:r>
            <a:r>
              <a:rPr lang="de-DE" sz="1800" dirty="0">
                <a:solidFill>
                  <a:schemeClr val="tx1"/>
                </a:solidFill>
              </a:rPr>
              <a:t> SIS-Cave M via </a:t>
            </a:r>
            <a:r>
              <a:rPr lang="de-DE" sz="1800" dirty="0" smtClean="0">
                <a:solidFill>
                  <a:schemeClr val="tx1"/>
                </a:solidFill>
              </a:rPr>
              <a:t>FRS (TS) </a:t>
            </a:r>
            <a:r>
              <a:rPr lang="de-DE" sz="1800" dirty="0" err="1">
                <a:solidFill>
                  <a:schemeClr val="tx1"/>
                </a:solidFill>
              </a:rPr>
              <a:t>with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possibility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to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adjust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the</a:t>
            </a:r>
            <a:r>
              <a:rPr lang="de-DE" sz="1800" dirty="0">
                <a:solidFill>
                  <a:schemeClr val="tx1"/>
                </a:solidFill>
              </a:rPr>
              <a:t> B</a:t>
            </a:r>
            <a:r>
              <a:rPr lang="de-DE" sz="1800" dirty="0">
                <a:solidFill>
                  <a:schemeClr val="tx1"/>
                </a:solidFill>
                <a:sym typeface="Symbol" panose="05050102010706020507" pitchFamily="18" charset="2"/>
              </a:rPr>
              <a:t>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of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the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accelerator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zones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b="1" dirty="0">
                <a:solidFill>
                  <a:srgbClr val="FF0000"/>
                </a:solidFill>
              </a:rPr>
              <a:t>(will </a:t>
            </a:r>
            <a:r>
              <a:rPr lang="de-DE" sz="1800" b="1" dirty="0" err="1">
                <a:solidFill>
                  <a:srgbClr val="FF0000"/>
                </a:solidFill>
              </a:rPr>
              <a:t>be</a:t>
            </a:r>
            <a:r>
              <a:rPr lang="de-DE" sz="1800" b="1" dirty="0">
                <a:solidFill>
                  <a:srgbClr val="FF0000"/>
                </a:solidFill>
              </a:rPr>
              <a:t> </a:t>
            </a:r>
            <a:r>
              <a:rPr lang="de-DE" sz="1800" b="1" dirty="0" err="1">
                <a:solidFill>
                  <a:srgbClr val="FF0000"/>
                </a:solidFill>
              </a:rPr>
              <a:t>needed</a:t>
            </a:r>
            <a:r>
              <a:rPr lang="de-DE" sz="1800" b="1" dirty="0">
                <a:solidFill>
                  <a:srgbClr val="FF0000"/>
                </a:solidFill>
              </a:rPr>
              <a:t> in 2021 beam time block)</a:t>
            </a:r>
          </a:p>
          <a:p>
            <a:pPr lvl="1"/>
            <a:r>
              <a:rPr lang="de-DE" sz="1800" dirty="0">
                <a:solidFill>
                  <a:schemeClr val="tx1"/>
                </a:solidFill>
              </a:rPr>
              <a:t>More </a:t>
            </a:r>
            <a:r>
              <a:rPr lang="de-DE" sz="1800" dirty="0" err="1">
                <a:solidFill>
                  <a:schemeClr val="tx1"/>
                </a:solidFill>
              </a:rPr>
              <a:t>than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four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patterns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simultaneously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to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enable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energy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variation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alternatively</a:t>
            </a:r>
            <a:r>
              <a:rPr lang="de-DE" sz="1800" dirty="0">
                <a:solidFill>
                  <a:schemeClr val="tx1"/>
                </a:solidFill>
              </a:rPr>
              <a:t> a </a:t>
            </a:r>
            <a:r>
              <a:rPr lang="de-DE" sz="1800" dirty="0" err="1">
                <a:solidFill>
                  <a:schemeClr val="tx1"/>
                </a:solidFill>
              </a:rPr>
              <a:t>feedback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to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magnets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for</a:t>
            </a:r>
            <a:r>
              <a:rPr lang="de-DE" sz="1800" dirty="0">
                <a:solidFill>
                  <a:schemeClr val="tx1"/>
                </a:solidFill>
              </a:rPr>
              <a:t> passive </a:t>
            </a:r>
            <a:r>
              <a:rPr lang="de-DE" sz="1800" dirty="0" err="1">
                <a:solidFill>
                  <a:schemeClr val="tx1"/>
                </a:solidFill>
              </a:rPr>
              <a:t>energy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variation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with</a:t>
            </a:r>
            <a:r>
              <a:rPr lang="de-DE" sz="1800" dirty="0">
                <a:solidFill>
                  <a:schemeClr val="tx1"/>
                </a:solidFill>
              </a:rPr>
              <a:t> matter </a:t>
            </a:r>
            <a:r>
              <a:rPr lang="de-DE" sz="1800" b="1" dirty="0">
                <a:solidFill>
                  <a:srgbClr val="FF0000"/>
                </a:solidFill>
              </a:rPr>
              <a:t>(a </a:t>
            </a:r>
            <a:r>
              <a:rPr lang="de-DE" sz="1800" b="1" dirty="0" err="1">
                <a:solidFill>
                  <a:srgbClr val="FF0000"/>
                </a:solidFill>
              </a:rPr>
              <a:t>bit</a:t>
            </a:r>
            <a:r>
              <a:rPr lang="de-DE" sz="1800" b="1" dirty="0">
                <a:solidFill>
                  <a:srgbClr val="FF0000"/>
                </a:solidFill>
              </a:rPr>
              <a:t> </a:t>
            </a:r>
            <a:r>
              <a:rPr lang="de-DE" sz="1800" b="1" dirty="0" err="1">
                <a:solidFill>
                  <a:srgbClr val="FF0000"/>
                </a:solidFill>
              </a:rPr>
              <a:t>longer</a:t>
            </a:r>
            <a:r>
              <a:rPr lang="de-DE" sz="1800" b="1" dirty="0">
                <a:solidFill>
                  <a:srgbClr val="FF0000"/>
                </a:solidFill>
              </a:rPr>
              <a:t> time </a:t>
            </a:r>
            <a:r>
              <a:rPr lang="de-DE" sz="1800" b="1" dirty="0" err="1">
                <a:solidFill>
                  <a:srgbClr val="FF0000"/>
                </a:solidFill>
              </a:rPr>
              <a:t>scale</a:t>
            </a:r>
            <a:r>
              <a:rPr lang="de-DE" sz="1800" b="1" dirty="0">
                <a:solidFill>
                  <a:srgbClr val="FF0000"/>
                </a:solidFill>
              </a:rPr>
              <a:t>)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b="1" dirty="0">
              <a:solidFill>
                <a:srgbClr val="0070C0"/>
              </a:solidFill>
            </a:endParaRPr>
          </a:p>
        </p:txBody>
      </p:sp>
      <p:grpSp>
        <p:nvGrpSpPr>
          <p:cNvPr id="1146" name="Gruppieren 1145"/>
          <p:cNvGrpSpPr/>
          <p:nvPr/>
        </p:nvGrpSpPr>
        <p:grpSpPr>
          <a:xfrm>
            <a:off x="2011786" y="4545124"/>
            <a:ext cx="10708950" cy="4621684"/>
            <a:chOff x="1235461" y="3392996"/>
            <a:chExt cx="9676075" cy="3888432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3216276" y="6037688"/>
              <a:ext cx="233997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4224339" y="6649670"/>
              <a:ext cx="18473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4259264" y="4291438"/>
              <a:ext cx="18473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2208214" y="5011370"/>
              <a:ext cx="142875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2711451" y="4273182"/>
              <a:ext cx="18473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2782888" y="4150668"/>
              <a:ext cx="696912" cy="427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de-DE" sz="2200" b="1">
                  <a:latin typeface="Arial Black" pitchFamily="34" charset="0"/>
                </a:rPr>
                <a:t>SIS</a:t>
              </a:r>
            </a:p>
          </p:txBody>
        </p:sp>
        <p:grpSp>
          <p:nvGrpSpPr>
            <p:cNvPr id="11" name="Group 109"/>
            <p:cNvGrpSpPr>
              <a:grpSpLocks noChangeAspect="1"/>
            </p:cNvGrpSpPr>
            <p:nvPr/>
          </p:nvGrpSpPr>
          <p:grpSpPr bwMode="auto">
            <a:xfrm>
              <a:off x="1819275" y="3392996"/>
              <a:ext cx="7924800" cy="3468688"/>
              <a:chOff x="317" y="1363"/>
              <a:chExt cx="4992" cy="2185"/>
            </a:xfrm>
          </p:grpSpPr>
          <p:sp>
            <p:nvSpPr>
              <p:cNvPr id="26" name="AutoShape 108"/>
              <p:cNvSpPr>
                <a:spLocks noChangeAspect="1" noChangeArrowheads="1" noTextEdit="1"/>
              </p:cNvSpPr>
              <p:nvPr/>
            </p:nvSpPr>
            <p:spPr bwMode="auto">
              <a:xfrm>
                <a:off x="317" y="1382"/>
                <a:ext cx="4992" cy="2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grpSp>
            <p:nvGrpSpPr>
              <p:cNvPr id="27" name="Group 310"/>
              <p:cNvGrpSpPr>
                <a:grpSpLocks/>
              </p:cNvGrpSpPr>
              <p:nvPr/>
            </p:nvGrpSpPr>
            <p:grpSpPr bwMode="auto">
              <a:xfrm>
                <a:off x="317" y="1382"/>
                <a:ext cx="4992" cy="2139"/>
                <a:chOff x="317" y="1382"/>
                <a:chExt cx="4992" cy="2139"/>
              </a:xfrm>
            </p:grpSpPr>
            <p:sp>
              <p:nvSpPr>
                <p:cNvPr id="946" name="Rectangle 111"/>
                <p:cNvSpPr>
                  <a:spLocks noChangeArrowheads="1"/>
                </p:cNvSpPr>
                <p:nvPr/>
              </p:nvSpPr>
              <p:spPr bwMode="auto">
                <a:xfrm>
                  <a:off x="317" y="1382"/>
                  <a:ext cx="4992" cy="21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947" name="Line 112"/>
                <p:cNvSpPr>
                  <a:spLocks noChangeShapeType="1"/>
                </p:cNvSpPr>
                <p:nvPr/>
              </p:nvSpPr>
              <p:spPr bwMode="auto">
                <a:xfrm>
                  <a:off x="1103" y="1773"/>
                  <a:ext cx="0" cy="0"/>
                </a:xfrm>
                <a:prstGeom prst="line">
                  <a:avLst/>
                </a:pr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48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013" y="2116"/>
                  <a:ext cx="4" cy="0"/>
                </a:xfrm>
                <a:prstGeom prst="line">
                  <a:avLst/>
                </a:pr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49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2016" y="2114"/>
                  <a:ext cx="0" cy="5"/>
                </a:xfrm>
                <a:prstGeom prst="line">
                  <a:avLst/>
                </a:pr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50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1412" y="1800"/>
                  <a:ext cx="4" cy="0"/>
                </a:xfrm>
                <a:prstGeom prst="line">
                  <a:avLst/>
                </a:pr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51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414" y="1799"/>
                  <a:ext cx="0" cy="3"/>
                </a:xfrm>
                <a:prstGeom prst="line">
                  <a:avLst/>
                </a:prstGeom>
                <a:noFill/>
                <a:ln w="0">
                  <a:solidFill>
                    <a:srgbClr val="24211D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52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3197" y="2528"/>
                  <a:ext cx="12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53" name="Line 118"/>
                <p:cNvSpPr>
                  <a:spLocks noChangeShapeType="1"/>
                </p:cNvSpPr>
                <p:nvPr/>
              </p:nvSpPr>
              <p:spPr bwMode="auto">
                <a:xfrm>
                  <a:off x="3140" y="2528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54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3030" y="2456"/>
                  <a:ext cx="6" cy="1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55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3016" y="2433"/>
                  <a:ext cx="6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56" name="Line 121"/>
                <p:cNvSpPr>
                  <a:spLocks noChangeShapeType="1"/>
                </p:cNvSpPr>
                <p:nvPr/>
              </p:nvSpPr>
              <p:spPr bwMode="auto">
                <a:xfrm flipH="1" flipV="1">
                  <a:off x="3000" y="2404"/>
                  <a:ext cx="5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57" name="Line 122"/>
                <p:cNvSpPr>
                  <a:spLocks noChangeShapeType="1"/>
                </p:cNvSpPr>
                <p:nvPr/>
              </p:nvSpPr>
              <p:spPr bwMode="auto">
                <a:xfrm flipH="1" flipV="1">
                  <a:off x="2960" y="2336"/>
                  <a:ext cx="32" cy="56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58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960" y="2160"/>
                  <a:ext cx="32" cy="56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59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3000" y="2138"/>
                  <a:ext cx="5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60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3016" y="2109"/>
                  <a:ext cx="6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61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3030" y="2084"/>
                  <a:ext cx="6" cy="1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62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3140" y="2024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63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3197" y="2024"/>
                  <a:ext cx="12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64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3223" y="2528"/>
                  <a:ext cx="192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65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3429" y="2528"/>
                  <a:ext cx="11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66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3454" y="2528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67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3600" y="2456"/>
                  <a:ext cx="8" cy="1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68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3615" y="2433"/>
                  <a:ext cx="5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69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3632" y="2404"/>
                  <a:ext cx="6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70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3645" y="2336"/>
                  <a:ext cx="32" cy="56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71" name="Line 136"/>
                <p:cNvSpPr>
                  <a:spLocks noChangeShapeType="1"/>
                </p:cNvSpPr>
                <p:nvPr/>
              </p:nvSpPr>
              <p:spPr bwMode="auto">
                <a:xfrm flipH="1" flipV="1">
                  <a:off x="3645" y="2160"/>
                  <a:ext cx="32" cy="56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72" name="Line 137"/>
                <p:cNvSpPr>
                  <a:spLocks noChangeShapeType="1"/>
                </p:cNvSpPr>
                <p:nvPr/>
              </p:nvSpPr>
              <p:spPr bwMode="auto">
                <a:xfrm flipH="1" flipV="1">
                  <a:off x="3632" y="2138"/>
                  <a:ext cx="6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73" name="Line 138"/>
                <p:cNvSpPr>
                  <a:spLocks noChangeShapeType="1"/>
                </p:cNvSpPr>
                <p:nvPr/>
              </p:nvSpPr>
              <p:spPr bwMode="auto">
                <a:xfrm flipH="1" flipV="1">
                  <a:off x="3615" y="2109"/>
                  <a:ext cx="5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74" name="Line 139"/>
                <p:cNvSpPr>
                  <a:spLocks noChangeShapeType="1"/>
                </p:cNvSpPr>
                <p:nvPr/>
              </p:nvSpPr>
              <p:spPr bwMode="auto">
                <a:xfrm flipH="1" flipV="1">
                  <a:off x="3600" y="2084"/>
                  <a:ext cx="8" cy="1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75" name="Line 140"/>
                <p:cNvSpPr>
                  <a:spLocks noChangeShapeType="1"/>
                </p:cNvSpPr>
                <p:nvPr/>
              </p:nvSpPr>
              <p:spPr bwMode="auto">
                <a:xfrm>
                  <a:off x="3454" y="2024"/>
                  <a:ext cx="43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76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3429" y="2024"/>
                  <a:ext cx="11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77" name="Line 142"/>
                <p:cNvSpPr>
                  <a:spLocks noChangeShapeType="1"/>
                </p:cNvSpPr>
                <p:nvPr/>
              </p:nvSpPr>
              <p:spPr bwMode="auto">
                <a:xfrm>
                  <a:off x="3223" y="2024"/>
                  <a:ext cx="17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78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3397" y="2024"/>
                  <a:ext cx="18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79" name="Freeform 144"/>
                <p:cNvSpPr>
                  <a:spLocks/>
                </p:cNvSpPr>
                <p:nvPr/>
              </p:nvSpPr>
              <p:spPr bwMode="auto">
                <a:xfrm>
                  <a:off x="3358" y="2024"/>
                  <a:ext cx="39" cy="0"/>
                </a:xfrm>
                <a:custGeom>
                  <a:avLst/>
                  <a:gdLst>
                    <a:gd name="T0" fmla="*/ 157 w 157"/>
                    <a:gd name="T1" fmla="*/ 80 w 157"/>
                    <a:gd name="T2" fmla="*/ 0 w 15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7">
                      <a:moveTo>
                        <a:pt x="157" y="0"/>
                      </a:moveTo>
                      <a:lnTo>
                        <a:pt x="8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80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3299" y="2024"/>
                  <a:ext cx="39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81" name="Freeform 146"/>
                <p:cNvSpPr>
                  <a:spLocks/>
                </p:cNvSpPr>
                <p:nvPr/>
              </p:nvSpPr>
              <p:spPr bwMode="auto">
                <a:xfrm>
                  <a:off x="3240" y="2024"/>
                  <a:ext cx="39" cy="0"/>
                </a:xfrm>
                <a:custGeom>
                  <a:avLst/>
                  <a:gdLst>
                    <a:gd name="T0" fmla="*/ 157 w 157"/>
                    <a:gd name="T1" fmla="*/ 77 w 157"/>
                    <a:gd name="T2" fmla="*/ 0 w 157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57">
                      <a:moveTo>
                        <a:pt x="157" y="0"/>
                      </a:moveTo>
                      <a:lnTo>
                        <a:pt x="7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82" name="Freeform 147"/>
                <p:cNvSpPr>
                  <a:spLocks/>
                </p:cNvSpPr>
                <p:nvPr/>
              </p:nvSpPr>
              <p:spPr bwMode="auto">
                <a:xfrm>
                  <a:off x="2940" y="2215"/>
                  <a:ext cx="16" cy="122"/>
                </a:xfrm>
                <a:custGeom>
                  <a:avLst/>
                  <a:gdLst>
                    <a:gd name="T0" fmla="*/ 66 w 66"/>
                    <a:gd name="T1" fmla="*/ 0 h 490"/>
                    <a:gd name="T2" fmla="*/ 18 w 66"/>
                    <a:gd name="T3" fmla="*/ 117 h 490"/>
                    <a:gd name="T4" fmla="*/ 0 w 66"/>
                    <a:gd name="T5" fmla="*/ 245 h 490"/>
                    <a:gd name="T6" fmla="*/ 18 w 66"/>
                    <a:gd name="T7" fmla="*/ 373 h 490"/>
                    <a:gd name="T8" fmla="*/ 66 w 66"/>
                    <a:gd name="T9" fmla="*/ 49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90">
                      <a:moveTo>
                        <a:pt x="66" y="0"/>
                      </a:moveTo>
                      <a:lnTo>
                        <a:pt x="18" y="117"/>
                      </a:lnTo>
                      <a:lnTo>
                        <a:pt x="0" y="245"/>
                      </a:lnTo>
                      <a:lnTo>
                        <a:pt x="18" y="373"/>
                      </a:lnTo>
                      <a:lnTo>
                        <a:pt x="66" y="49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83" name="Freeform 148"/>
                <p:cNvSpPr>
                  <a:spLocks/>
                </p:cNvSpPr>
                <p:nvPr/>
              </p:nvSpPr>
              <p:spPr bwMode="auto">
                <a:xfrm>
                  <a:off x="2965" y="2224"/>
                  <a:ext cx="14" cy="105"/>
                </a:xfrm>
                <a:custGeom>
                  <a:avLst/>
                  <a:gdLst>
                    <a:gd name="T0" fmla="*/ 54 w 54"/>
                    <a:gd name="T1" fmla="*/ 0 h 419"/>
                    <a:gd name="T2" fmla="*/ 0 w 54"/>
                    <a:gd name="T3" fmla="*/ 136 h 419"/>
                    <a:gd name="T4" fmla="*/ 0 w 54"/>
                    <a:gd name="T5" fmla="*/ 283 h 419"/>
                    <a:gd name="T6" fmla="*/ 54 w 54"/>
                    <a:gd name="T7" fmla="*/ 419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419">
                      <a:moveTo>
                        <a:pt x="54" y="0"/>
                      </a:moveTo>
                      <a:lnTo>
                        <a:pt x="0" y="136"/>
                      </a:lnTo>
                      <a:lnTo>
                        <a:pt x="0" y="283"/>
                      </a:lnTo>
                      <a:lnTo>
                        <a:pt x="54" y="419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84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956" y="2215"/>
                  <a:ext cx="23" cy="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85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2956" y="2329"/>
                  <a:ext cx="23" cy="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86" name="Freeform 151"/>
                <p:cNvSpPr>
                  <a:spLocks/>
                </p:cNvSpPr>
                <p:nvPr/>
              </p:nvSpPr>
              <p:spPr bwMode="auto">
                <a:xfrm>
                  <a:off x="2940" y="2215"/>
                  <a:ext cx="39" cy="122"/>
                </a:xfrm>
                <a:custGeom>
                  <a:avLst/>
                  <a:gdLst>
                    <a:gd name="T0" fmla="*/ 156 w 156"/>
                    <a:gd name="T1" fmla="*/ 455 h 490"/>
                    <a:gd name="T2" fmla="*/ 143 w 156"/>
                    <a:gd name="T3" fmla="*/ 435 h 490"/>
                    <a:gd name="T4" fmla="*/ 132 w 156"/>
                    <a:gd name="T5" fmla="*/ 415 h 490"/>
                    <a:gd name="T6" fmla="*/ 123 w 156"/>
                    <a:gd name="T7" fmla="*/ 393 h 490"/>
                    <a:gd name="T8" fmla="*/ 116 w 156"/>
                    <a:gd name="T9" fmla="*/ 370 h 490"/>
                    <a:gd name="T10" fmla="*/ 107 w 156"/>
                    <a:gd name="T11" fmla="*/ 349 h 490"/>
                    <a:gd name="T12" fmla="*/ 103 w 156"/>
                    <a:gd name="T13" fmla="*/ 325 h 490"/>
                    <a:gd name="T14" fmla="*/ 98 w 156"/>
                    <a:gd name="T15" fmla="*/ 303 h 490"/>
                    <a:gd name="T16" fmla="*/ 96 w 156"/>
                    <a:gd name="T17" fmla="*/ 279 h 490"/>
                    <a:gd name="T18" fmla="*/ 93 w 156"/>
                    <a:gd name="T19" fmla="*/ 257 h 490"/>
                    <a:gd name="T20" fmla="*/ 93 w 156"/>
                    <a:gd name="T21" fmla="*/ 233 h 490"/>
                    <a:gd name="T22" fmla="*/ 96 w 156"/>
                    <a:gd name="T23" fmla="*/ 212 h 490"/>
                    <a:gd name="T24" fmla="*/ 98 w 156"/>
                    <a:gd name="T25" fmla="*/ 187 h 490"/>
                    <a:gd name="T26" fmla="*/ 103 w 156"/>
                    <a:gd name="T27" fmla="*/ 163 h 490"/>
                    <a:gd name="T28" fmla="*/ 107 w 156"/>
                    <a:gd name="T29" fmla="*/ 142 h 490"/>
                    <a:gd name="T30" fmla="*/ 116 w 156"/>
                    <a:gd name="T31" fmla="*/ 119 h 490"/>
                    <a:gd name="T32" fmla="*/ 123 w 156"/>
                    <a:gd name="T33" fmla="*/ 97 h 490"/>
                    <a:gd name="T34" fmla="*/ 132 w 156"/>
                    <a:gd name="T35" fmla="*/ 76 h 490"/>
                    <a:gd name="T36" fmla="*/ 143 w 156"/>
                    <a:gd name="T37" fmla="*/ 56 h 490"/>
                    <a:gd name="T38" fmla="*/ 156 w 156"/>
                    <a:gd name="T39" fmla="*/ 36 h 490"/>
                    <a:gd name="T40" fmla="*/ 66 w 156"/>
                    <a:gd name="T41" fmla="*/ 0 h 490"/>
                    <a:gd name="T42" fmla="*/ 53 w 156"/>
                    <a:gd name="T43" fmla="*/ 22 h 490"/>
                    <a:gd name="T44" fmla="*/ 43 w 156"/>
                    <a:gd name="T45" fmla="*/ 46 h 490"/>
                    <a:gd name="T46" fmla="*/ 33 w 156"/>
                    <a:gd name="T47" fmla="*/ 69 h 490"/>
                    <a:gd name="T48" fmla="*/ 23 w 156"/>
                    <a:gd name="T49" fmla="*/ 93 h 490"/>
                    <a:gd name="T50" fmla="*/ 18 w 156"/>
                    <a:gd name="T51" fmla="*/ 117 h 490"/>
                    <a:gd name="T52" fmla="*/ 10 w 156"/>
                    <a:gd name="T53" fmla="*/ 143 h 490"/>
                    <a:gd name="T54" fmla="*/ 6 w 156"/>
                    <a:gd name="T55" fmla="*/ 167 h 490"/>
                    <a:gd name="T56" fmla="*/ 2 w 156"/>
                    <a:gd name="T57" fmla="*/ 193 h 490"/>
                    <a:gd name="T58" fmla="*/ 0 w 156"/>
                    <a:gd name="T59" fmla="*/ 219 h 490"/>
                    <a:gd name="T60" fmla="*/ 0 w 156"/>
                    <a:gd name="T61" fmla="*/ 245 h 490"/>
                    <a:gd name="T62" fmla="*/ 0 w 156"/>
                    <a:gd name="T63" fmla="*/ 272 h 490"/>
                    <a:gd name="T64" fmla="*/ 2 w 156"/>
                    <a:gd name="T65" fmla="*/ 297 h 490"/>
                    <a:gd name="T66" fmla="*/ 6 w 156"/>
                    <a:gd name="T67" fmla="*/ 323 h 490"/>
                    <a:gd name="T68" fmla="*/ 10 w 156"/>
                    <a:gd name="T69" fmla="*/ 347 h 490"/>
                    <a:gd name="T70" fmla="*/ 18 w 156"/>
                    <a:gd name="T71" fmla="*/ 373 h 490"/>
                    <a:gd name="T72" fmla="*/ 23 w 156"/>
                    <a:gd name="T73" fmla="*/ 396 h 490"/>
                    <a:gd name="T74" fmla="*/ 33 w 156"/>
                    <a:gd name="T75" fmla="*/ 420 h 490"/>
                    <a:gd name="T76" fmla="*/ 43 w 156"/>
                    <a:gd name="T77" fmla="*/ 445 h 490"/>
                    <a:gd name="T78" fmla="*/ 53 w 156"/>
                    <a:gd name="T79" fmla="*/ 469 h 490"/>
                    <a:gd name="T80" fmla="*/ 66 w 156"/>
                    <a:gd name="T81" fmla="*/ 490 h 490"/>
                    <a:gd name="T82" fmla="*/ 156 w 156"/>
                    <a:gd name="T83" fmla="*/ 455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6" h="490">
                      <a:moveTo>
                        <a:pt x="156" y="455"/>
                      </a:moveTo>
                      <a:lnTo>
                        <a:pt x="143" y="435"/>
                      </a:lnTo>
                      <a:lnTo>
                        <a:pt x="132" y="415"/>
                      </a:lnTo>
                      <a:lnTo>
                        <a:pt x="123" y="393"/>
                      </a:lnTo>
                      <a:lnTo>
                        <a:pt x="116" y="370"/>
                      </a:lnTo>
                      <a:lnTo>
                        <a:pt x="107" y="349"/>
                      </a:lnTo>
                      <a:lnTo>
                        <a:pt x="103" y="325"/>
                      </a:lnTo>
                      <a:lnTo>
                        <a:pt x="98" y="303"/>
                      </a:lnTo>
                      <a:lnTo>
                        <a:pt x="96" y="279"/>
                      </a:lnTo>
                      <a:lnTo>
                        <a:pt x="93" y="257"/>
                      </a:lnTo>
                      <a:lnTo>
                        <a:pt x="93" y="233"/>
                      </a:lnTo>
                      <a:lnTo>
                        <a:pt x="96" y="212"/>
                      </a:lnTo>
                      <a:lnTo>
                        <a:pt x="98" y="187"/>
                      </a:lnTo>
                      <a:lnTo>
                        <a:pt x="103" y="163"/>
                      </a:lnTo>
                      <a:lnTo>
                        <a:pt x="107" y="142"/>
                      </a:lnTo>
                      <a:lnTo>
                        <a:pt x="116" y="119"/>
                      </a:lnTo>
                      <a:lnTo>
                        <a:pt x="123" y="97"/>
                      </a:lnTo>
                      <a:lnTo>
                        <a:pt x="132" y="76"/>
                      </a:lnTo>
                      <a:lnTo>
                        <a:pt x="143" y="56"/>
                      </a:lnTo>
                      <a:lnTo>
                        <a:pt x="156" y="36"/>
                      </a:lnTo>
                      <a:lnTo>
                        <a:pt x="66" y="0"/>
                      </a:lnTo>
                      <a:lnTo>
                        <a:pt x="53" y="22"/>
                      </a:lnTo>
                      <a:lnTo>
                        <a:pt x="43" y="46"/>
                      </a:lnTo>
                      <a:lnTo>
                        <a:pt x="33" y="69"/>
                      </a:lnTo>
                      <a:lnTo>
                        <a:pt x="23" y="93"/>
                      </a:lnTo>
                      <a:lnTo>
                        <a:pt x="18" y="117"/>
                      </a:lnTo>
                      <a:lnTo>
                        <a:pt x="10" y="143"/>
                      </a:lnTo>
                      <a:lnTo>
                        <a:pt x="6" y="167"/>
                      </a:lnTo>
                      <a:lnTo>
                        <a:pt x="2" y="193"/>
                      </a:lnTo>
                      <a:lnTo>
                        <a:pt x="0" y="219"/>
                      </a:lnTo>
                      <a:lnTo>
                        <a:pt x="0" y="245"/>
                      </a:lnTo>
                      <a:lnTo>
                        <a:pt x="0" y="272"/>
                      </a:lnTo>
                      <a:lnTo>
                        <a:pt x="2" y="297"/>
                      </a:lnTo>
                      <a:lnTo>
                        <a:pt x="6" y="323"/>
                      </a:lnTo>
                      <a:lnTo>
                        <a:pt x="10" y="347"/>
                      </a:lnTo>
                      <a:lnTo>
                        <a:pt x="18" y="373"/>
                      </a:lnTo>
                      <a:lnTo>
                        <a:pt x="23" y="396"/>
                      </a:lnTo>
                      <a:lnTo>
                        <a:pt x="33" y="420"/>
                      </a:lnTo>
                      <a:lnTo>
                        <a:pt x="43" y="445"/>
                      </a:lnTo>
                      <a:lnTo>
                        <a:pt x="53" y="469"/>
                      </a:lnTo>
                      <a:lnTo>
                        <a:pt x="66" y="490"/>
                      </a:lnTo>
                      <a:lnTo>
                        <a:pt x="156" y="45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3034" y="2020"/>
                  <a:ext cx="106" cy="61"/>
                </a:xfrm>
                <a:custGeom>
                  <a:avLst/>
                  <a:gdLst>
                    <a:gd name="T0" fmla="*/ 425 w 425"/>
                    <a:gd name="T1" fmla="*/ 0 h 246"/>
                    <a:gd name="T2" fmla="*/ 297 w 425"/>
                    <a:gd name="T3" fmla="*/ 17 h 246"/>
                    <a:gd name="T4" fmla="*/ 180 w 425"/>
                    <a:gd name="T5" fmla="*/ 66 h 246"/>
                    <a:gd name="T6" fmla="*/ 78 w 425"/>
                    <a:gd name="T7" fmla="*/ 144 h 246"/>
                    <a:gd name="T8" fmla="*/ 0 w 425"/>
                    <a:gd name="T9" fmla="*/ 246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5" h="246">
                      <a:moveTo>
                        <a:pt x="425" y="0"/>
                      </a:moveTo>
                      <a:lnTo>
                        <a:pt x="297" y="17"/>
                      </a:lnTo>
                      <a:lnTo>
                        <a:pt x="180" y="66"/>
                      </a:lnTo>
                      <a:lnTo>
                        <a:pt x="78" y="144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3052" y="2044"/>
                  <a:ext cx="91" cy="52"/>
                </a:xfrm>
                <a:custGeom>
                  <a:avLst/>
                  <a:gdLst>
                    <a:gd name="T0" fmla="*/ 362 w 362"/>
                    <a:gd name="T1" fmla="*/ 0 h 210"/>
                    <a:gd name="T2" fmla="*/ 219 w 362"/>
                    <a:gd name="T3" fmla="*/ 22 h 210"/>
                    <a:gd name="T4" fmla="*/ 90 w 362"/>
                    <a:gd name="T5" fmla="*/ 94 h 210"/>
                    <a:gd name="T6" fmla="*/ 0 w 362"/>
                    <a:gd name="T7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2" h="210">
                      <a:moveTo>
                        <a:pt x="362" y="0"/>
                      </a:moveTo>
                      <a:lnTo>
                        <a:pt x="219" y="22"/>
                      </a:lnTo>
                      <a:lnTo>
                        <a:pt x="90" y="94"/>
                      </a:lnTo>
                      <a:lnTo>
                        <a:pt x="0" y="21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89" name="Line 154"/>
                <p:cNvSpPr>
                  <a:spLocks noChangeShapeType="1"/>
                </p:cNvSpPr>
                <p:nvPr/>
              </p:nvSpPr>
              <p:spPr bwMode="auto">
                <a:xfrm flipH="1" flipV="1">
                  <a:off x="3140" y="2020"/>
                  <a:ext cx="3" cy="2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90" name="Line 155"/>
                <p:cNvSpPr>
                  <a:spLocks noChangeShapeType="1"/>
                </p:cNvSpPr>
                <p:nvPr/>
              </p:nvSpPr>
              <p:spPr bwMode="auto">
                <a:xfrm>
                  <a:off x="3034" y="2081"/>
                  <a:ext cx="18" cy="1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91" name="Freeform 156"/>
                <p:cNvSpPr>
                  <a:spLocks/>
                </p:cNvSpPr>
                <p:nvPr/>
              </p:nvSpPr>
              <p:spPr bwMode="auto">
                <a:xfrm>
                  <a:off x="3034" y="2020"/>
                  <a:ext cx="109" cy="76"/>
                </a:xfrm>
                <a:custGeom>
                  <a:avLst/>
                  <a:gdLst>
                    <a:gd name="T0" fmla="*/ 75 w 437"/>
                    <a:gd name="T1" fmla="*/ 306 h 306"/>
                    <a:gd name="T2" fmla="*/ 85 w 437"/>
                    <a:gd name="T3" fmla="*/ 284 h 306"/>
                    <a:gd name="T4" fmla="*/ 100 w 437"/>
                    <a:gd name="T5" fmla="*/ 266 h 306"/>
                    <a:gd name="T6" fmla="*/ 114 w 437"/>
                    <a:gd name="T7" fmla="*/ 246 h 306"/>
                    <a:gd name="T8" fmla="*/ 128 w 437"/>
                    <a:gd name="T9" fmla="*/ 228 h 306"/>
                    <a:gd name="T10" fmla="*/ 144 w 437"/>
                    <a:gd name="T11" fmla="*/ 211 h 306"/>
                    <a:gd name="T12" fmla="*/ 160 w 437"/>
                    <a:gd name="T13" fmla="*/ 196 h 306"/>
                    <a:gd name="T14" fmla="*/ 178 w 437"/>
                    <a:gd name="T15" fmla="*/ 180 h 306"/>
                    <a:gd name="T16" fmla="*/ 198 w 437"/>
                    <a:gd name="T17" fmla="*/ 166 h 306"/>
                    <a:gd name="T18" fmla="*/ 215 w 437"/>
                    <a:gd name="T19" fmla="*/ 154 h 306"/>
                    <a:gd name="T20" fmla="*/ 235 w 437"/>
                    <a:gd name="T21" fmla="*/ 143 h 306"/>
                    <a:gd name="T22" fmla="*/ 257 w 437"/>
                    <a:gd name="T23" fmla="*/ 133 h 306"/>
                    <a:gd name="T24" fmla="*/ 280 w 437"/>
                    <a:gd name="T25" fmla="*/ 123 h 306"/>
                    <a:gd name="T26" fmla="*/ 300 w 437"/>
                    <a:gd name="T27" fmla="*/ 114 h 306"/>
                    <a:gd name="T28" fmla="*/ 324 w 437"/>
                    <a:gd name="T29" fmla="*/ 108 h 306"/>
                    <a:gd name="T30" fmla="*/ 345 w 437"/>
                    <a:gd name="T31" fmla="*/ 103 h 306"/>
                    <a:gd name="T32" fmla="*/ 367 w 437"/>
                    <a:gd name="T33" fmla="*/ 98 h 306"/>
                    <a:gd name="T34" fmla="*/ 391 w 437"/>
                    <a:gd name="T35" fmla="*/ 96 h 306"/>
                    <a:gd name="T36" fmla="*/ 415 w 437"/>
                    <a:gd name="T37" fmla="*/ 94 h 306"/>
                    <a:gd name="T38" fmla="*/ 437 w 437"/>
                    <a:gd name="T39" fmla="*/ 96 h 306"/>
                    <a:gd name="T40" fmla="*/ 425 w 437"/>
                    <a:gd name="T41" fmla="*/ 0 h 306"/>
                    <a:gd name="T42" fmla="*/ 398 w 437"/>
                    <a:gd name="T43" fmla="*/ 0 h 306"/>
                    <a:gd name="T44" fmla="*/ 373 w 437"/>
                    <a:gd name="T45" fmla="*/ 3 h 306"/>
                    <a:gd name="T46" fmla="*/ 347 w 437"/>
                    <a:gd name="T47" fmla="*/ 7 h 306"/>
                    <a:gd name="T48" fmla="*/ 324 w 437"/>
                    <a:gd name="T49" fmla="*/ 10 h 306"/>
                    <a:gd name="T50" fmla="*/ 297 w 437"/>
                    <a:gd name="T51" fmla="*/ 17 h 306"/>
                    <a:gd name="T52" fmla="*/ 274 w 437"/>
                    <a:gd name="T53" fmla="*/ 24 h 306"/>
                    <a:gd name="T54" fmla="*/ 250 w 437"/>
                    <a:gd name="T55" fmla="*/ 33 h 306"/>
                    <a:gd name="T56" fmla="*/ 225 w 437"/>
                    <a:gd name="T57" fmla="*/ 43 h 306"/>
                    <a:gd name="T58" fmla="*/ 201 w 437"/>
                    <a:gd name="T59" fmla="*/ 54 h 306"/>
                    <a:gd name="T60" fmla="*/ 180 w 437"/>
                    <a:gd name="T61" fmla="*/ 66 h 306"/>
                    <a:gd name="T62" fmla="*/ 158 w 437"/>
                    <a:gd name="T63" fmla="*/ 80 h 306"/>
                    <a:gd name="T64" fmla="*/ 135 w 437"/>
                    <a:gd name="T65" fmla="*/ 94 h 306"/>
                    <a:gd name="T66" fmla="*/ 115 w 437"/>
                    <a:gd name="T67" fmla="*/ 110 h 306"/>
                    <a:gd name="T68" fmla="*/ 95 w 437"/>
                    <a:gd name="T69" fmla="*/ 126 h 306"/>
                    <a:gd name="T70" fmla="*/ 78 w 437"/>
                    <a:gd name="T71" fmla="*/ 144 h 306"/>
                    <a:gd name="T72" fmla="*/ 60 w 437"/>
                    <a:gd name="T73" fmla="*/ 164 h 306"/>
                    <a:gd name="T74" fmla="*/ 42 w 437"/>
                    <a:gd name="T75" fmla="*/ 181 h 306"/>
                    <a:gd name="T76" fmla="*/ 28 w 437"/>
                    <a:gd name="T77" fmla="*/ 204 h 306"/>
                    <a:gd name="T78" fmla="*/ 12 w 437"/>
                    <a:gd name="T79" fmla="*/ 224 h 306"/>
                    <a:gd name="T80" fmla="*/ 0 w 437"/>
                    <a:gd name="T81" fmla="*/ 246 h 306"/>
                    <a:gd name="T82" fmla="*/ 75 w 437"/>
                    <a:gd name="T83" fmla="*/ 306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37" h="306">
                      <a:moveTo>
                        <a:pt x="75" y="306"/>
                      </a:moveTo>
                      <a:lnTo>
                        <a:pt x="85" y="284"/>
                      </a:lnTo>
                      <a:lnTo>
                        <a:pt x="100" y="266"/>
                      </a:lnTo>
                      <a:lnTo>
                        <a:pt x="114" y="246"/>
                      </a:lnTo>
                      <a:lnTo>
                        <a:pt x="128" y="228"/>
                      </a:lnTo>
                      <a:lnTo>
                        <a:pt x="144" y="211"/>
                      </a:lnTo>
                      <a:lnTo>
                        <a:pt x="160" y="196"/>
                      </a:lnTo>
                      <a:lnTo>
                        <a:pt x="178" y="180"/>
                      </a:lnTo>
                      <a:lnTo>
                        <a:pt x="198" y="166"/>
                      </a:lnTo>
                      <a:lnTo>
                        <a:pt x="215" y="154"/>
                      </a:lnTo>
                      <a:lnTo>
                        <a:pt x="235" y="143"/>
                      </a:lnTo>
                      <a:lnTo>
                        <a:pt x="257" y="133"/>
                      </a:lnTo>
                      <a:lnTo>
                        <a:pt x="280" y="123"/>
                      </a:lnTo>
                      <a:lnTo>
                        <a:pt x="300" y="114"/>
                      </a:lnTo>
                      <a:lnTo>
                        <a:pt x="324" y="108"/>
                      </a:lnTo>
                      <a:lnTo>
                        <a:pt x="345" y="103"/>
                      </a:lnTo>
                      <a:lnTo>
                        <a:pt x="367" y="98"/>
                      </a:lnTo>
                      <a:lnTo>
                        <a:pt x="391" y="96"/>
                      </a:lnTo>
                      <a:lnTo>
                        <a:pt x="415" y="94"/>
                      </a:lnTo>
                      <a:lnTo>
                        <a:pt x="437" y="96"/>
                      </a:lnTo>
                      <a:lnTo>
                        <a:pt x="425" y="0"/>
                      </a:lnTo>
                      <a:lnTo>
                        <a:pt x="398" y="0"/>
                      </a:lnTo>
                      <a:lnTo>
                        <a:pt x="373" y="3"/>
                      </a:lnTo>
                      <a:lnTo>
                        <a:pt x="347" y="7"/>
                      </a:lnTo>
                      <a:lnTo>
                        <a:pt x="324" y="10"/>
                      </a:lnTo>
                      <a:lnTo>
                        <a:pt x="297" y="17"/>
                      </a:lnTo>
                      <a:lnTo>
                        <a:pt x="274" y="24"/>
                      </a:lnTo>
                      <a:lnTo>
                        <a:pt x="250" y="33"/>
                      </a:lnTo>
                      <a:lnTo>
                        <a:pt x="225" y="43"/>
                      </a:lnTo>
                      <a:lnTo>
                        <a:pt x="201" y="54"/>
                      </a:lnTo>
                      <a:lnTo>
                        <a:pt x="180" y="66"/>
                      </a:lnTo>
                      <a:lnTo>
                        <a:pt x="158" y="80"/>
                      </a:lnTo>
                      <a:lnTo>
                        <a:pt x="135" y="94"/>
                      </a:lnTo>
                      <a:lnTo>
                        <a:pt x="115" y="110"/>
                      </a:lnTo>
                      <a:lnTo>
                        <a:pt x="95" y="126"/>
                      </a:lnTo>
                      <a:lnTo>
                        <a:pt x="78" y="144"/>
                      </a:lnTo>
                      <a:lnTo>
                        <a:pt x="60" y="164"/>
                      </a:lnTo>
                      <a:lnTo>
                        <a:pt x="42" y="181"/>
                      </a:lnTo>
                      <a:lnTo>
                        <a:pt x="28" y="204"/>
                      </a:lnTo>
                      <a:lnTo>
                        <a:pt x="12" y="224"/>
                      </a:lnTo>
                      <a:lnTo>
                        <a:pt x="0" y="246"/>
                      </a:lnTo>
                      <a:lnTo>
                        <a:pt x="75" y="30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92" name="Freeform 157"/>
                <p:cNvSpPr>
                  <a:spLocks/>
                </p:cNvSpPr>
                <p:nvPr/>
              </p:nvSpPr>
              <p:spPr bwMode="auto">
                <a:xfrm>
                  <a:off x="3497" y="2020"/>
                  <a:ext cx="107" cy="61"/>
                </a:xfrm>
                <a:custGeom>
                  <a:avLst/>
                  <a:gdLst>
                    <a:gd name="T0" fmla="*/ 428 w 428"/>
                    <a:gd name="T1" fmla="*/ 246 h 246"/>
                    <a:gd name="T2" fmla="*/ 348 w 428"/>
                    <a:gd name="T3" fmla="*/ 144 h 246"/>
                    <a:gd name="T4" fmla="*/ 246 w 428"/>
                    <a:gd name="T5" fmla="*/ 66 h 246"/>
                    <a:gd name="T6" fmla="*/ 128 w 428"/>
                    <a:gd name="T7" fmla="*/ 17 h 246"/>
                    <a:gd name="T8" fmla="*/ 0 w 428"/>
                    <a:gd name="T9" fmla="*/ 0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8" h="246">
                      <a:moveTo>
                        <a:pt x="428" y="246"/>
                      </a:moveTo>
                      <a:lnTo>
                        <a:pt x="348" y="144"/>
                      </a:lnTo>
                      <a:lnTo>
                        <a:pt x="246" y="66"/>
                      </a:lnTo>
                      <a:lnTo>
                        <a:pt x="128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93" name="Freeform 158"/>
                <p:cNvSpPr>
                  <a:spLocks/>
                </p:cNvSpPr>
                <p:nvPr/>
              </p:nvSpPr>
              <p:spPr bwMode="auto">
                <a:xfrm>
                  <a:off x="3494" y="2044"/>
                  <a:ext cx="91" cy="52"/>
                </a:xfrm>
                <a:custGeom>
                  <a:avLst/>
                  <a:gdLst>
                    <a:gd name="T0" fmla="*/ 363 w 363"/>
                    <a:gd name="T1" fmla="*/ 210 h 210"/>
                    <a:gd name="T2" fmla="*/ 270 w 363"/>
                    <a:gd name="T3" fmla="*/ 94 h 210"/>
                    <a:gd name="T4" fmla="*/ 143 w 363"/>
                    <a:gd name="T5" fmla="*/ 22 h 210"/>
                    <a:gd name="T6" fmla="*/ 0 w 363"/>
                    <a:gd name="T7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3" h="210">
                      <a:moveTo>
                        <a:pt x="363" y="210"/>
                      </a:moveTo>
                      <a:lnTo>
                        <a:pt x="270" y="94"/>
                      </a:lnTo>
                      <a:lnTo>
                        <a:pt x="143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94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3585" y="2081"/>
                  <a:ext cx="19" cy="1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95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3494" y="2020"/>
                  <a:ext cx="3" cy="2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96" name="Freeform 161"/>
                <p:cNvSpPr>
                  <a:spLocks/>
                </p:cNvSpPr>
                <p:nvPr/>
              </p:nvSpPr>
              <p:spPr bwMode="auto">
                <a:xfrm>
                  <a:off x="3494" y="2020"/>
                  <a:ext cx="110" cy="76"/>
                </a:xfrm>
                <a:custGeom>
                  <a:avLst/>
                  <a:gdLst>
                    <a:gd name="T0" fmla="*/ 0 w 439"/>
                    <a:gd name="T1" fmla="*/ 96 h 306"/>
                    <a:gd name="T2" fmla="*/ 21 w 439"/>
                    <a:gd name="T3" fmla="*/ 94 h 306"/>
                    <a:gd name="T4" fmla="*/ 46 w 439"/>
                    <a:gd name="T5" fmla="*/ 96 h 306"/>
                    <a:gd name="T6" fmla="*/ 70 w 439"/>
                    <a:gd name="T7" fmla="*/ 98 h 306"/>
                    <a:gd name="T8" fmla="*/ 91 w 439"/>
                    <a:gd name="T9" fmla="*/ 103 h 306"/>
                    <a:gd name="T10" fmla="*/ 113 w 439"/>
                    <a:gd name="T11" fmla="*/ 108 h 306"/>
                    <a:gd name="T12" fmla="*/ 137 w 439"/>
                    <a:gd name="T13" fmla="*/ 114 h 306"/>
                    <a:gd name="T14" fmla="*/ 159 w 439"/>
                    <a:gd name="T15" fmla="*/ 123 h 306"/>
                    <a:gd name="T16" fmla="*/ 179 w 439"/>
                    <a:gd name="T17" fmla="*/ 133 h 306"/>
                    <a:gd name="T18" fmla="*/ 201 w 439"/>
                    <a:gd name="T19" fmla="*/ 143 h 306"/>
                    <a:gd name="T20" fmla="*/ 221 w 439"/>
                    <a:gd name="T21" fmla="*/ 154 h 306"/>
                    <a:gd name="T22" fmla="*/ 239 w 439"/>
                    <a:gd name="T23" fmla="*/ 166 h 306"/>
                    <a:gd name="T24" fmla="*/ 259 w 439"/>
                    <a:gd name="T25" fmla="*/ 180 h 306"/>
                    <a:gd name="T26" fmla="*/ 277 w 439"/>
                    <a:gd name="T27" fmla="*/ 196 h 306"/>
                    <a:gd name="T28" fmla="*/ 293 w 439"/>
                    <a:gd name="T29" fmla="*/ 211 h 306"/>
                    <a:gd name="T30" fmla="*/ 309 w 439"/>
                    <a:gd name="T31" fmla="*/ 228 h 306"/>
                    <a:gd name="T32" fmla="*/ 324 w 439"/>
                    <a:gd name="T33" fmla="*/ 246 h 306"/>
                    <a:gd name="T34" fmla="*/ 337 w 439"/>
                    <a:gd name="T35" fmla="*/ 266 h 306"/>
                    <a:gd name="T36" fmla="*/ 350 w 439"/>
                    <a:gd name="T37" fmla="*/ 284 h 306"/>
                    <a:gd name="T38" fmla="*/ 363 w 439"/>
                    <a:gd name="T39" fmla="*/ 306 h 306"/>
                    <a:gd name="T40" fmla="*/ 439 w 439"/>
                    <a:gd name="T41" fmla="*/ 246 h 306"/>
                    <a:gd name="T42" fmla="*/ 424 w 439"/>
                    <a:gd name="T43" fmla="*/ 224 h 306"/>
                    <a:gd name="T44" fmla="*/ 410 w 439"/>
                    <a:gd name="T45" fmla="*/ 204 h 306"/>
                    <a:gd name="T46" fmla="*/ 394 w 439"/>
                    <a:gd name="T47" fmla="*/ 181 h 306"/>
                    <a:gd name="T48" fmla="*/ 377 w 439"/>
                    <a:gd name="T49" fmla="*/ 164 h 306"/>
                    <a:gd name="T50" fmla="*/ 359 w 439"/>
                    <a:gd name="T51" fmla="*/ 144 h 306"/>
                    <a:gd name="T52" fmla="*/ 340 w 439"/>
                    <a:gd name="T53" fmla="*/ 126 h 306"/>
                    <a:gd name="T54" fmla="*/ 320 w 439"/>
                    <a:gd name="T55" fmla="*/ 110 h 306"/>
                    <a:gd name="T56" fmla="*/ 300 w 439"/>
                    <a:gd name="T57" fmla="*/ 94 h 306"/>
                    <a:gd name="T58" fmla="*/ 279 w 439"/>
                    <a:gd name="T59" fmla="*/ 80 h 306"/>
                    <a:gd name="T60" fmla="*/ 257 w 439"/>
                    <a:gd name="T61" fmla="*/ 66 h 306"/>
                    <a:gd name="T62" fmla="*/ 236 w 439"/>
                    <a:gd name="T63" fmla="*/ 54 h 306"/>
                    <a:gd name="T64" fmla="*/ 211 w 439"/>
                    <a:gd name="T65" fmla="*/ 43 h 306"/>
                    <a:gd name="T66" fmla="*/ 187 w 439"/>
                    <a:gd name="T67" fmla="*/ 33 h 306"/>
                    <a:gd name="T68" fmla="*/ 163 w 439"/>
                    <a:gd name="T69" fmla="*/ 24 h 306"/>
                    <a:gd name="T70" fmla="*/ 139 w 439"/>
                    <a:gd name="T71" fmla="*/ 17 h 306"/>
                    <a:gd name="T72" fmla="*/ 113 w 439"/>
                    <a:gd name="T73" fmla="*/ 10 h 306"/>
                    <a:gd name="T74" fmla="*/ 89 w 439"/>
                    <a:gd name="T75" fmla="*/ 7 h 306"/>
                    <a:gd name="T76" fmla="*/ 63 w 439"/>
                    <a:gd name="T77" fmla="*/ 3 h 306"/>
                    <a:gd name="T78" fmla="*/ 37 w 439"/>
                    <a:gd name="T79" fmla="*/ 0 h 306"/>
                    <a:gd name="T80" fmla="*/ 11 w 439"/>
                    <a:gd name="T81" fmla="*/ 0 h 306"/>
                    <a:gd name="T82" fmla="*/ 0 w 439"/>
                    <a:gd name="T83" fmla="*/ 96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39" h="306">
                      <a:moveTo>
                        <a:pt x="0" y="96"/>
                      </a:moveTo>
                      <a:lnTo>
                        <a:pt x="21" y="94"/>
                      </a:lnTo>
                      <a:lnTo>
                        <a:pt x="46" y="96"/>
                      </a:lnTo>
                      <a:lnTo>
                        <a:pt x="70" y="98"/>
                      </a:lnTo>
                      <a:lnTo>
                        <a:pt x="91" y="103"/>
                      </a:lnTo>
                      <a:lnTo>
                        <a:pt x="113" y="108"/>
                      </a:lnTo>
                      <a:lnTo>
                        <a:pt x="137" y="114"/>
                      </a:lnTo>
                      <a:lnTo>
                        <a:pt x="159" y="123"/>
                      </a:lnTo>
                      <a:lnTo>
                        <a:pt x="179" y="133"/>
                      </a:lnTo>
                      <a:lnTo>
                        <a:pt x="201" y="143"/>
                      </a:lnTo>
                      <a:lnTo>
                        <a:pt x="221" y="154"/>
                      </a:lnTo>
                      <a:lnTo>
                        <a:pt x="239" y="166"/>
                      </a:lnTo>
                      <a:lnTo>
                        <a:pt x="259" y="180"/>
                      </a:lnTo>
                      <a:lnTo>
                        <a:pt x="277" y="196"/>
                      </a:lnTo>
                      <a:lnTo>
                        <a:pt x="293" y="211"/>
                      </a:lnTo>
                      <a:lnTo>
                        <a:pt x="309" y="228"/>
                      </a:lnTo>
                      <a:lnTo>
                        <a:pt x="324" y="246"/>
                      </a:lnTo>
                      <a:lnTo>
                        <a:pt x="337" y="266"/>
                      </a:lnTo>
                      <a:lnTo>
                        <a:pt x="350" y="284"/>
                      </a:lnTo>
                      <a:lnTo>
                        <a:pt x="363" y="306"/>
                      </a:lnTo>
                      <a:lnTo>
                        <a:pt x="439" y="246"/>
                      </a:lnTo>
                      <a:lnTo>
                        <a:pt x="424" y="224"/>
                      </a:lnTo>
                      <a:lnTo>
                        <a:pt x="410" y="204"/>
                      </a:lnTo>
                      <a:lnTo>
                        <a:pt x="394" y="181"/>
                      </a:lnTo>
                      <a:lnTo>
                        <a:pt x="377" y="164"/>
                      </a:lnTo>
                      <a:lnTo>
                        <a:pt x="359" y="144"/>
                      </a:lnTo>
                      <a:lnTo>
                        <a:pt x="340" y="126"/>
                      </a:lnTo>
                      <a:lnTo>
                        <a:pt x="320" y="110"/>
                      </a:lnTo>
                      <a:lnTo>
                        <a:pt x="300" y="94"/>
                      </a:lnTo>
                      <a:lnTo>
                        <a:pt x="279" y="80"/>
                      </a:lnTo>
                      <a:lnTo>
                        <a:pt x="257" y="66"/>
                      </a:lnTo>
                      <a:lnTo>
                        <a:pt x="236" y="54"/>
                      </a:lnTo>
                      <a:lnTo>
                        <a:pt x="211" y="43"/>
                      </a:lnTo>
                      <a:lnTo>
                        <a:pt x="187" y="33"/>
                      </a:lnTo>
                      <a:lnTo>
                        <a:pt x="163" y="24"/>
                      </a:lnTo>
                      <a:lnTo>
                        <a:pt x="139" y="17"/>
                      </a:lnTo>
                      <a:lnTo>
                        <a:pt x="113" y="10"/>
                      </a:lnTo>
                      <a:lnTo>
                        <a:pt x="89" y="7"/>
                      </a:lnTo>
                      <a:lnTo>
                        <a:pt x="63" y="3"/>
                      </a:lnTo>
                      <a:lnTo>
                        <a:pt x="37" y="0"/>
                      </a:lnTo>
                      <a:lnTo>
                        <a:pt x="11" y="0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97" name="Freeform 162"/>
                <p:cNvSpPr>
                  <a:spLocks/>
                </p:cNvSpPr>
                <p:nvPr/>
              </p:nvSpPr>
              <p:spPr bwMode="auto">
                <a:xfrm>
                  <a:off x="3681" y="2215"/>
                  <a:ext cx="17" cy="122"/>
                </a:xfrm>
                <a:custGeom>
                  <a:avLst/>
                  <a:gdLst>
                    <a:gd name="T0" fmla="*/ 0 w 66"/>
                    <a:gd name="T1" fmla="*/ 490 h 490"/>
                    <a:gd name="T2" fmla="*/ 50 w 66"/>
                    <a:gd name="T3" fmla="*/ 373 h 490"/>
                    <a:gd name="T4" fmla="*/ 66 w 66"/>
                    <a:gd name="T5" fmla="*/ 245 h 490"/>
                    <a:gd name="T6" fmla="*/ 50 w 66"/>
                    <a:gd name="T7" fmla="*/ 117 h 490"/>
                    <a:gd name="T8" fmla="*/ 0 w 66"/>
                    <a:gd name="T9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90">
                      <a:moveTo>
                        <a:pt x="0" y="490"/>
                      </a:moveTo>
                      <a:lnTo>
                        <a:pt x="50" y="373"/>
                      </a:lnTo>
                      <a:lnTo>
                        <a:pt x="66" y="245"/>
                      </a:lnTo>
                      <a:lnTo>
                        <a:pt x="50" y="1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98" name="Freeform 163"/>
                <p:cNvSpPr>
                  <a:spLocks/>
                </p:cNvSpPr>
                <p:nvPr/>
              </p:nvSpPr>
              <p:spPr bwMode="auto">
                <a:xfrm>
                  <a:off x="3659" y="2224"/>
                  <a:ext cx="13" cy="105"/>
                </a:xfrm>
                <a:custGeom>
                  <a:avLst/>
                  <a:gdLst>
                    <a:gd name="T0" fmla="*/ 0 w 53"/>
                    <a:gd name="T1" fmla="*/ 419 h 419"/>
                    <a:gd name="T2" fmla="*/ 53 w 53"/>
                    <a:gd name="T3" fmla="*/ 283 h 419"/>
                    <a:gd name="T4" fmla="*/ 53 w 53"/>
                    <a:gd name="T5" fmla="*/ 136 h 419"/>
                    <a:gd name="T6" fmla="*/ 0 w 53"/>
                    <a:gd name="T7" fmla="*/ 0 h 4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419">
                      <a:moveTo>
                        <a:pt x="0" y="419"/>
                      </a:moveTo>
                      <a:lnTo>
                        <a:pt x="53" y="283"/>
                      </a:lnTo>
                      <a:lnTo>
                        <a:pt x="53" y="13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99" name="Line 164"/>
                <p:cNvSpPr>
                  <a:spLocks noChangeShapeType="1"/>
                </p:cNvSpPr>
                <p:nvPr/>
              </p:nvSpPr>
              <p:spPr bwMode="auto">
                <a:xfrm>
                  <a:off x="3659" y="2329"/>
                  <a:ext cx="22" cy="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00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3659" y="2215"/>
                  <a:ext cx="22" cy="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01" name="Freeform 166"/>
                <p:cNvSpPr>
                  <a:spLocks/>
                </p:cNvSpPr>
                <p:nvPr/>
              </p:nvSpPr>
              <p:spPr bwMode="auto">
                <a:xfrm>
                  <a:off x="3659" y="2215"/>
                  <a:ext cx="39" cy="122"/>
                </a:xfrm>
                <a:custGeom>
                  <a:avLst/>
                  <a:gdLst>
                    <a:gd name="T0" fmla="*/ 0 w 155"/>
                    <a:gd name="T1" fmla="*/ 36 h 490"/>
                    <a:gd name="T2" fmla="*/ 10 w 155"/>
                    <a:gd name="T3" fmla="*/ 56 h 490"/>
                    <a:gd name="T4" fmla="*/ 23 w 155"/>
                    <a:gd name="T5" fmla="*/ 76 h 490"/>
                    <a:gd name="T6" fmla="*/ 30 w 155"/>
                    <a:gd name="T7" fmla="*/ 97 h 490"/>
                    <a:gd name="T8" fmla="*/ 39 w 155"/>
                    <a:gd name="T9" fmla="*/ 119 h 490"/>
                    <a:gd name="T10" fmla="*/ 47 w 155"/>
                    <a:gd name="T11" fmla="*/ 142 h 490"/>
                    <a:gd name="T12" fmla="*/ 53 w 155"/>
                    <a:gd name="T13" fmla="*/ 163 h 490"/>
                    <a:gd name="T14" fmla="*/ 56 w 155"/>
                    <a:gd name="T15" fmla="*/ 187 h 490"/>
                    <a:gd name="T16" fmla="*/ 59 w 155"/>
                    <a:gd name="T17" fmla="*/ 212 h 490"/>
                    <a:gd name="T18" fmla="*/ 60 w 155"/>
                    <a:gd name="T19" fmla="*/ 233 h 490"/>
                    <a:gd name="T20" fmla="*/ 60 w 155"/>
                    <a:gd name="T21" fmla="*/ 257 h 490"/>
                    <a:gd name="T22" fmla="*/ 59 w 155"/>
                    <a:gd name="T23" fmla="*/ 279 h 490"/>
                    <a:gd name="T24" fmla="*/ 56 w 155"/>
                    <a:gd name="T25" fmla="*/ 303 h 490"/>
                    <a:gd name="T26" fmla="*/ 53 w 155"/>
                    <a:gd name="T27" fmla="*/ 325 h 490"/>
                    <a:gd name="T28" fmla="*/ 47 w 155"/>
                    <a:gd name="T29" fmla="*/ 349 h 490"/>
                    <a:gd name="T30" fmla="*/ 39 w 155"/>
                    <a:gd name="T31" fmla="*/ 370 h 490"/>
                    <a:gd name="T32" fmla="*/ 30 w 155"/>
                    <a:gd name="T33" fmla="*/ 393 h 490"/>
                    <a:gd name="T34" fmla="*/ 23 w 155"/>
                    <a:gd name="T35" fmla="*/ 415 h 490"/>
                    <a:gd name="T36" fmla="*/ 10 w 155"/>
                    <a:gd name="T37" fmla="*/ 435 h 490"/>
                    <a:gd name="T38" fmla="*/ 0 w 155"/>
                    <a:gd name="T39" fmla="*/ 455 h 490"/>
                    <a:gd name="T40" fmla="*/ 89 w 155"/>
                    <a:gd name="T41" fmla="*/ 490 h 490"/>
                    <a:gd name="T42" fmla="*/ 100 w 155"/>
                    <a:gd name="T43" fmla="*/ 469 h 490"/>
                    <a:gd name="T44" fmla="*/ 113 w 155"/>
                    <a:gd name="T45" fmla="*/ 445 h 490"/>
                    <a:gd name="T46" fmla="*/ 123 w 155"/>
                    <a:gd name="T47" fmla="*/ 420 h 490"/>
                    <a:gd name="T48" fmla="*/ 130 w 155"/>
                    <a:gd name="T49" fmla="*/ 396 h 490"/>
                    <a:gd name="T50" fmla="*/ 139 w 155"/>
                    <a:gd name="T51" fmla="*/ 373 h 490"/>
                    <a:gd name="T52" fmla="*/ 145 w 155"/>
                    <a:gd name="T53" fmla="*/ 347 h 490"/>
                    <a:gd name="T54" fmla="*/ 149 w 155"/>
                    <a:gd name="T55" fmla="*/ 323 h 490"/>
                    <a:gd name="T56" fmla="*/ 153 w 155"/>
                    <a:gd name="T57" fmla="*/ 297 h 490"/>
                    <a:gd name="T58" fmla="*/ 155 w 155"/>
                    <a:gd name="T59" fmla="*/ 272 h 490"/>
                    <a:gd name="T60" fmla="*/ 155 w 155"/>
                    <a:gd name="T61" fmla="*/ 245 h 490"/>
                    <a:gd name="T62" fmla="*/ 155 w 155"/>
                    <a:gd name="T63" fmla="*/ 219 h 490"/>
                    <a:gd name="T64" fmla="*/ 153 w 155"/>
                    <a:gd name="T65" fmla="*/ 193 h 490"/>
                    <a:gd name="T66" fmla="*/ 149 w 155"/>
                    <a:gd name="T67" fmla="*/ 167 h 490"/>
                    <a:gd name="T68" fmla="*/ 145 w 155"/>
                    <a:gd name="T69" fmla="*/ 143 h 490"/>
                    <a:gd name="T70" fmla="*/ 139 w 155"/>
                    <a:gd name="T71" fmla="*/ 117 h 490"/>
                    <a:gd name="T72" fmla="*/ 130 w 155"/>
                    <a:gd name="T73" fmla="*/ 93 h 490"/>
                    <a:gd name="T74" fmla="*/ 123 w 155"/>
                    <a:gd name="T75" fmla="*/ 69 h 490"/>
                    <a:gd name="T76" fmla="*/ 113 w 155"/>
                    <a:gd name="T77" fmla="*/ 46 h 490"/>
                    <a:gd name="T78" fmla="*/ 100 w 155"/>
                    <a:gd name="T79" fmla="*/ 22 h 490"/>
                    <a:gd name="T80" fmla="*/ 89 w 155"/>
                    <a:gd name="T81" fmla="*/ 0 h 490"/>
                    <a:gd name="T82" fmla="*/ 0 w 155"/>
                    <a:gd name="T83" fmla="*/ 36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55" h="490">
                      <a:moveTo>
                        <a:pt x="0" y="36"/>
                      </a:moveTo>
                      <a:lnTo>
                        <a:pt x="10" y="56"/>
                      </a:lnTo>
                      <a:lnTo>
                        <a:pt x="23" y="76"/>
                      </a:lnTo>
                      <a:lnTo>
                        <a:pt x="30" y="97"/>
                      </a:lnTo>
                      <a:lnTo>
                        <a:pt x="39" y="119"/>
                      </a:lnTo>
                      <a:lnTo>
                        <a:pt x="47" y="142"/>
                      </a:lnTo>
                      <a:lnTo>
                        <a:pt x="53" y="163"/>
                      </a:lnTo>
                      <a:lnTo>
                        <a:pt x="56" y="187"/>
                      </a:lnTo>
                      <a:lnTo>
                        <a:pt x="59" y="212"/>
                      </a:lnTo>
                      <a:lnTo>
                        <a:pt x="60" y="233"/>
                      </a:lnTo>
                      <a:lnTo>
                        <a:pt x="60" y="257"/>
                      </a:lnTo>
                      <a:lnTo>
                        <a:pt x="59" y="279"/>
                      </a:lnTo>
                      <a:lnTo>
                        <a:pt x="56" y="303"/>
                      </a:lnTo>
                      <a:lnTo>
                        <a:pt x="53" y="325"/>
                      </a:lnTo>
                      <a:lnTo>
                        <a:pt x="47" y="349"/>
                      </a:lnTo>
                      <a:lnTo>
                        <a:pt x="39" y="370"/>
                      </a:lnTo>
                      <a:lnTo>
                        <a:pt x="30" y="393"/>
                      </a:lnTo>
                      <a:lnTo>
                        <a:pt x="23" y="415"/>
                      </a:lnTo>
                      <a:lnTo>
                        <a:pt x="10" y="435"/>
                      </a:lnTo>
                      <a:lnTo>
                        <a:pt x="0" y="455"/>
                      </a:lnTo>
                      <a:lnTo>
                        <a:pt x="89" y="490"/>
                      </a:lnTo>
                      <a:lnTo>
                        <a:pt x="100" y="469"/>
                      </a:lnTo>
                      <a:lnTo>
                        <a:pt x="113" y="445"/>
                      </a:lnTo>
                      <a:lnTo>
                        <a:pt x="123" y="420"/>
                      </a:lnTo>
                      <a:lnTo>
                        <a:pt x="130" y="396"/>
                      </a:lnTo>
                      <a:lnTo>
                        <a:pt x="139" y="373"/>
                      </a:lnTo>
                      <a:lnTo>
                        <a:pt x="145" y="347"/>
                      </a:lnTo>
                      <a:lnTo>
                        <a:pt x="149" y="323"/>
                      </a:lnTo>
                      <a:lnTo>
                        <a:pt x="153" y="297"/>
                      </a:lnTo>
                      <a:lnTo>
                        <a:pt x="155" y="272"/>
                      </a:lnTo>
                      <a:lnTo>
                        <a:pt x="155" y="245"/>
                      </a:lnTo>
                      <a:lnTo>
                        <a:pt x="155" y="219"/>
                      </a:lnTo>
                      <a:lnTo>
                        <a:pt x="153" y="193"/>
                      </a:lnTo>
                      <a:lnTo>
                        <a:pt x="149" y="167"/>
                      </a:lnTo>
                      <a:lnTo>
                        <a:pt x="145" y="143"/>
                      </a:lnTo>
                      <a:lnTo>
                        <a:pt x="139" y="117"/>
                      </a:lnTo>
                      <a:lnTo>
                        <a:pt x="130" y="93"/>
                      </a:lnTo>
                      <a:lnTo>
                        <a:pt x="123" y="69"/>
                      </a:lnTo>
                      <a:lnTo>
                        <a:pt x="113" y="46"/>
                      </a:lnTo>
                      <a:lnTo>
                        <a:pt x="100" y="22"/>
                      </a:lnTo>
                      <a:lnTo>
                        <a:pt x="89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02" name="Freeform 167"/>
                <p:cNvSpPr>
                  <a:spLocks/>
                </p:cNvSpPr>
                <p:nvPr/>
              </p:nvSpPr>
              <p:spPr bwMode="auto">
                <a:xfrm>
                  <a:off x="3497" y="2471"/>
                  <a:ext cx="107" cy="62"/>
                </a:xfrm>
                <a:custGeom>
                  <a:avLst/>
                  <a:gdLst>
                    <a:gd name="T0" fmla="*/ 0 w 428"/>
                    <a:gd name="T1" fmla="*/ 249 h 249"/>
                    <a:gd name="T2" fmla="*/ 128 w 428"/>
                    <a:gd name="T3" fmla="*/ 230 h 249"/>
                    <a:gd name="T4" fmla="*/ 246 w 428"/>
                    <a:gd name="T5" fmla="*/ 182 h 249"/>
                    <a:gd name="T6" fmla="*/ 348 w 428"/>
                    <a:gd name="T7" fmla="*/ 104 h 249"/>
                    <a:gd name="T8" fmla="*/ 428 w 428"/>
                    <a:gd name="T9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8" h="249">
                      <a:moveTo>
                        <a:pt x="0" y="249"/>
                      </a:moveTo>
                      <a:lnTo>
                        <a:pt x="128" y="230"/>
                      </a:lnTo>
                      <a:lnTo>
                        <a:pt x="246" y="182"/>
                      </a:lnTo>
                      <a:lnTo>
                        <a:pt x="348" y="104"/>
                      </a:lnTo>
                      <a:lnTo>
                        <a:pt x="428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03" name="Freeform 168"/>
                <p:cNvSpPr>
                  <a:spLocks/>
                </p:cNvSpPr>
                <p:nvPr/>
              </p:nvSpPr>
              <p:spPr bwMode="auto">
                <a:xfrm>
                  <a:off x="3494" y="2456"/>
                  <a:ext cx="91" cy="53"/>
                </a:xfrm>
                <a:custGeom>
                  <a:avLst/>
                  <a:gdLst>
                    <a:gd name="T0" fmla="*/ 0 w 363"/>
                    <a:gd name="T1" fmla="*/ 209 h 209"/>
                    <a:gd name="T2" fmla="*/ 143 w 363"/>
                    <a:gd name="T3" fmla="*/ 187 h 209"/>
                    <a:gd name="T4" fmla="*/ 270 w 363"/>
                    <a:gd name="T5" fmla="*/ 116 h 209"/>
                    <a:gd name="T6" fmla="*/ 363 w 363"/>
                    <a:gd name="T7" fmla="*/ 0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3" h="209">
                      <a:moveTo>
                        <a:pt x="0" y="209"/>
                      </a:moveTo>
                      <a:lnTo>
                        <a:pt x="143" y="187"/>
                      </a:lnTo>
                      <a:lnTo>
                        <a:pt x="270" y="116"/>
                      </a:lnTo>
                      <a:lnTo>
                        <a:pt x="363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04" name="Line 169"/>
                <p:cNvSpPr>
                  <a:spLocks noChangeShapeType="1"/>
                </p:cNvSpPr>
                <p:nvPr/>
              </p:nvSpPr>
              <p:spPr bwMode="auto">
                <a:xfrm>
                  <a:off x="3494" y="2509"/>
                  <a:ext cx="3" cy="2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05" name="Line 170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" y="2456"/>
                  <a:ext cx="19" cy="1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06" name="Freeform 171"/>
                <p:cNvSpPr>
                  <a:spLocks/>
                </p:cNvSpPr>
                <p:nvPr/>
              </p:nvSpPr>
              <p:spPr bwMode="auto">
                <a:xfrm>
                  <a:off x="3494" y="2456"/>
                  <a:ext cx="110" cy="77"/>
                </a:xfrm>
                <a:custGeom>
                  <a:avLst/>
                  <a:gdLst>
                    <a:gd name="T0" fmla="*/ 363 w 439"/>
                    <a:gd name="T1" fmla="*/ 0 h 306"/>
                    <a:gd name="T2" fmla="*/ 350 w 439"/>
                    <a:gd name="T3" fmla="*/ 20 h 306"/>
                    <a:gd name="T4" fmla="*/ 337 w 439"/>
                    <a:gd name="T5" fmla="*/ 40 h 306"/>
                    <a:gd name="T6" fmla="*/ 324 w 439"/>
                    <a:gd name="T7" fmla="*/ 60 h 306"/>
                    <a:gd name="T8" fmla="*/ 309 w 439"/>
                    <a:gd name="T9" fmla="*/ 77 h 306"/>
                    <a:gd name="T10" fmla="*/ 293 w 439"/>
                    <a:gd name="T11" fmla="*/ 93 h 306"/>
                    <a:gd name="T12" fmla="*/ 277 w 439"/>
                    <a:gd name="T13" fmla="*/ 110 h 306"/>
                    <a:gd name="T14" fmla="*/ 259 w 439"/>
                    <a:gd name="T15" fmla="*/ 126 h 306"/>
                    <a:gd name="T16" fmla="*/ 239 w 439"/>
                    <a:gd name="T17" fmla="*/ 140 h 306"/>
                    <a:gd name="T18" fmla="*/ 221 w 439"/>
                    <a:gd name="T19" fmla="*/ 151 h 306"/>
                    <a:gd name="T20" fmla="*/ 201 w 439"/>
                    <a:gd name="T21" fmla="*/ 163 h 306"/>
                    <a:gd name="T22" fmla="*/ 179 w 439"/>
                    <a:gd name="T23" fmla="*/ 173 h 306"/>
                    <a:gd name="T24" fmla="*/ 159 w 439"/>
                    <a:gd name="T25" fmla="*/ 183 h 306"/>
                    <a:gd name="T26" fmla="*/ 137 w 439"/>
                    <a:gd name="T27" fmla="*/ 191 h 306"/>
                    <a:gd name="T28" fmla="*/ 113 w 439"/>
                    <a:gd name="T29" fmla="*/ 197 h 306"/>
                    <a:gd name="T30" fmla="*/ 91 w 439"/>
                    <a:gd name="T31" fmla="*/ 201 h 306"/>
                    <a:gd name="T32" fmla="*/ 70 w 439"/>
                    <a:gd name="T33" fmla="*/ 206 h 306"/>
                    <a:gd name="T34" fmla="*/ 46 w 439"/>
                    <a:gd name="T35" fmla="*/ 209 h 306"/>
                    <a:gd name="T36" fmla="*/ 21 w 439"/>
                    <a:gd name="T37" fmla="*/ 209 h 306"/>
                    <a:gd name="T38" fmla="*/ 0 w 439"/>
                    <a:gd name="T39" fmla="*/ 209 h 306"/>
                    <a:gd name="T40" fmla="*/ 11 w 439"/>
                    <a:gd name="T41" fmla="*/ 306 h 306"/>
                    <a:gd name="T42" fmla="*/ 37 w 439"/>
                    <a:gd name="T43" fmla="*/ 303 h 306"/>
                    <a:gd name="T44" fmla="*/ 63 w 439"/>
                    <a:gd name="T45" fmla="*/ 301 h 306"/>
                    <a:gd name="T46" fmla="*/ 89 w 439"/>
                    <a:gd name="T47" fmla="*/ 299 h 306"/>
                    <a:gd name="T48" fmla="*/ 113 w 439"/>
                    <a:gd name="T49" fmla="*/ 293 h 306"/>
                    <a:gd name="T50" fmla="*/ 139 w 439"/>
                    <a:gd name="T51" fmla="*/ 287 h 306"/>
                    <a:gd name="T52" fmla="*/ 163 w 439"/>
                    <a:gd name="T53" fmla="*/ 281 h 306"/>
                    <a:gd name="T54" fmla="*/ 187 w 439"/>
                    <a:gd name="T55" fmla="*/ 273 h 306"/>
                    <a:gd name="T56" fmla="*/ 211 w 439"/>
                    <a:gd name="T57" fmla="*/ 263 h 306"/>
                    <a:gd name="T58" fmla="*/ 236 w 439"/>
                    <a:gd name="T59" fmla="*/ 251 h 306"/>
                    <a:gd name="T60" fmla="*/ 257 w 439"/>
                    <a:gd name="T61" fmla="*/ 239 h 306"/>
                    <a:gd name="T62" fmla="*/ 279 w 439"/>
                    <a:gd name="T63" fmla="*/ 226 h 306"/>
                    <a:gd name="T64" fmla="*/ 300 w 439"/>
                    <a:gd name="T65" fmla="*/ 211 h 306"/>
                    <a:gd name="T66" fmla="*/ 320 w 439"/>
                    <a:gd name="T67" fmla="*/ 196 h 306"/>
                    <a:gd name="T68" fmla="*/ 340 w 439"/>
                    <a:gd name="T69" fmla="*/ 179 h 306"/>
                    <a:gd name="T70" fmla="*/ 359 w 439"/>
                    <a:gd name="T71" fmla="*/ 161 h 306"/>
                    <a:gd name="T72" fmla="*/ 377 w 439"/>
                    <a:gd name="T73" fmla="*/ 141 h 306"/>
                    <a:gd name="T74" fmla="*/ 394 w 439"/>
                    <a:gd name="T75" fmla="*/ 121 h 306"/>
                    <a:gd name="T76" fmla="*/ 410 w 439"/>
                    <a:gd name="T77" fmla="*/ 101 h 306"/>
                    <a:gd name="T78" fmla="*/ 424 w 439"/>
                    <a:gd name="T79" fmla="*/ 80 h 306"/>
                    <a:gd name="T80" fmla="*/ 439 w 439"/>
                    <a:gd name="T81" fmla="*/ 57 h 306"/>
                    <a:gd name="T82" fmla="*/ 363 w 439"/>
                    <a:gd name="T83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39" h="306">
                      <a:moveTo>
                        <a:pt x="363" y="0"/>
                      </a:moveTo>
                      <a:lnTo>
                        <a:pt x="350" y="20"/>
                      </a:lnTo>
                      <a:lnTo>
                        <a:pt x="337" y="40"/>
                      </a:lnTo>
                      <a:lnTo>
                        <a:pt x="324" y="60"/>
                      </a:lnTo>
                      <a:lnTo>
                        <a:pt x="309" y="77"/>
                      </a:lnTo>
                      <a:lnTo>
                        <a:pt x="293" y="93"/>
                      </a:lnTo>
                      <a:lnTo>
                        <a:pt x="277" y="110"/>
                      </a:lnTo>
                      <a:lnTo>
                        <a:pt x="259" y="126"/>
                      </a:lnTo>
                      <a:lnTo>
                        <a:pt x="239" y="140"/>
                      </a:lnTo>
                      <a:lnTo>
                        <a:pt x="221" y="151"/>
                      </a:lnTo>
                      <a:lnTo>
                        <a:pt x="201" y="163"/>
                      </a:lnTo>
                      <a:lnTo>
                        <a:pt x="179" y="173"/>
                      </a:lnTo>
                      <a:lnTo>
                        <a:pt x="159" y="183"/>
                      </a:lnTo>
                      <a:lnTo>
                        <a:pt x="137" y="191"/>
                      </a:lnTo>
                      <a:lnTo>
                        <a:pt x="113" y="197"/>
                      </a:lnTo>
                      <a:lnTo>
                        <a:pt x="91" y="201"/>
                      </a:lnTo>
                      <a:lnTo>
                        <a:pt x="70" y="206"/>
                      </a:lnTo>
                      <a:lnTo>
                        <a:pt x="46" y="209"/>
                      </a:lnTo>
                      <a:lnTo>
                        <a:pt x="21" y="209"/>
                      </a:lnTo>
                      <a:lnTo>
                        <a:pt x="0" y="209"/>
                      </a:lnTo>
                      <a:lnTo>
                        <a:pt x="11" y="306"/>
                      </a:lnTo>
                      <a:lnTo>
                        <a:pt x="37" y="303"/>
                      </a:lnTo>
                      <a:lnTo>
                        <a:pt x="63" y="301"/>
                      </a:lnTo>
                      <a:lnTo>
                        <a:pt x="89" y="299"/>
                      </a:lnTo>
                      <a:lnTo>
                        <a:pt x="113" y="293"/>
                      </a:lnTo>
                      <a:lnTo>
                        <a:pt x="139" y="287"/>
                      </a:lnTo>
                      <a:lnTo>
                        <a:pt x="163" y="281"/>
                      </a:lnTo>
                      <a:lnTo>
                        <a:pt x="187" y="273"/>
                      </a:lnTo>
                      <a:lnTo>
                        <a:pt x="211" y="263"/>
                      </a:lnTo>
                      <a:lnTo>
                        <a:pt x="236" y="251"/>
                      </a:lnTo>
                      <a:lnTo>
                        <a:pt x="257" y="239"/>
                      </a:lnTo>
                      <a:lnTo>
                        <a:pt x="279" y="226"/>
                      </a:lnTo>
                      <a:lnTo>
                        <a:pt x="300" y="211"/>
                      </a:lnTo>
                      <a:lnTo>
                        <a:pt x="320" y="196"/>
                      </a:lnTo>
                      <a:lnTo>
                        <a:pt x="340" y="179"/>
                      </a:lnTo>
                      <a:lnTo>
                        <a:pt x="359" y="161"/>
                      </a:lnTo>
                      <a:lnTo>
                        <a:pt x="377" y="141"/>
                      </a:lnTo>
                      <a:lnTo>
                        <a:pt x="394" y="121"/>
                      </a:lnTo>
                      <a:lnTo>
                        <a:pt x="410" y="101"/>
                      </a:lnTo>
                      <a:lnTo>
                        <a:pt x="424" y="80"/>
                      </a:lnTo>
                      <a:lnTo>
                        <a:pt x="439" y="57"/>
                      </a:lnTo>
                      <a:lnTo>
                        <a:pt x="363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07" name="Freeform 172"/>
                <p:cNvSpPr>
                  <a:spLocks/>
                </p:cNvSpPr>
                <p:nvPr/>
              </p:nvSpPr>
              <p:spPr bwMode="auto">
                <a:xfrm>
                  <a:off x="3034" y="2471"/>
                  <a:ext cx="106" cy="62"/>
                </a:xfrm>
                <a:custGeom>
                  <a:avLst/>
                  <a:gdLst>
                    <a:gd name="T0" fmla="*/ 0 w 425"/>
                    <a:gd name="T1" fmla="*/ 0 h 249"/>
                    <a:gd name="T2" fmla="*/ 78 w 425"/>
                    <a:gd name="T3" fmla="*/ 104 h 249"/>
                    <a:gd name="T4" fmla="*/ 180 w 425"/>
                    <a:gd name="T5" fmla="*/ 182 h 249"/>
                    <a:gd name="T6" fmla="*/ 297 w 425"/>
                    <a:gd name="T7" fmla="*/ 230 h 249"/>
                    <a:gd name="T8" fmla="*/ 425 w 425"/>
                    <a:gd name="T9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5" h="249">
                      <a:moveTo>
                        <a:pt x="0" y="0"/>
                      </a:moveTo>
                      <a:lnTo>
                        <a:pt x="78" y="104"/>
                      </a:lnTo>
                      <a:lnTo>
                        <a:pt x="180" y="182"/>
                      </a:lnTo>
                      <a:lnTo>
                        <a:pt x="297" y="230"/>
                      </a:lnTo>
                      <a:lnTo>
                        <a:pt x="425" y="249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08" name="Freeform 173"/>
                <p:cNvSpPr>
                  <a:spLocks/>
                </p:cNvSpPr>
                <p:nvPr/>
              </p:nvSpPr>
              <p:spPr bwMode="auto">
                <a:xfrm>
                  <a:off x="3052" y="2456"/>
                  <a:ext cx="91" cy="53"/>
                </a:xfrm>
                <a:custGeom>
                  <a:avLst/>
                  <a:gdLst>
                    <a:gd name="T0" fmla="*/ 0 w 362"/>
                    <a:gd name="T1" fmla="*/ 0 h 209"/>
                    <a:gd name="T2" fmla="*/ 90 w 362"/>
                    <a:gd name="T3" fmla="*/ 116 h 209"/>
                    <a:gd name="T4" fmla="*/ 219 w 362"/>
                    <a:gd name="T5" fmla="*/ 187 h 209"/>
                    <a:gd name="T6" fmla="*/ 362 w 362"/>
                    <a:gd name="T7" fmla="*/ 209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2" h="209">
                      <a:moveTo>
                        <a:pt x="0" y="0"/>
                      </a:moveTo>
                      <a:lnTo>
                        <a:pt x="90" y="116"/>
                      </a:lnTo>
                      <a:lnTo>
                        <a:pt x="219" y="187"/>
                      </a:lnTo>
                      <a:lnTo>
                        <a:pt x="362" y="209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09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3034" y="2456"/>
                  <a:ext cx="18" cy="1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10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3140" y="2509"/>
                  <a:ext cx="3" cy="2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11" name="Freeform 176"/>
                <p:cNvSpPr>
                  <a:spLocks/>
                </p:cNvSpPr>
                <p:nvPr/>
              </p:nvSpPr>
              <p:spPr bwMode="auto">
                <a:xfrm>
                  <a:off x="3034" y="2456"/>
                  <a:ext cx="109" cy="77"/>
                </a:xfrm>
                <a:custGeom>
                  <a:avLst/>
                  <a:gdLst>
                    <a:gd name="T0" fmla="*/ 437 w 437"/>
                    <a:gd name="T1" fmla="*/ 209 h 306"/>
                    <a:gd name="T2" fmla="*/ 415 w 437"/>
                    <a:gd name="T3" fmla="*/ 209 h 306"/>
                    <a:gd name="T4" fmla="*/ 391 w 437"/>
                    <a:gd name="T5" fmla="*/ 209 h 306"/>
                    <a:gd name="T6" fmla="*/ 367 w 437"/>
                    <a:gd name="T7" fmla="*/ 206 h 306"/>
                    <a:gd name="T8" fmla="*/ 345 w 437"/>
                    <a:gd name="T9" fmla="*/ 201 h 306"/>
                    <a:gd name="T10" fmla="*/ 324 w 437"/>
                    <a:gd name="T11" fmla="*/ 197 h 306"/>
                    <a:gd name="T12" fmla="*/ 300 w 437"/>
                    <a:gd name="T13" fmla="*/ 191 h 306"/>
                    <a:gd name="T14" fmla="*/ 280 w 437"/>
                    <a:gd name="T15" fmla="*/ 183 h 306"/>
                    <a:gd name="T16" fmla="*/ 257 w 437"/>
                    <a:gd name="T17" fmla="*/ 173 h 306"/>
                    <a:gd name="T18" fmla="*/ 235 w 437"/>
                    <a:gd name="T19" fmla="*/ 163 h 306"/>
                    <a:gd name="T20" fmla="*/ 215 w 437"/>
                    <a:gd name="T21" fmla="*/ 151 h 306"/>
                    <a:gd name="T22" fmla="*/ 198 w 437"/>
                    <a:gd name="T23" fmla="*/ 140 h 306"/>
                    <a:gd name="T24" fmla="*/ 178 w 437"/>
                    <a:gd name="T25" fmla="*/ 126 h 306"/>
                    <a:gd name="T26" fmla="*/ 160 w 437"/>
                    <a:gd name="T27" fmla="*/ 110 h 306"/>
                    <a:gd name="T28" fmla="*/ 144 w 437"/>
                    <a:gd name="T29" fmla="*/ 93 h 306"/>
                    <a:gd name="T30" fmla="*/ 128 w 437"/>
                    <a:gd name="T31" fmla="*/ 77 h 306"/>
                    <a:gd name="T32" fmla="*/ 114 w 437"/>
                    <a:gd name="T33" fmla="*/ 60 h 306"/>
                    <a:gd name="T34" fmla="*/ 100 w 437"/>
                    <a:gd name="T35" fmla="*/ 40 h 306"/>
                    <a:gd name="T36" fmla="*/ 85 w 437"/>
                    <a:gd name="T37" fmla="*/ 20 h 306"/>
                    <a:gd name="T38" fmla="*/ 75 w 437"/>
                    <a:gd name="T39" fmla="*/ 0 h 306"/>
                    <a:gd name="T40" fmla="*/ 0 w 437"/>
                    <a:gd name="T41" fmla="*/ 57 h 306"/>
                    <a:gd name="T42" fmla="*/ 12 w 437"/>
                    <a:gd name="T43" fmla="*/ 80 h 306"/>
                    <a:gd name="T44" fmla="*/ 28 w 437"/>
                    <a:gd name="T45" fmla="*/ 101 h 306"/>
                    <a:gd name="T46" fmla="*/ 42 w 437"/>
                    <a:gd name="T47" fmla="*/ 121 h 306"/>
                    <a:gd name="T48" fmla="*/ 60 w 437"/>
                    <a:gd name="T49" fmla="*/ 141 h 306"/>
                    <a:gd name="T50" fmla="*/ 78 w 437"/>
                    <a:gd name="T51" fmla="*/ 161 h 306"/>
                    <a:gd name="T52" fmla="*/ 95 w 437"/>
                    <a:gd name="T53" fmla="*/ 179 h 306"/>
                    <a:gd name="T54" fmla="*/ 115 w 437"/>
                    <a:gd name="T55" fmla="*/ 196 h 306"/>
                    <a:gd name="T56" fmla="*/ 135 w 437"/>
                    <a:gd name="T57" fmla="*/ 211 h 306"/>
                    <a:gd name="T58" fmla="*/ 158 w 437"/>
                    <a:gd name="T59" fmla="*/ 226 h 306"/>
                    <a:gd name="T60" fmla="*/ 180 w 437"/>
                    <a:gd name="T61" fmla="*/ 239 h 306"/>
                    <a:gd name="T62" fmla="*/ 201 w 437"/>
                    <a:gd name="T63" fmla="*/ 251 h 306"/>
                    <a:gd name="T64" fmla="*/ 225 w 437"/>
                    <a:gd name="T65" fmla="*/ 263 h 306"/>
                    <a:gd name="T66" fmla="*/ 250 w 437"/>
                    <a:gd name="T67" fmla="*/ 273 h 306"/>
                    <a:gd name="T68" fmla="*/ 274 w 437"/>
                    <a:gd name="T69" fmla="*/ 281 h 306"/>
                    <a:gd name="T70" fmla="*/ 297 w 437"/>
                    <a:gd name="T71" fmla="*/ 287 h 306"/>
                    <a:gd name="T72" fmla="*/ 324 w 437"/>
                    <a:gd name="T73" fmla="*/ 293 h 306"/>
                    <a:gd name="T74" fmla="*/ 347 w 437"/>
                    <a:gd name="T75" fmla="*/ 299 h 306"/>
                    <a:gd name="T76" fmla="*/ 373 w 437"/>
                    <a:gd name="T77" fmla="*/ 301 h 306"/>
                    <a:gd name="T78" fmla="*/ 398 w 437"/>
                    <a:gd name="T79" fmla="*/ 303 h 306"/>
                    <a:gd name="T80" fmla="*/ 425 w 437"/>
                    <a:gd name="T81" fmla="*/ 306 h 306"/>
                    <a:gd name="T82" fmla="*/ 437 w 437"/>
                    <a:gd name="T83" fmla="*/ 209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37" h="306">
                      <a:moveTo>
                        <a:pt x="437" y="209"/>
                      </a:moveTo>
                      <a:lnTo>
                        <a:pt x="415" y="209"/>
                      </a:lnTo>
                      <a:lnTo>
                        <a:pt x="391" y="209"/>
                      </a:lnTo>
                      <a:lnTo>
                        <a:pt x="367" y="206"/>
                      </a:lnTo>
                      <a:lnTo>
                        <a:pt x="345" y="201"/>
                      </a:lnTo>
                      <a:lnTo>
                        <a:pt x="324" y="197"/>
                      </a:lnTo>
                      <a:lnTo>
                        <a:pt x="300" y="191"/>
                      </a:lnTo>
                      <a:lnTo>
                        <a:pt x="280" y="183"/>
                      </a:lnTo>
                      <a:lnTo>
                        <a:pt x="257" y="173"/>
                      </a:lnTo>
                      <a:lnTo>
                        <a:pt x="235" y="163"/>
                      </a:lnTo>
                      <a:lnTo>
                        <a:pt x="215" y="151"/>
                      </a:lnTo>
                      <a:lnTo>
                        <a:pt x="198" y="140"/>
                      </a:lnTo>
                      <a:lnTo>
                        <a:pt x="178" y="126"/>
                      </a:lnTo>
                      <a:lnTo>
                        <a:pt x="160" y="110"/>
                      </a:lnTo>
                      <a:lnTo>
                        <a:pt x="144" y="93"/>
                      </a:lnTo>
                      <a:lnTo>
                        <a:pt x="128" y="77"/>
                      </a:lnTo>
                      <a:lnTo>
                        <a:pt x="114" y="60"/>
                      </a:lnTo>
                      <a:lnTo>
                        <a:pt x="100" y="40"/>
                      </a:lnTo>
                      <a:lnTo>
                        <a:pt x="85" y="20"/>
                      </a:lnTo>
                      <a:lnTo>
                        <a:pt x="75" y="0"/>
                      </a:lnTo>
                      <a:lnTo>
                        <a:pt x="0" y="57"/>
                      </a:lnTo>
                      <a:lnTo>
                        <a:pt x="12" y="80"/>
                      </a:lnTo>
                      <a:lnTo>
                        <a:pt x="28" y="101"/>
                      </a:lnTo>
                      <a:lnTo>
                        <a:pt x="42" y="121"/>
                      </a:lnTo>
                      <a:lnTo>
                        <a:pt x="60" y="141"/>
                      </a:lnTo>
                      <a:lnTo>
                        <a:pt x="78" y="161"/>
                      </a:lnTo>
                      <a:lnTo>
                        <a:pt x="95" y="179"/>
                      </a:lnTo>
                      <a:lnTo>
                        <a:pt x="115" y="196"/>
                      </a:lnTo>
                      <a:lnTo>
                        <a:pt x="135" y="211"/>
                      </a:lnTo>
                      <a:lnTo>
                        <a:pt x="158" y="226"/>
                      </a:lnTo>
                      <a:lnTo>
                        <a:pt x="180" y="239"/>
                      </a:lnTo>
                      <a:lnTo>
                        <a:pt x="201" y="251"/>
                      </a:lnTo>
                      <a:lnTo>
                        <a:pt x="225" y="263"/>
                      </a:lnTo>
                      <a:lnTo>
                        <a:pt x="250" y="273"/>
                      </a:lnTo>
                      <a:lnTo>
                        <a:pt x="274" y="281"/>
                      </a:lnTo>
                      <a:lnTo>
                        <a:pt x="297" y="287"/>
                      </a:lnTo>
                      <a:lnTo>
                        <a:pt x="324" y="293"/>
                      </a:lnTo>
                      <a:lnTo>
                        <a:pt x="347" y="299"/>
                      </a:lnTo>
                      <a:lnTo>
                        <a:pt x="373" y="301"/>
                      </a:lnTo>
                      <a:lnTo>
                        <a:pt x="398" y="303"/>
                      </a:lnTo>
                      <a:lnTo>
                        <a:pt x="425" y="306"/>
                      </a:lnTo>
                      <a:lnTo>
                        <a:pt x="437" y="20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12" name="Freeform 177"/>
                <p:cNvSpPr>
                  <a:spLocks/>
                </p:cNvSpPr>
                <p:nvPr/>
              </p:nvSpPr>
              <p:spPr bwMode="auto">
                <a:xfrm>
                  <a:off x="2981" y="2141"/>
                  <a:ext cx="30" cy="14"/>
                </a:xfrm>
                <a:custGeom>
                  <a:avLst/>
                  <a:gdLst>
                    <a:gd name="T0" fmla="*/ 0 w 124"/>
                    <a:gd name="T1" fmla="*/ 48 h 54"/>
                    <a:gd name="T2" fmla="*/ 29 w 124"/>
                    <a:gd name="T3" fmla="*/ 0 h 54"/>
                    <a:gd name="T4" fmla="*/ 124 w 124"/>
                    <a:gd name="T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4" h="54">
                      <a:moveTo>
                        <a:pt x="0" y="48"/>
                      </a:moveTo>
                      <a:lnTo>
                        <a:pt x="29" y="0"/>
                      </a:lnTo>
                      <a:lnTo>
                        <a:pt x="124" y="54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13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3004" y="2155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14" name="Line 179"/>
                <p:cNvSpPr>
                  <a:spLocks noChangeShapeType="1"/>
                </p:cNvSpPr>
                <p:nvPr/>
              </p:nvSpPr>
              <p:spPr bwMode="auto">
                <a:xfrm>
                  <a:off x="2981" y="2153"/>
                  <a:ext cx="23" cy="1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15" name="Freeform 180"/>
                <p:cNvSpPr>
                  <a:spLocks/>
                </p:cNvSpPr>
                <p:nvPr/>
              </p:nvSpPr>
              <p:spPr bwMode="auto">
                <a:xfrm>
                  <a:off x="2981" y="2141"/>
                  <a:ext cx="30" cy="26"/>
                </a:xfrm>
                <a:custGeom>
                  <a:avLst/>
                  <a:gdLst>
                    <a:gd name="T0" fmla="*/ 0 w 124"/>
                    <a:gd name="T1" fmla="*/ 48 h 104"/>
                    <a:gd name="T2" fmla="*/ 94 w 124"/>
                    <a:gd name="T3" fmla="*/ 104 h 104"/>
                    <a:gd name="T4" fmla="*/ 124 w 124"/>
                    <a:gd name="T5" fmla="*/ 54 h 104"/>
                    <a:gd name="T6" fmla="*/ 29 w 124"/>
                    <a:gd name="T7" fmla="*/ 0 h 104"/>
                    <a:gd name="T8" fmla="*/ 0 w 124"/>
                    <a:gd name="T9" fmla="*/ 4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04">
                      <a:moveTo>
                        <a:pt x="0" y="48"/>
                      </a:moveTo>
                      <a:lnTo>
                        <a:pt x="94" y="104"/>
                      </a:lnTo>
                      <a:lnTo>
                        <a:pt x="124" y="54"/>
                      </a:lnTo>
                      <a:lnTo>
                        <a:pt x="29" y="0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16" name="Freeform 181"/>
                <p:cNvSpPr>
                  <a:spLocks/>
                </p:cNvSpPr>
                <p:nvPr/>
              </p:nvSpPr>
              <p:spPr bwMode="auto">
                <a:xfrm>
                  <a:off x="3010" y="2102"/>
                  <a:ext cx="31" cy="13"/>
                </a:xfrm>
                <a:custGeom>
                  <a:avLst/>
                  <a:gdLst>
                    <a:gd name="T0" fmla="*/ 124 w 124"/>
                    <a:gd name="T1" fmla="*/ 4 h 54"/>
                    <a:gd name="T2" fmla="*/ 94 w 124"/>
                    <a:gd name="T3" fmla="*/ 54 h 54"/>
                    <a:gd name="T4" fmla="*/ 0 w 124"/>
                    <a:gd name="T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4" h="54">
                      <a:moveTo>
                        <a:pt x="124" y="4"/>
                      </a:moveTo>
                      <a:lnTo>
                        <a:pt x="94" y="5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17" name="Line 182"/>
                <p:cNvSpPr>
                  <a:spLocks noChangeShapeType="1"/>
                </p:cNvSpPr>
                <p:nvPr/>
              </p:nvSpPr>
              <p:spPr bwMode="auto">
                <a:xfrm flipH="1">
                  <a:off x="3010" y="2089"/>
                  <a:ext cx="8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18" name="Line 183"/>
                <p:cNvSpPr>
                  <a:spLocks noChangeShapeType="1"/>
                </p:cNvSpPr>
                <p:nvPr/>
              </p:nvSpPr>
              <p:spPr bwMode="auto">
                <a:xfrm flipH="1" flipV="1">
                  <a:off x="3018" y="2089"/>
                  <a:ext cx="23" cy="1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19" name="Freeform 184"/>
                <p:cNvSpPr>
                  <a:spLocks/>
                </p:cNvSpPr>
                <p:nvPr/>
              </p:nvSpPr>
              <p:spPr bwMode="auto">
                <a:xfrm>
                  <a:off x="3010" y="2089"/>
                  <a:ext cx="31" cy="26"/>
                </a:xfrm>
                <a:custGeom>
                  <a:avLst/>
                  <a:gdLst>
                    <a:gd name="T0" fmla="*/ 124 w 124"/>
                    <a:gd name="T1" fmla="*/ 54 h 104"/>
                    <a:gd name="T2" fmla="*/ 29 w 124"/>
                    <a:gd name="T3" fmla="*/ 0 h 104"/>
                    <a:gd name="T4" fmla="*/ 0 w 124"/>
                    <a:gd name="T5" fmla="*/ 50 h 104"/>
                    <a:gd name="T6" fmla="*/ 94 w 124"/>
                    <a:gd name="T7" fmla="*/ 104 h 104"/>
                    <a:gd name="T8" fmla="*/ 124 w 124"/>
                    <a:gd name="T9" fmla="*/ 5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04">
                      <a:moveTo>
                        <a:pt x="124" y="54"/>
                      </a:moveTo>
                      <a:lnTo>
                        <a:pt x="29" y="0"/>
                      </a:lnTo>
                      <a:lnTo>
                        <a:pt x="0" y="50"/>
                      </a:lnTo>
                      <a:lnTo>
                        <a:pt x="94" y="104"/>
                      </a:lnTo>
                      <a:lnTo>
                        <a:pt x="124" y="54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20" name="Freeform 185"/>
                <p:cNvSpPr>
                  <a:spLocks/>
                </p:cNvSpPr>
                <p:nvPr/>
              </p:nvSpPr>
              <p:spPr bwMode="auto">
                <a:xfrm>
                  <a:off x="3183" y="2010"/>
                  <a:ext cx="14" cy="28"/>
                </a:xfrm>
                <a:custGeom>
                  <a:avLst/>
                  <a:gdLst>
                    <a:gd name="T0" fmla="*/ 57 w 57"/>
                    <a:gd name="T1" fmla="*/ 110 h 110"/>
                    <a:gd name="T2" fmla="*/ 0 w 57"/>
                    <a:gd name="T3" fmla="*/ 110 h 110"/>
                    <a:gd name="T4" fmla="*/ 0 w 57"/>
                    <a:gd name="T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10">
                      <a:moveTo>
                        <a:pt x="57" y="110"/>
                      </a:moveTo>
                      <a:lnTo>
                        <a:pt x="0" y="1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21" name="Line 186"/>
                <p:cNvSpPr>
                  <a:spLocks noChangeShapeType="1"/>
                </p:cNvSpPr>
                <p:nvPr/>
              </p:nvSpPr>
              <p:spPr bwMode="auto">
                <a:xfrm flipH="1">
                  <a:off x="3183" y="2010"/>
                  <a:ext cx="1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22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3197" y="2010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23" name="Rectangle 188"/>
                <p:cNvSpPr>
                  <a:spLocks noChangeArrowheads="1"/>
                </p:cNvSpPr>
                <p:nvPr/>
              </p:nvSpPr>
              <p:spPr bwMode="auto">
                <a:xfrm>
                  <a:off x="3183" y="2010"/>
                  <a:ext cx="14" cy="28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24" name="Freeform 189"/>
                <p:cNvSpPr>
                  <a:spLocks/>
                </p:cNvSpPr>
                <p:nvPr/>
              </p:nvSpPr>
              <p:spPr bwMode="auto">
                <a:xfrm>
                  <a:off x="3209" y="2010"/>
                  <a:ext cx="14" cy="28"/>
                </a:xfrm>
                <a:custGeom>
                  <a:avLst/>
                  <a:gdLst>
                    <a:gd name="T0" fmla="*/ 57 w 57"/>
                    <a:gd name="T1" fmla="*/ 110 h 110"/>
                    <a:gd name="T2" fmla="*/ 0 w 57"/>
                    <a:gd name="T3" fmla="*/ 110 h 110"/>
                    <a:gd name="T4" fmla="*/ 0 w 57"/>
                    <a:gd name="T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10">
                      <a:moveTo>
                        <a:pt x="57" y="110"/>
                      </a:moveTo>
                      <a:lnTo>
                        <a:pt x="0" y="1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25" name="Line 190"/>
                <p:cNvSpPr>
                  <a:spLocks noChangeShapeType="1"/>
                </p:cNvSpPr>
                <p:nvPr/>
              </p:nvSpPr>
              <p:spPr bwMode="auto">
                <a:xfrm flipH="1">
                  <a:off x="3209" y="2010"/>
                  <a:ext cx="1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26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3223" y="2010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27" name="Rectangle 192"/>
                <p:cNvSpPr>
                  <a:spLocks noChangeArrowheads="1"/>
                </p:cNvSpPr>
                <p:nvPr/>
              </p:nvSpPr>
              <p:spPr bwMode="auto">
                <a:xfrm>
                  <a:off x="3209" y="2010"/>
                  <a:ext cx="14" cy="28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28" name="Freeform 193"/>
                <p:cNvSpPr>
                  <a:spLocks/>
                </p:cNvSpPr>
                <p:nvPr/>
              </p:nvSpPr>
              <p:spPr bwMode="auto">
                <a:xfrm>
                  <a:off x="3415" y="2010"/>
                  <a:ext cx="14" cy="28"/>
                </a:xfrm>
                <a:custGeom>
                  <a:avLst/>
                  <a:gdLst>
                    <a:gd name="T0" fmla="*/ 58 w 58"/>
                    <a:gd name="T1" fmla="*/ 110 h 110"/>
                    <a:gd name="T2" fmla="*/ 0 w 58"/>
                    <a:gd name="T3" fmla="*/ 110 h 110"/>
                    <a:gd name="T4" fmla="*/ 0 w 58"/>
                    <a:gd name="T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110">
                      <a:moveTo>
                        <a:pt x="58" y="110"/>
                      </a:moveTo>
                      <a:lnTo>
                        <a:pt x="0" y="1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29" name="Line 194"/>
                <p:cNvSpPr>
                  <a:spLocks noChangeShapeType="1"/>
                </p:cNvSpPr>
                <p:nvPr/>
              </p:nvSpPr>
              <p:spPr bwMode="auto">
                <a:xfrm flipH="1">
                  <a:off x="3415" y="2010"/>
                  <a:ext cx="1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0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3429" y="2010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1" name="Rectangle 196"/>
                <p:cNvSpPr>
                  <a:spLocks noChangeArrowheads="1"/>
                </p:cNvSpPr>
                <p:nvPr/>
              </p:nvSpPr>
              <p:spPr bwMode="auto">
                <a:xfrm>
                  <a:off x="3415" y="2010"/>
                  <a:ext cx="14" cy="28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2" name="Freeform 197"/>
                <p:cNvSpPr>
                  <a:spLocks/>
                </p:cNvSpPr>
                <p:nvPr/>
              </p:nvSpPr>
              <p:spPr bwMode="auto">
                <a:xfrm>
                  <a:off x="3440" y="2010"/>
                  <a:ext cx="14" cy="28"/>
                </a:xfrm>
                <a:custGeom>
                  <a:avLst/>
                  <a:gdLst>
                    <a:gd name="T0" fmla="*/ 56 w 56"/>
                    <a:gd name="T1" fmla="*/ 110 h 110"/>
                    <a:gd name="T2" fmla="*/ 0 w 56"/>
                    <a:gd name="T3" fmla="*/ 110 h 110"/>
                    <a:gd name="T4" fmla="*/ 0 w 56"/>
                    <a:gd name="T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10">
                      <a:moveTo>
                        <a:pt x="56" y="110"/>
                      </a:moveTo>
                      <a:lnTo>
                        <a:pt x="0" y="1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3" name="Line 198"/>
                <p:cNvSpPr>
                  <a:spLocks noChangeShapeType="1"/>
                </p:cNvSpPr>
                <p:nvPr/>
              </p:nvSpPr>
              <p:spPr bwMode="auto">
                <a:xfrm flipH="1">
                  <a:off x="3440" y="2010"/>
                  <a:ext cx="1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4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3454" y="2010"/>
                  <a:ext cx="0" cy="28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5" name="Rectangle 200"/>
                <p:cNvSpPr>
                  <a:spLocks noChangeArrowheads="1"/>
                </p:cNvSpPr>
                <p:nvPr/>
              </p:nvSpPr>
              <p:spPr bwMode="auto">
                <a:xfrm>
                  <a:off x="3440" y="2010"/>
                  <a:ext cx="14" cy="28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6" name="Freeform 201"/>
                <p:cNvSpPr>
                  <a:spLocks/>
                </p:cNvSpPr>
                <p:nvPr/>
              </p:nvSpPr>
              <p:spPr bwMode="auto">
                <a:xfrm>
                  <a:off x="3596" y="2089"/>
                  <a:ext cx="24" cy="26"/>
                </a:xfrm>
                <a:custGeom>
                  <a:avLst/>
                  <a:gdLst>
                    <a:gd name="T0" fmla="*/ 28 w 94"/>
                    <a:gd name="T1" fmla="*/ 104 h 104"/>
                    <a:gd name="T2" fmla="*/ 0 w 94"/>
                    <a:gd name="T3" fmla="*/ 54 h 104"/>
                    <a:gd name="T4" fmla="*/ 94 w 94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104">
                      <a:moveTo>
                        <a:pt x="28" y="104"/>
                      </a:moveTo>
                      <a:lnTo>
                        <a:pt x="0" y="54"/>
                      </a:lnTo>
                      <a:lnTo>
                        <a:pt x="94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7" name="Line 202"/>
                <p:cNvSpPr>
                  <a:spLocks noChangeShapeType="1"/>
                </p:cNvSpPr>
                <p:nvPr/>
              </p:nvSpPr>
              <p:spPr bwMode="auto">
                <a:xfrm flipH="1" flipV="1">
                  <a:off x="3620" y="2089"/>
                  <a:ext cx="7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8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3603" y="2102"/>
                  <a:ext cx="24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39" name="Freeform 204"/>
                <p:cNvSpPr>
                  <a:spLocks/>
                </p:cNvSpPr>
                <p:nvPr/>
              </p:nvSpPr>
              <p:spPr bwMode="auto">
                <a:xfrm>
                  <a:off x="3596" y="2089"/>
                  <a:ext cx="31" cy="26"/>
                </a:xfrm>
                <a:custGeom>
                  <a:avLst/>
                  <a:gdLst>
                    <a:gd name="T0" fmla="*/ 28 w 124"/>
                    <a:gd name="T1" fmla="*/ 104 h 104"/>
                    <a:gd name="T2" fmla="*/ 124 w 124"/>
                    <a:gd name="T3" fmla="*/ 50 h 104"/>
                    <a:gd name="T4" fmla="*/ 94 w 124"/>
                    <a:gd name="T5" fmla="*/ 0 h 104"/>
                    <a:gd name="T6" fmla="*/ 0 w 124"/>
                    <a:gd name="T7" fmla="*/ 54 h 104"/>
                    <a:gd name="T8" fmla="*/ 28 w 124"/>
                    <a:gd name="T9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04">
                      <a:moveTo>
                        <a:pt x="28" y="104"/>
                      </a:moveTo>
                      <a:lnTo>
                        <a:pt x="124" y="50"/>
                      </a:lnTo>
                      <a:lnTo>
                        <a:pt x="94" y="0"/>
                      </a:lnTo>
                      <a:lnTo>
                        <a:pt x="0" y="54"/>
                      </a:lnTo>
                      <a:lnTo>
                        <a:pt x="28" y="104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40" name="Freeform 205"/>
                <p:cNvSpPr>
                  <a:spLocks/>
                </p:cNvSpPr>
                <p:nvPr/>
              </p:nvSpPr>
              <p:spPr bwMode="auto">
                <a:xfrm>
                  <a:off x="3625" y="2141"/>
                  <a:ext cx="24" cy="26"/>
                </a:xfrm>
                <a:custGeom>
                  <a:avLst/>
                  <a:gdLst>
                    <a:gd name="T0" fmla="*/ 30 w 96"/>
                    <a:gd name="T1" fmla="*/ 104 h 104"/>
                    <a:gd name="T2" fmla="*/ 0 w 96"/>
                    <a:gd name="T3" fmla="*/ 54 h 104"/>
                    <a:gd name="T4" fmla="*/ 96 w 96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104">
                      <a:moveTo>
                        <a:pt x="30" y="104"/>
                      </a:moveTo>
                      <a:lnTo>
                        <a:pt x="0" y="54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41" name="Line 206"/>
                <p:cNvSpPr>
                  <a:spLocks noChangeShapeType="1"/>
                </p:cNvSpPr>
                <p:nvPr/>
              </p:nvSpPr>
              <p:spPr bwMode="auto">
                <a:xfrm flipH="1" flipV="1">
                  <a:off x="3649" y="2141"/>
                  <a:ext cx="8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42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3633" y="2153"/>
                  <a:ext cx="24" cy="1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43" name="Freeform 208"/>
                <p:cNvSpPr>
                  <a:spLocks/>
                </p:cNvSpPr>
                <p:nvPr/>
              </p:nvSpPr>
              <p:spPr bwMode="auto">
                <a:xfrm>
                  <a:off x="3625" y="2141"/>
                  <a:ext cx="32" cy="26"/>
                </a:xfrm>
                <a:custGeom>
                  <a:avLst/>
                  <a:gdLst>
                    <a:gd name="T0" fmla="*/ 30 w 126"/>
                    <a:gd name="T1" fmla="*/ 104 h 104"/>
                    <a:gd name="T2" fmla="*/ 126 w 126"/>
                    <a:gd name="T3" fmla="*/ 48 h 104"/>
                    <a:gd name="T4" fmla="*/ 96 w 126"/>
                    <a:gd name="T5" fmla="*/ 0 h 104"/>
                    <a:gd name="T6" fmla="*/ 0 w 126"/>
                    <a:gd name="T7" fmla="*/ 54 h 104"/>
                    <a:gd name="T8" fmla="*/ 30 w 126"/>
                    <a:gd name="T9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" h="104">
                      <a:moveTo>
                        <a:pt x="30" y="104"/>
                      </a:moveTo>
                      <a:lnTo>
                        <a:pt x="126" y="48"/>
                      </a:lnTo>
                      <a:lnTo>
                        <a:pt x="96" y="0"/>
                      </a:lnTo>
                      <a:lnTo>
                        <a:pt x="0" y="54"/>
                      </a:lnTo>
                      <a:lnTo>
                        <a:pt x="30" y="104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44" name="Freeform 209"/>
                <p:cNvSpPr>
                  <a:spLocks/>
                </p:cNvSpPr>
                <p:nvPr/>
              </p:nvSpPr>
              <p:spPr bwMode="auto">
                <a:xfrm>
                  <a:off x="3625" y="2397"/>
                  <a:ext cx="32" cy="14"/>
                </a:xfrm>
                <a:custGeom>
                  <a:avLst/>
                  <a:gdLst>
                    <a:gd name="T0" fmla="*/ 126 w 126"/>
                    <a:gd name="T1" fmla="*/ 4 h 53"/>
                    <a:gd name="T2" fmla="*/ 96 w 126"/>
                    <a:gd name="T3" fmla="*/ 53 h 53"/>
                    <a:gd name="T4" fmla="*/ 0 w 126"/>
                    <a:gd name="T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6" h="53">
                      <a:moveTo>
                        <a:pt x="126" y="4"/>
                      </a:moveTo>
                      <a:lnTo>
                        <a:pt x="96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45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3625" y="2385"/>
                  <a:ext cx="8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46" name="Line 211"/>
                <p:cNvSpPr>
                  <a:spLocks noChangeShapeType="1"/>
                </p:cNvSpPr>
                <p:nvPr/>
              </p:nvSpPr>
              <p:spPr bwMode="auto">
                <a:xfrm flipH="1" flipV="1">
                  <a:off x="3633" y="2385"/>
                  <a:ext cx="24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47" name="Freeform 212"/>
                <p:cNvSpPr>
                  <a:spLocks/>
                </p:cNvSpPr>
                <p:nvPr/>
              </p:nvSpPr>
              <p:spPr bwMode="auto">
                <a:xfrm>
                  <a:off x="3625" y="2385"/>
                  <a:ext cx="32" cy="26"/>
                </a:xfrm>
                <a:custGeom>
                  <a:avLst/>
                  <a:gdLst>
                    <a:gd name="T0" fmla="*/ 126 w 126"/>
                    <a:gd name="T1" fmla="*/ 54 h 103"/>
                    <a:gd name="T2" fmla="*/ 30 w 126"/>
                    <a:gd name="T3" fmla="*/ 0 h 103"/>
                    <a:gd name="T4" fmla="*/ 0 w 126"/>
                    <a:gd name="T5" fmla="*/ 50 h 103"/>
                    <a:gd name="T6" fmla="*/ 96 w 126"/>
                    <a:gd name="T7" fmla="*/ 103 h 103"/>
                    <a:gd name="T8" fmla="*/ 126 w 126"/>
                    <a:gd name="T9" fmla="*/ 5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6" h="103">
                      <a:moveTo>
                        <a:pt x="126" y="54"/>
                      </a:moveTo>
                      <a:lnTo>
                        <a:pt x="30" y="0"/>
                      </a:lnTo>
                      <a:lnTo>
                        <a:pt x="0" y="50"/>
                      </a:lnTo>
                      <a:lnTo>
                        <a:pt x="96" y="103"/>
                      </a:lnTo>
                      <a:lnTo>
                        <a:pt x="126" y="54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48" name="Freeform 213"/>
                <p:cNvSpPr>
                  <a:spLocks/>
                </p:cNvSpPr>
                <p:nvPr/>
              </p:nvSpPr>
              <p:spPr bwMode="auto">
                <a:xfrm>
                  <a:off x="3596" y="2449"/>
                  <a:ext cx="31" cy="14"/>
                </a:xfrm>
                <a:custGeom>
                  <a:avLst/>
                  <a:gdLst>
                    <a:gd name="T0" fmla="*/ 124 w 124"/>
                    <a:gd name="T1" fmla="*/ 4 h 54"/>
                    <a:gd name="T2" fmla="*/ 94 w 124"/>
                    <a:gd name="T3" fmla="*/ 54 h 54"/>
                    <a:gd name="T4" fmla="*/ 0 w 124"/>
                    <a:gd name="T5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4" h="54">
                      <a:moveTo>
                        <a:pt x="124" y="4"/>
                      </a:moveTo>
                      <a:lnTo>
                        <a:pt x="94" y="5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49" name="Line 214"/>
                <p:cNvSpPr>
                  <a:spLocks noChangeShapeType="1"/>
                </p:cNvSpPr>
                <p:nvPr/>
              </p:nvSpPr>
              <p:spPr bwMode="auto">
                <a:xfrm flipH="1">
                  <a:off x="3596" y="2437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50" name="Line 215"/>
                <p:cNvSpPr>
                  <a:spLocks noChangeShapeType="1"/>
                </p:cNvSpPr>
                <p:nvPr/>
              </p:nvSpPr>
              <p:spPr bwMode="auto">
                <a:xfrm flipH="1" flipV="1">
                  <a:off x="3603" y="2437"/>
                  <a:ext cx="24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51" name="Freeform 216"/>
                <p:cNvSpPr>
                  <a:spLocks/>
                </p:cNvSpPr>
                <p:nvPr/>
              </p:nvSpPr>
              <p:spPr bwMode="auto">
                <a:xfrm>
                  <a:off x="3596" y="2437"/>
                  <a:ext cx="31" cy="26"/>
                </a:xfrm>
                <a:custGeom>
                  <a:avLst/>
                  <a:gdLst>
                    <a:gd name="T0" fmla="*/ 124 w 124"/>
                    <a:gd name="T1" fmla="*/ 54 h 104"/>
                    <a:gd name="T2" fmla="*/ 28 w 124"/>
                    <a:gd name="T3" fmla="*/ 0 h 104"/>
                    <a:gd name="T4" fmla="*/ 0 w 124"/>
                    <a:gd name="T5" fmla="*/ 50 h 104"/>
                    <a:gd name="T6" fmla="*/ 94 w 124"/>
                    <a:gd name="T7" fmla="*/ 104 h 104"/>
                    <a:gd name="T8" fmla="*/ 124 w 124"/>
                    <a:gd name="T9" fmla="*/ 5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04">
                      <a:moveTo>
                        <a:pt x="124" y="54"/>
                      </a:moveTo>
                      <a:lnTo>
                        <a:pt x="28" y="0"/>
                      </a:lnTo>
                      <a:lnTo>
                        <a:pt x="0" y="50"/>
                      </a:lnTo>
                      <a:lnTo>
                        <a:pt x="94" y="104"/>
                      </a:lnTo>
                      <a:lnTo>
                        <a:pt x="124" y="54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52" name="Freeform 217"/>
                <p:cNvSpPr>
                  <a:spLocks/>
                </p:cNvSpPr>
                <p:nvPr/>
              </p:nvSpPr>
              <p:spPr bwMode="auto">
                <a:xfrm>
                  <a:off x="3440" y="2515"/>
                  <a:ext cx="14" cy="27"/>
                </a:xfrm>
                <a:custGeom>
                  <a:avLst/>
                  <a:gdLst>
                    <a:gd name="T0" fmla="*/ 56 w 56"/>
                    <a:gd name="T1" fmla="*/ 110 h 110"/>
                    <a:gd name="T2" fmla="*/ 0 w 56"/>
                    <a:gd name="T3" fmla="*/ 110 h 110"/>
                    <a:gd name="T4" fmla="*/ 0 w 56"/>
                    <a:gd name="T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6" h="110">
                      <a:moveTo>
                        <a:pt x="56" y="110"/>
                      </a:moveTo>
                      <a:lnTo>
                        <a:pt x="0" y="1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53" name="Line 218"/>
                <p:cNvSpPr>
                  <a:spLocks noChangeShapeType="1"/>
                </p:cNvSpPr>
                <p:nvPr/>
              </p:nvSpPr>
              <p:spPr bwMode="auto">
                <a:xfrm flipH="1">
                  <a:off x="3440" y="2515"/>
                  <a:ext cx="1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54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3454" y="2515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55" name="Rectangle 220"/>
                <p:cNvSpPr>
                  <a:spLocks noChangeArrowheads="1"/>
                </p:cNvSpPr>
                <p:nvPr/>
              </p:nvSpPr>
              <p:spPr bwMode="auto">
                <a:xfrm>
                  <a:off x="3440" y="2515"/>
                  <a:ext cx="14" cy="27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56" name="Freeform 221"/>
                <p:cNvSpPr>
                  <a:spLocks/>
                </p:cNvSpPr>
                <p:nvPr/>
              </p:nvSpPr>
              <p:spPr bwMode="auto">
                <a:xfrm>
                  <a:off x="3415" y="2515"/>
                  <a:ext cx="14" cy="27"/>
                </a:xfrm>
                <a:custGeom>
                  <a:avLst/>
                  <a:gdLst>
                    <a:gd name="T0" fmla="*/ 58 w 58"/>
                    <a:gd name="T1" fmla="*/ 110 h 110"/>
                    <a:gd name="T2" fmla="*/ 0 w 58"/>
                    <a:gd name="T3" fmla="*/ 110 h 110"/>
                    <a:gd name="T4" fmla="*/ 0 w 58"/>
                    <a:gd name="T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8" h="110">
                      <a:moveTo>
                        <a:pt x="58" y="110"/>
                      </a:moveTo>
                      <a:lnTo>
                        <a:pt x="0" y="1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57" name="Line 222"/>
                <p:cNvSpPr>
                  <a:spLocks noChangeShapeType="1"/>
                </p:cNvSpPr>
                <p:nvPr/>
              </p:nvSpPr>
              <p:spPr bwMode="auto">
                <a:xfrm flipH="1">
                  <a:off x="3415" y="2515"/>
                  <a:ext cx="1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58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3429" y="2515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59" name="Rectangle 224"/>
                <p:cNvSpPr>
                  <a:spLocks noChangeArrowheads="1"/>
                </p:cNvSpPr>
                <p:nvPr/>
              </p:nvSpPr>
              <p:spPr bwMode="auto">
                <a:xfrm>
                  <a:off x="3415" y="2515"/>
                  <a:ext cx="14" cy="27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0" name="Freeform 225"/>
                <p:cNvSpPr>
                  <a:spLocks/>
                </p:cNvSpPr>
                <p:nvPr/>
              </p:nvSpPr>
              <p:spPr bwMode="auto">
                <a:xfrm>
                  <a:off x="3209" y="2515"/>
                  <a:ext cx="14" cy="27"/>
                </a:xfrm>
                <a:custGeom>
                  <a:avLst/>
                  <a:gdLst>
                    <a:gd name="T0" fmla="*/ 57 w 57"/>
                    <a:gd name="T1" fmla="*/ 110 h 110"/>
                    <a:gd name="T2" fmla="*/ 0 w 57"/>
                    <a:gd name="T3" fmla="*/ 110 h 110"/>
                    <a:gd name="T4" fmla="*/ 0 w 57"/>
                    <a:gd name="T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10">
                      <a:moveTo>
                        <a:pt x="57" y="110"/>
                      </a:moveTo>
                      <a:lnTo>
                        <a:pt x="0" y="1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1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3209" y="2515"/>
                  <a:ext cx="1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2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3223" y="2515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3" name="Rectangle 228"/>
                <p:cNvSpPr>
                  <a:spLocks noChangeArrowheads="1"/>
                </p:cNvSpPr>
                <p:nvPr/>
              </p:nvSpPr>
              <p:spPr bwMode="auto">
                <a:xfrm>
                  <a:off x="3209" y="2515"/>
                  <a:ext cx="14" cy="27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4" name="Freeform 229"/>
                <p:cNvSpPr>
                  <a:spLocks/>
                </p:cNvSpPr>
                <p:nvPr/>
              </p:nvSpPr>
              <p:spPr bwMode="auto">
                <a:xfrm>
                  <a:off x="3183" y="2515"/>
                  <a:ext cx="14" cy="27"/>
                </a:xfrm>
                <a:custGeom>
                  <a:avLst/>
                  <a:gdLst>
                    <a:gd name="T0" fmla="*/ 57 w 57"/>
                    <a:gd name="T1" fmla="*/ 110 h 110"/>
                    <a:gd name="T2" fmla="*/ 0 w 57"/>
                    <a:gd name="T3" fmla="*/ 110 h 110"/>
                    <a:gd name="T4" fmla="*/ 0 w 57"/>
                    <a:gd name="T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110">
                      <a:moveTo>
                        <a:pt x="57" y="110"/>
                      </a:moveTo>
                      <a:lnTo>
                        <a:pt x="0" y="1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5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3183" y="2515"/>
                  <a:ext cx="1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6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3197" y="2515"/>
                  <a:ext cx="0" cy="27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7" name="Rectangle 232"/>
                <p:cNvSpPr>
                  <a:spLocks noChangeArrowheads="1"/>
                </p:cNvSpPr>
                <p:nvPr/>
              </p:nvSpPr>
              <p:spPr bwMode="auto">
                <a:xfrm>
                  <a:off x="3183" y="2515"/>
                  <a:ext cx="14" cy="27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8" name="Freeform 233"/>
                <p:cNvSpPr>
                  <a:spLocks/>
                </p:cNvSpPr>
                <p:nvPr/>
              </p:nvSpPr>
              <p:spPr bwMode="auto">
                <a:xfrm>
                  <a:off x="3010" y="2437"/>
                  <a:ext cx="24" cy="26"/>
                </a:xfrm>
                <a:custGeom>
                  <a:avLst/>
                  <a:gdLst>
                    <a:gd name="T0" fmla="*/ 29 w 94"/>
                    <a:gd name="T1" fmla="*/ 104 h 104"/>
                    <a:gd name="T2" fmla="*/ 0 w 94"/>
                    <a:gd name="T3" fmla="*/ 54 h 104"/>
                    <a:gd name="T4" fmla="*/ 94 w 94"/>
                    <a:gd name="T5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104">
                      <a:moveTo>
                        <a:pt x="29" y="104"/>
                      </a:moveTo>
                      <a:lnTo>
                        <a:pt x="0" y="54"/>
                      </a:lnTo>
                      <a:lnTo>
                        <a:pt x="94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69" name="Line 234"/>
                <p:cNvSpPr>
                  <a:spLocks noChangeShapeType="1"/>
                </p:cNvSpPr>
                <p:nvPr/>
              </p:nvSpPr>
              <p:spPr bwMode="auto">
                <a:xfrm flipH="1" flipV="1">
                  <a:off x="3034" y="2437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70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3018" y="2449"/>
                  <a:ext cx="23" cy="1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71" name="Freeform 236"/>
                <p:cNvSpPr>
                  <a:spLocks/>
                </p:cNvSpPr>
                <p:nvPr/>
              </p:nvSpPr>
              <p:spPr bwMode="auto">
                <a:xfrm>
                  <a:off x="3010" y="2437"/>
                  <a:ext cx="31" cy="26"/>
                </a:xfrm>
                <a:custGeom>
                  <a:avLst/>
                  <a:gdLst>
                    <a:gd name="T0" fmla="*/ 29 w 124"/>
                    <a:gd name="T1" fmla="*/ 104 h 104"/>
                    <a:gd name="T2" fmla="*/ 124 w 124"/>
                    <a:gd name="T3" fmla="*/ 50 h 104"/>
                    <a:gd name="T4" fmla="*/ 94 w 124"/>
                    <a:gd name="T5" fmla="*/ 0 h 104"/>
                    <a:gd name="T6" fmla="*/ 0 w 124"/>
                    <a:gd name="T7" fmla="*/ 54 h 104"/>
                    <a:gd name="T8" fmla="*/ 29 w 124"/>
                    <a:gd name="T9" fmla="*/ 10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04">
                      <a:moveTo>
                        <a:pt x="29" y="104"/>
                      </a:moveTo>
                      <a:lnTo>
                        <a:pt x="124" y="50"/>
                      </a:lnTo>
                      <a:lnTo>
                        <a:pt x="94" y="0"/>
                      </a:lnTo>
                      <a:lnTo>
                        <a:pt x="0" y="54"/>
                      </a:lnTo>
                      <a:lnTo>
                        <a:pt x="29" y="104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72" name="Freeform 237"/>
                <p:cNvSpPr>
                  <a:spLocks/>
                </p:cNvSpPr>
                <p:nvPr/>
              </p:nvSpPr>
              <p:spPr bwMode="auto">
                <a:xfrm>
                  <a:off x="2981" y="2385"/>
                  <a:ext cx="23" cy="26"/>
                </a:xfrm>
                <a:custGeom>
                  <a:avLst/>
                  <a:gdLst>
                    <a:gd name="T0" fmla="*/ 29 w 94"/>
                    <a:gd name="T1" fmla="*/ 103 h 103"/>
                    <a:gd name="T2" fmla="*/ 0 w 94"/>
                    <a:gd name="T3" fmla="*/ 54 h 103"/>
                    <a:gd name="T4" fmla="*/ 94 w 94"/>
                    <a:gd name="T5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103">
                      <a:moveTo>
                        <a:pt x="29" y="103"/>
                      </a:moveTo>
                      <a:lnTo>
                        <a:pt x="0" y="54"/>
                      </a:lnTo>
                      <a:lnTo>
                        <a:pt x="94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73" name="Line 238"/>
                <p:cNvSpPr>
                  <a:spLocks noChangeShapeType="1"/>
                </p:cNvSpPr>
                <p:nvPr/>
              </p:nvSpPr>
              <p:spPr bwMode="auto">
                <a:xfrm flipH="1" flipV="1">
                  <a:off x="3004" y="2385"/>
                  <a:ext cx="7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74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988" y="2397"/>
                  <a:ext cx="23" cy="1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75" name="Freeform 240"/>
                <p:cNvSpPr>
                  <a:spLocks/>
                </p:cNvSpPr>
                <p:nvPr/>
              </p:nvSpPr>
              <p:spPr bwMode="auto">
                <a:xfrm>
                  <a:off x="2981" y="2385"/>
                  <a:ext cx="30" cy="26"/>
                </a:xfrm>
                <a:custGeom>
                  <a:avLst/>
                  <a:gdLst>
                    <a:gd name="T0" fmla="*/ 29 w 124"/>
                    <a:gd name="T1" fmla="*/ 103 h 103"/>
                    <a:gd name="T2" fmla="*/ 124 w 124"/>
                    <a:gd name="T3" fmla="*/ 50 h 103"/>
                    <a:gd name="T4" fmla="*/ 94 w 124"/>
                    <a:gd name="T5" fmla="*/ 0 h 103"/>
                    <a:gd name="T6" fmla="*/ 0 w 124"/>
                    <a:gd name="T7" fmla="*/ 54 h 103"/>
                    <a:gd name="T8" fmla="*/ 29 w 124"/>
                    <a:gd name="T9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4" h="103">
                      <a:moveTo>
                        <a:pt x="29" y="103"/>
                      </a:moveTo>
                      <a:lnTo>
                        <a:pt x="124" y="50"/>
                      </a:lnTo>
                      <a:lnTo>
                        <a:pt x="94" y="0"/>
                      </a:lnTo>
                      <a:lnTo>
                        <a:pt x="0" y="54"/>
                      </a:lnTo>
                      <a:lnTo>
                        <a:pt x="29" y="103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76" name="Freeform 241"/>
                <p:cNvSpPr>
                  <a:spLocks/>
                </p:cNvSpPr>
                <p:nvPr/>
              </p:nvSpPr>
              <p:spPr bwMode="auto">
                <a:xfrm>
                  <a:off x="2994" y="2125"/>
                  <a:ext cx="35" cy="20"/>
                </a:xfrm>
                <a:custGeom>
                  <a:avLst/>
                  <a:gdLst>
                    <a:gd name="T0" fmla="*/ 139 w 139"/>
                    <a:gd name="T1" fmla="*/ 0 h 77"/>
                    <a:gd name="T2" fmla="*/ 93 w 139"/>
                    <a:gd name="T3" fmla="*/ 77 h 77"/>
                    <a:gd name="T4" fmla="*/ 0 w 139"/>
                    <a:gd name="T5" fmla="*/ 2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9" h="77">
                      <a:moveTo>
                        <a:pt x="139" y="0"/>
                      </a:moveTo>
                      <a:lnTo>
                        <a:pt x="93" y="77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77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2994" y="2112"/>
                  <a:ext cx="11" cy="1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78" name="Line 243"/>
                <p:cNvSpPr>
                  <a:spLocks noChangeShapeType="1"/>
                </p:cNvSpPr>
                <p:nvPr/>
              </p:nvSpPr>
              <p:spPr bwMode="auto">
                <a:xfrm flipH="1" flipV="1">
                  <a:off x="3005" y="2112"/>
                  <a:ext cx="24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79" name="Freeform 244"/>
                <p:cNvSpPr>
                  <a:spLocks/>
                </p:cNvSpPr>
                <p:nvPr/>
              </p:nvSpPr>
              <p:spPr bwMode="auto">
                <a:xfrm>
                  <a:off x="2994" y="2112"/>
                  <a:ext cx="35" cy="33"/>
                </a:xfrm>
                <a:custGeom>
                  <a:avLst/>
                  <a:gdLst>
                    <a:gd name="T0" fmla="*/ 139 w 139"/>
                    <a:gd name="T1" fmla="*/ 54 h 131"/>
                    <a:gd name="T2" fmla="*/ 43 w 139"/>
                    <a:gd name="T3" fmla="*/ 0 h 131"/>
                    <a:gd name="T4" fmla="*/ 0 w 139"/>
                    <a:gd name="T5" fmla="*/ 77 h 131"/>
                    <a:gd name="T6" fmla="*/ 93 w 139"/>
                    <a:gd name="T7" fmla="*/ 131 h 131"/>
                    <a:gd name="T8" fmla="*/ 139 w 139"/>
                    <a:gd name="T9" fmla="*/ 54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131">
                      <a:moveTo>
                        <a:pt x="139" y="54"/>
                      </a:moveTo>
                      <a:lnTo>
                        <a:pt x="43" y="0"/>
                      </a:lnTo>
                      <a:lnTo>
                        <a:pt x="0" y="77"/>
                      </a:lnTo>
                      <a:lnTo>
                        <a:pt x="93" y="131"/>
                      </a:lnTo>
                      <a:lnTo>
                        <a:pt x="139" y="54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80" name="Freeform 245"/>
                <p:cNvSpPr>
                  <a:spLocks/>
                </p:cNvSpPr>
                <p:nvPr/>
              </p:nvSpPr>
              <p:spPr bwMode="auto">
                <a:xfrm>
                  <a:off x="3005" y="2407"/>
                  <a:ext cx="24" cy="33"/>
                </a:xfrm>
                <a:custGeom>
                  <a:avLst/>
                  <a:gdLst>
                    <a:gd name="T0" fmla="*/ 50 w 96"/>
                    <a:gd name="T1" fmla="*/ 0 h 132"/>
                    <a:gd name="T2" fmla="*/ 96 w 96"/>
                    <a:gd name="T3" fmla="*/ 78 h 132"/>
                    <a:gd name="T4" fmla="*/ 0 w 96"/>
                    <a:gd name="T5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132">
                      <a:moveTo>
                        <a:pt x="50" y="0"/>
                      </a:moveTo>
                      <a:lnTo>
                        <a:pt x="96" y="78"/>
                      </a:lnTo>
                      <a:lnTo>
                        <a:pt x="0" y="132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81" name="Line 246"/>
                <p:cNvSpPr>
                  <a:spLocks noChangeShapeType="1"/>
                </p:cNvSpPr>
                <p:nvPr/>
              </p:nvSpPr>
              <p:spPr bwMode="auto">
                <a:xfrm>
                  <a:off x="2994" y="2421"/>
                  <a:ext cx="11" cy="1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82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2994" y="2407"/>
                  <a:ext cx="23" cy="1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83" name="Freeform 248"/>
                <p:cNvSpPr>
                  <a:spLocks/>
                </p:cNvSpPr>
                <p:nvPr/>
              </p:nvSpPr>
              <p:spPr bwMode="auto">
                <a:xfrm>
                  <a:off x="2994" y="2407"/>
                  <a:ext cx="35" cy="33"/>
                </a:xfrm>
                <a:custGeom>
                  <a:avLst/>
                  <a:gdLst>
                    <a:gd name="T0" fmla="*/ 93 w 139"/>
                    <a:gd name="T1" fmla="*/ 0 h 132"/>
                    <a:gd name="T2" fmla="*/ 0 w 139"/>
                    <a:gd name="T3" fmla="*/ 53 h 132"/>
                    <a:gd name="T4" fmla="*/ 43 w 139"/>
                    <a:gd name="T5" fmla="*/ 132 h 132"/>
                    <a:gd name="T6" fmla="*/ 139 w 139"/>
                    <a:gd name="T7" fmla="*/ 78 h 132"/>
                    <a:gd name="T8" fmla="*/ 93 w 139"/>
                    <a:gd name="T9" fmla="*/ 0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132">
                      <a:moveTo>
                        <a:pt x="93" y="0"/>
                      </a:moveTo>
                      <a:lnTo>
                        <a:pt x="0" y="53"/>
                      </a:lnTo>
                      <a:lnTo>
                        <a:pt x="43" y="132"/>
                      </a:lnTo>
                      <a:lnTo>
                        <a:pt x="139" y="78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84" name="Freeform 249"/>
                <p:cNvSpPr>
                  <a:spLocks/>
                </p:cNvSpPr>
                <p:nvPr/>
              </p:nvSpPr>
              <p:spPr bwMode="auto">
                <a:xfrm>
                  <a:off x="3609" y="2112"/>
                  <a:ext cx="24" cy="33"/>
                </a:xfrm>
                <a:custGeom>
                  <a:avLst/>
                  <a:gdLst>
                    <a:gd name="T0" fmla="*/ 47 w 96"/>
                    <a:gd name="T1" fmla="*/ 131 h 131"/>
                    <a:gd name="T2" fmla="*/ 0 w 96"/>
                    <a:gd name="T3" fmla="*/ 54 h 131"/>
                    <a:gd name="T4" fmla="*/ 96 w 96"/>
                    <a:gd name="T5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6" h="131">
                      <a:moveTo>
                        <a:pt x="47" y="131"/>
                      </a:moveTo>
                      <a:lnTo>
                        <a:pt x="0" y="54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85" name="Line 250"/>
                <p:cNvSpPr>
                  <a:spLocks noChangeShapeType="1"/>
                </p:cNvSpPr>
                <p:nvPr/>
              </p:nvSpPr>
              <p:spPr bwMode="auto">
                <a:xfrm flipH="1" flipV="1">
                  <a:off x="3633" y="2112"/>
                  <a:ext cx="11" cy="1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86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3620" y="2131"/>
                  <a:ext cx="24" cy="1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87" name="Freeform 252"/>
                <p:cNvSpPr>
                  <a:spLocks/>
                </p:cNvSpPr>
                <p:nvPr/>
              </p:nvSpPr>
              <p:spPr bwMode="auto">
                <a:xfrm>
                  <a:off x="3609" y="2112"/>
                  <a:ext cx="35" cy="33"/>
                </a:xfrm>
                <a:custGeom>
                  <a:avLst/>
                  <a:gdLst>
                    <a:gd name="T0" fmla="*/ 47 w 141"/>
                    <a:gd name="T1" fmla="*/ 131 h 131"/>
                    <a:gd name="T2" fmla="*/ 141 w 141"/>
                    <a:gd name="T3" fmla="*/ 77 h 131"/>
                    <a:gd name="T4" fmla="*/ 96 w 141"/>
                    <a:gd name="T5" fmla="*/ 0 h 131"/>
                    <a:gd name="T6" fmla="*/ 0 w 141"/>
                    <a:gd name="T7" fmla="*/ 54 h 131"/>
                    <a:gd name="T8" fmla="*/ 47 w 141"/>
                    <a:gd name="T9" fmla="*/ 131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131">
                      <a:moveTo>
                        <a:pt x="47" y="131"/>
                      </a:moveTo>
                      <a:lnTo>
                        <a:pt x="141" y="77"/>
                      </a:lnTo>
                      <a:lnTo>
                        <a:pt x="96" y="0"/>
                      </a:lnTo>
                      <a:lnTo>
                        <a:pt x="0" y="54"/>
                      </a:lnTo>
                      <a:lnTo>
                        <a:pt x="47" y="131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88" name="Freeform 253"/>
                <p:cNvSpPr>
                  <a:spLocks/>
                </p:cNvSpPr>
                <p:nvPr/>
              </p:nvSpPr>
              <p:spPr bwMode="auto">
                <a:xfrm>
                  <a:off x="3609" y="2421"/>
                  <a:ext cx="35" cy="19"/>
                </a:xfrm>
                <a:custGeom>
                  <a:avLst/>
                  <a:gdLst>
                    <a:gd name="T0" fmla="*/ 141 w 141"/>
                    <a:gd name="T1" fmla="*/ 0 h 79"/>
                    <a:gd name="T2" fmla="*/ 96 w 141"/>
                    <a:gd name="T3" fmla="*/ 79 h 79"/>
                    <a:gd name="T4" fmla="*/ 0 w 141"/>
                    <a:gd name="T5" fmla="*/ 25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1" h="79">
                      <a:moveTo>
                        <a:pt x="141" y="0"/>
                      </a:moveTo>
                      <a:lnTo>
                        <a:pt x="96" y="79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89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3609" y="2407"/>
                  <a:ext cx="11" cy="2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0" name="Line 255"/>
                <p:cNvSpPr>
                  <a:spLocks noChangeShapeType="1"/>
                </p:cNvSpPr>
                <p:nvPr/>
              </p:nvSpPr>
              <p:spPr bwMode="auto">
                <a:xfrm flipH="1" flipV="1">
                  <a:off x="3620" y="2407"/>
                  <a:ext cx="24" cy="1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1" name="Freeform 256"/>
                <p:cNvSpPr>
                  <a:spLocks/>
                </p:cNvSpPr>
                <p:nvPr/>
              </p:nvSpPr>
              <p:spPr bwMode="auto">
                <a:xfrm>
                  <a:off x="3609" y="2407"/>
                  <a:ext cx="35" cy="33"/>
                </a:xfrm>
                <a:custGeom>
                  <a:avLst/>
                  <a:gdLst>
                    <a:gd name="T0" fmla="*/ 141 w 141"/>
                    <a:gd name="T1" fmla="*/ 53 h 132"/>
                    <a:gd name="T2" fmla="*/ 47 w 141"/>
                    <a:gd name="T3" fmla="*/ 0 h 132"/>
                    <a:gd name="T4" fmla="*/ 0 w 141"/>
                    <a:gd name="T5" fmla="*/ 78 h 132"/>
                    <a:gd name="T6" fmla="*/ 96 w 141"/>
                    <a:gd name="T7" fmla="*/ 132 h 132"/>
                    <a:gd name="T8" fmla="*/ 141 w 141"/>
                    <a:gd name="T9" fmla="*/ 53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1" h="132">
                      <a:moveTo>
                        <a:pt x="141" y="53"/>
                      </a:moveTo>
                      <a:lnTo>
                        <a:pt x="47" y="0"/>
                      </a:lnTo>
                      <a:lnTo>
                        <a:pt x="0" y="78"/>
                      </a:lnTo>
                      <a:lnTo>
                        <a:pt x="96" y="132"/>
                      </a:lnTo>
                      <a:lnTo>
                        <a:pt x="141" y="53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2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3085" y="2528"/>
                  <a:ext cx="27" cy="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3" name="Freeform 258"/>
                <p:cNvSpPr>
                  <a:spLocks noEditPoints="1"/>
                </p:cNvSpPr>
                <p:nvPr/>
              </p:nvSpPr>
              <p:spPr bwMode="auto">
                <a:xfrm>
                  <a:off x="3072" y="2535"/>
                  <a:ext cx="27" cy="7"/>
                </a:xfrm>
                <a:custGeom>
                  <a:avLst/>
                  <a:gdLst>
                    <a:gd name="T0" fmla="*/ 108 w 108"/>
                    <a:gd name="T1" fmla="*/ 23 h 29"/>
                    <a:gd name="T2" fmla="*/ 55 w 108"/>
                    <a:gd name="T3" fmla="*/ 22 h 29"/>
                    <a:gd name="T4" fmla="*/ 55 w 108"/>
                    <a:gd name="T5" fmla="*/ 0 h 29"/>
                    <a:gd name="T6" fmla="*/ 108 w 108"/>
                    <a:gd name="T7" fmla="*/ 3 h 29"/>
                    <a:gd name="T8" fmla="*/ 108 w 108"/>
                    <a:gd name="T9" fmla="*/ 23 h 29"/>
                    <a:gd name="T10" fmla="*/ 53 w 108"/>
                    <a:gd name="T11" fmla="*/ 0 h 29"/>
                    <a:gd name="T12" fmla="*/ 55 w 108"/>
                    <a:gd name="T13" fmla="*/ 0 h 29"/>
                    <a:gd name="T14" fmla="*/ 55 w 108"/>
                    <a:gd name="T15" fmla="*/ 0 h 29"/>
                    <a:gd name="T16" fmla="*/ 55 w 108"/>
                    <a:gd name="T17" fmla="*/ 10 h 29"/>
                    <a:gd name="T18" fmla="*/ 53 w 108"/>
                    <a:gd name="T19" fmla="*/ 0 h 29"/>
                    <a:gd name="T20" fmla="*/ 56 w 108"/>
                    <a:gd name="T21" fmla="*/ 22 h 29"/>
                    <a:gd name="T22" fmla="*/ 2 w 108"/>
                    <a:gd name="T23" fmla="*/ 29 h 29"/>
                    <a:gd name="T24" fmla="*/ 0 w 108"/>
                    <a:gd name="T25" fmla="*/ 9 h 29"/>
                    <a:gd name="T26" fmla="*/ 53 w 108"/>
                    <a:gd name="T27" fmla="*/ 0 h 29"/>
                    <a:gd name="T28" fmla="*/ 56 w 108"/>
                    <a:gd name="T29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8" h="29">
                      <a:moveTo>
                        <a:pt x="108" y="23"/>
                      </a:moveTo>
                      <a:lnTo>
                        <a:pt x="55" y="22"/>
                      </a:lnTo>
                      <a:lnTo>
                        <a:pt x="55" y="0"/>
                      </a:lnTo>
                      <a:lnTo>
                        <a:pt x="108" y="3"/>
                      </a:lnTo>
                      <a:lnTo>
                        <a:pt x="108" y="23"/>
                      </a:lnTo>
                      <a:close/>
                      <a:moveTo>
                        <a:pt x="53" y="0"/>
                      </a:move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55" y="10"/>
                      </a:lnTo>
                      <a:lnTo>
                        <a:pt x="53" y="0"/>
                      </a:lnTo>
                      <a:close/>
                      <a:moveTo>
                        <a:pt x="56" y="22"/>
                      </a:moveTo>
                      <a:lnTo>
                        <a:pt x="2" y="29"/>
                      </a:lnTo>
                      <a:lnTo>
                        <a:pt x="0" y="9"/>
                      </a:lnTo>
                      <a:lnTo>
                        <a:pt x="53" y="0"/>
                      </a:lnTo>
                      <a:lnTo>
                        <a:pt x="56" y="22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4" name="Freeform 259"/>
                <p:cNvSpPr>
                  <a:spLocks noEditPoints="1"/>
                </p:cNvSpPr>
                <p:nvPr/>
              </p:nvSpPr>
              <p:spPr bwMode="auto">
                <a:xfrm>
                  <a:off x="3071" y="2523"/>
                  <a:ext cx="27" cy="7"/>
                </a:xfrm>
                <a:custGeom>
                  <a:avLst/>
                  <a:gdLst>
                    <a:gd name="T0" fmla="*/ 107 w 107"/>
                    <a:gd name="T1" fmla="*/ 24 h 29"/>
                    <a:gd name="T2" fmla="*/ 53 w 107"/>
                    <a:gd name="T3" fmla="*/ 21 h 29"/>
                    <a:gd name="T4" fmla="*/ 54 w 107"/>
                    <a:gd name="T5" fmla="*/ 0 h 29"/>
                    <a:gd name="T6" fmla="*/ 107 w 107"/>
                    <a:gd name="T7" fmla="*/ 3 h 29"/>
                    <a:gd name="T8" fmla="*/ 107 w 107"/>
                    <a:gd name="T9" fmla="*/ 24 h 29"/>
                    <a:gd name="T10" fmla="*/ 53 w 107"/>
                    <a:gd name="T11" fmla="*/ 0 h 29"/>
                    <a:gd name="T12" fmla="*/ 53 w 107"/>
                    <a:gd name="T13" fmla="*/ 0 h 29"/>
                    <a:gd name="T14" fmla="*/ 54 w 107"/>
                    <a:gd name="T15" fmla="*/ 0 h 29"/>
                    <a:gd name="T16" fmla="*/ 54 w 107"/>
                    <a:gd name="T17" fmla="*/ 11 h 29"/>
                    <a:gd name="T18" fmla="*/ 53 w 107"/>
                    <a:gd name="T19" fmla="*/ 0 h 29"/>
                    <a:gd name="T20" fmla="*/ 55 w 107"/>
                    <a:gd name="T21" fmla="*/ 21 h 29"/>
                    <a:gd name="T22" fmla="*/ 3 w 107"/>
                    <a:gd name="T23" fmla="*/ 29 h 29"/>
                    <a:gd name="T24" fmla="*/ 0 w 107"/>
                    <a:gd name="T25" fmla="*/ 9 h 29"/>
                    <a:gd name="T26" fmla="*/ 53 w 107"/>
                    <a:gd name="T27" fmla="*/ 0 h 29"/>
                    <a:gd name="T28" fmla="*/ 55 w 107"/>
                    <a:gd name="T29" fmla="*/ 2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7" h="29">
                      <a:moveTo>
                        <a:pt x="107" y="24"/>
                      </a:moveTo>
                      <a:lnTo>
                        <a:pt x="53" y="21"/>
                      </a:lnTo>
                      <a:lnTo>
                        <a:pt x="54" y="0"/>
                      </a:lnTo>
                      <a:lnTo>
                        <a:pt x="107" y="3"/>
                      </a:lnTo>
                      <a:lnTo>
                        <a:pt x="107" y="24"/>
                      </a:lnTo>
                      <a:close/>
                      <a:moveTo>
                        <a:pt x="53" y="0"/>
                      </a:move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11"/>
                      </a:lnTo>
                      <a:lnTo>
                        <a:pt x="53" y="0"/>
                      </a:lnTo>
                      <a:close/>
                      <a:moveTo>
                        <a:pt x="55" y="21"/>
                      </a:moveTo>
                      <a:lnTo>
                        <a:pt x="3" y="29"/>
                      </a:lnTo>
                      <a:lnTo>
                        <a:pt x="0" y="9"/>
                      </a:lnTo>
                      <a:lnTo>
                        <a:pt x="53" y="0"/>
                      </a:lnTo>
                      <a:lnTo>
                        <a:pt x="55" y="21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5" name="Freeform 260"/>
                <p:cNvSpPr>
                  <a:spLocks/>
                </p:cNvSpPr>
                <p:nvPr/>
              </p:nvSpPr>
              <p:spPr bwMode="auto">
                <a:xfrm>
                  <a:off x="3069" y="2528"/>
                  <a:ext cx="5" cy="12"/>
                </a:xfrm>
                <a:custGeom>
                  <a:avLst/>
                  <a:gdLst>
                    <a:gd name="T0" fmla="*/ 2 w 23"/>
                    <a:gd name="T1" fmla="*/ 46 h 46"/>
                    <a:gd name="T2" fmla="*/ 0 w 23"/>
                    <a:gd name="T3" fmla="*/ 0 h 46"/>
                    <a:gd name="T4" fmla="*/ 22 w 23"/>
                    <a:gd name="T5" fmla="*/ 0 h 46"/>
                    <a:gd name="T6" fmla="*/ 23 w 23"/>
                    <a:gd name="T7" fmla="*/ 46 h 46"/>
                    <a:gd name="T8" fmla="*/ 2 w 23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6">
                      <a:moveTo>
                        <a:pt x="2" y="46"/>
                      </a:move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3" y="46"/>
                      </a:lnTo>
                      <a:lnTo>
                        <a:pt x="2" y="46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6" name="Freeform 261"/>
                <p:cNvSpPr>
                  <a:spLocks/>
                </p:cNvSpPr>
                <p:nvPr/>
              </p:nvSpPr>
              <p:spPr bwMode="auto">
                <a:xfrm>
                  <a:off x="3095" y="2526"/>
                  <a:ext cx="7" cy="12"/>
                </a:xfrm>
                <a:custGeom>
                  <a:avLst/>
                  <a:gdLst>
                    <a:gd name="T0" fmla="*/ 4 w 25"/>
                    <a:gd name="T1" fmla="*/ 47 h 47"/>
                    <a:gd name="T2" fmla="*/ 0 w 25"/>
                    <a:gd name="T3" fmla="*/ 1 h 47"/>
                    <a:gd name="T4" fmla="*/ 20 w 25"/>
                    <a:gd name="T5" fmla="*/ 0 h 47"/>
                    <a:gd name="T6" fmla="*/ 25 w 25"/>
                    <a:gd name="T7" fmla="*/ 45 h 47"/>
                    <a:gd name="T8" fmla="*/ 4 w 25"/>
                    <a:gd name="T9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47">
                      <a:moveTo>
                        <a:pt x="4" y="47"/>
                      </a:moveTo>
                      <a:lnTo>
                        <a:pt x="0" y="1"/>
                      </a:lnTo>
                      <a:lnTo>
                        <a:pt x="20" y="0"/>
                      </a:lnTo>
                      <a:lnTo>
                        <a:pt x="25" y="45"/>
                      </a:lnTo>
                      <a:lnTo>
                        <a:pt x="4" y="47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7" name="Freeform 262"/>
                <p:cNvSpPr>
                  <a:spLocks/>
                </p:cNvSpPr>
                <p:nvPr/>
              </p:nvSpPr>
              <p:spPr bwMode="auto">
                <a:xfrm>
                  <a:off x="3071" y="2526"/>
                  <a:ext cx="28" cy="14"/>
                </a:xfrm>
                <a:custGeom>
                  <a:avLst/>
                  <a:gdLst>
                    <a:gd name="T0" fmla="*/ 106 w 110"/>
                    <a:gd name="T1" fmla="*/ 2 h 54"/>
                    <a:gd name="T2" fmla="*/ 103 w 110"/>
                    <a:gd name="T3" fmla="*/ 2 h 54"/>
                    <a:gd name="T4" fmla="*/ 96 w 110"/>
                    <a:gd name="T5" fmla="*/ 0 h 54"/>
                    <a:gd name="T6" fmla="*/ 90 w 110"/>
                    <a:gd name="T7" fmla="*/ 0 h 54"/>
                    <a:gd name="T8" fmla="*/ 84 w 110"/>
                    <a:gd name="T9" fmla="*/ 0 h 54"/>
                    <a:gd name="T10" fmla="*/ 79 w 110"/>
                    <a:gd name="T11" fmla="*/ 0 h 54"/>
                    <a:gd name="T12" fmla="*/ 73 w 110"/>
                    <a:gd name="T13" fmla="*/ 0 h 54"/>
                    <a:gd name="T14" fmla="*/ 66 w 110"/>
                    <a:gd name="T15" fmla="*/ 0 h 54"/>
                    <a:gd name="T16" fmla="*/ 63 w 110"/>
                    <a:gd name="T17" fmla="*/ 0 h 54"/>
                    <a:gd name="T18" fmla="*/ 57 w 110"/>
                    <a:gd name="T19" fmla="*/ 0 h 54"/>
                    <a:gd name="T20" fmla="*/ 50 w 110"/>
                    <a:gd name="T21" fmla="*/ 2 h 54"/>
                    <a:gd name="T22" fmla="*/ 44 w 110"/>
                    <a:gd name="T23" fmla="*/ 2 h 54"/>
                    <a:gd name="T24" fmla="*/ 39 w 110"/>
                    <a:gd name="T25" fmla="*/ 2 h 54"/>
                    <a:gd name="T26" fmla="*/ 33 w 110"/>
                    <a:gd name="T27" fmla="*/ 2 h 54"/>
                    <a:gd name="T28" fmla="*/ 29 w 110"/>
                    <a:gd name="T29" fmla="*/ 4 h 54"/>
                    <a:gd name="T30" fmla="*/ 23 w 110"/>
                    <a:gd name="T31" fmla="*/ 4 h 54"/>
                    <a:gd name="T32" fmla="*/ 17 w 110"/>
                    <a:gd name="T33" fmla="*/ 7 h 54"/>
                    <a:gd name="T34" fmla="*/ 10 w 110"/>
                    <a:gd name="T35" fmla="*/ 7 h 54"/>
                    <a:gd name="T36" fmla="*/ 4 w 110"/>
                    <a:gd name="T37" fmla="*/ 8 h 54"/>
                    <a:gd name="T38" fmla="*/ 0 w 110"/>
                    <a:gd name="T39" fmla="*/ 8 h 54"/>
                    <a:gd name="T40" fmla="*/ 4 w 110"/>
                    <a:gd name="T41" fmla="*/ 54 h 54"/>
                    <a:gd name="T42" fmla="*/ 10 w 110"/>
                    <a:gd name="T43" fmla="*/ 52 h 54"/>
                    <a:gd name="T44" fmla="*/ 17 w 110"/>
                    <a:gd name="T45" fmla="*/ 52 h 54"/>
                    <a:gd name="T46" fmla="*/ 23 w 110"/>
                    <a:gd name="T47" fmla="*/ 50 h 54"/>
                    <a:gd name="T48" fmla="*/ 29 w 110"/>
                    <a:gd name="T49" fmla="*/ 50 h 54"/>
                    <a:gd name="T50" fmla="*/ 33 w 110"/>
                    <a:gd name="T51" fmla="*/ 50 h 54"/>
                    <a:gd name="T52" fmla="*/ 39 w 110"/>
                    <a:gd name="T53" fmla="*/ 48 h 54"/>
                    <a:gd name="T54" fmla="*/ 44 w 110"/>
                    <a:gd name="T55" fmla="*/ 48 h 54"/>
                    <a:gd name="T56" fmla="*/ 50 w 110"/>
                    <a:gd name="T57" fmla="*/ 48 h 54"/>
                    <a:gd name="T58" fmla="*/ 57 w 110"/>
                    <a:gd name="T59" fmla="*/ 45 h 54"/>
                    <a:gd name="T60" fmla="*/ 63 w 110"/>
                    <a:gd name="T61" fmla="*/ 45 h 54"/>
                    <a:gd name="T62" fmla="*/ 66 w 110"/>
                    <a:gd name="T63" fmla="*/ 45 h 54"/>
                    <a:gd name="T64" fmla="*/ 73 w 110"/>
                    <a:gd name="T65" fmla="*/ 45 h 54"/>
                    <a:gd name="T66" fmla="*/ 79 w 110"/>
                    <a:gd name="T67" fmla="*/ 45 h 54"/>
                    <a:gd name="T68" fmla="*/ 84 w 110"/>
                    <a:gd name="T69" fmla="*/ 45 h 54"/>
                    <a:gd name="T70" fmla="*/ 90 w 110"/>
                    <a:gd name="T71" fmla="*/ 45 h 54"/>
                    <a:gd name="T72" fmla="*/ 96 w 110"/>
                    <a:gd name="T73" fmla="*/ 48 h 54"/>
                    <a:gd name="T74" fmla="*/ 100 w 110"/>
                    <a:gd name="T75" fmla="*/ 48 h 54"/>
                    <a:gd name="T76" fmla="*/ 106 w 110"/>
                    <a:gd name="T77" fmla="*/ 4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10" h="54">
                      <a:moveTo>
                        <a:pt x="110" y="48"/>
                      </a:moveTo>
                      <a:lnTo>
                        <a:pt x="106" y="2"/>
                      </a:lnTo>
                      <a:lnTo>
                        <a:pt x="104" y="2"/>
                      </a:lnTo>
                      <a:lnTo>
                        <a:pt x="103" y="2"/>
                      </a:lnTo>
                      <a:lnTo>
                        <a:pt x="99" y="2"/>
                      </a:lnTo>
                      <a:lnTo>
                        <a:pt x="96" y="0"/>
                      </a:lnTo>
                      <a:lnTo>
                        <a:pt x="93" y="0"/>
                      </a:lnTo>
                      <a:lnTo>
                        <a:pt x="90" y="0"/>
                      </a:lnTo>
                      <a:lnTo>
                        <a:pt x="86" y="0"/>
                      </a:lnTo>
                      <a:lnTo>
                        <a:pt x="84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6" y="0"/>
                      </a:lnTo>
                      <a:lnTo>
                        <a:pt x="73" y="0"/>
                      </a:lnTo>
                      <a:lnTo>
                        <a:pt x="70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7" y="0"/>
                      </a:lnTo>
                      <a:lnTo>
                        <a:pt x="53" y="0"/>
                      </a:lnTo>
                      <a:lnTo>
                        <a:pt x="50" y="2"/>
                      </a:lnTo>
                      <a:lnTo>
                        <a:pt x="49" y="2"/>
                      </a:lnTo>
                      <a:lnTo>
                        <a:pt x="44" y="2"/>
                      </a:lnTo>
                      <a:lnTo>
                        <a:pt x="43" y="2"/>
                      </a:lnTo>
                      <a:lnTo>
                        <a:pt x="39" y="2"/>
                      </a:lnTo>
                      <a:lnTo>
                        <a:pt x="37" y="2"/>
                      </a:lnTo>
                      <a:lnTo>
                        <a:pt x="33" y="2"/>
                      </a:lnTo>
                      <a:lnTo>
                        <a:pt x="30" y="2"/>
                      </a:lnTo>
                      <a:lnTo>
                        <a:pt x="29" y="4"/>
                      </a:lnTo>
                      <a:lnTo>
                        <a:pt x="24" y="4"/>
                      </a:lnTo>
                      <a:lnTo>
                        <a:pt x="23" y="4"/>
                      </a:lnTo>
                      <a:lnTo>
                        <a:pt x="19" y="4"/>
                      </a:lnTo>
                      <a:lnTo>
                        <a:pt x="17" y="7"/>
                      </a:lnTo>
                      <a:lnTo>
                        <a:pt x="14" y="7"/>
                      </a:lnTo>
                      <a:lnTo>
                        <a:pt x="10" y="7"/>
                      </a:lnTo>
                      <a:lnTo>
                        <a:pt x="9" y="7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0" y="8"/>
                      </a:lnTo>
                      <a:lnTo>
                        <a:pt x="3" y="54"/>
                      </a:lnTo>
                      <a:lnTo>
                        <a:pt x="4" y="54"/>
                      </a:lnTo>
                      <a:lnTo>
                        <a:pt x="9" y="54"/>
                      </a:lnTo>
                      <a:lnTo>
                        <a:pt x="10" y="52"/>
                      </a:lnTo>
                      <a:lnTo>
                        <a:pt x="14" y="52"/>
                      </a:lnTo>
                      <a:lnTo>
                        <a:pt x="17" y="52"/>
                      </a:lnTo>
                      <a:lnTo>
                        <a:pt x="19" y="52"/>
                      </a:lnTo>
                      <a:lnTo>
                        <a:pt x="23" y="50"/>
                      </a:lnTo>
                      <a:lnTo>
                        <a:pt x="24" y="50"/>
                      </a:lnTo>
                      <a:lnTo>
                        <a:pt x="29" y="50"/>
                      </a:lnTo>
                      <a:lnTo>
                        <a:pt x="30" y="50"/>
                      </a:lnTo>
                      <a:lnTo>
                        <a:pt x="33" y="50"/>
                      </a:lnTo>
                      <a:lnTo>
                        <a:pt x="37" y="48"/>
                      </a:lnTo>
                      <a:lnTo>
                        <a:pt x="39" y="48"/>
                      </a:lnTo>
                      <a:lnTo>
                        <a:pt x="43" y="48"/>
                      </a:lnTo>
                      <a:lnTo>
                        <a:pt x="44" y="48"/>
                      </a:lnTo>
                      <a:lnTo>
                        <a:pt x="47" y="48"/>
                      </a:lnTo>
                      <a:lnTo>
                        <a:pt x="50" y="48"/>
                      </a:lnTo>
                      <a:lnTo>
                        <a:pt x="53" y="48"/>
                      </a:lnTo>
                      <a:lnTo>
                        <a:pt x="57" y="45"/>
                      </a:lnTo>
                      <a:lnTo>
                        <a:pt x="59" y="45"/>
                      </a:lnTo>
                      <a:lnTo>
                        <a:pt x="63" y="45"/>
                      </a:lnTo>
                      <a:lnTo>
                        <a:pt x="64" y="45"/>
                      </a:lnTo>
                      <a:lnTo>
                        <a:pt x="66" y="45"/>
                      </a:lnTo>
                      <a:lnTo>
                        <a:pt x="70" y="45"/>
                      </a:lnTo>
                      <a:lnTo>
                        <a:pt x="73" y="45"/>
                      </a:lnTo>
                      <a:lnTo>
                        <a:pt x="76" y="45"/>
                      </a:lnTo>
                      <a:lnTo>
                        <a:pt x="79" y="45"/>
                      </a:lnTo>
                      <a:lnTo>
                        <a:pt x="83" y="45"/>
                      </a:lnTo>
                      <a:lnTo>
                        <a:pt x="84" y="45"/>
                      </a:lnTo>
                      <a:lnTo>
                        <a:pt x="86" y="45"/>
                      </a:lnTo>
                      <a:lnTo>
                        <a:pt x="90" y="45"/>
                      </a:lnTo>
                      <a:lnTo>
                        <a:pt x="93" y="45"/>
                      </a:lnTo>
                      <a:lnTo>
                        <a:pt x="96" y="48"/>
                      </a:lnTo>
                      <a:lnTo>
                        <a:pt x="99" y="48"/>
                      </a:lnTo>
                      <a:lnTo>
                        <a:pt x="100" y="48"/>
                      </a:lnTo>
                      <a:lnTo>
                        <a:pt x="104" y="48"/>
                      </a:lnTo>
                      <a:lnTo>
                        <a:pt x="106" y="48"/>
                      </a:lnTo>
                      <a:lnTo>
                        <a:pt x="110" y="4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8" name="Freeform 263"/>
                <p:cNvSpPr>
                  <a:spLocks noEditPoints="1"/>
                </p:cNvSpPr>
                <p:nvPr/>
              </p:nvSpPr>
              <p:spPr bwMode="auto">
                <a:xfrm>
                  <a:off x="3072" y="2010"/>
                  <a:ext cx="27" cy="7"/>
                </a:xfrm>
                <a:custGeom>
                  <a:avLst/>
                  <a:gdLst>
                    <a:gd name="T0" fmla="*/ 2 w 108"/>
                    <a:gd name="T1" fmla="*/ 0 h 29"/>
                    <a:gd name="T2" fmla="*/ 56 w 108"/>
                    <a:gd name="T3" fmla="*/ 8 h 29"/>
                    <a:gd name="T4" fmla="*/ 53 w 108"/>
                    <a:gd name="T5" fmla="*/ 29 h 29"/>
                    <a:gd name="T6" fmla="*/ 0 w 108"/>
                    <a:gd name="T7" fmla="*/ 20 h 29"/>
                    <a:gd name="T8" fmla="*/ 2 w 108"/>
                    <a:gd name="T9" fmla="*/ 0 h 29"/>
                    <a:gd name="T10" fmla="*/ 55 w 108"/>
                    <a:gd name="T11" fmla="*/ 29 h 29"/>
                    <a:gd name="T12" fmla="*/ 53 w 108"/>
                    <a:gd name="T13" fmla="*/ 29 h 29"/>
                    <a:gd name="T14" fmla="*/ 53 w 108"/>
                    <a:gd name="T15" fmla="*/ 29 h 29"/>
                    <a:gd name="T16" fmla="*/ 55 w 108"/>
                    <a:gd name="T17" fmla="*/ 18 h 29"/>
                    <a:gd name="T18" fmla="*/ 55 w 108"/>
                    <a:gd name="T19" fmla="*/ 29 h 29"/>
                    <a:gd name="T20" fmla="*/ 55 w 108"/>
                    <a:gd name="T21" fmla="*/ 8 h 29"/>
                    <a:gd name="T22" fmla="*/ 108 w 108"/>
                    <a:gd name="T23" fmla="*/ 8 h 29"/>
                    <a:gd name="T24" fmla="*/ 108 w 108"/>
                    <a:gd name="T25" fmla="*/ 29 h 29"/>
                    <a:gd name="T26" fmla="*/ 55 w 108"/>
                    <a:gd name="T27" fmla="*/ 29 h 29"/>
                    <a:gd name="T28" fmla="*/ 55 w 108"/>
                    <a:gd name="T29" fmla="*/ 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8" h="29">
                      <a:moveTo>
                        <a:pt x="2" y="0"/>
                      </a:moveTo>
                      <a:lnTo>
                        <a:pt x="56" y="8"/>
                      </a:lnTo>
                      <a:lnTo>
                        <a:pt x="53" y="29"/>
                      </a:lnTo>
                      <a:lnTo>
                        <a:pt x="0" y="20"/>
                      </a:lnTo>
                      <a:lnTo>
                        <a:pt x="2" y="0"/>
                      </a:lnTo>
                      <a:close/>
                      <a:moveTo>
                        <a:pt x="55" y="29"/>
                      </a:move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5" y="18"/>
                      </a:lnTo>
                      <a:lnTo>
                        <a:pt x="55" y="29"/>
                      </a:lnTo>
                      <a:close/>
                      <a:moveTo>
                        <a:pt x="55" y="8"/>
                      </a:moveTo>
                      <a:lnTo>
                        <a:pt x="108" y="8"/>
                      </a:lnTo>
                      <a:lnTo>
                        <a:pt x="108" y="29"/>
                      </a:lnTo>
                      <a:lnTo>
                        <a:pt x="55" y="29"/>
                      </a:lnTo>
                      <a:lnTo>
                        <a:pt x="55" y="8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099" name="Freeform 264"/>
                <p:cNvSpPr>
                  <a:spLocks/>
                </p:cNvSpPr>
                <p:nvPr/>
              </p:nvSpPr>
              <p:spPr bwMode="auto">
                <a:xfrm>
                  <a:off x="3095" y="2014"/>
                  <a:ext cx="7" cy="12"/>
                </a:xfrm>
                <a:custGeom>
                  <a:avLst/>
                  <a:gdLst>
                    <a:gd name="T0" fmla="*/ 0 w 25"/>
                    <a:gd name="T1" fmla="*/ 45 h 47"/>
                    <a:gd name="T2" fmla="*/ 4 w 25"/>
                    <a:gd name="T3" fmla="*/ 0 h 47"/>
                    <a:gd name="T4" fmla="*/ 25 w 25"/>
                    <a:gd name="T5" fmla="*/ 1 h 47"/>
                    <a:gd name="T6" fmla="*/ 20 w 25"/>
                    <a:gd name="T7" fmla="*/ 47 h 47"/>
                    <a:gd name="T8" fmla="*/ 0 w 25"/>
                    <a:gd name="T9" fmla="*/ 4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47">
                      <a:moveTo>
                        <a:pt x="0" y="45"/>
                      </a:moveTo>
                      <a:lnTo>
                        <a:pt x="4" y="0"/>
                      </a:lnTo>
                      <a:lnTo>
                        <a:pt x="25" y="1"/>
                      </a:lnTo>
                      <a:lnTo>
                        <a:pt x="20" y="47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0" name="Freeform 265"/>
                <p:cNvSpPr>
                  <a:spLocks noEditPoints="1"/>
                </p:cNvSpPr>
                <p:nvPr/>
              </p:nvSpPr>
              <p:spPr bwMode="auto">
                <a:xfrm>
                  <a:off x="3071" y="2021"/>
                  <a:ext cx="27" cy="7"/>
                </a:xfrm>
                <a:custGeom>
                  <a:avLst/>
                  <a:gdLst>
                    <a:gd name="T0" fmla="*/ 3 w 107"/>
                    <a:gd name="T1" fmla="*/ 0 h 27"/>
                    <a:gd name="T2" fmla="*/ 55 w 107"/>
                    <a:gd name="T3" fmla="*/ 6 h 27"/>
                    <a:gd name="T4" fmla="*/ 53 w 107"/>
                    <a:gd name="T5" fmla="*/ 27 h 27"/>
                    <a:gd name="T6" fmla="*/ 0 w 107"/>
                    <a:gd name="T7" fmla="*/ 21 h 27"/>
                    <a:gd name="T8" fmla="*/ 3 w 107"/>
                    <a:gd name="T9" fmla="*/ 0 h 27"/>
                    <a:gd name="T10" fmla="*/ 54 w 107"/>
                    <a:gd name="T11" fmla="*/ 27 h 27"/>
                    <a:gd name="T12" fmla="*/ 53 w 107"/>
                    <a:gd name="T13" fmla="*/ 27 h 27"/>
                    <a:gd name="T14" fmla="*/ 53 w 107"/>
                    <a:gd name="T15" fmla="*/ 27 h 27"/>
                    <a:gd name="T16" fmla="*/ 54 w 107"/>
                    <a:gd name="T17" fmla="*/ 16 h 27"/>
                    <a:gd name="T18" fmla="*/ 54 w 107"/>
                    <a:gd name="T19" fmla="*/ 27 h 27"/>
                    <a:gd name="T20" fmla="*/ 54 w 107"/>
                    <a:gd name="T21" fmla="*/ 6 h 27"/>
                    <a:gd name="T22" fmla="*/ 107 w 107"/>
                    <a:gd name="T23" fmla="*/ 6 h 27"/>
                    <a:gd name="T24" fmla="*/ 107 w 107"/>
                    <a:gd name="T25" fmla="*/ 27 h 27"/>
                    <a:gd name="T26" fmla="*/ 54 w 107"/>
                    <a:gd name="T27" fmla="*/ 27 h 27"/>
                    <a:gd name="T28" fmla="*/ 54 w 107"/>
                    <a:gd name="T29" fmla="*/ 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7" h="27">
                      <a:moveTo>
                        <a:pt x="3" y="0"/>
                      </a:moveTo>
                      <a:lnTo>
                        <a:pt x="55" y="6"/>
                      </a:lnTo>
                      <a:lnTo>
                        <a:pt x="53" y="27"/>
                      </a:lnTo>
                      <a:lnTo>
                        <a:pt x="0" y="21"/>
                      </a:lnTo>
                      <a:lnTo>
                        <a:pt x="3" y="0"/>
                      </a:lnTo>
                      <a:close/>
                      <a:moveTo>
                        <a:pt x="54" y="27"/>
                      </a:move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4" y="16"/>
                      </a:lnTo>
                      <a:lnTo>
                        <a:pt x="54" y="27"/>
                      </a:lnTo>
                      <a:close/>
                      <a:moveTo>
                        <a:pt x="54" y="6"/>
                      </a:moveTo>
                      <a:lnTo>
                        <a:pt x="107" y="6"/>
                      </a:lnTo>
                      <a:lnTo>
                        <a:pt x="107" y="27"/>
                      </a:lnTo>
                      <a:lnTo>
                        <a:pt x="54" y="27"/>
                      </a:lnTo>
                      <a:lnTo>
                        <a:pt x="54" y="6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1" name="Freeform 266"/>
                <p:cNvSpPr>
                  <a:spLocks/>
                </p:cNvSpPr>
                <p:nvPr/>
              </p:nvSpPr>
              <p:spPr bwMode="auto">
                <a:xfrm>
                  <a:off x="3069" y="2012"/>
                  <a:ext cx="5" cy="12"/>
                </a:xfrm>
                <a:custGeom>
                  <a:avLst/>
                  <a:gdLst>
                    <a:gd name="T0" fmla="*/ 0 w 23"/>
                    <a:gd name="T1" fmla="*/ 48 h 49"/>
                    <a:gd name="T2" fmla="*/ 2 w 23"/>
                    <a:gd name="T3" fmla="*/ 0 h 49"/>
                    <a:gd name="T4" fmla="*/ 23 w 23"/>
                    <a:gd name="T5" fmla="*/ 0 h 49"/>
                    <a:gd name="T6" fmla="*/ 22 w 23"/>
                    <a:gd name="T7" fmla="*/ 49 h 49"/>
                    <a:gd name="T8" fmla="*/ 0 w 23"/>
                    <a:gd name="T9" fmla="*/ 4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49">
                      <a:moveTo>
                        <a:pt x="0" y="48"/>
                      </a:moveTo>
                      <a:lnTo>
                        <a:pt x="2" y="0"/>
                      </a:lnTo>
                      <a:lnTo>
                        <a:pt x="23" y="0"/>
                      </a:lnTo>
                      <a:lnTo>
                        <a:pt x="22" y="49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2" name="Freeform 267"/>
                <p:cNvSpPr>
                  <a:spLocks/>
                </p:cNvSpPr>
                <p:nvPr/>
              </p:nvSpPr>
              <p:spPr bwMode="auto">
                <a:xfrm>
                  <a:off x="3071" y="2012"/>
                  <a:ext cx="28" cy="14"/>
                </a:xfrm>
                <a:custGeom>
                  <a:avLst/>
                  <a:gdLst>
                    <a:gd name="T0" fmla="*/ 110 w 110"/>
                    <a:gd name="T1" fmla="*/ 8 h 57"/>
                    <a:gd name="T2" fmla="*/ 104 w 110"/>
                    <a:gd name="T3" fmla="*/ 8 h 57"/>
                    <a:gd name="T4" fmla="*/ 99 w 110"/>
                    <a:gd name="T5" fmla="*/ 8 h 57"/>
                    <a:gd name="T6" fmla="*/ 93 w 110"/>
                    <a:gd name="T7" fmla="*/ 8 h 57"/>
                    <a:gd name="T8" fmla="*/ 86 w 110"/>
                    <a:gd name="T9" fmla="*/ 10 h 57"/>
                    <a:gd name="T10" fmla="*/ 83 w 110"/>
                    <a:gd name="T11" fmla="*/ 10 h 57"/>
                    <a:gd name="T12" fmla="*/ 76 w 110"/>
                    <a:gd name="T13" fmla="*/ 10 h 57"/>
                    <a:gd name="T14" fmla="*/ 70 w 110"/>
                    <a:gd name="T15" fmla="*/ 10 h 57"/>
                    <a:gd name="T16" fmla="*/ 64 w 110"/>
                    <a:gd name="T17" fmla="*/ 10 h 57"/>
                    <a:gd name="T18" fmla="*/ 59 w 110"/>
                    <a:gd name="T19" fmla="*/ 8 h 57"/>
                    <a:gd name="T20" fmla="*/ 53 w 110"/>
                    <a:gd name="T21" fmla="*/ 8 h 57"/>
                    <a:gd name="T22" fmla="*/ 47 w 110"/>
                    <a:gd name="T23" fmla="*/ 8 h 57"/>
                    <a:gd name="T24" fmla="*/ 43 w 110"/>
                    <a:gd name="T25" fmla="*/ 8 h 57"/>
                    <a:gd name="T26" fmla="*/ 37 w 110"/>
                    <a:gd name="T27" fmla="*/ 7 h 57"/>
                    <a:gd name="T28" fmla="*/ 30 w 110"/>
                    <a:gd name="T29" fmla="*/ 7 h 57"/>
                    <a:gd name="T30" fmla="*/ 24 w 110"/>
                    <a:gd name="T31" fmla="*/ 7 h 57"/>
                    <a:gd name="T32" fmla="*/ 19 w 110"/>
                    <a:gd name="T33" fmla="*/ 4 h 57"/>
                    <a:gd name="T34" fmla="*/ 14 w 110"/>
                    <a:gd name="T35" fmla="*/ 4 h 57"/>
                    <a:gd name="T36" fmla="*/ 9 w 110"/>
                    <a:gd name="T37" fmla="*/ 3 h 57"/>
                    <a:gd name="T38" fmla="*/ 3 w 110"/>
                    <a:gd name="T39" fmla="*/ 0 h 57"/>
                    <a:gd name="T40" fmla="*/ 3 w 110"/>
                    <a:gd name="T41" fmla="*/ 48 h 57"/>
                    <a:gd name="T42" fmla="*/ 9 w 110"/>
                    <a:gd name="T43" fmla="*/ 50 h 57"/>
                    <a:gd name="T44" fmla="*/ 14 w 110"/>
                    <a:gd name="T45" fmla="*/ 50 h 57"/>
                    <a:gd name="T46" fmla="*/ 19 w 110"/>
                    <a:gd name="T47" fmla="*/ 53 h 57"/>
                    <a:gd name="T48" fmla="*/ 24 w 110"/>
                    <a:gd name="T49" fmla="*/ 53 h 57"/>
                    <a:gd name="T50" fmla="*/ 30 w 110"/>
                    <a:gd name="T51" fmla="*/ 53 h 57"/>
                    <a:gd name="T52" fmla="*/ 37 w 110"/>
                    <a:gd name="T53" fmla="*/ 54 h 57"/>
                    <a:gd name="T54" fmla="*/ 43 w 110"/>
                    <a:gd name="T55" fmla="*/ 54 h 57"/>
                    <a:gd name="T56" fmla="*/ 49 w 110"/>
                    <a:gd name="T57" fmla="*/ 54 h 57"/>
                    <a:gd name="T58" fmla="*/ 53 w 110"/>
                    <a:gd name="T59" fmla="*/ 54 h 57"/>
                    <a:gd name="T60" fmla="*/ 59 w 110"/>
                    <a:gd name="T61" fmla="*/ 57 h 57"/>
                    <a:gd name="T62" fmla="*/ 64 w 110"/>
                    <a:gd name="T63" fmla="*/ 57 h 57"/>
                    <a:gd name="T64" fmla="*/ 70 w 110"/>
                    <a:gd name="T65" fmla="*/ 57 h 57"/>
                    <a:gd name="T66" fmla="*/ 76 w 110"/>
                    <a:gd name="T67" fmla="*/ 57 h 57"/>
                    <a:gd name="T68" fmla="*/ 83 w 110"/>
                    <a:gd name="T69" fmla="*/ 57 h 57"/>
                    <a:gd name="T70" fmla="*/ 86 w 110"/>
                    <a:gd name="T71" fmla="*/ 57 h 57"/>
                    <a:gd name="T72" fmla="*/ 93 w 110"/>
                    <a:gd name="T73" fmla="*/ 54 h 57"/>
                    <a:gd name="T74" fmla="*/ 99 w 110"/>
                    <a:gd name="T75" fmla="*/ 54 h 57"/>
                    <a:gd name="T76" fmla="*/ 104 w 110"/>
                    <a:gd name="T77" fmla="*/ 5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10" h="57">
                      <a:moveTo>
                        <a:pt x="106" y="54"/>
                      </a:moveTo>
                      <a:lnTo>
                        <a:pt x="110" y="8"/>
                      </a:lnTo>
                      <a:lnTo>
                        <a:pt x="106" y="8"/>
                      </a:lnTo>
                      <a:lnTo>
                        <a:pt x="104" y="8"/>
                      </a:lnTo>
                      <a:lnTo>
                        <a:pt x="100" y="8"/>
                      </a:lnTo>
                      <a:lnTo>
                        <a:pt x="99" y="8"/>
                      </a:lnTo>
                      <a:lnTo>
                        <a:pt x="96" y="8"/>
                      </a:lnTo>
                      <a:lnTo>
                        <a:pt x="93" y="8"/>
                      </a:lnTo>
                      <a:lnTo>
                        <a:pt x="90" y="8"/>
                      </a:lnTo>
                      <a:lnTo>
                        <a:pt x="86" y="10"/>
                      </a:lnTo>
                      <a:lnTo>
                        <a:pt x="84" y="10"/>
                      </a:lnTo>
                      <a:lnTo>
                        <a:pt x="83" y="10"/>
                      </a:lnTo>
                      <a:lnTo>
                        <a:pt x="79" y="10"/>
                      </a:lnTo>
                      <a:lnTo>
                        <a:pt x="76" y="10"/>
                      </a:lnTo>
                      <a:lnTo>
                        <a:pt x="73" y="10"/>
                      </a:lnTo>
                      <a:lnTo>
                        <a:pt x="70" y="10"/>
                      </a:lnTo>
                      <a:lnTo>
                        <a:pt x="66" y="10"/>
                      </a:lnTo>
                      <a:lnTo>
                        <a:pt x="64" y="10"/>
                      </a:lnTo>
                      <a:lnTo>
                        <a:pt x="63" y="10"/>
                      </a:lnTo>
                      <a:lnTo>
                        <a:pt x="59" y="8"/>
                      </a:lnTo>
                      <a:lnTo>
                        <a:pt x="57" y="8"/>
                      </a:lnTo>
                      <a:lnTo>
                        <a:pt x="53" y="8"/>
                      </a:lnTo>
                      <a:lnTo>
                        <a:pt x="50" y="8"/>
                      </a:lnTo>
                      <a:lnTo>
                        <a:pt x="47" y="8"/>
                      </a:lnTo>
                      <a:lnTo>
                        <a:pt x="44" y="8"/>
                      </a:lnTo>
                      <a:lnTo>
                        <a:pt x="43" y="8"/>
                      </a:lnTo>
                      <a:lnTo>
                        <a:pt x="39" y="8"/>
                      </a:lnTo>
                      <a:lnTo>
                        <a:pt x="37" y="7"/>
                      </a:lnTo>
                      <a:lnTo>
                        <a:pt x="33" y="7"/>
                      </a:lnTo>
                      <a:lnTo>
                        <a:pt x="30" y="7"/>
                      </a:lnTo>
                      <a:lnTo>
                        <a:pt x="29" y="7"/>
                      </a:lnTo>
                      <a:lnTo>
                        <a:pt x="24" y="7"/>
                      </a:lnTo>
                      <a:lnTo>
                        <a:pt x="23" y="4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4" y="4"/>
                      </a:lnTo>
                      <a:lnTo>
                        <a:pt x="10" y="3"/>
                      </a:lnTo>
                      <a:lnTo>
                        <a:pt x="9" y="3"/>
                      </a:lnTo>
                      <a:lnTo>
                        <a:pt x="4" y="3"/>
                      </a:lnTo>
                      <a:lnTo>
                        <a:pt x="3" y="0"/>
                      </a:lnTo>
                      <a:lnTo>
                        <a:pt x="0" y="48"/>
                      </a:lnTo>
                      <a:lnTo>
                        <a:pt x="3" y="48"/>
                      </a:lnTo>
                      <a:lnTo>
                        <a:pt x="4" y="48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4" y="50"/>
                      </a:lnTo>
                      <a:lnTo>
                        <a:pt x="17" y="50"/>
                      </a:lnTo>
                      <a:lnTo>
                        <a:pt x="19" y="53"/>
                      </a:lnTo>
                      <a:lnTo>
                        <a:pt x="23" y="53"/>
                      </a:lnTo>
                      <a:lnTo>
                        <a:pt x="24" y="53"/>
                      </a:lnTo>
                      <a:lnTo>
                        <a:pt x="29" y="53"/>
                      </a:lnTo>
                      <a:lnTo>
                        <a:pt x="30" y="53"/>
                      </a:lnTo>
                      <a:lnTo>
                        <a:pt x="33" y="54"/>
                      </a:lnTo>
                      <a:lnTo>
                        <a:pt x="37" y="54"/>
                      </a:lnTo>
                      <a:lnTo>
                        <a:pt x="39" y="54"/>
                      </a:lnTo>
                      <a:lnTo>
                        <a:pt x="43" y="54"/>
                      </a:lnTo>
                      <a:lnTo>
                        <a:pt x="44" y="54"/>
                      </a:lnTo>
                      <a:lnTo>
                        <a:pt x="49" y="54"/>
                      </a:lnTo>
                      <a:lnTo>
                        <a:pt x="50" y="54"/>
                      </a:lnTo>
                      <a:lnTo>
                        <a:pt x="53" y="54"/>
                      </a:lnTo>
                      <a:lnTo>
                        <a:pt x="57" y="54"/>
                      </a:lnTo>
                      <a:lnTo>
                        <a:pt x="59" y="57"/>
                      </a:lnTo>
                      <a:lnTo>
                        <a:pt x="63" y="57"/>
                      </a:lnTo>
                      <a:lnTo>
                        <a:pt x="64" y="57"/>
                      </a:lnTo>
                      <a:lnTo>
                        <a:pt x="66" y="57"/>
                      </a:lnTo>
                      <a:lnTo>
                        <a:pt x="70" y="57"/>
                      </a:lnTo>
                      <a:lnTo>
                        <a:pt x="73" y="57"/>
                      </a:lnTo>
                      <a:lnTo>
                        <a:pt x="76" y="57"/>
                      </a:lnTo>
                      <a:lnTo>
                        <a:pt x="79" y="57"/>
                      </a:lnTo>
                      <a:lnTo>
                        <a:pt x="83" y="57"/>
                      </a:lnTo>
                      <a:lnTo>
                        <a:pt x="84" y="57"/>
                      </a:lnTo>
                      <a:lnTo>
                        <a:pt x="86" y="57"/>
                      </a:lnTo>
                      <a:lnTo>
                        <a:pt x="90" y="57"/>
                      </a:lnTo>
                      <a:lnTo>
                        <a:pt x="93" y="54"/>
                      </a:lnTo>
                      <a:lnTo>
                        <a:pt x="96" y="54"/>
                      </a:lnTo>
                      <a:lnTo>
                        <a:pt x="99" y="54"/>
                      </a:lnTo>
                      <a:lnTo>
                        <a:pt x="103" y="54"/>
                      </a:lnTo>
                      <a:lnTo>
                        <a:pt x="104" y="54"/>
                      </a:lnTo>
                      <a:lnTo>
                        <a:pt x="106" y="5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3" name="Freeform 268"/>
                <p:cNvSpPr>
                  <a:spLocks noEditPoints="1"/>
                </p:cNvSpPr>
                <p:nvPr/>
              </p:nvSpPr>
              <p:spPr bwMode="auto">
                <a:xfrm>
                  <a:off x="3538" y="2010"/>
                  <a:ext cx="28" cy="7"/>
                </a:xfrm>
                <a:custGeom>
                  <a:avLst/>
                  <a:gdLst>
                    <a:gd name="T0" fmla="*/ 0 w 108"/>
                    <a:gd name="T1" fmla="*/ 8 h 29"/>
                    <a:gd name="T2" fmla="*/ 53 w 108"/>
                    <a:gd name="T3" fmla="*/ 8 h 29"/>
                    <a:gd name="T4" fmla="*/ 53 w 108"/>
                    <a:gd name="T5" fmla="*/ 29 h 29"/>
                    <a:gd name="T6" fmla="*/ 0 w 108"/>
                    <a:gd name="T7" fmla="*/ 29 h 29"/>
                    <a:gd name="T8" fmla="*/ 0 w 108"/>
                    <a:gd name="T9" fmla="*/ 8 h 29"/>
                    <a:gd name="T10" fmla="*/ 55 w 108"/>
                    <a:gd name="T11" fmla="*/ 29 h 29"/>
                    <a:gd name="T12" fmla="*/ 53 w 108"/>
                    <a:gd name="T13" fmla="*/ 29 h 29"/>
                    <a:gd name="T14" fmla="*/ 53 w 108"/>
                    <a:gd name="T15" fmla="*/ 29 h 29"/>
                    <a:gd name="T16" fmla="*/ 53 w 108"/>
                    <a:gd name="T17" fmla="*/ 18 h 29"/>
                    <a:gd name="T18" fmla="*/ 55 w 108"/>
                    <a:gd name="T19" fmla="*/ 29 h 29"/>
                    <a:gd name="T20" fmla="*/ 52 w 108"/>
                    <a:gd name="T21" fmla="*/ 8 h 29"/>
                    <a:gd name="T22" fmla="*/ 106 w 108"/>
                    <a:gd name="T23" fmla="*/ 0 h 29"/>
                    <a:gd name="T24" fmla="*/ 108 w 108"/>
                    <a:gd name="T25" fmla="*/ 20 h 29"/>
                    <a:gd name="T26" fmla="*/ 55 w 108"/>
                    <a:gd name="T27" fmla="*/ 29 h 29"/>
                    <a:gd name="T28" fmla="*/ 52 w 108"/>
                    <a:gd name="T29" fmla="*/ 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8" h="29">
                      <a:moveTo>
                        <a:pt x="0" y="8"/>
                      </a:moveTo>
                      <a:lnTo>
                        <a:pt x="53" y="8"/>
                      </a:lnTo>
                      <a:lnTo>
                        <a:pt x="53" y="29"/>
                      </a:lnTo>
                      <a:lnTo>
                        <a:pt x="0" y="29"/>
                      </a:lnTo>
                      <a:lnTo>
                        <a:pt x="0" y="8"/>
                      </a:lnTo>
                      <a:close/>
                      <a:moveTo>
                        <a:pt x="55" y="29"/>
                      </a:move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3" y="18"/>
                      </a:lnTo>
                      <a:lnTo>
                        <a:pt x="55" y="29"/>
                      </a:lnTo>
                      <a:close/>
                      <a:moveTo>
                        <a:pt x="52" y="8"/>
                      </a:moveTo>
                      <a:lnTo>
                        <a:pt x="106" y="0"/>
                      </a:lnTo>
                      <a:lnTo>
                        <a:pt x="108" y="20"/>
                      </a:lnTo>
                      <a:lnTo>
                        <a:pt x="55" y="29"/>
                      </a:lnTo>
                      <a:lnTo>
                        <a:pt x="52" y="8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4" name="Freeform 269"/>
                <p:cNvSpPr>
                  <a:spLocks/>
                </p:cNvSpPr>
                <p:nvPr/>
              </p:nvSpPr>
              <p:spPr bwMode="auto">
                <a:xfrm>
                  <a:off x="3536" y="2014"/>
                  <a:ext cx="6" cy="12"/>
                </a:xfrm>
                <a:custGeom>
                  <a:avLst/>
                  <a:gdLst>
                    <a:gd name="T0" fmla="*/ 4 w 25"/>
                    <a:gd name="T1" fmla="*/ 47 h 47"/>
                    <a:gd name="T2" fmla="*/ 0 w 25"/>
                    <a:gd name="T3" fmla="*/ 1 h 47"/>
                    <a:gd name="T4" fmla="*/ 22 w 25"/>
                    <a:gd name="T5" fmla="*/ 0 h 47"/>
                    <a:gd name="T6" fmla="*/ 25 w 25"/>
                    <a:gd name="T7" fmla="*/ 45 h 47"/>
                    <a:gd name="T8" fmla="*/ 4 w 25"/>
                    <a:gd name="T9" fmla="*/ 4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47">
                      <a:moveTo>
                        <a:pt x="4" y="47"/>
                      </a:moveTo>
                      <a:lnTo>
                        <a:pt x="0" y="1"/>
                      </a:lnTo>
                      <a:lnTo>
                        <a:pt x="22" y="0"/>
                      </a:lnTo>
                      <a:lnTo>
                        <a:pt x="25" y="45"/>
                      </a:lnTo>
                      <a:lnTo>
                        <a:pt x="4" y="47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5" name="Freeform 270"/>
                <p:cNvSpPr>
                  <a:spLocks noEditPoints="1"/>
                </p:cNvSpPr>
                <p:nvPr/>
              </p:nvSpPr>
              <p:spPr bwMode="auto">
                <a:xfrm>
                  <a:off x="3539" y="2012"/>
                  <a:ext cx="29" cy="16"/>
                </a:xfrm>
                <a:custGeom>
                  <a:avLst/>
                  <a:gdLst>
                    <a:gd name="T0" fmla="*/ 0 w 116"/>
                    <a:gd name="T1" fmla="*/ 44 h 65"/>
                    <a:gd name="T2" fmla="*/ 54 w 116"/>
                    <a:gd name="T3" fmla="*/ 44 h 65"/>
                    <a:gd name="T4" fmla="*/ 54 w 116"/>
                    <a:gd name="T5" fmla="*/ 65 h 65"/>
                    <a:gd name="T6" fmla="*/ 0 w 116"/>
                    <a:gd name="T7" fmla="*/ 65 h 65"/>
                    <a:gd name="T8" fmla="*/ 0 w 116"/>
                    <a:gd name="T9" fmla="*/ 44 h 65"/>
                    <a:gd name="T10" fmla="*/ 55 w 116"/>
                    <a:gd name="T11" fmla="*/ 65 h 65"/>
                    <a:gd name="T12" fmla="*/ 54 w 116"/>
                    <a:gd name="T13" fmla="*/ 65 h 65"/>
                    <a:gd name="T14" fmla="*/ 54 w 116"/>
                    <a:gd name="T15" fmla="*/ 65 h 65"/>
                    <a:gd name="T16" fmla="*/ 54 w 116"/>
                    <a:gd name="T17" fmla="*/ 54 h 65"/>
                    <a:gd name="T18" fmla="*/ 55 w 116"/>
                    <a:gd name="T19" fmla="*/ 65 h 65"/>
                    <a:gd name="T20" fmla="*/ 53 w 116"/>
                    <a:gd name="T21" fmla="*/ 44 h 65"/>
                    <a:gd name="T22" fmla="*/ 105 w 116"/>
                    <a:gd name="T23" fmla="*/ 38 h 65"/>
                    <a:gd name="T24" fmla="*/ 106 w 116"/>
                    <a:gd name="T25" fmla="*/ 59 h 65"/>
                    <a:gd name="T26" fmla="*/ 55 w 116"/>
                    <a:gd name="T27" fmla="*/ 65 h 65"/>
                    <a:gd name="T28" fmla="*/ 53 w 116"/>
                    <a:gd name="T29" fmla="*/ 44 h 65"/>
                    <a:gd name="T30" fmla="*/ 116 w 116"/>
                    <a:gd name="T31" fmla="*/ 48 h 65"/>
                    <a:gd name="T32" fmla="*/ 116 w 116"/>
                    <a:gd name="T33" fmla="*/ 58 h 65"/>
                    <a:gd name="T34" fmla="*/ 106 w 116"/>
                    <a:gd name="T35" fmla="*/ 59 h 65"/>
                    <a:gd name="T36" fmla="*/ 105 w 116"/>
                    <a:gd name="T37" fmla="*/ 48 h 65"/>
                    <a:gd name="T38" fmla="*/ 116 w 116"/>
                    <a:gd name="T39" fmla="*/ 48 h 65"/>
                    <a:gd name="T40" fmla="*/ 95 w 116"/>
                    <a:gd name="T41" fmla="*/ 49 h 65"/>
                    <a:gd name="T42" fmla="*/ 93 w 116"/>
                    <a:gd name="T43" fmla="*/ 0 h 65"/>
                    <a:gd name="T44" fmla="*/ 114 w 116"/>
                    <a:gd name="T45" fmla="*/ 0 h 65"/>
                    <a:gd name="T46" fmla="*/ 116 w 116"/>
                    <a:gd name="T47" fmla="*/ 48 h 65"/>
                    <a:gd name="T48" fmla="*/ 95 w 116"/>
                    <a:gd name="T49" fmla="*/ 4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16" h="65">
                      <a:moveTo>
                        <a:pt x="0" y="44"/>
                      </a:moveTo>
                      <a:lnTo>
                        <a:pt x="54" y="44"/>
                      </a:lnTo>
                      <a:lnTo>
                        <a:pt x="54" y="65"/>
                      </a:lnTo>
                      <a:lnTo>
                        <a:pt x="0" y="65"/>
                      </a:lnTo>
                      <a:lnTo>
                        <a:pt x="0" y="44"/>
                      </a:lnTo>
                      <a:close/>
                      <a:moveTo>
                        <a:pt x="55" y="65"/>
                      </a:moveTo>
                      <a:lnTo>
                        <a:pt x="54" y="65"/>
                      </a:lnTo>
                      <a:lnTo>
                        <a:pt x="54" y="65"/>
                      </a:lnTo>
                      <a:lnTo>
                        <a:pt x="54" y="54"/>
                      </a:lnTo>
                      <a:lnTo>
                        <a:pt x="55" y="65"/>
                      </a:lnTo>
                      <a:close/>
                      <a:moveTo>
                        <a:pt x="53" y="44"/>
                      </a:moveTo>
                      <a:lnTo>
                        <a:pt x="105" y="38"/>
                      </a:lnTo>
                      <a:lnTo>
                        <a:pt x="106" y="59"/>
                      </a:lnTo>
                      <a:lnTo>
                        <a:pt x="55" y="65"/>
                      </a:lnTo>
                      <a:lnTo>
                        <a:pt x="53" y="44"/>
                      </a:lnTo>
                      <a:close/>
                      <a:moveTo>
                        <a:pt x="116" y="48"/>
                      </a:moveTo>
                      <a:lnTo>
                        <a:pt x="116" y="58"/>
                      </a:lnTo>
                      <a:lnTo>
                        <a:pt x="106" y="59"/>
                      </a:lnTo>
                      <a:lnTo>
                        <a:pt x="105" y="48"/>
                      </a:lnTo>
                      <a:lnTo>
                        <a:pt x="116" y="48"/>
                      </a:lnTo>
                      <a:close/>
                      <a:moveTo>
                        <a:pt x="95" y="49"/>
                      </a:moveTo>
                      <a:lnTo>
                        <a:pt x="93" y="0"/>
                      </a:lnTo>
                      <a:lnTo>
                        <a:pt x="114" y="0"/>
                      </a:lnTo>
                      <a:lnTo>
                        <a:pt x="116" y="48"/>
                      </a:lnTo>
                      <a:lnTo>
                        <a:pt x="95" y="4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6" name="Freeform 271"/>
                <p:cNvSpPr>
                  <a:spLocks/>
                </p:cNvSpPr>
                <p:nvPr/>
              </p:nvSpPr>
              <p:spPr bwMode="auto">
                <a:xfrm>
                  <a:off x="3538" y="2012"/>
                  <a:ext cx="28" cy="14"/>
                </a:xfrm>
                <a:custGeom>
                  <a:avLst/>
                  <a:gdLst>
                    <a:gd name="T0" fmla="*/ 107 w 108"/>
                    <a:gd name="T1" fmla="*/ 0 h 57"/>
                    <a:gd name="T2" fmla="*/ 101 w 108"/>
                    <a:gd name="T3" fmla="*/ 3 h 57"/>
                    <a:gd name="T4" fmla="*/ 97 w 108"/>
                    <a:gd name="T5" fmla="*/ 4 h 57"/>
                    <a:gd name="T6" fmla="*/ 91 w 108"/>
                    <a:gd name="T7" fmla="*/ 4 h 57"/>
                    <a:gd name="T8" fmla="*/ 84 w 108"/>
                    <a:gd name="T9" fmla="*/ 7 h 57"/>
                    <a:gd name="T10" fmla="*/ 79 w 108"/>
                    <a:gd name="T11" fmla="*/ 7 h 57"/>
                    <a:gd name="T12" fmla="*/ 73 w 108"/>
                    <a:gd name="T13" fmla="*/ 7 h 57"/>
                    <a:gd name="T14" fmla="*/ 67 w 108"/>
                    <a:gd name="T15" fmla="*/ 8 h 57"/>
                    <a:gd name="T16" fmla="*/ 63 w 108"/>
                    <a:gd name="T17" fmla="*/ 8 h 57"/>
                    <a:gd name="T18" fmla="*/ 57 w 108"/>
                    <a:gd name="T19" fmla="*/ 8 h 57"/>
                    <a:gd name="T20" fmla="*/ 51 w 108"/>
                    <a:gd name="T21" fmla="*/ 8 h 57"/>
                    <a:gd name="T22" fmla="*/ 45 w 108"/>
                    <a:gd name="T23" fmla="*/ 10 h 57"/>
                    <a:gd name="T24" fmla="*/ 40 w 108"/>
                    <a:gd name="T25" fmla="*/ 10 h 57"/>
                    <a:gd name="T26" fmla="*/ 33 w 108"/>
                    <a:gd name="T27" fmla="*/ 10 h 57"/>
                    <a:gd name="T28" fmla="*/ 30 w 108"/>
                    <a:gd name="T29" fmla="*/ 10 h 57"/>
                    <a:gd name="T30" fmla="*/ 23 w 108"/>
                    <a:gd name="T31" fmla="*/ 10 h 57"/>
                    <a:gd name="T32" fmla="*/ 17 w 108"/>
                    <a:gd name="T33" fmla="*/ 8 h 57"/>
                    <a:gd name="T34" fmla="*/ 11 w 108"/>
                    <a:gd name="T35" fmla="*/ 8 h 57"/>
                    <a:gd name="T36" fmla="*/ 5 w 108"/>
                    <a:gd name="T37" fmla="*/ 8 h 57"/>
                    <a:gd name="T38" fmla="*/ 0 w 108"/>
                    <a:gd name="T39" fmla="*/ 8 h 57"/>
                    <a:gd name="T40" fmla="*/ 5 w 108"/>
                    <a:gd name="T41" fmla="*/ 54 h 57"/>
                    <a:gd name="T42" fmla="*/ 11 w 108"/>
                    <a:gd name="T43" fmla="*/ 54 h 57"/>
                    <a:gd name="T44" fmla="*/ 17 w 108"/>
                    <a:gd name="T45" fmla="*/ 54 h 57"/>
                    <a:gd name="T46" fmla="*/ 23 w 108"/>
                    <a:gd name="T47" fmla="*/ 57 h 57"/>
                    <a:gd name="T48" fmla="*/ 30 w 108"/>
                    <a:gd name="T49" fmla="*/ 57 h 57"/>
                    <a:gd name="T50" fmla="*/ 33 w 108"/>
                    <a:gd name="T51" fmla="*/ 57 h 57"/>
                    <a:gd name="T52" fmla="*/ 40 w 108"/>
                    <a:gd name="T53" fmla="*/ 57 h 57"/>
                    <a:gd name="T54" fmla="*/ 45 w 108"/>
                    <a:gd name="T55" fmla="*/ 57 h 57"/>
                    <a:gd name="T56" fmla="*/ 51 w 108"/>
                    <a:gd name="T57" fmla="*/ 57 h 57"/>
                    <a:gd name="T58" fmla="*/ 57 w 108"/>
                    <a:gd name="T59" fmla="*/ 54 h 57"/>
                    <a:gd name="T60" fmla="*/ 63 w 108"/>
                    <a:gd name="T61" fmla="*/ 54 h 57"/>
                    <a:gd name="T62" fmla="*/ 67 w 108"/>
                    <a:gd name="T63" fmla="*/ 54 h 57"/>
                    <a:gd name="T64" fmla="*/ 73 w 108"/>
                    <a:gd name="T65" fmla="*/ 54 h 57"/>
                    <a:gd name="T66" fmla="*/ 79 w 108"/>
                    <a:gd name="T67" fmla="*/ 53 h 57"/>
                    <a:gd name="T68" fmla="*/ 84 w 108"/>
                    <a:gd name="T69" fmla="*/ 53 h 57"/>
                    <a:gd name="T70" fmla="*/ 91 w 108"/>
                    <a:gd name="T71" fmla="*/ 53 h 57"/>
                    <a:gd name="T72" fmla="*/ 94 w 108"/>
                    <a:gd name="T73" fmla="*/ 50 h 57"/>
                    <a:gd name="T74" fmla="*/ 101 w 108"/>
                    <a:gd name="T75" fmla="*/ 50 h 57"/>
                    <a:gd name="T76" fmla="*/ 107 w 108"/>
                    <a:gd name="T77" fmla="*/ 4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08" h="57">
                      <a:moveTo>
                        <a:pt x="108" y="48"/>
                      </a:moveTo>
                      <a:lnTo>
                        <a:pt x="107" y="0"/>
                      </a:lnTo>
                      <a:lnTo>
                        <a:pt x="104" y="3"/>
                      </a:lnTo>
                      <a:lnTo>
                        <a:pt x="101" y="3"/>
                      </a:lnTo>
                      <a:lnTo>
                        <a:pt x="98" y="3"/>
                      </a:lnTo>
                      <a:lnTo>
                        <a:pt x="97" y="4"/>
                      </a:lnTo>
                      <a:lnTo>
                        <a:pt x="93" y="4"/>
                      </a:lnTo>
                      <a:lnTo>
                        <a:pt x="91" y="4"/>
                      </a:lnTo>
                      <a:lnTo>
                        <a:pt x="87" y="4"/>
                      </a:lnTo>
                      <a:lnTo>
                        <a:pt x="84" y="7"/>
                      </a:lnTo>
                      <a:lnTo>
                        <a:pt x="81" y="7"/>
                      </a:lnTo>
                      <a:lnTo>
                        <a:pt x="79" y="7"/>
                      </a:lnTo>
                      <a:lnTo>
                        <a:pt x="77" y="7"/>
                      </a:lnTo>
                      <a:lnTo>
                        <a:pt x="73" y="7"/>
                      </a:lnTo>
                      <a:lnTo>
                        <a:pt x="71" y="8"/>
                      </a:lnTo>
                      <a:lnTo>
                        <a:pt x="67" y="8"/>
                      </a:lnTo>
                      <a:lnTo>
                        <a:pt x="64" y="8"/>
                      </a:lnTo>
                      <a:lnTo>
                        <a:pt x="63" y="8"/>
                      </a:lnTo>
                      <a:lnTo>
                        <a:pt x="60" y="8"/>
                      </a:lnTo>
                      <a:lnTo>
                        <a:pt x="57" y="8"/>
                      </a:lnTo>
                      <a:lnTo>
                        <a:pt x="53" y="8"/>
                      </a:lnTo>
                      <a:lnTo>
                        <a:pt x="51" y="8"/>
                      </a:lnTo>
                      <a:lnTo>
                        <a:pt x="50" y="10"/>
                      </a:lnTo>
                      <a:lnTo>
                        <a:pt x="45" y="10"/>
                      </a:lnTo>
                      <a:lnTo>
                        <a:pt x="43" y="10"/>
                      </a:lnTo>
                      <a:lnTo>
                        <a:pt x="40" y="10"/>
                      </a:lnTo>
                      <a:lnTo>
                        <a:pt x="37" y="10"/>
                      </a:lnTo>
                      <a:lnTo>
                        <a:pt x="33" y="10"/>
                      </a:lnTo>
                      <a:lnTo>
                        <a:pt x="31" y="10"/>
                      </a:lnTo>
                      <a:lnTo>
                        <a:pt x="30" y="10"/>
                      </a:lnTo>
                      <a:lnTo>
                        <a:pt x="25" y="10"/>
                      </a:lnTo>
                      <a:lnTo>
                        <a:pt x="23" y="10"/>
                      </a:lnTo>
                      <a:lnTo>
                        <a:pt x="20" y="8"/>
                      </a:lnTo>
                      <a:lnTo>
                        <a:pt x="17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5" y="8"/>
                      </a:lnTo>
                      <a:lnTo>
                        <a:pt x="3" y="8"/>
                      </a:lnTo>
                      <a:lnTo>
                        <a:pt x="0" y="8"/>
                      </a:lnTo>
                      <a:lnTo>
                        <a:pt x="3" y="54"/>
                      </a:lnTo>
                      <a:lnTo>
                        <a:pt x="5" y="54"/>
                      </a:lnTo>
                      <a:lnTo>
                        <a:pt x="10" y="54"/>
                      </a:lnTo>
                      <a:lnTo>
                        <a:pt x="11" y="54"/>
                      </a:lnTo>
                      <a:lnTo>
                        <a:pt x="13" y="54"/>
                      </a:lnTo>
                      <a:lnTo>
                        <a:pt x="17" y="54"/>
                      </a:lnTo>
                      <a:lnTo>
                        <a:pt x="20" y="57"/>
                      </a:ln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30" y="57"/>
                      </a:lnTo>
                      <a:lnTo>
                        <a:pt x="31" y="57"/>
                      </a:lnTo>
                      <a:lnTo>
                        <a:pt x="33" y="57"/>
                      </a:lnTo>
                      <a:lnTo>
                        <a:pt x="37" y="57"/>
                      </a:lnTo>
                      <a:lnTo>
                        <a:pt x="40" y="57"/>
                      </a:lnTo>
                      <a:lnTo>
                        <a:pt x="43" y="57"/>
                      </a:lnTo>
                      <a:lnTo>
                        <a:pt x="45" y="57"/>
                      </a:lnTo>
                      <a:lnTo>
                        <a:pt x="47" y="57"/>
                      </a:lnTo>
                      <a:lnTo>
                        <a:pt x="51" y="57"/>
                      </a:lnTo>
                      <a:lnTo>
                        <a:pt x="53" y="54"/>
                      </a:lnTo>
                      <a:lnTo>
                        <a:pt x="57" y="54"/>
                      </a:lnTo>
                      <a:lnTo>
                        <a:pt x="60" y="54"/>
                      </a:lnTo>
                      <a:lnTo>
                        <a:pt x="63" y="54"/>
                      </a:lnTo>
                      <a:lnTo>
                        <a:pt x="64" y="54"/>
                      </a:lnTo>
                      <a:lnTo>
                        <a:pt x="67" y="54"/>
                      </a:lnTo>
                      <a:lnTo>
                        <a:pt x="71" y="54"/>
                      </a:lnTo>
                      <a:lnTo>
                        <a:pt x="73" y="54"/>
                      </a:lnTo>
                      <a:lnTo>
                        <a:pt x="77" y="54"/>
                      </a:lnTo>
                      <a:lnTo>
                        <a:pt x="79" y="53"/>
                      </a:lnTo>
                      <a:lnTo>
                        <a:pt x="81" y="53"/>
                      </a:lnTo>
                      <a:lnTo>
                        <a:pt x="84" y="53"/>
                      </a:lnTo>
                      <a:lnTo>
                        <a:pt x="87" y="53"/>
                      </a:lnTo>
                      <a:lnTo>
                        <a:pt x="91" y="53"/>
                      </a:lnTo>
                      <a:lnTo>
                        <a:pt x="93" y="50"/>
                      </a:lnTo>
                      <a:lnTo>
                        <a:pt x="94" y="50"/>
                      </a:lnTo>
                      <a:lnTo>
                        <a:pt x="98" y="50"/>
                      </a:lnTo>
                      <a:lnTo>
                        <a:pt x="101" y="50"/>
                      </a:lnTo>
                      <a:lnTo>
                        <a:pt x="104" y="48"/>
                      </a:lnTo>
                      <a:lnTo>
                        <a:pt x="107" y="48"/>
                      </a:lnTo>
                      <a:lnTo>
                        <a:pt x="108" y="4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7" name="Line 272"/>
                <p:cNvSpPr>
                  <a:spLocks noChangeShapeType="1"/>
                </p:cNvSpPr>
                <p:nvPr/>
              </p:nvSpPr>
              <p:spPr bwMode="auto">
                <a:xfrm flipH="1" flipV="1">
                  <a:off x="3098" y="2022"/>
                  <a:ext cx="11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8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528" y="2022"/>
                  <a:ext cx="11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09" name="Rectangle 274"/>
                <p:cNvSpPr>
                  <a:spLocks noChangeArrowheads="1"/>
                </p:cNvSpPr>
                <p:nvPr/>
              </p:nvSpPr>
              <p:spPr bwMode="auto">
                <a:xfrm>
                  <a:off x="3240" y="1995"/>
                  <a:ext cx="157" cy="5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0" name="Rectangle 275"/>
                <p:cNvSpPr>
                  <a:spLocks noChangeArrowheads="1"/>
                </p:cNvSpPr>
                <p:nvPr/>
              </p:nvSpPr>
              <p:spPr bwMode="auto">
                <a:xfrm>
                  <a:off x="3397" y="2055"/>
                  <a:ext cx="8" cy="5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1" name="Rectangle 276"/>
                <p:cNvSpPr>
                  <a:spLocks noChangeArrowheads="1"/>
                </p:cNvSpPr>
                <p:nvPr/>
              </p:nvSpPr>
              <p:spPr bwMode="auto">
                <a:xfrm>
                  <a:off x="3230" y="2080"/>
                  <a:ext cx="5" cy="56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2" name="Rectangle 277"/>
                <p:cNvSpPr>
                  <a:spLocks noChangeArrowheads="1"/>
                </p:cNvSpPr>
                <p:nvPr/>
              </p:nvSpPr>
              <p:spPr bwMode="auto">
                <a:xfrm>
                  <a:off x="3402" y="2079"/>
                  <a:ext cx="5" cy="57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3" name="Rectangle 278"/>
                <p:cNvSpPr>
                  <a:spLocks noChangeArrowheads="1"/>
                </p:cNvSpPr>
                <p:nvPr/>
              </p:nvSpPr>
              <p:spPr bwMode="auto">
                <a:xfrm>
                  <a:off x="3237" y="1997"/>
                  <a:ext cx="6" cy="61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4" name="Rectangle 279"/>
                <p:cNvSpPr>
                  <a:spLocks noChangeArrowheads="1"/>
                </p:cNvSpPr>
                <p:nvPr/>
              </p:nvSpPr>
              <p:spPr bwMode="auto">
                <a:xfrm>
                  <a:off x="3395" y="1997"/>
                  <a:ext cx="5" cy="61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5" name="Rectangle 280"/>
                <p:cNvSpPr>
                  <a:spLocks noChangeArrowheads="1"/>
                </p:cNvSpPr>
                <p:nvPr/>
              </p:nvSpPr>
              <p:spPr bwMode="auto">
                <a:xfrm>
                  <a:off x="3233" y="2055"/>
                  <a:ext cx="7" cy="5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6" name="Rectangle 281"/>
                <p:cNvSpPr>
                  <a:spLocks noChangeArrowheads="1"/>
                </p:cNvSpPr>
                <p:nvPr/>
              </p:nvSpPr>
              <p:spPr bwMode="auto">
                <a:xfrm>
                  <a:off x="3233" y="2133"/>
                  <a:ext cx="172" cy="5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7" name="Rectangle 282"/>
                <p:cNvSpPr>
                  <a:spLocks noChangeArrowheads="1"/>
                </p:cNvSpPr>
                <p:nvPr/>
              </p:nvSpPr>
              <p:spPr bwMode="auto">
                <a:xfrm>
                  <a:off x="3397" y="2018"/>
                  <a:ext cx="5" cy="6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8" name="Rectangle 283"/>
                <p:cNvSpPr>
                  <a:spLocks noChangeArrowheads="1"/>
                </p:cNvSpPr>
                <p:nvPr/>
              </p:nvSpPr>
              <p:spPr bwMode="auto">
                <a:xfrm>
                  <a:off x="3397" y="2024"/>
                  <a:ext cx="5" cy="5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19" name="Rectangle 284"/>
                <p:cNvSpPr>
                  <a:spLocks noChangeArrowheads="1"/>
                </p:cNvSpPr>
                <p:nvPr/>
              </p:nvSpPr>
              <p:spPr bwMode="auto">
                <a:xfrm>
                  <a:off x="3235" y="2024"/>
                  <a:ext cx="5" cy="5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0" name="Rectangle 285"/>
                <p:cNvSpPr>
                  <a:spLocks noChangeArrowheads="1"/>
                </p:cNvSpPr>
                <p:nvPr/>
              </p:nvSpPr>
              <p:spPr bwMode="auto">
                <a:xfrm>
                  <a:off x="3235" y="2018"/>
                  <a:ext cx="5" cy="6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1" name="Rectangle 286"/>
                <p:cNvSpPr>
                  <a:spLocks noChangeArrowheads="1"/>
                </p:cNvSpPr>
                <p:nvPr/>
              </p:nvSpPr>
              <p:spPr bwMode="auto">
                <a:xfrm>
                  <a:off x="3230" y="2058"/>
                  <a:ext cx="5" cy="29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2" name="Rectangle 287"/>
                <p:cNvSpPr>
                  <a:spLocks noChangeArrowheads="1"/>
                </p:cNvSpPr>
                <p:nvPr/>
              </p:nvSpPr>
              <p:spPr bwMode="auto">
                <a:xfrm>
                  <a:off x="3402" y="2058"/>
                  <a:ext cx="5" cy="29"/>
                </a:xfrm>
                <a:prstGeom prst="rect">
                  <a:avLst/>
                </a:prstGeom>
                <a:solidFill>
                  <a:srgbClr val="0092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3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3249" y="2001"/>
                  <a:ext cx="0" cy="4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4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3388" y="2001"/>
                  <a:ext cx="0" cy="4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3249" y="2047"/>
                  <a:ext cx="139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3249" y="2001"/>
                  <a:ext cx="139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7" name="Freeform 292"/>
                <p:cNvSpPr>
                  <a:spLocks/>
                </p:cNvSpPr>
                <p:nvPr/>
              </p:nvSpPr>
              <p:spPr bwMode="auto">
                <a:xfrm>
                  <a:off x="3261" y="2011"/>
                  <a:ext cx="23" cy="25"/>
                </a:xfrm>
                <a:custGeom>
                  <a:avLst/>
                  <a:gdLst>
                    <a:gd name="T0" fmla="*/ 45 w 94"/>
                    <a:gd name="T1" fmla="*/ 0 h 99"/>
                    <a:gd name="T2" fmla="*/ 18 w 94"/>
                    <a:gd name="T3" fmla="*/ 10 h 99"/>
                    <a:gd name="T4" fmla="*/ 0 w 94"/>
                    <a:gd name="T5" fmla="*/ 36 h 99"/>
                    <a:gd name="T6" fmla="*/ 0 w 94"/>
                    <a:gd name="T7" fmla="*/ 66 h 99"/>
                    <a:gd name="T8" fmla="*/ 18 w 94"/>
                    <a:gd name="T9" fmla="*/ 91 h 99"/>
                    <a:gd name="T10" fmla="*/ 45 w 94"/>
                    <a:gd name="T11" fmla="*/ 99 h 99"/>
                    <a:gd name="T12" fmla="*/ 75 w 94"/>
                    <a:gd name="T13" fmla="*/ 91 h 99"/>
                    <a:gd name="T14" fmla="*/ 94 w 94"/>
                    <a:gd name="T15" fmla="*/ 66 h 99"/>
                    <a:gd name="T16" fmla="*/ 94 w 94"/>
                    <a:gd name="T17" fmla="*/ 36 h 99"/>
                    <a:gd name="T18" fmla="*/ 75 w 94"/>
                    <a:gd name="T19" fmla="*/ 10 h 99"/>
                    <a:gd name="T20" fmla="*/ 45 w 94"/>
                    <a:gd name="T2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4" h="99">
                      <a:moveTo>
                        <a:pt x="45" y="0"/>
                      </a:moveTo>
                      <a:lnTo>
                        <a:pt x="18" y="10"/>
                      </a:lnTo>
                      <a:lnTo>
                        <a:pt x="0" y="36"/>
                      </a:lnTo>
                      <a:lnTo>
                        <a:pt x="0" y="66"/>
                      </a:lnTo>
                      <a:lnTo>
                        <a:pt x="18" y="91"/>
                      </a:lnTo>
                      <a:lnTo>
                        <a:pt x="45" y="99"/>
                      </a:lnTo>
                      <a:lnTo>
                        <a:pt x="75" y="91"/>
                      </a:lnTo>
                      <a:lnTo>
                        <a:pt x="94" y="66"/>
                      </a:lnTo>
                      <a:lnTo>
                        <a:pt x="94" y="36"/>
                      </a:lnTo>
                      <a:lnTo>
                        <a:pt x="75" y="10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8" name="Freeform 293"/>
                <p:cNvSpPr>
                  <a:spLocks/>
                </p:cNvSpPr>
                <p:nvPr/>
              </p:nvSpPr>
              <p:spPr bwMode="auto">
                <a:xfrm>
                  <a:off x="3353" y="2011"/>
                  <a:ext cx="24" cy="25"/>
                </a:xfrm>
                <a:custGeom>
                  <a:avLst/>
                  <a:gdLst>
                    <a:gd name="T0" fmla="*/ 47 w 96"/>
                    <a:gd name="T1" fmla="*/ 0 h 99"/>
                    <a:gd name="T2" fmla="*/ 18 w 96"/>
                    <a:gd name="T3" fmla="*/ 10 h 99"/>
                    <a:gd name="T4" fmla="*/ 0 w 96"/>
                    <a:gd name="T5" fmla="*/ 36 h 99"/>
                    <a:gd name="T6" fmla="*/ 0 w 96"/>
                    <a:gd name="T7" fmla="*/ 66 h 99"/>
                    <a:gd name="T8" fmla="*/ 18 w 96"/>
                    <a:gd name="T9" fmla="*/ 91 h 99"/>
                    <a:gd name="T10" fmla="*/ 47 w 96"/>
                    <a:gd name="T11" fmla="*/ 99 h 99"/>
                    <a:gd name="T12" fmla="*/ 76 w 96"/>
                    <a:gd name="T13" fmla="*/ 91 h 99"/>
                    <a:gd name="T14" fmla="*/ 96 w 96"/>
                    <a:gd name="T15" fmla="*/ 66 h 99"/>
                    <a:gd name="T16" fmla="*/ 96 w 96"/>
                    <a:gd name="T17" fmla="*/ 36 h 99"/>
                    <a:gd name="T18" fmla="*/ 76 w 96"/>
                    <a:gd name="T19" fmla="*/ 10 h 99"/>
                    <a:gd name="T20" fmla="*/ 47 w 96"/>
                    <a:gd name="T2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6" h="99">
                      <a:moveTo>
                        <a:pt x="47" y="0"/>
                      </a:moveTo>
                      <a:lnTo>
                        <a:pt x="18" y="10"/>
                      </a:lnTo>
                      <a:lnTo>
                        <a:pt x="0" y="36"/>
                      </a:lnTo>
                      <a:lnTo>
                        <a:pt x="0" y="66"/>
                      </a:lnTo>
                      <a:lnTo>
                        <a:pt x="18" y="91"/>
                      </a:lnTo>
                      <a:lnTo>
                        <a:pt x="47" y="99"/>
                      </a:lnTo>
                      <a:lnTo>
                        <a:pt x="76" y="91"/>
                      </a:lnTo>
                      <a:lnTo>
                        <a:pt x="96" y="66"/>
                      </a:lnTo>
                      <a:lnTo>
                        <a:pt x="96" y="36"/>
                      </a:lnTo>
                      <a:lnTo>
                        <a:pt x="76" y="10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29" name="Line 294"/>
                <p:cNvSpPr>
                  <a:spLocks noChangeShapeType="1"/>
                </p:cNvSpPr>
                <p:nvPr/>
              </p:nvSpPr>
              <p:spPr bwMode="auto">
                <a:xfrm flipH="1">
                  <a:off x="3280" y="2014"/>
                  <a:ext cx="77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0" name="Line 295"/>
                <p:cNvSpPr>
                  <a:spLocks noChangeShapeType="1"/>
                </p:cNvSpPr>
                <p:nvPr/>
              </p:nvSpPr>
              <p:spPr bwMode="auto">
                <a:xfrm flipH="1">
                  <a:off x="3280" y="2034"/>
                  <a:ext cx="77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1" name="Freeform 296"/>
                <p:cNvSpPr>
                  <a:spLocks/>
                </p:cNvSpPr>
                <p:nvPr/>
              </p:nvSpPr>
              <p:spPr bwMode="auto">
                <a:xfrm>
                  <a:off x="3262" y="2013"/>
                  <a:ext cx="21" cy="21"/>
                </a:xfrm>
                <a:custGeom>
                  <a:avLst/>
                  <a:gdLst>
                    <a:gd name="T0" fmla="*/ 41 w 86"/>
                    <a:gd name="T1" fmla="*/ 0 h 84"/>
                    <a:gd name="T2" fmla="*/ 14 w 86"/>
                    <a:gd name="T3" fmla="*/ 10 h 84"/>
                    <a:gd name="T4" fmla="*/ 0 w 86"/>
                    <a:gd name="T5" fmla="*/ 36 h 84"/>
                    <a:gd name="T6" fmla="*/ 6 w 86"/>
                    <a:gd name="T7" fmla="*/ 64 h 84"/>
                    <a:gd name="T8" fmla="*/ 27 w 86"/>
                    <a:gd name="T9" fmla="*/ 84 h 84"/>
                    <a:gd name="T10" fmla="*/ 57 w 86"/>
                    <a:gd name="T11" fmla="*/ 84 h 84"/>
                    <a:gd name="T12" fmla="*/ 80 w 86"/>
                    <a:gd name="T13" fmla="*/ 64 h 84"/>
                    <a:gd name="T14" fmla="*/ 86 w 86"/>
                    <a:gd name="T15" fmla="*/ 36 h 84"/>
                    <a:gd name="T16" fmla="*/ 70 w 86"/>
                    <a:gd name="T17" fmla="*/ 10 h 84"/>
                    <a:gd name="T18" fmla="*/ 41 w 86"/>
                    <a:gd name="T1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84">
                      <a:moveTo>
                        <a:pt x="41" y="0"/>
                      </a:moveTo>
                      <a:lnTo>
                        <a:pt x="14" y="10"/>
                      </a:lnTo>
                      <a:lnTo>
                        <a:pt x="0" y="36"/>
                      </a:lnTo>
                      <a:lnTo>
                        <a:pt x="6" y="64"/>
                      </a:lnTo>
                      <a:lnTo>
                        <a:pt x="27" y="84"/>
                      </a:lnTo>
                      <a:lnTo>
                        <a:pt x="57" y="84"/>
                      </a:lnTo>
                      <a:lnTo>
                        <a:pt x="80" y="64"/>
                      </a:lnTo>
                      <a:lnTo>
                        <a:pt x="86" y="36"/>
                      </a:lnTo>
                      <a:lnTo>
                        <a:pt x="70" y="10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2" name="Freeform 297"/>
                <p:cNvSpPr>
                  <a:spLocks/>
                </p:cNvSpPr>
                <p:nvPr/>
              </p:nvSpPr>
              <p:spPr bwMode="auto">
                <a:xfrm>
                  <a:off x="3354" y="2013"/>
                  <a:ext cx="21" cy="21"/>
                </a:xfrm>
                <a:custGeom>
                  <a:avLst/>
                  <a:gdLst>
                    <a:gd name="T0" fmla="*/ 43 w 86"/>
                    <a:gd name="T1" fmla="*/ 0 h 84"/>
                    <a:gd name="T2" fmla="*/ 16 w 86"/>
                    <a:gd name="T3" fmla="*/ 10 h 84"/>
                    <a:gd name="T4" fmla="*/ 0 w 86"/>
                    <a:gd name="T5" fmla="*/ 36 h 84"/>
                    <a:gd name="T6" fmla="*/ 6 w 86"/>
                    <a:gd name="T7" fmla="*/ 64 h 84"/>
                    <a:gd name="T8" fmla="*/ 27 w 86"/>
                    <a:gd name="T9" fmla="*/ 84 h 84"/>
                    <a:gd name="T10" fmla="*/ 57 w 86"/>
                    <a:gd name="T11" fmla="*/ 84 h 84"/>
                    <a:gd name="T12" fmla="*/ 80 w 86"/>
                    <a:gd name="T13" fmla="*/ 64 h 84"/>
                    <a:gd name="T14" fmla="*/ 86 w 86"/>
                    <a:gd name="T15" fmla="*/ 36 h 84"/>
                    <a:gd name="T16" fmla="*/ 72 w 86"/>
                    <a:gd name="T17" fmla="*/ 10 h 84"/>
                    <a:gd name="T18" fmla="*/ 43 w 86"/>
                    <a:gd name="T1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84">
                      <a:moveTo>
                        <a:pt x="43" y="0"/>
                      </a:moveTo>
                      <a:lnTo>
                        <a:pt x="16" y="10"/>
                      </a:lnTo>
                      <a:lnTo>
                        <a:pt x="0" y="36"/>
                      </a:lnTo>
                      <a:lnTo>
                        <a:pt x="6" y="64"/>
                      </a:lnTo>
                      <a:lnTo>
                        <a:pt x="27" y="84"/>
                      </a:lnTo>
                      <a:lnTo>
                        <a:pt x="57" y="84"/>
                      </a:lnTo>
                      <a:lnTo>
                        <a:pt x="80" y="64"/>
                      </a:lnTo>
                      <a:lnTo>
                        <a:pt x="86" y="36"/>
                      </a:lnTo>
                      <a:lnTo>
                        <a:pt x="72" y="10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3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3279" y="2075"/>
                  <a:ext cx="0" cy="3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4" name="Freeform 299"/>
                <p:cNvSpPr>
                  <a:spLocks/>
                </p:cNvSpPr>
                <p:nvPr/>
              </p:nvSpPr>
              <p:spPr bwMode="auto">
                <a:xfrm>
                  <a:off x="3279" y="2075"/>
                  <a:ext cx="80" cy="39"/>
                </a:xfrm>
                <a:custGeom>
                  <a:avLst/>
                  <a:gdLst>
                    <a:gd name="T0" fmla="*/ 321 w 321"/>
                    <a:gd name="T1" fmla="*/ 159 h 159"/>
                    <a:gd name="T2" fmla="*/ 321 w 321"/>
                    <a:gd name="T3" fmla="*/ 0 h 159"/>
                    <a:gd name="T4" fmla="*/ 0 w 321"/>
                    <a:gd name="T5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1" h="159">
                      <a:moveTo>
                        <a:pt x="321" y="159"/>
                      </a:moveTo>
                      <a:lnTo>
                        <a:pt x="32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5" name="Line 300"/>
                <p:cNvSpPr>
                  <a:spLocks noChangeShapeType="1"/>
                </p:cNvSpPr>
                <p:nvPr/>
              </p:nvSpPr>
              <p:spPr bwMode="auto">
                <a:xfrm flipH="1">
                  <a:off x="3279" y="2114"/>
                  <a:ext cx="80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6" name="Line 301"/>
                <p:cNvSpPr>
                  <a:spLocks noChangeShapeType="1"/>
                </p:cNvSpPr>
                <p:nvPr/>
              </p:nvSpPr>
              <p:spPr bwMode="auto">
                <a:xfrm flipH="1" flipV="1">
                  <a:off x="3276" y="2035"/>
                  <a:ext cx="8" cy="4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7" name="Line 302"/>
                <p:cNvSpPr>
                  <a:spLocks noChangeShapeType="1"/>
                </p:cNvSpPr>
                <p:nvPr/>
              </p:nvSpPr>
              <p:spPr bwMode="auto">
                <a:xfrm flipH="1" flipV="1">
                  <a:off x="3274" y="2036"/>
                  <a:ext cx="8" cy="3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8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3353" y="2035"/>
                  <a:ext cx="8" cy="4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39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3356" y="2036"/>
                  <a:ext cx="8" cy="3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0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3295" y="2014"/>
                  <a:ext cx="0" cy="2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1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3342" y="2014"/>
                  <a:ext cx="0" cy="2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2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2526" y="2077"/>
                  <a:ext cx="25" cy="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3" name="Line 308"/>
                <p:cNvSpPr>
                  <a:spLocks noChangeShapeType="1"/>
                </p:cNvSpPr>
                <p:nvPr/>
              </p:nvSpPr>
              <p:spPr bwMode="auto">
                <a:xfrm flipH="1" flipV="1">
                  <a:off x="2652" y="2132"/>
                  <a:ext cx="42" cy="1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144" name="Line 309"/>
                <p:cNvSpPr>
                  <a:spLocks noChangeShapeType="1"/>
                </p:cNvSpPr>
                <p:nvPr/>
              </p:nvSpPr>
              <p:spPr bwMode="auto">
                <a:xfrm flipH="1" flipV="1">
                  <a:off x="1475" y="1816"/>
                  <a:ext cx="9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8" name="Group 511"/>
              <p:cNvGrpSpPr>
                <a:grpSpLocks/>
              </p:cNvGrpSpPr>
              <p:nvPr/>
            </p:nvGrpSpPr>
            <p:grpSpPr bwMode="auto">
              <a:xfrm>
                <a:off x="1011" y="1757"/>
                <a:ext cx="2101" cy="420"/>
                <a:chOff x="1011" y="1757"/>
                <a:chExt cx="2101" cy="420"/>
              </a:xfrm>
            </p:grpSpPr>
            <p:sp>
              <p:nvSpPr>
                <p:cNvPr id="746" name="Line 311"/>
                <p:cNvSpPr>
                  <a:spLocks noChangeShapeType="1"/>
                </p:cNvSpPr>
                <p:nvPr/>
              </p:nvSpPr>
              <p:spPr bwMode="auto">
                <a:xfrm flipH="1" flipV="1">
                  <a:off x="1506" y="1825"/>
                  <a:ext cx="10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47" name="Line 312"/>
                <p:cNvSpPr>
                  <a:spLocks noChangeShapeType="1"/>
                </p:cNvSpPr>
                <p:nvPr/>
              </p:nvSpPr>
              <p:spPr bwMode="auto">
                <a:xfrm flipH="1" flipV="1">
                  <a:off x="1534" y="1832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48" name="Line 313"/>
                <p:cNvSpPr>
                  <a:spLocks noChangeShapeType="1"/>
                </p:cNvSpPr>
                <p:nvPr/>
              </p:nvSpPr>
              <p:spPr bwMode="auto">
                <a:xfrm flipH="1" flipV="1">
                  <a:off x="1650" y="1894"/>
                  <a:ext cx="14" cy="1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49" name="Line 314"/>
                <p:cNvSpPr>
                  <a:spLocks noChangeShapeType="1"/>
                </p:cNvSpPr>
                <p:nvPr/>
              </p:nvSpPr>
              <p:spPr bwMode="auto">
                <a:xfrm flipH="1" flipV="1">
                  <a:off x="1677" y="1921"/>
                  <a:ext cx="7" cy="6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50" name="Line 315"/>
                <p:cNvSpPr>
                  <a:spLocks noChangeShapeType="1"/>
                </p:cNvSpPr>
                <p:nvPr/>
              </p:nvSpPr>
              <p:spPr bwMode="auto">
                <a:xfrm flipH="1" flipV="1">
                  <a:off x="1698" y="1941"/>
                  <a:ext cx="34" cy="3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51" name="Line 316"/>
                <p:cNvSpPr>
                  <a:spLocks noChangeShapeType="1"/>
                </p:cNvSpPr>
                <p:nvPr/>
              </p:nvSpPr>
              <p:spPr bwMode="auto">
                <a:xfrm flipH="1" flipV="1">
                  <a:off x="1746" y="1989"/>
                  <a:ext cx="7" cy="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52" name="Line 317"/>
                <p:cNvSpPr>
                  <a:spLocks noChangeShapeType="1"/>
                </p:cNvSpPr>
                <p:nvPr/>
              </p:nvSpPr>
              <p:spPr bwMode="auto">
                <a:xfrm flipH="1" flipV="1">
                  <a:off x="1766" y="2010"/>
                  <a:ext cx="14" cy="1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53" name="Line 318"/>
                <p:cNvSpPr>
                  <a:spLocks noChangeShapeType="1"/>
                </p:cNvSpPr>
                <p:nvPr/>
              </p:nvSpPr>
              <p:spPr bwMode="auto">
                <a:xfrm flipH="1" flipV="1">
                  <a:off x="2136" y="2149"/>
                  <a:ext cx="18" cy="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54" name="Line 319"/>
                <p:cNvSpPr>
                  <a:spLocks noChangeShapeType="1"/>
                </p:cNvSpPr>
                <p:nvPr/>
              </p:nvSpPr>
              <p:spPr bwMode="auto">
                <a:xfrm flipH="1" flipV="1">
                  <a:off x="2108" y="2141"/>
                  <a:ext cx="9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55" name="Line 320"/>
                <p:cNvSpPr>
                  <a:spLocks noChangeShapeType="1"/>
                </p:cNvSpPr>
                <p:nvPr/>
              </p:nvSpPr>
              <p:spPr bwMode="auto">
                <a:xfrm flipH="1" flipV="1">
                  <a:off x="2076" y="2133"/>
                  <a:ext cx="9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56" name="Line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1973" y="2105"/>
                  <a:ext cx="85" cy="2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57" name="Line 322"/>
                <p:cNvSpPr>
                  <a:spLocks noChangeShapeType="1"/>
                </p:cNvSpPr>
                <p:nvPr/>
              </p:nvSpPr>
              <p:spPr bwMode="auto">
                <a:xfrm flipH="1" flipV="1">
                  <a:off x="1946" y="2098"/>
                  <a:ext cx="9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58" name="Line 323"/>
                <p:cNvSpPr>
                  <a:spLocks noChangeShapeType="1"/>
                </p:cNvSpPr>
                <p:nvPr/>
              </p:nvSpPr>
              <p:spPr bwMode="auto">
                <a:xfrm flipH="1" flipV="1">
                  <a:off x="1914" y="2089"/>
                  <a:ext cx="9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59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1877" y="2080"/>
                  <a:ext cx="19" cy="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60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2266" y="2149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61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2303" y="2141"/>
                  <a:ext cx="10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62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397" y="2116"/>
                  <a:ext cx="9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63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2425" y="2106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64" name="Line 329"/>
                <p:cNvSpPr>
                  <a:spLocks noChangeShapeType="1"/>
                </p:cNvSpPr>
                <p:nvPr/>
              </p:nvSpPr>
              <p:spPr bwMode="auto">
                <a:xfrm flipH="1" flipV="1">
                  <a:off x="2555" y="2106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65" name="Line 330"/>
                <p:cNvSpPr>
                  <a:spLocks noChangeShapeType="1"/>
                </p:cNvSpPr>
                <p:nvPr/>
              </p:nvSpPr>
              <p:spPr bwMode="auto">
                <a:xfrm flipH="1" flipV="1">
                  <a:off x="2593" y="2116"/>
                  <a:ext cx="9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66" name="Line 331"/>
                <p:cNvSpPr>
                  <a:spLocks noChangeShapeType="1"/>
                </p:cNvSpPr>
                <p:nvPr/>
              </p:nvSpPr>
              <p:spPr bwMode="auto">
                <a:xfrm flipH="1" flipV="1">
                  <a:off x="2625" y="2124"/>
                  <a:ext cx="9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67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2578" y="2050"/>
                  <a:ext cx="47" cy="1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68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642" y="2039"/>
                  <a:ext cx="9" cy="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69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2672" y="2026"/>
                  <a:ext cx="9" cy="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70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2699" y="2001"/>
                  <a:ext cx="44" cy="1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71" name="Line 336"/>
                <p:cNvSpPr>
                  <a:spLocks noChangeShapeType="1"/>
                </p:cNvSpPr>
                <p:nvPr/>
              </p:nvSpPr>
              <p:spPr bwMode="auto">
                <a:xfrm flipH="1" flipV="1">
                  <a:off x="2854" y="1988"/>
                  <a:ext cx="20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72" name="Line 337"/>
                <p:cNvSpPr>
                  <a:spLocks noChangeShapeType="1"/>
                </p:cNvSpPr>
                <p:nvPr/>
              </p:nvSpPr>
              <p:spPr bwMode="auto">
                <a:xfrm flipH="1" flipV="1">
                  <a:off x="2893" y="1993"/>
                  <a:ext cx="9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73" name="Line 338"/>
                <p:cNvSpPr>
                  <a:spLocks noChangeShapeType="1"/>
                </p:cNvSpPr>
                <p:nvPr/>
              </p:nvSpPr>
              <p:spPr bwMode="auto">
                <a:xfrm flipH="1" flipV="1">
                  <a:off x="2922" y="1997"/>
                  <a:ext cx="78" cy="1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74" name="Line 339"/>
                <p:cNvSpPr>
                  <a:spLocks noChangeShapeType="1"/>
                </p:cNvSpPr>
                <p:nvPr/>
              </p:nvSpPr>
              <p:spPr bwMode="auto">
                <a:xfrm flipH="1" flipV="1">
                  <a:off x="3019" y="2011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75" name="Line 340"/>
                <p:cNvSpPr>
                  <a:spLocks noChangeShapeType="1"/>
                </p:cNvSpPr>
                <p:nvPr/>
              </p:nvSpPr>
              <p:spPr bwMode="auto">
                <a:xfrm flipH="1" flipV="1">
                  <a:off x="3047" y="2015"/>
                  <a:ext cx="65" cy="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76" name="Line 341"/>
                <p:cNvSpPr>
                  <a:spLocks noChangeShapeType="1"/>
                </p:cNvSpPr>
                <p:nvPr/>
              </p:nvSpPr>
              <p:spPr bwMode="auto">
                <a:xfrm flipH="1" flipV="1">
                  <a:off x="1385" y="1793"/>
                  <a:ext cx="29" cy="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77" name="Line 342"/>
                <p:cNvSpPr>
                  <a:spLocks noChangeShapeType="1"/>
                </p:cNvSpPr>
                <p:nvPr/>
              </p:nvSpPr>
              <p:spPr bwMode="auto">
                <a:xfrm>
                  <a:off x="1141" y="1773"/>
                  <a:ext cx="32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78" name="Freeform 343"/>
                <p:cNvSpPr>
                  <a:spLocks/>
                </p:cNvSpPr>
                <p:nvPr/>
              </p:nvSpPr>
              <p:spPr bwMode="auto">
                <a:xfrm>
                  <a:off x="1012" y="1757"/>
                  <a:ext cx="129" cy="16"/>
                </a:xfrm>
                <a:custGeom>
                  <a:avLst/>
                  <a:gdLst>
                    <a:gd name="T0" fmla="*/ 513 w 513"/>
                    <a:gd name="T1" fmla="*/ 63 h 63"/>
                    <a:gd name="T2" fmla="*/ 443 w 513"/>
                    <a:gd name="T3" fmla="*/ 63 h 63"/>
                    <a:gd name="T4" fmla="*/ 296 w 513"/>
                    <a:gd name="T5" fmla="*/ 50 h 63"/>
                    <a:gd name="T6" fmla="*/ 87 w 513"/>
                    <a:gd name="T7" fmla="*/ 18 h 63"/>
                    <a:gd name="T8" fmla="*/ 0 w 513"/>
                    <a:gd name="T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3" h="63">
                      <a:moveTo>
                        <a:pt x="513" y="63"/>
                      </a:moveTo>
                      <a:lnTo>
                        <a:pt x="443" y="63"/>
                      </a:lnTo>
                      <a:lnTo>
                        <a:pt x="296" y="50"/>
                      </a:lnTo>
                      <a:lnTo>
                        <a:pt x="87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79" name="Line 344"/>
                <p:cNvSpPr>
                  <a:spLocks noChangeShapeType="1"/>
                </p:cNvSpPr>
                <p:nvPr/>
              </p:nvSpPr>
              <p:spPr bwMode="auto">
                <a:xfrm flipH="1" flipV="1">
                  <a:off x="1011" y="1757"/>
                  <a:ext cx="2" cy="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80" name="Freeform 345"/>
                <p:cNvSpPr>
                  <a:spLocks/>
                </p:cNvSpPr>
                <p:nvPr/>
              </p:nvSpPr>
              <p:spPr bwMode="auto">
                <a:xfrm>
                  <a:off x="1012" y="1757"/>
                  <a:ext cx="1" cy="1"/>
                </a:xfrm>
                <a:custGeom>
                  <a:avLst/>
                  <a:gdLst>
                    <a:gd name="T0" fmla="*/ 7 w 7"/>
                    <a:gd name="T1" fmla="*/ 3 h 3"/>
                    <a:gd name="T2" fmla="*/ 0 w 7"/>
                    <a:gd name="T3" fmla="*/ 3 h 3"/>
                    <a:gd name="T4" fmla="*/ 3 w 7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7" y="3"/>
                      </a:moveTo>
                      <a:lnTo>
                        <a:pt x="0" y="3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81" name="Line 346"/>
                <p:cNvSpPr>
                  <a:spLocks noChangeShapeType="1"/>
                </p:cNvSpPr>
                <p:nvPr/>
              </p:nvSpPr>
              <p:spPr bwMode="auto">
                <a:xfrm flipH="1">
                  <a:off x="1184" y="1773"/>
                  <a:ext cx="21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82" name="Line 347"/>
                <p:cNvSpPr>
                  <a:spLocks noChangeShapeType="1"/>
                </p:cNvSpPr>
                <p:nvPr/>
              </p:nvSpPr>
              <p:spPr bwMode="auto">
                <a:xfrm flipH="1">
                  <a:off x="1216" y="1773"/>
                  <a:ext cx="10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83" name="Line 348"/>
                <p:cNvSpPr>
                  <a:spLocks noChangeShapeType="1"/>
                </p:cNvSpPr>
                <p:nvPr/>
              </p:nvSpPr>
              <p:spPr bwMode="auto">
                <a:xfrm flipH="1" flipV="1">
                  <a:off x="1269" y="1775"/>
                  <a:ext cx="37" cy="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84" name="Freeform 349"/>
                <p:cNvSpPr>
                  <a:spLocks/>
                </p:cNvSpPr>
                <p:nvPr/>
              </p:nvSpPr>
              <p:spPr bwMode="auto">
                <a:xfrm>
                  <a:off x="1325" y="1783"/>
                  <a:ext cx="6" cy="0"/>
                </a:xfrm>
                <a:custGeom>
                  <a:avLst/>
                  <a:gdLst>
                    <a:gd name="T0" fmla="*/ 24 w 24"/>
                    <a:gd name="T1" fmla="*/ 1 h 1"/>
                    <a:gd name="T2" fmla="*/ 11 w 24"/>
                    <a:gd name="T3" fmla="*/ 1 h 1"/>
                    <a:gd name="T4" fmla="*/ 0 w 24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1">
                      <a:moveTo>
                        <a:pt x="24" y="1"/>
                      </a:moveTo>
                      <a:lnTo>
                        <a:pt x="11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85" name="Line 350"/>
                <p:cNvSpPr>
                  <a:spLocks noChangeShapeType="1"/>
                </p:cNvSpPr>
                <p:nvPr/>
              </p:nvSpPr>
              <p:spPr bwMode="auto">
                <a:xfrm flipH="1" flipV="1">
                  <a:off x="1350" y="1786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86" name="Freeform 351"/>
                <p:cNvSpPr>
                  <a:spLocks/>
                </p:cNvSpPr>
                <p:nvPr/>
              </p:nvSpPr>
              <p:spPr bwMode="auto">
                <a:xfrm>
                  <a:off x="1413" y="1799"/>
                  <a:ext cx="3" cy="3"/>
                </a:xfrm>
                <a:custGeom>
                  <a:avLst/>
                  <a:gdLst>
                    <a:gd name="T0" fmla="*/ 5 w 11"/>
                    <a:gd name="T1" fmla="*/ 0 h 13"/>
                    <a:gd name="T2" fmla="*/ 0 w 11"/>
                    <a:gd name="T3" fmla="*/ 3 h 13"/>
                    <a:gd name="T4" fmla="*/ 0 w 11"/>
                    <a:gd name="T5" fmla="*/ 9 h 13"/>
                    <a:gd name="T6" fmla="*/ 5 w 11"/>
                    <a:gd name="T7" fmla="*/ 13 h 13"/>
                    <a:gd name="T8" fmla="*/ 11 w 11"/>
                    <a:gd name="T9" fmla="*/ 9 h 13"/>
                    <a:gd name="T10" fmla="*/ 11 w 11"/>
                    <a:gd name="T11" fmla="*/ 3 h 13"/>
                    <a:gd name="T12" fmla="*/ 5 w 11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13">
                      <a:moveTo>
                        <a:pt x="5" y="0"/>
                      </a:moveTo>
                      <a:lnTo>
                        <a:pt x="0" y="3"/>
                      </a:lnTo>
                      <a:lnTo>
                        <a:pt x="0" y="9"/>
                      </a:lnTo>
                      <a:lnTo>
                        <a:pt x="5" y="13"/>
                      </a:lnTo>
                      <a:lnTo>
                        <a:pt x="11" y="9"/>
                      </a:lnTo>
                      <a:lnTo>
                        <a:pt x="11" y="3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87" name="Line 352"/>
                <p:cNvSpPr>
                  <a:spLocks noChangeShapeType="1"/>
                </p:cNvSpPr>
                <p:nvPr/>
              </p:nvSpPr>
              <p:spPr bwMode="auto">
                <a:xfrm flipH="1" flipV="1">
                  <a:off x="1414" y="1800"/>
                  <a:ext cx="42" cy="1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88" name="Freeform 353"/>
                <p:cNvSpPr>
                  <a:spLocks/>
                </p:cNvSpPr>
                <p:nvPr/>
              </p:nvSpPr>
              <p:spPr bwMode="auto">
                <a:xfrm>
                  <a:off x="1560" y="1823"/>
                  <a:ext cx="100" cy="57"/>
                </a:xfrm>
                <a:custGeom>
                  <a:avLst/>
                  <a:gdLst>
                    <a:gd name="T0" fmla="*/ 400 w 400"/>
                    <a:gd name="T1" fmla="*/ 231 h 231"/>
                    <a:gd name="T2" fmla="*/ 281 w 400"/>
                    <a:gd name="T3" fmla="*/ 131 h 231"/>
                    <a:gd name="T4" fmla="*/ 145 w 400"/>
                    <a:gd name="T5" fmla="*/ 53 h 231"/>
                    <a:gd name="T6" fmla="*/ 0 w 400"/>
                    <a:gd name="T7" fmla="*/ 0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0" h="231">
                      <a:moveTo>
                        <a:pt x="400" y="231"/>
                      </a:moveTo>
                      <a:lnTo>
                        <a:pt x="281" y="131"/>
                      </a:lnTo>
                      <a:lnTo>
                        <a:pt x="145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89" name="Freeform 354"/>
                <p:cNvSpPr>
                  <a:spLocks/>
                </p:cNvSpPr>
                <p:nvPr/>
              </p:nvSpPr>
              <p:spPr bwMode="auto">
                <a:xfrm>
                  <a:off x="1547" y="1852"/>
                  <a:ext cx="93" cy="54"/>
                </a:xfrm>
                <a:custGeom>
                  <a:avLst/>
                  <a:gdLst>
                    <a:gd name="T0" fmla="*/ 371 w 371"/>
                    <a:gd name="T1" fmla="*/ 216 h 216"/>
                    <a:gd name="T2" fmla="*/ 261 w 371"/>
                    <a:gd name="T3" fmla="*/ 123 h 216"/>
                    <a:gd name="T4" fmla="*/ 135 w 371"/>
                    <a:gd name="T5" fmla="*/ 50 h 216"/>
                    <a:gd name="T6" fmla="*/ 0 w 371"/>
                    <a:gd name="T7" fmla="*/ 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1" h="216">
                      <a:moveTo>
                        <a:pt x="371" y="216"/>
                      </a:moveTo>
                      <a:lnTo>
                        <a:pt x="261" y="123"/>
                      </a:lnTo>
                      <a:lnTo>
                        <a:pt x="135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90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1640" y="1880"/>
                  <a:ext cx="20" cy="2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91" name="Line 356"/>
                <p:cNvSpPr>
                  <a:spLocks noChangeShapeType="1"/>
                </p:cNvSpPr>
                <p:nvPr/>
              </p:nvSpPr>
              <p:spPr bwMode="auto">
                <a:xfrm flipH="1">
                  <a:off x="1547" y="1823"/>
                  <a:ext cx="13" cy="2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92" name="Freeform 357"/>
                <p:cNvSpPr>
                  <a:spLocks/>
                </p:cNvSpPr>
                <p:nvPr/>
              </p:nvSpPr>
              <p:spPr bwMode="auto">
                <a:xfrm>
                  <a:off x="1547" y="1823"/>
                  <a:ext cx="113" cy="83"/>
                </a:xfrm>
                <a:custGeom>
                  <a:avLst/>
                  <a:gdLst>
                    <a:gd name="T0" fmla="*/ 0 w 450"/>
                    <a:gd name="T1" fmla="*/ 118 h 334"/>
                    <a:gd name="T2" fmla="*/ 31 w 450"/>
                    <a:gd name="T3" fmla="*/ 128 h 334"/>
                    <a:gd name="T4" fmla="*/ 64 w 450"/>
                    <a:gd name="T5" fmla="*/ 138 h 334"/>
                    <a:gd name="T6" fmla="*/ 93 w 450"/>
                    <a:gd name="T7" fmla="*/ 151 h 334"/>
                    <a:gd name="T8" fmla="*/ 125 w 450"/>
                    <a:gd name="T9" fmla="*/ 164 h 334"/>
                    <a:gd name="T10" fmla="*/ 155 w 450"/>
                    <a:gd name="T11" fmla="*/ 178 h 334"/>
                    <a:gd name="T12" fmla="*/ 185 w 450"/>
                    <a:gd name="T13" fmla="*/ 194 h 334"/>
                    <a:gd name="T14" fmla="*/ 213 w 450"/>
                    <a:gd name="T15" fmla="*/ 211 h 334"/>
                    <a:gd name="T16" fmla="*/ 241 w 450"/>
                    <a:gd name="T17" fmla="*/ 228 h 334"/>
                    <a:gd name="T18" fmla="*/ 269 w 450"/>
                    <a:gd name="T19" fmla="*/ 248 h 334"/>
                    <a:gd name="T20" fmla="*/ 294 w 450"/>
                    <a:gd name="T21" fmla="*/ 268 h 334"/>
                    <a:gd name="T22" fmla="*/ 321 w 450"/>
                    <a:gd name="T23" fmla="*/ 288 h 334"/>
                    <a:gd name="T24" fmla="*/ 347 w 450"/>
                    <a:gd name="T25" fmla="*/ 310 h 334"/>
                    <a:gd name="T26" fmla="*/ 371 w 450"/>
                    <a:gd name="T27" fmla="*/ 334 h 334"/>
                    <a:gd name="T28" fmla="*/ 450 w 450"/>
                    <a:gd name="T29" fmla="*/ 231 h 334"/>
                    <a:gd name="T30" fmla="*/ 424 w 450"/>
                    <a:gd name="T31" fmla="*/ 207 h 334"/>
                    <a:gd name="T32" fmla="*/ 397 w 450"/>
                    <a:gd name="T33" fmla="*/ 183 h 334"/>
                    <a:gd name="T34" fmla="*/ 368 w 450"/>
                    <a:gd name="T35" fmla="*/ 158 h 334"/>
                    <a:gd name="T36" fmla="*/ 341 w 450"/>
                    <a:gd name="T37" fmla="*/ 138 h 334"/>
                    <a:gd name="T38" fmla="*/ 311 w 450"/>
                    <a:gd name="T39" fmla="*/ 117 h 334"/>
                    <a:gd name="T40" fmla="*/ 279 w 450"/>
                    <a:gd name="T41" fmla="*/ 98 h 334"/>
                    <a:gd name="T42" fmla="*/ 249 w 450"/>
                    <a:gd name="T43" fmla="*/ 81 h 334"/>
                    <a:gd name="T44" fmla="*/ 217 w 450"/>
                    <a:gd name="T45" fmla="*/ 63 h 334"/>
                    <a:gd name="T46" fmla="*/ 183 w 450"/>
                    <a:gd name="T47" fmla="*/ 48 h 334"/>
                    <a:gd name="T48" fmla="*/ 151 w 450"/>
                    <a:gd name="T49" fmla="*/ 33 h 334"/>
                    <a:gd name="T50" fmla="*/ 117 w 450"/>
                    <a:gd name="T51" fmla="*/ 21 h 334"/>
                    <a:gd name="T52" fmla="*/ 83 w 450"/>
                    <a:gd name="T53" fmla="*/ 10 h 334"/>
                    <a:gd name="T54" fmla="*/ 50 w 450"/>
                    <a:gd name="T55" fmla="*/ 0 h 334"/>
                    <a:gd name="T56" fmla="*/ 0 w 450"/>
                    <a:gd name="T57" fmla="*/ 118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50" h="334">
                      <a:moveTo>
                        <a:pt x="0" y="118"/>
                      </a:moveTo>
                      <a:lnTo>
                        <a:pt x="31" y="128"/>
                      </a:lnTo>
                      <a:lnTo>
                        <a:pt x="64" y="138"/>
                      </a:lnTo>
                      <a:lnTo>
                        <a:pt x="93" y="151"/>
                      </a:lnTo>
                      <a:lnTo>
                        <a:pt x="125" y="164"/>
                      </a:lnTo>
                      <a:lnTo>
                        <a:pt x="155" y="178"/>
                      </a:lnTo>
                      <a:lnTo>
                        <a:pt x="185" y="194"/>
                      </a:lnTo>
                      <a:lnTo>
                        <a:pt x="213" y="211"/>
                      </a:lnTo>
                      <a:lnTo>
                        <a:pt x="241" y="228"/>
                      </a:lnTo>
                      <a:lnTo>
                        <a:pt x="269" y="248"/>
                      </a:lnTo>
                      <a:lnTo>
                        <a:pt x="294" y="268"/>
                      </a:lnTo>
                      <a:lnTo>
                        <a:pt x="321" y="288"/>
                      </a:lnTo>
                      <a:lnTo>
                        <a:pt x="347" y="310"/>
                      </a:lnTo>
                      <a:lnTo>
                        <a:pt x="371" y="334"/>
                      </a:lnTo>
                      <a:lnTo>
                        <a:pt x="450" y="231"/>
                      </a:lnTo>
                      <a:lnTo>
                        <a:pt x="424" y="207"/>
                      </a:lnTo>
                      <a:lnTo>
                        <a:pt x="397" y="183"/>
                      </a:lnTo>
                      <a:lnTo>
                        <a:pt x="368" y="158"/>
                      </a:lnTo>
                      <a:lnTo>
                        <a:pt x="341" y="138"/>
                      </a:lnTo>
                      <a:lnTo>
                        <a:pt x="311" y="117"/>
                      </a:lnTo>
                      <a:lnTo>
                        <a:pt x="279" y="98"/>
                      </a:lnTo>
                      <a:lnTo>
                        <a:pt x="249" y="81"/>
                      </a:lnTo>
                      <a:lnTo>
                        <a:pt x="217" y="63"/>
                      </a:lnTo>
                      <a:lnTo>
                        <a:pt x="183" y="48"/>
                      </a:lnTo>
                      <a:lnTo>
                        <a:pt x="151" y="33"/>
                      </a:lnTo>
                      <a:lnTo>
                        <a:pt x="117" y="21"/>
                      </a:lnTo>
                      <a:lnTo>
                        <a:pt x="83" y="10"/>
                      </a:lnTo>
                      <a:lnTo>
                        <a:pt x="50" y="0"/>
                      </a:lnTo>
                      <a:lnTo>
                        <a:pt x="0" y="118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93" name="Freeform 358"/>
                <p:cNvSpPr>
                  <a:spLocks/>
                </p:cNvSpPr>
                <p:nvPr/>
              </p:nvSpPr>
              <p:spPr bwMode="auto">
                <a:xfrm>
                  <a:off x="1770" y="2036"/>
                  <a:ext cx="100" cy="58"/>
                </a:xfrm>
                <a:custGeom>
                  <a:avLst/>
                  <a:gdLst>
                    <a:gd name="T0" fmla="*/ 0 w 402"/>
                    <a:gd name="T1" fmla="*/ 0 h 232"/>
                    <a:gd name="T2" fmla="*/ 120 w 402"/>
                    <a:gd name="T3" fmla="*/ 100 h 232"/>
                    <a:gd name="T4" fmla="*/ 256 w 402"/>
                    <a:gd name="T5" fmla="*/ 178 h 232"/>
                    <a:gd name="T6" fmla="*/ 402 w 402"/>
                    <a:gd name="T7" fmla="*/ 23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2" h="232">
                      <a:moveTo>
                        <a:pt x="0" y="0"/>
                      </a:moveTo>
                      <a:lnTo>
                        <a:pt x="120" y="100"/>
                      </a:lnTo>
                      <a:lnTo>
                        <a:pt x="256" y="178"/>
                      </a:lnTo>
                      <a:lnTo>
                        <a:pt x="402" y="232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94" name="Freeform 359"/>
                <p:cNvSpPr>
                  <a:spLocks/>
                </p:cNvSpPr>
                <p:nvPr/>
              </p:nvSpPr>
              <p:spPr bwMode="auto">
                <a:xfrm>
                  <a:off x="1790" y="2011"/>
                  <a:ext cx="93" cy="53"/>
                </a:xfrm>
                <a:custGeom>
                  <a:avLst/>
                  <a:gdLst>
                    <a:gd name="T0" fmla="*/ 0 w 372"/>
                    <a:gd name="T1" fmla="*/ 0 h 214"/>
                    <a:gd name="T2" fmla="*/ 110 w 372"/>
                    <a:gd name="T3" fmla="*/ 92 h 214"/>
                    <a:gd name="T4" fmla="*/ 236 w 372"/>
                    <a:gd name="T5" fmla="*/ 166 h 214"/>
                    <a:gd name="T6" fmla="*/ 372 w 372"/>
                    <a:gd name="T7" fmla="*/ 21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2" h="214">
                      <a:moveTo>
                        <a:pt x="0" y="0"/>
                      </a:moveTo>
                      <a:lnTo>
                        <a:pt x="110" y="92"/>
                      </a:lnTo>
                      <a:lnTo>
                        <a:pt x="236" y="166"/>
                      </a:lnTo>
                      <a:lnTo>
                        <a:pt x="372" y="214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95" name="Line 360"/>
                <p:cNvSpPr>
                  <a:spLocks noChangeShapeType="1"/>
                </p:cNvSpPr>
                <p:nvPr/>
              </p:nvSpPr>
              <p:spPr bwMode="auto">
                <a:xfrm flipH="1">
                  <a:off x="1770" y="2011"/>
                  <a:ext cx="20" cy="2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96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1870" y="2064"/>
                  <a:ext cx="13" cy="3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97" name="Freeform 362"/>
                <p:cNvSpPr>
                  <a:spLocks/>
                </p:cNvSpPr>
                <p:nvPr/>
              </p:nvSpPr>
              <p:spPr bwMode="auto">
                <a:xfrm>
                  <a:off x="1770" y="2011"/>
                  <a:ext cx="113" cy="83"/>
                </a:xfrm>
                <a:custGeom>
                  <a:avLst/>
                  <a:gdLst>
                    <a:gd name="T0" fmla="*/ 452 w 452"/>
                    <a:gd name="T1" fmla="*/ 214 h 336"/>
                    <a:gd name="T2" fmla="*/ 419 w 452"/>
                    <a:gd name="T3" fmla="*/ 206 h 336"/>
                    <a:gd name="T4" fmla="*/ 387 w 452"/>
                    <a:gd name="T5" fmla="*/ 194 h 336"/>
                    <a:gd name="T6" fmla="*/ 357 w 452"/>
                    <a:gd name="T7" fmla="*/ 184 h 336"/>
                    <a:gd name="T8" fmla="*/ 326 w 452"/>
                    <a:gd name="T9" fmla="*/ 170 h 336"/>
                    <a:gd name="T10" fmla="*/ 296 w 452"/>
                    <a:gd name="T11" fmla="*/ 156 h 336"/>
                    <a:gd name="T12" fmla="*/ 266 w 452"/>
                    <a:gd name="T13" fmla="*/ 140 h 336"/>
                    <a:gd name="T14" fmla="*/ 238 w 452"/>
                    <a:gd name="T15" fmla="*/ 124 h 336"/>
                    <a:gd name="T16" fmla="*/ 208 w 452"/>
                    <a:gd name="T17" fmla="*/ 106 h 336"/>
                    <a:gd name="T18" fmla="*/ 182 w 452"/>
                    <a:gd name="T19" fmla="*/ 86 h 336"/>
                    <a:gd name="T20" fmla="*/ 153 w 452"/>
                    <a:gd name="T21" fmla="*/ 66 h 336"/>
                    <a:gd name="T22" fmla="*/ 128 w 452"/>
                    <a:gd name="T23" fmla="*/ 46 h 336"/>
                    <a:gd name="T24" fmla="*/ 104 w 452"/>
                    <a:gd name="T25" fmla="*/ 23 h 336"/>
                    <a:gd name="T26" fmla="*/ 80 w 452"/>
                    <a:gd name="T27" fmla="*/ 0 h 336"/>
                    <a:gd name="T28" fmla="*/ 0 w 452"/>
                    <a:gd name="T29" fmla="*/ 104 h 336"/>
                    <a:gd name="T30" fmla="*/ 26 w 452"/>
                    <a:gd name="T31" fmla="*/ 129 h 336"/>
                    <a:gd name="T32" fmla="*/ 54 w 452"/>
                    <a:gd name="T33" fmla="*/ 152 h 336"/>
                    <a:gd name="T34" fmla="*/ 82 w 452"/>
                    <a:gd name="T35" fmla="*/ 174 h 336"/>
                    <a:gd name="T36" fmla="*/ 110 w 452"/>
                    <a:gd name="T37" fmla="*/ 196 h 336"/>
                    <a:gd name="T38" fmla="*/ 140 w 452"/>
                    <a:gd name="T39" fmla="*/ 216 h 336"/>
                    <a:gd name="T40" fmla="*/ 170 w 452"/>
                    <a:gd name="T41" fmla="*/ 236 h 336"/>
                    <a:gd name="T42" fmla="*/ 202 w 452"/>
                    <a:gd name="T43" fmla="*/ 254 h 336"/>
                    <a:gd name="T44" fmla="*/ 233 w 452"/>
                    <a:gd name="T45" fmla="*/ 270 h 336"/>
                    <a:gd name="T46" fmla="*/ 266 w 452"/>
                    <a:gd name="T47" fmla="*/ 286 h 336"/>
                    <a:gd name="T48" fmla="*/ 299 w 452"/>
                    <a:gd name="T49" fmla="*/ 300 h 336"/>
                    <a:gd name="T50" fmla="*/ 333 w 452"/>
                    <a:gd name="T51" fmla="*/ 313 h 336"/>
                    <a:gd name="T52" fmla="*/ 367 w 452"/>
                    <a:gd name="T53" fmla="*/ 326 h 336"/>
                    <a:gd name="T54" fmla="*/ 402 w 452"/>
                    <a:gd name="T55" fmla="*/ 336 h 336"/>
                    <a:gd name="T56" fmla="*/ 452 w 452"/>
                    <a:gd name="T57" fmla="*/ 214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52" h="336">
                      <a:moveTo>
                        <a:pt x="452" y="214"/>
                      </a:moveTo>
                      <a:lnTo>
                        <a:pt x="419" y="206"/>
                      </a:lnTo>
                      <a:lnTo>
                        <a:pt x="387" y="194"/>
                      </a:lnTo>
                      <a:lnTo>
                        <a:pt x="357" y="184"/>
                      </a:lnTo>
                      <a:lnTo>
                        <a:pt x="326" y="170"/>
                      </a:lnTo>
                      <a:lnTo>
                        <a:pt x="296" y="156"/>
                      </a:lnTo>
                      <a:lnTo>
                        <a:pt x="266" y="140"/>
                      </a:lnTo>
                      <a:lnTo>
                        <a:pt x="238" y="124"/>
                      </a:lnTo>
                      <a:lnTo>
                        <a:pt x="208" y="106"/>
                      </a:lnTo>
                      <a:lnTo>
                        <a:pt x="182" y="86"/>
                      </a:lnTo>
                      <a:lnTo>
                        <a:pt x="153" y="66"/>
                      </a:lnTo>
                      <a:lnTo>
                        <a:pt x="128" y="46"/>
                      </a:lnTo>
                      <a:lnTo>
                        <a:pt x="104" y="23"/>
                      </a:lnTo>
                      <a:lnTo>
                        <a:pt x="80" y="0"/>
                      </a:lnTo>
                      <a:lnTo>
                        <a:pt x="0" y="104"/>
                      </a:lnTo>
                      <a:lnTo>
                        <a:pt x="26" y="129"/>
                      </a:lnTo>
                      <a:lnTo>
                        <a:pt x="54" y="152"/>
                      </a:lnTo>
                      <a:lnTo>
                        <a:pt x="82" y="174"/>
                      </a:lnTo>
                      <a:lnTo>
                        <a:pt x="110" y="196"/>
                      </a:lnTo>
                      <a:lnTo>
                        <a:pt x="140" y="216"/>
                      </a:lnTo>
                      <a:lnTo>
                        <a:pt x="170" y="236"/>
                      </a:lnTo>
                      <a:lnTo>
                        <a:pt x="202" y="254"/>
                      </a:lnTo>
                      <a:lnTo>
                        <a:pt x="233" y="270"/>
                      </a:lnTo>
                      <a:lnTo>
                        <a:pt x="266" y="286"/>
                      </a:lnTo>
                      <a:lnTo>
                        <a:pt x="299" y="300"/>
                      </a:lnTo>
                      <a:lnTo>
                        <a:pt x="333" y="313"/>
                      </a:lnTo>
                      <a:lnTo>
                        <a:pt x="367" y="326"/>
                      </a:lnTo>
                      <a:lnTo>
                        <a:pt x="402" y="336"/>
                      </a:lnTo>
                      <a:lnTo>
                        <a:pt x="452" y="21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98" name="Freeform 363"/>
                <p:cNvSpPr>
                  <a:spLocks/>
                </p:cNvSpPr>
                <p:nvPr/>
              </p:nvSpPr>
              <p:spPr bwMode="auto">
                <a:xfrm>
                  <a:off x="2152" y="2170"/>
                  <a:ext cx="116" cy="7"/>
                </a:xfrm>
                <a:custGeom>
                  <a:avLst/>
                  <a:gdLst>
                    <a:gd name="T0" fmla="*/ 0 w 464"/>
                    <a:gd name="T1" fmla="*/ 4 h 28"/>
                    <a:gd name="T2" fmla="*/ 153 w 464"/>
                    <a:gd name="T3" fmla="*/ 28 h 28"/>
                    <a:gd name="T4" fmla="*/ 310 w 464"/>
                    <a:gd name="T5" fmla="*/ 28 h 28"/>
                    <a:gd name="T6" fmla="*/ 464 w 464"/>
                    <a:gd name="T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4" h="28">
                      <a:moveTo>
                        <a:pt x="0" y="4"/>
                      </a:moveTo>
                      <a:lnTo>
                        <a:pt x="153" y="28"/>
                      </a:lnTo>
                      <a:lnTo>
                        <a:pt x="310" y="28"/>
                      </a:lnTo>
                      <a:lnTo>
                        <a:pt x="464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99" name="Freeform 364"/>
                <p:cNvSpPr>
                  <a:spLocks/>
                </p:cNvSpPr>
                <p:nvPr/>
              </p:nvSpPr>
              <p:spPr bwMode="auto">
                <a:xfrm>
                  <a:off x="2157" y="2137"/>
                  <a:ext cx="107" cy="7"/>
                </a:xfrm>
                <a:custGeom>
                  <a:avLst/>
                  <a:gdLst>
                    <a:gd name="T0" fmla="*/ 0 w 430"/>
                    <a:gd name="T1" fmla="*/ 2 h 29"/>
                    <a:gd name="T2" fmla="*/ 142 w 430"/>
                    <a:gd name="T3" fmla="*/ 29 h 29"/>
                    <a:gd name="T4" fmla="*/ 287 w 430"/>
                    <a:gd name="T5" fmla="*/ 26 h 29"/>
                    <a:gd name="T6" fmla="*/ 430 w 430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30" h="29">
                      <a:moveTo>
                        <a:pt x="0" y="2"/>
                      </a:moveTo>
                      <a:lnTo>
                        <a:pt x="142" y="29"/>
                      </a:lnTo>
                      <a:lnTo>
                        <a:pt x="287" y="26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0" name="Line 365"/>
                <p:cNvSpPr>
                  <a:spLocks noChangeShapeType="1"/>
                </p:cNvSpPr>
                <p:nvPr/>
              </p:nvSpPr>
              <p:spPr bwMode="auto">
                <a:xfrm flipH="1">
                  <a:off x="2152" y="2138"/>
                  <a:ext cx="5" cy="3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1" name="Line 366"/>
                <p:cNvSpPr>
                  <a:spLocks noChangeShapeType="1"/>
                </p:cNvSpPr>
                <p:nvPr/>
              </p:nvSpPr>
              <p:spPr bwMode="auto">
                <a:xfrm flipH="1" flipV="1">
                  <a:off x="2264" y="2137"/>
                  <a:ext cx="4" cy="3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2" name="Freeform 367"/>
                <p:cNvSpPr>
                  <a:spLocks/>
                </p:cNvSpPr>
                <p:nvPr/>
              </p:nvSpPr>
              <p:spPr bwMode="auto">
                <a:xfrm>
                  <a:off x="2152" y="2137"/>
                  <a:ext cx="116" cy="40"/>
                </a:xfrm>
                <a:custGeom>
                  <a:avLst/>
                  <a:gdLst>
                    <a:gd name="T0" fmla="*/ 447 w 464"/>
                    <a:gd name="T1" fmla="*/ 0 h 160"/>
                    <a:gd name="T2" fmla="*/ 414 w 464"/>
                    <a:gd name="T3" fmla="*/ 9 h 160"/>
                    <a:gd name="T4" fmla="*/ 380 w 464"/>
                    <a:gd name="T5" fmla="*/ 16 h 160"/>
                    <a:gd name="T6" fmla="*/ 349 w 464"/>
                    <a:gd name="T7" fmla="*/ 22 h 160"/>
                    <a:gd name="T8" fmla="*/ 314 w 464"/>
                    <a:gd name="T9" fmla="*/ 26 h 160"/>
                    <a:gd name="T10" fmla="*/ 281 w 464"/>
                    <a:gd name="T11" fmla="*/ 29 h 160"/>
                    <a:gd name="T12" fmla="*/ 249 w 464"/>
                    <a:gd name="T13" fmla="*/ 30 h 160"/>
                    <a:gd name="T14" fmla="*/ 216 w 464"/>
                    <a:gd name="T15" fmla="*/ 30 h 160"/>
                    <a:gd name="T16" fmla="*/ 181 w 464"/>
                    <a:gd name="T17" fmla="*/ 30 h 160"/>
                    <a:gd name="T18" fmla="*/ 147 w 464"/>
                    <a:gd name="T19" fmla="*/ 26 h 160"/>
                    <a:gd name="T20" fmla="*/ 116 w 464"/>
                    <a:gd name="T21" fmla="*/ 22 h 160"/>
                    <a:gd name="T22" fmla="*/ 81 w 464"/>
                    <a:gd name="T23" fmla="*/ 19 h 160"/>
                    <a:gd name="T24" fmla="*/ 50 w 464"/>
                    <a:gd name="T25" fmla="*/ 10 h 160"/>
                    <a:gd name="T26" fmla="*/ 17 w 464"/>
                    <a:gd name="T27" fmla="*/ 2 h 160"/>
                    <a:gd name="T28" fmla="*/ 0 w 464"/>
                    <a:gd name="T29" fmla="*/ 134 h 160"/>
                    <a:gd name="T30" fmla="*/ 36 w 464"/>
                    <a:gd name="T31" fmla="*/ 142 h 160"/>
                    <a:gd name="T32" fmla="*/ 71 w 464"/>
                    <a:gd name="T33" fmla="*/ 148 h 160"/>
                    <a:gd name="T34" fmla="*/ 107 w 464"/>
                    <a:gd name="T35" fmla="*/ 153 h 160"/>
                    <a:gd name="T36" fmla="*/ 141 w 464"/>
                    <a:gd name="T37" fmla="*/ 158 h 160"/>
                    <a:gd name="T38" fmla="*/ 177 w 464"/>
                    <a:gd name="T39" fmla="*/ 160 h 160"/>
                    <a:gd name="T40" fmla="*/ 216 w 464"/>
                    <a:gd name="T41" fmla="*/ 160 h 160"/>
                    <a:gd name="T42" fmla="*/ 251 w 464"/>
                    <a:gd name="T43" fmla="*/ 160 h 160"/>
                    <a:gd name="T44" fmla="*/ 287 w 464"/>
                    <a:gd name="T45" fmla="*/ 160 h 160"/>
                    <a:gd name="T46" fmla="*/ 323 w 464"/>
                    <a:gd name="T47" fmla="*/ 156 h 160"/>
                    <a:gd name="T48" fmla="*/ 359 w 464"/>
                    <a:gd name="T49" fmla="*/ 152 h 160"/>
                    <a:gd name="T50" fmla="*/ 393 w 464"/>
                    <a:gd name="T51" fmla="*/ 146 h 160"/>
                    <a:gd name="T52" fmla="*/ 429 w 464"/>
                    <a:gd name="T53" fmla="*/ 140 h 160"/>
                    <a:gd name="T54" fmla="*/ 464 w 464"/>
                    <a:gd name="T55" fmla="*/ 130 h 160"/>
                    <a:gd name="T56" fmla="*/ 447 w 464"/>
                    <a:gd name="T57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64" h="160">
                      <a:moveTo>
                        <a:pt x="447" y="0"/>
                      </a:moveTo>
                      <a:lnTo>
                        <a:pt x="414" y="9"/>
                      </a:lnTo>
                      <a:lnTo>
                        <a:pt x="380" y="16"/>
                      </a:lnTo>
                      <a:lnTo>
                        <a:pt x="349" y="22"/>
                      </a:lnTo>
                      <a:lnTo>
                        <a:pt x="314" y="26"/>
                      </a:lnTo>
                      <a:lnTo>
                        <a:pt x="281" y="29"/>
                      </a:lnTo>
                      <a:lnTo>
                        <a:pt x="249" y="30"/>
                      </a:lnTo>
                      <a:lnTo>
                        <a:pt x="216" y="30"/>
                      </a:lnTo>
                      <a:lnTo>
                        <a:pt x="181" y="30"/>
                      </a:lnTo>
                      <a:lnTo>
                        <a:pt x="147" y="26"/>
                      </a:lnTo>
                      <a:lnTo>
                        <a:pt x="116" y="22"/>
                      </a:lnTo>
                      <a:lnTo>
                        <a:pt x="81" y="19"/>
                      </a:lnTo>
                      <a:lnTo>
                        <a:pt x="50" y="10"/>
                      </a:lnTo>
                      <a:lnTo>
                        <a:pt x="17" y="2"/>
                      </a:lnTo>
                      <a:lnTo>
                        <a:pt x="0" y="134"/>
                      </a:lnTo>
                      <a:lnTo>
                        <a:pt x="36" y="142"/>
                      </a:lnTo>
                      <a:lnTo>
                        <a:pt x="71" y="148"/>
                      </a:lnTo>
                      <a:lnTo>
                        <a:pt x="107" y="153"/>
                      </a:lnTo>
                      <a:lnTo>
                        <a:pt x="141" y="158"/>
                      </a:lnTo>
                      <a:lnTo>
                        <a:pt x="177" y="160"/>
                      </a:lnTo>
                      <a:lnTo>
                        <a:pt x="216" y="160"/>
                      </a:lnTo>
                      <a:lnTo>
                        <a:pt x="251" y="160"/>
                      </a:lnTo>
                      <a:lnTo>
                        <a:pt x="287" y="160"/>
                      </a:lnTo>
                      <a:lnTo>
                        <a:pt x="323" y="156"/>
                      </a:lnTo>
                      <a:lnTo>
                        <a:pt x="359" y="152"/>
                      </a:lnTo>
                      <a:lnTo>
                        <a:pt x="393" y="146"/>
                      </a:lnTo>
                      <a:lnTo>
                        <a:pt x="429" y="140"/>
                      </a:lnTo>
                      <a:lnTo>
                        <a:pt x="464" y="130"/>
                      </a:lnTo>
                      <a:lnTo>
                        <a:pt x="447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3" name="Freeform 368"/>
                <p:cNvSpPr>
                  <a:spLocks/>
                </p:cNvSpPr>
                <p:nvPr/>
              </p:nvSpPr>
              <p:spPr bwMode="auto">
                <a:xfrm>
                  <a:off x="2441" y="2084"/>
                  <a:ext cx="117" cy="6"/>
                </a:xfrm>
                <a:custGeom>
                  <a:avLst/>
                  <a:gdLst>
                    <a:gd name="T0" fmla="*/ 465 w 465"/>
                    <a:gd name="T1" fmla="*/ 25 h 25"/>
                    <a:gd name="T2" fmla="*/ 310 w 465"/>
                    <a:gd name="T3" fmla="*/ 0 h 25"/>
                    <a:gd name="T4" fmla="*/ 153 w 465"/>
                    <a:gd name="T5" fmla="*/ 0 h 25"/>
                    <a:gd name="T6" fmla="*/ 0 w 465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5" h="25">
                      <a:moveTo>
                        <a:pt x="465" y="25"/>
                      </a:moveTo>
                      <a:lnTo>
                        <a:pt x="310" y="0"/>
                      </a:lnTo>
                      <a:lnTo>
                        <a:pt x="153" y="0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4" name="Freeform 369"/>
                <p:cNvSpPr>
                  <a:spLocks/>
                </p:cNvSpPr>
                <p:nvPr/>
              </p:nvSpPr>
              <p:spPr bwMode="auto">
                <a:xfrm>
                  <a:off x="2446" y="2116"/>
                  <a:ext cx="107" cy="6"/>
                </a:xfrm>
                <a:custGeom>
                  <a:avLst/>
                  <a:gdLst>
                    <a:gd name="T0" fmla="*/ 429 w 429"/>
                    <a:gd name="T1" fmla="*/ 25 h 25"/>
                    <a:gd name="T2" fmla="*/ 288 w 429"/>
                    <a:gd name="T3" fmla="*/ 0 h 25"/>
                    <a:gd name="T4" fmla="*/ 142 w 429"/>
                    <a:gd name="T5" fmla="*/ 0 h 25"/>
                    <a:gd name="T6" fmla="*/ 0 w 429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9" h="25">
                      <a:moveTo>
                        <a:pt x="429" y="25"/>
                      </a:moveTo>
                      <a:lnTo>
                        <a:pt x="288" y="0"/>
                      </a:lnTo>
                      <a:lnTo>
                        <a:pt x="142" y="0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5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553" y="2090"/>
                  <a:ext cx="5" cy="3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6" name="Line 371"/>
                <p:cNvSpPr>
                  <a:spLocks noChangeShapeType="1"/>
                </p:cNvSpPr>
                <p:nvPr/>
              </p:nvSpPr>
              <p:spPr bwMode="auto">
                <a:xfrm>
                  <a:off x="2441" y="2090"/>
                  <a:ext cx="5" cy="3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7" name="Freeform 372"/>
                <p:cNvSpPr>
                  <a:spLocks/>
                </p:cNvSpPr>
                <p:nvPr/>
              </p:nvSpPr>
              <p:spPr bwMode="auto">
                <a:xfrm>
                  <a:off x="2441" y="2082"/>
                  <a:ext cx="117" cy="40"/>
                </a:xfrm>
                <a:custGeom>
                  <a:avLst/>
                  <a:gdLst>
                    <a:gd name="T0" fmla="*/ 17 w 465"/>
                    <a:gd name="T1" fmla="*/ 160 h 160"/>
                    <a:gd name="T2" fmla="*/ 50 w 465"/>
                    <a:gd name="T3" fmla="*/ 153 h 160"/>
                    <a:gd name="T4" fmla="*/ 83 w 465"/>
                    <a:gd name="T5" fmla="*/ 146 h 160"/>
                    <a:gd name="T6" fmla="*/ 116 w 465"/>
                    <a:gd name="T7" fmla="*/ 140 h 160"/>
                    <a:gd name="T8" fmla="*/ 149 w 465"/>
                    <a:gd name="T9" fmla="*/ 136 h 160"/>
                    <a:gd name="T10" fmla="*/ 182 w 465"/>
                    <a:gd name="T11" fmla="*/ 133 h 160"/>
                    <a:gd name="T12" fmla="*/ 216 w 465"/>
                    <a:gd name="T13" fmla="*/ 133 h 160"/>
                    <a:gd name="T14" fmla="*/ 249 w 465"/>
                    <a:gd name="T15" fmla="*/ 133 h 160"/>
                    <a:gd name="T16" fmla="*/ 283 w 465"/>
                    <a:gd name="T17" fmla="*/ 133 h 160"/>
                    <a:gd name="T18" fmla="*/ 315 w 465"/>
                    <a:gd name="T19" fmla="*/ 136 h 160"/>
                    <a:gd name="T20" fmla="*/ 349 w 465"/>
                    <a:gd name="T21" fmla="*/ 140 h 160"/>
                    <a:gd name="T22" fmla="*/ 380 w 465"/>
                    <a:gd name="T23" fmla="*/ 146 h 160"/>
                    <a:gd name="T24" fmla="*/ 415 w 465"/>
                    <a:gd name="T25" fmla="*/ 153 h 160"/>
                    <a:gd name="T26" fmla="*/ 446 w 465"/>
                    <a:gd name="T27" fmla="*/ 160 h 160"/>
                    <a:gd name="T28" fmla="*/ 465 w 465"/>
                    <a:gd name="T29" fmla="*/ 30 h 160"/>
                    <a:gd name="T30" fmla="*/ 429 w 465"/>
                    <a:gd name="T31" fmla="*/ 23 h 160"/>
                    <a:gd name="T32" fmla="*/ 393 w 465"/>
                    <a:gd name="T33" fmla="*/ 15 h 160"/>
                    <a:gd name="T34" fmla="*/ 359 w 465"/>
                    <a:gd name="T35" fmla="*/ 10 h 160"/>
                    <a:gd name="T36" fmla="*/ 323 w 465"/>
                    <a:gd name="T37" fmla="*/ 6 h 160"/>
                    <a:gd name="T38" fmla="*/ 287 w 465"/>
                    <a:gd name="T39" fmla="*/ 3 h 160"/>
                    <a:gd name="T40" fmla="*/ 252 w 465"/>
                    <a:gd name="T41" fmla="*/ 0 h 160"/>
                    <a:gd name="T42" fmla="*/ 213 w 465"/>
                    <a:gd name="T43" fmla="*/ 0 h 160"/>
                    <a:gd name="T44" fmla="*/ 177 w 465"/>
                    <a:gd name="T45" fmla="*/ 3 h 160"/>
                    <a:gd name="T46" fmla="*/ 142 w 465"/>
                    <a:gd name="T47" fmla="*/ 6 h 160"/>
                    <a:gd name="T48" fmla="*/ 107 w 465"/>
                    <a:gd name="T49" fmla="*/ 10 h 160"/>
                    <a:gd name="T50" fmla="*/ 72 w 465"/>
                    <a:gd name="T51" fmla="*/ 15 h 160"/>
                    <a:gd name="T52" fmla="*/ 36 w 465"/>
                    <a:gd name="T53" fmla="*/ 23 h 160"/>
                    <a:gd name="T54" fmla="*/ 0 w 465"/>
                    <a:gd name="T55" fmla="*/ 30 h 160"/>
                    <a:gd name="T56" fmla="*/ 17 w 465"/>
                    <a:gd name="T57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65" h="160">
                      <a:moveTo>
                        <a:pt x="17" y="160"/>
                      </a:moveTo>
                      <a:lnTo>
                        <a:pt x="50" y="153"/>
                      </a:lnTo>
                      <a:lnTo>
                        <a:pt x="83" y="146"/>
                      </a:lnTo>
                      <a:lnTo>
                        <a:pt x="116" y="140"/>
                      </a:lnTo>
                      <a:lnTo>
                        <a:pt x="149" y="136"/>
                      </a:lnTo>
                      <a:lnTo>
                        <a:pt x="182" y="133"/>
                      </a:lnTo>
                      <a:lnTo>
                        <a:pt x="216" y="133"/>
                      </a:lnTo>
                      <a:lnTo>
                        <a:pt x="249" y="133"/>
                      </a:lnTo>
                      <a:lnTo>
                        <a:pt x="283" y="133"/>
                      </a:lnTo>
                      <a:lnTo>
                        <a:pt x="315" y="136"/>
                      </a:lnTo>
                      <a:lnTo>
                        <a:pt x="349" y="140"/>
                      </a:lnTo>
                      <a:lnTo>
                        <a:pt x="380" y="146"/>
                      </a:lnTo>
                      <a:lnTo>
                        <a:pt x="415" y="153"/>
                      </a:lnTo>
                      <a:lnTo>
                        <a:pt x="446" y="160"/>
                      </a:lnTo>
                      <a:lnTo>
                        <a:pt x="465" y="30"/>
                      </a:lnTo>
                      <a:lnTo>
                        <a:pt x="429" y="23"/>
                      </a:lnTo>
                      <a:lnTo>
                        <a:pt x="393" y="15"/>
                      </a:lnTo>
                      <a:lnTo>
                        <a:pt x="359" y="10"/>
                      </a:lnTo>
                      <a:lnTo>
                        <a:pt x="323" y="6"/>
                      </a:lnTo>
                      <a:lnTo>
                        <a:pt x="287" y="3"/>
                      </a:lnTo>
                      <a:lnTo>
                        <a:pt x="252" y="0"/>
                      </a:lnTo>
                      <a:lnTo>
                        <a:pt x="213" y="0"/>
                      </a:lnTo>
                      <a:lnTo>
                        <a:pt x="177" y="3"/>
                      </a:lnTo>
                      <a:lnTo>
                        <a:pt x="142" y="6"/>
                      </a:lnTo>
                      <a:lnTo>
                        <a:pt x="107" y="10"/>
                      </a:lnTo>
                      <a:lnTo>
                        <a:pt x="72" y="15"/>
                      </a:lnTo>
                      <a:lnTo>
                        <a:pt x="36" y="23"/>
                      </a:lnTo>
                      <a:lnTo>
                        <a:pt x="0" y="30"/>
                      </a:lnTo>
                      <a:lnTo>
                        <a:pt x="17" y="16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8" name="Freeform 373"/>
                <p:cNvSpPr>
                  <a:spLocks/>
                </p:cNvSpPr>
                <p:nvPr/>
              </p:nvSpPr>
              <p:spPr bwMode="auto">
                <a:xfrm>
                  <a:off x="2739" y="1970"/>
                  <a:ext cx="115" cy="16"/>
                </a:xfrm>
                <a:custGeom>
                  <a:avLst/>
                  <a:gdLst>
                    <a:gd name="T0" fmla="*/ 461 w 461"/>
                    <a:gd name="T1" fmla="*/ 8 h 63"/>
                    <a:gd name="T2" fmla="*/ 305 w 461"/>
                    <a:gd name="T3" fmla="*/ 0 h 63"/>
                    <a:gd name="T4" fmla="*/ 149 w 461"/>
                    <a:gd name="T5" fmla="*/ 20 h 63"/>
                    <a:gd name="T6" fmla="*/ 0 w 461"/>
                    <a:gd name="T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1" h="63">
                      <a:moveTo>
                        <a:pt x="461" y="8"/>
                      </a:moveTo>
                      <a:lnTo>
                        <a:pt x="305" y="0"/>
                      </a:lnTo>
                      <a:lnTo>
                        <a:pt x="149" y="20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09" name="Freeform 374"/>
                <p:cNvSpPr>
                  <a:spLocks/>
                </p:cNvSpPr>
                <p:nvPr/>
              </p:nvSpPr>
              <p:spPr bwMode="auto">
                <a:xfrm>
                  <a:off x="2747" y="2002"/>
                  <a:ext cx="107" cy="16"/>
                </a:xfrm>
                <a:custGeom>
                  <a:avLst/>
                  <a:gdLst>
                    <a:gd name="T0" fmla="*/ 426 w 426"/>
                    <a:gd name="T1" fmla="*/ 8 h 63"/>
                    <a:gd name="T2" fmla="*/ 283 w 426"/>
                    <a:gd name="T3" fmla="*/ 0 h 63"/>
                    <a:gd name="T4" fmla="*/ 139 w 426"/>
                    <a:gd name="T5" fmla="*/ 18 h 63"/>
                    <a:gd name="T6" fmla="*/ 0 w 426"/>
                    <a:gd name="T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26" h="63">
                      <a:moveTo>
                        <a:pt x="426" y="8"/>
                      </a:moveTo>
                      <a:lnTo>
                        <a:pt x="283" y="0"/>
                      </a:lnTo>
                      <a:lnTo>
                        <a:pt x="139" y="18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0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54" y="1972"/>
                  <a:ext cx="0" cy="3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1" name="Line 376"/>
                <p:cNvSpPr>
                  <a:spLocks noChangeShapeType="1"/>
                </p:cNvSpPr>
                <p:nvPr/>
              </p:nvSpPr>
              <p:spPr bwMode="auto">
                <a:xfrm>
                  <a:off x="2739" y="1986"/>
                  <a:ext cx="8" cy="3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2" name="Freeform 377"/>
                <p:cNvSpPr>
                  <a:spLocks/>
                </p:cNvSpPr>
                <p:nvPr/>
              </p:nvSpPr>
              <p:spPr bwMode="auto">
                <a:xfrm>
                  <a:off x="2739" y="1970"/>
                  <a:ext cx="115" cy="48"/>
                </a:xfrm>
                <a:custGeom>
                  <a:avLst/>
                  <a:gdLst>
                    <a:gd name="T0" fmla="*/ 32 w 461"/>
                    <a:gd name="T1" fmla="*/ 192 h 192"/>
                    <a:gd name="T2" fmla="*/ 64 w 461"/>
                    <a:gd name="T3" fmla="*/ 179 h 192"/>
                    <a:gd name="T4" fmla="*/ 95 w 461"/>
                    <a:gd name="T5" fmla="*/ 167 h 192"/>
                    <a:gd name="T6" fmla="*/ 128 w 461"/>
                    <a:gd name="T7" fmla="*/ 157 h 192"/>
                    <a:gd name="T8" fmla="*/ 159 w 461"/>
                    <a:gd name="T9" fmla="*/ 149 h 192"/>
                    <a:gd name="T10" fmla="*/ 194 w 461"/>
                    <a:gd name="T11" fmla="*/ 143 h 192"/>
                    <a:gd name="T12" fmla="*/ 225 w 461"/>
                    <a:gd name="T13" fmla="*/ 137 h 192"/>
                    <a:gd name="T14" fmla="*/ 259 w 461"/>
                    <a:gd name="T15" fmla="*/ 133 h 192"/>
                    <a:gd name="T16" fmla="*/ 294 w 461"/>
                    <a:gd name="T17" fmla="*/ 132 h 192"/>
                    <a:gd name="T18" fmla="*/ 325 w 461"/>
                    <a:gd name="T19" fmla="*/ 129 h 192"/>
                    <a:gd name="T20" fmla="*/ 359 w 461"/>
                    <a:gd name="T21" fmla="*/ 129 h 192"/>
                    <a:gd name="T22" fmla="*/ 392 w 461"/>
                    <a:gd name="T23" fmla="*/ 132 h 192"/>
                    <a:gd name="T24" fmla="*/ 425 w 461"/>
                    <a:gd name="T25" fmla="*/ 133 h 192"/>
                    <a:gd name="T26" fmla="*/ 458 w 461"/>
                    <a:gd name="T27" fmla="*/ 137 h 192"/>
                    <a:gd name="T28" fmla="*/ 461 w 461"/>
                    <a:gd name="T29" fmla="*/ 8 h 192"/>
                    <a:gd name="T30" fmla="*/ 425 w 461"/>
                    <a:gd name="T31" fmla="*/ 3 h 192"/>
                    <a:gd name="T32" fmla="*/ 389 w 461"/>
                    <a:gd name="T33" fmla="*/ 2 h 192"/>
                    <a:gd name="T34" fmla="*/ 352 w 461"/>
                    <a:gd name="T35" fmla="*/ 0 h 192"/>
                    <a:gd name="T36" fmla="*/ 317 w 461"/>
                    <a:gd name="T37" fmla="*/ 0 h 192"/>
                    <a:gd name="T38" fmla="*/ 281 w 461"/>
                    <a:gd name="T39" fmla="*/ 2 h 192"/>
                    <a:gd name="T40" fmla="*/ 245 w 461"/>
                    <a:gd name="T41" fmla="*/ 3 h 192"/>
                    <a:gd name="T42" fmla="*/ 209 w 461"/>
                    <a:gd name="T43" fmla="*/ 10 h 192"/>
                    <a:gd name="T44" fmla="*/ 174 w 461"/>
                    <a:gd name="T45" fmla="*/ 16 h 192"/>
                    <a:gd name="T46" fmla="*/ 138 w 461"/>
                    <a:gd name="T47" fmla="*/ 22 h 192"/>
                    <a:gd name="T48" fmla="*/ 104 w 461"/>
                    <a:gd name="T49" fmla="*/ 30 h 192"/>
                    <a:gd name="T50" fmla="*/ 68 w 461"/>
                    <a:gd name="T51" fmla="*/ 40 h 192"/>
                    <a:gd name="T52" fmla="*/ 34 w 461"/>
                    <a:gd name="T53" fmla="*/ 52 h 192"/>
                    <a:gd name="T54" fmla="*/ 0 w 461"/>
                    <a:gd name="T55" fmla="*/ 63 h 192"/>
                    <a:gd name="T56" fmla="*/ 32 w 461"/>
                    <a:gd name="T57" fmla="*/ 192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61" h="192">
                      <a:moveTo>
                        <a:pt x="32" y="192"/>
                      </a:moveTo>
                      <a:lnTo>
                        <a:pt x="64" y="179"/>
                      </a:lnTo>
                      <a:lnTo>
                        <a:pt x="95" y="167"/>
                      </a:lnTo>
                      <a:lnTo>
                        <a:pt x="128" y="157"/>
                      </a:lnTo>
                      <a:lnTo>
                        <a:pt x="159" y="149"/>
                      </a:lnTo>
                      <a:lnTo>
                        <a:pt x="194" y="143"/>
                      </a:lnTo>
                      <a:lnTo>
                        <a:pt x="225" y="137"/>
                      </a:lnTo>
                      <a:lnTo>
                        <a:pt x="259" y="133"/>
                      </a:lnTo>
                      <a:lnTo>
                        <a:pt x="294" y="132"/>
                      </a:lnTo>
                      <a:lnTo>
                        <a:pt x="325" y="129"/>
                      </a:lnTo>
                      <a:lnTo>
                        <a:pt x="359" y="129"/>
                      </a:lnTo>
                      <a:lnTo>
                        <a:pt x="392" y="132"/>
                      </a:lnTo>
                      <a:lnTo>
                        <a:pt x="425" y="133"/>
                      </a:lnTo>
                      <a:lnTo>
                        <a:pt x="458" y="137"/>
                      </a:lnTo>
                      <a:lnTo>
                        <a:pt x="461" y="8"/>
                      </a:lnTo>
                      <a:lnTo>
                        <a:pt x="425" y="3"/>
                      </a:lnTo>
                      <a:lnTo>
                        <a:pt x="389" y="2"/>
                      </a:lnTo>
                      <a:lnTo>
                        <a:pt x="352" y="0"/>
                      </a:lnTo>
                      <a:lnTo>
                        <a:pt x="317" y="0"/>
                      </a:lnTo>
                      <a:lnTo>
                        <a:pt x="281" y="2"/>
                      </a:lnTo>
                      <a:lnTo>
                        <a:pt x="245" y="3"/>
                      </a:lnTo>
                      <a:lnTo>
                        <a:pt x="209" y="10"/>
                      </a:lnTo>
                      <a:lnTo>
                        <a:pt x="174" y="16"/>
                      </a:lnTo>
                      <a:lnTo>
                        <a:pt x="138" y="22"/>
                      </a:lnTo>
                      <a:lnTo>
                        <a:pt x="104" y="30"/>
                      </a:lnTo>
                      <a:lnTo>
                        <a:pt x="68" y="40"/>
                      </a:lnTo>
                      <a:lnTo>
                        <a:pt x="34" y="52"/>
                      </a:lnTo>
                      <a:lnTo>
                        <a:pt x="0" y="63"/>
                      </a:lnTo>
                      <a:lnTo>
                        <a:pt x="32" y="19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3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331" y="2124"/>
                  <a:ext cx="48" cy="1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4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1532" y="1824"/>
                  <a:ext cx="5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5" name="Freeform 380"/>
                <p:cNvSpPr>
                  <a:spLocks/>
                </p:cNvSpPr>
                <p:nvPr/>
              </p:nvSpPr>
              <p:spPr bwMode="auto">
                <a:xfrm>
                  <a:off x="1513" y="1819"/>
                  <a:ext cx="24" cy="17"/>
                </a:xfrm>
                <a:custGeom>
                  <a:avLst/>
                  <a:gdLst>
                    <a:gd name="T0" fmla="*/ 0 w 93"/>
                    <a:gd name="T1" fmla="*/ 72 h 72"/>
                    <a:gd name="T2" fmla="*/ 20 w 93"/>
                    <a:gd name="T3" fmla="*/ 0 h 72"/>
                    <a:gd name="T4" fmla="*/ 93 w 93"/>
                    <a:gd name="T5" fmla="*/ 2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72">
                      <a:moveTo>
                        <a:pt x="0" y="72"/>
                      </a:moveTo>
                      <a:lnTo>
                        <a:pt x="20" y="0"/>
                      </a:lnTo>
                      <a:lnTo>
                        <a:pt x="93" y="2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6" name="Line 381"/>
                <p:cNvSpPr>
                  <a:spLocks noChangeShapeType="1"/>
                </p:cNvSpPr>
                <p:nvPr/>
              </p:nvSpPr>
              <p:spPr bwMode="auto">
                <a:xfrm>
                  <a:off x="1513" y="1836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7" name="Freeform 382"/>
                <p:cNvSpPr>
                  <a:spLocks/>
                </p:cNvSpPr>
                <p:nvPr/>
              </p:nvSpPr>
              <p:spPr bwMode="auto">
                <a:xfrm>
                  <a:off x="1513" y="1819"/>
                  <a:ext cx="24" cy="22"/>
                </a:xfrm>
                <a:custGeom>
                  <a:avLst/>
                  <a:gdLst>
                    <a:gd name="T0" fmla="*/ 20 w 93"/>
                    <a:gd name="T1" fmla="*/ 0 h 92"/>
                    <a:gd name="T2" fmla="*/ 93 w 93"/>
                    <a:gd name="T3" fmla="*/ 20 h 92"/>
                    <a:gd name="T4" fmla="*/ 73 w 93"/>
                    <a:gd name="T5" fmla="*/ 92 h 92"/>
                    <a:gd name="T6" fmla="*/ 0 w 93"/>
                    <a:gd name="T7" fmla="*/ 72 h 92"/>
                    <a:gd name="T8" fmla="*/ 20 w 93"/>
                    <a:gd name="T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2">
                      <a:moveTo>
                        <a:pt x="20" y="0"/>
                      </a:moveTo>
                      <a:lnTo>
                        <a:pt x="93" y="20"/>
                      </a:lnTo>
                      <a:lnTo>
                        <a:pt x="73" y="92"/>
                      </a:lnTo>
                      <a:lnTo>
                        <a:pt x="0" y="7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8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1473" y="1808"/>
                  <a:ext cx="4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19" name="Freeform 384"/>
                <p:cNvSpPr>
                  <a:spLocks/>
                </p:cNvSpPr>
                <p:nvPr/>
              </p:nvSpPr>
              <p:spPr bwMode="auto">
                <a:xfrm>
                  <a:off x="1454" y="1803"/>
                  <a:ext cx="23" cy="17"/>
                </a:xfrm>
                <a:custGeom>
                  <a:avLst/>
                  <a:gdLst>
                    <a:gd name="T0" fmla="*/ 0 w 92"/>
                    <a:gd name="T1" fmla="*/ 71 h 71"/>
                    <a:gd name="T2" fmla="*/ 19 w 92"/>
                    <a:gd name="T3" fmla="*/ 0 h 71"/>
                    <a:gd name="T4" fmla="*/ 92 w 92"/>
                    <a:gd name="T5" fmla="*/ 2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2" h="71">
                      <a:moveTo>
                        <a:pt x="0" y="71"/>
                      </a:moveTo>
                      <a:lnTo>
                        <a:pt x="19" y="0"/>
                      </a:lnTo>
                      <a:lnTo>
                        <a:pt x="92" y="2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20" name="Line 385"/>
                <p:cNvSpPr>
                  <a:spLocks noChangeShapeType="1"/>
                </p:cNvSpPr>
                <p:nvPr/>
              </p:nvSpPr>
              <p:spPr bwMode="auto">
                <a:xfrm>
                  <a:off x="1454" y="1820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21" name="Freeform 386"/>
                <p:cNvSpPr>
                  <a:spLocks/>
                </p:cNvSpPr>
                <p:nvPr/>
              </p:nvSpPr>
              <p:spPr bwMode="auto">
                <a:xfrm>
                  <a:off x="1454" y="1803"/>
                  <a:ext cx="23" cy="22"/>
                </a:xfrm>
                <a:custGeom>
                  <a:avLst/>
                  <a:gdLst>
                    <a:gd name="T0" fmla="*/ 19 w 92"/>
                    <a:gd name="T1" fmla="*/ 0 h 91"/>
                    <a:gd name="T2" fmla="*/ 92 w 92"/>
                    <a:gd name="T3" fmla="*/ 20 h 91"/>
                    <a:gd name="T4" fmla="*/ 75 w 92"/>
                    <a:gd name="T5" fmla="*/ 91 h 91"/>
                    <a:gd name="T6" fmla="*/ 0 w 92"/>
                    <a:gd name="T7" fmla="*/ 71 h 91"/>
                    <a:gd name="T8" fmla="*/ 19 w 92"/>
                    <a:gd name="T9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91">
                      <a:moveTo>
                        <a:pt x="19" y="0"/>
                      </a:moveTo>
                      <a:lnTo>
                        <a:pt x="92" y="20"/>
                      </a:lnTo>
                      <a:lnTo>
                        <a:pt x="75" y="91"/>
                      </a:lnTo>
                      <a:lnTo>
                        <a:pt x="0" y="71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22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1671" y="1914"/>
                  <a:ext cx="13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23" name="Freeform 388"/>
                <p:cNvSpPr>
                  <a:spLocks/>
                </p:cNvSpPr>
                <p:nvPr/>
              </p:nvSpPr>
              <p:spPr bwMode="auto">
                <a:xfrm>
                  <a:off x="1657" y="1901"/>
                  <a:ext cx="27" cy="13"/>
                </a:xfrm>
                <a:custGeom>
                  <a:avLst/>
                  <a:gdLst>
                    <a:gd name="T0" fmla="*/ 0 w 106"/>
                    <a:gd name="T1" fmla="*/ 51 h 54"/>
                    <a:gd name="T2" fmla="*/ 53 w 106"/>
                    <a:gd name="T3" fmla="*/ 0 h 54"/>
                    <a:gd name="T4" fmla="*/ 106 w 106"/>
                    <a:gd name="T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6" h="54">
                      <a:moveTo>
                        <a:pt x="0" y="51"/>
                      </a:moveTo>
                      <a:lnTo>
                        <a:pt x="53" y="0"/>
                      </a:lnTo>
                      <a:lnTo>
                        <a:pt x="106" y="54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24" name="Line 389"/>
                <p:cNvSpPr>
                  <a:spLocks noChangeShapeType="1"/>
                </p:cNvSpPr>
                <p:nvPr/>
              </p:nvSpPr>
              <p:spPr bwMode="auto">
                <a:xfrm>
                  <a:off x="1657" y="1914"/>
                  <a:ext cx="14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25" name="Freeform 390"/>
                <p:cNvSpPr>
                  <a:spLocks/>
                </p:cNvSpPr>
                <p:nvPr/>
              </p:nvSpPr>
              <p:spPr bwMode="auto">
                <a:xfrm>
                  <a:off x="1657" y="1901"/>
                  <a:ext cx="27" cy="26"/>
                </a:xfrm>
                <a:custGeom>
                  <a:avLst/>
                  <a:gdLst>
                    <a:gd name="T0" fmla="*/ 53 w 106"/>
                    <a:gd name="T1" fmla="*/ 0 h 105"/>
                    <a:gd name="T2" fmla="*/ 106 w 106"/>
                    <a:gd name="T3" fmla="*/ 54 h 105"/>
                    <a:gd name="T4" fmla="*/ 54 w 106"/>
                    <a:gd name="T5" fmla="*/ 105 h 105"/>
                    <a:gd name="T6" fmla="*/ 0 w 106"/>
                    <a:gd name="T7" fmla="*/ 51 h 105"/>
                    <a:gd name="T8" fmla="*/ 53 w 106"/>
                    <a:gd name="T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05">
                      <a:moveTo>
                        <a:pt x="53" y="0"/>
                      </a:moveTo>
                      <a:lnTo>
                        <a:pt x="106" y="54"/>
                      </a:lnTo>
                      <a:lnTo>
                        <a:pt x="54" y="105"/>
                      </a:lnTo>
                      <a:lnTo>
                        <a:pt x="0" y="51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26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1691" y="1935"/>
                  <a:ext cx="13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27" name="Freeform 392"/>
                <p:cNvSpPr>
                  <a:spLocks/>
                </p:cNvSpPr>
                <p:nvPr/>
              </p:nvSpPr>
              <p:spPr bwMode="auto">
                <a:xfrm>
                  <a:off x="1678" y="1921"/>
                  <a:ext cx="26" cy="14"/>
                </a:xfrm>
                <a:custGeom>
                  <a:avLst/>
                  <a:gdLst>
                    <a:gd name="T0" fmla="*/ 0 w 105"/>
                    <a:gd name="T1" fmla="*/ 52 h 56"/>
                    <a:gd name="T2" fmla="*/ 50 w 105"/>
                    <a:gd name="T3" fmla="*/ 0 h 56"/>
                    <a:gd name="T4" fmla="*/ 105 w 105"/>
                    <a:gd name="T5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5" h="56">
                      <a:moveTo>
                        <a:pt x="0" y="52"/>
                      </a:moveTo>
                      <a:lnTo>
                        <a:pt x="50" y="0"/>
                      </a:lnTo>
                      <a:lnTo>
                        <a:pt x="105" y="56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28" name="Line 393"/>
                <p:cNvSpPr>
                  <a:spLocks noChangeShapeType="1"/>
                </p:cNvSpPr>
                <p:nvPr/>
              </p:nvSpPr>
              <p:spPr bwMode="auto">
                <a:xfrm>
                  <a:off x="1678" y="1934"/>
                  <a:ext cx="13" cy="1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29" name="Freeform 394"/>
                <p:cNvSpPr>
                  <a:spLocks/>
                </p:cNvSpPr>
                <p:nvPr/>
              </p:nvSpPr>
              <p:spPr bwMode="auto">
                <a:xfrm>
                  <a:off x="1678" y="1921"/>
                  <a:ext cx="26" cy="27"/>
                </a:xfrm>
                <a:custGeom>
                  <a:avLst/>
                  <a:gdLst>
                    <a:gd name="T0" fmla="*/ 50 w 105"/>
                    <a:gd name="T1" fmla="*/ 0 h 108"/>
                    <a:gd name="T2" fmla="*/ 105 w 105"/>
                    <a:gd name="T3" fmla="*/ 56 h 108"/>
                    <a:gd name="T4" fmla="*/ 53 w 105"/>
                    <a:gd name="T5" fmla="*/ 108 h 108"/>
                    <a:gd name="T6" fmla="*/ 0 w 105"/>
                    <a:gd name="T7" fmla="*/ 52 h 108"/>
                    <a:gd name="T8" fmla="*/ 50 w 105"/>
                    <a:gd name="T9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08">
                      <a:moveTo>
                        <a:pt x="50" y="0"/>
                      </a:moveTo>
                      <a:lnTo>
                        <a:pt x="105" y="56"/>
                      </a:lnTo>
                      <a:lnTo>
                        <a:pt x="53" y="108"/>
                      </a:lnTo>
                      <a:lnTo>
                        <a:pt x="0" y="52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30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1739" y="1983"/>
                  <a:ext cx="13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31" name="Freeform 396"/>
                <p:cNvSpPr>
                  <a:spLocks/>
                </p:cNvSpPr>
                <p:nvPr/>
              </p:nvSpPr>
              <p:spPr bwMode="auto">
                <a:xfrm>
                  <a:off x="1726" y="1969"/>
                  <a:ext cx="26" cy="14"/>
                </a:xfrm>
                <a:custGeom>
                  <a:avLst/>
                  <a:gdLst>
                    <a:gd name="T0" fmla="*/ 0 w 106"/>
                    <a:gd name="T1" fmla="*/ 52 h 54"/>
                    <a:gd name="T2" fmla="*/ 52 w 106"/>
                    <a:gd name="T3" fmla="*/ 0 h 54"/>
                    <a:gd name="T4" fmla="*/ 106 w 106"/>
                    <a:gd name="T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6" h="54">
                      <a:moveTo>
                        <a:pt x="0" y="52"/>
                      </a:moveTo>
                      <a:lnTo>
                        <a:pt x="52" y="0"/>
                      </a:lnTo>
                      <a:lnTo>
                        <a:pt x="106" y="54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32" name="Line 397"/>
                <p:cNvSpPr>
                  <a:spLocks noChangeShapeType="1"/>
                </p:cNvSpPr>
                <p:nvPr/>
              </p:nvSpPr>
              <p:spPr bwMode="auto">
                <a:xfrm>
                  <a:off x="1726" y="1982"/>
                  <a:ext cx="13" cy="1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33" name="Freeform 398"/>
                <p:cNvSpPr>
                  <a:spLocks/>
                </p:cNvSpPr>
                <p:nvPr/>
              </p:nvSpPr>
              <p:spPr bwMode="auto">
                <a:xfrm>
                  <a:off x="1726" y="1969"/>
                  <a:ext cx="26" cy="27"/>
                </a:xfrm>
                <a:custGeom>
                  <a:avLst/>
                  <a:gdLst>
                    <a:gd name="T0" fmla="*/ 52 w 106"/>
                    <a:gd name="T1" fmla="*/ 0 h 105"/>
                    <a:gd name="T2" fmla="*/ 106 w 106"/>
                    <a:gd name="T3" fmla="*/ 54 h 105"/>
                    <a:gd name="T4" fmla="*/ 53 w 106"/>
                    <a:gd name="T5" fmla="*/ 105 h 105"/>
                    <a:gd name="T6" fmla="*/ 0 w 106"/>
                    <a:gd name="T7" fmla="*/ 52 h 105"/>
                    <a:gd name="T8" fmla="*/ 52 w 106"/>
                    <a:gd name="T9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05">
                      <a:moveTo>
                        <a:pt x="52" y="0"/>
                      </a:moveTo>
                      <a:lnTo>
                        <a:pt x="106" y="54"/>
                      </a:lnTo>
                      <a:lnTo>
                        <a:pt x="53" y="105"/>
                      </a:lnTo>
                      <a:lnTo>
                        <a:pt x="0" y="52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34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1760" y="2003"/>
                  <a:ext cx="12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35" name="Freeform 400"/>
                <p:cNvSpPr>
                  <a:spLocks/>
                </p:cNvSpPr>
                <p:nvPr/>
              </p:nvSpPr>
              <p:spPr bwMode="auto">
                <a:xfrm>
                  <a:off x="1746" y="1990"/>
                  <a:ext cx="26" cy="13"/>
                </a:xfrm>
                <a:custGeom>
                  <a:avLst/>
                  <a:gdLst>
                    <a:gd name="T0" fmla="*/ 0 w 105"/>
                    <a:gd name="T1" fmla="*/ 53 h 54"/>
                    <a:gd name="T2" fmla="*/ 51 w 105"/>
                    <a:gd name="T3" fmla="*/ 0 h 54"/>
                    <a:gd name="T4" fmla="*/ 105 w 105"/>
                    <a:gd name="T5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5" h="54">
                      <a:moveTo>
                        <a:pt x="0" y="53"/>
                      </a:moveTo>
                      <a:lnTo>
                        <a:pt x="51" y="0"/>
                      </a:lnTo>
                      <a:lnTo>
                        <a:pt x="105" y="54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36" name="Line 401"/>
                <p:cNvSpPr>
                  <a:spLocks noChangeShapeType="1"/>
                </p:cNvSpPr>
                <p:nvPr/>
              </p:nvSpPr>
              <p:spPr bwMode="auto">
                <a:xfrm>
                  <a:off x="1746" y="2003"/>
                  <a:ext cx="14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37" name="Freeform 402"/>
                <p:cNvSpPr>
                  <a:spLocks/>
                </p:cNvSpPr>
                <p:nvPr/>
              </p:nvSpPr>
              <p:spPr bwMode="auto">
                <a:xfrm>
                  <a:off x="1746" y="1990"/>
                  <a:ext cx="26" cy="26"/>
                </a:xfrm>
                <a:custGeom>
                  <a:avLst/>
                  <a:gdLst>
                    <a:gd name="T0" fmla="*/ 51 w 105"/>
                    <a:gd name="T1" fmla="*/ 0 h 107"/>
                    <a:gd name="T2" fmla="*/ 105 w 105"/>
                    <a:gd name="T3" fmla="*/ 54 h 107"/>
                    <a:gd name="T4" fmla="*/ 54 w 105"/>
                    <a:gd name="T5" fmla="*/ 107 h 107"/>
                    <a:gd name="T6" fmla="*/ 0 w 105"/>
                    <a:gd name="T7" fmla="*/ 53 h 107"/>
                    <a:gd name="T8" fmla="*/ 51 w 105"/>
                    <a:gd name="T9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07">
                      <a:moveTo>
                        <a:pt x="51" y="0"/>
                      </a:moveTo>
                      <a:lnTo>
                        <a:pt x="105" y="54"/>
                      </a:lnTo>
                      <a:lnTo>
                        <a:pt x="54" y="107"/>
                      </a:lnTo>
                      <a:lnTo>
                        <a:pt x="0" y="53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38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1912" y="2080"/>
                  <a:ext cx="4" cy="1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39" name="Freeform 404"/>
                <p:cNvSpPr>
                  <a:spLocks/>
                </p:cNvSpPr>
                <p:nvPr/>
              </p:nvSpPr>
              <p:spPr bwMode="auto">
                <a:xfrm>
                  <a:off x="1893" y="2075"/>
                  <a:ext cx="23" cy="19"/>
                </a:xfrm>
                <a:custGeom>
                  <a:avLst/>
                  <a:gdLst>
                    <a:gd name="T0" fmla="*/ 0 w 92"/>
                    <a:gd name="T1" fmla="*/ 72 h 72"/>
                    <a:gd name="T2" fmla="*/ 19 w 92"/>
                    <a:gd name="T3" fmla="*/ 0 h 72"/>
                    <a:gd name="T4" fmla="*/ 92 w 92"/>
                    <a:gd name="T5" fmla="*/ 2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2" h="72">
                      <a:moveTo>
                        <a:pt x="0" y="72"/>
                      </a:moveTo>
                      <a:lnTo>
                        <a:pt x="19" y="0"/>
                      </a:lnTo>
                      <a:lnTo>
                        <a:pt x="92" y="2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40" name="Line 405"/>
                <p:cNvSpPr>
                  <a:spLocks noChangeShapeType="1"/>
                </p:cNvSpPr>
                <p:nvPr/>
              </p:nvSpPr>
              <p:spPr bwMode="auto">
                <a:xfrm>
                  <a:off x="1893" y="2094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41" name="Freeform 406"/>
                <p:cNvSpPr>
                  <a:spLocks/>
                </p:cNvSpPr>
                <p:nvPr/>
              </p:nvSpPr>
              <p:spPr bwMode="auto">
                <a:xfrm>
                  <a:off x="1893" y="2075"/>
                  <a:ext cx="23" cy="24"/>
                </a:xfrm>
                <a:custGeom>
                  <a:avLst/>
                  <a:gdLst>
                    <a:gd name="T0" fmla="*/ 19 w 92"/>
                    <a:gd name="T1" fmla="*/ 0 h 92"/>
                    <a:gd name="T2" fmla="*/ 92 w 92"/>
                    <a:gd name="T3" fmla="*/ 20 h 92"/>
                    <a:gd name="T4" fmla="*/ 74 w 92"/>
                    <a:gd name="T5" fmla="*/ 92 h 92"/>
                    <a:gd name="T6" fmla="*/ 0 w 92"/>
                    <a:gd name="T7" fmla="*/ 72 h 92"/>
                    <a:gd name="T8" fmla="*/ 19 w 92"/>
                    <a:gd name="T9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92">
                      <a:moveTo>
                        <a:pt x="19" y="0"/>
                      </a:moveTo>
                      <a:lnTo>
                        <a:pt x="92" y="20"/>
                      </a:lnTo>
                      <a:lnTo>
                        <a:pt x="74" y="92"/>
                      </a:lnTo>
                      <a:lnTo>
                        <a:pt x="0" y="72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42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1971" y="2096"/>
                  <a:ext cx="5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43" name="Freeform 408"/>
                <p:cNvSpPr>
                  <a:spLocks/>
                </p:cNvSpPr>
                <p:nvPr/>
              </p:nvSpPr>
              <p:spPr bwMode="auto">
                <a:xfrm>
                  <a:off x="1953" y="2091"/>
                  <a:ext cx="23" cy="18"/>
                </a:xfrm>
                <a:custGeom>
                  <a:avLst/>
                  <a:gdLst>
                    <a:gd name="T0" fmla="*/ 0 w 92"/>
                    <a:gd name="T1" fmla="*/ 70 h 70"/>
                    <a:gd name="T2" fmla="*/ 19 w 92"/>
                    <a:gd name="T3" fmla="*/ 0 h 70"/>
                    <a:gd name="T4" fmla="*/ 92 w 92"/>
                    <a:gd name="T5" fmla="*/ 2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2" h="70">
                      <a:moveTo>
                        <a:pt x="0" y="70"/>
                      </a:moveTo>
                      <a:lnTo>
                        <a:pt x="19" y="0"/>
                      </a:lnTo>
                      <a:lnTo>
                        <a:pt x="92" y="2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44" name="Line 409"/>
                <p:cNvSpPr>
                  <a:spLocks noChangeShapeType="1"/>
                </p:cNvSpPr>
                <p:nvPr/>
              </p:nvSpPr>
              <p:spPr bwMode="auto">
                <a:xfrm>
                  <a:off x="1953" y="2109"/>
                  <a:ext cx="18" cy="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45" name="Freeform 410"/>
                <p:cNvSpPr>
                  <a:spLocks/>
                </p:cNvSpPr>
                <p:nvPr/>
              </p:nvSpPr>
              <p:spPr bwMode="auto">
                <a:xfrm>
                  <a:off x="1953" y="2091"/>
                  <a:ext cx="23" cy="23"/>
                </a:xfrm>
                <a:custGeom>
                  <a:avLst/>
                  <a:gdLst>
                    <a:gd name="T0" fmla="*/ 19 w 92"/>
                    <a:gd name="T1" fmla="*/ 0 h 90"/>
                    <a:gd name="T2" fmla="*/ 92 w 92"/>
                    <a:gd name="T3" fmla="*/ 20 h 90"/>
                    <a:gd name="T4" fmla="*/ 75 w 92"/>
                    <a:gd name="T5" fmla="*/ 90 h 90"/>
                    <a:gd name="T6" fmla="*/ 0 w 92"/>
                    <a:gd name="T7" fmla="*/ 70 h 90"/>
                    <a:gd name="T8" fmla="*/ 19 w 92"/>
                    <a:gd name="T9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90">
                      <a:moveTo>
                        <a:pt x="19" y="0"/>
                      </a:moveTo>
                      <a:lnTo>
                        <a:pt x="92" y="20"/>
                      </a:lnTo>
                      <a:lnTo>
                        <a:pt x="75" y="90"/>
                      </a:lnTo>
                      <a:lnTo>
                        <a:pt x="0" y="7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46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074" y="2124"/>
                  <a:ext cx="5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47" name="Freeform 412"/>
                <p:cNvSpPr>
                  <a:spLocks/>
                </p:cNvSpPr>
                <p:nvPr/>
              </p:nvSpPr>
              <p:spPr bwMode="auto">
                <a:xfrm>
                  <a:off x="2055" y="2119"/>
                  <a:ext cx="24" cy="18"/>
                </a:xfrm>
                <a:custGeom>
                  <a:avLst/>
                  <a:gdLst>
                    <a:gd name="T0" fmla="*/ 0 w 93"/>
                    <a:gd name="T1" fmla="*/ 73 h 73"/>
                    <a:gd name="T2" fmla="*/ 17 w 93"/>
                    <a:gd name="T3" fmla="*/ 0 h 73"/>
                    <a:gd name="T4" fmla="*/ 93 w 93"/>
                    <a:gd name="T5" fmla="*/ 2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3" h="73">
                      <a:moveTo>
                        <a:pt x="0" y="73"/>
                      </a:moveTo>
                      <a:lnTo>
                        <a:pt x="17" y="0"/>
                      </a:lnTo>
                      <a:lnTo>
                        <a:pt x="93" y="2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48" name="Line 413"/>
                <p:cNvSpPr>
                  <a:spLocks noChangeShapeType="1"/>
                </p:cNvSpPr>
                <p:nvPr/>
              </p:nvSpPr>
              <p:spPr bwMode="auto">
                <a:xfrm>
                  <a:off x="2055" y="2137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49" name="Freeform 414"/>
                <p:cNvSpPr>
                  <a:spLocks/>
                </p:cNvSpPr>
                <p:nvPr/>
              </p:nvSpPr>
              <p:spPr bwMode="auto">
                <a:xfrm>
                  <a:off x="2055" y="2119"/>
                  <a:ext cx="24" cy="23"/>
                </a:xfrm>
                <a:custGeom>
                  <a:avLst/>
                  <a:gdLst>
                    <a:gd name="T0" fmla="*/ 17 w 93"/>
                    <a:gd name="T1" fmla="*/ 0 h 93"/>
                    <a:gd name="T2" fmla="*/ 93 w 93"/>
                    <a:gd name="T3" fmla="*/ 20 h 93"/>
                    <a:gd name="T4" fmla="*/ 73 w 93"/>
                    <a:gd name="T5" fmla="*/ 93 h 93"/>
                    <a:gd name="T6" fmla="*/ 0 w 93"/>
                    <a:gd name="T7" fmla="*/ 73 h 93"/>
                    <a:gd name="T8" fmla="*/ 17 w 93"/>
                    <a:gd name="T9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3">
                      <a:moveTo>
                        <a:pt x="17" y="0"/>
                      </a:moveTo>
                      <a:lnTo>
                        <a:pt x="93" y="20"/>
                      </a:lnTo>
                      <a:lnTo>
                        <a:pt x="73" y="93"/>
                      </a:lnTo>
                      <a:lnTo>
                        <a:pt x="0" y="7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50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133" y="2140"/>
                  <a:ext cx="5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51" name="Freeform 416"/>
                <p:cNvSpPr>
                  <a:spLocks/>
                </p:cNvSpPr>
                <p:nvPr/>
              </p:nvSpPr>
              <p:spPr bwMode="auto">
                <a:xfrm>
                  <a:off x="2115" y="2135"/>
                  <a:ext cx="23" cy="17"/>
                </a:xfrm>
                <a:custGeom>
                  <a:avLst/>
                  <a:gdLst>
                    <a:gd name="T0" fmla="*/ 0 w 92"/>
                    <a:gd name="T1" fmla="*/ 70 h 70"/>
                    <a:gd name="T2" fmla="*/ 17 w 92"/>
                    <a:gd name="T3" fmla="*/ 0 h 70"/>
                    <a:gd name="T4" fmla="*/ 92 w 92"/>
                    <a:gd name="T5" fmla="*/ 2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2" h="70">
                      <a:moveTo>
                        <a:pt x="0" y="70"/>
                      </a:moveTo>
                      <a:lnTo>
                        <a:pt x="17" y="0"/>
                      </a:lnTo>
                      <a:lnTo>
                        <a:pt x="92" y="2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52" name="Line 417"/>
                <p:cNvSpPr>
                  <a:spLocks noChangeShapeType="1"/>
                </p:cNvSpPr>
                <p:nvPr/>
              </p:nvSpPr>
              <p:spPr bwMode="auto">
                <a:xfrm>
                  <a:off x="2115" y="2152"/>
                  <a:ext cx="18" cy="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53" name="Freeform 418"/>
                <p:cNvSpPr>
                  <a:spLocks/>
                </p:cNvSpPr>
                <p:nvPr/>
              </p:nvSpPr>
              <p:spPr bwMode="auto">
                <a:xfrm>
                  <a:off x="2115" y="2135"/>
                  <a:ext cx="23" cy="22"/>
                </a:xfrm>
                <a:custGeom>
                  <a:avLst/>
                  <a:gdLst>
                    <a:gd name="T0" fmla="*/ 17 w 92"/>
                    <a:gd name="T1" fmla="*/ 0 h 90"/>
                    <a:gd name="T2" fmla="*/ 92 w 92"/>
                    <a:gd name="T3" fmla="*/ 20 h 90"/>
                    <a:gd name="T4" fmla="*/ 74 w 92"/>
                    <a:gd name="T5" fmla="*/ 90 h 90"/>
                    <a:gd name="T6" fmla="*/ 0 w 92"/>
                    <a:gd name="T7" fmla="*/ 70 h 90"/>
                    <a:gd name="T8" fmla="*/ 17 w 92"/>
                    <a:gd name="T9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90">
                      <a:moveTo>
                        <a:pt x="17" y="0"/>
                      </a:moveTo>
                      <a:lnTo>
                        <a:pt x="92" y="20"/>
                      </a:lnTo>
                      <a:lnTo>
                        <a:pt x="74" y="90"/>
                      </a:lnTo>
                      <a:lnTo>
                        <a:pt x="0" y="7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54" name="Line 419"/>
                <p:cNvSpPr>
                  <a:spLocks noChangeShapeType="1"/>
                </p:cNvSpPr>
                <p:nvPr/>
              </p:nvSpPr>
              <p:spPr bwMode="auto">
                <a:xfrm flipH="1" flipV="1">
                  <a:off x="2301" y="2135"/>
                  <a:ext cx="5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55" name="Freeform 420"/>
                <p:cNvSpPr>
                  <a:spLocks/>
                </p:cNvSpPr>
                <p:nvPr/>
              </p:nvSpPr>
              <p:spPr bwMode="auto">
                <a:xfrm>
                  <a:off x="2282" y="2135"/>
                  <a:ext cx="19" cy="22"/>
                </a:xfrm>
                <a:custGeom>
                  <a:avLst/>
                  <a:gdLst>
                    <a:gd name="T0" fmla="*/ 20 w 76"/>
                    <a:gd name="T1" fmla="*/ 90 h 90"/>
                    <a:gd name="T2" fmla="*/ 0 w 76"/>
                    <a:gd name="T3" fmla="*/ 20 h 90"/>
                    <a:gd name="T4" fmla="*/ 76 w 76"/>
                    <a:gd name="T5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90">
                      <a:moveTo>
                        <a:pt x="20" y="90"/>
                      </a:moveTo>
                      <a:lnTo>
                        <a:pt x="0" y="20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56" name="Line 421"/>
                <p:cNvSpPr>
                  <a:spLocks noChangeShapeType="1"/>
                </p:cNvSpPr>
                <p:nvPr/>
              </p:nvSpPr>
              <p:spPr bwMode="auto">
                <a:xfrm flipV="1">
                  <a:off x="2287" y="2153"/>
                  <a:ext cx="19" cy="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57" name="Freeform 422"/>
                <p:cNvSpPr>
                  <a:spLocks/>
                </p:cNvSpPr>
                <p:nvPr/>
              </p:nvSpPr>
              <p:spPr bwMode="auto">
                <a:xfrm>
                  <a:off x="2282" y="2135"/>
                  <a:ext cx="24" cy="22"/>
                </a:xfrm>
                <a:custGeom>
                  <a:avLst/>
                  <a:gdLst>
                    <a:gd name="T0" fmla="*/ 0 w 94"/>
                    <a:gd name="T1" fmla="*/ 20 h 90"/>
                    <a:gd name="T2" fmla="*/ 76 w 94"/>
                    <a:gd name="T3" fmla="*/ 0 h 90"/>
                    <a:gd name="T4" fmla="*/ 94 w 94"/>
                    <a:gd name="T5" fmla="*/ 72 h 90"/>
                    <a:gd name="T6" fmla="*/ 20 w 94"/>
                    <a:gd name="T7" fmla="*/ 90 h 90"/>
                    <a:gd name="T8" fmla="*/ 0 w 94"/>
                    <a:gd name="T9" fmla="*/ 2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0">
                      <a:moveTo>
                        <a:pt x="0" y="20"/>
                      </a:moveTo>
                      <a:lnTo>
                        <a:pt x="76" y="0"/>
                      </a:lnTo>
                      <a:lnTo>
                        <a:pt x="94" y="72"/>
                      </a:lnTo>
                      <a:lnTo>
                        <a:pt x="20" y="9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58" name="Line 423"/>
                <p:cNvSpPr>
                  <a:spLocks noChangeShapeType="1"/>
                </p:cNvSpPr>
                <p:nvPr/>
              </p:nvSpPr>
              <p:spPr bwMode="auto">
                <a:xfrm flipH="1" flipV="1">
                  <a:off x="2329" y="2127"/>
                  <a:ext cx="5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59" name="Freeform 424"/>
                <p:cNvSpPr>
                  <a:spLocks/>
                </p:cNvSpPr>
                <p:nvPr/>
              </p:nvSpPr>
              <p:spPr bwMode="auto">
                <a:xfrm>
                  <a:off x="2310" y="2127"/>
                  <a:ext cx="19" cy="23"/>
                </a:xfrm>
                <a:custGeom>
                  <a:avLst/>
                  <a:gdLst>
                    <a:gd name="T0" fmla="*/ 20 w 74"/>
                    <a:gd name="T1" fmla="*/ 92 h 92"/>
                    <a:gd name="T2" fmla="*/ 0 w 74"/>
                    <a:gd name="T3" fmla="*/ 20 h 92"/>
                    <a:gd name="T4" fmla="*/ 74 w 74"/>
                    <a:gd name="T5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92">
                      <a:moveTo>
                        <a:pt x="20" y="92"/>
                      </a:moveTo>
                      <a:lnTo>
                        <a:pt x="0" y="20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60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315" y="2145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61" name="Freeform 426"/>
                <p:cNvSpPr>
                  <a:spLocks/>
                </p:cNvSpPr>
                <p:nvPr/>
              </p:nvSpPr>
              <p:spPr bwMode="auto">
                <a:xfrm>
                  <a:off x="2310" y="2127"/>
                  <a:ext cx="24" cy="23"/>
                </a:xfrm>
                <a:custGeom>
                  <a:avLst/>
                  <a:gdLst>
                    <a:gd name="T0" fmla="*/ 0 w 94"/>
                    <a:gd name="T1" fmla="*/ 20 h 92"/>
                    <a:gd name="T2" fmla="*/ 74 w 94"/>
                    <a:gd name="T3" fmla="*/ 0 h 92"/>
                    <a:gd name="T4" fmla="*/ 94 w 94"/>
                    <a:gd name="T5" fmla="*/ 72 h 92"/>
                    <a:gd name="T6" fmla="*/ 20 w 94"/>
                    <a:gd name="T7" fmla="*/ 92 h 92"/>
                    <a:gd name="T8" fmla="*/ 0 w 94"/>
                    <a:gd name="T9" fmla="*/ 2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2">
                      <a:moveTo>
                        <a:pt x="0" y="20"/>
                      </a:moveTo>
                      <a:lnTo>
                        <a:pt x="74" y="0"/>
                      </a:lnTo>
                      <a:lnTo>
                        <a:pt x="94" y="72"/>
                      </a:lnTo>
                      <a:lnTo>
                        <a:pt x="20" y="92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62" name="Line 427"/>
                <p:cNvSpPr>
                  <a:spLocks noChangeShapeType="1"/>
                </p:cNvSpPr>
                <p:nvPr/>
              </p:nvSpPr>
              <p:spPr bwMode="auto">
                <a:xfrm flipH="1" flipV="1">
                  <a:off x="2395" y="2110"/>
                  <a:ext cx="5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63" name="Freeform 428"/>
                <p:cNvSpPr>
                  <a:spLocks/>
                </p:cNvSpPr>
                <p:nvPr/>
              </p:nvSpPr>
              <p:spPr bwMode="auto">
                <a:xfrm>
                  <a:off x="2376" y="2110"/>
                  <a:ext cx="19" cy="22"/>
                </a:xfrm>
                <a:custGeom>
                  <a:avLst/>
                  <a:gdLst>
                    <a:gd name="T0" fmla="*/ 20 w 73"/>
                    <a:gd name="T1" fmla="*/ 90 h 90"/>
                    <a:gd name="T2" fmla="*/ 0 w 73"/>
                    <a:gd name="T3" fmla="*/ 20 h 90"/>
                    <a:gd name="T4" fmla="*/ 73 w 73"/>
                    <a:gd name="T5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90">
                      <a:moveTo>
                        <a:pt x="20" y="90"/>
                      </a:moveTo>
                      <a:lnTo>
                        <a:pt x="0" y="20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64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381" y="2127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65" name="Freeform 430"/>
                <p:cNvSpPr>
                  <a:spLocks/>
                </p:cNvSpPr>
                <p:nvPr/>
              </p:nvSpPr>
              <p:spPr bwMode="auto">
                <a:xfrm>
                  <a:off x="2376" y="2110"/>
                  <a:ext cx="24" cy="22"/>
                </a:xfrm>
                <a:custGeom>
                  <a:avLst/>
                  <a:gdLst>
                    <a:gd name="T0" fmla="*/ 0 w 93"/>
                    <a:gd name="T1" fmla="*/ 20 h 90"/>
                    <a:gd name="T2" fmla="*/ 73 w 93"/>
                    <a:gd name="T3" fmla="*/ 0 h 90"/>
                    <a:gd name="T4" fmla="*/ 93 w 93"/>
                    <a:gd name="T5" fmla="*/ 70 h 90"/>
                    <a:gd name="T6" fmla="*/ 20 w 93"/>
                    <a:gd name="T7" fmla="*/ 90 h 90"/>
                    <a:gd name="T8" fmla="*/ 0 w 93"/>
                    <a:gd name="T9" fmla="*/ 2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0">
                      <a:moveTo>
                        <a:pt x="0" y="20"/>
                      </a:moveTo>
                      <a:lnTo>
                        <a:pt x="73" y="0"/>
                      </a:lnTo>
                      <a:lnTo>
                        <a:pt x="93" y="70"/>
                      </a:lnTo>
                      <a:lnTo>
                        <a:pt x="20" y="9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66" name="Line 431"/>
                <p:cNvSpPr>
                  <a:spLocks noChangeShapeType="1"/>
                </p:cNvSpPr>
                <p:nvPr/>
              </p:nvSpPr>
              <p:spPr bwMode="auto">
                <a:xfrm flipH="1" flipV="1">
                  <a:off x="2422" y="2102"/>
                  <a:ext cx="5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67" name="Freeform 432"/>
                <p:cNvSpPr>
                  <a:spLocks/>
                </p:cNvSpPr>
                <p:nvPr/>
              </p:nvSpPr>
              <p:spPr bwMode="auto">
                <a:xfrm>
                  <a:off x="2404" y="2102"/>
                  <a:ext cx="18" cy="23"/>
                </a:xfrm>
                <a:custGeom>
                  <a:avLst/>
                  <a:gdLst>
                    <a:gd name="T0" fmla="*/ 19 w 74"/>
                    <a:gd name="T1" fmla="*/ 90 h 90"/>
                    <a:gd name="T2" fmla="*/ 0 w 74"/>
                    <a:gd name="T3" fmla="*/ 20 h 90"/>
                    <a:gd name="T4" fmla="*/ 74 w 74"/>
                    <a:gd name="T5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90">
                      <a:moveTo>
                        <a:pt x="19" y="90"/>
                      </a:moveTo>
                      <a:lnTo>
                        <a:pt x="0" y="20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68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2409" y="2120"/>
                  <a:ext cx="18" cy="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69" name="Freeform 434"/>
                <p:cNvSpPr>
                  <a:spLocks/>
                </p:cNvSpPr>
                <p:nvPr/>
              </p:nvSpPr>
              <p:spPr bwMode="auto">
                <a:xfrm>
                  <a:off x="2404" y="2102"/>
                  <a:ext cx="23" cy="23"/>
                </a:xfrm>
                <a:custGeom>
                  <a:avLst/>
                  <a:gdLst>
                    <a:gd name="T0" fmla="*/ 0 w 93"/>
                    <a:gd name="T1" fmla="*/ 20 h 90"/>
                    <a:gd name="T2" fmla="*/ 74 w 93"/>
                    <a:gd name="T3" fmla="*/ 0 h 90"/>
                    <a:gd name="T4" fmla="*/ 93 w 93"/>
                    <a:gd name="T5" fmla="*/ 70 h 90"/>
                    <a:gd name="T6" fmla="*/ 19 w 93"/>
                    <a:gd name="T7" fmla="*/ 90 h 90"/>
                    <a:gd name="T8" fmla="*/ 0 w 93"/>
                    <a:gd name="T9" fmla="*/ 2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0">
                      <a:moveTo>
                        <a:pt x="0" y="20"/>
                      </a:moveTo>
                      <a:lnTo>
                        <a:pt x="74" y="0"/>
                      </a:lnTo>
                      <a:lnTo>
                        <a:pt x="93" y="70"/>
                      </a:lnTo>
                      <a:lnTo>
                        <a:pt x="19" y="9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70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2591" y="2107"/>
                  <a:ext cx="4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71" name="Freeform 436"/>
                <p:cNvSpPr>
                  <a:spLocks/>
                </p:cNvSpPr>
                <p:nvPr/>
              </p:nvSpPr>
              <p:spPr bwMode="auto">
                <a:xfrm>
                  <a:off x="2572" y="2102"/>
                  <a:ext cx="23" cy="18"/>
                </a:xfrm>
                <a:custGeom>
                  <a:avLst/>
                  <a:gdLst>
                    <a:gd name="T0" fmla="*/ 0 w 91"/>
                    <a:gd name="T1" fmla="*/ 70 h 70"/>
                    <a:gd name="T2" fmla="*/ 17 w 91"/>
                    <a:gd name="T3" fmla="*/ 0 h 70"/>
                    <a:gd name="T4" fmla="*/ 91 w 91"/>
                    <a:gd name="T5" fmla="*/ 2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1" h="70">
                      <a:moveTo>
                        <a:pt x="0" y="70"/>
                      </a:moveTo>
                      <a:lnTo>
                        <a:pt x="17" y="0"/>
                      </a:lnTo>
                      <a:lnTo>
                        <a:pt x="91" y="2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72" name="Line 437"/>
                <p:cNvSpPr>
                  <a:spLocks noChangeShapeType="1"/>
                </p:cNvSpPr>
                <p:nvPr/>
              </p:nvSpPr>
              <p:spPr bwMode="auto">
                <a:xfrm>
                  <a:off x="2572" y="2120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73" name="Freeform 438"/>
                <p:cNvSpPr>
                  <a:spLocks/>
                </p:cNvSpPr>
                <p:nvPr/>
              </p:nvSpPr>
              <p:spPr bwMode="auto">
                <a:xfrm>
                  <a:off x="2572" y="2102"/>
                  <a:ext cx="23" cy="23"/>
                </a:xfrm>
                <a:custGeom>
                  <a:avLst/>
                  <a:gdLst>
                    <a:gd name="T0" fmla="*/ 17 w 91"/>
                    <a:gd name="T1" fmla="*/ 0 h 90"/>
                    <a:gd name="T2" fmla="*/ 91 w 91"/>
                    <a:gd name="T3" fmla="*/ 20 h 90"/>
                    <a:gd name="T4" fmla="*/ 73 w 91"/>
                    <a:gd name="T5" fmla="*/ 90 h 90"/>
                    <a:gd name="T6" fmla="*/ 0 w 91"/>
                    <a:gd name="T7" fmla="*/ 70 h 90"/>
                    <a:gd name="T8" fmla="*/ 17 w 91"/>
                    <a:gd name="T9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90">
                      <a:moveTo>
                        <a:pt x="17" y="0"/>
                      </a:moveTo>
                      <a:lnTo>
                        <a:pt x="91" y="20"/>
                      </a:lnTo>
                      <a:lnTo>
                        <a:pt x="73" y="90"/>
                      </a:lnTo>
                      <a:lnTo>
                        <a:pt x="0" y="7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74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2650" y="2124"/>
                  <a:ext cx="5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75" name="Freeform 440"/>
                <p:cNvSpPr>
                  <a:spLocks/>
                </p:cNvSpPr>
                <p:nvPr/>
              </p:nvSpPr>
              <p:spPr bwMode="auto">
                <a:xfrm>
                  <a:off x="2631" y="2119"/>
                  <a:ext cx="24" cy="17"/>
                </a:xfrm>
                <a:custGeom>
                  <a:avLst/>
                  <a:gdLst>
                    <a:gd name="T0" fmla="*/ 0 w 94"/>
                    <a:gd name="T1" fmla="*/ 70 h 70"/>
                    <a:gd name="T2" fmla="*/ 20 w 94"/>
                    <a:gd name="T3" fmla="*/ 0 h 70"/>
                    <a:gd name="T4" fmla="*/ 94 w 94"/>
                    <a:gd name="T5" fmla="*/ 2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4" h="70">
                      <a:moveTo>
                        <a:pt x="0" y="70"/>
                      </a:moveTo>
                      <a:lnTo>
                        <a:pt x="20" y="0"/>
                      </a:lnTo>
                      <a:lnTo>
                        <a:pt x="94" y="2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76" name="Line 441"/>
                <p:cNvSpPr>
                  <a:spLocks noChangeShapeType="1"/>
                </p:cNvSpPr>
                <p:nvPr/>
              </p:nvSpPr>
              <p:spPr bwMode="auto">
                <a:xfrm>
                  <a:off x="2631" y="2136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77" name="Freeform 442"/>
                <p:cNvSpPr>
                  <a:spLocks/>
                </p:cNvSpPr>
                <p:nvPr/>
              </p:nvSpPr>
              <p:spPr bwMode="auto">
                <a:xfrm>
                  <a:off x="2631" y="2119"/>
                  <a:ext cx="24" cy="22"/>
                </a:xfrm>
                <a:custGeom>
                  <a:avLst/>
                  <a:gdLst>
                    <a:gd name="T0" fmla="*/ 20 w 94"/>
                    <a:gd name="T1" fmla="*/ 0 h 90"/>
                    <a:gd name="T2" fmla="*/ 94 w 94"/>
                    <a:gd name="T3" fmla="*/ 20 h 90"/>
                    <a:gd name="T4" fmla="*/ 74 w 94"/>
                    <a:gd name="T5" fmla="*/ 90 h 90"/>
                    <a:gd name="T6" fmla="*/ 0 w 94"/>
                    <a:gd name="T7" fmla="*/ 70 h 90"/>
                    <a:gd name="T8" fmla="*/ 20 w 94"/>
                    <a:gd name="T9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0">
                      <a:moveTo>
                        <a:pt x="20" y="0"/>
                      </a:moveTo>
                      <a:lnTo>
                        <a:pt x="94" y="20"/>
                      </a:lnTo>
                      <a:lnTo>
                        <a:pt x="74" y="90"/>
                      </a:lnTo>
                      <a:lnTo>
                        <a:pt x="0" y="7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78" name="Line 443"/>
                <p:cNvSpPr>
                  <a:spLocks noChangeShapeType="1"/>
                </p:cNvSpPr>
                <p:nvPr/>
              </p:nvSpPr>
              <p:spPr bwMode="auto">
                <a:xfrm flipH="1" flipV="1">
                  <a:off x="2639" y="2034"/>
                  <a:ext cx="6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79" name="Freeform 444"/>
                <p:cNvSpPr>
                  <a:spLocks/>
                </p:cNvSpPr>
                <p:nvPr/>
              </p:nvSpPr>
              <p:spPr bwMode="auto">
                <a:xfrm>
                  <a:off x="2621" y="2034"/>
                  <a:ext cx="18" cy="24"/>
                </a:xfrm>
                <a:custGeom>
                  <a:avLst/>
                  <a:gdLst>
                    <a:gd name="T0" fmla="*/ 25 w 70"/>
                    <a:gd name="T1" fmla="*/ 96 h 96"/>
                    <a:gd name="T2" fmla="*/ 0 w 70"/>
                    <a:gd name="T3" fmla="*/ 28 h 96"/>
                    <a:gd name="T4" fmla="*/ 70 w 70"/>
                    <a:gd name="T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0" h="96">
                      <a:moveTo>
                        <a:pt x="25" y="96"/>
                      </a:moveTo>
                      <a:lnTo>
                        <a:pt x="0" y="28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80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2627" y="2051"/>
                  <a:ext cx="18" cy="7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81" name="Freeform 446"/>
                <p:cNvSpPr>
                  <a:spLocks/>
                </p:cNvSpPr>
                <p:nvPr/>
              </p:nvSpPr>
              <p:spPr bwMode="auto">
                <a:xfrm>
                  <a:off x="2621" y="2034"/>
                  <a:ext cx="24" cy="24"/>
                </a:xfrm>
                <a:custGeom>
                  <a:avLst/>
                  <a:gdLst>
                    <a:gd name="T0" fmla="*/ 0 w 98"/>
                    <a:gd name="T1" fmla="*/ 28 h 96"/>
                    <a:gd name="T2" fmla="*/ 70 w 98"/>
                    <a:gd name="T3" fmla="*/ 0 h 96"/>
                    <a:gd name="T4" fmla="*/ 98 w 98"/>
                    <a:gd name="T5" fmla="*/ 68 h 96"/>
                    <a:gd name="T6" fmla="*/ 25 w 98"/>
                    <a:gd name="T7" fmla="*/ 96 h 96"/>
                    <a:gd name="T8" fmla="*/ 0 w 98"/>
                    <a:gd name="T9" fmla="*/ 28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96">
                      <a:moveTo>
                        <a:pt x="0" y="28"/>
                      </a:moveTo>
                      <a:lnTo>
                        <a:pt x="70" y="0"/>
                      </a:lnTo>
                      <a:lnTo>
                        <a:pt x="98" y="68"/>
                      </a:lnTo>
                      <a:lnTo>
                        <a:pt x="25" y="96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82" name="Line 447"/>
                <p:cNvSpPr>
                  <a:spLocks noChangeShapeType="1"/>
                </p:cNvSpPr>
                <p:nvPr/>
              </p:nvSpPr>
              <p:spPr bwMode="auto">
                <a:xfrm flipH="1" flipV="1">
                  <a:off x="2695" y="2011"/>
                  <a:ext cx="7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83" name="Freeform 448"/>
                <p:cNvSpPr>
                  <a:spLocks/>
                </p:cNvSpPr>
                <p:nvPr/>
              </p:nvSpPr>
              <p:spPr bwMode="auto">
                <a:xfrm>
                  <a:off x="2678" y="2011"/>
                  <a:ext cx="17" cy="24"/>
                </a:xfrm>
                <a:custGeom>
                  <a:avLst/>
                  <a:gdLst>
                    <a:gd name="T0" fmla="*/ 26 w 70"/>
                    <a:gd name="T1" fmla="*/ 96 h 96"/>
                    <a:gd name="T2" fmla="*/ 0 w 70"/>
                    <a:gd name="T3" fmla="*/ 27 h 96"/>
                    <a:gd name="T4" fmla="*/ 70 w 70"/>
                    <a:gd name="T5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0" h="96">
                      <a:moveTo>
                        <a:pt x="26" y="96"/>
                      </a:moveTo>
                      <a:lnTo>
                        <a:pt x="0" y="27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84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2684" y="2028"/>
                  <a:ext cx="18" cy="7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85" name="Freeform 450"/>
                <p:cNvSpPr>
                  <a:spLocks/>
                </p:cNvSpPr>
                <p:nvPr/>
              </p:nvSpPr>
              <p:spPr bwMode="auto">
                <a:xfrm>
                  <a:off x="2678" y="2011"/>
                  <a:ext cx="24" cy="24"/>
                </a:xfrm>
                <a:custGeom>
                  <a:avLst/>
                  <a:gdLst>
                    <a:gd name="T0" fmla="*/ 0 w 97"/>
                    <a:gd name="T1" fmla="*/ 27 h 96"/>
                    <a:gd name="T2" fmla="*/ 70 w 97"/>
                    <a:gd name="T3" fmla="*/ 0 h 96"/>
                    <a:gd name="T4" fmla="*/ 97 w 97"/>
                    <a:gd name="T5" fmla="*/ 67 h 96"/>
                    <a:gd name="T6" fmla="*/ 26 w 97"/>
                    <a:gd name="T7" fmla="*/ 96 h 96"/>
                    <a:gd name="T8" fmla="*/ 0 w 97"/>
                    <a:gd name="T9" fmla="*/ 27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96">
                      <a:moveTo>
                        <a:pt x="0" y="27"/>
                      </a:moveTo>
                      <a:lnTo>
                        <a:pt x="70" y="0"/>
                      </a:lnTo>
                      <a:lnTo>
                        <a:pt x="97" y="67"/>
                      </a:lnTo>
                      <a:lnTo>
                        <a:pt x="26" y="96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86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2892" y="1984"/>
                  <a:ext cx="2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87" name="Freeform 452"/>
                <p:cNvSpPr>
                  <a:spLocks/>
                </p:cNvSpPr>
                <p:nvPr/>
              </p:nvSpPr>
              <p:spPr bwMode="auto">
                <a:xfrm>
                  <a:off x="2873" y="1981"/>
                  <a:ext cx="21" cy="19"/>
                </a:xfrm>
                <a:custGeom>
                  <a:avLst/>
                  <a:gdLst>
                    <a:gd name="T0" fmla="*/ 0 w 86"/>
                    <a:gd name="T1" fmla="*/ 73 h 73"/>
                    <a:gd name="T2" fmla="*/ 10 w 86"/>
                    <a:gd name="T3" fmla="*/ 0 h 73"/>
                    <a:gd name="T4" fmla="*/ 86 w 86"/>
                    <a:gd name="T5" fmla="*/ 11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6" h="73">
                      <a:moveTo>
                        <a:pt x="0" y="73"/>
                      </a:moveTo>
                      <a:lnTo>
                        <a:pt x="10" y="0"/>
                      </a:lnTo>
                      <a:lnTo>
                        <a:pt x="86" y="1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88" name="Line 453"/>
                <p:cNvSpPr>
                  <a:spLocks noChangeShapeType="1"/>
                </p:cNvSpPr>
                <p:nvPr/>
              </p:nvSpPr>
              <p:spPr bwMode="auto">
                <a:xfrm>
                  <a:off x="2873" y="2000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89" name="Freeform 454"/>
                <p:cNvSpPr>
                  <a:spLocks/>
                </p:cNvSpPr>
                <p:nvPr/>
              </p:nvSpPr>
              <p:spPr bwMode="auto">
                <a:xfrm>
                  <a:off x="2873" y="1981"/>
                  <a:ext cx="21" cy="21"/>
                </a:xfrm>
                <a:custGeom>
                  <a:avLst/>
                  <a:gdLst>
                    <a:gd name="T0" fmla="*/ 10 w 86"/>
                    <a:gd name="T1" fmla="*/ 0 h 83"/>
                    <a:gd name="T2" fmla="*/ 86 w 86"/>
                    <a:gd name="T3" fmla="*/ 11 h 83"/>
                    <a:gd name="T4" fmla="*/ 76 w 86"/>
                    <a:gd name="T5" fmla="*/ 83 h 83"/>
                    <a:gd name="T6" fmla="*/ 0 w 86"/>
                    <a:gd name="T7" fmla="*/ 73 h 83"/>
                    <a:gd name="T8" fmla="*/ 10 w 86"/>
                    <a:gd name="T9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83">
                      <a:moveTo>
                        <a:pt x="10" y="0"/>
                      </a:moveTo>
                      <a:lnTo>
                        <a:pt x="86" y="11"/>
                      </a:lnTo>
                      <a:lnTo>
                        <a:pt x="76" y="83"/>
                      </a:lnTo>
                      <a:lnTo>
                        <a:pt x="0" y="7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90" name="Line 455"/>
                <p:cNvSpPr>
                  <a:spLocks noChangeShapeType="1"/>
                </p:cNvSpPr>
                <p:nvPr/>
              </p:nvSpPr>
              <p:spPr bwMode="auto">
                <a:xfrm flipV="1">
                  <a:off x="2920" y="1988"/>
                  <a:ext cx="3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91" name="Freeform 456"/>
                <p:cNvSpPr>
                  <a:spLocks/>
                </p:cNvSpPr>
                <p:nvPr/>
              </p:nvSpPr>
              <p:spPr bwMode="auto">
                <a:xfrm>
                  <a:off x="2901" y="1985"/>
                  <a:ext cx="22" cy="19"/>
                </a:xfrm>
                <a:custGeom>
                  <a:avLst/>
                  <a:gdLst>
                    <a:gd name="T0" fmla="*/ 0 w 86"/>
                    <a:gd name="T1" fmla="*/ 74 h 74"/>
                    <a:gd name="T2" fmla="*/ 10 w 86"/>
                    <a:gd name="T3" fmla="*/ 0 h 74"/>
                    <a:gd name="T4" fmla="*/ 86 w 86"/>
                    <a:gd name="T5" fmla="*/ 1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6" h="74">
                      <a:moveTo>
                        <a:pt x="0" y="74"/>
                      </a:moveTo>
                      <a:lnTo>
                        <a:pt x="10" y="0"/>
                      </a:lnTo>
                      <a:lnTo>
                        <a:pt x="86" y="1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92" name="Line 457"/>
                <p:cNvSpPr>
                  <a:spLocks noChangeShapeType="1"/>
                </p:cNvSpPr>
                <p:nvPr/>
              </p:nvSpPr>
              <p:spPr bwMode="auto">
                <a:xfrm>
                  <a:off x="2901" y="2004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93" name="Freeform 458"/>
                <p:cNvSpPr>
                  <a:spLocks/>
                </p:cNvSpPr>
                <p:nvPr/>
              </p:nvSpPr>
              <p:spPr bwMode="auto">
                <a:xfrm>
                  <a:off x="2901" y="1985"/>
                  <a:ext cx="22" cy="21"/>
                </a:xfrm>
                <a:custGeom>
                  <a:avLst/>
                  <a:gdLst>
                    <a:gd name="T0" fmla="*/ 10 w 86"/>
                    <a:gd name="T1" fmla="*/ 0 h 84"/>
                    <a:gd name="T2" fmla="*/ 86 w 86"/>
                    <a:gd name="T3" fmla="*/ 11 h 84"/>
                    <a:gd name="T4" fmla="*/ 76 w 86"/>
                    <a:gd name="T5" fmla="*/ 84 h 84"/>
                    <a:gd name="T6" fmla="*/ 0 w 86"/>
                    <a:gd name="T7" fmla="*/ 74 h 84"/>
                    <a:gd name="T8" fmla="*/ 10 w 86"/>
                    <a:gd name="T9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84">
                      <a:moveTo>
                        <a:pt x="10" y="0"/>
                      </a:moveTo>
                      <a:lnTo>
                        <a:pt x="86" y="11"/>
                      </a:lnTo>
                      <a:lnTo>
                        <a:pt x="76" y="84"/>
                      </a:lnTo>
                      <a:lnTo>
                        <a:pt x="0" y="74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94" name="Line 459"/>
                <p:cNvSpPr>
                  <a:spLocks noChangeShapeType="1"/>
                </p:cNvSpPr>
                <p:nvPr/>
              </p:nvSpPr>
              <p:spPr bwMode="auto">
                <a:xfrm flipV="1">
                  <a:off x="1504" y="1816"/>
                  <a:ext cx="5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95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1482" y="1810"/>
                  <a:ext cx="5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96" name="Line 461"/>
                <p:cNvSpPr>
                  <a:spLocks noChangeShapeType="1"/>
                </p:cNvSpPr>
                <p:nvPr/>
              </p:nvSpPr>
              <p:spPr bwMode="auto">
                <a:xfrm>
                  <a:off x="1482" y="1828"/>
                  <a:ext cx="22" cy="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97" name="Line 462"/>
                <p:cNvSpPr>
                  <a:spLocks noChangeShapeType="1"/>
                </p:cNvSpPr>
                <p:nvPr/>
              </p:nvSpPr>
              <p:spPr bwMode="auto">
                <a:xfrm>
                  <a:off x="1487" y="1810"/>
                  <a:ext cx="22" cy="6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98" name="Freeform 463"/>
                <p:cNvSpPr>
                  <a:spLocks/>
                </p:cNvSpPr>
                <p:nvPr/>
              </p:nvSpPr>
              <p:spPr bwMode="auto">
                <a:xfrm>
                  <a:off x="1482" y="1810"/>
                  <a:ext cx="27" cy="24"/>
                </a:xfrm>
                <a:custGeom>
                  <a:avLst/>
                  <a:gdLst>
                    <a:gd name="T0" fmla="*/ 0 w 108"/>
                    <a:gd name="T1" fmla="*/ 71 h 95"/>
                    <a:gd name="T2" fmla="*/ 90 w 108"/>
                    <a:gd name="T3" fmla="*/ 95 h 95"/>
                    <a:gd name="T4" fmla="*/ 108 w 108"/>
                    <a:gd name="T5" fmla="*/ 23 h 95"/>
                    <a:gd name="T6" fmla="*/ 20 w 108"/>
                    <a:gd name="T7" fmla="*/ 0 h 95"/>
                    <a:gd name="T8" fmla="*/ 0 w 108"/>
                    <a:gd name="T9" fmla="*/ 71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95">
                      <a:moveTo>
                        <a:pt x="0" y="71"/>
                      </a:moveTo>
                      <a:lnTo>
                        <a:pt x="90" y="95"/>
                      </a:lnTo>
                      <a:lnTo>
                        <a:pt x="108" y="23"/>
                      </a:lnTo>
                      <a:lnTo>
                        <a:pt x="20" y="0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899" name="Line 464"/>
                <p:cNvSpPr>
                  <a:spLocks noChangeShapeType="1"/>
                </p:cNvSpPr>
                <p:nvPr/>
              </p:nvSpPr>
              <p:spPr bwMode="auto">
                <a:xfrm flipV="1">
                  <a:off x="1943" y="2089"/>
                  <a:ext cx="5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00" name="Line 465"/>
                <p:cNvSpPr>
                  <a:spLocks noChangeShapeType="1"/>
                </p:cNvSpPr>
                <p:nvPr/>
              </p:nvSpPr>
              <p:spPr bwMode="auto">
                <a:xfrm flipV="1">
                  <a:off x="1921" y="2083"/>
                  <a:ext cx="5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01" name="Line 466"/>
                <p:cNvSpPr>
                  <a:spLocks noChangeShapeType="1"/>
                </p:cNvSpPr>
                <p:nvPr/>
              </p:nvSpPr>
              <p:spPr bwMode="auto">
                <a:xfrm>
                  <a:off x="1921" y="2100"/>
                  <a:ext cx="22" cy="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02" name="Line 467"/>
                <p:cNvSpPr>
                  <a:spLocks noChangeShapeType="1"/>
                </p:cNvSpPr>
                <p:nvPr/>
              </p:nvSpPr>
              <p:spPr bwMode="auto">
                <a:xfrm>
                  <a:off x="1926" y="2083"/>
                  <a:ext cx="22" cy="6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03" name="Freeform 468"/>
                <p:cNvSpPr>
                  <a:spLocks/>
                </p:cNvSpPr>
                <p:nvPr/>
              </p:nvSpPr>
              <p:spPr bwMode="auto">
                <a:xfrm>
                  <a:off x="1921" y="2083"/>
                  <a:ext cx="27" cy="23"/>
                </a:xfrm>
                <a:custGeom>
                  <a:avLst/>
                  <a:gdLst>
                    <a:gd name="T0" fmla="*/ 0 w 108"/>
                    <a:gd name="T1" fmla="*/ 70 h 93"/>
                    <a:gd name="T2" fmla="*/ 88 w 108"/>
                    <a:gd name="T3" fmla="*/ 93 h 93"/>
                    <a:gd name="T4" fmla="*/ 108 w 108"/>
                    <a:gd name="T5" fmla="*/ 23 h 93"/>
                    <a:gd name="T6" fmla="*/ 18 w 108"/>
                    <a:gd name="T7" fmla="*/ 0 h 93"/>
                    <a:gd name="T8" fmla="*/ 0 w 108"/>
                    <a:gd name="T9" fmla="*/ 7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93">
                      <a:moveTo>
                        <a:pt x="0" y="70"/>
                      </a:moveTo>
                      <a:lnTo>
                        <a:pt x="88" y="93"/>
                      </a:lnTo>
                      <a:lnTo>
                        <a:pt x="108" y="23"/>
                      </a:lnTo>
                      <a:lnTo>
                        <a:pt x="18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04" name="Line 469"/>
                <p:cNvSpPr>
                  <a:spLocks noChangeShapeType="1"/>
                </p:cNvSpPr>
                <p:nvPr/>
              </p:nvSpPr>
              <p:spPr bwMode="auto">
                <a:xfrm flipV="1">
                  <a:off x="2105" y="2132"/>
                  <a:ext cx="5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05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2083" y="2126"/>
                  <a:ext cx="5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06" name="Line 471"/>
                <p:cNvSpPr>
                  <a:spLocks noChangeShapeType="1"/>
                </p:cNvSpPr>
                <p:nvPr/>
              </p:nvSpPr>
              <p:spPr bwMode="auto">
                <a:xfrm>
                  <a:off x="2083" y="2144"/>
                  <a:ext cx="22" cy="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07" name="Line 472"/>
                <p:cNvSpPr>
                  <a:spLocks noChangeShapeType="1"/>
                </p:cNvSpPr>
                <p:nvPr/>
              </p:nvSpPr>
              <p:spPr bwMode="auto">
                <a:xfrm>
                  <a:off x="2088" y="2126"/>
                  <a:ext cx="22" cy="6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08" name="Freeform 473"/>
                <p:cNvSpPr>
                  <a:spLocks/>
                </p:cNvSpPr>
                <p:nvPr/>
              </p:nvSpPr>
              <p:spPr bwMode="auto">
                <a:xfrm>
                  <a:off x="2083" y="2126"/>
                  <a:ext cx="27" cy="24"/>
                </a:xfrm>
                <a:custGeom>
                  <a:avLst/>
                  <a:gdLst>
                    <a:gd name="T0" fmla="*/ 0 w 109"/>
                    <a:gd name="T1" fmla="*/ 73 h 96"/>
                    <a:gd name="T2" fmla="*/ 89 w 109"/>
                    <a:gd name="T3" fmla="*/ 96 h 96"/>
                    <a:gd name="T4" fmla="*/ 109 w 109"/>
                    <a:gd name="T5" fmla="*/ 24 h 96"/>
                    <a:gd name="T6" fmla="*/ 19 w 109"/>
                    <a:gd name="T7" fmla="*/ 0 h 96"/>
                    <a:gd name="T8" fmla="*/ 0 w 109"/>
                    <a:gd name="T9" fmla="*/ 73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96">
                      <a:moveTo>
                        <a:pt x="0" y="73"/>
                      </a:moveTo>
                      <a:lnTo>
                        <a:pt x="89" y="96"/>
                      </a:lnTo>
                      <a:lnTo>
                        <a:pt x="109" y="24"/>
                      </a:lnTo>
                      <a:lnTo>
                        <a:pt x="19" y="0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0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2622" y="2116"/>
                  <a:ext cx="4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10" name="Line 475"/>
                <p:cNvSpPr>
                  <a:spLocks noChangeShapeType="1"/>
                </p:cNvSpPr>
                <p:nvPr/>
              </p:nvSpPr>
              <p:spPr bwMode="auto">
                <a:xfrm flipV="1">
                  <a:off x="2600" y="2110"/>
                  <a:ext cx="5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11" name="Line 476"/>
                <p:cNvSpPr>
                  <a:spLocks noChangeShapeType="1"/>
                </p:cNvSpPr>
                <p:nvPr/>
              </p:nvSpPr>
              <p:spPr bwMode="auto">
                <a:xfrm>
                  <a:off x="2600" y="2127"/>
                  <a:ext cx="22" cy="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12" name="Line 477"/>
                <p:cNvSpPr>
                  <a:spLocks noChangeShapeType="1"/>
                </p:cNvSpPr>
                <p:nvPr/>
              </p:nvSpPr>
              <p:spPr bwMode="auto">
                <a:xfrm>
                  <a:off x="2605" y="2110"/>
                  <a:ext cx="21" cy="6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13" name="Freeform 478"/>
                <p:cNvSpPr>
                  <a:spLocks/>
                </p:cNvSpPr>
                <p:nvPr/>
              </p:nvSpPr>
              <p:spPr bwMode="auto">
                <a:xfrm>
                  <a:off x="2600" y="2110"/>
                  <a:ext cx="26" cy="23"/>
                </a:xfrm>
                <a:custGeom>
                  <a:avLst/>
                  <a:gdLst>
                    <a:gd name="T0" fmla="*/ 0 w 108"/>
                    <a:gd name="T1" fmla="*/ 70 h 95"/>
                    <a:gd name="T2" fmla="*/ 90 w 108"/>
                    <a:gd name="T3" fmla="*/ 95 h 95"/>
                    <a:gd name="T4" fmla="*/ 108 w 108"/>
                    <a:gd name="T5" fmla="*/ 25 h 95"/>
                    <a:gd name="T6" fmla="*/ 20 w 108"/>
                    <a:gd name="T7" fmla="*/ 0 h 95"/>
                    <a:gd name="T8" fmla="*/ 0 w 108"/>
                    <a:gd name="T9" fmla="*/ 7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95">
                      <a:moveTo>
                        <a:pt x="0" y="70"/>
                      </a:moveTo>
                      <a:lnTo>
                        <a:pt x="90" y="95"/>
                      </a:lnTo>
                      <a:lnTo>
                        <a:pt x="108" y="25"/>
                      </a:lnTo>
                      <a:lnTo>
                        <a:pt x="20" y="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14" name="Line 479"/>
                <p:cNvSpPr>
                  <a:spLocks noChangeShapeType="1"/>
                </p:cNvSpPr>
                <p:nvPr/>
              </p:nvSpPr>
              <p:spPr bwMode="auto">
                <a:xfrm flipH="1" flipV="1">
                  <a:off x="2669" y="2021"/>
                  <a:ext cx="7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15" name="Line 480"/>
                <p:cNvSpPr>
                  <a:spLocks noChangeShapeType="1"/>
                </p:cNvSpPr>
                <p:nvPr/>
              </p:nvSpPr>
              <p:spPr bwMode="auto">
                <a:xfrm flipH="1" flipV="1">
                  <a:off x="2647" y="2031"/>
                  <a:ext cx="8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16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655" y="2039"/>
                  <a:ext cx="21" cy="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17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2647" y="2021"/>
                  <a:ext cx="22" cy="10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18" name="Freeform 483"/>
                <p:cNvSpPr>
                  <a:spLocks/>
                </p:cNvSpPr>
                <p:nvPr/>
              </p:nvSpPr>
              <p:spPr bwMode="auto">
                <a:xfrm>
                  <a:off x="2647" y="2021"/>
                  <a:ext cx="29" cy="27"/>
                </a:xfrm>
                <a:custGeom>
                  <a:avLst/>
                  <a:gdLst>
                    <a:gd name="T0" fmla="*/ 29 w 114"/>
                    <a:gd name="T1" fmla="*/ 105 h 105"/>
                    <a:gd name="T2" fmla="*/ 114 w 114"/>
                    <a:gd name="T3" fmla="*/ 68 h 105"/>
                    <a:gd name="T4" fmla="*/ 86 w 114"/>
                    <a:gd name="T5" fmla="*/ 0 h 105"/>
                    <a:gd name="T6" fmla="*/ 0 w 114"/>
                    <a:gd name="T7" fmla="*/ 36 h 105"/>
                    <a:gd name="T8" fmla="*/ 29 w 114"/>
                    <a:gd name="T9" fmla="*/ 105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105">
                      <a:moveTo>
                        <a:pt x="29" y="105"/>
                      </a:moveTo>
                      <a:lnTo>
                        <a:pt x="114" y="68"/>
                      </a:lnTo>
                      <a:lnTo>
                        <a:pt x="86" y="0"/>
                      </a:lnTo>
                      <a:lnTo>
                        <a:pt x="0" y="36"/>
                      </a:lnTo>
                      <a:lnTo>
                        <a:pt x="29" y="105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19" name="Freeform 484"/>
                <p:cNvSpPr>
                  <a:spLocks/>
                </p:cNvSpPr>
                <p:nvPr/>
              </p:nvSpPr>
              <p:spPr bwMode="auto">
                <a:xfrm>
                  <a:off x="1355" y="1797"/>
                  <a:ext cx="27" cy="6"/>
                </a:xfrm>
                <a:custGeom>
                  <a:avLst/>
                  <a:gdLst>
                    <a:gd name="T0" fmla="*/ 110 w 110"/>
                    <a:gd name="T1" fmla="*/ 23 h 23"/>
                    <a:gd name="T2" fmla="*/ 56 w 110"/>
                    <a:gd name="T3" fmla="*/ 8 h 23"/>
                    <a:gd name="T4" fmla="*/ 0 w 110"/>
                    <a:gd name="T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" h="23">
                      <a:moveTo>
                        <a:pt x="110" y="23"/>
                      </a:moveTo>
                      <a:lnTo>
                        <a:pt x="56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20" name="Freeform 485"/>
                <p:cNvSpPr>
                  <a:spLocks/>
                </p:cNvSpPr>
                <p:nvPr/>
              </p:nvSpPr>
              <p:spPr bwMode="auto">
                <a:xfrm>
                  <a:off x="1359" y="1776"/>
                  <a:ext cx="28" cy="6"/>
                </a:xfrm>
                <a:custGeom>
                  <a:avLst/>
                  <a:gdLst>
                    <a:gd name="T0" fmla="*/ 110 w 110"/>
                    <a:gd name="T1" fmla="*/ 22 h 22"/>
                    <a:gd name="T2" fmla="*/ 56 w 110"/>
                    <a:gd name="T3" fmla="*/ 10 h 22"/>
                    <a:gd name="T4" fmla="*/ 0 w 110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" h="22">
                      <a:moveTo>
                        <a:pt x="110" y="22"/>
                      </a:moveTo>
                      <a:lnTo>
                        <a:pt x="56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21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1355" y="1776"/>
                  <a:ext cx="4" cy="2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22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1382" y="1782"/>
                  <a:ext cx="5" cy="2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23" name="Freeform 488"/>
                <p:cNvSpPr>
                  <a:spLocks/>
                </p:cNvSpPr>
                <p:nvPr/>
              </p:nvSpPr>
              <p:spPr bwMode="auto">
                <a:xfrm>
                  <a:off x="1355" y="1776"/>
                  <a:ext cx="32" cy="27"/>
                </a:xfrm>
                <a:custGeom>
                  <a:avLst/>
                  <a:gdLst>
                    <a:gd name="T0" fmla="*/ 126 w 126"/>
                    <a:gd name="T1" fmla="*/ 22 h 105"/>
                    <a:gd name="T2" fmla="*/ 90 w 126"/>
                    <a:gd name="T3" fmla="*/ 15 h 105"/>
                    <a:gd name="T4" fmla="*/ 54 w 126"/>
                    <a:gd name="T5" fmla="*/ 6 h 105"/>
                    <a:gd name="T6" fmla="*/ 16 w 126"/>
                    <a:gd name="T7" fmla="*/ 0 h 105"/>
                    <a:gd name="T8" fmla="*/ 0 w 126"/>
                    <a:gd name="T9" fmla="*/ 82 h 105"/>
                    <a:gd name="T10" fmla="*/ 39 w 126"/>
                    <a:gd name="T11" fmla="*/ 86 h 105"/>
                    <a:gd name="T12" fmla="*/ 74 w 126"/>
                    <a:gd name="T13" fmla="*/ 95 h 105"/>
                    <a:gd name="T14" fmla="*/ 110 w 126"/>
                    <a:gd name="T15" fmla="*/ 105 h 105"/>
                    <a:gd name="T16" fmla="*/ 126 w 126"/>
                    <a:gd name="T17" fmla="*/ 22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6" h="105">
                      <a:moveTo>
                        <a:pt x="126" y="22"/>
                      </a:moveTo>
                      <a:lnTo>
                        <a:pt x="90" y="15"/>
                      </a:lnTo>
                      <a:lnTo>
                        <a:pt x="54" y="6"/>
                      </a:lnTo>
                      <a:lnTo>
                        <a:pt x="16" y="0"/>
                      </a:lnTo>
                      <a:lnTo>
                        <a:pt x="0" y="82"/>
                      </a:lnTo>
                      <a:lnTo>
                        <a:pt x="39" y="86"/>
                      </a:lnTo>
                      <a:lnTo>
                        <a:pt x="74" y="95"/>
                      </a:lnTo>
                      <a:lnTo>
                        <a:pt x="110" y="105"/>
                      </a:lnTo>
                      <a:lnTo>
                        <a:pt x="126" y="2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24" name="Freeform 489"/>
                <p:cNvSpPr>
                  <a:spLocks/>
                </p:cNvSpPr>
                <p:nvPr/>
              </p:nvSpPr>
              <p:spPr bwMode="auto">
                <a:xfrm>
                  <a:off x="2548" y="2059"/>
                  <a:ext cx="27" cy="8"/>
                </a:xfrm>
                <a:custGeom>
                  <a:avLst/>
                  <a:gdLst>
                    <a:gd name="T0" fmla="*/ 0 w 108"/>
                    <a:gd name="T1" fmla="*/ 35 h 35"/>
                    <a:gd name="T2" fmla="*/ 54 w 108"/>
                    <a:gd name="T3" fmla="*/ 20 h 35"/>
                    <a:gd name="T4" fmla="*/ 108 w 108"/>
                    <a:gd name="T5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" h="35">
                      <a:moveTo>
                        <a:pt x="0" y="35"/>
                      </a:moveTo>
                      <a:lnTo>
                        <a:pt x="54" y="20"/>
                      </a:lnTo>
                      <a:lnTo>
                        <a:pt x="108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25" name="Freeform 490"/>
                <p:cNvSpPr>
                  <a:spLocks/>
                </p:cNvSpPr>
                <p:nvPr/>
              </p:nvSpPr>
              <p:spPr bwMode="auto">
                <a:xfrm>
                  <a:off x="2554" y="2078"/>
                  <a:ext cx="27" cy="9"/>
                </a:xfrm>
                <a:custGeom>
                  <a:avLst/>
                  <a:gdLst>
                    <a:gd name="T0" fmla="*/ 0 w 109"/>
                    <a:gd name="T1" fmla="*/ 36 h 36"/>
                    <a:gd name="T2" fmla="*/ 55 w 109"/>
                    <a:gd name="T3" fmla="*/ 20 h 36"/>
                    <a:gd name="T4" fmla="*/ 109 w 109"/>
                    <a:gd name="T5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9" h="36">
                      <a:moveTo>
                        <a:pt x="0" y="36"/>
                      </a:moveTo>
                      <a:lnTo>
                        <a:pt x="55" y="20"/>
                      </a:lnTo>
                      <a:lnTo>
                        <a:pt x="109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26" name="Line 491"/>
                <p:cNvSpPr>
                  <a:spLocks noChangeShapeType="1"/>
                </p:cNvSpPr>
                <p:nvPr/>
              </p:nvSpPr>
              <p:spPr bwMode="auto">
                <a:xfrm>
                  <a:off x="2575" y="2059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27" name="Line 492"/>
                <p:cNvSpPr>
                  <a:spLocks noChangeShapeType="1"/>
                </p:cNvSpPr>
                <p:nvPr/>
              </p:nvSpPr>
              <p:spPr bwMode="auto">
                <a:xfrm>
                  <a:off x="2548" y="2067"/>
                  <a:ext cx="6" cy="2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28" name="Freeform 493"/>
                <p:cNvSpPr>
                  <a:spLocks/>
                </p:cNvSpPr>
                <p:nvPr/>
              </p:nvSpPr>
              <p:spPr bwMode="auto">
                <a:xfrm>
                  <a:off x="2548" y="2059"/>
                  <a:ext cx="33" cy="28"/>
                </a:xfrm>
                <a:custGeom>
                  <a:avLst/>
                  <a:gdLst>
                    <a:gd name="T0" fmla="*/ 25 w 134"/>
                    <a:gd name="T1" fmla="*/ 114 h 114"/>
                    <a:gd name="T2" fmla="*/ 61 w 134"/>
                    <a:gd name="T3" fmla="*/ 104 h 114"/>
                    <a:gd name="T4" fmla="*/ 98 w 134"/>
                    <a:gd name="T5" fmla="*/ 91 h 114"/>
                    <a:gd name="T6" fmla="*/ 134 w 134"/>
                    <a:gd name="T7" fmla="*/ 78 h 114"/>
                    <a:gd name="T8" fmla="*/ 108 w 134"/>
                    <a:gd name="T9" fmla="*/ 0 h 114"/>
                    <a:gd name="T10" fmla="*/ 71 w 134"/>
                    <a:gd name="T11" fmla="*/ 14 h 114"/>
                    <a:gd name="T12" fmla="*/ 35 w 134"/>
                    <a:gd name="T13" fmla="*/ 25 h 114"/>
                    <a:gd name="T14" fmla="*/ 0 w 134"/>
                    <a:gd name="T15" fmla="*/ 35 h 114"/>
                    <a:gd name="T16" fmla="*/ 25 w 134"/>
                    <a:gd name="T17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4" h="114">
                      <a:moveTo>
                        <a:pt x="25" y="114"/>
                      </a:moveTo>
                      <a:lnTo>
                        <a:pt x="61" y="104"/>
                      </a:lnTo>
                      <a:lnTo>
                        <a:pt x="98" y="91"/>
                      </a:lnTo>
                      <a:lnTo>
                        <a:pt x="134" y="78"/>
                      </a:lnTo>
                      <a:lnTo>
                        <a:pt x="108" y="0"/>
                      </a:lnTo>
                      <a:lnTo>
                        <a:pt x="71" y="14"/>
                      </a:lnTo>
                      <a:lnTo>
                        <a:pt x="35" y="25"/>
                      </a:lnTo>
                      <a:lnTo>
                        <a:pt x="0" y="35"/>
                      </a:lnTo>
                      <a:lnTo>
                        <a:pt x="25" y="11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29" name="Line 494"/>
                <p:cNvSpPr>
                  <a:spLocks noChangeShapeType="1"/>
                </p:cNvSpPr>
                <p:nvPr/>
              </p:nvSpPr>
              <p:spPr bwMode="auto">
                <a:xfrm flipH="1">
                  <a:off x="1173" y="1779"/>
                  <a:ext cx="11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30" name="Line 495"/>
                <p:cNvSpPr>
                  <a:spLocks noChangeShapeType="1"/>
                </p:cNvSpPr>
                <p:nvPr/>
              </p:nvSpPr>
              <p:spPr bwMode="auto">
                <a:xfrm flipH="1">
                  <a:off x="1173" y="1766"/>
                  <a:ext cx="11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31" name="Line 496"/>
                <p:cNvSpPr>
                  <a:spLocks noChangeShapeType="1"/>
                </p:cNvSpPr>
                <p:nvPr/>
              </p:nvSpPr>
              <p:spPr bwMode="auto">
                <a:xfrm>
                  <a:off x="1184" y="1766"/>
                  <a:ext cx="0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32" name="Line 497"/>
                <p:cNvSpPr>
                  <a:spLocks noChangeShapeType="1"/>
                </p:cNvSpPr>
                <p:nvPr/>
              </p:nvSpPr>
              <p:spPr bwMode="auto">
                <a:xfrm>
                  <a:off x="1173" y="1766"/>
                  <a:ext cx="0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33" name="Rectangle 498"/>
                <p:cNvSpPr>
                  <a:spLocks noChangeArrowheads="1"/>
                </p:cNvSpPr>
                <p:nvPr/>
              </p:nvSpPr>
              <p:spPr bwMode="auto">
                <a:xfrm>
                  <a:off x="1173" y="1766"/>
                  <a:ext cx="11" cy="13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34" name="Line 499"/>
                <p:cNvSpPr>
                  <a:spLocks noChangeShapeType="1"/>
                </p:cNvSpPr>
                <p:nvPr/>
              </p:nvSpPr>
              <p:spPr bwMode="auto">
                <a:xfrm flipH="1">
                  <a:off x="1205" y="1779"/>
                  <a:ext cx="11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35" name="Line 500"/>
                <p:cNvSpPr>
                  <a:spLocks noChangeShapeType="1"/>
                </p:cNvSpPr>
                <p:nvPr/>
              </p:nvSpPr>
              <p:spPr bwMode="auto">
                <a:xfrm flipH="1">
                  <a:off x="1205" y="1766"/>
                  <a:ext cx="11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36" name="Line 501"/>
                <p:cNvSpPr>
                  <a:spLocks noChangeShapeType="1"/>
                </p:cNvSpPr>
                <p:nvPr/>
              </p:nvSpPr>
              <p:spPr bwMode="auto">
                <a:xfrm>
                  <a:off x="1216" y="1766"/>
                  <a:ext cx="0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37" name="Line 502"/>
                <p:cNvSpPr>
                  <a:spLocks noChangeShapeType="1"/>
                </p:cNvSpPr>
                <p:nvPr/>
              </p:nvSpPr>
              <p:spPr bwMode="auto">
                <a:xfrm>
                  <a:off x="1205" y="1766"/>
                  <a:ext cx="0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38" name="Rectangle 503"/>
                <p:cNvSpPr>
                  <a:spLocks noChangeArrowheads="1"/>
                </p:cNvSpPr>
                <p:nvPr/>
              </p:nvSpPr>
              <p:spPr bwMode="auto">
                <a:xfrm>
                  <a:off x="1205" y="1766"/>
                  <a:ext cx="11" cy="13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39" name="Line 504"/>
                <p:cNvSpPr>
                  <a:spLocks noChangeShapeType="1"/>
                </p:cNvSpPr>
                <p:nvPr/>
              </p:nvSpPr>
              <p:spPr bwMode="auto">
                <a:xfrm flipH="1" flipV="1">
                  <a:off x="1330" y="1790"/>
                  <a:ext cx="18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40" name="Freeform 505"/>
                <p:cNvSpPr>
                  <a:spLocks/>
                </p:cNvSpPr>
                <p:nvPr/>
              </p:nvSpPr>
              <p:spPr bwMode="auto">
                <a:xfrm>
                  <a:off x="1330" y="1776"/>
                  <a:ext cx="20" cy="14"/>
                </a:xfrm>
                <a:custGeom>
                  <a:avLst/>
                  <a:gdLst>
                    <a:gd name="T0" fmla="*/ 81 w 81"/>
                    <a:gd name="T1" fmla="*/ 10 h 55"/>
                    <a:gd name="T2" fmla="*/ 5 w 81"/>
                    <a:gd name="T3" fmla="*/ 0 h 55"/>
                    <a:gd name="T4" fmla="*/ 0 w 81"/>
                    <a:gd name="T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1" h="55">
                      <a:moveTo>
                        <a:pt x="81" y="10"/>
                      </a:moveTo>
                      <a:lnTo>
                        <a:pt x="5" y="0"/>
                      </a:lnTo>
                      <a:lnTo>
                        <a:pt x="0" y="55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41" name="Line 506"/>
                <p:cNvSpPr>
                  <a:spLocks noChangeShapeType="1"/>
                </p:cNvSpPr>
                <p:nvPr/>
              </p:nvSpPr>
              <p:spPr bwMode="auto">
                <a:xfrm flipH="1">
                  <a:off x="1348" y="1779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42" name="Freeform 507"/>
                <p:cNvSpPr>
                  <a:spLocks/>
                </p:cNvSpPr>
                <p:nvPr/>
              </p:nvSpPr>
              <p:spPr bwMode="auto">
                <a:xfrm>
                  <a:off x="1330" y="1776"/>
                  <a:ext cx="20" cy="17"/>
                </a:xfrm>
                <a:custGeom>
                  <a:avLst/>
                  <a:gdLst>
                    <a:gd name="T0" fmla="*/ 81 w 81"/>
                    <a:gd name="T1" fmla="*/ 10 h 65"/>
                    <a:gd name="T2" fmla="*/ 5 w 81"/>
                    <a:gd name="T3" fmla="*/ 0 h 65"/>
                    <a:gd name="T4" fmla="*/ 0 w 81"/>
                    <a:gd name="T5" fmla="*/ 55 h 65"/>
                    <a:gd name="T6" fmla="*/ 75 w 81"/>
                    <a:gd name="T7" fmla="*/ 65 h 65"/>
                    <a:gd name="T8" fmla="*/ 81 w 81"/>
                    <a:gd name="T9" fmla="*/ 1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65">
                      <a:moveTo>
                        <a:pt x="81" y="10"/>
                      </a:moveTo>
                      <a:lnTo>
                        <a:pt x="5" y="0"/>
                      </a:lnTo>
                      <a:lnTo>
                        <a:pt x="0" y="55"/>
                      </a:lnTo>
                      <a:lnTo>
                        <a:pt x="75" y="65"/>
                      </a:lnTo>
                      <a:lnTo>
                        <a:pt x="81" y="1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43" name="Line 508"/>
                <p:cNvSpPr>
                  <a:spLocks noChangeShapeType="1"/>
                </p:cNvSpPr>
                <p:nvPr/>
              </p:nvSpPr>
              <p:spPr bwMode="auto">
                <a:xfrm flipH="1" flipV="1">
                  <a:off x="1305" y="1786"/>
                  <a:ext cx="19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44" name="Freeform 509"/>
                <p:cNvSpPr>
                  <a:spLocks/>
                </p:cNvSpPr>
                <p:nvPr/>
              </p:nvSpPr>
              <p:spPr bwMode="auto">
                <a:xfrm>
                  <a:off x="1305" y="1774"/>
                  <a:ext cx="21" cy="12"/>
                </a:xfrm>
                <a:custGeom>
                  <a:avLst/>
                  <a:gdLst>
                    <a:gd name="T0" fmla="*/ 84 w 84"/>
                    <a:gd name="T1" fmla="*/ 10 h 51"/>
                    <a:gd name="T2" fmla="*/ 8 w 84"/>
                    <a:gd name="T3" fmla="*/ 0 h 51"/>
                    <a:gd name="T4" fmla="*/ 0 w 84"/>
                    <a:gd name="T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" h="51">
                      <a:moveTo>
                        <a:pt x="84" y="10"/>
                      </a:moveTo>
                      <a:lnTo>
                        <a:pt x="8" y="0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945" name="Line 510"/>
                <p:cNvSpPr>
                  <a:spLocks noChangeShapeType="1"/>
                </p:cNvSpPr>
                <p:nvPr/>
              </p:nvSpPr>
              <p:spPr bwMode="auto">
                <a:xfrm flipH="1">
                  <a:off x="1324" y="1776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9" name="Group 712"/>
              <p:cNvGrpSpPr>
                <a:grpSpLocks/>
              </p:cNvGrpSpPr>
              <p:nvPr/>
            </p:nvGrpSpPr>
            <p:grpSpPr bwMode="auto">
              <a:xfrm>
                <a:off x="1225" y="1667"/>
                <a:ext cx="3862" cy="354"/>
                <a:chOff x="1225" y="1667"/>
                <a:chExt cx="3862" cy="354"/>
              </a:xfrm>
            </p:grpSpPr>
            <p:sp>
              <p:nvSpPr>
                <p:cNvPr id="546" name="Freeform 512"/>
                <p:cNvSpPr>
                  <a:spLocks/>
                </p:cNvSpPr>
                <p:nvPr/>
              </p:nvSpPr>
              <p:spPr bwMode="auto">
                <a:xfrm>
                  <a:off x="1305" y="1774"/>
                  <a:ext cx="21" cy="15"/>
                </a:xfrm>
                <a:custGeom>
                  <a:avLst/>
                  <a:gdLst>
                    <a:gd name="T0" fmla="*/ 84 w 84"/>
                    <a:gd name="T1" fmla="*/ 10 h 61"/>
                    <a:gd name="T2" fmla="*/ 8 w 84"/>
                    <a:gd name="T3" fmla="*/ 0 h 61"/>
                    <a:gd name="T4" fmla="*/ 0 w 84"/>
                    <a:gd name="T5" fmla="*/ 51 h 61"/>
                    <a:gd name="T6" fmla="*/ 76 w 84"/>
                    <a:gd name="T7" fmla="*/ 61 h 61"/>
                    <a:gd name="T8" fmla="*/ 84 w 84"/>
                    <a:gd name="T9" fmla="*/ 1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61">
                      <a:moveTo>
                        <a:pt x="84" y="10"/>
                      </a:moveTo>
                      <a:lnTo>
                        <a:pt x="8" y="0"/>
                      </a:lnTo>
                      <a:lnTo>
                        <a:pt x="0" y="51"/>
                      </a:lnTo>
                      <a:lnTo>
                        <a:pt x="76" y="61"/>
                      </a:lnTo>
                      <a:lnTo>
                        <a:pt x="84" y="1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7" name="Line 513"/>
                <p:cNvSpPr>
                  <a:spLocks noChangeShapeType="1"/>
                </p:cNvSpPr>
                <p:nvPr/>
              </p:nvSpPr>
              <p:spPr bwMode="auto">
                <a:xfrm flipH="1" flipV="1">
                  <a:off x="2999" y="2015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8" name="Freeform 514"/>
                <p:cNvSpPr>
                  <a:spLocks/>
                </p:cNvSpPr>
                <p:nvPr/>
              </p:nvSpPr>
              <p:spPr bwMode="auto">
                <a:xfrm>
                  <a:off x="2999" y="2001"/>
                  <a:ext cx="21" cy="14"/>
                </a:xfrm>
                <a:custGeom>
                  <a:avLst/>
                  <a:gdLst>
                    <a:gd name="T0" fmla="*/ 83 w 83"/>
                    <a:gd name="T1" fmla="*/ 10 h 52"/>
                    <a:gd name="T2" fmla="*/ 7 w 83"/>
                    <a:gd name="T3" fmla="*/ 0 h 52"/>
                    <a:gd name="T4" fmla="*/ 0 w 83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3" h="52">
                      <a:moveTo>
                        <a:pt x="83" y="10"/>
                      </a:moveTo>
                      <a:lnTo>
                        <a:pt x="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9" name="Line 515"/>
                <p:cNvSpPr>
                  <a:spLocks noChangeShapeType="1"/>
                </p:cNvSpPr>
                <p:nvPr/>
              </p:nvSpPr>
              <p:spPr bwMode="auto">
                <a:xfrm flipH="1">
                  <a:off x="3018" y="2004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0" name="Freeform 516"/>
                <p:cNvSpPr>
                  <a:spLocks/>
                </p:cNvSpPr>
                <p:nvPr/>
              </p:nvSpPr>
              <p:spPr bwMode="auto">
                <a:xfrm>
                  <a:off x="2999" y="2001"/>
                  <a:ext cx="21" cy="16"/>
                </a:xfrm>
                <a:custGeom>
                  <a:avLst/>
                  <a:gdLst>
                    <a:gd name="T0" fmla="*/ 83 w 83"/>
                    <a:gd name="T1" fmla="*/ 10 h 62"/>
                    <a:gd name="T2" fmla="*/ 7 w 83"/>
                    <a:gd name="T3" fmla="*/ 0 h 62"/>
                    <a:gd name="T4" fmla="*/ 0 w 83"/>
                    <a:gd name="T5" fmla="*/ 52 h 62"/>
                    <a:gd name="T6" fmla="*/ 76 w 83"/>
                    <a:gd name="T7" fmla="*/ 62 h 62"/>
                    <a:gd name="T8" fmla="*/ 83 w 83"/>
                    <a:gd name="T9" fmla="*/ 1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62">
                      <a:moveTo>
                        <a:pt x="83" y="10"/>
                      </a:moveTo>
                      <a:lnTo>
                        <a:pt x="7" y="0"/>
                      </a:lnTo>
                      <a:lnTo>
                        <a:pt x="0" y="52"/>
                      </a:lnTo>
                      <a:lnTo>
                        <a:pt x="76" y="62"/>
                      </a:lnTo>
                      <a:lnTo>
                        <a:pt x="83" y="1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1" name="Line 517"/>
                <p:cNvSpPr>
                  <a:spLocks noChangeShapeType="1"/>
                </p:cNvSpPr>
                <p:nvPr/>
              </p:nvSpPr>
              <p:spPr bwMode="auto">
                <a:xfrm flipH="1" flipV="1">
                  <a:off x="3027" y="2019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2" name="Freeform 518"/>
                <p:cNvSpPr>
                  <a:spLocks/>
                </p:cNvSpPr>
                <p:nvPr/>
              </p:nvSpPr>
              <p:spPr bwMode="auto">
                <a:xfrm>
                  <a:off x="3027" y="2006"/>
                  <a:ext cx="21" cy="13"/>
                </a:xfrm>
                <a:custGeom>
                  <a:avLst/>
                  <a:gdLst>
                    <a:gd name="T0" fmla="*/ 84 w 84"/>
                    <a:gd name="T1" fmla="*/ 10 h 53"/>
                    <a:gd name="T2" fmla="*/ 8 w 84"/>
                    <a:gd name="T3" fmla="*/ 0 h 53"/>
                    <a:gd name="T4" fmla="*/ 0 w 84"/>
                    <a:gd name="T5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4" h="53">
                      <a:moveTo>
                        <a:pt x="84" y="10"/>
                      </a:moveTo>
                      <a:lnTo>
                        <a:pt x="8" y="0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3" name="Line 519"/>
                <p:cNvSpPr>
                  <a:spLocks noChangeShapeType="1"/>
                </p:cNvSpPr>
                <p:nvPr/>
              </p:nvSpPr>
              <p:spPr bwMode="auto">
                <a:xfrm flipH="1">
                  <a:off x="3046" y="2008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4" name="Freeform 520"/>
                <p:cNvSpPr>
                  <a:spLocks/>
                </p:cNvSpPr>
                <p:nvPr/>
              </p:nvSpPr>
              <p:spPr bwMode="auto">
                <a:xfrm>
                  <a:off x="3027" y="2006"/>
                  <a:ext cx="21" cy="15"/>
                </a:xfrm>
                <a:custGeom>
                  <a:avLst/>
                  <a:gdLst>
                    <a:gd name="T0" fmla="*/ 84 w 84"/>
                    <a:gd name="T1" fmla="*/ 10 h 63"/>
                    <a:gd name="T2" fmla="*/ 8 w 84"/>
                    <a:gd name="T3" fmla="*/ 0 h 63"/>
                    <a:gd name="T4" fmla="*/ 0 w 84"/>
                    <a:gd name="T5" fmla="*/ 53 h 63"/>
                    <a:gd name="T6" fmla="*/ 76 w 84"/>
                    <a:gd name="T7" fmla="*/ 63 h 63"/>
                    <a:gd name="T8" fmla="*/ 84 w 84"/>
                    <a:gd name="T9" fmla="*/ 1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63">
                      <a:moveTo>
                        <a:pt x="84" y="10"/>
                      </a:moveTo>
                      <a:lnTo>
                        <a:pt x="8" y="0"/>
                      </a:lnTo>
                      <a:lnTo>
                        <a:pt x="0" y="53"/>
                      </a:lnTo>
                      <a:lnTo>
                        <a:pt x="76" y="63"/>
                      </a:lnTo>
                      <a:lnTo>
                        <a:pt x="84" y="1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5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1225" y="1766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6" name="Freeform 522"/>
                <p:cNvSpPr>
                  <a:spLocks/>
                </p:cNvSpPr>
                <p:nvPr/>
              </p:nvSpPr>
              <p:spPr bwMode="auto">
                <a:xfrm>
                  <a:off x="1226" y="1766"/>
                  <a:ext cx="43" cy="3"/>
                </a:xfrm>
                <a:custGeom>
                  <a:avLst/>
                  <a:gdLst>
                    <a:gd name="T0" fmla="*/ 174 w 174"/>
                    <a:gd name="T1" fmla="*/ 13 h 13"/>
                    <a:gd name="T2" fmla="*/ 87 w 174"/>
                    <a:gd name="T3" fmla="*/ 4 h 13"/>
                    <a:gd name="T4" fmla="*/ 0 w 174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4" h="13">
                      <a:moveTo>
                        <a:pt x="174" y="13"/>
                      </a:moveTo>
                      <a:lnTo>
                        <a:pt x="87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7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1268" y="1769"/>
                  <a:ext cx="1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8" name="Freeform 524"/>
                <p:cNvSpPr>
                  <a:spLocks/>
                </p:cNvSpPr>
                <p:nvPr/>
              </p:nvSpPr>
              <p:spPr bwMode="auto">
                <a:xfrm>
                  <a:off x="1225" y="1779"/>
                  <a:ext cx="43" cy="2"/>
                </a:xfrm>
                <a:custGeom>
                  <a:avLst/>
                  <a:gdLst>
                    <a:gd name="T0" fmla="*/ 173 w 173"/>
                    <a:gd name="T1" fmla="*/ 10 h 10"/>
                    <a:gd name="T2" fmla="*/ 87 w 173"/>
                    <a:gd name="T3" fmla="*/ 2 h 10"/>
                    <a:gd name="T4" fmla="*/ 0 w 173"/>
                    <a:gd name="T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3" h="10">
                      <a:moveTo>
                        <a:pt x="173" y="10"/>
                      </a:moveTo>
                      <a:lnTo>
                        <a:pt x="87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59" name="Freeform 525"/>
                <p:cNvSpPr>
                  <a:spLocks/>
                </p:cNvSpPr>
                <p:nvPr/>
              </p:nvSpPr>
              <p:spPr bwMode="auto">
                <a:xfrm>
                  <a:off x="1225" y="1766"/>
                  <a:ext cx="44" cy="15"/>
                </a:xfrm>
                <a:custGeom>
                  <a:avLst/>
                  <a:gdLst>
                    <a:gd name="T0" fmla="*/ 0 w 177"/>
                    <a:gd name="T1" fmla="*/ 54 h 64"/>
                    <a:gd name="T2" fmla="*/ 57 w 177"/>
                    <a:gd name="T3" fmla="*/ 54 h 64"/>
                    <a:gd name="T4" fmla="*/ 116 w 177"/>
                    <a:gd name="T5" fmla="*/ 59 h 64"/>
                    <a:gd name="T6" fmla="*/ 173 w 177"/>
                    <a:gd name="T7" fmla="*/ 64 h 64"/>
                    <a:gd name="T8" fmla="*/ 177 w 177"/>
                    <a:gd name="T9" fmla="*/ 13 h 64"/>
                    <a:gd name="T10" fmla="*/ 119 w 177"/>
                    <a:gd name="T11" fmla="*/ 6 h 64"/>
                    <a:gd name="T12" fmla="*/ 62 w 177"/>
                    <a:gd name="T13" fmla="*/ 3 h 64"/>
                    <a:gd name="T14" fmla="*/ 3 w 177"/>
                    <a:gd name="T15" fmla="*/ 0 h 64"/>
                    <a:gd name="T16" fmla="*/ 0 w 177"/>
                    <a:gd name="T17" fmla="*/ 5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77" h="64">
                      <a:moveTo>
                        <a:pt x="0" y="54"/>
                      </a:moveTo>
                      <a:lnTo>
                        <a:pt x="57" y="54"/>
                      </a:lnTo>
                      <a:lnTo>
                        <a:pt x="116" y="59"/>
                      </a:lnTo>
                      <a:lnTo>
                        <a:pt x="173" y="64"/>
                      </a:lnTo>
                      <a:lnTo>
                        <a:pt x="177" y="13"/>
                      </a:lnTo>
                      <a:lnTo>
                        <a:pt x="119" y="6"/>
                      </a:lnTo>
                      <a:lnTo>
                        <a:pt x="62" y="3"/>
                      </a:lnTo>
                      <a:lnTo>
                        <a:pt x="3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0" name="Freeform 526"/>
                <p:cNvSpPr>
                  <a:spLocks/>
                </p:cNvSpPr>
                <p:nvPr/>
              </p:nvSpPr>
              <p:spPr bwMode="auto">
                <a:xfrm>
                  <a:off x="5076" y="1788"/>
                  <a:ext cx="3" cy="4"/>
                </a:xfrm>
                <a:custGeom>
                  <a:avLst/>
                  <a:gdLst>
                    <a:gd name="T0" fmla="*/ 8 w 13"/>
                    <a:gd name="T1" fmla="*/ 0 h 16"/>
                    <a:gd name="T2" fmla="*/ 0 w 13"/>
                    <a:gd name="T3" fmla="*/ 4 h 16"/>
                    <a:gd name="T4" fmla="*/ 0 w 13"/>
                    <a:gd name="T5" fmla="*/ 13 h 16"/>
                    <a:gd name="T6" fmla="*/ 8 w 13"/>
                    <a:gd name="T7" fmla="*/ 16 h 16"/>
                    <a:gd name="T8" fmla="*/ 13 w 13"/>
                    <a:gd name="T9" fmla="*/ 13 h 16"/>
                    <a:gd name="T10" fmla="*/ 13 w 13"/>
                    <a:gd name="T11" fmla="*/ 4 h 16"/>
                    <a:gd name="T12" fmla="*/ 8 w 13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6">
                      <a:moveTo>
                        <a:pt x="8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8" y="16"/>
                      </a:lnTo>
                      <a:lnTo>
                        <a:pt x="13" y="13"/>
                      </a:lnTo>
                      <a:lnTo>
                        <a:pt x="13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1" name="Freeform 527"/>
                <p:cNvSpPr>
                  <a:spLocks/>
                </p:cNvSpPr>
                <p:nvPr/>
              </p:nvSpPr>
              <p:spPr bwMode="auto">
                <a:xfrm>
                  <a:off x="5068" y="1781"/>
                  <a:ext cx="19" cy="19"/>
                </a:xfrm>
                <a:custGeom>
                  <a:avLst/>
                  <a:gdLst>
                    <a:gd name="T0" fmla="*/ 38 w 76"/>
                    <a:gd name="T1" fmla="*/ 0 h 76"/>
                    <a:gd name="T2" fmla="*/ 10 w 76"/>
                    <a:gd name="T3" fmla="*/ 10 h 76"/>
                    <a:gd name="T4" fmla="*/ 0 w 76"/>
                    <a:gd name="T5" fmla="*/ 39 h 76"/>
                    <a:gd name="T6" fmla="*/ 10 w 76"/>
                    <a:gd name="T7" fmla="*/ 64 h 76"/>
                    <a:gd name="T8" fmla="*/ 38 w 76"/>
                    <a:gd name="T9" fmla="*/ 76 h 76"/>
                    <a:gd name="T10" fmla="*/ 63 w 76"/>
                    <a:gd name="T11" fmla="*/ 64 h 76"/>
                    <a:gd name="T12" fmla="*/ 76 w 76"/>
                    <a:gd name="T13" fmla="*/ 39 h 76"/>
                    <a:gd name="T14" fmla="*/ 63 w 76"/>
                    <a:gd name="T15" fmla="*/ 10 h 76"/>
                    <a:gd name="T16" fmla="*/ 38 w 76"/>
                    <a:gd name="T17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76">
                      <a:moveTo>
                        <a:pt x="38" y="0"/>
                      </a:moveTo>
                      <a:lnTo>
                        <a:pt x="10" y="10"/>
                      </a:lnTo>
                      <a:lnTo>
                        <a:pt x="0" y="39"/>
                      </a:lnTo>
                      <a:lnTo>
                        <a:pt x="10" y="64"/>
                      </a:lnTo>
                      <a:lnTo>
                        <a:pt x="38" y="76"/>
                      </a:lnTo>
                      <a:lnTo>
                        <a:pt x="63" y="64"/>
                      </a:lnTo>
                      <a:lnTo>
                        <a:pt x="76" y="39"/>
                      </a:lnTo>
                      <a:lnTo>
                        <a:pt x="63" y="10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2" name="Freeform 528"/>
                <p:cNvSpPr>
                  <a:spLocks/>
                </p:cNvSpPr>
                <p:nvPr/>
              </p:nvSpPr>
              <p:spPr bwMode="auto">
                <a:xfrm>
                  <a:off x="4737" y="1850"/>
                  <a:ext cx="20" cy="19"/>
                </a:xfrm>
                <a:custGeom>
                  <a:avLst/>
                  <a:gdLst>
                    <a:gd name="T0" fmla="*/ 37 w 77"/>
                    <a:gd name="T1" fmla="*/ 0 h 76"/>
                    <a:gd name="T2" fmla="*/ 11 w 77"/>
                    <a:gd name="T3" fmla="*/ 10 h 76"/>
                    <a:gd name="T4" fmla="*/ 0 w 77"/>
                    <a:gd name="T5" fmla="*/ 37 h 76"/>
                    <a:gd name="T6" fmla="*/ 11 w 77"/>
                    <a:gd name="T7" fmla="*/ 66 h 76"/>
                    <a:gd name="T8" fmla="*/ 37 w 77"/>
                    <a:gd name="T9" fmla="*/ 76 h 76"/>
                    <a:gd name="T10" fmla="*/ 66 w 77"/>
                    <a:gd name="T11" fmla="*/ 66 h 76"/>
                    <a:gd name="T12" fmla="*/ 77 w 77"/>
                    <a:gd name="T13" fmla="*/ 37 h 76"/>
                    <a:gd name="T14" fmla="*/ 66 w 77"/>
                    <a:gd name="T15" fmla="*/ 10 h 76"/>
                    <a:gd name="T16" fmla="*/ 37 w 77"/>
                    <a:gd name="T17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76">
                      <a:moveTo>
                        <a:pt x="37" y="0"/>
                      </a:moveTo>
                      <a:lnTo>
                        <a:pt x="11" y="10"/>
                      </a:lnTo>
                      <a:lnTo>
                        <a:pt x="0" y="37"/>
                      </a:lnTo>
                      <a:lnTo>
                        <a:pt x="11" y="66"/>
                      </a:lnTo>
                      <a:lnTo>
                        <a:pt x="37" y="76"/>
                      </a:lnTo>
                      <a:lnTo>
                        <a:pt x="66" y="66"/>
                      </a:lnTo>
                      <a:lnTo>
                        <a:pt x="77" y="37"/>
                      </a:lnTo>
                      <a:lnTo>
                        <a:pt x="66" y="10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3" name="Freeform 529"/>
                <p:cNvSpPr>
                  <a:spLocks/>
                </p:cNvSpPr>
                <p:nvPr/>
              </p:nvSpPr>
              <p:spPr bwMode="auto">
                <a:xfrm>
                  <a:off x="4745" y="1858"/>
                  <a:ext cx="4" cy="4"/>
                </a:xfrm>
                <a:custGeom>
                  <a:avLst/>
                  <a:gdLst>
                    <a:gd name="T0" fmla="*/ 6 w 15"/>
                    <a:gd name="T1" fmla="*/ 0 h 16"/>
                    <a:gd name="T2" fmla="*/ 0 w 15"/>
                    <a:gd name="T3" fmla="*/ 3 h 16"/>
                    <a:gd name="T4" fmla="*/ 0 w 15"/>
                    <a:gd name="T5" fmla="*/ 12 h 16"/>
                    <a:gd name="T6" fmla="*/ 6 w 15"/>
                    <a:gd name="T7" fmla="*/ 16 h 16"/>
                    <a:gd name="T8" fmla="*/ 15 w 15"/>
                    <a:gd name="T9" fmla="*/ 12 h 16"/>
                    <a:gd name="T10" fmla="*/ 15 w 15"/>
                    <a:gd name="T11" fmla="*/ 3 h 16"/>
                    <a:gd name="T12" fmla="*/ 6 w 15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" h="16">
                      <a:moveTo>
                        <a:pt x="6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6" y="16"/>
                      </a:lnTo>
                      <a:lnTo>
                        <a:pt x="15" y="12"/>
                      </a:lnTo>
                      <a:lnTo>
                        <a:pt x="15" y="3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4" name="Freeform 530"/>
                <p:cNvSpPr>
                  <a:spLocks/>
                </p:cNvSpPr>
                <p:nvPr/>
              </p:nvSpPr>
              <p:spPr bwMode="auto">
                <a:xfrm>
                  <a:off x="4672" y="1667"/>
                  <a:ext cx="20" cy="20"/>
                </a:xfrm>
                <a:custGeom>
                  <a:avLst/>
                  <a:gdLst>
                    <a:gd name="T0" fmla="*/ 40 w 78"/>
                    <a:gd name="T1" fmla="*/ 0 h 79"/>
                    <a:gd name="T2" fmla="*/ 12 w 78"/>
                    <a:gd name="T3" fmla="*/ 12 h 79"/>
                    <a:gd name="T4" fmla="*/ 0 w 78"/>
                    <a:gd name="T5" fmla="*/ 40 h 79"/>
                    <a:gd name="T6" fmla="*/ 12 w 78"/>
                    <a:gd name="T7" fmla="*/ 66 h 79"/>
                    <a:gd name="T8" fmla="*/ 40 w 78"/>
                    <a:gd name="T9" fmla="*/ 79 h 79"/>
                    <a:gd name="T10" fmla="*/ 66 w 78"/>
                    <a:gd name="T11" fmla="*/ 66 h 79"/>
                    <a:gd name="T12" fmla="*/ 78 w 78"/>
                    <a:gd name="T13" fmla="*/ 40 h 79"/>
                    <a:gd name="T14" fmla="*/ 66 w 78"/>
                    <a:gd name="T15" fmla="*/ 12 h 79"/>
                    <a:gd name="T16" fmla="*/ 40 w 78"/>
                    <a:gd name="T17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8" h="79">
                      <a:moveTo>
                        <a:pt x="40" y="0"/>
                      </a:moveTo>
                      <a:lnTo>
                        <a:pt x="12" y="12"/>
                      </a:lnTo>
                      <a:lnTo>
                        <a:pt x="0" y="40"/>
                      </a:lnTo>
                      <a:lnTo>
                        <a:pt x="12" y="66"/>
                      </a:lnTo>
                      <a:lnTo>
                        <a:pt x="40" y="79"/>
                      </a:lnTo>
                      <a:lnTo>
                        <a:pt x="66" y="66"/>
                      </a:lnTo>
                      <a:lnTo>
                        <a:pt x="78" y="40"/>
                      </a:lnTo>
                      <a:lnTo>
                        <a:pt x="66" y="12"/>
                      </a:lnTo>
                      <a:lnTo>
                        <a:pt x="40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5" name="Line 531"/>
                <p:cNvSpPr>
                  <a:spLocks noChangeShapeType="1"/>
                </p:cNvSpPr>
                <p:nvPr/>
              </p:nvSpPr>
              <p:spPr bwMode="auto">
                <a:xfrm flipV="1">
                  <a:off x="4176" y="1796"/>
                  <a:ext cx="64" cy="1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6" name="Freeform 532"/>
                <p:cNvSpPr>
                  <a:spLocks/>
                </p:cNvSpPr>
                <p:nvPr/>
              </p:nvSpPr>
              <p:spPr bwMode="auto">
                <a:xfrm>
                  <a:off x="4259" y="1786"/>
                  <a:ext cx="19" cy="5"/>
                </a:xfrm>
                <a:custGeom>
                  <a:avLst/>
                  <a:gdLst>
                    <a:gd name="T0" fmla="*/ 0 w 74"/>
                    <a:gd name="T1" fmla="*/ 20 h 20"/>
                    <a:gd name="T2" fmla="*/ 35 w 74"/>
                    <a:gd name="T3" fmla="*/ 10 h 20"/>
                    <a:gd name="T4" fmla="*/ 74 w 74"/>
                    <a:gd name="T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20">
                      <a:moveTo>
                        <a:pt x="0" y="20"/>
                      </a:moveTo>
                      <a:lnTo>
                        <a:pt x="35" y="10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7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4296" y="1737"/>
                  <a:ext cx="163" cy="4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8" name="Freeform 534"/>
                <p:cNvSpPr>
                  <a:spLocks/>
                </p:cNvSpPr>
                <p:nvPr/>
              </p:nvSpPr>
              <p:spPr bwMode="auto">
                <a:xfrm>
                  <a:off x="4478" y="1727"/>
                  <a:ext cx="19" cy="5"/>
                </a:xfrm>
                <a:custGeom>
                  <a:avLst/>
                  <a:gdLst>
                    <a:gd name="T0" fmla="*/ 0 w 75"/>
                    <a:gd name="T1" fmla="*/ 20 h 20"/>
                    <a:gd name="T2" fmla="*/ 39 w 75"/>
                    <a:gd name="T3" fmla="*/ 10 h 20"/>
                    <a:gd name="T4" fmla="*/ 75 w 75"/>
                    <a:gd name="T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20">
                      <a:moveTo>
                        <a:pt x="0" y="20"/>
                      </a:moveTo>
                      <a:lnTo>
                        <a:pt x="39" y="10"/>
                      </a:lnTo>
                      <a:lnTo>
                        <a:pt x="75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69" name="Freeform 535"/>
                <p:cNvSpPr>
                  <a:spLocks/>
                </p:cNvSpPr>
                <p:nvPr/>
              </p:nvSpPr>
              <p:spPr bwMode="auto">
                <a:xfrm>
                  <a:off x="4515" y="1717"/>
                  <a:ext cx="19" cy="5"/>
                </a:xfrm>
                <a:custGeom>
                  <a:avLst/>
                  <a:gdLst>
                    <a:gd name="T0" fmla="*/ 0 w 75"/>
                    <a:gd name="T1" fmla="*/ 20 h 20"/>
                    <a:gd name="T2" fmla="*/ 37 w 75"/>
                    <a:gd name="T3" fmla="*/ 10 h 20"/>
                    <a:gd name="T4" fmla="*/ 75 w 75"/>
                    <a:gd name="T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20">
                      <a:moveTo>
                        <a:pt x="0" y="20"/>
                      </a:moveTo>
                      <a:lnTo>
                        <a:pt x="37" y="10"/>
                      </a:lnTo>
                      <a:lnTo>
                        <a:pt x="75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70" name="Line 536"/>
                <p:cNvSpPr>
                  <a:spLocks noChangeShapeType="1"/>
                </p:cNvSpPr>
                <p:nvPr/>
              </p:nvSpPr>
              <p:spPr bwMode="auto">
                <a:xfrm flipV="1">
                  <a:off x="4552" y="1677"/>
                  <a:ext cx="130" cy="3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71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3963" y="1892"/>
                  <a:ext cx="16" cy="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72" name="Line 538"/>
                <p:cNvSpPr>
                  <a:spLocks noChangeShapeType="1"/>
                </p:cNvSpPr>
                <p:nvPr/>
              </p:nvSpPr>
              <p:spPr bwMode="auto">
                <a:xfrm flipH="1">
                  <a:off x="4151" y="1860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73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4561" y="1849"/>
                  <a:ext cx="71" cy="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74" name="Line 540"/>
                <p:cNvSpPr>
                  <a:spLocks noChangeShapeType="1"/>
                </p:cNvSpPr>
                <p:nvPr/>
              </p:nvSpPr>
              <p:spPr bwMode="auto">
                <a:xfrm flipV="1">
                  <a:off x="4651" y="1844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75" name="Line 541"/>
                <p:cNvSpPr>
                  <a:spLocks noChangeShapeType="1"/>
                </p:cNvSpPr>
                <p:nvPr/>
              </p:nvSpPr>
              <p:spPr bwMode="auto">
                <a:xfrm flipV="1">
                  <a:off x="4689" y="1818"/>
                  <a:ext cx="180" cy="2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76" name="Line 542"/>
                <p:cNvSpPr>
                  <a:spLocks noChangeShapeType="1"/>
                </p:cNvSpPr>
                <p:nvPr/>
              </p:nvSpPr>
              <p:spPr bwMode="auto">
                <a:xfrm flipV="1">
                  <a:off x="4888" y="1813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77" name="Line 543"/>
                <p:cNvSpPr>
                  <a:spLocks noChangeShapeType="1"/>
                </p:cNvSpPr>
                <p:nvPr/>
              </p:nvSpPr>
              <p:spPr bwMode="auto">
                <a:xfrm flipV="1">
                  <a:off x="4926" y="1808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78" name="Line 544"/>
                <p:cNvSpPr>
                  <a:spLocks noChangeShapeType="1"/>
                </p:cNvSpPr>
                <p:nvPr/>
              </p:nvSpPr>
              <p:spPr bwMode="auto">
                <a:xfrm flipH="1" flipV="1">
                  <a:off x="4561" y="1858"/>
                  <a:ext cx="186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79" name="Freeform 545"/>
                <p:cNvSpPr>
                  <a:spLocks/>
                </p:cNvSpPr>
                <p:nvPr/>
              </p:nvSpPr>
              <p:spPr bwMode="auto">
                <a:xfrm>
                  <a:off x="4190" y="1860"/>
                  <a:ext cx="11" cy="0"/>
                </a:xfrm>
                <a:custGeom>
                  <a:avLst/>
                  <a:gdLst>
                    <a:gd name="T0" fmla="*/ 46 w 46"/>
                    <a:gd name="T1" fmla="*/ 23 w 46"/>
                    <a:gd name="T2" fmla="*/ 0 w 4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6">
                      <a:moveTo>
                        <a:pt x="46" y="0"/>
                      </a:moveTo>
                      <a:lnTo>
                        <a:pt x="2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80" name="Line 546"/>
                <p:cNvSpPr>
                  <a:spLocks noChangeShapeType="1"/>
                </p:cNvSpPr>
                <p:nvPr/>
              </p:nvSpPr>
              <p:spPr bwMode="auto">
                <a:xfrm flipH="1" flipV="1">
                  <a:off x="4229" y="1862"/>
                  <a:ext cx="88" cy="1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81" name="Line 547"/>
                <p:cNvSpPr>
                  <a:spLocks noChangeShapeType="1"/>
                </p:cNvSpPr>
                <p:nvPr/>
              </p:nvSpPr>
              <p:spPr bwMode="auto">
                <a:xfrm flipH="1" flipV="1">
                  <a:off x="4344" y="1879"/>
                  <a:ext cx="53" cy="1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82" name="Freeform 548"/>
                <p:cNvSpPr>
                  <a:spLocks/>
                </p:cNvSpPr>
                <p:nvPr/>
              </p:nvSpPr>
              <p:spPr bwMode="auto">
                <a:xfrm>
                  <a:off x="4415" y="1898"/>
                  <a:ext cx="19" cy="5"/>
                </a:xfrm>
                <a:custGeom>
                  <a:avLst/>
                  <a:gdLst>
                    <a:gd name="T0" fmla="*/ 77 w 77"/>
                    <a:gd name="T1" fmla="*/ 20 h 20"/>
                    <a:gd name="T2" fmla="*/ 38 w 77"/>
                    <a:gd name="T3" fmla="*/ 10 h 20"/>
                    <a:gd name="T4" fmla="*/ 0 w 77"/>
                    <a:gd name="T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7" h="20">
                      <a:moveTo>
                        <a:pt x="77" y="20"/>
                      </a:moveTo>
                      <a:lnTo>
                        <a:pt x="38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83" name="Line 549"/>
                <p:cNvSpPr>
                  <a:spLocks noChangeShapeType="1"/>
                </p:cNvSpPr>
                <p:nvPr/>
              </p:nvSpPr>
              <p:spPr bwMode="auto">
                <a:xfrm flipH="1" flipV="1">
                  <a:off x="4453" y="1908"/>
                  <a:ext cx="9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84" name="Line 550"/>
                <p:cNvSpPr>
                  <a:spLocks noChangeShapeType="1"/>
                </p:cNvSpPr>
                <p:nvPr/>
              </p:nvSpPr>
              <p:spPr bwMode="auto">
                <a:xfrm flipH="1" flipV="1">
                  <a:off x="4465" y="1911"/>
                  <a:ext cx="4" cy="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85" name="Freeform 551"/>
                <p:cNvSpPr>
                  <a:spLocks/>
                </p:cNvSpPr>
                <p:nvPr/>
              </p:nvSpPr>
              <p:spPr bwMode="auto">
                <a:xfrm>
                  <a:off x="4573" y="1939"/>
                  <a:ext cx="3" cy="3"/>
                </a:xfrm>
                <a:custGeom>
                  <a:avLst/>
                  <a:gdLst>
                    <a:gd name="T0" fmla="*/ 8 w 13"/>
                    <a:gd name="T1" fmla="*/ 0 h 14"/>
                    <a:gd name="T2" fmla="*/ 0 w 13"/>
                    <a:gd name="T3" fmla="*/ 4 h 14"/>
                    <a:gd name="T4" fmla="*/ 0 w 13"/>
                    <a:gd name="T5" fmla="*/ 10 h 14"/>
                    <a:gd name="T6" fmla="*/ 8 w 13"/>
                    <a:gd name="T7" fmla="*/ 14 h 14"/>
                    <a:gd name="T8" fmla="*/ 13 w 13"/>
                    <a:gd name="T9" fmla="*/ 10 h 14"/>
                    <a:gd name="T10" fmla="*/ 13 w 13"/>
                    <a:gd name="T11" fmla="*/ 4 h 14"/>
                    <a:gd name="T12" fmla="*/ 8 w 13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14">
                      <a:moveTo>
                        <a:pt x="8" y="0"/>
                      </a:move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8" y="14"/>
                      </a:lnTo>
                      <a:lnTo>
                        <a:pt x="13" y="10"/>
                      </a:lnTo>
                      <a:lnTo>
                        <a:pt x="13" y="4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86" name="Freeform 552"/>
                <p:cNvSpPr>
                  <a:spLocks/>
                </p:cNvSpPr>
                <p:nvPr/>
              </p:nvSpPr>
              <p:spPr bwMode="auto">
                <a:xfrm>
                  <a:off x="4702" y="1973"/>
                  <a:ext cx="4" cy="4"/>
                </a:xfrm>
                <a:custGeom>
                  <a:avLst/>
                  <a:gdLst>
                    <a:gd name="T0" fmla="*/ 6 w 14"/>
                    <a:gd name="T1" fmla="*/ 0 h 17"/>
                    <a:gd name="T2" fmla="*/ 0 w 14"/>
                    <a:gd name="T3" fmla="*/ 5 h 17"/>
                    <a:gd name="T4" fmla="*/ 0 w 14"/>
                    <a:gd name="T5" fmla="*/ 13 h 17"/>
                    <a:gd name="T6" fmla="*/ 6 w 14"/>
                    <a:gd name="T7" fmla="*/ 17 h 17"/>
                    <a:gd name="T8" fmla="*/ 14 w 14"/>
                    <a:gd name="T9" fmla="*/ 13 h 17"/>
                    <a:gd name="T10" fmla="*/ 14 w 14"/>
                    <a:gd name="T11" fmla="*/ 5 h 17"/>
                    <a:gd name="T12" fmla="*/ 6 w 14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17">
                      <a:moveTo>
                        <a:pt x="6" y="0"/>
                      </a:move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6" y="17"/>
                      </a:lnTo>
                      <a:lnTo>
                        <a:pt x="14" y="13"/>
                      </a:lnTo>
                      <a:lnTo>
                        <a:pt x="14" y="5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87" name="Freeform 553"/>
                <p:cNvSpPr>
                  <a:spLocks/>
                </p:cNvSpPr>
                <p:nvPr/>
              </p:nvSpPr>
              <p:spPr bwMode="auto">
                <a:xfrm>
                  <a:off x="4694" y="1966"/>
                  <a:ext cx="20" cy="19"/>
                </a:xfrm>
                <a:custGeom>
                  <a:avLst/>
                  <a:gdLst>
                    <a:gd name="T0" fmla="*/ 39 w 79"/>
                    <a:gd name="T1" fmla="*/ 0 h 77"/>
                    <a:gd name="T2" fmla="*/ 13 w 79"/>
                    <a:gd name="T3" fmla="*/ 10 h 77"/>
                    <a:gd name="T4" fmla="*/ 0 w 79"/>
                    <a:gd name="T5" fmla="*/ 39 h 77"/>
                    <a:gd name="T6" fmla="*/ 13 w 79"/>
                    <a:gd name="T7" fmla="*/ 67 h 77"/>
                    <a:gd name="T8" fmla="*/ 39 w 79"/>
                    <a:gd name="T9" fmla="*/ 77 h 77"/>
                    <a:gd name="T10" fmla="*/ 67 w 79"/>
                    <a:gd name="T11" fmla="*/ 67 h 77"/>
                    <a:gd name="T12" fmla="*/ 79 w 79"/>
                    <a:gd name="T13" fmla="*/ 39 h 77"/>
                    <a:gd name="T14" fmla="*/ 67 w 79"/>
                    <a:gd name="T15" fmla="*/ 10 h 77"/>
                    <a:gd name="T16" fmla="*/ 39 w 79"/>
                    <a:gd name="T17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9" h="77">
                      <a:moveTo>
                        <a:pt x="39" y="0"/>
                      </a:moveTo>
                      <a:lnTo>
                        <a:pt x="13" y="10"/>
                      </a:lnTo>
                      <a:lnTo>
                        <a:pt x="0" y="39"/>
                      </a:lnTo>
                      <a:lnTo>
                        <a:pt x="13" y="67"/>
                      </a:lnTo>
                      <a:lnTo>
                        <a:pt x="39" y="77"/>
                      </a:lnTo>
                      <a:lnTo>
                        <a:pt x="67" y="67"/>
                      </a:lnTo>
                      <a:lnTo>
                        <a:pt x="79" y="39"/>
                      </a:lnTo>
                      <a:lnTo>
                        <a:pt x="67" y="10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88" name="Freeform 554"/>
                <p:cNvSpPr>
                  <a:spLocks/>
                </p:cNvSpPr>
                <p:nvPr/>
              </p:nvSpPr>
              <p:spPr bwMode="auto">
                <a:xfrm>
                  <a:off x="4565" y="1931"/>
                  <a:ext cx="19" cy="19"/>
                </a:xfrm>
                <a:custGeom>
                  <a:avLst/>
                  <a:gdLst>
                    <a:gd name="T0" fmla="*/ 39 w 77"/>
                    <a:gd name="T1" fmla="*/ 0 h 78"/>
                    <a:gd name="T2" fmla="*/ 11 w 77"/>
                    <a:gd name="T3" fmla="*/ 12 h 78"/>
                    <a:gd name="T4" fmla="*/ 0 w 77"/>
                    <a:gd name="T5" fmla="*/ 38 h 78"/>
                    <a:gd name="T6" fmla="*/ 11 w 77"/>
                    <a:gd name="T7" fmla="*/ 66 h 78"/>
                    <a:gd name="T8" fmla="*/ 39 w 77"/>
                    <a:gd name="T9" fmla="*/ 78 h 78"/>
                    <a:gd name="T10" fmla="*/ 64 w 77"/>
                    <a:gd name="T11" fmla="*/ 66 h 78"/>
                    <a:gd name="T12" fmla="*/ 77 w 77"/>
                    <a:gd name="T13" fmla="*/ 38 h 78"/>
                    <a:gd name="T14" fmla="*/ 64 w 77"/>
                    <a:gd name="T15" fmla="*/ 12 h 78"/>
                    <a:gd name="T16" fmla="*/ 39 w 77"/>
                    <a:gd name="T1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7" h="78">
                      <a:moveTo>
                        <a:pt x="39" y="0"/>
                      </a:moveTo>
                      <a:lnTo>
                        <a:pt x="11" y="12"/>
                      </a:lnTo>
                      <a:lnTo>
                        <a:pt x="0" y="38"/>
                      </a:lnTo>
                      <a:lnTo>
                        <a:pt x="11" y="66"/>
                      </a:lnTo>
                      <a:lnTo>
                        <a:pt x="39" y="78"/>
                      </a:lnTo>
                      <a:lnTo>
                        <a:pt x="64" y="66"/>
                      </a:lnTo>
                      <a:lnTo>
                        <a:pt x="77" y="38"/>
                      </a:lnTo>
                      <a:lnTo>
                        <a:pt x="64" y="12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89" name="Line 555"/>
                <p:cNvSpPr>
                  <a:spLocks noChangeShapeType="1"/>
                </p:cNvSpPr>
                <p:nvPr/>
              </p:nvSpPr>
              <p:spPr bwMode="auto">
                <a:xfrm flipH="1" flipV="1">
                  <a:off x="4473" y="1913"/>
                  <a:ext cx="102" cy="2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90" name="Line 556"/>
                <p:cNvSpPr>
                  <a:spLocks noChangeShapeType="1"/>
                </p:cNvSpPr>
                <p:nvPr/>
              </p:nvSpPr>
              <p:spPr bwMode="auto">
                <a:xfrm flipH="1" flipV="1">
                  <a:off x="4575" y="1940"/>
                  <a:ext cx="129" cy="3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91" name="Line 557"/>
                <p:cNvSpPr>
                  <a:spLocks noChangeShapeType="1"/>
                </p:cNvSpPr>
                <p:nvPr/>
              </p:nvSpPr>
              <p:spPr bwMode="auto">
                <a:xfrm flipV="1">
                  <a:off x="3958" y="1847"/>
                  <a:ext cx="82" cy="1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92" name="Line 558"/>
                <p:cNvSpPr>
                  <a:spLocks noChangeShapeType="1"/>
                </p:cNvSpPr>
                <p:nvPr/>
              </p:nvSpPr>
              <p:spPr bwMode="auto">
                <a:xfrm flipH="1">
                  <a:off x="4229" y="1860"/>
                  <a:ext cx="154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93" name="Line 559"/>
                <p:cNvSpPr>
                  <a:spLocks noChangeShapeType="1"/>
                </p:cNvSpPr>
                <p:nvPr/>
              </p:nvSpPr>
              <p:spPr bwMode="auto">
                <a:xfrm flipH="1">
                  <a:off x="4402" y="1860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94" name="Line 560"/>
                <p:cNvSpPr>
                  <a:spLocks noChangeShapeType="1"/>
                </p:cNvSpPr>
                <p:nvPr/>
              </p:nvSpPr>
              <p:spPr bwMode="auto">
                <a:xfrm flipH="1">
                  <a:off x="4440" y="1860"/>
                  <a:ext cx="93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95" name="Line 561"/>
                <p:cNvSpPr>
                  <a:spLocks noChangeShapeType="1"/>
                </p:cNvSpPr>
                <p:nvPr/>
              </p:nvSpPr>
              <p:spPr bwMode="auto">
                <a:xfrm flipH="1">
                  <a:off x="3879" y="1860"/>
                  <a:ext cx="20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96" name="Line 562"/>
                <p:cNvSpPr>
                  <a:spLocks noChangeShapeType="1"/>
                </p:cNvSpPr>
                <p:nvPr/>
              </p:nvSpPr>
              <p:spPr bwMode="auto">
                <a:xfrm flipH="1">
                  <a:off x="3918" y="1860"/>
                  <a:ext cx="11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97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3989" y="1880"/>
                  <a:ext cx="20" cy="8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98" name="Line 564"/>
                <p:cNvSpPr>
                  <a:spLocks noChangeShapeType="1"/>
                </p:cNvSpPr>
                <p:nvPr/>
              </p:nvSpPr>
              <p:spPr bwMode="auto">
                <a:xfrm flipV="1">
                  <a:off x="4032" y="1862"/>
                  <a:ext cx="53" cy="1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99" name="Line 565"/>
                <p:cNvSpPr>
                  <a:spLocks noChangeShapeType="1"/>
                </p:cNvSpPr>
                <p:nvPr/>
              </p:nvSpPr>
              <p:spPr bwMode="auto">
                <a:xfrm flipH="1">
                  <a:off x="4109" y="1860"/>
                  <a:ext cx="23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0" name="Line 566"/>
                <p:cNvSpPr>
                  <a:spLocks noChangeShapeType="1"/>
                </p:cNvSpPr>
                <p:nvPr/>
              </p:nvSpPr>
              <p:spPr bwMode="auto">
                <a:xfrm flipV="1">
                  <a:off x="3566" y="2006"/>
                  <a:ext cx="88" cy="1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1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3665" y="2001"/>
                  <a:ext cx="18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2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3694" y="1997"/>
                  <a:ext cx="22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3" name="Line 569"/>
                <p:cNvSpPr>
                  <a:spLocks noChangeShapeType="1"/>
                </p:cNvSpPr>
                <p:nvPr/>
              </p:nvSpPr>
              <p:spPr bwMode="auto">
                <a:xfrm flipV="1">
                  <a:off x="3745" y="1981"/>
                  <a:ext cx="21" cy="8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4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3777" y="1970"/>
                  <a:ext cx="16" cy="6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5" name="Line 571"/>
                <p:cNvSpPr>
                  <a:spLocks noChangeShapeType="1"/>
                </p:cNvSpPr>
                <p:nvPr/>
              </p:nvSpPr>
              <p:spPr bwMode="auto">
                <a:xfrm flipV="1">
                  <a:off x="3803" y="1903"/>
                  <a:ext cx="149" cy="6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6" name="Freeform 572"/>
                <p:cNvSpPr>
                  <a:spLocks noEditPoints="1"/>
                </p:cNvSpPr>
                <p:nvPr/>
              </p:nvSpPr>
              <p:spPr bwMode="auto">
                <a:xfrm>
                  <a:off x="4005" y="1860"/>
                  <a:ext cx="24" cy="12"/>
                </a:xfrm>
                <a:custGeom>
                  <a:avLst/>
                  <a:gdLst>
                    <a:gd name="T0" fmla="*/ 96 w 96"/>
                    <a:gd name="T1" fmla="*/ 20 h 47"/>
                    <a:gd name="T2" fmla="*/ 52 w 96"/>
                    <a:gd name="T3" fmla="*/ 32 h 47"/>
                    <a:gd name="T4" fmla="*/ 47 w 96"/>
                    <a:gd name="T5" fmla="*/ 11 h 47"/>
                    <a:gd name="T6" fmla="*/ 91 w 96"/>
                    <a:gd name="T7" fmla="*/ 0 h 47"/>
                    <a:gd name="T8" fmla="*/ 96 w 96"/>
                    <a:gd name="T9" fmla="*/ 20 h 47"/>
                    <a:gd name="T10" fmla="*/ 46 w 96"/>
                    <a:gd name="T11" fmla="*/ 12 h 47"/>
                    <a:gd name="T12" fmla="*/ 47 w 96"/>
                    <a:gd name="T13" fmla="*/ 11 h 47"/>
                    <a:gd name="T14" fmla="*/ 47 w 96"/>
                    <a:gd name="T15" fmla="*/ 11 h 47"/>
                    <a:gd name="T16" fmla="*/ 50 w 96"/>
                    <a:gd name="T17" fmla="*/ 22 h 47"/>
                    <a:gd name="T18" fmla="*/ 46 w 96"/>
                    <a:gd name="T19" fmla="*/ 12 h 47"/>
                    <a:gd name="T20" fmla="*/ 53 w 96"/>
                    <a:gd name="T21" fmla="*/ 31 h 47"/>
                    <a:gd name="T22" fmla="*/ 7 w 96"/>
                    <a:gd name="T23" fmla="*/ 47 h 47"/>
                    <a:gd name="T24" fmla="*/ 0 w 96"/>
                    <a:gd name="T25" fmla="*/ 27 h 47"/>
                    <a:gd name="T26" fmla="*/ 46 w 96"/>
                    <a:gd name="T27" fmla="*/ 12 h 47"/>
                    <a:gd name="T28" fmla="*/ 53 w 96"/>
                    <a:gd name="T29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6" h="47">
                      <a:moveTo>
                        <a:pt x="96" y="20"/>
                      </a:moveTo>
                      <a:lnTo>
                        <a:pt x="52" y="32"/>
                      </a:lnTo>
                      <a:lnTo>
                        <a:pt x="47" y="11"/>
                      </a:lnTo>
                      <a:lnTo>
                        <a:pt x="91" y="0"/>
                      </a:lnTo>
                      <a:lnTo>
                        <a:pt x="96" y="20"/>
                      </a:lnTo>
                      <a:close/>
                      <a:moveTo>
                        <a:pt x="46" y="12"/>
                      </a:moveTo>
                      <a:lnTo>
                        <a:pt x="47" y="11"/>
                      </a:lnTo>
                      <a:lnTo>
                        <a:pt x="47" y="11"/>
                      </a:lnTo>
                      <a:lnTo>
                        <a:pt x="50" y="22"/>
                      </a:lnTo>
                      <a:lnTo>
                        <a:pt x="46" y="12"/>
                      </a:lnTo>
                      <a:close/>
                      <a:moveTo>
                        <a:pt x="53" y="31"/>
                      </a:moveTo>
                      <a:lnTo>
                        <a:pt x="7" y="47"/>
                      </a:lnTo>
                      <a:lnTo>
                        <a:pt x="0" y="27"/>
                      </a:lnTo>
                      <a:lnTo>
                        <a:pt x="46" y="12"/>
                      </a:lnTo>
                      <a:lnTo>
                        <a:pt x="53" y="31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7" name="Freeform 573"/>
                <p:cNvSpPr>
                  <a:spLocks/>
                </p:cNvSpPr>
                <p:nvPr/>
              </p:nvSpPr>
              <p:spPr bwMode="auto">
                <a:xfrm>
                  <a:off x="4004" y="1869"/>
                  <a:ext cx="11" cy="21"/>
                </a:xfrm>
                <a:custGeom>
                  <a:avLst/>
                  <a:gdLst>
                    <a:gd name="T0" fmla="*/ 24 w 44"/>
                    <a:gd name="T1" fmla="*/ 83 h 83"/>
                    <a:gd name="T2" fmla="*/ 0 w 44"/>
                    <a:gd name="T3" fmla="*/ 6 h 83"/>
                    <a:gd name="T4" fmla="*/ 20 w 44"/>
                    <a:gd name="T5" fmla="*/ 0 h 83"/>
                    <a:gd name="T6" fmla="*/ 44 w 44"/>
                    <a:gd name="T7" fmla="*/ 77 h 83"/>
                    <a:gd name="T8" fmla="*/ 24 w 44"/>
                    <a:gd name="T9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83">
                      <a:moveTo>
                        <a:pt x="24" y="83"/>
                      </a:moveTo>
                      <a:lnTo>
                        <a:pt x="0" y="6"/>
                      </a:lnTo>
                      <a:lnTo>
                        <a:pt x="20" y="0"/>
                      </a:lnTo>
                      <a:lnTo>
                        <a:pt x="44" y="77"/>
                      </a:lnTo>
                      <a:lnTo>
                        <a:pt x="24" y="83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8" name="Freeform 574"/>
                <p:cNvSpPr>
                  <a:spLocks/>
                </p:cNvSpPr>
                <p:nvPr/>
              </p:nvSpPr>
              <p:spPr bwMode="auto">
                <a:xfrm>
                  <a:off x="4026" y="1862"/>
                  <a:ext cx="11" cy="21"/>
                </a:xfrm>
                <a:custGeom>
                  <a:avLst/>
                  <a:gdLst>
                    <a:gd name="T0" fmla="*/ 24 w 44"/>
                    <a:gd name="T1" fmla="*/ 84 h 84"/>
                    <a:gd name="T2" fmla="*/ 0 w 44"/>
                    <a:gd name="T3" fmla="*/ 5 h 84"/>
                    <a:gd name="T4" fmla="*/ 20 w 44"/>
                    <a:gd name="T5" fmla="*/ 0 h 84"/>
                    <a:gd name="T6" fmla="*/ 44 w 44"/>
                    <a:gd name="T7" fmla="*/ 78 h 84"/>
                    <a:gd name="T8" fmla="*/ 24 w 44"/>
                    <a:gd name="T9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84">
                      <a:moveTo>
                        <a:pt x="24" y="84"/>
                      </a:moveTo>
                      <a:lnTo>
                        <a:pt x="0" y="5"/>
                      </a:lnTo>
                      <a:lnTo>
                        <a:pt x="20" y="0"/>
                      </a:lnTo>
                      <a:lnTo>
                        <a:pt x="44" y="78"/>
                      </a:lnTo>
                      <a:lnTo>
                        <a:pt x="24" y="84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09" name="Freeform 575"/>
                <p:cNvSpPr>
                  <a:spLocks noEditPoints="1"/>
                </p:cNvSpPr>
                <p:nvPr/>
              </p:nvSpPr>
              <p:spPr bwMode="auto">
                <a:xfrm>
                  <a:off x="4011" y="1880"/>
                  <a:ext cx="24" cy="12"/>
                </a:xfrm>
                <a:custGeom>
                  <a:avLst/>
                  <a:gdLst>
                    <a:gd name="T0" fmla="*/ 96 w 96"/>
                    <a:gd name="T1" fmla="*/ 20 h 49"/>
                    <a:gd name="T2" fmla="*/ 51 w 96"/>
                    <a:gd name="T3" fmla="*/ 33 h 49"/>
                    <a:gd name="T4" fmla="*/ 45 w 96"/>
                    <a:gd name="T5" fmla="*/ 13 h 49"/>
                    <a:gd name="T6" fmla="*/ 91 w 96"/>
                    <a:gd name="T7" fmla="*/ 0 h 49"/>
                    <a:gd name="T8" fmla="*/ 96 w 96"/>
                    <a:gd name="T9" fmla="*/ 20 h 49"/>
                    <a:gd name="T10" fmla="*/ 45 w 96"/>
                    <a:gd name="T11" fmla="*/ 13 h 49"/>
                    <a:gd name="T12" fmla="*/ 45 w 96"/>
                    <a:gd name="T13" fmla="*/ 13 h 49"/>
                    <a:gd name="T14" fmla="*/ 45 w 96"/>
                    <a:gd name="T15" fmla="*/ 13 h 49"/>
                    <a:gd name="T16" fmla="*/ 48 w 96"/>
                    <a:gd name="T17" fmla="*/ 23 h 49"/>
                    <a:gd name="T18" fmla="*/ 45 w 96"/>
                    <a:gd name="T19" fmla="*/ 13 h 49"/>
                    <a:gd name="T20" fmla="*/ 51 w 96"/>
                    <a:gd name="T21" fmla="*/ 33 h 49"/>
                    <a:gd name="T22" fmla="*/ 8 w 96"/>
                    <a:gd name="T23" fmla="*/ 49 h 49"/>
                    <a:gd name="T24" fmla="*/ 0 w 96"/>
                    <a:gd name="T25" fmla="*/ 29 h 49"/>
                    <a:gd name="T26" fmla="*/ 45 w 96"/>
                    <a:gd name="T27" fmla="*/ 13 h 49"/>
                    <a:gd name="T28" fmla="*/ 51 w 96"/>
                    <a:gd name="T29" fmla="*/ 33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6" h="49">
                      <a:moveTo>
                        <a:pt x="96" y="20"/>
                      </a:moveTo>
                      <a:lnTo>
                        <a:pt x="51" y="33"/>
                      </a:lnTo>
                      <a:lnTo>
                        <a:pt x="45" y="13"/>
                      </a:lnTo>
                      <a:lnTo>
                        <a:pt x="91" y="0"/>
                      </a:lnTo>
                      <a:lnTo>
                        <a:pt x="96" y="20"/>
                      </a:lnTo>
                      <a:close/>
                      <a:moveTo>
                        <a:pt x="45" y="13"/>
                      </a:moveTo>
                      <a:lnTo>
                        <a:pt x="45" y="13"/>
                      </a:lnTo>
                      <a:lnTo>
                        <a:pt x="45" y="13"/>
                      </a:lnTo>
                      <a:lnTo>
                        <a:pt x="48" y="23"/>
                      </a:lnTo>
                      <a:lnTo>
                        <a:pt x="45" y="13"/>
                      </a:lnTo>
                      <a:close/>
                      <a:moveTo>
                        <a:pt x="51" y="33"/>
                      </a:moveTo>
                      <a:lnTo>
                        <a:pt x="8" y="49"/>
                      </a:lnTo>
                      <a:lnTo>
                        <a:pt x="0" y="29"/>
                      </a:lnTo>
                      <a:lnTo>
                        <a:pt x="45" y="13"/>
                      </a:lnTo>
                      <a:lnTo>
                        <a:pt x="51" y="33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10" name="Freeform 576"/>
                <p:cNvSpPr>
                  <a:spLocks noEditPoints="1"/>
                </p:cNvSpPr>
                <p:nvPr/>
              </p:nvSpPr>
              <p:spPr bwMode="auto">
                <a:xfrm>
                  <a:off x="4084" y="1847"/>
                  <a:ext cx="24" cy="7"/>
                </a:xfrm>
                <a:custGeom>
                  <a:avLst/>
                  <a:gdLst>
                    <a:gd name="T0" fmla="*/ 96 w 96"/>
                    <a:gd name="T1" fmla="*/ 21 h 29"/>
                    <a:gd name="T2" fmla="*/ 48 w 96"/>
                    <a:gd name="T3" fmla="*/ 23 h 29"/>
                    <a:gd name="T4" fmla="*/ 48 w 96"/>
                    <a:gd name="T5" fmla="*/ 3 h 29"/>
                    <a:gd name="T6" fmla="*/ 95 w 96"/>
                    <a:gd name="T7" fmla="*/ 0 h 29"/>
                    <a:gd name="T8" fmla="*/ 96 w 96"/>
                    <a:gd name="T9" fmla="*/ 21 h 29"/>
                    <a:gd name="T10" fmla="*/ 47 w 96"/>
                    <a:gd name="T11" fmla="*/ 3 h 29"/>
                    <a:gd name="T12" fmla="*/ 48 w 96"/>
                    <a:gd name="T13" fmla="*/ 3 h 29"/>
                    <a:gd name="T14" fmla="*/ 48 w 96"/>
                    <a:gd name="T15" fmla="*/ 3 h 29"/>
                    <a:gd name="T16" fmla="*/ 48 w 96"/>
                    <a:gd name="T17" fmla="*/ 13 h 29"/>
                    <a:gd name="T18" fmla="*/ 47 w 96"/>
                    <a:gd name="T19" fmla="*/ 3 h 29"/>
                    <a:gd name="T20" fmla="*/ 49 w 96"/>
                    <a:gd name="T21" fmla="*/ 23 h 29"/>
                    <a:gd name="T22" fmla="*/ 3 w 96"/>
                    <a:gd name="T23" fmla="*/ 29 h 29"/>
                    <a:gd name="T24" fmla="*/ 0 w 96"/>
                    <a:gd name="T25" fmla="*/ 9 h 29"/>
                    <a:gd name="T26" fmla="*/ 47 w 96"/>
                    <a:gd name="T27" fmla="*/ 3 h 29"/>
                    <a:gd name="T28" fmla="*/ 49 w 96"/>
                    <a:gd name="T29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6" h="29">
                      <a:moveTo>
                        <a:pt x="96" y="21"/>
                      </a:moveTo>
                      <a:lnTo>
                        <a:pt x="48" y="23"/>
                      </a:lnTo>
                      <a:lnTo>
                        <a:pt x="48" y="3"/>
                      </a:lnTo>
                      <a:lnTo>
                        <a:pt x="95" y="0"/>
                      </a:lnTo>
                      <a:lnTo>
                        <a:pt x="96" y="21"/>
                      </a:lnTo>
                      <a:close/>
                      <a:moveTo>
                        <a:pt x="47" y="3"/>
                      </a:moveTo>
                      <a:lnTo>
                        <a:pt x="48" y="3"/>
                      </a:lnTo>
                      <a:lnTo>
                        <a:pt x="48" y="3"/>
                      </a:lnTo>
                      <a:lnTo>
                        <a:pt x="48" y="13"/>
                      </a:lnTo>
                      <a:lnTo>
                        <a:pt x="47" y="3"/>
                      </a:lnTo>
                      <a:close/>
                      <a:moveTo>
                        <a:pt x="49" y="23"/>
                      </a:moveTo>
                      <a:lnTo>
                        <a:pt x="3" y="29"/>
                      </a:lnTo>
                      <a:lnTo>
                        <a:pt x="0" y="9"/>
                      </a:lnTo>
                      <a:lnTo>
                        <a:pt x="47" y="3"/>
                      </a:lnTo>
                      <a:lnTo>
                        <a:pt x="49" y="23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11" name="Freeform 577"/>
                <p:cNvSpPr>
                  <a:spLocks/>
                </p:cNvSpPr>
                <p:nvPr/>
              </p:nvSpPr>
              <p:spPr bwMode="auto">
                <a:xfrm>
                  <a:off x="4082" y="1852"/>
                  <a:ext cx="7" cy="21"/>
                </a:xfrm>
                <a:custGeom>
                  <a:avLst/>
                  <a:gdLst>
                    <a:gd name="T0" fmla="*/ 7 w 28"/>
                    <a:gd name="T1" fmla="*/ 83 h 83"/>
                    <a:gd name="T2" fmla="*/ 0 w 28"/>
                    <a:gd name="T3" fmla="*/ 2 h 83"/>
                    <a:gd name="T4" fmla="*/ 20 w 28"/>
                    <a:gd name="T5" fmla="*/ 0 h 83"/>
                    <a:gd name="T6" fmla="*/ 28 w 28"/>
                    <a:gd name="T7" fmla="*/ 82 h 83"/>
                    <a:gd name="T8" fmla="*/ 7 w 28"/>
                    <a:gd name="T9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3">
                      <a:moveTo>
                        <a:pt x="7" y="83"/>
                      </a:moveTo>
                      <a:lnTo>
                        <a:pt x="0" y="2"/>
                      </a:lnTo>
                      <a:lnTo>
                        <a:pt x="20" y="0"/>
                      </a:lnTo>
                      <a:lnTo>
                        <a:pt x="28" y="82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12" name="Freeform 578"/>
                <p:cNvSpPr>
                  <a:spLocks/>
                </p:cNvSpPr>
                <p:nvPr/>
              </p:nvSpPr>
              <p:spPr bwMode="auto">
                <a:xfrm>
                  <a:off x="4105" y="1850"/>
                  <a:ext cx="7" cy="20"/>
                </a:xfrm>
                <a:custGeom>
                  <a:avLst/>
                  <a:gdLst>
                    <a:gd name="T0" fmla="*/ 8 w 29"/>
                    <a:gd name="T1" fmla="*/ 81 h 81"/>
                    <a:gd name="T2" fmla="*/ 0 w 29"/>
                    <a:gd name="T3" fmla="*/ 1 h 81"/>
                    <a:gd name="T4" fmla="*/ 21 w 29"/>
                    <a:gd name="T5" fmla="*/ 0 h 81"/>
                    <a:gd name="T6" fmla="*/ 29 w 29"/>
                    <a:gd name="T7" fmla="*/ 80 h 81"/>
                    <a:gd name="T8" fmla="*/ 8 w 29"/>
                    <a:gd name="T9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81">
                      <a:moveTo>
                        <a:pt x="8" y="81"/>
                      </a:moveTo>
                      <a:lnTo>
                        <a:pt x="0" y="1"/>
                      </a:lnTo>
                      <a:lnTo>
                        <a:pt x="21" y="0"/>
                      </a:lnTo>
                      <a:lnTo>
                        <a:pt x="29" y="80"/>
                      </a:lnTo>
                      <a:lnTo>
                        <a:pt x="8" y="81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13" name="Freeform 579"/>
                <p:cNvSpPr>
                  <a:spLocks noEditPoints="1"/>
                </p:cNvSpPr>
                <p:nvPr/>
              </p:nvSpPr>
              <p:spPr bwMode="auto">
                <a:xfrm>
                  <a:off x="4086" y="1867"/>
                  <a:ext cx="24" cy="8"/>
                </a:xfrm>
                <a:custGeom>
                  <a:avLst/>
                  <a:gdLst>
                    <a:gd name="T0" fmla="*/ 96 w 96"/>
                    <a:gd name="T1" fmla="*/ 21 h 31"/>
                    <a:gd name="T2" fmla="*/ 49 w 96"/>
                    <a:gd name="T3" fmla="*/ 23 h 31"/>
                    <a:gd name="T4" fmla="*/ 47 w 96"/>
                    <a:gd name="T5" fmla="*/ 3 h 31"/>
                    <a:gd name="T6" fmla="*/ 95 w 96"/>
                    <a:gd name="T7" fmla="*/ 0 h 31"/>
                    <a:gd name="T8" fmla="*/ 96 w 96"/>
                    <a:gd name="T9" fmla="*/ 21 h 31"/>
                    <a:gd name="T10" fmla="*/ 46 w 96"/>
                    <a:gd name="T11" fmla="*/ 3 h 31"/>
                    <a:gd name="T12" fmla="*/ 47 w 96"/>
                    <a:gd name="T13" fmla="*/ 3 h 31"/>
                    <a:gd name="T14" fmla="*/ 47 w 96"/>
                    <a:gd name="T15" fmla="*/ 3 h 31"/>
                    <a:gd name="T16" fmla="*/ 47 w 96"/>
                    <a:gd name="T17" fmla="*/ 13 h 31"/>
                    <a:gd name="T18" fmla="*/ 46 w 96"/>
                    <a:gd name="T19" fmla="*/ 3 h 31"/>
                    <a:gd name="T20" fmla="*/ 50 w 96"/>
                    <a:gd name="T21" fmla="*/ 23 h 31"/>
                    <a:gd name="T22" fmla="*/ 4 w 96"/>
                    <a:gd name="T23" fmla="*/ 31 h 31"/>
                    <a:gd name="T24" fmla="*/ 0 w 96"/>
                    <a:gd name="T25" fmla="*/ 10 h 31"/>
                    <a:gd name="T26" fmla="*/ 46 w 96"/>
                    <a:gd name="T27" fmla="*/ 3 h 31"/>
                    <a:gd name="T28" fmla="*/ 50 w 96"/>
                    <a:gd name="T29" fmla="*/ 2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6" h="31">
                      <a:moveTo>
                        <a:pt x="96" y="21"/>
                      </a:moveTo>
                      <a:lnTo>
                        <a:pt x="49" y="23"/>
                      </a:lnTo>
                      <a:lnTo>
                        <a:pt x="47" y="3"/>
                      </a:lnTo>
                      <a:lnTo>
                        <a:pt x="95" y="0"/>
                      </a:lnTo>
                      <a:lnTo>
                        <a:pt x="96" y="21"/>
                      </a:lnTo>
                      <a:close/>
                      <a:moveTo>
                        <a:pt x="46" y="3"/>
                      </a:moveTo>
                      <a:lnTo>
                        <a:pt x="47" y="3"/>
                      </a:lnTo>
                      <a:lnTo>
                        <a:pt x="47" y="3"/>
                      </a:lnTo>
                      <a:lnTo>
                        <a:pt x="47" y="13"/>
                      </a:lnTo>
                      <a:lnTo>
                        <a:pt x="46" y="3"/>
                      </a:lnTo>
                      <a:close/>
                      <a:moveTo>
                        <a:pt x="50" y="23"/>
                      </a:moveTo>
                      <a:lnTo>
                        <a:pt x="4" y="31"/>
                      </a:lnTo>
                      <a:lnTo>
                        <a:pt x="0" y="10"/>
                      </a:lnTo>
                      <a:lnTo>
                        <a:pt x="46" y="3"/>
                      </a:lnTo>
                      <a:lnTo>
                        <a:pt x="50" y="23"/>
                      </a:lnTo>
                      <a:close/>
                    </a:path>
                  </a:pathLst>
                </a:custGeom>
                <a:solidFill>
                  <a:srgbClr val="0A0B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14" name="Line 580"/>
                <p:cNvSpPr>
                  <a:spLocks noChangeShapeType="1"/>
                </p:cNvSpPr>
                <p:nvPr/>
              </p:nvSpPr>
              <p:spPr bwMode="auto">
                <a:xfrm flipH="1">
                  <a:off x="3958" y="1860"/>
                  <a:ext cx="127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15" name="Line 581"/>
                <p:cNvSpPr>
                  <a:spLocks noChangeShapeType="1"/>
                </p:cNvSpPr>
                <p:nvPr/>
              </p:nvSpPr>
              <p:spPr bwMode="auto">
                <a:xfrm flipV="1">
                  <a:off x="4068" y="1820"/>
                  <a:ext cx="80" cy="2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16" name="Line 582"/>
                <p:cNvSpPr>
                  <a:spLocks noChangeShapeType="1"/>
                </p:cNvSpPr>
                <p:nvPr/>
              </p:nvSpPr>
              <p:spPr bwMode="auto">
                <a:xfrm flipV="1">
                  <a:off x="4031" y="1822"/>
                  <a:ext cx="118" cy="48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17" name="Freeform 583"/>
                <p:cNvSpPr>
                  <a:spLocks/>
                </p:cNvSpPr>
                <p:nvPr/>
              </p:nvSpPr>
              <p:spPr bwMode="auto">
                <a:xfrm>
                  <a:off x="3719" y="1979"/>
                  <a:ext cx="29" cy="27"/>
                </a:xfrm>
                <a:custGeom>
                  <a:avLst/>
                  <a:gdLst>
                    <a:gd name="T0" fmla="*/ 0 w 116"/>
                    <a:gd name="T1" fmla="*/ 109 h 109"/>
                    <a:gd name="T2" fmla="*/ 60 w 116"/>
                    <a:gd name="T3" fmla="*/ 98 h 109"/>
                    <a:gd name="T4" fmla="*/ 116 w 116"/>
                    <a:gd name="T5" fmla="*/ 79 h 109"/>
                    <a:gd name="T6" fmla="*/ 96 w 116"/>
                    <a:gd name="T7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6" h="109">
                      <a:moveTo>
                        <a:pt x="0" y="109"/>
                      </a:moveTo>
                      <a:lnTo>
                        <a:pt x="60" y="98"/>
                      </a:lnTo>
                      <a:lnTo>
                        <a:pt x="116" y="79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18" name="Freeform 584"/>
                <p:cNvSpPr>
                  <a:spLocks/>
                </p:cNvSpPr>
                <p:nvPr/>
              </p:nvSpPr>
              <p:spPr bwMode="auto">
                <a:xfrm>
                  <a:off x="3713" y="1979"/>
                  <a:ext cx="30" cy="8"/>
                </a:xfrm>
                <a:custGeom>
                  <a:avLst/>
                  <a:gdLst>
                    <a:gd name="T0" fmla="*/ 0 w 117"/>
                    <a:gd name="T1" fmla="*/ 31 h 31"/>
                    <a:gd name="T2" fmla="*/ 60 w 117"/>
                    <a:gd name="T3" fmla="*/ 19 h 31"/>
                    <a:gd name="T4" fmla="*/ 117 w 117"/>
                    <a:gd name="T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7" h="31">
                      <a:moveTo>
                        <a:pt x="0" y="31"/>
                      </a:moveTo>
                      <a:lnTo>
                        <a:pt x="60" y="19"/>
                      </a:lnTo>
                      <a:lnTo>
                        <a:pt x="117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19" name="Line 585"/>
                <p:cNvSpPr>
                  <a:spLocks noChangeShapeType="1"/>
                </p:cNvSpPr>
                <p:nvPr/>
              </p:nvSpPr>
              <p:spPr bwMode="auto">
                <a:xfrm flipH="1" flipV="1">
                  <a:off x="3713" y="1987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20" name="Freeform 586"/>
                <p:cNvSpPr>
                  <a:spLocks/>
                </p:cNvSpPr>
                <p:nvPr/>
              </p:nvSpPr>
              <p:spPr bwMode="auto">
                <a:xfrm>
                  <a:off x="3713" y="1979"/>
                  <a:ext cx="35" cy="27"/>
                </a:xfrm>
                <a:custGeom>
                  <a:avLst/>
                  <a:gdLst>
                    <a:gd name="T0" fmla="*/ 117 w 137"/>
                    <a:gd name="T1" fmla="*/ 0 h 109"/>
                    <a:gd name="T2" fmla="*/ 93 w 137"/>
                    <a:gd name="T3" fmla="*/ 8 h 109"/>
                    <a:gd name="T4" fmla="*/ 71 w 137"/>
                    <a:gd name="T5" fmla="*/ 15 h 109"/>
                    <a:gd name="T6" fmla="*/ 47 w 137"/>
                    <a:gd name="T7" fmla="*/ 22 h 109"/>
                    <a:gd name="T8" fmla="*/ 23 w 137"/>
                    <a:gd name="T9" fmla="*/ 28 h 109"/>
                    <a:gd name="T10" fmla="*/ 0 w 137"/>
                    <a:gd name="T11" fmla="*/ 31 h 109"/>
                    <a:gd name="T12" fmla="*/ 21 w 137"/>
                    <a:gd name="T13" fmla="*/ 109 h 109"/>
                    <a:gd name="T14" fmla="*/ 45 w 137"/>
                    <a:gd name="T15" fmla="*/ 105 h 109"/>
                    <a:gd name="T16" fmla="*/ 70 w 137"/>
                    <a:gd name="T17" fmla="*/ 101 h 109"/>
                    <a:gd name="T18" fmla="*/ 93 w 137"/>
                    <a:gd name="T19" fmla="*/ 95 h 109"/>
                    <a:gd name="T20" fmla="*/ 115 w 137"/>
                    <a:gd name="T21" fmla="*/ 88 h 109"/>
                    <a:gd name="T22" fmla="*/ 137 w 137"/>
                    <a:gd name="T23" fmla="*/ 79 h 109"/>
                    <a:gd name="T24" fmla="*/ 117 w 137"/>
                    <a:gd name="T2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7" h="109">
                      <a:moveTo>
                        <a:pt x="117" y="0"/>
                      </a:moveTo>
                      <a:lnTo>
                        <a:pt x="93" y="8"/>
                      </a:lnTo>
                      <a:lnTo>
                        <a:pt x="71" y="15"/>
                      </a:lnTo>
                      <a:lnTo>
                        <a:pt x="47" y="22"/>
                      </a:lnTo>
                      <a:lnTo>
                        <a:pt x="23" y="28"/>
                      </a:lnTo>
                      <a:lnTo>
                        <a:pt x="0" y="31"/>
                      </a:lnTo>
                      <a:lnTo>
                        <a:pt x="21" y="109"/>
                      </a:lnTo>
                      <a:lnTo>
                        <a:pt x="45" y="105"/>
                      </a:lnTo>
                      <a:lnTo>
                        <a:pt x="70" y="101"/>
                      </a:lnTo>
                      <a:lnTo>
                        <a:pt x="93" y="95"/>
                      </a:lnTo>
                      <a:lnTo>
                        <a:pt x="115" y="88"/>
                      </a:lnTo>
                      <a:lnTo>
                        <a:pt x="137" y="79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21" name="Freeform 587"/>
                <p:cNvSpPr>
                  <a:spLocks/>
                </p:cNvSpPr>
                <p:nvPr/>
              </p:nvSpPr>
              <p:spPr bwMode="auto">
                <a:xfrm>
                  <a:off x="3929" y="1848"/>
                  <a:ext cx="28" cy="1"/>
                </a:xfrm>
                <a:custGeom>
                  <a:avLst/>
                  <a:gdLst>
                    <a:gd name="T0" fmla="*/ 0 w 112"/>
                    <a:gd name="T1" fmla="*/ 6 h 6"/>
                    <a:gd name="T2" fmla="*/ 56 w 112"/>
                    <a:gd name="T3" fmla="*/ 6 h 6"/>
                    <a:gd name="T4" fmla="*/ 112 w 11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6">
                      <a:moveTo>
                        <a:pt x="0" y="6"/>
                      </a:moveTo>
                      <a:lnTo>
                        <a:pt x="56" y="6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22" name="Freeform 588"/>
                <p:cNvSpPr>
                  <a:spLocks/>
                </p:cNvSpPr>
                <p:nvPr/>
              </p:nvSpPr>
              <p:spPr bwMode="auto">
                <a:xfrm>
                  <a:off x="3930" y="1869"/>
                  <a:ext cx="28" cy="1"/>
                </a:xfrm>
                <a:custGeom>
                  <a:avLst/>
                  <a:gdLst>
                    <a:gd name="T0" fmla="*/ 0 w 113"/>
                    <a:gd name="T1" fmla="*/ 5 h 5"/>
                    <a:gd name="T2" fmla="*/ 57 w 113"/>
                    <a:gd name="T3" fmla="*/ 4 h 5"/>
                    <a:gd name="T4" fmla="*/ 113 w 11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3" h="5">
                      <a:moveTo>
                        <a:pt x="0" y="5"/>
                      </a:moveTo>
                      <a:lnTo>
                        <a:pt x="57" y="4"/>
                      </a:lnTo>
                      <a:lnTo>
                        <a:pt x="113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23" name="Line 589"/>
                <p:cNvSpPr>
                  <a:spLocks noChangeShapeType="1"/>
                </p:cNvSpPr>
                <p:nvPr/>
              </p:nvSpPr>
              <p:spPr bwMode="auto">
                <a:xfrm>
                  <a:off x="3957" y="1848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24" name="Line 590"/>
                <p:cNvSpPr>
                  <a:spLocks noChangeShapeType="1"/>
                </p:cNvSpPr>
                <p:nvPr/>
              </p:nvSpPr>
              <p:spPr bwMode="auto">
                <a:xfrm>
                  <a:off x="3929" y="1849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25" name="Freeform 591"/>
                <p:cNvSpPr>
                  <a:spLocks/>
                </p:cNvSpPr>
                <p:nvPr/>
              </p:nvSpPr>
              <p:spPr bwMode="auto">
                <a:xfrm>
                  <a:off x="3929" y="1848"/>
                  <a:ext cx="29" cy="22"/>
                </a:xfrm>
                <a:custGeom>
                  <a:avLst/>
                  <a:gdLst>
                    <a:gd name="T0" fmla="*/ 5 w 118"/>
                    <a:gd name="T1" fmla="*/ 87 h 87"/>
                    <a:gd name="T2" fmla="*/ 42 w 118"/>
                    <a:gd name="T3" fmla="*/ 87 h 87"/>
                    <a:gd name="T4" fmla="*/ 80 w 118"/>
                    <a:gd name="T5" fmla="*/ 86 h 87"/>
                    <a:gd name="T6" fmla="*/ 118 w 118"/>
                    <a:gd name="T7" fmla="*/ 82 h 87"/>
                    <a:gd name="T8" fmla="*/ 112 w 118"/>
                    <a:gd name="T9" fmla="*/ 0 h 87"/>
                    <a:gd name="T10" fmla="*/ 76 w 118"/>
                    <a:gd name="T11" fmla="*/ 3 h 87"/>
                    <a:gd name="T12" fmla="*/ 39 w 118"/>
                    <a:gd name="T13" fmla="*/ 6 h 87"/>
                    <a:gd name="T14" fmla="*/ 0 w 118"/>
                    <a:gd name="T15" fmla="*/ 6 h 87"/>
                    <a:gd name="T16" fmla="*/ 5 w 118"/>
                    <a:gd name="T1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8" h="87">
                      <a:moveTo>
                        <a:pt x="5" y="87"/>
                      </a:moveTo>
                      <a:lnTo>
                        <a:pt x="42" y="87"/>
                      </a:lnTo>
                      <a:lnTo>
                        <a:pt x="80" y="86"/>
                      </a:lnTo>
                      <a:lnTo>
                        <a:pt x="118" y="82"/>
                      </a:lnTo>
                      <a:lnTo>
                        <a:pt x="112" y="0"/>
                      </a:lnTo>
                      <a:lnTo>
                        <a:pt x="76" y="3"/>
                      </a:lnTo>
                      <a:lnTo>
                        <a:pt x="39" y="6"/>
                      </a:lnTo>
                      <a:lnTo>
                        <a:pt x="0" y="6"/>
                      </a:lnTo>
                      <a:lnTo>
                        <a:pt x="5" y="8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26" name="Freeform 592"/>
                <p:cNvSpPr>
                  <a:spLocks/>
                </p:cNvSpPr>
                <p:nvPr/>
              </p:nvSpPr>
              <p:spPr bwMode="auto">
                <a:xfrm>
                  <a:off x="4038" y="1831"/>
                  <a:ext cx="27" cy="6"/>
                </a:xfrm>
                <a:custGeom>
                  <a:avLst/>
                  <a:gdLst>
                    <a:gd name="T0" fmla="*/ 0 w 109"/>
                    <a:gd name="T1" fmla="*/ 22 h 22"/>
                    <a:gd name="T2" fmla="*/ 56 w 109"/>
                    <a:gd name="T3" fmla="*/ 13 h 22"/>
                    <a:gd name="T4" fmla="*/ 109 w 109"/>
                    <a:gd name="T5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9" h="22">
                      <a:moveTo>
                        <a:pt x="0" y="22"/>
                      </a:moveTo>
                      <a:lnTo>
                        <a:pt x="56" y="13"/>
                      </a:lnTo>
                      <a:lnTo>
                        <a:pt x="109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27" name="Freeform 593"/>
                <p:cNvSpPr>
                  <a:spLocks/>
                </p:cNvSpPr>
                <p:nvPr/>
              </p:nvSpPr>
              <p:spPr bwMode="auto">
                <a:xfrm>
                  <a:off x="4042" y="1851"/>
                  <a:ext cx="27" cy="6"/>
                </a:xfrm>
                <a:custGeom>
                  <a:avLst/>
                  <a:gdLst>
                    <a:gd name="T0" fmla="*/ 0 w 110"/>
                    <a:gd name="T1" fmla="*/ 24 h 24"/>
                    <a:gd name="T2" fmla="*/ 56 w 110"/>
                    <a:gd name="T3" fmla="*/ 14 h 24"/>
                    <a:gd name="T4" fmla="*/ 110 w 110"/>
                    <a:gd name="T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" h="24">
                      <a:moveTo>
                        <a:pt x="0" y="24"/>
                      </a:moveTo>
                      <a:lnTo>
                        <a:pt x="56" y="14"/>
                      </a:lnTo>
                      <a:lnTo>
                        <a:pt x="11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28" name="Line 594"/>
                <p:cNvSpPr>
                  <a:spLocks noChangeShapeType="1"/>
                </p:cNvSpPr>
                <p:nvPr/>
              </p:nvSpPr>
              <p:spPr bwMode="auto">
                <a:xfrm>
                  <a:off x="4065" y="1831"/>
                  <a:ext cx="4" cy="2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29" name="Line 595"/>
                <p:cNvSpPr>
                  <a:spLocks noChangeShapeType="1"/>
                </p:cNvSpPr>
                <p:nvPr/>
              </p:nvSpPr>
              <p:spPr bwMode="auto">
                <a:xfrm>
                  <a:off x="4038" y="1837"/>
                  <a:ext cx="4" cy="2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30" name="Freeform 596"/>
                <p:cNvSpPr>
                  <a:spLocks/>
                </p:cNvSpPr>
                <p:nvPr/>
              </p:nvSpPr>
              <p:spPr bwMode="auto">
                <a:xfrm>
                  <a:off x="4038" y="1831"/>
                  <a:ext cx="31" cy="26"/>
                </a:xfrm>
                <a:custGeom>
                  <a:avLst/>
                  <a:gdLst>
                    <a:gd name="T0" fmla="*/ 16 w 126"/>
                    <a:gd name="T1" fmla="*/ 103 h 103"/>
                    <a:gd name="T2" fmla="*/ 55 w 126"/>
                    <a:gd name="T3" fmla="*/ 98 h 103"/>
                    <a:gd name="T4" fmla="*/ 90 w 126"/>
                    <a:gd name="T5" fmla="*/ 89 h 103"/>
                    <a:gd name="T6" fmla="*/ 126 w 126"/>
                    <a:gd name="T7" fmla="*/ 79 h 103"/>
                    <a:gd name="T8" fmla="*/ 109 w 126"/>
                    <a:gd name="T9" fmla="*/ 0 h 103"/>
                    <a:gd name="T10" fmla="*/ 75 w 126"/>
                    <a:gd name="T11" fmla="*/ 10 h 103"/>
                    <a:gd name="T12" fmla="*/ 38 w 126"/>
                    <a:gd name="T13" fmla="*/ 18 h 103"/>
                    <a:gd name="T14" fmla="*/ 0 w 126"/>
                    <a:gd name="T15" fmla="*/ 22 h 103"/>
                    <a:gd name="T16" fmla="*/ 16 w 126"/>
                    <a:gd name="T1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6" h="103">
                      <a:moveTo>
                        <a:pt x="16" y="103"/>
                      </a:moveTo>
                      <a:lnTo>
                        <a:pt x="55" y="98"/>
                      </a:lnTo>
                      <a:lnTo>
                        <a:pt x="90" y="89"/>
                      </a:lnTo>
                      <a:lnTo>
                        <a:pt x="126" y="79"/>
                      </a:lnTo>
                      <a:lnTo>
                        <a:pt x="109" y="0"/>
                      </a:lnTo>
                      <a:lnTo>
                        <a:pt x="75" y="10"/>
                      </a:lnTo>
                      <a:lnTo>
                        <a:pt x="38" y="18"/>
                      </a:lnTo>
                      <a:lnTo>
                        <a:pt x="0" y="22"/>
                      </a:lnTo>
                      <a:lnTo>
                        <a:pt x="16" y="10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31" name="Freeform 597"/>
                <p:cNvSpPr>
                  <a:spLocks/>
                </p:cNvSpPr>
                <p:nvPr/>
              </p:nvSpPr>
              <p:spPr bwMode="auto">
                <a:xfrm>
                  <a:off x="4152" y="1823"/>
                  <a:ext cx="27" cy="8"/>
                </a:xfrm>
                <a:custGeom>
                  <a:avLst/>
                  <a:gdLst>
                    <a:gd name="T0" fmla="*/ 104 w 104"/>
                    <a:gd name="T1" fmla="*/ 0 h 35"/>
                    <a:gd name="T2" fmla="*/ 51 w 104"/>
                    <a:gd name="T3" fmla="*/ 15 h 35"/>
                    <a:gd name="T4" fmla="*/ 0 w 104"/>
                    <a:gd name="T5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4" h="35">
                      <a:moveTo>
                        <a:pt x="104" y="0"/>
                      </a:moveTo>
                      <a:lnTo>
                        <a:pt x="51" y="15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32" name="Freeform 598"/>
                <p:cNvSpPr>
                  <a:spLocks/>
                </p:cNvSpPr>
                <p:nvPr/>
              </p:nvSpPr>
              <p:spPr bwMode="auto">
                <a:xfrm>
                  <a:off x="4145" y="1803"/>
                  <a:ext cx="27" cy="9"/>
                </a:xfrm>
                <a:custGeom>
                  <a:avLst/>
                  <a:gdLst>
                    <a:gd name="T0" fmla="*/ 107 w 107"/>
                    <a:gd name="T1" fmla="*/ 0 h 36"/>
                    <a:gd name="T2" fmla="*/ 54 w 107"/>
                    <a:gd name="T3" fmla="*/ 16 h 36"/>
                    <a:gd name="T4" fmla="*/ 0 w 107"/>
                    <a:gd name="T5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7" h="36">
                      <a:moveTo>
                        <a:pt x="107" y="0"/>
                      </a:moveTo>
                      <a:lnTo>
                        <a:pt x="54" y="16"/>
                      </a:lnTo>
                      <a:lnTo>
                        <a:pt x="0" y="36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33" name="Line 599"/>
                <p:cNvSpPr>
                  <a:spLocks noChangeShapeType="1"/>
                </p:cNvSpPr>
                <p:nvPr/>
              </p:nvSpPr>
              <p:spPr bwMode="auto">
                <a:xfrm flipH="1" flipV="1">
                  <a:off x="4145" y="1812"/>
                  <a:ext cx="7" cy="1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34" name="Line 600"/>
                <p:cNvSpPr>
                  <a:spLocks noChangeShapeType="1"/>
                </p:cNvSpPr>
                <p:nvPr/>
              </p:nvSpPr>
              <p:spPr bwMode="auto">
                <a:xfrm flipH="1" flipV="1">
                  <a:off x="4172" y="1803"/>
                  <a:ext cx="7" cy="2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35" name="Freeform 601"/>
                <p:cNvSpPr>
                  <a:spLocks/>
                </p:cNvSpPr>
                <p:nvPr/>
              </p:nvSpPr>
              <p:spPr bwMode="auto">
                <a:xfrm>
                  <a:off x="4145" y="1803"/>
                  <a:ext cx="34" cy="28"/>
                </a:xfrm>
                <a:custGeom>
                  <a:avLst/>
                  <a:gdLst>
                    <a:gd name="T0" fmla="*/ 107 w 133"/>
                    <a:gd name="T1" fmla="*/ 0 h 114"/>
                    <a:gd name="T2" fmla="*/ 72 w 133"/>
                    <a:gd name="T3" fmla="*/ 10 h 114"/>
                    <a:gd name="T4" fmla="*/ 36 w 133"/>
                    <a:gd name="T5" fmla="*/ 24 h 114"/>
                    <a:gd name="T6" fmla="*/ 0 w 133"/>
                    <a:gd name="T7" fmla="*/ 36 h 114"/>
                    <a:gd name="T8" fmla="*/ 29 w 133"/>
                    <a:gd name="T9" fmla="*/ 114 h 114"/>
                    <a:gd name="T10" fmla="*/ 62 w 133"/>
                    <a:gd name="T11" fmla="*/ 100 h 114"/>
                    <a:gd name="T12" fmla="*/ 97 w 133"/>
                    <a:gd name="T13" fmla="*/ 89 h 114"/>
                    <a:gd name="T14" fmla="*/ 133 w 133"/>
                    <a:gd name="T15" fmla="*/ 79 h 114"/>
                    <a:gd name="T16" fmla="*/ 107 w 133"/>
                    <a:gd name="T17" fmla="*/ 0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3" h="114">
                      <a:moveTo>
                        <a:pt x="107" y="0"/>
                      </a:moveTo>
                      <a:lnTo>
                        <a:pt x="72" y="10"/>
                      </a:lnTo>
                      <a:lnTo>
                        <a:pt x="36" y="24"/>
                      </a:lnTo>
                      <a:lnTo>
                        <a:pt x="0" y="36"/>
                      </a:lnTo>
                      <a:lnTo>
                        <a:pt x="29" y="114"/>
                      </a:lnTo>
                      <a:lnTo>
                        <a:pt x="62" y="100"/>
                      </a:lnTo>
                      <a:lnTo>
                        <a:pt x="97" y="89"/>
                      </a:lnTo>
                      <a:lnTo>
                        <a:pt x="133" y="79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36" name="Freeform 602"/>
                <p:cNvSpPr>
                  <a:spLocks/>
                </p:cNvSpPr>
                <p:nvPr/>
              </p:nvSpPr>
              <p:spPr bwMode="auto">
                <a:xfrm>
                  <a:off x="4201" y="1870"/>
                  <a:ext cx="28" cy="2"/>
                </a:xfrm>
                <a:custGeom>
                  <a:avLst/>
                  <a:gdLst>
                    <a:gd name="T0" fmla="*/ 111 w 111"/>
                    <a:gd name="T1" fmla="*/ 9 h 9"/>
                    <a:gd name="T2" fmla="*/ 55 w 111"/>
                    <a:gd name="T3" fmla="*/ 3 h 9"/>
                    <a:gd name="T4" fmla="*/ 0 w 111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" h="9">
                      <a:moveTo>
                        <a:pt x="111" y="9"/>
                      </a:moveTo>
                      <a:lnTo>
                        <a:pt x="55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37" name="Freeform 603"/>
                <p:cNvSpPr>
                  <a:spLocks/>
                </p:cNvSpPr>
                <p:nvPr/>
              </p:nvSpPr>
              <p:spPr bwMode="auto">
                <a:xfrm>
                  <a:off x="4202" y="1850"/>
                  <a:ext cx="28" cy="1"/>
                </a:xfrm>
                <a:custGeom>
                  <a:avLst/>
                  <a:gdLst>
                    <a:gd name="T0" fmla="*/ 113 w 113"/>
                    <a:gd name="T1" fmla="*/ 6 h 6"/>
                    <a:gd name="T2" fmla="*/ 56 w 113"/>
                    <a:gd name="T3" fmla="*/ 0 h 6"/>
                    <a:gd name="T4" fmla="*/ 0 w 113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3" h="6">
                      <a:moveTo>
                        <a:pt x="113" y="6"/>
                      </a:moveTo>
                      <a:lnTo>
                        <a:pt x="5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38" name="Line 604"/>
                <p:cNvSpPr>
                  <a:spLocks noChangeShapeType="1"/>
                </p:cNvSpPr>
                <p:nvPr/>
              </p:nvSpPr>
              <p:spPr bwMode="auto">
                <a:xfrm flipV="1">
                  <a:off x="4201" y="1850"/>
                  <a:ext cx="1" cy="2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39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4229" y="1851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40" name="Freeform 606"/>
                <p:cNvSpPr>
                  <a:spLocks/>
                </p:cNvSpPr>
                <p:nvPr/>
              </p:nvSpPr>
              <p:spPr bwMode="auto">
                <a:xfrm>
                  <a:off x="4201" y="1850"/>
                  <a:ext cx="29" cy="22"/>
                </a:xfrm>
                <a:custGeom>
                  <a:avLst/>
                  <a:gdLst>
                    <a:gd name="T0" fmla="*/ 117 w 117"/>
                    <a:gd name="T1" fmla="*/ 6 h 89"/>
                    <a:gd name="T2" fmla="*/ 80 w 117"/>
                    <a:gd name="T3" fmla="*/ 3 h 89"/>
                    <a:gd name="T4" fmla="*/ 41 w 117"/>
                    <a:gd name="T5" fmla="*/ 0 h 89"/>
                    <a:gd name="T6" fmla="*/ 4 w 117"/>
                    <a:gd name="T7" fmla="*/ 0 h 89"/>
                    <a:gd name="T8" fmla="*/ 0 w 117"/>
                    <a:gd name="T9" fmla="*/ 80 h 89"/>
                    <a:gd name="T10" fmla="*/ 35 w 117"/>
                    <a:gd name="T11" fmla="*/ 83 h 89"/>
                    <a:gd name="T12" fmla="*/ 74 w 117"/>
                    <a:gd name="T13" fmla="*/ 85 h 89"/>
                    <a:gd name="T14" fmla="*/ 111 w 117"/>
                    <a:gd name="T15" fmla="*/ 89 h 89"/>
                    <a:gd name="T16" fmla="*/ 117 w 117"/>
                    <a:gd name="T17" fmla="*/ 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89">
                      <a:moveTo>
                        <a:pt x="117" y="6"/>
                      </a:moveTo>
                      <a:lnTo>
                        <a:pt x="80" y="3"/>
                      </a:lnTo>
                      <a:lnTo>
                        <a:pt x="41" y="0"/>
                      </a:lnTo>
                      <a:lnTo>
                        <a:pt x="4" y="0"/>
                      </a:lnTo>
                      <a:lnTo>
                        <a:pt x="0" y="80"/>
                      </a:lnTo>
                      <a:lnTo>
                        <a:pt x="35" y="83"/>
                      </a:lnTo>
                      <a:lnTo>
                        <a:pt x="74" y="85"/>
                      </a:lnTo>
                      <a:lnTo>
                        <a:pt x="111" y="89"/>
                      </a:lnTo>
                      <a:lnTo>
                        <a:pt x="117" y="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41" name="Freeform 607"/>
                <p:cNvSpPr>
                  <a:spLocks/>
                </p:cNvSpPr>
                <p:nvPr/>
              </p:nvSpPr>
              <p:spPr bwMode="auto">
                <a:xfrm>
                  <a:off x="4315" y="1884"/>
                  <a:ext cx="27" cy="5"/>
                </a:xfrm>
                <a:custGeom>
                  <a:avLst/>
                  <a:gdLst>
                    <a:gd name="T0" fmla="*/ 110 w 110"/>
                    <a:gd name="T1" fmla="*/ 21 h 21"/>
                    <a:gd name="T2" fmla="*/ 55 w 110"/>
                    <a:gd name="T3" fmla="*/ 8 h 21"/>
                    <a:gd name="T4" fmla="*/ 0 w 110"/>
                    <a:gd name="T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" h="21">
                      <a:moveTo>
                        <a:pt x="110" y="21"/>
                      </a:moveTo>
                      <a:lnTo>
                        <a:pt x="55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42" name="Freeform 608"/>
                <p:cNvSpPr>
                  <a:spLocks/>
                </p:cNvSpPr>
                <p:nvPr/>
              </p:nvSpPr>
              <p:spPr bwMode="auto">
                <a:xfrm>
                  <a:off x="4318" y="1864"/>
                  <a:ext cx="28" cy="5"/>
                </a:xfrm>
                <a:custGeom>
                  <a:avLst/>
                  <a:gdLst>
                    <a:gd name="T0" fmla="*/ 111 w 111"/>
                    <a:gd name="T1" fmla="*/ 21 h 21"/>
                    <a:gd name="T2" fmla="*/ 56 w 111"/>
                    <a:gd name="T3" fmla="*/ 8 h 21"/>
                    <a:gd name="T4" fmla="*/ 0 w 111"/>
                    <a:gd name="T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" h="21">
                      <a:moveTo>
                        <a:pt x="111" y="21"/>
                      </a:moveTo>
                      <a:lnTo>
                        <a:pt x="56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43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4315" y="1864"/>
                  <a:ext cx="3" cy="2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44" name="Line 610"/>
                <p:cNvSpPr>
                  <a:spLocks noChangeShapeType="1"/>
                </p:cNvSpPr>
                <p:nvPr/>
              </p:nvSpPr>
              <p:spPr bwMode="auto">
                <a:xfrm flipV="1">
                  <a:off x="4342" y="1869"/>
                  <a:ext cx="4" cy="2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45" name="Freeform 611"/>
                <p:cNvSpPr>
                  <a:spLocks/>
                </p:cNvSpPr>
                <p:nvPr/>
              </p:nvSpPr>
              <p:spPr bwMode="auto">
                <a:xfrm>
                  <a:off x="4315" y="1864"/>
                  <a:ext cx="31" cy="25"/>
                </a:xfrm>
                <a:custGeom>
                  <a:avLst/>
                  <a:gdLst>
                    <a:gd name="T0" fmla="*/ 125 w 125"/>
                    <a:gd name="T1" fmla="*/ 21 h 101"/>
                    <a:gd name="T2" fmla="*/ 90 w 125"/>
                    <a:gd name="T3" fmla="*/ 11 h 101"/>
                    <a:gd name="T4" fmla="*/ 51 w 125"/>
                    <a:gd name="T5" fmla="*/ 5 h 101"/>
                    <a:gd name="T6" fmla="*/ 14 w 125"/>
                    <a:gd name="T7" fmla="*/ 0 h 101"/>
                    <a:gd name="T8" fmla="*/ 0 w 125"/>
                    <a:gd name="T9" fmla="*/ 80 h 101"/>
                    <a:gd name="T10" fmla="*/ 35 w 125"/>
                    <a:gd name="T11" fmla="*/ 85 h 101"/>
                    <a:gd name="T12" fmla="*/ 74 w 125"/>
                    <a:gd name="T13" fmla="*/ 91 h 101"/>
                    <a:gd name="T14" fmla="*/ 110 w 125"/>
                    <a:gd name="T15" fmla="*/ 101 h 101"/>
                    <a:gd name="T16" fmla="*/ 125 w 125"/>
                    <a:gd name="T17" fmla="*/ 2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5" h="101">
                      <a:moveTo>
                        <a:pt x="125" y="21"/>
                      </a:moveTo>
                      <a:lnTo>
                        <a:pt x="90" y="11"/>
                      </a:lnTo>
                      <a:lnTo>
                        <a:pt x="51" y="5"/>
                      </a:lnTo>
                      <a:lnTo>
                        <a:pt x="14" y="0"/>
                      </a:lnTo>
                      <a:lnTo>
                        <a:pt x="0" y="80"/>
                      </a:lnTo>
                      <a:lnTo>
                        <a:pt x="35" y="85"/>
                      </a:lnTo>
                      <a:lnTo>
                        <a:pt x="74" y="91"/>
                      </a:lnTo>
                      <a:lnTo>
                        <a:pt x="110" y="101"/>
                      </a:lnTo>
                      <a:lnTo>
                        <a:pt x="125" y="2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46" name="Freeform 612"/>
                <p:cNvSpPr>
                  <a:spLocks/>
                </p:cNvSpPr>
                <p:nvPr/>
              </p:nvSpPr>
              <p:spPr bwMode="auto">
                <a:xfrm>
                  <a:off x="4532" y="1848"/>
                  <a:ext cx="28" cy="2"/>
                </a:xfrm>
                <a:custGeom>
                  <a:avLst/>
                  <a:gdLst>
                    <a:gd name="T0" fmla="*/ 0 w 111"/>
                    <a:gd name="T1" fmla="*/ 7 h 7"/>
                    <a:gd name="T2" fmla="*/ 55 w 111"/>
                    <a:gd name="T3" fmla="*/ 6 h 7"/>
                    <a:gd name="T4" fmla="*/ 111 w 111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" h="7">
                      <a:moveTo>
                        <a:pt x="0" y="7"/>
                      </a:moveTo>
                      <a:lnTo>
                        <a:pt x="55" y="6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47" name="Freeform 613"/>
                <p:cNvSpPr>
                  <a:spLocks/>
                </p:cNvSpPr>
                <p:nvPr/>
              </p:nvSpPr>
              <p:spPr bwMode="auto">
                <a:xfrm>
                  <a:off x="4534" y="1869"/>
                  <a:ext cx="28" cy="1"/>
                </a:xfrm>
                <a:custGeom>
                  <a:avLst/>
                  <a:gdLst>
                    <a:gd name="T0" fmla="*/ 0 w 112"/>
                    <a:gd name="T1" fmla="*/ 5 h 5"/>
                    <a:gd name="T2" fmla="*/ 56 w 112"/>
                    <a:gd name="T3" fmla="*/ 4 h 5"/>
                    <a:gd name="T4" fmla="*/ 112 w 112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5">
                      <a:moveTo>
                        <a:pt x="0" y="5"/>
                      </a:moveTo>
                      <a:lnTo>
                        <a:pt x="56" y="4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48" name="Line 614"/>
                <p:cNvSpPr>
                  <a:spLocks noChangeShapeType="1"/>
                </p:cNvSpPr>
                <p:nvPr/>
              </p:nvSpPr>
              <p:spPr bwMode="auto">
                <a:xfrm>
                  <a:off x="4560" y="1848"/>
                  <a:ext cx="2" cy="2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49" name="Line 615"/>
                <p:cNvSpPr>
                  <a:spLocks noChangeShapeType="1"/>
                </p:cNvSpPr>
                <p:nvPr/>
              </p:nvSpPr>
              <p:spPr bwMode="auto">
                <a:xfrm>
                  <a:off x="4532" y="1850"/>
                  <a:ext cx="2" cy="2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50" name="Freeform 616"/>
                <p:cNvSpPr>
                  <a:spLocks/>
                </p:cNvSpPr>
                <p:nvPr/>
              </p:nvSpPr>
              <p:spPr bwMode="auto">
                <a:xfrm>
                  <a:off x="4532" y="1848"/>
                  <a:ext cx="30" cy="22"/>
                </a:xfrm>
                <a:custGeom>
                  <a:avLst/>
                  <a:gdLst>
                    <a:gd name="T0" fmla="*/ 5 w 117"/>
                    <a:gd name="T1" fmla="*/ 87 h 87"/>
                    <a:gd name="T2" fmla="*/ 41 w 117"/>
                    <a:gd name="T3" fmla="*/ 87 h 87"/>
                    <a:gd name="T4" fmla="*/ 80 w 117"/>
                    <a:gd name="T5" fmla="*/ 86 h 87"/>
                    <a:gd name="T6" fmla="*/ 117 w 117"/>
                    <a:gd name="T7" fmla="*/ 82 h 87"/>
                    <a:gd name="T8" fmla="*/ 111 w 117"/>
                    <a:gd name="T9" fmla="*/ 0 h 87"/>
                    <a:gd name="T10" fmla="*/ 75 w 117"/>
                    <a:gd name="T11" fmla="*/ 3 h 87"/>
                    <a:gd name="T12" fmla="*/ 37 w 117"/>
                    <a:gd name="T13" fmla="*/ 6 h 87"/>
                    <a:gd name="T14" fmla="*/ 0 w 117"/>
                    <a:gd name="T15" fmla="*/ 7 h 87"/>
                    <a:gd name="T16" fmla="*/ 5 w 117"/>
                    <a:gd name="T1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87">
                      <a:moveTo>
                        <a:pt x="5" y="87"/>
                      </a:moveTo>
                      <a:lnTo>
                        <a:pt x="41" y="87"/>
                      </a:lnTo>
                      <a:lnTo>
                        <a:pt x="80" y="86"/>
                      </a:lnTo>
                      <a:lnTo>
                        <a:pt x="117" y="82"/>
                      </a:lnTo>
                      <a:lnTo>
                        <a:pt x="111" y="0"/>
                      </a:lnTo>
                      <a:lnTo>
                        <a:pt x="75" y="3"/>
                      </a:lnTo>
                      <a:lnTo>
                        <a:pt x="37" y="6"/>
                      </a:lnTo>
                      <a:lnTo>
                        <a:pt x="0" y="7"/>
                      </a:lnTo>
                      <a:lnTo>
                        <a:pt x="5" y="8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51" name="Freeform 617"/>
                <p:cNvSpPr>
                  <a:spLocks/>
                </p:cNvSpPr>
                <p:nvPr/>
              </p:nvSpPr>
              <p:spPr bwMode="auto">
                <a:xfrm>
                  <a:off x="4084" y="1850"/>
                  <a:ext cx="26" cy="22"/>
                </a:xfrm>
                <a:custGeom>
                  <a:avLst/>
                  <a:gdLst>
                    <a:gd name="T0" fmla="*/ 102 w 102"/>
                    <a:gd name="T1" fmla="*/ 80 h 90"/>
                    <a:gd name="T2" fmla="*/ 93 w 102"/>
                    <a:gd name="T3" fmla="*/ 0 h 90"/>
                    <a:gd name="T4" fmla="*/ 62 w 102"/>
                    <a:gd name="T5" fmla="*/ 0 h 90"/>
                    <a:gd name="T6" fmla="*/ 30 w 102"/>
                    <a:gd name="T7" fmla="*/ 5 h 90"/>
                    <a:gd name="T8" fmla="*/ 0 w 102"/>
                    <a:gd name="T9" fmla="*/ 9 h 90"/>
                    <a:gd name="T10" fmla="*/ 7 w 102"/>
                    <a:gd name="T11" fmla="*/ 90 h 90"/>
                    <a:gd name="T12" fmla="*/ 37 w 102"/>
                    <a:gd name="T13" fmla="*/ 85 h 90"/>
                    <a:gd name="T14" fmla="*/ 69 w 102"/>
                    <a:gd name="T15" fmla="*/ 83 h 90"/>
                    <a:gd name="T16" fmla="*/ 102 w 102"/>
                    <a:gd name="T17" fmla="*/ 8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90">
                      <a:moveTo>
                        <a:pt x="102" y="80"/>
                      </a:moveTo>
                      <a:lnTo>
                        <a:pt x="93" y="0"/>
                      </a:lnTo>
                      <a:lnTo>
                        <a:pt x="62" y="0"/>
                      </a:lnTo>
                      <a:lnTo>
                        <a:pt x="30" y="5"/>
                      </a:lnTo>
                      <a:lnTo>
                        <a:pt x="0" y="9"/>
                      </a:lnTo>
                      <a:lnTo>
                        <a:pt x="7" y="90"/>
                      </a:lnTo>
                      <a:lnTo>
                        <a:pt x="37" y="85"/>
                      </a:lnTo>
                      <a:lnTo>
                        <a:pt x="69" y="83"/>
                      </a:lnTo>
                      <a:lnTo>
                        <a:pt x="102" y="8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52" name="Freeform 618"/>
                <p:cNvSpPr>
                  <a:spLocks/>
                </p:cNvSpPr>
                <p:nvPr/>
              </p:nvSpPr>
              <p:spPr bwMode="auto">
                <a:xfrm>
                  <a:off x="4006" y="1863"/>
                  <a:ext cx="28" cy="26"/>
                </a:xfrm>
                <a:custGeom>
                  <a:avLst/>
                  <a:gdLst>
                    <a:gd name="T0" fmla="*/ 114 w 114"/>
                    <a:gd name="T1" fmla="*/ 77 h 106"/>
                    <a:gd name="T2" fmla="*/ 90 w 114"/>
                    <a:gd name="T3" fmla="*/ 0 h 106"/>
                    <a:gd name="T4" fmla="*/ 60 w 114"/>
                    <a:gd name="T5" fmla="*/ 7 h 106"/>
                    <a:gd name="T6" fmla="*/ 30 w 114"/>
                    <a:gd name="T7" fmla="*/ 16 h 106"/>
                    <a:gd name="T8" fmla="*/ 0 w 114"/>
                    <a:gd name="T9" fmla="*/ 27 h 106"/>
                    <a:gd name="T10" fmla="*/ 24 w 114"/>
                    <a:gd name="T11" fmla="*/ 106 h 106"/>
                    <a:gd name="T12" fmla="*/ 54 w 114"/>
                    <a:gd name="T13" fmla="*/ 96 h 106"/>
                    <a:gd name="T14" fmla="*/ 84 w 114"/>
                    <a:gd name="T15" fmla="*/ 86 h 106"/>
                    <a:gd name="T16" fmla="*/ 114 w 114"/>
                    <a:gd name="T17" fmla="*/ 77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4" h="106">
                      <a:moveTo>
                        <a:pt x="114" y="77"/>
                      </a:moveTo>
                      <a:lnTo>
                        <a:pt x="90" y="0"/>
                      </a:lnTo>
                      <a:lnTo>
                        <a:pt x="60" y="7"/>
                      </a:lnTo>
                      <a:lnTo>
                        <a:pt x="30" y="16"/>
                      </a:lnTo>
                      <a:lnTo>
                        <a:pt x="0" y="27"/>
                      </a:lnTo>
                      <a:lnTo>
                        <a:pt x="24" y="106"/>
                      </a:lnTo>
                      <a:lnTo>
                        <a:pt x="54" y="96"/>
                      </a:lnTo>
                      <a:lnTo>
                        <a:pt x="84" y="86"/>
                      </a:lnTo>
                      <a:lnTo>
                        <a:pt x="114" y="7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53" name="Line 619"/>
                <p:cNvSpPr>
                  <a:spLocks noChangeShapeType="1"/>
                </p:cNvSpPr>
                <p:nvPr/>
              </p:nvSpPr>
              <p:spPr bwMode="auto">
                <a:xfrm flipH="1">
                  <a:off x="3655" y="2011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54" name="Line 620"/>
                <p:cNvSpPr>
                  <a:spLocks noChangeShapeType="1"/>
                </p:cNvSpPr>
                <p:nvPr/>
              </p:nvSpPr>
              <p:spPr bwMode="auto">
                <a:xfrm flipH="1">
                  <a:off x="3654" y="1998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55" name="Line 621"/>
                <p:cNvSpPr>
                  <a:spLocks noChangeShapeType="1"/>
                </p:cNvSpPr>
                <p:nvPr/>
              </p:nvSpPr>
              <p:spPr bwMode="auto">
                <a:xfrm>
                  <a:off x="3665" y="1998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56" name="Line 622"/>
                <p:cNvSpPr>
                  <a:spLocks noChangeShapeType="1"/>
                </p:cNvSpPr>
                <p:nvPr/>
              </p:nvSpPr>
              <p:spPr bwMode="auto">
                <a:xfrm>
                  <a:off x="3654" y="1999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57" name="Freeform 623"/>
                <p:cNvSpPr>
                  <a:spLocks/>
                </p:cNvSpPr>
                <p:nvPr/>
              </p:nvSpPr>
              <p:spPr bwMode="auto">
                <a:xfrm>
                  <a:off x="3654" y="1998"/>
                  <a:ext cx="12" cy="14"/>
                </a:xfrm>
                <a:custGeom>
                  <a:avLst/>
                  <a:gdLst>
                    <a:gd name="T0" fmla="*/ 46 w 51"/>
                    <a:gd name="T1" fmla="*/ 0 h 57"/>
                    <a:gd name="T2" fmla="*/ 0 w 51"/>
                    <a:gd name="T3" fmla="*/ 5 h 57"/>
                    <a:gd name="T4" fmla="*/ 6 w 51"/>
                    <a:gd name="T5" fmla="*/ 57 h 57"/>
                    <a:gd name="T6" fmla="*/ 51 w 51"/>
                    <a:gd name="T7" fmla="*/ 51 h 57"/>
                    <a:gd name="T8" fmla="*/ 46 w 51"/>
                    <a:gd name="T9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" h="57">
                      <a:moveTo>
                        <a:pt x="46" y="0"/>
                      </a:moveTo>
                      <a:lnTo>
                        <a:pt x="0" y="5"/>
                      </a:lnTo>
                      <a:lnTo>
                        <a:pt x="6" y="57"/>
                      </a:lnTo>
                      <a:lnTo>
                        <a:pt x="51" y="51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58" name="Line 624"/>
                <p:cNvSpPr>
                  <a:spLocks noChangeShapeType="1"/>
                </p:cNvSpPr>
                <p:nvPr/>
              </p:nvSpPr>
              <p:spPr bwMode="auto">
                <a:xfrm flipV="1">
                  <a:off x="3682" y="1994"/>
                  <a:ext cx="11" cy="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59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3684" y="2006"/>
                  <a:ext cx="11" cy="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0" name="Line 626"/>
                <p:cNvSpPr>
                  <a:spLocks noChangeShapeType="1"/>
                </p:cNvSpPr>
                <p:nvPr/>
              </p:nvSpPr>
              <p:spPr bwMode="auto">
                <a:xfrm flipH="1" flipV="1">
                  <a:off x="3682" y="1995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1" name="Line 627"/>
                <p:cNvSpPr>
                  <a:spLocks noChangeShapeType="1"/>
                </p:cNvSpPr>
                <p:nvPr/>
              </p:nvSpPr>
              <p:spPr bwMode="auto">
                <a:xfrm flipH="1" flipV="1">
                  <a:off x="3693" y="1994"/>
                  <a:ext cx="2" cy="1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2" name="Freeform 628"/>
                <p:cNvSpPr>
                  <a:spLocks/>
                </p:cNvSpPr>
                <p:nvPr/>
              </p:nvSpPr>
              <p:spPr bwMode="auto">
                <a:xfrm>
                  <a:off x="3682" y="1994"/>
                  <a:ext cx="13" cy="14"/>
                </a:xfrm>
                <a:custGeom>
                  <a:avLst/>
                  <a:gdLst>
                    <a:gd name="T0" fmla="*/ 7 w 52"/>
                    <a:gd name="T1" fmla="*/ 57 h 57"/>
                    <a:gd name="T2" fmla="*/ 52 w 52"/>
                    <a:gd name="T3" fmla="*/ 51 h 57"/>
                    <a:gd name="T4" fmla="*/ 46 w 52"/>
                    <a:gd name="T5" fmla="*/ 0 h 57"/>
                    <a:gd name="T6" fmla="*/ 0 w 52"/>
                    <a:gd name="T7" fmla="*/ 6 h 57"/>
                    <a:gd name="T8" fmla="*/ 7 w 52"/>
                    <a:gd name="T9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2" h="57">
                      <a:moveTo>
                        <a:pt x="7" y="57"/>
                      </a:moveTo>
                      <a:lnTo>
                        <a:pt x="52" y="51"/>
                      </a:lnTo>
                      <a:lnTo>
                        <a:pt x="46" y="0"/>
                      </a:lnTo>
                      <a:lnTo>
                        <a:pt x="0" y="6"/>
                      </a:lnTo>
                      <a:lnTo>
                        <a:pt x="7" y="57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3" name="Line 629"/>
                <p:cNvSpPr>
                  <a:spLocks noChangeShapeType="1"/>
                </p:cNvSpPr>
                <p:nvPr/>
              </p:nvSpPr>
              <p:spPr bwMode="auto">
                <a:xfrm flipH="1">
                  <a:off x="3768" y="1982"/>
                  <a:ext cx="11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4" name="Line 630"/>
                <p:cNvSpPr>
                  <a:spLocks noChangeShapeType="1"/>
                </p:cNvSpPr>
                <p:nvPr/>
              </p:nvSpPr>
              <p:spPr bwMode="auto">
                <a:xfrm flipH="1">
                  <a:off x="3763" y="1970"/>
                  <a:ext cx="11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5" name="Line 631"/>
                <p:cNvSpPr>
                  <a:spLocks noChangeShapeType="1"/>
                </p:cNvSpPr>
                <p:nvPr/>
              </p:nvSpPr>
              <p:spPr bwMode="auto">
                <a:xfrm>
                  <a:off x="3774" y="1970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6" name="Line 632"/>
                <p:cNvSpPr>
                  <a:spLocks noChangeShapeType="1"/>
                </p:cNvSpPr>
                <p:nvPr/>
              </p:nvSpPr>
              <p:spPr bwMode="auto">
                <a:xfrm>
                  <a:off x="3763" y="1974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7" name="Freeform 633"/>
                <p:cNvSpPr>
                  <a:spLocks/>
                </p:cNvSpPr>
                <p:nvPr/>
              </p:nvSpPr>
              <p:spPr bwMode="auto">
                <a:xfrm>
                  <a:off x="3763" y="1970"/>
                  <a:ext cx="16" cy="17"/>
                </a:xfrm>
                <a:custGeom>
                  <a:avLst/>
                  <a:gdLst>
                    <a:gd name="T0" fmla="*/ 42 w 64"/>
                    <a:gd name="T1" fmla="*/ 0 h 65"/>
                    <a:gd name="T2" fmla="*/ 0 w 64"/>
                    <a:gd name="T3" fmla="*/ 16 h 65"/>
                    <a:gd name="T4" fmla="*/ 20 w 64"/>
                    <a:gd name="T5" fmla="*/ 65 h 65"/>
                    <a:gd name="T6" fmla="*/ 64 w 64"/>
                    <a:gd name="T7" fmla="*/ 48 h 65"/>
                    <a:gd name="T8" fmla="*/ 42 w 64"/>
                    <a:gd name="T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5">
                      <a:moveTo>
                        <a:pt x="42" y="0"/>
                      </a:moveTo>
                      <a:lnTo>
                        <a:pt x="0" y="16"/>
                      </a:lnTo>
                      <a:lnTo>
                        <a:pt x="20" y="65"/>
                      </a:lnTo>
                      <a:lnTo>
                        <a:pt x="64" y="48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8" name="Line 634"/>
                <p:cNvSpPr>
                  <a:spLocks noChangeShapeType="1"/>
                </p:cNvSpPr>
                <p:nvPr/>
              </p:nvSpPr>
              <p:spPr bwMode="auto">
                <a:xfrm flipH="1">
                  <a:off x="3795" y="1971"/>
                  <a:ext cx="10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69" name="Line 635"/>
                <p:cNvSpPr>
                  <a:spLocks noChangeShapeType="1"/>
                </p:cNvSpPr>
                <p:nvPr/>
              </p:nvSpPr>
              <p:spPr bwMode="auto">
                <a:xfrm flipH="1">
                  <a:off x="3790" y="1959"/>
                  <a:ext cx="10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70" name="Line 636"/>
                <p:cNvSpPr>
                  <a:spLocks noChangeShapeType="1"/>
                </p:cNvSpPr>
                <p:nvPr/>
              </p:nvSpPr>
              <p:spPr bwMode="auto">
                <a:xfrm>
                  <a:off x="3800" y="1959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71" name="Line 637"/>
                <p:cNvSpPr>
                  <a:spLocks noChangeShapeType="1"/>
                </p:cNvSpPr>
                <p:nvPr/>
              </p:nvSpPr>
              <p:spPr bwMode="auto">
                <a:xfrm>
                  <a:off x="3790" y="1963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72" name="Freeform 638"/>
                <p:cNvSpPr>
                  <a:spLocks/>
                </p:cNvSpPr>
                <p:nvPr/>
              </p:nvSpPr>
              <p:spPr bwMode="auto">
                <a:xfrm>
                  <a:off x="3790" y="1959"/>
                  <a:ext cx="15" cy="17"/>
                </a:xfrm>
                <a:custGeom>
                  <a:avLst/>
                  <a:gdLst>
                    <a:gd name="T0" fmla="*/ 44 w 64"/>
                    <a:gd name="T1" fmla="*/ 0 h 65"/>
                    <a:gd name="T2" fmla="*/ 0 w 64"/>
                    <a:gd name="T3" fmla="*/ 15 h 65"/>
                    <a:gd name="T4" fmla="*/ 23 w 64"/>
                    <a:gd name="T5" fmla="*/ 65 h 65"/>
                    <a:gd name="T6" fmla="*/ 64 w 64"/>
                    <a:gd name="T7" fmla="*/ 48 h 65"/>
                    <a:gd name="T8" fmla="*/ 44 w 64"/>
                    <a:gd name="T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5">
                      <a:moveTo>
                        <a:pt x="44" y="0"/>
                      </a:moveTo>
                      <a:lnTo>
                        <a:pt x="0" y="15"/>
                      </a:lnTo>
                      <a:lnTo>
                        <a:pt x="23" y="65"/>
                      </a:lnTo>
                      <a:lnTo>
                        <a:pt x="64" y="48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73" name="Line 639"/>
                <p:cNvSpPr>
                  <a:spLocks noChangeShapeType="1"/>
                </p:cNvSpPr>
                <p:nvPr/>
              </p:nvSpPr>
              <p:spPr bwMode="auto">
                <a:xfrm flipH="1">
                  <a:off x="3981" y="1894"/>
                  <a:ext cx="11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74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3976" y="1882"/>
                  <a:ext cx="11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75" name="Line 641"/>
                <p:cNvSpPr>
                  <a:spLocks noChangeShapeType="1"/>
                </p:cNvSpPr>
                <p:nvPr/>
              </p:nvSpPr>
              <p:spPr bwMode="auto">
                <a:xfrm>
                  <a:off x="3987" y="1882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76" name="Line 642"/>
                <p:cNvSpPr>
                  <a:spLocks noChangeShapeType="1"/>
                </p:cNvSpPr>
                <p:nvPr/>
              </p:nvSpPr>
              <p:spPr bwMode="auto">
                <a:xfrm>
                  <a:off x="3976" y="1886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77" name="Freeform 643"/>
                <p:cNvSpPr>
                  <a:spLocks/>
                </p:cNvSpPr>
                <p:nvPr/>
              </p:nvSpPr>
              <p:spPr bwMode="auto">
                <a:xfrm>
                  <a:off x="3976" y="1882"/>
                  <a:ext cx="16" cy="16"/>
                </a:xfrm>
                <a:custGeom>
                  <a:avLst/>
                  <a:gdLst>
                    <a:gd name="T0" fmla="*/ 42 w 63"/>
                    <a:gd name="T1" fmla="*/ 0 h 66"/>
                    <a:gd name="T2" fmla="*/ 0 w 63"/>
                    <a:gd name="T3" fmla="*/ 17 h 66"/>
                    <a:gd name="T4" fmla="*/ 20 w 63"/>
                    <a:gd name="T5" fmla="*/ 66 h 66"/>
                    <a:gd name="T6" fmla="*/ 63 w 63"/>
                    <a:gd name="T7" fmla="*/ 47 h 66"/>
                    <a:gd name="T8" fmla="*/ 42 w 63"/>
                    <a:gd name="T9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6">
                      <a:moveTo>
                        <a:pt x="42" y="0"/>
                      </a:moveTo>
                      <a:lnTo>
                        <a:pt x="0" y="17"/>
                      </a:lnTo>
                      <a:lnTo>
                        <a:pt x="20" y="66"/>
                      </a:lnTo>
                      <a:lnTo>
                        <a:pt x="63" y="47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78" name="Line 644"/>
                <p:cNvSpPr>
                  <a:spLocks noChangeShapeType="1"/>
                </p:cNvSpPr>
                <p:nvPr/>
              </p:nvSpPr>
              <p:spPr bwMode="auto">
                <a:xfrm flipV="1">
                  <a:off x="3950" y="1893"/>
                  <a:ext cx="10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79" name="Line 645"/>
                <p:cNvSpPr>
                  <a:spLocks noChangeShapeType="1"/>
                </p:cNvSpPr>
                <p:nvPr/>
              </p:nvSpPr>
              <p:spPr bwMode="auto">
                <a:xfrm flipV="1">
                  <a:off x="3955" y="1905"/>
                  <a:ext cx="10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0" name="Line 646"/>
                <p:cNvSpPr>
                  <a:spLocks noChangeShapeType="1"/>
                </p:cNvSpPr>
                <p:nvPr/>
              </p:nvSpPr>
              <p:spPr bwMode="auto">
                <a:xfrm flipH="1" flipV="1">
                  <a:off x="3950" y="1897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1" name="Line 647"/>
                <p:cNvSpPr>
                  <a:spLocks noChangeShapeType="1"/>
                </p:cNvSpPr>
                <p:nvPr/>
              </p:nvSpPr>
              <p:spPr bwMode="auto">
                <a:xfrm flipH="1" flipV="1">
                  <a:off x="3960" y="1893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2" name="Freeform 648"/>
                <p:cNvSpPr>
                  <a:spLocks/>
                </p:cNvSpPr>
                <p:nvPr/>
              </p:nvSpPr>
              <p:spPr bwMode="auto">
                <a:xfrm>
                  <a:off x="3950" y="1893"/>
                  <a:ext cx="15" cy="16"/>
                </a:xfrm>
                <a:custGeom>
                  <a:avLst/>
                  <a:gdLst>
                    <a:gd name="T0" fmla="*/ 20 w 63"/>
                    <a:gd name="T1" fmla="*/ 66 h 66"/>
                    <a:gd name="T2" fmla="*/ 63 w 63"/>
                    <a:gd name="T3" fmla="*/ 47 h 66"/>
                    <a:gd name="T4" fmla="*/ 43 w 63"/>
                    <a:gd name="T5" fmla="*/ 0 h 66"/>
                    <a:gd name="T6" fmla="*/ 0 w 63"/>
                    <a:gd name="T7" fmla="*/ 17 h 66"/>
                    <a:gd name="T8" fmla="*/ 20 w 63"/>
                    <a:gd name="T9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66">
                      <a:moveTo>
                        <a:pt x="20" y="66"/>
                      </a:moveTo>
                      <a:lnTo>
                        <a:pt x="63" y="47"/>
                      </a:lnTo>
                      <a:lnTo>
                        <a:pt x="43" y="0"/>
                      </a:lnTo>
                      <a:lnTo>
                        <a:pt x="0" y="17"/>
                      </a:lnTo>
                      <a:lnTo>
                        <a:pt x="20" y="66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3" name="Line 649"/>
                <p:cNvSpPr>
                  <a:spLocks noChangeShapeType="1"/>
                </p:cNvSpPr>
                <p:nvPr/>
              </p:nvSpPr>
              <p:spPr bwMode="auto">
                <a:xfrm flipH="1">
                  <a:off x="3899" y="1866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4" name="Freeform 650"/>
                <p:cNvSpPr>
                  <a:spLocks/>
                </p:cNvSpPr>
                <p:nvPr/>
              </p:nvSpPr>
              <p:spPr bwMode="auto">
                <a:xfrm>
                  <a:off x="3899" y="1854"/>
                  <a:ext cx="19" cy="12"/>
                </a:xfrm>
                <a:custGeom>
                  <a:avLst/>
                  <a:gdLst>
                    <a:gd name="T0" fmla="*/ 76 w 76"/>
                    <a:gd name="T1" fmla="*/ 0 h 51"/>
                    <a:gd name="T2" fmla="*/ 0 w 76"/>
                    <a:gd name="T3" fmla="*/ 0 h 51"/>
                    <a:gd name="T4" fmla="*/ 0 w 76"/>
                    <a:gd name="T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51">
                      <a:moveTo>
                        <a:pt x="76" y="0"/>
                      </a:moveTo>
                      <a:lnTo>
                        <a:pt x="0" y="0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5" name="Line 651"/>
                <p:cNvSpPr>
                  <a:spLocks noChangeShapeType="1"/>
                </p:cNvSpPr>
                <p:nvPr/>
              </p:nvSpPr>
              <p:spPr bwMode="auto">
                <a:xfrm>
                  <a:off x="3918" y="1854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6" name="Rectangle 652"/>
                <p:cNvSpPr>
                  <a:spLocks noChangeArrowheads="1"/>
                </p:cNvSpPr>
                <p:nvPr/>
              </p:nvSpPr>
              <p:spPr bwMode="auto">
                <a:xfrm>
                  <a:off x="3899" y="1854"/>
                  <a:ext cx="19" cy="12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7" name="Line 653"/>
                <p:cNvSpPr>
                  <a:spLocks noChangeShapeType="1"/>
                </p:cNvSpPr>
                <p:nvPr/>
              </p:nvSpPr>
              <p:spPr bwMode="auto">
                <a:xfrm flipH="1">
                  <a:off x="4132" y="1866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8" name="Freeform 654"/>
                <p:cNvSpPr>
                  <a:spLocks/>
                </p:cNvSpPr>
                <p:nvPr/>
              </p:nvSpPr>
              <p:spPr bwMode="auto">
                <a:xfrm>
                  <a:off x="4132" y="1854"/>
                  <a:ext cx="19" cy="12"/>
                </a:xfrm>
                <a:custGeom>
                  <a:avLst/>
                  <a:gdLst>
                    <a:gd name="T0" fmla="*/ 75 w 75"/>
                    <a:gd name="T1" fmla="*/ 0 h 51"/>
                    <a:gd name="T2" fmla="*/ 0 w 75"/>
                    <a:gd name="T3" fmla="*/ 0 h 51"/>
                    <a:gd name="T4" fmla="*/ 0 w 75"/>
                    <a:gd name="T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51">
                      <a:moveTo>
                        <a:pt x="75" y="0"/>
                      </a:moveTo>
                      <a:lnTo>
                        <a:pt x="0" y="0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89" name="Line 655"/>
                <p:cNvSpPr>
                  <a:spLocks noChangeShapeType="1"/>
                </p:cNvSpPr>
                <p:nvPr/>
              </p:nvSpPr>
              <p:spPr bwMode="auto">
                <a:xfrm>
                  <a:off x="4151" y="1854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90" name="Rectangle 656"/>
                <p:cNvSpPr>
                  <a:spLocks noChangeArrowheads="1"/>
                </p:cNvSpPr>
                <p:nvPr/>
              </p:nvSpPr>
              <p:spPr bwMode="auto">
                <a:xfrm>
                  <a:off x="4132" y="1854"/>
                  <a:ext cx="19" cy="12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91" name="Line 657"/>
                <p:cNvSpPr>
                  <a:spLocks noChangeShapeType="1"/>
                </p:cNvSpPr>
                <p:nvPr/>
              </p:nvSpPr>
              <p:spPr bwMode="auto">
                <a:xfrm flipH="1">
                  <a:off x="4170" y="1866"/>
                  <a:ext cx="20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92" name="Freeform 658"/>
                <p:cNvSpPr>
                  <a:spLocks/>
                </p:cNvSpPr>
                <p:nvPr/>
              </p:nvSpPr>
              <p:spPr bwMode="auto">
                <a:xfrm>
                  <a:off x="4170" y="1854"/>
                  <a:ext cx="20" cy="12"/>
                </a:xfrm>
                <a:custGeom>
                  <a:avLst/>
                  <a:gdLst>
                    <a:gd name="T0" fmla="*/ 77 w 77"/>
                    <a:gd name="T1" fmla="*/ 0 h 51"/>
                    <a:gd name="T2" fmla="*/ 0 w 77"/>
                    <a:gd name="T3" fmla="*/ 0 h 51"/>
                    <a:gd name="T4" fmla="*/ 0 w 77"/>
                    <a:gd name="T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7" h="51">
                      <a:moveTo>
                        <a:pt x="77" y="0"/>
                      </a:moveTo>
                      <a:lnTo>
                        <a:pt x="0" y="0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93" name="Line 659"/>
                <p:cNvSpPr>
                  <a:spLocks noChangeShapeType="1"/>
                </p:cNvSpPr>
                <p:nvPr/>
              </p:nvSpPr>
              <p:spPr bwMode="auto">
                <a:xfrm>
                  <a:off x="4190" y="1854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94" name="Rectangle 660"/>
                <p:cNvSpPr>
                  <a:spLocks noChangeArrowheads="1"/>
                </p:cNvSpPr>
                <p:nvPr/>
              </p:nvSpPr>
              <p:spPr bwMode="auto">
                <a:xfrm>
                  <a:off x="4170" y="1854"/>
                  <a:ext cx="20" cy="12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95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4239" y="1784"/>
                  <a:ext cx="18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96" name="Freeform 662"/>
                <p:cNvSpPr>
                  <a:spLocks/>
                </p:cNvSpPr>
                <p:nvPr/>
              </p:nvSpPr>
              <p:spPr bwMode="auto">
                <a:xfrm>
                  <a:off x="4242" y="1784"/>
                  <a:ext cx="18" cy="18"/>
                </a:xfrm>
                <a:custGeom>
                  <a:avLst/>
                  <a:gdLst>
                    <a:gd name="T0" fmla="*/ 0 w 73"/>
                    <a:gd name="T1" fmla="*/ 72 h 72"/>
                    <a:gd name="T2" fmla="*/ 73 w 73"/>
                    <a:gd name="T3" fmla="*/ 52 h 72"/>
                    <a:gd name="T4" fmla="*/ 60 w 73"/>
                    <a:gd name="T5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72">
                      <a:moveTo>
                        <a:pt x="0" y="72"/>
                      </a:moveTo>
                      <a:lnTo>
                        <a:pt x="73" y="52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97" name="Line 663"/>
                <p:cNvSpPr>
                  <a:spLocks noChangeShapeType="1"/>
                </p:cNvSpPr>
                <p:nvPr/>
              </p:nvSpPr>
              <p:spPr bwMode="auto">
                <a:xfrm flipH="1" flipV="1">
                  <a:off x="4239" y="1789"/>
                  <a:ext cx="3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98" name="Freeform 664"/>
                <p:cNvSpPr>
                  <a:spLocks/>
                </p:cNvSpPr>
                <p:nvPr/>
              </p:nvSpPr>
              <p:spPr bwMode="auto">
                <a:xfrm>
                  <a:off x="4239" y="1784"/>
                  <a:ext cx="21" cy="18"/>
                </a:xfrm>
                <a:custGeom>
                  <a:avLst/>
                  <a:gdLst>
                    <a:gd name="T0" fmla="*/ 14 w 87"/>
                    <a:gd name="T1" fmla="*/ 72 h 72"/>
                    <a:gd name="T2" fmla="*/ 87 w 87"/>
                    <a:gd name="T3" fmla="*/ 52 h 72"/>
                    <a:gd name="T4" fmla="*/ 74 w 87"/>
                    <a:gd name="T5" fmla="*/ 0 h 72"/>
                    <a:gd name="T6" fmla="*/ 0 w 87"/>
                    <a:gd name="T7" fmla="*/ 20 h 72"/>
                    <a:gd name="T8" fmla="*/ 14 w 87"/>
                    <a:gd name="T9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72">
                      <a:moveTo>
                        <a:pt x="14" y="72"/>
                      </a:moveTo>
                      <a:lnTo>
                        <a:pt x="87" y="52"/>
                      </a:lnTo>
                      <a:lnTo>
                        <a:pt x="74" y="0"/>
                      </a:lnTo>
                      <a:lnTo>
                        <a:pt x="0" y="20"/>
                      </a:lnTo>
                      <a:lnTo>
                        <a:pt x="14" y="72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699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4275" y="1774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00" name="Freeform 666"/>
                <p:cNvSpPr>
                  <a:spLocks/>
                </p:cNvSpPr>
                <p:nvPr/>
              </p:nvSpPr>
              <p:spPr bwMode="auto">
                <a:xfrm>
                  <a:off x="4279" y="1774"/>
                  <a:ext cx="18" cy="18"/>
                </a:xfrm>
                <a:custGeom>
                  <a:avLst/>
                  <a:gdLst>
                    <a:gd name="T0" fmla="*/ 0 w 74"/>
                    <a:gd name="T1" fmla="*/ 72 h 72"/>
                    <a:gd name="T2" fmla="*/ 74 w 74"/>
                    <a:gd name="T3" fmla="*/ 52 h 72"/>
                    <a:gd name="T4" fmla="*/ 60 w 74"/>
                    <a:gd name="T5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72">
                      <a:moveTo>
                        <a:pt x="0" y="72"/>
                      </a:moveTo>
                      <a:lnTo>
                        <a:pt x="74" y="52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01" name="Line 667"/>
                <p:cNvSpPr>
                  <a:spLocks noChangeShapeType="1"/>
                </p:cNvSpPr>
                <p:nvPr/>
              </p:nvSpPr>
              <p:spPr bwMode="auto">
                <a:xfrm flipH="1" flipV="1">
                  <a:off x="4275" y="1779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02" name="Freeform 668"/>
                <p:cNvSpPr>
                  <a:spLocks/>
                </p:cNvSpPr>
                <p:nvPr/>
              </p:nvSpPr>
              <p:spPr bwMode="auto">
                <a:xfrm>
                  <a:off x="4275" y="1774"/>
                  <a:ext cx="22" cy="18"/>
                </a:xfrm>
                <a:custGeom>
                  <a:avLst/>
                  <a:gdLst>
                    <a:gd name="T0" fmla="*/ 15 w 89"/>
                    <a:gd name="T1" fmla="*/ 72 h 72"/>
                    <a:gd name="T2" fmla="*/ 89 w 89"/>
                    <a:gd name="T3" fmla="*/ 52 h 72"/>
                    <a:gd name="T4" fmla="*/ 75 w 89"/>
                    <a:gd name="T5" fmla="*/ 0 h 72"/>
                    <a:gd name="T6" fmla="*/ 0 w 89"/>
                    <a:gd name="T7" fmla="*/ 20 h 72"/>
                    <a:gd name="T8" fmla="*/ 15 w 89"/>
                    <a:gd name="T9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72">
                      <a:moveTo>
                        <a:pt x="15" y="72"/>
                      </a:moveTo>
                      <a:lnTo>
                        <a:pt x="89" y="52"/>
                      </a:lnTo>
                      <a:lnTo>
                        <a:pt x="75" y="0"/>
                      </a:lnTo>
                      <a:lnTo>
                        <a:pt x="0" y="20"/>
                      </a:lnTo>
                      <a:lnTo>
                        <a:pt x="15" y="72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03" name="Line 669"/>
                <p:cNvSpPr>
                  <a:spLocks noChangeShapeType="1"/>
                </p:cNvSpPr>
                <p:nvPr/>
              </p:nvSpPr>
              <p:spPr bwMode="auto">
                <a:xfrm flipH="1" flipV="1">
                  <a:off x="4395" y="1899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04" name="Freeform 670"/>
                <p:cNvSpPr>
                  <a:spLocks/>
                </p:cNvSpPr>
                <p:nvPr/>
              </p:nvSpPr>
              <p:spPr bwMode="auto">
                <a:xfrm>
                  <a:off x="4395" y="1886"/>
                  <a:ext cx="22" cy="13"/>
                </a:xfrm>
                <a:custGeom>
                  <a:avLst/>
                  <a:gdLst>
                    <a:gd name="T0" fmla="*/ 87 w 87"/>
                    <a:gd name="T1" fmla="*/ 20 h 53"/>
                    <a:gd name="T2" fmla="*/ 13 w 87"/>
                    <a:gd name="T3" fmla="*/ 0 h 53"/>
                    <a:gd name="T4" fmla="*/ 0 w 87"/>
                    <a:gd name="T5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53">
                      <a:moveTo>
                        <a:pt x="87" y="20"/>
                      </a:moveTo>
                      <a:lnTo>
                        <a:pt x="13" y="0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05" name="Line 671"/>
                <p:cNvSpPr>
                  <a:spLocks noChangeShapeType="1"/>
                </p:cNvSpPr>
                <p:nvPr/>
              </p:nvSpPr>
              <p:spPr bwMode="auto">
                <a:xfrm flipH="1">
                  <a:off x="4414" y="1891"/>
                  <a:ext cx="3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06" name="Freeform 672"/>
                <p:cNvSpPr>
                  <a:spLocks/>
                </p:cNvSpPr>
                <p:nvPr/>
              </p:nvSpPr>
              <p:spPr bwMode="auto">
                <a:xfrm>
                  <a:off x="4395" y="1886"/>
                  <a:ext cx="22" cy="18"/>
                </a:xfrm>
                <a:custGeom>
                  <a:avLst/>
                  <a:gdLst>
                    <a:gd name="T0" fmla="*/ 87 w 87"/>
                    <a:gd name="T1" fmla="*/ 20 h 73"/>
                    <a:gd name="T2" fmla="*/ 13 w 87"/>
                    <a:gd name="T3" fmla="*/ 0 h 73"/>
                    <a:gd name="T4" fmla="*/ 0 w 87"/>
                    <a:gd name="T5" fmla="*/ 53 h 73"/>
                    <a:gd name="T6" fmla="*/ 73 w 87"/>
                    <a:gd name="T7" fmla="*/ 73 h 73"/>
                    <a:gd name="T8" fmla="*/ 87 w 87"/>
                    <a:gd name="T9" fmla="*/ 2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73">
                      <a:moveTo>
                        <a:pt x="87" y="20"/>
                      </a:moveTo>
                      <a:lnTo>
                        <a:pt x="13" y="0"/>
                      </a:lnTo>
                      <a:lnTo>
                        <a:pt x="0" y="53"/>
                      </a:lnTo>
                      <a:lnTo>
                        <a:pt x="73" y="73"/>
                      </a:lnTo>
                      <a:lnTo>
                        <a:pt x="87" y="2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07" name="Line 673"/>
                <p:cNvSpPr>
                  <a:spLocks noChangeShapeType="1"/>
                </p:cNvSpPr>
                <p:nvPr/>
              </p:nvSpPr>
              <p:spPr bwMode="auto">
                <a:xfrm flipH="1" flipV="1">
                  <a:off x="4432" y="1909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08" name="Freeform 674"/>
                <p:cNvSpPr>
                  <a:spLocks/>
                </p:cNvSpPr>
                <p:nvPr/>
              </p:nvSpPr>
              <p:spPr bwMode="auto">
                <a:xfrm>
                  <a:off x="4432" y="1896"/>
                  <a:ext cx="22" cy="13"/>
                </a:xfrm>
                <a:custGeom>
                  <a:avLst/>
                  <a:gdLst>
                    <a:gd name="T0" fmla="*/ 88 w 88"/>
                    <a:gd name="T1" fmla="*/ 20 h 53"/>
                    <a:gd name="T2" fmla="*/ 15 w 88"/>
                    <a:gd name="T3" fmla="*/ 0 h 53"/>
                    <a:gd name="T4" fmla="*/ 0 w 88"/>
                    <a:gd name="T5" fmla="*/ 53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8" h="53">
                      <a:moveTo>
                        <a:pt x="88" y="20"/>
                      </a:moveTo>
                      <a:lnTo>
                        <a:pt x="15" y="0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09" name="Line 675"/>
                <p:cNvSpPr>
                  <a:spLocks noChangeShapeType="1"/>
                </p:cNvSpPr>
                <p:nvPr/>
              </p:nvSpPr>
              <p:spPr bwMode="auto">
                <a:xfrm flipH="1">
                  <a:off x="4451" y="1901"/>
                  <a:ext cx="3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10" name="Freeform 676"/>
                <p:cNvSpPr>
                  <a:spLocks/>
                </p:cNvSpPr>
                <p:nvPr/>
              </p:nvSpPr>
              <p:spPr bwMode="auto">
                <a:xfrm>
                  <a:off x="4432" y="1896"/>
                  <a:ext cx="22" cy="18"/>
                </a:xfrm>
                <a:custGeom>
                  <a:avLst/>
                  <a:gdLst>
                    <a:gd name="T0" fmla="*/ 88 w 88"/>
                    <a:gd name="T1" fmla="*/ 20 h 73"/>
                    <a:gd name="T2" fmla="*/ 15 w 88"/>
                    <a:gd name="T3" fmla="*/ 0 h 73"/>
                    <a:gd name="T4" fmla="*/ 0 w 88"/>
                    <a:gd name="T5" fmla="*/ 53 h 73"/>
                    <a:gd name="T6" fmla="*/ 75 w 88"/>
                    <a:gd name="T7" fmla="*/ 73 h 73"/>
                    <a:gd name="T8" fmla="*/ 88 w 88"/>
                    <a:gd name="T9" fmla="*/ 2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73">
                      <a:moveTo>
                        <a:pt x="88" y="20"/>
                      </a:moveTo>
                      <a:lnTo>
                        <a:pt x="15" y="0"/>
                      </a:lnTo>
                      <a:lnTo>
                        <a:pt x="0" y="53"/>
                      </a:lnTo>
                      <a:lnTo>
                        <a:pt x="75" y="73"/>
                      </a:lnTo>
                      <a:lnTo>
                        <a:pt x="88" y="2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11" name="Line 677"/>
                <p:cNvSpPr>
                  <a:spLocks noChangeShapeType="1"/>
                </p:cNvSpPr>
                <p:nvPr/>
              </p:nvSpPr>
              <p:spPr bwMode="auto">
                <a:xfrm flipH="1">
                  <a:off x="4383" y="1866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12" name="Freeform 678"/>
                <p:cNvSpPr>
                  <a:spLocks/>
                </p:cNvSpPr>
                <p:nvPr/>
              </p:nvSpPr>
              <p:spPr bwMode="auto">
                <a:xfrm>
                  <a:off x="4383" y="1854"/>
                  <a:ext cx="19" cy="12"/>
                </a:xfrm>
                <a:custGeom>
                  <a:avLst/>
                  <a:gdLst>
                    <a:gd name="T0" fmla="*/ 76 w 76"/>
                    <a:gd name="T1" fmla="*/ 0 h 51"/>
                    <a:gd name="T2" fmla="*/ 0 w 76"/>
                    <a:gd name="T3" fmla="*/ 0 h 51"/>
                    <a:gd name="T4" fmla="*/ 0 w 76"/>
                    <a:gd name="T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51">
                      <a:moveTo>
                        <a:pt x="76" y="0"/>
                      </a:moveTo>
                      <a:lnTo>
                        <a:pt x="0" y="0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13" name="Line 679"/>
                <p:cNvSpPr>
                  <a:spLocks noChangeShapeType="1"/>
                </p:cNvSpPr>
                <p:nvPr/>
              </p:nvSpPr>
              <p:spPr bwMode="auto">
                <a:xfrm>
                  <a:off x="4402" y="1854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14" name="Rectangle 680"/>
                <p:cNvSpPr>
                  <a:spLocks noChangeArrowheads="1"/>
                </p:cNvSpPr>
                <p:nvPr/>
              </p:nvSpPr>
              <p:spPr bwMode="auto">
                <a:xfrm>
                  <a:off x="4383" y="1854"/>
                  <a:ext cx="19" cy="12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15" name="Line 681"/>
                <p:cNvSpPr>
                  <a:spLocks noChangeShapeType="1"/>
                </p:cNvSpPr>
                <p:nvPr/>
              </p:nvSpPr>
              <p:spPr bwMode="auto">
                <a:xfrm flipH="1">
                  <a:off x="4421" y="1866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16" name="Freeform 682"/>
                <p:cNvSpPr>
                  <a:spLocks/>
                </p:cNvSpPr>
                <p:nvPr/>
              </p:nvSpPr>
              <p:spPr bwMode="auto">
                <a:xfrm>
                  <a:off x="4421" y="1854"/>
                  <a:ext cx="19" cy="12"/>
                </a:xfrm>
                <a:custGeom>
                  <a:avLst/>
                  <a:gdLst>
                    <a:gd name="T0" fmla="*/ 76 w 76"/>
                    <a:gd name="T1" fmla="*/ 0 h 51"/>
                    <a:gd name="T2" fmla="*/ 0 w 76"/>
                    <a:gd name="T3" fmla="*/ 0 h 51"/>
                    <a:gd name="T4" fmla="*/ 0 w 76"/>
                    <a:gd name="T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51">
                      <a:moveTo>
                        <a:pt x="76" y="0"/>
                      </a:moveTo>
                      <a:lnTo>
                        <a:pt x="0" y="0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17" name="Line 683"/>
                <p:cNvSpPr>
                  <a:spLocks noChangeShapeType="1"/>
                </p:cNvSpPr>
                <p:nvPr/>
              </p:nvSpPr>
              <p:spPr bwMode="auto">
                <a:xfrm>
                  <a:off x="4440" y="1854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18" name="Rectangle 684"/>
                <p:cNvSpPr>
                  <a:spLocks noChangeArrowheads="1"/>
                </p:cNvSpPr>
                <p:nvPr/>
              </p:nvSpPr>
              <p:spPr bwMode="auto">
                <a:xfrm>
                  <a:off x="4421" y="1854"/>
                  <a:ext cx="19" cy="12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19" name="Line 685"/>
                <p:cNvSpPr>
                  <a:spLocks noChangeShapeType="1"/>
                </p:cNvSpPr>
                <p:nvPr/>
              </p:nvSpPr>
              <p:spPr bwMode="auto">
                <a:xfrm flipV="1">
                  <a:off x="4458" y="1725"/>
                  <a:ext cx="19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0" name="Freeform 686"/>
                <p:cNvSpPr>
                  <a:spLocks/>
                </p:cNvSpPr>
                <p:nvPr/>
              </p:nvSpPr>
              <p:spPr bwMode="auto">
                <a:xfrm>
                  <a:off x="4462" y="1725"/>
                  <a:ext cx="18" cy="18"/>
                </a:xfrm>
                <a:custGeom>
                  <a:avLst/>
                  <a:gdLst>
                    <a:gd name="T0" fmla="*/ 0 w 74"/>
                    <a:gd name="T1" fmla="*/ 71 h 71"/>
                    <a:gd name="T2" fmla="*/ 74 w 74"/>
                    <a:gd name="T3" fmla="*/ 51 h 71"/>
                    <a:gd name="T4" fmla="*/ 60 w 74"/>
                    <a:gd name="T5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71">
                      <a:moveTo>
                        <a:pt x="0" y="71"/>
                      </a:moveTo>
                      <a:lnTo>
                        <a:pt x="74" y="51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1" name="Line 687"/>
                <p:cNvSpPr>
                  <a:spLocks noChangeShapeType="1"/>
                </p:cNvSpPr>
                <p:nvPr/>
              </p:nvSpPr>
              <p:spPr bwMode="auto">
                <a:xfrm flipH="1" flipV="1">
                  <a:off x="4458" y="1730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2" name="Freeform 688"/>
                <p:cNvSpPr>
                  <a:spLocks/>
                </p:cNvSpPr>
                <p:nvPr/>
              </p:nvSpPr>
              <p:spPr bwMode="auto">
                <a:xfrm>
                  <a:off x="4458" y="1725"/>
                  <a:ext cx="22" cy="18"/>
                </a:xfrm>
                <a:custGeom>
                  <a:avLst/>
                  <a:gdLst>
                    <a:gd name="T0" fmla="*/ 15 w 89"/>
                    <a:gd name="T1" fmla="*/ 71 h 71"/>
                    <a:gd name="T2" fmla="*/ 89 w 89"/>
                    <a:gd name="T3" fmla="*/ 51 h 71"/>
                    <a:gd name="T4" fmla="*/ 75 w 89"/>
                    <a:gd name="T5" fmla="*/ 0 h 71"/>
                    <a:gd name="T6" fmla="*/ 0 w 89"/>
                    <a:gd name="T7" fmla="*/ 20 h 71"/>
                    <a:gd name="T8" fmla="*/ 15 w 89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71">
                      <a:moveTo>
                        <a:pt x="15" y="71"/>
                      </a:moveTo>
                      <a:lnTo>
                        <a:pt x="89" y="51"/>
                      </a:lnTo>
                      <a:lnTo>
                        <a:pt x="75" y="0"/>
                      </a:lnTo>
                      <a:lnTo>
                        <a:pt x="0" y="20"/>
                      </a:lnTo>
                      <a:lnTo>
                        <a:pt x="15" y="71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3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4495" y="1715"/>
                  <a:ext cx="18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4" name="Freeform 690"/>
                <p:cNvSpPr>
                  <a:spLocks/>
                </p:cNvSpPr>
                <p:nvPr/>
              </p:nvSpPr>
              <p:spPr bwMode="auto">
                <a:xfrm>
                  <a:off x="4498" y="1715"/>
                  <a:ext cx="19" cy="18"/>
                </a:xfrm>
                <a:custGeom>
                  <a:avLst/>
                  <a:gdLst>
                    <a:gd name="T0" fmla="*/ 0 w 73"/>
                    <a:gd name="T1" fmla="*/ 71 h 71"/>
                    <a:gd name="T2" fmla="*/ 73 w 73"/>
                    <a:gd name="T3" fmla="*/ 51 h 71"/>
                    <a:gd name="T4" fmla="*/ 60 w 73"/>
                    <a:gd name="T5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71">
                      <a:moveTo>
                        <a:pt x="0" y="71"/>
                      </a:moveTo>
                      <a:lnTo>
                        <a:pt x="73" y="51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5" name="Line 691"/>
                <p:cNvSpPr>
                  <a:spLocks noChangeShapeType="1"/>
                </p:cNvSpPr>
                <p:nvPr/>
              </p:nvSpPr>
              <p:spPr bwMode="auto">
                <a:xfrm flipH="1" flipV="1">
                  <a:off x="4495" y="1720"/>
                  <a:ext cx="3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6" name="Freeform 692"/>
                <p:cNvSpPr>
                  <a:spLocks/>
                </p:cNvSpPr>
                <p:nvPr/>
              </p:nvSpPr>
              <p:spPr bwMode="auto">
                <a:xfrm>
                  <a:off x="4495" y="1715"/>
                  <a:ext cx="22" cy="18"/>
                </a:xfrm>
                <a:custGeom>
                  <a:avLst/>
                  <a:gdLst>
                    <a:gd name="T0" fmla="*/ 14 w 87"/>
                    <a:gd name="T1" fmla="*/ 71 h 71"/>
                    <a:gd name="T2" fmla="*/ 87 w 87"/>
                    <a:gd name="T3" fmla="*/ 51 h 71"/>
                    <a:gd name="T4" fmla="*/ 74 w 87"/>
                    <a:gd name="T5" fmla="*/ 0 h 71"/>
                    <a:gd name="T6" fmla="*/ 0 w 87"/>
                    <a:gd name="T7" fmla="*/ 20 h 71"/>
                    <a:gd name="T8" fmla="*/ 14 w 87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71">
                      <a:moveTo>
                        <a:pt x="14" y="71"/>
                      </a:moveTo>
                      <a:lnTo>
                        <a:pt x="87" y="51"/>
                      </a:lnTo>
                      <a:lnTo>
                        <a:pt x="74" y="0"/>
                      </a:lnTo>
                      <a:lnTo>
                        <a:pt x="0" y="20"/>
                      </a:lnTo>
                      <a:lnTo>
                        <a:pt x="14" y="71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7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4532" y="1705"/>
                  <a:ext cx="18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8" name="Freeform 694"/>
                <p:cNvSpPr>
                  <a:spLocks/>
                </p:cNvSpPr>
                <p:nvPr/>
              </p:nvSpPr>
              <p:spPr bwMode="auto">
                <a:xfrm>
                  <a:off x="4535" y="1705"/>
                  <a:ext cx="19" cy="18"/>
                </a:xfrm>
                <a:custGeom>
                  <a:avLst/>
                  <a:gdLst>
                    <a:gd name="T0" fmla="*/ 0 w 74"/>
                    <a:gd name="T1" fmla="*/ 71 h 71"/>
                    <a:gd name="T2" fmla="*/ 74 w 74"/>
                    <a:gd name="T3" fmla="*/ 51 h 71"/>
                    <a:gd name="T4" fmla="*/ 60 w 74"/>
                    <a:gd name="T5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4" h="71">
                      <a:moveTo>
                        <a:pt x="0" y="71"/>
                      </a:moveTo>
                      <a:lnTo>
                        <a:pt x="74" y="51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29" name="Line 695"/>
                <p:cNvSpPr>
                  <a:spLocks noChangeShapeType="1"/>
                </p:cNvSpPr>
                <p:nvPr/>
              </p:nvSpPr>
              <p:spPr bwMode="auto">
                <a:xfrm flipH="1" flipV="1">
                  <a:off x="4532" y="1710"/>
                  <a:ext cx="3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30" name="Freeform 696"/>
                <p:cNvSpPr>
                  <a:spLocks/>
                </p:cNvSpPr>
                <p:nvPr/>
              </p:nvSpPr>
              <p:spPr bwMode="auto">
                <a:xfrm>
                  <a:off x="4532" y="1705"/>
                  <a:ext cx="22" cy="18"/>
                </a:xfrm>
                <a:custGeom>
                  <a:avLst/>
                  <a:gdLst>
                    <a:gd name="T0" fmla="*/ 14 w 88"/>
                    <a:gd name="T1" fmla="*/ 71 h 71"/>
                    <a:gd name="T2" fmla="*/ 88 w 88"/>
                    <a:gd name="T3" fmla="*/ 51 h 71"/>
                    <a:gd name="T4" fmla="*/ 74 w 88"/>
                    <a:gd name="T5" fmla="*/ 0 h 71"/>
                    <a:gd name="T6" fmla="*/ 0 w 88"/>
                    <a:gd name="T7" fmla="*/ 20 h 71"/>
                    <a:gd name="T8" fmla="*/ 14 w 88"/>
                    <a:gd name="T9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71">
                      <a:moveTo>
                        <a:pt x="14" y="71"/>
                      </a:moveTo>
                      <a:lnTo>
                        <a:pt x="88" y="51"/>
                      </a:lnTo>
                      <a:lnTo>
                        <a:pt x="74" y="0"/>
                      </a:lnTo>
                      <a:lnTo>
                        <a:pt x="0" y="20"/>
                      </a:lnTo>
                      <a:lnTo>
                        <a:pt x="14" y="71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31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4631" y="1840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32" name="Freeform 698"/>
                <p:cNvSpPr>
                  <a:spLocks/>
                </p:cNvSpPr>
                <p:nvPr/>
              </p:nvSpPr>
              <p:spPr bwMode="auto">
                <a:xfrm>
                  <a:off x="4633" y="1840"/>
                  <a:ext cx="19" cy="15"/>
                </a:xfrm>
                <a:custGeom>
                  <a:avLst/>
                  <a:gdLst>
                    <a:gd name="T0" fmla="*/ 0 w 76"/>
                    <a:gd name="T1" fmla="*/ 64 h 64"/>
                    <a:gd name="T2" fmla="*/ 76 w 76"/>
                    <a:gd name="T3" fmla="*/ 54 h 64"/>
                    <a:gd name="T4" fmla="*/ 70 w 76"/>
                    <a:gd name="T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64">
                      <a:moveTo>
                        <a:pt x="0" y="64"/>
                      </a:moveTo>
                      <a:lnTo>
                        <a:pt x="76" y="54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33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4631" y="1842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34" name="Freeform 700"/>
                <p:cNvSpPr>
                  <a:spLocks/>
                </p:cNvSpPr>
                <p:nvPr/>
              </p:nvSpPr>
              <p:spPr bwMode="auto">
                <a:xfrm>
                  <a:off x="4631" y="1840"/>
                  <a:ext cx="21" cy="15"/>
                </a:xfrm>
                <a:custGeom>
                  <a:avLst/>
                  <a:gdLst>
                    <a:gd name="T0" fmla="*/ 6 w 82"/>
                    <a:gd name="T1" fmla="*/ 64 h 64"/>
                    <a:gd name="T2" fmla="*/ 82 w 82"/>
                    <a:gd name="T3" fmla="*/ 54 h 64"/>
                    <a:gd name="T4" fmla="*/ 76 w 82"/>
                    <a:gd name="T5" fmla="*/ 0 h 64"/>
                    <a:gd name="T6" fmla="*/ 0 w 82"/>
                    <a:gd name="T7" fmla="*/ 10 h 64"/>
                    <a:gd name="T8" fmla="*/ 6 w 82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4">
                      <a:moveTo>
                        <a:pt x="6" y="64"/>
                      </a:moveTo>
                      <a:lnTo>
                        <a:pt x="82" y="54"/>
                      </a:lnTo>
                      <a:lnTo>
                        <a:pt x="76" y="0"/>
                      </a:lnTo>
                      <a:lnTo>
                        <a:pt x="0" y="10"/>
                      </a:lnTo>
                      <a:lnTo>
                        <a:pt x="6" y="64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35" name="Line 701"/>
                <p:cNvSpPr>
                  <a:spLocks noChangeShapeType="1"/>
                </p:cNvSpPr>
                <p:nvPr/>
              </p:nvSpPr>
              <p:spPr bwMode="auto">
                <a:xfrm flipV="1">
                  <a:off x="4669" y="1835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36" name="Freeform 702"/>
                <p:cNvSpPr>
                  <a:spLocks/>
                </p:cNvSpPr>
                <p:nvPr/>
              </p:nvSpPr>
              <p:spPr bwMode="auto">
                <a:xfrm>
                  <a:off x="4671" y="1835"/>
                  <a:ext cx="19" cy="15"/>
                </a:xfrm>
                <a:custGeom>
                  <a:avLst/>
                  <a:gdLst>
                    <a:gd name="T0" fmla="*/ 0 w 77"/>
                    <a:gd name="T1" fmla="*/ 64 h 64"/>
                    <a:gd name="T2" fmla="*/ 77 w 77"/>
                    <a:gd name="T3" fmla="*/ 54 h 64"/>
                    <a:gd name="T4" fmla="*/ 68 w 77"/>
                    <a:gd name="T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7" h="64">
                      <a:moveTo>
                        <a:pt x="0" y="64"/>
                      </a:moveTo>
                      <a:lnTo>
                        <a:pt x="77" y="54"/>
                      </a:lnTo>
                      <a:lnTo>
                        <a:pt x="68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37" name="Line 703"/>
                <p:cNvSpPr>
                  <a:spLocks noChangeShapeType="1"/>
                </p:cNvSpPr>
                <p:nvPr/>
              </p:nvSpPr>
              <p:spPr bwMode="auto">
                <a:xfrm flipH="1" flipV="1">
                  <a:off x="4669" y="1837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38" name="Freeform 704"/>
                <p:cNvSpPr>
                  <a:spLocks/>
                </p:cNvSpPr>
                <p:nvPr/>
              </p:nvSpPr>
              <p:spPr bwMode="auto">
                <a:xfrm>
                  <a:off x="4669" y="1835"/>
                  <a:ext cx="21" cy="15"/>
                </a:xfrm>
                <a:custGeom>
                  <a:avLst/>
                  <a:gdLst>
                    <a:gd name="T0" fmla="*/ 7 w 84"/>
                    <a:gd name="T1" fmla="*/ 64 h 64"/>
                    <a:gd name="T2" fmla="*/ 84 w 84"/>
                    <a:gd name="T3" fmla="*/ 54 h 64"/>
                    <a:gd name="T4" fmla="*/ 75 w 84"/>
                    <a:gd name="T5" fmla="*/ 0 h 64"/>
                    <a:gd name="T6" fmla="*/ 0 w 84"/>
                    <a:gd name="T7" fmla="*/ 10 h 64"/>
                    <a:gd name="T8" fmla="*/ 7 w 84"/>
                    <a:gd name="T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64">
                      <a:moveTo>
                        <a:pt x="7" y="64"/>
                      </a:moveTo>
                      <a:lnTo>
                        <a:pt x="84" y="54"/>
                      </a:lnTo>
                      <a:lnTo>
                        <a:pt x="75" y="0"/>
                      </a:lnTo>
                      <a:lnTo>
                        <a:pt x="0" y="10"/>
                      </a:lnTo>
                      <a:lnTo>
                        <a:pt x="7" y="64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39" name="Line 705"/>
                <p:cNvSpPr>
                  <a:spLocks noChangeShapeType="1"/>
                </p:cNvSpPr>
                <p:nvPr/>
              </p:nvSpPr>
              <p:spPr bwMode="auto">
                <a:xfrm flipV="1">
                  <a:off x="4868" y="1809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40" name="Freeform 706"/>
                <p:cNvSpPr>
                  <a:spLocks/>
                </p:cNvSpPr>
                <p:nvPr/>
              </p:nvSpPr>
              <p:spPr bwMode="auto">
                <a:xfrm>
                  <a:off x="4869" y="1809"/>
                  <a:ext cx="20" cy="15"/>
                </a:xfrm>
                <a:custGeom>
                  <a:avLst/>
                  <a:gdLst>
                    <a:gd name="T0" fmla="*/ 0 w 78"/>
                    <a:gd name="T1" fmla="*/ 62 h 62"/>
                    <a:gd name="T2" fmla="*/ 78 w 78"/>
                    <a:gd name="T3" fmla="*/ 52 h 62"/>
                    <a:gd name="T4" fmla="*/ 69 w 78"/>
                    <a:gd name="T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" h="62">
                      <a:moveTo>
                        <a:pt x="0" y="62"/>
                      </a:moveTo>
                      <a:lnTo>
                        <a:pt x="78" y="52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41" name="Line 707"/>
                <p:cNvSpPr>
                  <a:spLocks noChangeShapeType="1"/>
                </p:cNvSpPr>
                <p:nvPr/>
              </p:nvSpPr>
              <p:spPr bwMode="auto">
                <a:xfrm flipH="1" flipV="1">
                  <a:off x="4868" y="1811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42" name="Freeform 708"/>
                <p:cNvSpPr>
                  <a:spLocks/>
                </p:cNvSpPr>
                <p:nvPr/>
              </p:nvSpPr>
              <p:spPr bwMode="auto">
                <a:xfrm>
                  <a:off x="4868" y="1809"/>
                  <a:ext cx="21" cy="15"/>
                </a:xfrm>
                <a:custGeom>
                  <a:avLst/>
                  <a:gdLst>
                    <a:gd name="T0" fmla="*/ 5 w 83"/>
                    <a:gd name="T1" fmla="*/ 62 h 62"/>
                    <a:gd name="T2" fmla="*/ 83 w 83"/>
                    <a:gd name="T3" fmla="*/ 52 h 62"/>
                    <a:gd name="T4" fmla="*/ 74 w 83"/>
                    <a:gd name="T5" fmla="*/ 0 h 62"/>
                    <a:gd name="T6" fmla="*/ 0 w 83"/>
                    <a:gd name="T7" fmla="*/ 10 h 62"/>
                    <a:gd name="T8" fmla="*/ 5 w 83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62">
                      <a:moveTo>
                        <a:pt x="5" y="62"/>
                      </a:moveTo>
                      <a:lnTo>
                        <a:pt x="83" y="52"/>
                      </a:lnTo>
                      <a:lnTo>
                        <a:pt x="74" y="0"/>
                      </a:lnTo>
                      <a:lnTo>
                        <a:pt x="0" y="10"/>
                      </a:lnTo>
                      <a:lnTo>
                        <a:pt x="5" y="62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43" name="Line 709"/>
                <p:cNvSpPr>
                  <a:spLocks noChangeShapeType="1"/>
                </p:cNvSpPr>
                <p:nvPr/>
              </p:nvSpPr>
              <p:spPr bwMode="auto">
                <a:xfrm flipV="1">
                  <a:off x="4906" y="1804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44" name="Freeform 710"/>
                <p:cNvSpPr>
                  <a:spLocks/>
                </p:cNvSpPr>
                <p:nvPr/>
              </p:nvSpPr>
              <p:spPr bwMode="auto">
                <a:xfrm>
                  <a:off x="4908" y="1804"/>
                  <a:ext cx="19" cy="15"/>
                </a:xfrm>
                <a:custGeom>
                  <a:avLst/>
                  <a:gdLst>
                    <a:gd name="T0" fmla="*/ 0 w 76"/>
                    <a:gd name="T1" fmla="*/ 62 h 62"/>
                    <a:gd name="T2" fmla="*/ 76 w 76"/>
                    <a:gd name="T3" fmla="*/ 52 h 62"/>
                    <a:gd name="T4" fmla="*/ 69 w 76"/>
                    <a:gd name="T5" fmla="*/ 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62">
                      <a:moveTo>
                        <a:pt x="0" y="62"/>
                      </a:moveTo>
                      <a:lnTo>
                        <a:pt x="76" y="52"/>
                      </a:lnTo>
                      <a:lnTo>
                        <a:pt x="69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745" name="Line 711"/>
                <p:cNvSpPr>
                  <a:spLocks noChangeShapeType="1"/>
                </p:cNvSpPr>
                <p:nvPr/>
              </p:nvSpPr>
              <p:spPr bwMode="auto">
                <a:xfrm flipH="1" flipV="1">
                  <a:off x="4906" y="1806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30" name="Group 913"/>
              <p:cNvGrpSpPr>
                <a:grpSpLocks/>
              </p:cNvGrpSpPr>
              <p:nvPr/>
            </p:nvGrpSpPr>
            <p:grpSpPr bwMode="auto">
              <a:xfrm>
                <a:off x="318" y="1742"/>
                <a:ext cx="4762" cy="1356"/>
                <a:chOff x="318" y="1742"/>
                <a:chExt cx="4762" cy="1356"/>
              </a:xfrm>
            </p:grpSpPr>
            <p:sp>
              <p:nvSpPr>
                <p:cNvPr id="346" name="Freeform 713"/>
                <p:cNvSpPr>
                  <a:spLocks/>
                </p:cNvSpPr>
                <p:nvPr/>
              </p:nvSpPr>
              <p:spPr bwMode="auto">
                <a:xfrm>
                  <a:off x="4906" y="1804"/>
                  <a:ext cx="21" cy="15"/>
                </a:xfrm>
                <a:custGeom>
                  <a:avLst/>
                  <a:gdLst>
                    <a:gd name="T0" fmla="*/ 7 w 83"/>
                    <a:gd name="T1" fmla="*/ 62 h 62"/>
                    <a:gd name="T2" fmla="*/ 83 w 83"/>
                    <a:gd name="T3" fmla="*/ 52 h 62"/>
                    <a:gd name="T4" fmla="*/ 76 w 83"/>
                    <a:gd name="T5" fmla="*/ 0 h 62"/>
                    <a:gd name="T6" fmla="*/ 0 w 83"/>
                    <a:gd name="T7" fmla="*/ 10 h 62"/>
                    <a:gd name="T8" fmla="*/ 7 w 83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62">
                      <a:moveTo>
                        <a:pt x="7" y="62"/>
                      </a:moveTo>
                      <a:lnTo>
                        <a:pt x="83" y="52"/>
                      </a:lnTo>
                      <a:lnTo>
                        <a:pt x="76" y="0"/>
                      </a:lnTo>
                      <a:lnTo>
                        <a:pt x="0" y="10"/>
                      </a:lnTo>
                      <a:lnTo>
                        <a:pt x="7" y="62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7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4944" y="1799"/>
                  <a:ext cx="19" cy="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8" name="Freeform 715"/>
                <p:cNvSpPr>
                  <a:spLocks/>
                </p:cNvSpPr>
                <p:nvPr/>
              </p:nvSpPr>
              <p:spPr bwMode="auto">
                <a:xfrm>
                  <a:off x="4946" y="1799"/>
                  <a:ext cx="19" cy="15"/>
                </a:xfrm>
                <a:custGeom>
                  <a:avLst/>
                  <a:gdLst>
                    <a:gd name="T0" fmla="*/ 0 w 76"/>
                    <a:gd name="T1" fmla="*/ 61 h 61"/>
                    <a:gd name="T2" fmla="*/ 76 w 76"/>
                    <a:gd name="T3" fmla="*/ 51 h 61"/>
                    <a:gd name="T4" fmla="*/ 68 w 76"/>
                    <a:gd name="T5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61">
                      <a:moveTo>
                        <a:pt x="0" y="61"/>
                      </a:moveTo>
                      <a:lnTo>
                        <a:pt x="76" y="51"/>
                      </a:lnTo>
                      <a:lnTo>
                        <a:pt x="68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9" name="Line 716"/>
                <p:cNvSpPr>
                  <a:spLocks noChangeShapeType="1"/>
                </p:cNvSpPr>
                <p:nvPr/>
              </p:nvSpPr>
              <p:spPr bwMode="auto">
                <a:xfrm flipH="1" flipV="1">
                  <a:off x="4944" y="1801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0" name="Freeform 717"/>
                <p:cNvSpPr>
                  <a:spLocks/>
                </p:cNvSpPr>
                <p:nvPr/>
              </p:nvSpPr>
              <p:spPr bwMode="auto">
                <a:xfrm>
                  <a:off x="4944" y="1799"/>
                  <a:ext cx="21" cy="15"/>
                </a:xfrm>
                <a:custGeom>
                  <a:avLst/>
                  <a:gdLst>
                    <a:gd name="T0" fmla="*/ 7 w 83"/>
                    <a:gd name="T1" fmla="*/ 61 h 61"/>
                    <a:gd name="T2" fmla="*/ 83 w 83"/>
                    <a:gd name="T3" fmla="*/ 51 h 61"/>
                    <a:gd name="T4" fmla="*/ 75 w 83"/>
                    <a:gd name="T5" fmla="*/ 0 h 61"/>
                    <a:gd name="T6" fmla="*/ 0 w 83"/>
                    <a:gd name="T7" fmla="*/ 9 h 61"/>
                    <a:gd name="T8" fmla="*/ 7 w 83"/>
                    <a:gd name="T9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61">
                      <a:moveTo>
                        <a:pt x="7" y="61"/>
                      </a:moveTo>
                      <a:lnTo>
                        <a:pt x="83" y="51"/>
                      </a:lnTo>
                      <a:lnTo>
                        <a:pt x="75" y="0"/>
                      </a:lnTo>
                      <a:lnTo>
                        <a:pt x="0" y="9"/>
                      </a:lnTo>
                      <a:lnTo>
                        <a:pt x="7" y="61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1" name="Line 718"/>
                <p:cNvSpPr>
                  <a:spLocks noChangeShapeType="1"/>
                </p:cNvSpPr>
                <p:nvPr/>
              </p:nvSpPr>
              <p:spPr bwMode="auto">
                <a:xfrm flipH="1">
                  <a:off x="5076" y="1790"/>
                  <a:ext cx="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2" name="Line 719"/>
                <p:cNvSpPr>
                  <a:spLocks noChangeShapeType="1"/>
                </p:cNvSpPr>
                <p:nvPr/>
              </p:nvSpPr>
              <p:spPr bwMode="auto">
                <a:xfrm flipV="1">
                  <a:off x="5078" y="1788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3" name="Line 720"/>
                <p:cNvSpPr>
                  <a:spLocks noChangeShapeType="1"/>
                </p:cNvSpPr>
                <p:nvPr/>
              </p:nvSpPr>
              <p:spPr bwMode="auto">
                <a:xfrm flipV="1">
                  <a:off x="4964" y="1790"/>
                  <a:ext cx="114" cy="1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4" name="Rectangle 721"/>
                <p:cNvSpPr>
                  <a:spLocks noChangeArrowheads="1"/>
                </p:cNvSpPr>
                <p:nvPr/>
              </p:nvSpPr>
              <p:spPr bwMode="auto">
                <a:xfrm>
                  <a:off x="1081" y="1772"/>
                  <a:ext cx="1" cy="1"/>
                </a:xfrm>
                <a:prstGeom prst="rect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5" name="Freeform 722"/>
                <p:cNvSpPr>
                  <a:spLocks/>
                </p:cNvSpPr>
                <p:nvPr/>
              </p:nvSpPr>
              <p:spPr bwMode="auto">
                <a:xfrm>
                  <a:off x="1078" y="1769"/>
                  <a:ext cx="7" cy="7"/>
                </a:xfrm>
                <a:custGeom>
                  <a:avLst/>
                  <a:gdLst>
                    <a:gd name="T0" fmla="*/ 14 w 26"/>
                    <a:gd name="T1" fmla="*/ 0 h 30"/>
                    <a:gd name="T2" fmla="*/ 0 w 26"/>
                    <a:gd name="T3" fmla="*/ 7 h 30"/>
                    <a:gd name="T4" fmla="*/ 0 w 26"/>
                    <a:gd name="T5" fmla="*/ 21 h 30"/>
                    <a:gd name="T6" fmla="*/ 14 w 26"/>
                    <a:gd name="T7" fmla="*/ 30 h 30"/>
                    <a:gd name="T8" fmla="*/ 26 w 26"/>
                    <a:gd name="T9" fmla="*/ 21 h 30"/>
                    <a:gd name="T10" fmla="*/ 26 w 26"/>
                    <a:gd name="T11" fmla="*/ 7 h 30"/>
                    <a:gd name="T12" fmla="*/ 14 w 26"/>
                    <a:gd name="T13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0">
                      <a:moveTo>
                        <a:pt x="14" y="0"/>
                      </a:moveTo>
                      <a:lnTo>
                        <a:pt x="0" y="7"/>
                      </a:lnTo>
                      <a:lnTo>
                        <a:pt x="0" y="21"/>
                      </a:lnTo>
                      <a:lnTo>
                        <a:pt x="14" y="30"/>
                      </a:lnTo>
                      <a:lnTo>
                        <a:pt x="26" y="21"/>
                      </a:lnTo>
                      <a:lnTo>
                        <a:pt x="26" y="7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6" name="Freeform 723"/>
                <p:cNvSpPr>
                  <a:spLocks/>
                </p:cNvSpPr>
                <p:nvPr/>
              </p:nvSpPr>
              <p:spPr bwMode="auto">
                <a:xfrm>
                  <a:off x="1072" y="1763"/>
                  <a:ext cx="19" cy="19"/>
                </a:xfrm>
                <a:custGeom>
                  <a:avLst/>
                  <a:gdLst>
                    <a:gd name="T0" fmla="*/ 40 w 79"/>
                    <a:gd name="T1" fmla="*/ 0 h 77"/>
                    <a:gd name="T2" fmla="*/ 12 w 79"/>
                    <a:gd name="T3" fmla="*/ 11 h 77"/>
                    <a:gd name="T4" fmla="*/ 0 w 79"/>
                    <a:gd name="T5" fmla="*/ 40 h 77"/>
                    <a:gd name="T6" fmla="*/ 12 w 79"/>
                    <a:gd name="T7" fmla="*/ 65 h 77"/>
                    <a:gd name="T8" fmla="*/ 40 w 79"/>
                    <a:gd name="T9" fmla="*/ 77 h 77"/>
                    <a:gd name="T10" fmla="*/ 66 w 79"/>
                    <a:gd name="T11" fmla="*/ 65 h 77"/>
                    <a:gd name="T12" fmla="*/ 79 w 79"/>
                    <a:gd name="T13" fmla="*/ 40 h 77"/>
                    <a:gd name="T14" fmla="*/ 66 w 79"/>
                    <a:gd name="T15" fmla="*/ 11 h 77"/>
                    <a:gd name="T16" fmla="*/ 40 w 79"/>
                    <a:gd name="T17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9" h="77">
                      <a:moveTo>
                        <a:pt x="40" y="0"/>
                      </a:moveTo>
                      <a:lnTo>
                        <a:pt x="12" y="11"/>
                      </a:lnTo>
                      <a:lnTo>
                        <a:pt x="0" y="40"/>
                      </a:lnTo>
                      <a:lnTo>
                        <a:pt x="12" y="65"/>
                      </a:lnTo>
                      <a:lnTo>
                        <a:pt x="40" y="77"/>
                      </a:lnTo>
                      <a:lnTo>
                        <a:pt x="66" y="65"/>
                      </a:lnTo>
                      <a:lnTo>
                        <a:pt x="79" y="40"/>
                      </a:lnTo>
                      <a:lnTo>
                        <a:pt x="66" y="11"/>
                      </a:lnTo>
                      <a:lnTo>
                        <a:pt x="40" y="0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7" name="Freeform 724"/>
                <p:cNvSpPr>
                  <a:spLocks/>
                </p:cNvSpPr>
                <p:nvPr/>
              </p:nvSpPr>
              <p:spPr bwMode="auto">
                <a:xfrm>
                  <a:off x="1081" y="1772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0 w 1"/>
                    <a:gd name="T5" fmla="*/ 0 h 3"/>
                    <a:gd name="T6" fmla="*/ 0 w 1"/>
                    <a:gd name="T7" fmla="*/ 3 h 3"/>
                    <a:gd name="T8" fmla="*/ 1 w 1"/>
                    <a:gd name="T9" fmla="*/ 3 h 3"/>
                    <a:gd name="T10" fmla="*/ 1 w 1"/>
                    <a:gd name="T11" fmla="*/ 0 h 3"/>
                    <a:gd name="T12" fmla="*/ 0 w 1"/>
                    <a:gd name="T13" fmla="*/ 0 h 3"/>
                    <a:gd name="T14" fmla="*/ 0 w 1"/>
                    <a:gd name="T15" fmla="*/ 3 h 3"/>
                    <a:gd name="T16" fmla="*/ 1 w 1"/>
                    <a:gd name="T1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3"/>
                      </a:lnTo>
                    </a:path>
                  </a:pathLst>
                </a:cu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8" name="Line 725"/>
                <p:cNvSpPr>
                  <a:spLocks noChangeShapeType="1"/>
                </p:cNvSpPr>
                <p:nvPr/>
              </p:nvSpPr>
              <p:spPr bwMode="auto">
                <a:xfrm flipH="1" flipV="1">
                  <a:off x="1659" y="2367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9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1625" y="2584"/>
                  <a:ext cx="2" cy="1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0" name="Line 727"/>
                <p:cNvSpPr>
                  <a:spLocks noChangeShapeType="1"/>
                </p:cNvSpPr>
                <p:nvPr/>
              </p:nvSpPr>
              <p:spPr bwMode="auto">
                <a:xfrm flipV="1">
                  <a:off x="1612" y="2636"/>
                  <a:ext cx="5" cy="2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1" name="Line 728"/>
                <p:cNvSpPr>
                  <a:spLocks noChangeShapeType="1"/>
                </p:cNvSpPr>
                <p:nvPr/>
              </p:nvSpPr>
              <p:spPr bwMode="auto">
                <a:xfrm flipV="1">
                  <a:off x="1588" y="2706"/>
                  <a:ext cx="9" cy="1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2" name="Line 729"/>
                <p:cNvSpPr>
                  <a:spLocks noChangeShapeType="1"/>
                </p:cNvSpPr>
                <p:nvPr/>
              </p:nvSpPr>
              <p:spPr bwMode="auto">
                <a:xfrm flipV="1">
                  <a:off x="1473" y="2764"/>
                  <a:ext cx="87" cy="9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3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1453" y="2877"/>
                  <a:ext cx="8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4" name="Line 731"/>
                <p:cNvSpPr>
                  <a:spLocks noChangeShapeType="1"/>
                </p:cNvSpPr>
                <p:nvPr/>
              </p:nvSpPr>
              <p:spPr bwMode="auto">
                <a:xfrm flipV="1">
                  <a:off x="1431" y="2901"/>
                  <a:ext cx="10" cy="1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5" name="Line 732"/>
                <p:cNvSpPr>
                  <a:spLocks noChangeShapeType="1"/>
                </p:cNvSpPr>
                <p:nvPr/>
              </p:nvSpPr>
              <p:spPr bwMode="auto">
                <a:xfrm flipV="1">
                  <a:off x="1411" y="2918"/>
                  <a:ext cx="15" cy="1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6" name="Line 733"/>
                <p:cNvSpPr>
                  <a:spLocks noChangeShapeType="1"/>
                </p:cNvSpPr>
                <p:nvPr/>
              </p:nvSpPr>
              <p:spPr bwMode="auto">
                <a:xfrm flipV="1">
                  <a:off x="1358" y="2968"/>
                  <a:ext cx="15" cy="1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7" name="Line 734"/>
                <p:cNvSpPr>
                  <a:spLocks noChangeShapeType="1"/>
                </p:cNvSpPr>
                <p:nvPr/>
              </p:nvSpPr>
              <p:spPr bwMode="auto">
                <a:xfrm flipH="1" flipV="1">
                  <a:off x="1642" y="2296"/>
                  <a:ext cx="7" cy="2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8" name="Line 735"/>
                <p:cNvSpPr>
                  <a:spLocks noChangeShapeType="1"/>
                </p:cNvSpPr>
                <p:nvPr/>
              </p:nvSpPr>
              <p:spPr bwMode="auto">
                <a:xfrm flipH="1" flipV="1">
                  <a:off x="1634" y="2275"/>
                  <a:ext cx="5" cy="1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9" name="Line 736"/>
                <p:cNvSpPr>
                  <a:spLocks noChangeShapeType="1"/>
                </p:cNvSpPr>
                <p:nvPr/>
              </p:nvSpPr>
              <p:spPr bwMode="auto">
                <a:xfrm flipH="1" flipV="1">
                  <a:off x="1624" y="2245"/>
                  <a:ext cx="4" cy="1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0" name="Line 737"/>
                <p:cNvSpPr>
                  <a:spLocks noChangeShapeType="1"/>
                </p:cNvSpPr>
                <p:nvPr/>
              </p:nvSpPr>
              <p:spPr bwMode="auto">
                <a:xfrm flipH="1" flipV="1">
                  <a:off x="1576" y="2103"/>
                  <a:ext cx="42" cy="12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1" name="Line 738"/>
                <p:cNvSpPr>
                  <a:spLocks noChangeShapeType="1"/>
                </p:cNvSpPr>
                <p:nvPr/>
              </p:nvSpPr>
              <p:spPr bwMode="auto">
                <a:xfrm flipH="1" flipV="1">
                  <a:off x="1544" y="2042"/>
                  <a:ext cx="9" cy="16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2" name="Line 739"/>
                <p:cNvSpPr>
                  <a:spLocks noChangeShapeType="1"/>
                </p:cNvSpPr>
                <p:nvPr/>
              </p:nvSpPr>
              <p:spPr bwMode="auto">
                <a:xfrm flipH="1" flipV="1">
                  <a:off x="1494" y="1990"/>
                  <a:ext cx="17" cy="1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3" name="Line 740"/>
                <p:cNvSpPr>
                  <a:spLocks noChangeShapeType="1"/>
                </p:cNvSpPr>
                <p:nvPr/>
              </p:nvSpPr>
              <p:spPr bwMode="auto">
                <a:xfrm flipH="1" flipV="1">
                  <a:off x="1453" y="1954"/>
                  <a:ext cx="9" cy="8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4" name="Line 741"/>
                <p:cNvSpPr>
                  <a:spLocks noChangeShapeType="1"/>
                </p:cNvSpPr>
                <p:nvPr/>
              </p:nvSpPr>
              <p:spPr bwMode="auto">
                <a:xfrm flipH="1" flipV="1">
                  <a:off x="1281" y="1819"/>
                  <a:ext cx="17" cy="8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5" name="Line 742"/>
                <p:cNvSpPr>
                  <a:spLocks noChangeShapeType="1"/>
                </p:cNvSpPr>
                <p:nvPr/>
              </p:nvSpPr>
              <p:spPr bwMode="auto">
                <a:xfrm flipH="1" flipV="1">
                  <a:off x="1212" y="1799"/>
                  <a:ext cx="22" cy="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6" name="Line 743"/>
                <p:cNvSpPr>
                  <a:spLocks noChangeShapeType="1"/>
                </p:cNvSpPr>
                <p:nvPr/>
              </p:nvSpPr>
              <p:spPr bwMode="auto">
                <a:xfrm flipH="1" flipV="1">
                  <a:off x="1189" y="1794"/>
                  <a:ext cx="15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7" name="Line 744"/>
                <p:cNvSpPr>
                  <a:spLocks noChangeShapeType="1"/>
                </p:cNvSpPr>
                <p:nvPr/>
              </p:nvSpPr>
              <p:spPr bwMode="auto">
                <a:xfrm flipH="1" flipV="1">
                  <a:off x="1159" y="1788"/>
                  <a:ext cx="12" cy="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8" name="Line 745"/>
                <p:cNvSpPr>
                  <a:spLocks noChangeShapeType="1"/>
                </p:cNvSpPr>
                <p:nvPr/>
              </p:nvSpPr>
              <p:spPr bwMode="auto">
                <a:xfrm flipH="1" flipV="1">
                  <a:off x="1011" y="1759"/>
                  <a:ext cx="129" cy="2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9" name="Line 746"/>
                <p:cNvSpPr>
                  <a:spLocks noChangeShapeType="1"/>
                </p:cNvSpPr>
                <p:nvPr/>
              </p:nvSpPr>
              <p:spPr bwMode="auto">
                <a:xfrm flipV="1">
                  <a:off x="943" y="1755"/>
                  <a:ext cx="18" cy="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0" name="Line 747"/>
                <p:cNvSpPr>
                  <a:spLocks noChangeShapeType="1"/>
                </p:cNvSpPr>
                <p:nvPr/>
              </p:nvSpPr>
              <p:spPr bwMode="auto">
                <a:xfrm flipV="1">
                  <a:off x="872" y="1766"/>
                  <a:ext cx="22" cy="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1" name="Line 748"/>
                <p:cNvSpPr>
                  <a:spLocks noChangeShapeType="1"/>
                </p:cNvSpPr>
                <p:nvPr/>
              </p:nvSpPr>
              <p:spPr bwMode="auto">
                <a:xfrm flipV="1">
                  <a:off x="821" y="1786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2" name="Line 749"/>
                <p:cNvSpPr>
                  <a:spLocks noChangeShapeType="1"/>
                </p:cNvSpPr>
                <p:nvPr/>
              </p:nvSpPr>
              <p:spPr bwMode="auto">
                <a:xfrm flipV="1">
                  <a:off x="618" y="1861"/>
                  <a:ext cx="16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3" name="Line 750"/>
                <p:cNvSpPr>
                  <a:spLocks noChangeShapeType="1"/>
                </p:cNvSpPr>
                <p:nvPr/>
              </p:nvSpPr>
              <p:spPr bwMode="auto">
                <a:xfrm flipV="1">
                  <a:off x="566" y="1904"/>
                  <a:ext cx="14" cy="1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4" name="Line 751"/>
                <p:cNvSpPr>
                  <a:spLocks noChangeShapeType="1"/>
                </p:cNvSpPr>
                <p:nvPr/>
              </p:nvSpPr>
              <p:spPr bwMode="auto">
                <a:xfrm flipV="1">
                  <a:off x="551" y="1928"/>
                  <a:ext cx="10" cy="1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5" name="Line 752"/>
                <p:cNvSpPr>
                  <a:spLocks noChangeShapeType="1"/>
                </p:cNvSpPr>
                <p:nvPr/>
              </p:nvSpPr>
              <p:spPr bwMode="auto">
                <a:xfrm flipV="1">
                  <a:off x="530" y="1953"/>
                  <a:ext cx="8" cy="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6" name="Line 753"/>
                <p:cNvSpPr>
                  <a:spLocks noChangeShapeType="1"/>
                </p:cNvSpPr>
                <p:nvPr/>
              </p:nvSpPr>
              <p:spPr bwMode="auto">
                <a:xfrm flipV="1">
                  <a:off x="431" y="1977"/>
                  <a:ext cx="87" cy="98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7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395" y="2117"/>
                  <a:ext cx="8" cy="1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8" name="Line 755"/>
                <p:cNvSpPr>
                  <a:spLocks noChangeShapeType="1"/>
                </p:cNvSpPr>
                <p:nvPr/>
              </p:nvSpPr>
              <p:spPr bwMode="auto">
                <a:xfrm flipV="1">
                  <a:off x="374" y="2181"/>
                  <a:ext cx="4" cy="2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9" name="Line 756"/>
                <p:cNvSpPr>
                  <a:spLocks noChangeShapeType="1"/>
                </p:cNvSpPr>
                <p:nvPr/>
              </p:nvSpPr>
              <p:spPr bwMode="auto">
                <a:xfrm flipV="1">
                  <a:off x="363" y="2244"/>
                  <a:ext cx="3" cy="1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0" name="Line 757"/>
                <p:cNvSpPr>
                  <a:spLocks noChangeShapeType="1"/>
                </p:cNvSpPr>
                <p:nvPr/>
              </p:nvSpPr>
              <p:spPr bwMode="auto">
                <a:xfrm flipH="1" flipV="1">
                  <a:off x="331" y="2454"/>
                  <a:ext cx="1" cy="1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1" name="Line 758"/>
                <p:cNvSpPr>
                  <a:spLocks noChangeShapeType="1"/>
                </p:cNvSpPr>
                <p:nvPr/>
              </p:nvSpPr>
              <p:spPr bwMode="auto">
                <a:xfrm flipH="1" flipV="1">
                  <a:off x="342" y="2521"/>
                  <a:ext cx="7" cy="2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2" name="Line 759"/>
                <p:cNvSpPr>
                  <a:spLocks noChangeShapeType="1"/>
                </p:cNvSpPr>
                <p:nvPr/>
              </p:nvSpPr>
              <p:spPr bwMode="auto">
                <a:xfrm flipH="1" flipV="1">
                  <a:off x="352" y="2551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3" name="Line 760"/>
                <p:cNvSpPr>
                  <a:spLocks noChangeShapeType="1"/>
                </p:cNvSpPr>
                <p:nvPr/>
              </p:nvSpPr>
              <p:spPr bwMode="auto">
                <a:xfrm flipH="1" flipV="1">
                  <a:off x="363" y="2582"/>
                  <a:ext cx="4" cy="1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4" name="Line 761"/>
                <p:cNvSpPr>
                  <a:spLocks noChangeShapeType="1"/>
                </p:cNvSpPr>
                <p:nvPr/>
              </p:nvSpPr>
              <p:spPr bwMode="auto">
                <a:xfrm flipH="1" flipV="1">
                  <a:off x="373" y="2612"/>
                  <a:ext cx="42" cy="12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5" name="Line 762"/>
                <p:cNvSpPr>
                  <a:spLocks noChangeShapeType="1"/>
                </p:cNvSpPr>
                <p:nvPr/>
              </p:nvSpPr>
              <p:spPr bwMode="auto">
                <a:xfrm flipH="1" flipV="1">
                  <a:off x="437" y="2782"/>
                  <a:ext cx="10" cy="1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6" name="Line 763"/>
                <p:cNvSpPr>
                  <a:spLocks noChangeShapeType="1"/>
                </p:cNvSpPr>
                <p:nvPr/>
              </p:nvSpPr>
              <p:spPr bwMode="auto">
                <a:xfrm flipH="1" flipV="1">
                  <a:off x="481" y="2835"/>
                  <a:ext cx="16" cy="1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7" name="Line 764"/>
                <p:cNvSpPr>
                  <a:spLocks noChangeShapeType="1"/>
                </p:cNvSpPr>
                <p:nvPr/>
              </p:nvSpPr>
              <p:spPr bwMode="auto">
                <a:xfrm flipH="1" flipV="1">
                  <a:off x="529" y="2877"/>
                  <a:ext cx="9" cy="8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8" name="Line 765"/>
                <p:cNvSpPr>
                  <a:spLocks noChangeShapeType="1"/>
                </p:cNvSpPr>
                <p:nvPr/>
              </p:nvSpPr>
              <p:spPr bwMode="auto">
                <a:xfrm flipH="1" flipV="1">
                  <a:off x="693" y="3012"/>
                  <a:ext cx="17" cy="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9" name="Line 766"/>
                <p:cNvSpPr>
                  <a:spLocks noChangeShapeType="1"/>
                </p:cNvSpPr>
                <p:nvPr/>
              </p:nvSpPr>
              <p:spPr bwMode="auto">
                <a:xfrm flipH="1" flipV="1">
                  <a:off x="757" y="3037"/>
                  <a:ext cx="22" cy="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0" name="Line 767"/>
                <p:cNvSpPr>
                  <a:spLocks noChangeShapeType="1"/>
                </p:cNvSpPr>
                <p:nvPr/>
              </p:nvSpPr>
              <p:spPr bwMode="auto">
                <a:xfrm flipH="1" flipV="1">
                  <a:off x="787" y="3043"/>
                  <a:ext cx="15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1" name="Line 768"/>
                <p:cNvSpPr>
                  <a:spLocks noChangeShapeType="1"/>
                </p:cNvSpPr>
                <p:nvPr/>
              </p:nvSpPr>
              <p:spPr bwMode="auto">
                <a:xfrm flipH="1" flipV="1">
                  <a:off x="820" y="3049"/>
                  <a:ext cx="12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2" name="Line 769"/>
                <p:cNvSpPr>
                  <a:spLocks noChangeShapeType="1"/>
                </p:cNvSpPr>
                <p:nvPr/>
              </p:nvSpPr>
              <p:spPr bwMode="auto">
                <a:xfrm flipH="1" flipV="1">
                  <a:off x="851" y="3055"/>
                  <a:ext cx="129" cy="26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3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1030" y="3083"/>
                  <a:ext cx="18" cy="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4" name="Line 771"/>
                <p:cNvSpPr>
                  <a:spLocks noChangeShapeType="1"/>
                </p:cNvSpPr>
                <p:nvPr/>
              </p:nvSpPr>
              <p:spPr bwMode="auto">
                <a:xfrm flipV="1">
                  <a:off x="1097" y="3066"/>
                  <a:ext cx="22" cy="8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5" name="Line 772"/>
                <p:cNvSpPr>
                  <a:spLocks noChangeShapeType="1"/>
                </p:cNvSpPr>
                <p:nvPr/>
              </p:nvSpPr>
              <p:spPr bwMode="auto">
                <a:xfrm flipV="1">
                  <a:off x="1158" y="3049"/>
                  <a:ext cx="12" cy="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6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334" y="2275"/>
                  <a:ext cx="26" cy="12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7" name="Line 774"/>
                <p:cNvSpPr>
                  <a:spLocks noChangeShapeType="1"/>
                </p:cNvSpPr>
                <p:nvPr/>
              </p:nvSpPr>
              <p:spPr bwMode="auto">
                <a:xfrm flipV="1">
                  <a:off x="370" y="2211"/>
                  <a:ext cx="3" cy="1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8" name="Line 775"/>
                <p:cNvSpPr>
                  <a:spLocks noChangeShapeType="1"/>
                </p:cNvSpPr>
                <p:nvPr/>
              </p:nvSpPr>
              <p:spPr bwMode="auto">
                <a:xfrm flipV="1">
                  <a:off x="679" y="1797"/>
                  <a:ext cx="124" cy="42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09" name="Line 776"/>
                <p:cNvSpPr>
                  <a:spLocks noChangeShapeType="1"/>
                </p:cNvSpPr>
                <p:nvPr/>
              </p:nvSpPr>
              <p:spPr bwMode="auto">
                <a:xfrm flipV="1">
                  <a:off x="851" y="1776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0" name="Line 777"/>
                <p:cNvSpPr>
                  <a:spLocks noChangeShapeType="1"/>
                </p:cNvSpPr>
                <p:nvPr/>
              </p:nvSpPr>
              <p:spPr bwMode="auto">
                <a:xfrm flipH="1" flipV="1">
                  <a:off x="1340" y="1855"/>
                  <a:ext cx="98" cy="8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1" name="Line 778"/>
                <p:cNvSpPr>
                  <a:spLocks noChangeShapeType="1"/>
                </p:cNvSpPr>
                <p:nvPr/>
              </p:nvSpPr>
              <p:spPr bwMode="auto">
                <a:xfrm flipH="1" flipV="1">
                  <a:off x="1476" y="1975"/>
                  <a:ext cx="11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2" name="Line 779"/>
                <p:cNvSpPr>
                  <a:spLocks noChangeShapeType="1"/>
                </p:cNvSpPr>
                <p:nvPr/>
              </p:nvSpPr>
              <p:spPr bwMode="auto">
                <a:xfrm flipV="1">
                  <a:off x="1631" y="2436"/>
                  <a:ext cx="26" cy="128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3" name="Line 780"/>
                <p:cNvSpPr>
                  <a:spLocks noChangeShapeType="1"/>
                </p:cNvSpPr>
                <p:nvPr/>
              </p:nvSpPr>
              <p:spPr bwMode="auto">
                <a:xfrm flipV="1">
                  <a:off x="1618" y="2614"/>
                  <a:ext cx="3" cy="1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4" name="Line 781"/>
                <p:cNvSpPr>
                  <a:spLocks noChangeShapeType="1"/>
                </p:cNvSpPr>
                <p:nvPr/>
              </p:nvSpPr>
              <p:spPr bwMode="auto">
                <a:xfrm flipV="1">
                  <a:off x="1188" y="3000"/>
                  <a:ext cx="125" cy="4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5" name="Line 782"/>
                <p:cNvSpPr>
                  <a:spLocks noChangeShapeType="1"/>
                </p:cNvSpPr>
                <p:nvPr/>
              </p:nvSpPr>
              <p:spPr bwMode="auto">
                <a:xfrm flipV="1">
                  <a:off x="1126" y="3059"/>
                  <a:ext cx="14" cy="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6" name="Line 783"/>
                <p:cNvSpPr>
                  <a:spLocks noChangeShapeType="1"/>
                </p:cNvSpPr>
                <p:nvPr/>
              </p:nvSpPr>
              <p:spPr bwMode="auto">
                <a:xfrm flipH="1" flipV="1">
                  <a:off x="553" y="2898"/>
                  <a:ext cx="98" cy="8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7" name="Line 784"/>
                <p:cNvSpPr>
                  <a:spLocks noChangeShapeType="1"/>
                </p:cNvSpPr>
                <p:nvPr/>
              </p:nvSpPr>
              <p:spPr bwMode="auto">
                <a:xfrm flipH="1" flipV="1">
                  <a:off x="504" y="2855"/>
                  <a:ext cx="10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8" name="Freeform 785"/>
                <p:cNvSpPr>
                  <a:spLocks/>
                </p:cNvSpPr>
                <p:nvPr/>
              </p:nvSpPr>
              <p:spPr bwMode="auto">
                <a:xfrm>
                  <a:off x="414" y="2069"/>
                  <a:ext cx="27" cy="55"/>
                </a:xfrm>
                <a:custGeom>
                  <a:avLst/>
                  <a:gdLst>
                    <a:gd name="T0" fmla="*/ 24 w 109"/>
                    <a:gd name="T1" fmla="*/ 0 h 224"/>
                    <a:gd name="T2" fmla="*/ 109 w 109"/>
                    <a:gd name="T3" fmla="*/ 55 h 224"/>
                    <a:gd name="T4" fmla="*/ 50 w 109"/>
                    <a:gd name="T5" fmla="*/ 135 h 224"/>
                    <a:gd name="T6" fmla="*/ 0 w 109"/>
                    <a:gd name="T7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224">
                      <a:moveTo>
                        <a:pt x="24" y="0"/>
                      </a:moveTo>
                      <a:lnTo>
                        <a:pt x="109" y="55"/>
                      </a:lnTo>
                      <a:lnTo>
                        <a:pt x="50" y="135"/>
                      </a:lnTo>
                      <a:lnTo>
                        <a:pt x="0" y="224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19" name="Freeform 786"/>
                <p:cNvSpPr>
                  <a:spLocks/>
                </p:cNvSpPr>
                <p:nvPr/>
              </p:nvSpPr>
              <p:spPr bwMode="auto">
                <a:xfrm>
                  <a:off x="392" y="2069"/>
                  <a:ext cx="28" cy="41"/>
                </a:xfrm>
                <a:custGeom>
                  <a:avLst/>
                  <a:gdLst>
                    <a:gd name="T0" fmla="*/ 112 w 112"/>
                    <a:gd name="T1" fmla="*/ 0 h 165"/>
                    <a:gd name="T2" fmla="*/ 52 w 112"/>
                    <a:gd name="T3" fmla="*/ 78 h 165"/>
                    <a:gd name="T4" fmla="*/ 0 w 112"/>
                    <a:gd name="T5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65">
                      <a:moveTo>
                        <a:pt x="112" y="0"/>
                      </a:moveTo>
                      <a:lnTo>
                        <a:pt x="52" y="78"/>
                      </a:lnTo>
                      <a:lnTo>
                        <a:pt x="0" y="165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0" name="Line 787"/>
                <p:cNvSpPr>
                  <a:spLocks noChangeShapeType="1"/>
                </p:cNvSpPr>
                <p:nvPr/>
              </p:nvSpPr>
              <p:spPr bwMode="auto">
                <a:xfrm>
                  <a:off x="383" y="2130"/>
                  <a:ext cx="24" cy="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1" name="Freeform 788"/>
                <p:cNvSpPr>
                  <a:spLocks/>
                </p:cNvSpPr>
                <p:nvPr/>
              </p:nvSpPr>
              <p:spPr bwMode="auto">
                <a:xfrm>
                  <a:off x="367" y="2130"/>
                  <a:ext cx="16" cy="47"/>
                </a:xfrm>
                <a:custGeom>
                  <a:avLst/>
                  <a:gdLst>
                    <a:gd name="T0" fmla="*/ 64 w 64"/>
                    <a:gd name="T1" fmla="*/ 0 h 188"/>
                    <a:gd name="T2" fmla="*/ 25 w 64"/>
                    <a:gd name="T3" fmla="*/ 92 h 188"/>
                    <a:gd name="T4" fmla="*/ 0 w 64"/>
                    <a:gd name="T5" fmla="*/ 188 h 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188">
                      <a:moveTo>
                        <a:pt x="64" y="0"/>
                      </a:moveTo>
                      <a:lnTo>
                        <a:pt x="25" y="92"/>
                      </a:lnTo>
                      <a:lnTo>
                        <a:pt x="0" y="188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2" name="Freeform 789"/>
                <p:cNvSpPr>
                  <a:spLocks/>
                </p:cNvSpPr>
                <p:nvPr/>
              </p:nvSpPr>
              <p:spPr bwMode="auto">
                <a:xfrm>
                  <a:off x="391" y="2138"/>
                  <a:ext cx="16" cy="47"/>
                </a:xfrm>
                <a:custGeom>
                  <a:avLst/>
                  <a:gdLst>
                    <a:gd name="T0" fmla="*/ 63 w 63"/>
                    <a:gd name="T1" fmla="*/ 0 h 190"/>
                    <a:gd name="T2" fmla="*/ 26 w 63"/>
                    <a:gd name="T3" fmla="*/ 94 h 190"/>
                    <a:gd name="T4" fmla="*/ 0 w 63"/>
                    <a:gd name="T5" fmla="*/ 19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190">
                      <a:moveTo>
                        <a:pt x="63" y="0"/>
                      </a:moveTo>
                      <a:lnTo>
                        <a:pt x="26" y="94"/>
                      </a:lnTo>
                      <a:lnTo>
                        <a:pt x="0" y="19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3" name="Line 790"/>
                <p:cNvSpPr>
                  <a:spLocks noChangeShapeType="1"/>
                </p:cNvSpPr>
                <p:nvPr/>
              </p:nvSpPr>
              <p:spPr bwMode="auto">
                <a:xfrm>
                  <a:off x="392" y="2110"/>
                  <a:ext cx="22" cy="1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4" name="Line 791"/>
                <p:cNvSpPr>
                  <a:spLocks noChangeShapeType="1"/>
                </p:cNvSpPr>
                <p:nvPr/>
              </p:nvSpPr>
              <p:spPr bwMode="auto">
                <a:xfrm>
                  <a:off x="367" y="2177"/>
                  <a:ext cx="24" cy="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5" name="Freeform 792"/>
                <p:cNvSpPr>
                  <a:spLocks/>
                </p:cNvSpPr>
                <p:nvPr/>
              </p:nvSpPr>
              <p:spPr bwMode="auto">
                <a:xfrm>
                  <a:off x="392" y="2069"/>
                  <a:ext cx="49" cy="55"/>
                </a:xfrm>
                <a:custGeom>
                  <a:avLst/>
                  <a:gdLst>
                    <a:gd name="T0" fmla="*/ 88 w 197"/>
                    <a:gd name="T1" fmla="*/ 224 h 224"/>
                    <a:gd name="T2" fmla="*/ 102 w 197"/>
                    <a:gd name="T3" fmla="*/ 194 h 224"/>
                    <a:gd name="T4" fmla="*/ 119 w 197"/>
                    <a:gd name="T5" fmla="*/ 164 h 224"/>
                    <a:gd name="T6" fmla="*/ 138 w 197"/>
                    <a:gd name="T7" fmla="*/ 135 h 224"/>
                    <a:gd name="T8" fmla="*/ 156 w 197"/>
                    <a:gd name="T9" fmla="*/ 110 h 224"/>
                    <a:gd name="T10" fmla="*/ 177 w 197"/>
                    <a:gd name="T11" fmla="*/ 81 h 224"/>
                    <a:gd name="T12" fmla="*/ 197 w 197"/>
                    <a:gd name="T13" fmla="*/ 55 h 224"/>
                    <a:gd name="T14" fmla="*/ 112 w 197"/>
                    <a:gd name="T15" fmla="*/ 0 h 224"/>
                    <a:gd name="T16" fmla="*/ 89 w 197"/>
                    <a:gd name="T17" fmla="*/ 24 h 224"/>
                    <a:gd name="T18" fmla="*/ 69 w 197"/>
                    <a:gd name="T19" fmla="*/ 51 h 224"/>
                    <a:gd name="T20" fmla="*/ 52 w 197"/>
                    <a:gd name="T21" fmla="*/ 78 h 224"/>
                    <a:gd name="T22" fmla="*/ 33 w 197"/>
                    <a:gd name="T23" fmla="*/ 108 h 224"/>
                    <a:gd name="T24" fmla="*/ 16 w 197"/>
                    <a:gd name="T25" fmla="*/ 135 h 224"/>
                    <a:gd name="T26" fmla="*/ 0 w 197"/>
                    <a:gd name="T27" fmla="*/ 165 h 224"/>
                    <a:gd name="T28" fmla="*/ 88 w 197"/>
                    <a:gd name="T29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7" h="224">
                      <a:moveTo>
                        <a:pt x="88" y="224"/>
                      </a:moveTo>
                      <a:lnTo>
                        <a:pt x="102" y="194"/>
                      </a:lnTo>
                      <a:lnTo>
                        <a:pt x="119" y="164"/>
                      </a:lnTo>
                      <a:lnTo>
                        <a:pt x="138" y="135"/>
                      </a:lnTo>
                      <a:lnTo>
                        <a:pt x="156" y="110"/>
                      </a:lnTo>
                      <a:lnTo>
                        <a:pt x="177" y="81"/>
                      </a:lnTo>
                      <a:lnTo>
                        <a:pt x="197" y="55"/>
                      </a:lnTo>
                      <a:lnTo>
                        <a:pt x="112" y="0"/>
                      </a:lnTo>
                      <a:lnTo>
                        <a:pt x="89" y="24"/>
                      </a:lnTo>
                      <a:lnTo>
                        <a:pt x="69" y="51"/>
                      </a:lnTo>
                      <a:lnTo>
                        <a:pt x="52" y="78"/>
                      </a:lnTo>
                      <a:lnTo>
                        <a:pt x="33" y="108"/>
                      </a:lnTo>
                      <a:lnTo>
                        <a:pt x="16" y="135"/>
                      </a:lnTo>
                      <a:lnTo>
                        <a:pt x="0" y="165"/>
                      </a:lnTo>
                      <a:lnTo>
                        <a:pt x="88" y="22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6" name="Freeform 793"/>
                <p:cNvSpPr>
                  <a:spLocks/>
                </p:cNvSpPr>
                <p:nvPr/>
              </p:nvSpPr>
              <p:spPr bwMode="auto">
                <a:xfrm>
                  <a:off x="367" y="2130"/>
                  <a:ext cx="40" cy="55"/>
                </a:xfrm>
                <a:custGeom>
                  <a:avLst/>
                  <a:gdLst>
                    <a:gd name="T0" fmla="*/ 98 w 161"/>
                    <a:gd name="T1" fmla="*/ 222 h 222"/>
                    <a:gd name="T2" fmla="*/ 104 w 161"/>
                    <a:gd name="T3" fmla="*/ 190 h 222"/>
                    <a:gd name="T4" fmla="*/ 114 w 161"/>
                    <a:gd name="T5" fmla="*/ 159 h 222"/>
                    <a:gd name="T6" fmla="*/ 124 w 161"/>
                    <a:gd name="T7" fmla="*/ 126 h 222"/>
                    <a:gd name="T8" fmla="*/ 135 w 161"/>
                    <a:gd name="T9" fmla="*/ 94 h 222"/>
                    <a:gd name="T10" fmla="*/ 148 w 161"/>
                    <a:gd name="T11" fmla="*/ 62 h 222"/>
                    <a:gd name="T12" fmla="*/ 161 w 161"/>
                    <a:gd name="T13" fmla="*/ 32 h 222"/>
                    <a:gd name="T14" fmla="*/ 64 w 161"/>
                    <a:gd name="T15" fmla="*/ 0 h 222"/>
                    <a:gd name="T16" fmla="*/ 50 w 161"/>
                    <a:gd name="T17" fmla="*/ 30 h 222"/>
                    <a:gd name="T18" fmla="*/ 35 w 161"/>
                    <a:gd name="T19" fmla="*/ 60 h 222"/>
                    <a:gd name="T20" fmla="*/ 25 w 161"/>
                    <a:gd name="T21" fmla="*/ 92 h 222"/>
                    <a:gd name="T22" fmla="*/ 15 w 161"/>
                    <a:gd name="T23" fmla="*/ 124 h 222"/>
                    <a:gd name="T24" fmla="*/ 5 w 161"/>
                    <a:gd name="T25" fmla="*/ 156 h 222"/>
                    <a:gd name="T26" fmla="*/ 0 w 161"/>
                    <a:gd name="T27" fmla="*/ 188 h 222"/>
                    <a:gd name="T28" fmla="*/ 98 w 161"/>
                    <a:gd name="T29" fmla="*/ 22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1" h="222">
                      <a:moveTo>
                        <a:pt x="98" y="222"/>
                      </a:moveTo>
                      <a:lnTo>
                        <a:pt x="104" y="190"/>
                      </a:lnTo>
                      <a:lnTo>
                        <a:pt x="114" y="159"/>
                      </a:lnTo>
                      <a:lnTo>
                        <a:pt x="124" y="126"/>
                      </a:lnTo>
                      <a:lnTo>
                        <a:pt x="135" y="94"/>
                      </a:lnTo>
                      <a:lnTo>
                        <a:pt x="148" y="62"/>
                      </a:lnTo>
                      <a:lnTo>
                        <a:pt x="161" y="32"/>
                      </a:lnTo>
                      <a:lnTo>
                        <a:pt x="64" y="0"/>
                      </a:lnTo>
                      <a:lnTo>
                        <a:pt x="50" y="30"/>
                      </a:lnTo>
                      <a:lnTo>
                        <a:pt x="35" y="60"/>
                      </a:lnTo>
                      <a:lnTo>
                        <a:pt x="25" y="92"/>
                      </a:lnTo>
                      <a:lnTo>
                        <a:pt x="15" y="124"/>
                      </a:lnTo>
                      <a:lnTo>
                        <a:pt x="5" y="156"/>
                      </a:lnTo>
                      <a:lnTo>
                        <a:pt x="0" y="188"/>
                      </a:lnTo>
                      <a:lnTo>
                        <a:pt x="98" y="22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7" name="Freeform 794"/>
                <p:cNvSpPr>
                  <a:spLocks/>
                </p:cNvSpPr>
                <p:nvPr/>
              </p:nvSpPr>
              <p:spPr bwMode="auto">
                <a:xfrm>
                  <a:off x="322" y="2403"/>
                  <a:ext cx="25" cy="52"/>
                </a:xfrm>
                <a:custGeom>
                  <a:avLst/>
                  <a:gdLst>
                    <a:gd name="T0" fmla="*/ 0 w 101"/>
                    <a:gd name="T1" fmla="*/ 0 h 205"/>
                    <a:gd name="T2" fmla="*/ 101 w 101"/>
                    <a:gd name="T3" fmla="*/ 6 h 205"/>
                    <a:gd name="T4" fmla="*/ 90 w 101"/>
                    <a:gd name="T5" fmla="*/ 106 h 205"/>
                    <a:gd name="T6" fmla="*/ 90 w 101"/>
                    <a:gd name="T7" fmla="*/ 20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205">
                      <a:moveTo>
                        <a:pt x="0" y="0"/>
                      </a:moveTo>
                      <a:lnTo>
                        <a:pt x="101" y="6"/>
                      </a:lnTo>
                      <a:lnTo>
                        <a:pt x="90" y="106"/>
                      </a:lnTo>
                      <a:lnTo>
                        <a:pt x="90" y="205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8" name="Freeform 795"/>
                <p:cNvSpPr>
                  <a:spLocks/>
                </p:cNvSpPr>
                <p:nvPr/>
              </p:nvSpPr>
              <p:spPr bwMode="auto">
                <a:xfrm>
                  <a:off x="318" y="2403"/>
                  <a:ext cx="4" cy="50"/>
                </a:xfrm>
                <a:custGeom>
                  <a:avLst/>
                  <a:gdLst>
                    <a:gd name="T0" fmla="*/ 14 w 14"/>
                    <a:gd name="T1" fmla="*/ 0 h 199"/>
                    <a:gd name="T2" fmla="*/ 0 w 14"/>
                    <a:gd name="T3" fmla="*/ 99 h 199"/>
                    <a:gd name="T4" fmla="*/ 0 w 14"/>
                    <a:gd name="T5" fmla="*/ 19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99">
                      <a:moveTo>
                        <a:pt x="14" y="0"/>
                      </a:moveTo>
                      <a:lnTo>
                        <a:pt x="0" y="99"/>
                      </a:lnTo>
                      <a:lnTo>
                        <a:pt x="0" y="199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29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319" y="2470"/>
                  <a:ext cx="26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30" name="Freeform 797"/>
                <p:cNvSpPr>
                  <a:spLocks/>
                </p:cNvSpPr>
                <p:nvPr/>
              </p:nvSpPr>
              <p:spPr bwMode="auto">
                <a:xfrm>
                  <a:off x="319" y="2475"/>
                  <a:ext cx="10" cy="49"/>
                </a:xfrm>
                <a:custGeom>
                  <a:avLst/>
                  <a:gdLst>
                    <a:gd name="T0" fmla="*/ 0 w 40"/>
                    <a:gd name="T1" fmla="*/ 0 h 195"/>
                    <a:gd name="T2" fmla="*/ 15 w 40"/>
                    <a:gd name="T3" fmla="*/ 100 h 195"/>
                    <a:gd name="T4" fmla="*/ 40 w 40"/>
                    <a:gd name="T5" fmla="*/ 19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195">
                      <a:moveTo>
                        <a:pt x="0" y="0"/>
                      </a:moveTo>
                      <a:lnTo>
                        <a:pt x="15" y="100"/>
                      </a:lnTo>
                      <a:lnTo>
                        <a:pt x="40" y="195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31" name="Freeform 798"/>
                <p:cNvSpPr>
                  <a:spLocks/>
                </p:cNvSpPr>
                <p:nvPr/>
              </p:nvSpPr>
              <p:spPr bwMode="auto">
                <a:xfrm>
                  <a:off x="345" y="2470"/>
                  <a:ext cx="10" cy="49"/>
                </a:xfrm>
                <a:custGeom>
                  <a:avLst/>
                  <a:gdLst>
                    <a:gd name="T0" fmla="*/ 0 w 40"/>
                    <a:gd name="T1" fmla="*/ 0 h 195"/>
                    <a:gd name="T2" fmla="*/ 14 w 40"/>
                    <a:gd name="T3" fmla="*/ 100 h 195"/>
                    <a:gd name="T4" fmla="*/ 40 w 40"/>
                    <a:gd name="T5" fmla="*/ 195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0" h="195">
                      <a:moveTo>
                        <a:pt x="0" y="0"/>
                      </a:moveTo>
                      <a:lnTo>
                        <a:pt x="14" y="100"/>
                      </a:lnTo>
                      <a:lnTo>
                        <a:pt x="40" y="195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32" name="Line 799"/>
                <p:cNvSpPr>
                  <a:spLocks noChangeShapeType="1"/>
                </p:cNvSpPr>
                <p:nvPr/>
              </p:nvSpPr>
              <p:spPr bwMode="auto">
                <a:xfrm>
                  <a:off x="318" y="2453"/>
                  <a:ext cx="26" cy="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33" name="Line 800"/>
                <p:cNvSpPr>
                  <a:spLocks noChangeShapeType="1"/>
                </p:cNvSpPr>
                <p:nvPr/>
              </p:nvSpPr>
              <p:spPr bwMode="auto">
                <a:xfrm flipV="1">
                  <a:off x="329" y="2519"/>
                  <a:ext cx="26" cy="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34" name="Freeform 801"/>
                <p:cNvSpPr>
                  <a:spLocks/>
                </p:cNvSpPr>
                <p:nvPr/>
              </p:nvSpPr>
              <p:spPr bwMode="auto">
                <a:xfrm>
                  <a:off x="318" y="2403"/>
                  <a:ext cx="29" cy="52"/>
                </a:xfrm>
                <a:custGeom>
                  <a:avLst/>
                  <a:gdLst>
                    <a:gd name="T0" fmla="*/ 107 w 118"/>
                    <a:gd name="T1" fmla="*/ 205 h 205"/>
                    <a:gd name="T2" fmla="*/ 104 w 118"/>
                    <a:gd name="T3" fmla="*/ 174 h 205"/>
                    <a:gd name="T4" fmla="*/ 104 w 118"/>
                    <a:gd name="T5" fmla="*/ 139 h 205"/>
                    <a:gd name="T6" fmla="*/ 107 w 118"/>
                    <a:gd name="T7" fmla="*/ 106 h 205"/>
                    <a:gd name="T8" fmla="*/ 108 w 118"/>
                    <a:gd name="T9" fmla="*/ 74 h 205"/>
                    <a:gd name="T10" fmla="*/ 114 w 118"/>
                    <a:gd name="T11" fmla="*/ 39 h 205"/>
                    <a:gd name="T12" fmla="*/ 118 w 118"/>
                    <a:gd name="T13" fmla="*/ 6 h 205"/>
                    <a:gd name="T14" fmla="*/ 17 w 118"/>
                    <a:gd name="T15" fmla="*/ 0 h 205"/>
                    <a:gd name="T16" fmla="*/ 10 w 118"/>
                    <a:gd name="T17" fmla="*/ 34 h 205"/>
                    <a:gd name="T18" fmla="*/ 7 w 118"/>
                    <a:gd name="T19" fmla="*/ 66 h 205"/>
                    <a:gd name="T20" fmla="*/ 3 w 118"/>
                    <a:gd name="T21" fmla="*/ 99 h 205"/>
                    <a:gd name="T22" fmla="*/ 0 w 118"/>
                    <a:gd name="T23" fmla="*/ 134 h 205"/>
                    <a:gd name="T24" fmla="*/ 0 w 118"/>
                    <a:gd name="T25" fmla="*/ 166 h 205"/>
                    <a:gd name="T26" fmla="*/ 3 w 118"/>
                    <a:gd name="T27" fmla="*/ 199 h 205"/>
                    <a:gd name="T28" fmla="*/ 107 w 118"/>
                    <a:gd name="T29" fmla="*/ 205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8" h="205">
                      <a:moveTo>
                        <a:pt x="107" y="205"/>
                      </a:moveTo>
                      <a:lnTo>
                        <a:pt x="104" y="174"/>
                      </a:lnTo>
                      <a:lnTo>
                        <a:pt x="104" y="139"/>
                      </a:lnTo>
                      <a:lnTo>
                        <a:pt x="107" y="106"/>
                      </a:lnTo>
                      <a:lnTo>
                        <a:pt x="108" y="74"/>
                      </a:lnTo>
                      <a:lnTo>
                        <a:pt x="114" y="39"/>
                      </a:lnTo>
                      <a:lnTo>
                        <a:pt x="118" y="6"/>
                      </a:lnTo>
                      <a:lnTo>
                        <a:pt x="17" y="0"/>
                      </a:lnTo>
                      <a:lnTo>
                        <a:pt x="10" y="34"/>
                      </a:lnTo>
                      <a:lnTo>
                        <a:pt x="7" y="66"/>
                      </a:lnTo>
                      <a:lnTo>
                        <a:pt x="3" y="99"/>
                      </a:lnTo>
                      <a:lnTo>
                        <a:pt x="0" y="134"/>
                      </a:lnTo>
                      <a:lnTo>
                        <a:pt x="0" y="166"/>
                      </a:lnTo>
                      <a:lnTo>
                        <a:pt x="3" y="199"/>
                      </a:lnTo>
                      <a:lnTo>
                        <a:pt x="107" y="20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35" name="Freeform 802"/>
                <p:cNvSpPr>
                  <a:spLocks/>
                </p:cNvSpPr>
                <p:nvPr/>
              </p:nvSpPr>
              <p:spPr bwMode="auto">
                <a:xfrm>
                  <a:off x="319" y="2470"/>
                  <a:ext cx="36" cy="54"/>
                </a:xfrm>
                <a:custGeom>
                  <a:avLst/>
                  <a:gdLst>
                    <a:gd name="T0" fmla="*/ 142 w 142"/>
                    <a:gd name="T1" fmla="*/ 195 h 215"/>
                    <a:gd name="T2" fmla="*/ 132 w 142"/>
                    <a:gd name="T3" fmla="*/ 163 h 215"/>
                    <a:gd name="T4" fmla="*/ 122 w 142"/>
                    <a:gd name="T5" fmla="*/ 131 h 215"/>
                    <a:gd name="T6" fmla="*/ 116 w 142"/>
                    <a:gd name="T7" fmla="*/ 100 h 215"/>
                    <a:gd name="T8" fmla="*/ 110 w 142"/>
                    <a:gd name="T9" fmla="*/ 65 h 215"/>
                    <a:gd name="T10" fmla="*/ 105 w 142"/>
                    <a:gd name="T11" fmla="*/ 34 h 215"/>
                    <a:gd name="T12" fmla="*/ 102 w 142"/>
                    <a:gd name="T13" fmla="*/ 0 h 215"/>
                    <a:gd name="T14" fmla="*/ 0 w 142"/>
                    <a:gd name="T15" fmla="*/ 20 h 215"/>
                    <a:gd name="T16" fmla="*/ 5 w 142"/>
                    <a:gd name="T17" fmla="*/ 54 h 215"/>
                    <a:gd name="T18" fmla="*/ 9 w 142"/>
                    <a:gd name="T19" fmla="*/ 85 h 215"/>
                    <a:gd name="T20" fmla="*/ 15 w 142"/>
                    <a:gd name="T21" fmla="*/ 120 h 215"/>
                    <a:gd name="T22" fmla="*/ 20 w 142"/>
                    <a:gd name="T23" fmla="*/ 151 h 215"/>
                    <a:gd name="T24" fmla="*/ 30 w 142"/>
                    <a:gd name="T25" fmla="*/ 183 h 215"/>
                    <a:gd name="T26" fmla="*/ 40 w 142"/>
                    <a:gd name="T27" fmla="*/ 215 h 215"/>
                    <a:gd name="T28" fmla="*/ 142 w 142"/>
                    <a:gd name="T29" fmla="*/ 19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2" h="215">
                      <a:moveTo>
                        <a:pt x="142" y="195"/>
                      </a:moveTo>
                      <a:lnTo>
                        <a:pt x="132" y="163"/>
                      </a:lnTo>
                      <a:lnTo>
                        <a:pt x="122" y="131"/>
                      </a:lnTo>
                      <a:lnTo>
                        <a:pt x="116" y="100"/>
                      </a:lnTo>
                      <a:lnTo>
                        <a:pt x="110" y="65"/>
                      </a:lnTo>
                      <a:lnTo>
                        <a:pt x="105" y="34"/>
                      </a:lnTo>
                      <a:lnTo>
                        <a:pt x="102" y="0"/>
                      </a:lnTo>
                      <a:lnTo>
                        <a:pt x="0" y="20"/>
                      </a:lnTo>
                      <a:lnTo>
                        <a:pt x="5" y="54"/>
                      </a:lnTo>
                      <a:lnTo>
                        <a:pt x="9" y="85"/>
                      </a:lnTo>
                      <a:lnTo>
                        <a:pt x="15" y="120"/>
                      </a:lnTo>
                      <a:lnTo>
                        <a:pt x="20" y="151"/>
                      </a:lnTo>
                      <a:lnTo>
                        <a:pt x="30" y="183"/>
                      </a:lnTo>
                      <a:lnTo>
                        <a:pt x="40" y="215"/>
                      </a:lnTo>
                      <a:lnTo>
                        <a:pt x="142" y="19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36" name="Freeform 803"/>
                <p:cNvSpPr>
                  <a:spLocks/>
                </p:cNvSpPr>
                <p:nvPr/>
              </p:nvSpPr>
              <p:spPr bwMode="auto">
                <a:xfrm>
                  <a:off x="639" y="1827"/>
                  <a:ext cx="45" cy="46"/>
                </a:xfrm>
                <a:custGeom>
                  <a:avLst/>
                  <a:gdLst>
                    <a:gd name="T0" fmla="*/ 134 w 180"/>
                    <a:gd name="T1" fmla="*/ 0 h 183"/>
                    <a:gd name="T2" fmla="*/ 180 w 180"/>
                    <a:gd name="T3" fmla="*/ 95 h 183"/>
                    <a:gd name="T4" fmla="*/ 88 w 180"/>
                    <a:gd name="T5" fmla="*/ 133 h 183"/>
                    <a:gd name="T6" fmla="*/ 0 w 180"/>
                    <a:gd name="T7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0" h="183">
                      <a:moveTo>
                        <a:pt x="134" y="0"/>
                      </a:moveTo>
                      <a:lnTo>
                        <a:pt x="180" y="95"/>
                      </a:lnTo>
                      <a:lnTo>
                        <a:pt x="88" y="133"/>
                      </a:lnTo>
                      <a:lnTo>
                        <a:pt x="0" y="183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37" name="Freeform 804"/>
                <p:cNvSpPr>
                  <a:spLocks/>
                </p:cNvSpPr>
                <p:nvPr/>
              </p:nvSpPr>
              <p:spPr bwMode="auto">
                <a:xfrm>
                  <a:off x="628" y="1827"/>
                  <a:ext cx="45" cy="23"/>
                </a:xfrm>
                <a:custGeom>
                  <a:avLst/>
                  <a:gdLst>
                    <a:gd name="T0" fmla="*/ 180 w 180"/>
                    <a:gd name="T1" fmla="*/ 0 h 90"/>
                    <a:gd name="T2" fmla="*/ 89 w 180"/>
                    <a:gd name="T3" fmla="*/ 39 h 90"/>
                    <a:gd name="T4" fmla="*/ 0 w 180"/>
                    <a:gd name="T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0" h="90">
                      <a:moveTo>
                        <a:pt x="180" y="0"/>
                      </a:moveTo>
                      <a:lnTo>
                        <a:pt x="89" y="39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38" name="Line 805"/>
                <p:cNvSpPr>
                  <a:spLocks noChangeShapeType="1"/>
                </p:cNvSpPr>
                <p:nvPr/>
              </p:nvSpPr>
              <p:spPr bwMode="auto">
                <a:xfrm>
                  <a:off x="610" y="1862"/>
                  <a:ext cx="17" cy="1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39" name="Freeform 806"/>
                <p:cNvSpPr>
                  <a:spLocks/>
                </p:cNvSpPr>
                <p:nvPr/>
              </p:nvSpPr>
              <p:spPr bwMode="auto">
                <a:xfrm>
                  <a:off x="572" y="1862"/>
                  <a:ext cx="38" cy="33"/>
                </a:xfrm>
                <a:custGeom>
                  <a:avLst/>
                  <a:gdLst>
                    <a:gd name="T0" fmla="*/ 152 w 152"/>
                    <a:gd name="T1" fmla="*/ 0 h 131"/>
                    <a:gd name="T2" fmla="*/ 72 w 152"/>
                    <a:gd name="T3" fmla="*/ 61 h 131"/>
                    <a:gd name="T4" fmla="*/ 0 w 152"/>
                    <a:gd name="T5" fmla="*/ 131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2" h="131">
                      <a:moveTo>
                        <a:pt x="152" y="0"/>
                      </a:moveTo>
                      <a:lnTo>
                        <a:pt x="72" y="61"/>
                      </a:lnTo>
                      <a:lnTo>
                        <a:pt x="0" y="13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40" name="Freeform 807"/>
                <p:cNvSpPr>
                  <a:spLocks/>
                </p:cNvSpPr>
                <p:nvPr/>
              </p:nvSpPr>
              <p:spPr bwMode="auto">
                <a:xfrm>
                  <a:off x="589" y="1881"/>
                  <a:ext cx="38" cy="33"/>
                </a:xfrm>
                <a:custGeom>
                  <a:avLst/>
                  <a:gdLst>
                    <a:gd name="T0" fmla="*/ 151 w 151"/>
                    <a:gd name="T1" fmla="*/ 0 h 133"/>
                    <a:gd name="T2" fmla="*/ 71 w 151"/>
                    <a:gd name="T3" fmla="*/ 63 h 133"/>
                    <a:gd name="T4" fmla="*/ 0 w 151"/>
                    <a:gd name="T5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1" h="133">
                      <a:moveTo>
                        <a:pt x="151" y="0"/>
                      </a:moveTo>
                      <a:lnTo>
                        <a:pt x="71" y="63"/>
                      </a:lnTo>
                      <a:lnTo>
                        <a:pt x="0" y="133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41" name="Line 808"/>
                <p:cNvSpPr>
                  <a:spLocks noChangeShapeType="1"/>
                </p:cNvSpPr>
                <p:nvPr/>
              </p:nvSpPr>
              <p:spPr bwMode="auto">
                <a:xfrm>
                  <a:off x="628" y="1850"/>
                  <a:ext cx="11" cy="2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42" name="Line 809"/>
                <p:cNvSpPr>
                  <a:spLocks noChangeShapeType="1"/>
                </p:cNvSpPr>
                <p:nvPr/>
              </p:nvSpPr>
              <p:spPr bwMode="auto">
                <a:xfrm>
                  <a:off x="572" y="1895"/>
                  <a:ext cx="17" cy="1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43" name="Freeform 810"/>
                <p:cNvSpPr>
                  <a:spLocks/>
                </p:cNvSpPr>
                <p:nvPr/>
              </p:nvSpPr>
              <p:spPr bwMode="auto">
                <a:xfrm>
                  <a:off x="628" y="1827"/>
                  <a:ext cx="56" cy="46"/>
                </a:xfrm>
                <a:custGeom>
                  <a:avLst/>
                  <a:gdLst>
                    <a:gd name="T0" fmla="*/ 46 w 226"/>
                    <a:gd name="T1" fmla="*/ 183 h 183"/>
                    <a:gd name="T2" fmla="*/ 75 w 226"/>
                    <a:gd name="T3" fmla="*/ 165 h 183"/>
                    <a:gd name="T4" fmla="*/ 105 w 226"/>
                    <a:gd name="T5" fmla="*/ 149 h 183"/>
                    <a:gd name="T6" fmla="*/ 134 w 226"/>
                    <a:gd name="T7" fmla="*/ 133 h 183"/>
                    <a:gd name="T8" fmla="*/ 163 w 226"/>
                    <a:gd name="T9" fmla="*/ 119 h 183"/>
                    <a:gd name="T10" fmla="*/ 193 w 226"/>
                    <a:gd name="T11" fmla="*/ 105 h 183"/>
                    <a:gd name="T12" fmla="*/ 226 w 226"/>
                    <a:gd name="T13" fmla="*/ 95 h 183"/>
                    <a:gd name="T14" fmla="*/ 180 w 226"/>
                    <a:gd name="T15" fmla="*/ 0 h 183"/>
                    <a:gd name="T16" fmla="*/ 149 w 226"/>
                    <a:gd name="T17" fmla="*/ 13 h 183"/>
                    <a:gd name="T18" fmla="*/ 119 w 226"/>
                    <a:gd name="T19" fmla="*/ 25 h 183"/>
                    <a:gd name="T20" fmla="*/ 89 w 226"/>
                    <a:gd name="T21" fmla="*/ 39 h 183"/>
                    <a:gd name="T22" fmla="*/ 59 w 226"/>
                    <a:gd name="T23" fmla="*/ 55 h 183"/>
                    <a:gd name="T24" fmla="*/ 29 w 226"/>
                    <a:gd name="T25" fmla="*/ 73 h 183"/>
                    <a:gd name="T26" fmla="*/ 0 w 226"/>
                    <a:gd name="T27" fmla="*/ 90 h 183"/>
                    <a:gd name="T28" fmla="*/ 46 w 226"/>
                    <a:gd name="T29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6" h="183">
                      <a:moveTo>
                        <a:pt x="46" y="183"/>
                      </a:moveTo>
                      <a:lnTo>
                        <a:pt x="75" y="165"/>
                      </a:lnTo>
                      <a:lnTo>
                        <a:pt x="105" y="149"/>
                      </a:lnTo>
                      <a:lnTo>
                        <a:pt x="134" y="133"/>
                      </a:lnTo>
                      <a:lnTo>
                        <a:pt x="163" y="119"/>
                      </a:lnTo>
                      <a:lnTo>
                        <a:pt x="193" y="105"/>
                      </a:lnTo>
                      <a:lnTo>
                        <a:pt x="226" y="95"/>
                      </a:lnTo>
                      <a:lnTo>
                        <a:pt x="180" y="0"/>
                      </a:lnTo>
                      <a:lnTo>
                        <a:pt x="149" y="13"/>
                      </a:lnTo>
                      <a:lnTo>
                        <a:pt x="119" y="25"/>
                      </a:lnTo>
                      <a:lnTo>
                        <a:pt x="89" y="39"/>
                      </a:lnTo>
                      <a:lnTo>
                        <a:pt x="59" y="55"/>
                      </a:lnTo>
                      <a:lnTo>
                        <a:pt x="29" y="73"/>
                      </a:lnTo>
                      <a:lnTo>
                        <a:pt x="0" y="90"/>
                      </a:lnTo>
                      <a:lnTo>
                        <a:pt x="46" y="183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44" name="Freeform 811"/>
                <p:cNvSpPr>
                  <a:spLocks/>
                </p:cNvSpPr>
                <p:nvPr/>
              </p:nvSpPr>
              <p:spPr bwMode="auto">
                <a:xfrm>
                  <a:off x="572" y="1862"/>
                  <a:ext cx="55" cy="52"/>
                </a:xfrm>
                <a:custGeom>
                  <a:avLst/>
                  <a:gdLst>
                    <a:gd name="T0" fmla="*/ 68 w 219"/>
                    <a:gd name="T1" fmla="*/ 210 h 210"/>
                    <a:gd name="T2" fmla="*/ 92 w 219"/>
                    <a:gd name="T3" fmla="*/ 185 h 210"/>
                    <a:gd name="T4" fmla="*/ 116 w 219"/>
                    <a:gd name="T5" fmla="*/ 161 h 210"/>
                    <a:gd name="T6" fmla="*/ 139 w 219"/>
                    <a:gd name="T7" fmla="*/ 140 h 210"/>
                    <a:gd name="T8" fmla="*/ 166 w 219"/>
                    <a:gd name="T9" fmla="*/ 117 h 210"/>
                    <a:gd name="T10" fmla="*/ 192 w 219"/>
                    <a:gd name="T11" fmla="*/ 97 h 210"/>
                    <a:gd name="T12" fmla="*/ 219 w 219"/>
                    <a:gd name="T13" fmla="*/ 77 h 210"/>
                    <a:gd name="T14" fmla="*/ 152 w 219"/>
                    <a:gd name="T15" fmla="*/ 0 h 210"/>
                    <a:gd name="T16" fmla="*/ 123 w 219"/>
                    <a:gd name="T17" fmla="*/ 20 h 210"/>
                    <a:gd name="T18" fmla="*/ 96 w 219"/>
                    <a:gd name="T19" fmla="*/ 40 h 210"/>
                    <a:gd name="T20" fmla="*/ 72 w 219"/>
                    <a:gd name="T21" fmla="*/ 61 h 210"/>
                    <a:gd name="T22" fmla="*/ 46 w 219"/>
                    <a:gd name="T23" fmla="*/ 84 h 210"/>
                    <a:gd name="T24" fmla="*/ 22 w 219"/>
                    <a:gd name="T25" fmla="*/ 107 h 210"/>
                    <a:gd name="T26" fmla="*/ 0 w 219"/>
                    <a:gd name="T27" fmla="*/ 131 h 210"/>
                    <a:gd name="T28" fmla="*/ 68 w 219"/>
                    <a:gd name="T29" fmla="*/ 21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9" h="210">
                      <a:moveTo>
                        <a:pt x="68" y="210"/>
                      </a:moveTo>
                      <a:lnTo>
                        <a:pt x="92" y="185"/>
                      </a:lnTo>
                      <a:lnTo>
                        <a:pt x="116" y="161"/>
                      </a:lnTo>
                      <a:lnTo>
                        <a:pt x="139" y="140"/>
                      </a:lnTo>
                      <a:lnTo>
                        <a:pt x="166" y="117"/>
                      </a:lnTo>
                      <a:lnTo>
                        <a:pt x="192" y="97"/>
                      </a:lnTo>
                      <a:lnTo>
                        <a:pt x="219" y="77"/>
                      </a:lnTo>
                      <a:lnTo>
                        <a:pt x="152" y="0"/>
                      </a:lnTo>
                      <a:lnTo>
                        <a:pt x="123" y="20"/>
                      </a:lnTo>
                      <a:lnTo>
                        <a:pt x="96" y="40"/>
                      </a:lnTo>
                      <a:lnTo>
                        <a:pt x="72" y="61"/>
                      </a:lnTo>
                      <a:lnTo>
                        <a:pt x="46" y="84"/>
                      </a:lnTo>
                      <a:lnTo>
                        <a:pt x="22" y="107"/>
                      </a:lnTo>
                      <a:lnTo>
                        <a:pt x="0" y="131"/>
                      </a:lnTo>
                      <a:lnTo>
                        <a:pt x="68" y="21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45" name="Freeform 812"/>
                <p:cNvSpPr>
                  <a:spLocks/>
                </p:cNvSpPr>
                <p:nvPr/>
              </p:nvSpPr>
              <p:spPr bwMode="auto">
                <a:xfrm>
                  <a:off x="961" y="1746"/>
                  <a:ext cx="51" cy="25"/>
                </a:xfrm>
                <a:custGeom>
                  <a:avLst/>
                  <a:gdLst>
                    <a:gd name="T0" fmla="*/ 204 w 204"/>
                    <a:gd name="T1" fmla="*/ 0 h 104"/>
                    <a:gd name="T2" fmla="*/ 199 w 204"/>
                    <a:gd name="T3" fmla="*/ 104 h 104"/>
                    <a:gd name="T4" fmla="*/ 99 w 204"/>
                    <a:gd name="T5" fmla="*/ 90 h 104"/>
                    <a:gd name="T6" fmla="*/ 0 w 204"/>
                    <a:gd name="T7" fmla="*/ 9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4" h="104">
                      <a:moveTo>
                        <a:pt x="204" y="0"/>
                      </a:moveTo>
                      <a:lnTo>
                        <a:pt x="199" y="104"/>
                      </a:lnTo>
                      <a:lnTo>
                        <a:pt x="99" y="90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46" name="Freeform 813"/>
                <p:cNvSpPr>
                  <a:spLocks/>
                </p:cNvSpPr>
                <p:nvPr/>
              </p:nvSpPr>
              <p:spPr bwMode="auto">
                <a:xfrm>
                  <a:off x="962" y="1742"/>
                  <a:ext cx="50" cy="4"/>
                </a:xfrm>
                <a:custGeom>
                  <a:avLst/>
                  <a:gdLst>
                    <a:gd name="T0" fmla="*/ 199 w 199"/>
                    <a:gd name="T1" fmla="*/ 13 h 13"/>
                    <a:gd name="T2" fmla="*/ 99 w 199"/>
                    <a:gd name="T3" fmla="*/ 0 h 13"/>
                    <a:gd name="T4" fmla="*/ 0 w 199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9" h="13">
                      <a:moveTo>
                        <a:pt x="199" y="13"/>
                      </a:move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47" name="Line 814"/>
                <p:cNvSpPr>
                  <a:spLocks noChangeShapeType="1"/>
                </p:cNvSpPr>
                <p:nvPr/>
              </p:nvSpPr>
              <p:spPr bwMode="auto">
                <a:xfrm>
                  <a:off x="940" y="1744"/>
                  <a:ext cx="5" cy="2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48" name="Freeform 815"/>
                <p:cNvSpPr>
                  <a:spLocks/>
                </p:cNvSpPr>
                <p:nvPr/>
              </p:nvSpPr>
              <p:spPr bwMode="auto">
                <a:xfrm>
                  <a:off x="891" y="1744"/>
                  <a:ext cx="49" cy="9"/>
                </a:xfrm>
                <a:custGeom>
                  <a:avLst/>
                  <a:gdLst>
                    <a:gd name="T0" fmla="*/ 196 w 196"/>
                    <a:gd name="T1" fmla="*/ 0 h 37"/>
                    <a:gd name="T2" fmla="*/ 96 w 196"/>
                    <a:gd name="T3" fmla="*/ 12 h 37"/>
                    <a:gd name="T4" fmla="*/ 0 w 196"/>
                    <a:gd name="T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6" h="37">
                      <a:moveTo>
                        <a:pt x="196" y="0"/>
                      </a:moveTo>
                      <a:lnTo>
                        <a:pt x="96" y="12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49" name="Freeform 816"/>
                <p:cNvSpPr>
                  <a:spLocks/>
                </p:cNvSpPr>
                <p:nvPr/>
              </p:nvSpPr>
              <p:spPr bwMode="auto">
                <a:xfrm>
                  <a:off x="896" y="1769"/>
                  <a:ext cx="49" cy="10"/>
                </a:xfrm>
                <a:custGeom>
                  <a:avLst/>
                  <a:gdLst>
                    <a:gd name="T0" fmla="*/ 196 w 196"/>
                    <a:gd name="T1" fmla="*/ 0 h 39"/>
                    <a:gd name="T2" fmla="*/ 96 w 196"/>
                    <a:gd name="T3" fmla="*/ 12 h 39"/>
                    <a:gd name="T4" fmla="*/ 0 w 196"/>
                    <a:gd name="T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6" h="39">
                      <a:moveTo>
                        <a:pt x="196" y="0"/>
                      </a:moveTo>
                      <a:lnTo>
                        <a:pt x="96" y="12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50" name="Line 817"/>
                <p:cNvSpPr>
                  <a:spLocks noChangeShapeType="1"/>
                </p:cNvSpPr>
                <p:nvPr/>
              </p:nvSpPr>
              <p:spPr bwMode="auto">
                <a:xfrm flipH="1">
                  <a:off x="961" y="1742"/>
                  <a:ext cx="1" cy="2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51" name="Line 818"/>
                <p:cNvSpPr>
                  <a:spLocks noChangeShapeType="1"/>
                </p:cNvSpPr>
                <p:nvPr/>
              </p:nvSpPr>
              <p:spPr bwMode="auto">
                <a:xfrm>
                  <a:off x="891" y="1753"/>
                  <a:ext cx="5" cy="26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52" name="Freeform 819"/>
                <p:cNvSpPr>
                  <a:spLocks/>
                </p:cNvSpPr>
                <p:nvPr/>
              </p:nvSpPr>
              <p:spPr bwMode="auto">
                <a:xfrm>
                  <a:off x="961" y="1742"/>
                  <a:ext cx="51" cy="29"/>
                </a:xfrm>
                <a:custGeom>
                  <a:avLst/>
                  <a:gdLst>
                    <a:gd name="T0" fmla="*/ 0 w 204"/>
                    <a:gd name="T1" fmla="*/ 105 h 119"/>
                    <a:gd name="T2" fmla="*/ 31 w 204"/>
                    <a:gd name="T3" fmla="*/ 104 h 119"/>
                    <a:gd name="T4" fmla="*/ 65 w 204"/>
                    <a:gd name="T5" fmla="*/ 104 h 119"/>
                    <a:gd name="T6" fmla="*/ 99 w 204"/>
                    <a:gd name="T7" fmla="*/ 105 h 119"/>
                    <a:gd name="T8" fmla="*/ 133 w 204"/>
                    <a:gd name="T9" fmla="*/ 108 h 119"/>
                    <a:gd name="T10" fmla="*/ 164 w 204"/>
                    <a:gd name="T11" fmla="*/ 114 h 119"/>
                    <a:gd name="T12" fmla="*/ 199 w 204"/>
                    <a:gd name="T13" fmla="*/ 119 h 119"/>
                    <a:gd name="T14" fmla="*/ 204 w 204"/>
                    <a:gd name="T15" fmla="*/ 15 h 119"/>
                    <a:gd name="T16" fmla="*/ 173 w 204"/>
                    <a:gd name="T17" fmla="*/ 10 h 119"/>
                    <a:gd name="T18" fmla="*/ 139 w 204"/>
                    <a:gd name="T19" fmla="*/ 5 h 119"/>
                    <a:gd name="T20" fmla="*/ 104 w 204"/>
                    <a:gd name="T21" fmla="*/ 2 h 119"/>
                    <a:gd name="T22" fmla="*/ 73 w 204"/>
                    <a:gd name="T23" fmla="*/ 0 h 119"/>
                    <a:gd name="T24" fmla="*/ 40 w 204"/>
                    <a:gd name="T25" fmla="*/ 0 h 119"/>
                    <a:gd name="T26" fmla="*/ 5 w 204"/>
                    <a:gd name="T27" fmla="*/ 2 h 119"/>
                    <a:gd name="T28" fmla="*/ 0 w 204"/>
                    <a:gd name="T29" fmla="*/ 105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4" h="119">
                      <a:moveTo>
                        <a:pt x="0" y="105"/>
                      </a:moveTo>
                      <a:lnTo>
                        <a:pt x="31" y="104"/>
                      </a:lnTo>
                      <a:lnTo>
                        <a:pt x="65" y="104"/>
                      </a:lnTo>
                      <a:lnTo>
                        <a:pt x="99" y="105"/>
                      </a:lnTo>
                      <a:lnTo>
                        <a:pt x="133" y="108"/>
                      </a:lnTo>
                      <a:lnTo>
                        <a:pt x="164" y="114"/>
                      </a:lnTo>
                      <a:lnTo>
                        <a:pt x="199" y="119"/>
                      </a:lnTo>
                      <a:lnTo>
                        <a:pt x="204" y="15"/>
                      </a:lnTo>
                      <a:lnTo>
                        <a:pt x="173" y="10"/>
                      </a:lnTo>
                      <a:lnTo>
                        <a:pt x="139" y="5"/>
                      </a:lnTo>
                      <a:lnTo>
                        <a:pt x="104" y="2"/>
                      </a:lnTo>
                      <a:lnTo>
                        <a:pt x="73" y="0"/>
                      </a:lnTo>
                      <a:lnTo>
                        <a:pt x="40" y="0"/>
                      </a:lnTo>
                      <a:lnTo>
                        <a:pt x="5" y="2"/>
                      </a:lnTo>
                      <a:lnTo>
                        <a:pt x="0" y="105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53" name="Freeform 820"/>
                <p:cNvSpPr>
                  <a:spLocks/>
                </p:cNvSpPr>
                <p:nvPr/>
              </p:nvSpPr>
              <p:spPr bwMode="auto">
                <a:xfrm>
                  <a:off x="891" y="1744"/>
                  <a:ext cx="54" cy="35"/>
                </a:xfrm>
                <a:custGeom>
                  <a:avLst/>
                  <a:gdLst>
                    <a:gd name="T0" fmla="*/ 20 w 216"/>
                    <a:gd name="T1" fmla="*/ 140 h 140"/>
                    <a:gd name="T2" fmla="*/ 53 w 216"/>
                    <a:gd name="T3" fmla="*/ 130 h 140"/>
                    <a:gd name="T4" fmla="*/ 85 w 216"/>
                    <a:gd name="T5" fmla="*/ 121 h 140"/>
                    <a:gd name="T6" fmla="*/ 116 w 216"/>
                    <a:gd name="T7" fmla="*/ 113 h 140"/>
                    <a:gd name="T8" fmla="*/ 150 w 216"/>
                    <a:gd name="T9" fmla="*/ 107 h 140"/>
                    <a:gd name="T10" fmla="*/ 185 w 216"/>
                    <a:gd name="T11" fmla="*/ 103 h 140"/>
                    <a:gd name="T12" fmla="*/ 216 w 216"/>
                    <a:gd name="T13" fmla="*/ 101 h 140"/>
                    <a:gd name="T14" fmla="*/ 196 w 216"/>
                    <a:gd name="T15" fmla="*/ 0 h 140"/>
                    <a:gd name="T16" fmla="*/ 163 w 216"/>
                    <a:gd name="T17" fmla="*/ 2 h 140"/>
                    <a:gd name="T18" fmla="*/ 130 w 216"/>
                    <a:gd name="T19" fmla="*/ 6 h 140"/>
                    <a:gd name="T20" fmla="*/ 96 w 216"/>
                    <a:gd name="T21" fmla="*/ 12 h 140"/>
                    <a:gd name="T22" fmla="*/ 65 w 216"/>
                    <a:gd name="T23" fmla="*/ 20 h 140"/>
                    <a:gd name="T24" fmla="*/ 33 w 216"/>
                    <a:gd name="T25" fmla="*/ 27 h 140"/>
                    <a:gd name="T26" fmla="*/ 0 w 216"/>
                    <a:gd name="T27" fmla="*/ 37 h 140"/>
                    <a:gd name="T28" fmla="*/ 20 w 216"/>
                    <a:gd name="T29" fmla="*/ 14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6" h="140">
                      <a:moveTo>
                        <a:pt x="20" y="140"/>
                      </a:moveTo>
                      <a:lnTo>
                        <a:pt x="53" y="130"/>
                      </a:lnTo>
                      <a:lnTo>
                        <a:pt x="85" y="121"/>
                      </a:lnTo>
                      <a:lnTo>
                        <a:pt x="116" y="113"/>
                      </a:lnTo>
                      <a:lnTo>
                        <a:pt x="150" y="107"/>
                      </a:lnTo>
                      <a:lnTo>
                        <a:pt x="185" y="103"/>
                      </a:lnTo>
                      <a:lnTo>
                        <a:pt x="216" y="101"/>
                      </a:lnTo>
                      <a:lnTo>
                        <a:pt x="196" y="0"/>
                      </a:lnTo>
                      <a:lnTo>
                        <a:pt x="163" y="2"/>
                      </a:lnTo>
                      <a:lnTo>
                        <a:pt x="130" y="6"/>
                      </a:lnTo>
                      <a:lnTo>
                        <a:pt x="96" y="12"/>
                      </a:lnTo>
                      <a:lnTo>
                        <a:pt x="65" y="20"/>
                      </a:lnTo>
                      <a:lnTo>
                        <a:pt x="33" y="27"/>
                      </a:lnTo>
                      <a:lnTo>
                        <a:pt x="0" y="37"/>
                      </a:lnTo>
                      <a:lnTo>
                        <a:pt x="20" y="14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54" name="Freeform 821"/>
                <p:cNvSpPr>
                  <a:spLocks/>
                </p:cNvSpPr>
                <p:nvPr/>
              </p:nvSpPr>
              <p:spPr bwMode="auto">
                <a:xfrm>
                  <a:off x="1291" y="1838"/>
                  <a:ext cx="56" cy="27"/>
                </a:xfrm>
                <a:custGeom>
                  <a:avLst/>
                  <a:gdLst>
                    <a:gd name="T0" fmla="*/ 223 w 223"/>
                    <a:gd name="T1" fmla="*/ 24 h 110"/>
                    <a:gd name="T2" fmla="*/ 167 w 223"/>
                    <a:gd name="T3" fmla="*/ 110 h 110"/>
                    <a:gd name="T4" fmla="*/ 87 w 223"/>
                    <a:gd name="T5" fmla="*/ 50 h 110"/>
                    <a:gd name="T6" fmla="*/ 0 w 223"/>
                    <a:gd name="T7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3" h="110">
                      <a:moveTo>
                        <a:pt x="223" y="24"/>
                      </a:moveTo>
                      <a:lnTo>
                        <a:pt x="167" y="110"/>
                      </a:lnTo>
                      <a:lnTo>
                        <a:pt x="87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55" name="Freeform 822"/>
                <p:cNvSpPr>
                  <a:spLocks/>
                </p:cNvSpPr>
                <p:nvPr/>
              </p:nvSpPr>
              <p:spPr bwMode="auto">
                <a:xfrm>
                  <a:off x="1305" y="1816"/>
                  <a:ext cx="42" cy="28"/>
                </a:xfrm>
                <a:custGeom>
                  <a:avLst/>
                  <a:gdLst>
                    <a:gd name="T0" fmla="*/ 166 w 166"/>
                    <a:gd name="T1" fmla="*/ 110 h 110"/>
                    <a:gd name="T2" fmla="*/ 89 w 166"/>
                    <a:gd name="T3" fmla="*/ 50 h 110"/>
                    <a:gd name="T4" fmla="*/ 0 w 166"/>
                    <a:gd name="T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6" h="110">
                      <a:moveTo>
                        <a:pt x="166" y="110"/>
                      </a:moveTo>
                      <a:lnTo>
                        <a:pt x="89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56" name="Line 823"/>
                <p:cNvSpPr>
                  <a:spLocks noChangeShapeType="1"/>
                </p:cNvSpPr>
                <p:nvPr/>
              </p:nvSpPr>
              <p:spPr bwMode="auto">
                <a:xfrm flipH="1">
                  <a:off x="1277" y="1806"/>
                  <a:ext cx="9" cy="2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57" name="Freeform 824"/>
                <p:cNvSpPr>
                  <a:spLocks/>
                </p:cNvSpPr>
                <p:nvPr/>
              </p:nvSpPr>
              <p:spPr bwMode="auto">
                <a:xfrm>
                  <a:off x="1238" y="1791"/>
                  <a:ext cx="48" cy="15"/>
                </a:xfrm>
                <a:custGeom>
                  <a:avLst/>
                  <a:gdLst>
                    <a:gd name="T0" fmla="*/ 190 w 190"/>
                    <a:gd name="T1" fmla="*/ 64 h 64"/>
                    <a:gd name="T2" fmla="*/ 96 w 190"/>
                    <a:gd name="T3" fmla="*/ 26 h 64"/>
                    <a:gd name="T4" fmla="*/ 0 w 190"/>
                    <a:gd name="T5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0" h="64">
                      <a:moveTo>
                        <a:pt x="190" y="64"/>
                      </a:moveTo>
                      <a:lnTo>
                        <a:pt x="96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58" name="Freeform 825"/>
                <p:cNvSpPr>
                  <a:spLocks/>
                </p:cNvSpPr>
                <p:nvPr/>
              </p:nvSpPr>
              <p:spPr bwMode="auto">
                <a:xfrm>
                  <a:off x="1230" y="1815"/>
                  <a:ext cx="47" cy="16"/>
                </a:xfrm>
                <a:custGeom>
                  <a:avLst/>
                  <a:gdLst>
                    <a:gd name="T0" fmla="*/ 189 w 189"/>
                    <a:gd name="T1" fmla="*/ 63 h 63"/>
                    <a:gd name="T2" fmla="*/ 97 w 189"/>
                    <a:gd name="T3" fmla="*/ 25 h 63"/>
                    <a:gd name="T4" fmla="*/ 0 w 189"/>
                    <a:gd name="T5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9" h="63">
                      <a:moveTo>
                        <a:pt x="189" y="63"/>
                      </a:moveTo>
                      <a:lnTo>
                        <a:pt x="97" y="2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59" name="Line 826"/>
                <p:cNvSpPr>
                  <a:spLocks noChangeShapeType="1"/>
                </p:cNvSpPr>
                <p:nvPr/>
              </p:nvSpPr>
              <p:spPr bwMode="auto">
                <a:xfrm flipH="1">
                  <a:off x="1291" y="1816"/>
                  <a:ext cx="14" cy="2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60" name="Line 827"/>
                <p:cNvSpPr>
                  <a:spLocks noChangeShapeType="1"/>
                </p:cNvSpPr>
                <p:nvPr/>
              </p:nvSpPr>
              <p:spPr bwMode="auto">
                <a:xfrm flipH="1">
                  <a:off x="1230" y="1791"/>
                  <a:ext cx="8" cy="24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61" name="Freeform 828"/>
                <p:cNvSpPr>
                  <a:spLocks/>
                </p:cNvSpPr>
                <p:nvPr/>
              </p:nvSpPr>
              <p:spPr bwMode="auto">
                <a:xfrm>
                  <a:off x="1291" y="1816"/>
                  <a:ext cx="56" cy="49"/>
                </a:xfrm>
                <a:custGeom>
                  <a:avLst/>
                  <a:gdLst>
                    <a:gd name="T0" fmla="*/ 0 w 223"/>
                    <a:gd name="T1" fmla="*/ 86 h 196"/>
                    <a:gd name="T2" fmla="*/ 30 w 223"/>
                    <a:gd name="T3" fmla="*/ 100 h 196"/>
                    <a:gd name="T4" fmla="*/ 60 w 223"/>
                    <a:gd name="T5" fmla="*/ 118 h 196"/>
                    <a:gd name="T6" fmla="*/ 87 w 223"/>
                    <a:gd name="T7" fmla="*/ 136 h 196"/>
                    <a:gd name="T8" fmla="*/ 116 w 223"/>
                    <a:gd name="T9" fmla="*/ 153 h 196"/>
                    <a:gd name="T10" fmla="*/ 141 w 223"/>
                    <a:gd name="T11" fmla="*/ 176 h 196"/>
                    <a:gd name="T12" fmla="*/ 167 w 223"/>
                    <a:gd name="T13" fmla="*/ 196 h 196"/>
                    <a:gd name="T14" fmla="*/ 223 w 223"/>
                    <a:gd name="T15" fmla="*/ 110 h 196"/>
                    <a:gd name="T16" fmla="*/ 200 w 223"/>
                    <a:gd name="T17" fmla="*/ 88 h 196"/>
                    <a:gd name="T18" fmla="*/ 171 w 223"/>
                    <a:gd name="T19" fmla="*/ 68 h 196"/>
                    <a:gd name="T20" fmla="*/ 146 w 223"/>
                    <a:gd name="T21" fmla="*/ 50 h 196"/>
                    <a:gd name="T22" fmla="*/ 117 w 223"/>
                    <a:gd name="T23" fmla="*/ 32 h 196"/>
                    <a:gd name="T24" fmla="*/ 87 w 223"/>
                    <a:gd name="T25" fmla="*/ 15 h 196"/>
                    <a:gd name="T26" fmla="*/ 57 w 223"/>
                    <a:gd name="T27" fmla="*/ 0 h 196"/>
                    <a:gd name="T28" fmla="*/ 0 w 223"/>
                    <a:gd name="T29" fmla="*/ 86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3" h="196">
                      <a:moveTo>
                        <a:pt x="0" y="86"/>
                      </a:moveTo>
                      <a:lnTo>
                        <a:pt x="30" y="100"/>
                      </a:lnTo>
                      <a:lnTo>
                        <a:pt x="60" y="118"/>
                      </a:lnTo>
                      <a:lnTo>
                        <a:pt x="87" y="136"/>
                      </a:lnTo>
                      <a:lnTo>
                        <a:pt x="116" y="153"/>
                      </a:lnTo>
                      <a:lnTo>
                        <a:pt x="141" y="176"/>
                      </a:lnTo>
                      <a:lnTo>
                        <a:pt x="167" y="196"/>
                      </a:lnTo>
                      <a:lnTo>
                        <a:pt x="223" y="110"/>
                      </a:lnTo>
                      <a:lnTo>
                        <a:pt x="200" y="88"/>
                      </a:lnTo>
                      <a:lnTo>
                        <a:pt x="171" y="68"/>
                      </a:lnTo>
                      <a:lnTo>
                        <a:pt x="146" y="50"/>
                      </a:lnTo>
                      <a:lnTo>
                        <a:pt x="117" y="32"/>
                      </a:lnTo>
                      <a:lnTo>
                        <a:pt x="87" y="15"/>
                      </a:lnTo>
                      <a:lnTo>
                        <a:pt x="57" y="0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62" name="Freeform 829"/>
                <p:cNvSpPr>
                  <a:spLocks/>
                </p:cNvSpPr>
                <p:nvPr/>
              </p:nvSpPr>
              <p:spPr bwMode="auto">
                <a:xfrm>
                  <a:off x="1230" y="1791"/>
                  <a:ext cx="56" cy="40"/>
                </a:xfrm>
                <a:custGeom>
                  <a:avLst/>
                  <a:gdLst>
                    <a:gd name="T0" fmla="*/ 0 w 223"/>
                    <a:gd name="T1" fmla="*/ 99 h 162"/>
                    <a:gd name="T2" fmla="*/ 32 w 223"/>
                    <a:gd name="T3" fmla="*/ 104 h 162"/>
                    <a:gd name="T4" fmla="*/ 66 w 223"/>
                    <a:gd name="T5" fmla="*/ 114 h 162"/>
                    <a:gd name="T6" fmla="*/ 97 w 223"/>
                    <a:gd name="T7" fmla="*/ 124 h 162"/>
                    <a:gd name="T8" fmla="*/ 127 w 223"/>
                    <a:gd name="T9" fmla="*/ 136 h 162"/>
                    <a:gd name="T10" fmla="*/ 159 w 223"/>
                    <a:gd name="T11" fmla="*/ 147 h 162"/>
                    <a:gd name="T12" fmla="*/ 189 w 223"/>
                    <a:gd name="T13" fmla="*/ 162 h 162"/>
                    <a:gd name="T14" fmla="*/ 223 w 223"/>
                    <a:gd name="T15" fmla="*/ 64 h 162"/>
                    <a:gd name="T16" fmla="*/ 191 w 223"/>
                    <a:gd name="T17" fmla="*/ 50 h 162"/>
                    <a:gd name="T18" fmla="*/ 161 w 223"/>
                    <a:gd name="T19" fmla="*/ 39 h 162"/>
                    <a:gd name="T20" fmla="*/ 129 w 223"/>
                    <a:gd name="T21" fmla="*/ 26 h 162"/>
                    <a:gd name="T22" fmla="*/ 97 w 223"/>
                    <a:gd name="T23" fmla="*/ 16 h 162"/>
                    <a:gd name="T24" fmla="*/ 66 w 223"/>
                    <a:gd name="T25" fmla="*/ 6 h 162"/>
                    <a:gd name="T26" fmla="*/ 33 w 223"/>
                    <a:gd name="T27" fmla="*/ 0 h 162"/>
                    <a:gd name="T28" fmla="*/ 0 w 223"/>
                    <a:gd name="T29" fmla="*/ 9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3" h="162">
                      <a:moveTo>
                        <a:pt x="0" y="99"/>
                      </a:moveTo>
                      <a:lnTo>
                        <a:pt x="32" y="104"/>
                      </a:lnTo>
                      <a:lnTo>
                        <a:pt x="66" y="114"/>
                      </a:lnTo>
                      <a:lnTo>
                        <a:pt x="97" y="124"/>
                      </a:lnTo>
                      <a:lnTo>
                        <a:pt x="127" y="136"/>
                      </a:lnTo>
                      <a:lnTo>
                        <a:pt x="159" y="147"/>
                      </a:lnTo>
                      <a:lnTo>
                        <a:pt x="189" y="162"/>
                      </a:lnTo>
                      <a:lnTo>
                        <a:pt x="223" y="64"/>
                      </a:lnTo>
                      <a:lnTo>
                        <a:pt x="191" y="50"/>
                      </a:lnTo>
                      <a:lnTo>
                        <a:pt x="161" y="39"/>
                      </a:lnTo>
                      <a:lnTo>
                        <a:pt x="129" y="26"/>
                      </a:lnTo>
                      <a:lnTo>
                        <a:pt x="97" y="16"/>
                      </a:lnTo>
                      <a:lnTo>
                        <a:pt x="66" y="6"/>
                      </a:lnTo>
                      <a:lnTo>
                        <a:pt x="33" y="0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63" name="Freeform 830"/>
                <p:cNvSpPr>
                  <a:spLocks/>
                </p:cNvSpPr>
                <p:nvPr/>
              </p:nvSpPr>
              <p:spPr bwMode="auto">
                <a:xfrm>
                  <a:off x="1542" y="2064"/>
                  <a:ext cx="45" cy="45"/>
                </a:xfrm>
                <a:custGeom>
                  <a:avLst/>
                  <a:gdLst>
                    <a:gd name="T0" fmla="*/ 181 w 181"/>
                    <a:gd name="T1" fmla="*/ 134 h 180"/>
                    <a:gd name="T2" fmla="*/ 87 w 181"/>
                    <a:gd name="T3" fmla="*/ 180 h 180"/>
                    <a:gd name="T4" fmla="*/ 50 w 181"/>
                    <a:gd name="T5" fmla="*/ 88 h 180"/>
                    <a:gd name="T6" fmla="*/ 0 w 181"/>
                    <a:gd name="T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1" h="180">
                      <a:moveTo>
                        <a:pt x="181" y="134"/>
                      </a:moveTo>
                      <a:lnTo>
                        <a:pt x="87" y="180"/>
                      </a:lnTo>
                      <a:lnTo>
                        <a:pt x="50" y="8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64" name="Freeform 831"/>
                <p:cNvSpPr>
                  <a:spLocks/>
                </p:cNvSpPr>
                <p:nvPr/>
              </p:nvSpPr>
              <p:spPr bwMode="auto">
                <a:xfrm>
                  <a:off x="1566" y="2052"/>
                  <a:ext cx="21" cy="45"/>
                </a:xfrm>
                <a:custGeom>
                  <a:avLst/>
                  <a:gdLst>
                    <a:gd name="T0" fmla="*/ 88 w 88"/>
                    <a:gd name="T1" fmla="*/ 180 h 180"/>
                    <a:gd name="T2" fmla="*/ 50 w 88"/>
                    <a:gd name="T3" fmla="*/ 88 h 180"/>
                    <a:gd name="T4" fmla="*/ 0 w 88"/>
                    <a:gd name="T5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8" h="180">
                      <a:moveTo>
                        <a:pt x="88" y="180"/>
                      </a:moveTo>
                      <a:lnTo>
                        <a:pt x="50" y="8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65" name="Line 832"/>
                <p:cNvSpPr>
                  <a:spLocks noChangeShapeType="1"/>
                </p:cNvSpPr>
                <p:nvPr/>
              </p:nvSpPr>
              <p:spPr bwMode="auto">
                <a:xfrm flipH="1">
                  <a:off x="1534" y="2034"/>
                  <a:ext cx="19" cy="1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66" name="Freeform 833"/>
                <p:cNvSpPr>
                  <a:spLocks/>
                </p:cNvSpPr>
                <p:nvPr/>
              </p:nvSpPr>
              <p:spPr bwMode="auto">
                <a:xfrm>
                  <a:off x="1521" y="1996"/>
                  <a:ext cx="32" cy="38"/>
                </a:xfrm>
                <a:custGeom>
                  <a:avLst/>
                  <a:gdLst>
                    <a:gd name="T0" fmla="*/ 130 w 130"/>
                    <a:gd name="T1" fmla="*/ 149 h 149"/>
                    <a:gd name="T2" fmla="*/ 70 w 130"/>
                    <a:gd name="T3" fmla="*/ 70 h 149"/>
                    <a:gd name="T4" fmla="*/ 0 w 130"/>
                    <a:gd name="T5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0" h="149">
                      <a:moveTo>
                        <a:pt x="130" y="149"/>
                      </a:moveTo>
                      <a:lnTo>
                        <a:pt x="70" y="7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67" name="Freeform 834"/>
                <p:cNvSpPr>
                  <a:spLocks/>
                </p:cNvSpPr>
                <p:nvPr/>
              </p:nvSpPr>
              <p:spPr bwMode="auto">
                <a:xfrm>
                  <a:off x="1501" y="2013"/>
                  <a:ext cx="33" cy="37"/>
                </a:xfrm>
                <a:custGeom>
                  <a:avLst/>
                  <a:gdLst>
                    <a:gd name="T0" fmla="*/ 132 w 132"/>
                    <a:gd name="T1" fmla="*/ 150 h 150"/>
                    <a:gd name="T2" fmla="*/ 72 w 132"/>
                    <a:gd name="T3" fmla="*/ 70 h 150"/>
                    <a:gd name="T4" fmla="*/ 0 w 132"/>
                    <a:gd name="T5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2" h="150">
                      <a:moveTo>
                        <a:pt x="132" y="150"/>
                      </a:moveTo>
                      <a:lnTo>
                        <a:pt x="72" y="7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68" name="Line 835"/>
                <p:cNvSpPr>
                  <a:spLocks noChangeShapeType="1"/>
                </p:cNvSpPr>
                <p:nvPr/>
              </p:nvSpPr>
              <p:spPr bwMode="auto">
                <a:xfrm flipH="1">
                  <a:off x="1542" y="2052"/>
                  <a:ext cx="24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69" name="Line 836"/>
                <p:cNvSpPr>
                  <a:spLocks noChangeShapeType="1"/>
                </p:cNvSpPr>
                <p:nvPr/>
              </p:nvSpPr>
              <p:spPr bwMode="auto">
                <a:xfrm flipH="1">
                  <a:off x="1501" y="1996"/>
                  <a:ext cx="20" cy="1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70" name="Freeform 837"/>
                <p:cNvSpPr>
                  <a:spLocks/>
                </p:cNvSpPr>
                <p:nvPr/>
              </p:nvSpPr>
              <p:spPr bwMode="auto">
                <a:xfrm>
                  <a:off x="1542" y="2052"/>
                  <a:ext cx="45" cy="57"/>
                </a:xfrm>
                <a:custGeom>
                  <a:avLst/>
                  <a:gdLst>
                    <a:gd name="T0" fmla="*/ 0 w 181"/>
                    <a:gd name="T1" fmla="*/ 46 h 226"/>
                    <a:gd name="T2" fmla="*/ 17 w 181"/>
                    <a:gd name="T3" fmla="*/ 74 h 226"/>
                    <a:gd name="T4" fmla="*/ 34 w 181"/>
                    <a:gd name="T5" fmla="*/ 104 h 226"/>
                    <a:gd name="T6" fmla="*/ 50 w 181"/>
                    <a:gd name="T7" fmla="*/ 134 h 226"/>
                    <a:gd name="T8" fmla="*/ 64 w 181"/>
                    <a:gd name="T9" fmla="*/ 164 h 226"/>
                    <a:gd name="T10" fmla="*/ 75 w 181"/>
                    <a:gd name="T11" fmla="*/ 194 h 226"/>
                    <a:gd name="T12" fmla="*/ 87 w 181"/>
                    <a:gd name="T13" fmla="*/ 226 h 226"/>
                    <a:gd name="T14" fmla="*/ 181 w 181"/>
                    <a:gd name="T15" fmla="*/ 180 h 226"/>
                    <a:gd name="T16" fmla="*/ 170 w 181"/>
                    <a:gd name="T17" fmla="*/ 150 h 226"/>
                    <a:gd name="T18" fmla="*/ 157 w 181"/>
                    <a:gd name="T19" fmla="*/ 117 h 226"/>
                    <a:gd name="T20" fmla="*/ 143 w 181"/>
                    <a:gd name="T21" fmla="*/ 88 h 226"/>
                    <a:gd name="T22" fmla="*/ 127 w 181"/>
                    <a:gd name="T23" fmla="*/ 58 h 226"/>
                    <a:gd name="T24" fmla="*/ 111 w 181"/>
                    <a:gd name="T25" fmla="*/ 28 h 226"/>
                    <a:gd name="T26" fmla="*/ 93 w 181"/>
                    <a:gd name="T27" fmla="*/ 0 h 226"/>
                    <a:gd name="T28" fmla="*/ 0 w 181"/>
                    <a:gd name="T29" fmla="*/ 46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1" h="226">
                      <a:moveTo>
                        <a:pt x="0" y="46"/>
                      </a:moveTo>
                      <a:lnTo>
                        <a:pt x="17" y="74"/>
                      </a:lnTo>
                      <a:lnTo>
                        <a:pt x="34" y="104"/>
                      </a:lnTo>
                      <a:lnTo>
                        <a:pt x="50" y="134"/>
                      </a:lnTo>
                      <a:lnTo>
                        <a:pt x="64" y="164"/>
                      </a:lnTo>
                      <a:lnTo>
                        <a:pt x="75" y="194"/>
                      </a:lnTo>
                      <a:lnTo>
                        <a:pt x="87" y="226"/>
                      </a:lnTo>
                      <a:lnTo>
                        <a:pt x="181" y="180"/>
                      </a:lnTo>
                      <a:lnTo>
                        <a:pt x="170" y="150"/>
                      </a:lnTo>
                      <a:lnTo>
                        <a:pt x="157" y="117"/>
                      </a:lnTo>
                      <a:lnTo>
                        <a:pt x="143" y="88"/>
                      </a:lnTo>
                      <a:lnTo>
                        <a:pt x="127" y="58"/>
                      </a:lnTo>
                      <a:lnTo>
                        <a:pt x="111" y="28"/>
                      </a:lnTo>
                      <a:lnTo>
                        <a:pt x="93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71" name="Freeform 838"/>
                <p:cNvSpPr>
                  <a:spLocks/>
                </p:cNvSpPr>
                <p:nvPr/>
              </p:nvSpPr>
              <p:spPr bwMode="auto">
                <a:xfrm>
                  <a:off x="1501" y="1996"/>
                  <a:ext cx="52" cy="54"/>
                </a:xfrm>
                <a:custGeom>
                  <a:avLst/>
                  <a:gdLst>
                    <a:gd name="T0" fmla="*/ 0 w 210"/>
                    <a:gd name="T1" fmla="*/ 67 h 217"/>
                    <a:gd name="T2" fmla="*/ 26 w 210"/>
                    <a:gd name="T3" fmla="*/ 90 h 217"/>
                    <a:gd name="T4" fmla="*/ 50 w 210"/>
                    <a:gd name="T5" fmla="*/ 113 h 217"/>
                    <a:gd name="T6" fmla="*/ 72 w 210"/>
                    <a:gd name="T7" fmla="*/ 137 h 217"/>
                    <a:gd name="T8" fmla="*/ 92 w 210"/>
                    <a:gd name="T9" fmla="*/ 163 h 217"/>
                    <a:gd name="T10" fmla="*/ 113 w 210"/>
                    <a:gd name="T11" fmla="*/ 191 h 217"/>
                    <a:gd name="T12" fmla="*/ 132 w 210"/>
                    <a:gd name="T13" fmla="*/ 217 h 217"/>
                    <a:gd name="T14" fmla="*/ 210 w 210"/>
                    <a:gd name="T15" fmla="*/ 149 h 217"/>
                    <a:gd name="T16" fmla="*/ 192 w 210"/>
                    <a:gd name="T17" fmla="*/ 123 h 217"/>
                    <a:gd name="T18" fmla="*/ 172 w 210"/>
                    <a:gd name="T19" fmla="*/ 96 h 217"/>
                    <a:gd name="T20" fmla="*/ 150 w 210"/>
                    <a:gd name="T21" fmla="*/ 70 h 217"/>
                    <a:gd name="T22" fmla="*/ 127 w 210"/>
                    <a:gd name="T23" fmla="*/ 46 h 217"/>
                    <a:gd name="T24" fmla="*/ 103 w 210"/>
                    <a:gd name="T25" fmla="*/ 21 h 217"/>
                    <a:gd name="T26" fmla="*/ 80 w 210"/>
                    <a:gd name="T27" fmla="*/ 0 h 217"/>
                    <a:gd name="T28" fmla="*/ 0 w 210"/>
                    <a:gd name="T29" fmla="*/ 67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0" h="217">
                      <a:moveTo>
                        <a:pt x="0" y="67"/>
                      </a:moveTo>
                      <a:lnTo>
                        <a:pt x="26" y="90"/>
                      </a:lnTo>
                      <a:lnTo>
                        <a:pt x="50" y="113"/>
                      </a:lnTo>
                      <a:lnTo>
                        <a:pt x="72" y="137"/>
                      </a:lnTo>
                      <a:lnTo>
                        <a:pt x="92" y="163"/>
                      </a:lnTo>
                      <a:lnTo>
                        <a:pt x="113" y="191"/>
                      </a:lnTo>
                      <a:lnTo>
                        <a:pt x="132" y="217"/>
                      </a:lnTo>
                      <a:lnTo>
                        <a:pt x="210" y="149"/>
                      </a:lnTo>
                      <a:lnTo>
                        <a:pt x="192" y="123"/>
                      </a:lnTo>
                      <a:lnTo>
                        <a:pt x="172" y="96"/>
                      </a:lnTo>
                      <a:lnTo>
                        <a:pt x="150" y="70"/>
                      </a:lnTo>
                      <a:lnTo>
                        <a:pt x="127" y="46"/>
                      </a:lnTo>
                      <a:lnTo>
                        <a:pt x="103" y="21"/>
                      </a:lnTo>
                      <a:lnTo>
                        <a:pt x="80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72" name="Freeform 839"/>
                <p:cNvSpPr>
                  <a:spLocks/>
                </p:cNvSpPr>
                <p:nvPr/>
              </p:nvSpPr>
              <p:spPr bwMode="auto">
                <a:xfrm>
                  <a:off x="1644" y="2385"/>
                  <a:ext cx="26" cy="51"/>
                </a:xfrm>
                <a:custGeom>
                  <a:avLst/>
                  <a:gdLst>
                    <a:gd name="T0" fmla="*/ 103 w 103"/>
                    <a:gd name="T1" fmla="*/ 206 h 206"/>
                    <a:gd name="T2" fmla="*/ 0 w 103"/>
                    <a:gd name="T3" fmla="*/ 200 h 206"/>
                    <a:gd name="T4" fmla="*/ 11 w 103"/>
                    <a:gd name="T5" fmla="*/ 100 h 206"/>
                    <a:gd name="T6" fmla="*/ 11 w 103"/>
                    <a:gd name="T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3" h="206">
                      <a:moveTo>
                        <a:pt x="103" y="206"/>
                      </a:moveTo>
                      <a:lnTo>
                        <a:pt x="0" y="200"/>
                      </a:lnTo>
                      <a:lnTo>
                        <a:pt x="11" y="100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73" name="Freeform 840"/>
                <p:cNvSpPr>
                  <a:spLocks/>
                </p:cNvSpPr>
                <p:nvPr/>
              </p:nvSpPr>
              <p:spPr bwMode="auto">
                <a:xfrm>
                  <a:off x="1670" y="2386"/>
                  <a:ext cx="3" cy="50"/>
                </a:xfrm>
                <a:custGeom>
                  <a:avLst/>
                  <a:gdLst>
                    <a:gd name="T0" fmla="*/ 0 w 13"/>
                    <a:gd name="T1" fmla="*/ 200 h 200"/>
                    <a:gd name="T2" fmla="*/ 13 w 13"/>
                    <a:gd name="T3" fmla="*/ 102 h 200"/>
                    <a:gd name="T4" fmla="*/ 13 w 13"/>
                    <a:gd name="T5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200">
                      <a:moveTo>
                        <a:pt x="0" y="200"/>
                      </a:moveTo>
                      <a:lnTo>
                        <a:pt x="13" y="102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74" name="Line 841"/>
                <p:cNvSpPr>
                  <a:spLocks noChangeShapeType="1"/>
                </p:cNvSpPr>
                <p:nvPr/>
              </p:nvSpPr>
              <p:spPr bwMode="auto">
                <a:xfrm flipH="1">
                  <a:off x="1646" y="2364"/>
                  <a:ext cx="25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75" name="Freeform 842"/>
                <p:cNvSpPr>
                  <a:spLocks/>
                </p:cNvSpPr>
                <p:nvPr/>
              </p:nvSpPr>
              <p:spPr bwMode="auto">
                <a:xfrm>
                  <a:off x="1662" y="2315"/>
                  <a:ext cx="9" cy="49"/>
                </a:xfrm>
                <a:custGeom>
                  <a:avLst/>
                  <a:gdLst>
                    <a:gd name="T0" fmla="*/ 39 w 39"/>
                    <a:gd name="T1" fmla="*/ 196 h 196"/>
                    <a:gd name="T2" fmla="*/ 26 w 39"/>
                    <a:gd name="T3" fmla="*/ 96 h 196"/>
                    <a:gd name="T4" fmla="*/ 0 w 39"/>
                    <a:gd name="T5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196">
                      <a:moveTo>
                        <a:pt x="39" y="196"/>
                      </a:moveTo>
                      <a:lnTo>
                        <a:pt x="26" y="9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76" name="Freeform 843"/>
                <p:cNvSpPr>
                  <a:spLocks/>
                </p:cNvSpPr>
                <p:nvPr/>
              </p:nvSpPr>
              <p:spPr bwMode="auto">
                <a:xfrm>
                  <a:off x="1636" y="2320"/>
                  <a:ext cx="10" cy="49"/>
                </a:xfrm>
                <a:custGeom>
                  <a:avLst/>
                  <a:gdLst>
                    <a:gd name="T0" fmla="*/ 37 w 37"/>
                    <a:gd name="T1" fmla="*/ 196 h 196"/>
                    <a:gd name="T2" fmla="*/ 26 w 37"/>
                    <a:gd name="T3" fmla="*/ 97 h 196"/>
                    <a:gd name="T4" fmla="*/ 0 w 37"/>
                    <a:gd name="T5" fmla="*/ 0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" h="196">
                      <a:moveTo>
                        <a:pt x="37" y="196"/>
                      </a:moveTo>
                      <a:lnTo>
                        <a:pt x="26" y="9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77" name="Line 844"/>
                <p:cNvSpPr>
                  <a:spLocks noChangeShapeType="1"/>
                </p:cNvSpPr>
                <p:nvPr/>
              </p:nvSpPr>
              <p:spPr bwMode="auto">
                <a:xfrm flipH="1" flipV="1">
                  <a:off x="1647" y="2385"/>
                  <a:ext cx="26" cy="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78" name="Line 845"/>
                <p:cNvSpPr>
                  <a:spLocks noChangeShapeType="1"/>
                </p:cNvSpPr>
                <p:nvPr/>
              </p:nvSpPr>
              <p:spPr bwMode="auto">
                <a:xfrm flipH="1">
                  <a:off x="1636" y="2315"/>
                  <a:ext cx="26" cy="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79" name="Freeform 846"/>
                <p:cNvSpPr>
                  <a:spLocks/>
                </p:cNvSpPr>
                <p:nvPr/>
              </p:nvSpPr>
              <p:spPr bwMode="auto">
                <a:xfrm>
                  <a:off x="1644" y="2385"/>
                  <a:ext cx="29" cy="51"/>
                </a:xfrm>
                <a:custGeom>
                  <a:avLst/>
                  <a:gdLst>
                    <a:gd name="T0" fmla="*/ 11 w 117"/>
                    <a:gd name="T1" fmla="*/ 0 h 206"/>
                    <a:gd name="T2" fmla="*/ 13 w 117"/>
                    <a:gd name="T3" fmla="*/ 34 h 206"/>
                    <a:gd name="T4" fmla="*/ 13 w 117"/>
                    <a:gd name="T5" fmla="*/ 66 h 206"/>
                    <a:gd name="T6" fmla="*/ 11 w 117"/>
                    <a:gd name="T7" fmla="*/ 100 h 206"/>
                    <a:gd name="T8" fmla="*/ 10 w 117"/>
                    <a:gd name="T9" fmla="*/ 133 h 206"/>
                    <a:gd name="T10" fmla="*/ 6 w 117"/>
                    <a:gd name="T11" fmla="*/ 166 h 206"/>
                    <a:gd name="T12" fmla="*/ 0 w 117"/>
                    <a:gd name="T13" fmla="*/ 200 h 206"/>
                    <a:gd name="T14" fmla="*/ 103 w 117"/>
                    <a:gd name="T15" fmla="*/ 206 h 206"/>
                    <a:gd name="T16" fmla="*/ 110 w 117"/>
                    <a:gd name="T17" fmla="*/ 173 h 206"/>
                    <a:gd name="T18" fmla="*/ 113 w 117"/>
                    <a:gd name="T19" fmla="*/ 140 h 206"/>
                    <a:gd name="T20" fmla="*/ 116 w 117"/>
                    <a:gd name="T21" fmla="*/ 108 h 206"/>
                    <a:gd name="T22" fmla="*/ 117 w 117"/>
                    <a:gd name="T23" fmla="*/ 74 h 206"/>
                    <a:gd name="T24" fmla="*/ 117 w 117"/>
                    <a:gd name="T25" fmla="*/ 40 h 206"/>
                    <a:gd name="T26" fmla="*/ 116 w 117"/>
                    <a:gd name="T27" fmla="*/ 6 h 206"/>
                    <a:gd name="T28" fmla="*/ 11 w 117"/>
                    <a:gd name="T29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7" h="206">
                      <a:moveTo>
                        <a:pt x="11" y="0"/>
                      </a:moveTo>
                      <a:lnTo>
                        <a:pt x="13" y="34"/>
                      </a:lnTo>
                      <a:lnTo>
                        <a:pt x="13" y="66"/>
                      </a:lnTo>
                      <a:lnTo>
                        <a:pt x="11" y="100"/>
                      </a:lnTo>
                      <a:lnTo>
                        <a:pt x="10" y="133"/>
                      </a:lnTo>
                      <a:lnTo>
                        <a:pt x="6" y="166"/>
                      </a:lnTo>
                      <a:lnTo>
                        <a:pt x="0" y="200"/>
                      </a:lnTo>
                      <a:lnTo>
                        <a:pt x="103" y="206"/>
                      </a:lnTo>
                      <a:lnTo>
                        <a:pt x="110" y="173"/>
                      </a:lnTo>
                      <a:lnTo>
                        <a:pt x="113" y="140"/>
                      </a:lnTo>
                      <a:lnTo>
                        <a:pt x="116" y="108"/>
                      </a:lnTo>
                      <a:lnTo>
                        <a:pt x="117" y="74"/>
                      </a:lnTo>
                      <a:lnTo>
                        <a:pt x="117" y="40"/>
                      </a:lnTo>
                      <a:lnTo>
                        <a:pt x="116" y="6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80" name="Freeform 847"/>
                <p:cNvSpPr>
                  <a:spLocks/>
                </p:cNvSpPr>
                <p:nvPr/>
              </p:nvSpPr>
              <p:spPr bwMode="auto">
                <a:xfrm>
                  <a:off x="1636" y="2315"/>
                  <a:ext cx="35" cy="54"/>
                </a:xfrm>
                <a:custGeom>
                  <a:avLst/>
                  <a:gdLst>
                    <a:gd name="T0" fmla="*/ 0 w 140"/>
                    <a:gd name="T1" fmla="*/ 20 h 216"/>
                    <a:gd name="T2" fmla="*/ 10 w 140"/>
                    <a:gd name="T3" fmla="*/ 52 h 216"/>
                    <a:gd name="T4" fmla="*/ 17 w 140"/>
                    <a:gd name="T5" fmla="*/ 83 h 216"/>
                    <a:gd name="T6" fmla="*/ 26 w 140"/>
                    <a:gd name="T7" fmla="*/ 117 h 216"/>
                    <a:gd name="T8" fmla="*/ 31 w 140"/>
                    <a:gd name="T9" fmla="*/ 150 h 216"/>
                    <a:gd name="T10" fmla="*/ 36 w 140"/>
                    <a:gd name="T11" fmla="*/ 183 h 216"/>
                    <a:gd name="T12" fmla="*/ 37 w 140"/>
                    <a:gd name="T13" fmla="*/ 216 h 216"/>
                    <a:gd name="T14" fmla="*/ 140 w 140"/>
                    <a:gd name="T15" fmla="*/ 196 h 216"/>
                    <a:gd name="T16" fmla="*/ 137 w 140"/>
                    <a:gd name="T17" fmla="*/ 163 h 216"/>
                    <a:gd name="T18" fmla="*/ 133 w 140"/>
                    <a:gd name="T19" fmla="*/ 130 h 216"/>
                    <a:gd name="T20" fmla="*/ 127 w 140"/>
                    <a:gd name="T21" fmla="*/ 96 h 216"/>
                    <a:gd name="T22" fmla="*/ 120 w 140"/>
                    <a:gd name="T23" fmla="*/ 63 h 216"/>
                    <a:gd name="T24" fmla="*/ 111 w 140"/>
                    <a:gd name="T25" fmla="*/ 32 h 216"/>
                    <a:gd name="T26" fmla="*/ 101 w 140"/>
                    <a:gd name="T27" fmla="*/ 0 h 216"/>
                    <a:gd name="T28" fmla="*/ 0 w 140"/>
                    <a:gd name="T29" fmla="*/ 20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40" h="216">
                      <a:moveTo>
                        <a:pt x="0" y="20"/>
                      </a:moveTo>
                      <a:lnTo>
                        <a:pt x="10" y="52"/>
                      </a:lnTo>
                      <a:lnTo>
                        <a:pt x="17" y="83"/>
                      </a:lnTo>
                      <a:lnTo>
                        <a:pt x="26" y="117"/>
                      </a:lnTo>
                      <a:lnTo>
                        <a:pt x="31" y="150"/>
                      </a:lnTo>
                      <a:lnTo>
                        <a:pt x="36" y="183"/>
                      </a:lnTo>
                      <a:lnTo>
                        <a:pt x="37" y="216"/>
                      </a:lnTo>
                      <a:lnTo>
                        <a:pt x="140" y="196"/>
                      </a:lnTo>
                      <a:lnTo>
                        <a:pt x="137" y="163"/>
                      </a:lnTo>
                      <a:lnTo>
                        <a:pt x="133" y="130"/>
                      </a:lnTo>
                      <a:lnTo>
                        <a:pt x="127" y="96"/>
                      </a:lnTo>
                      <a:lnTo>
                        <a:pt x="120" y="63"/>
                      </a:lnTo>
                      <a:lnTo>
                        <a:pt x="111" y="32"/>
                      </a:lnTo>
                      <a:lnTo>
                        <a:pt x="101" y="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81" name="Freeform 848"/>
                <p:cNvSpPr>
                  <a:spLocks/>
                </p:cNvSpPr>
                <p:nvPr/>
              </p:nvSpPr>
              <p:spPr bwMode="auto">
                <a:xfrm>
                  <a:off x="1550" y="2715"/>
                  <a:ext cx="27" cy="56"/>
                </a:xfrm>
                <a:custGeom>
                  <a:avLst/>
                  <a:gdLst>
                    <a:gd name="T0" fmla="*/ 85 w 110"/>
                    <a:gd name="T1" fmla="*/ 225 h 225"/>
                    <a:gd name="T2" fmla="*/ 0 w 110"/>
                    <a:gd name="T3" fmla="*/ 167 h 225"/>
                    <a:gd name="T4" fmla="*/ 60 w 110"/>
                    <a:gd name="T5" fmla="*/ 87 h 225"/>
                    <a:gd name="T6" fmla="*/ 110 w 110"/>
                    <a:gd name="T7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0" h="225">
                      <a:moveTo>
                        <a:pt x="85" y="225"/>
                      </a:moveTo>
                      <a:lnTo>
                        <a:pt x="0" y="167"/>
                      </a:lnTo>
                      <a:lnTo>
                        <a:pt x="60" y="87"/>
                      </a:lnTo>
                      <a:lnTo>
                        <a:pt x="11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82" name="Freeform 849"/>
                <p:cNvSpPr>
                  <a:spLocks/>
                </p:cNvSpPr>
                <p:nvPr/>
              </p:nvSpPr>
              <p:spPr bwMode="auto">
                <a:xfrm>
                  <a:off x="1571" y="2730"/>
                  <a:ext cx="28" cy="41"/>
                </a:xfrm>
                <a:custGeom>
                  <a:avLst/>
                  <a:gdLst>
                    <a:gd name="T0" fmla="*/ 0 w 112"/>
                    <a:gd name="T1" fmla="*/ 168 h 168"/>
                    <a:gd name="T2" fmla="*/ 60 w 112"/>
                    <a:gd name="T3" fmla="*/ 88 h 168"/>
                    <a:gd name="T4" fmla="*/ 112 w 112"/>
                    <a:gd name="T5" fmla="*/ 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68">
                      <a:moveTo>
                        <a:pt x="0" y="168"/>
                      </a:moveTo>
                      <a:lnTo>
                        <a:pt x="60" y="88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83" name="Line 850"/>
                <p:cNvSpPr>
                  <a:spLocks noChangeShapeType="1"/>
                </p:cNvSpPr>
                <p:nvPr/>
              </p:nvSpPr>
              <p:spPr bwMode="auto">
                <a:xfrm flipH="1" flipV="1">
                  <a:off x="1584" y="2701"/>
                  <a:ext cx="24" cy="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84" name="Freeform 851"/>
                <p:cNvSpPr>
                  <a:spLocks/>
                </p:cNvSpPr>
                <p:nvPr/>
              </p:nvSpPr>
              <p:spPr bwMode="auto">
                <a:xfrm>
                  <a:off x="1608" y="2663"/>
                  <a:ext cx="16" cy="47"/>
                </a:xfrm>
                <a:custGeom>
                  <a:avLst/>
                  <a:gdLst>
                    <a:gd name="T0" fmla="*/ 0 w 64"/>
                    <a:gd name="T1" fmla="*/ 190 h 190"/>
                    <a:gd name="T2" fmla="*/ 39 w 64"/>
                    <a:gd name="T3" fmla="*/ 96 h 190"/>
                    <a:gd name="T4" fmla="*/ 64 w 64"/>
                    <a:gd name="T5" fmla="*/ 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190">
                      <a:moveTo>
                        <a:pt x="0" y="190"/>
                      </a:moveTo>
                      <a:lnTo>
                        <a:pt x="39" y="96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85" name="Freeform 852"/>
                <p:cNvSpPr>
                  <a:spLocks/>
                </p:cNvSpPr>
                <p:nvPr/>
              </p:nvSpPr>
              <p:spPr bwMode="auto">
                <a:xfrm>
                  <a:off x="1584" y="2654"/>
                  <a:ext cx="16" cy="47"/>
                </a:xfrm>
                <a:custGeom>
                  <a:avLst/>
                  <a:gdLst>
                    <a:gd name="T0" fmla="*/ 0 w 64"/>
                    <a:gd name="T1" fmla="*/ 189 h 189"/>
                    <a:gd name="T2" fmla="*/ 38 w 64"/>
                    <a:gd name="T3" fmla="*/ 98 h 189"/>
                    <a:gd name="T4" fmla="*/ 64 w 64"/>
                    <a:gd name="T5" fmla="*/ 0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4" h="189">
                      <a:moveTo>
                        <a:pt x="0" y="189"/>
                      </a:moveTo>
                      <a:lnTo>
                        <a:pt x="38" y="98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86" name="Line 853"/>
                <p:cNvSpPr>
                  <a:spLocks noChangeShapeType="1"/>
                </p:cNvSpPr>
                <p:nvPr/>
              </p:nvSpPr>
              <p:spPr bwMode="auto">
                <a:xfrm flipH="1" flipV="1">
                  <a:off x="1577" y="2715"/>
                  <a:ext cx="22" cy="1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87" name="Line 854"/>
                <p:cNvSpPr>
                  <a:spLocks noChangeShapeType="1"/>
                </p:cNvSpPr>
                <p:nvPr/>
              </p:nvSpPr>
              <p:spPr bwMode="auto">
                <a:xfrm flipH="1" flipV="1">
                  <a:off x="1600" y="2654"/>
                  <a:ext cx="24" cy="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88" name="Freeform 855"/>
                <p:cNvSpPr>
                  <a:spLocks/>
                </p:cNvSpPr>
                <p:nvPr/>
              </p:nvSpPr>
              <p:spPr bwMode="auto">
                <a:xfrm>
                  <a:off x="1550" y="2715"/>
                  <a:ext cx="49" cy="56"/>
                </a:xfrm>
                <a:custGeom>
                  <a:avLst/>
                  <a:gdLst>
                    <a:gd name="T0" fmla="*/ 110 w 197"/>
                    <a:gd name="T1" fmla="*/ 0 h 225"/>
                    <a:gd name="T2" fmla="*/ 95 w 197"/>
                    <a:gd name="T3" fmla="*/ 30 h 225"/>
                    <a:gd name="T4" fmla="*/ 77 w 197"/>
                    <a:gd name="T5" fmla="*/ 60 h 225"/>
                    <a:gd name="T6" fmla="*/ 60 w 197"/>
                    <a:gd name="T7" fmla="*/ 87 h 225"/>
                    <a:gd name="T8" fmla="*/ 41 w 197"/>
                    <a:gd name="T9" fmla="*/ 115 h 225"/>
                    <a:gd name="T10" fmla="*/ 21 w 197"/>
                    <a:gd name="T11" fmla="*/ 141 h 225"/>
                    <a:gd name="T12" fmla="*/ 0 w 197"/>
                    <a:gd name="T13" fmla="*/ 167 h 225"/>
                    <a:gd name="T14" fmla="*/ 85 w 197"/>
                    <a:gd name="T15" fmla="*/ 225 h 225"/>
                    <a:gd name="T16" fmla="*/ 107 w 197"/>
                    <a:gd name="T17" fmla="*/ 200 h 225"/>
                    <a:gd name="T18" fmla="*/ 127 w 197"/>
                    <a:gd name="T19" fmla="*/ 171 h 225"/>
                    <a:gd name="T20" fmla="*/ 145 w 197"/>
                    <a:gd name="T21" fmla="*/ 145 h 225"/>
                    <a:gd name="T22" fmla="*/ 163 w 197"/>
                    <a:gd name="T23" fmla="*/ 117 h 225"/>
                    <a:gd name="T24" fmla="*/ 181 w 197"/>
                    <a:gd name="T25" fmla="*/ 87 h 225"/>
                    <a:gd name="T26" fmla="*/ 197 w 197"/>
                    <a:gd name="T27" fmla="*/ 57 h 225"/>
                    <a:gd name="T28" fmla="*/ 110 w 197"/>
                    <a:gd name="T29" fmla="*/ 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7" h="225">
                      <a:moveTo>
                        <a:pt x="110" y="0"/>
                      </a:moveTo>
                      <a:lnTo>
                        <a:pt x="95" y="30"/>
                      </a:lnTo>
                      <a:lnTo>
                        <a:pt x="77" y="60"/>
                      </a:lnTo>
                      <a:lnTo>
                        <a:pt x="60" y="87"/>
                      </a:lnTo>
                      <a:lnTo>
                        <a:pt x="41" y="115"/>
                      </a:lnTo>
                      <a:lnTo>
                        <a:pt x="21" y="141"/>
                      </a:lnTo>
                      <a:lnTo>
                        <a:pt x="0" y="167"/>
                      </a:lnTo>
                      <a:lnTo>
                        <a:pt x="85" y="225"/>
                      </a:lnTo>
                      <a:lnTo>
                        <a:pt x="107" y="200"/>
                      </a:lnTo>
                      <a:lnTo>
                        <a:pt x="127" y="171"/>
                      </a:lnTo>
                      <a:lnTo>
                        <a:pt x="145" y="145"/>
                      </a:lnTo>
                      <a:lnTo>
                        <a:pt x="163" y="117"/>
                      </a:lnTo>
                      <a:lnTo>
                        <a:pt x="181" y="87"/>
                      </a:lnTo>
                      <a:lnTo>
                        <a:pt x="197" y="5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89" name="Freeform 856"/>
                <p:cNvSpPr>
                  <a:spLocks/>
                </p:cNvSpPr>
                <p:nvPr/>
              </p:nvSpPr>
              <p:spPr bwMode="auto">
                <a:xfrm>
                  <a:off x="1584" y="2654"/>
                  <a:ext cx="40" cy="56"/>
                </a:xfrm>
                <a:custGeom>
                  <a:avLst/>
                  <a:gdLst>
                    <a:gd name="T0" fmla="*/ 64 w 161"/>
                    <a:gd name="T1" fmla="*/ 0 h 224"/>
                    <a:gd name="T2" fmla="*/ 58 w 161"/>
                    <a:gd name="T3" fmla="*/ 32 h 224"/>
                    <a:gd name="T4" fmla="*/ 48 w 161"/>
                    <a:gd name="T5" fmla="*/ 65 h 224"/>
                    <a:gd name="T6" fmla="*/ 38 w 161"/>
                    <a:gd name="T7" fmla="*/ 98 h 224"/>
                    <a:gd name="T8" fmla="*/ 28 w 161"/>
                    <a:gd name="T9" fmla="*/ 128 h 224"/>
                    <a:gd name="T10" fmla="*/ 14 w 161"/>
                    <a:gd name="T11" fmla="*/ 159 h 224"/>
                    <a:gd name="T12" fmla="*/ 0 w 161"/>
                    <a:gd name="T13" fmla="*/ 189 h 224"/>
                    <a:gd name="T14" fmla="*/ 97 w 161"/>
                    <a:gd name="T15" fmla="*/ 224 h 224"/>
                    <a:gd name="T16" fmla="*/ 112 w 161"/>
                    <a:gd name="T17" fmla="*/ 194 h 224"/>
                    <a:gd name="T18" fmla="*/ 126 w 161"/>
                    <a:gd name="T19" fmla="*/ 161 h 224"/>
                    <a:gd name="T20" fmla="*/ 136 w 161"/>
                    <a:gd name="T21" fmla="*/ 130 h 224"/>
                    <a:gd name="T22" fmla="*/ 146 w 161"/>
                    <a:gd name="T23" fmla="*/ 98 h 224"/>
                    <a:gd name="T24" fmla="*/ 156 w 161"/>
                    <a:gd name="T25" fmla="*/ 65 h 224"/>
                    <a:gd name="T26" fmla="*/ 161 w 161"/>
                    <a:gd name="T27" fmla="*/ 34 h 224"/>
                    <a:gd name="T28" fmla="*/ 64 w 161"/>
                    <a:gd name="T29" fmla="*/ 0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1" h="224">
                      <a:moveTo>
                        <a:pt x="64" y="0"/>
                      </a:moveTo>
                      <a:lnTo>
                        <a:pt x="58" y="32"/>
                      </a:lnTo>
                      <a:lnTo>
                        <a:pt x="48" y="65"/>
                      </a:lnTo>
                      <a:lnTo>
                        <a:pt x="38" y="98"/>
                      </a:lnTo>
                      <a:lnTo>
                        <a:pt x="28" y="128"/>
                      </a:lnTo>
                      <a:lnTo>
                        <a:pt x="14" y="159"/>
                      </a:lnTo>
                      <a:lnTo>
                        <a:pt x="0" y="189"/>
                      </a:lnTo>
                      <a:lnTo>
                        <a:pt x="97" y="224"/>
                      </a:lnTo>
                      <a:lnTo>
                        <a:pt x="112" y="194"/>
                      </a:lnTo>
                      <a:lnTo>
                        <a:pt x="126" y="161"/>
                      </a:lnTo>
                      <a:lnTo>
                        <a:pt x="136" y="130"/>
                      </a:lnTo>
                      <a:lnTo>
                        <a:pt x="146" y="98"/>
                      </a:lnTo>
                      <a:lnTo>
                        <a:pt x="156" y="65"/>
                      </a:lnTo>
                      <a:lnTo>
                        <a:pt x="161" y="34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90" name="Freeform 857"/>
                <p:cNvSpPr>
                  <a:spLocks/>
                </p:cNvSpPr>
                <p:nvPr/>
              </p:nvSpPr>
              <p:spPr bwMode="auto">
                <a:xfrm>
                  <a:off x="1307" y="2966"/>
                  <a:ext cx="45" cy="46"/>
                </a:xfrm>
                <a:custGeom>
                  <a:avLst/>
                  <a:gdLst>
                    <a:gd name="T0" fmla="*/ 46 w 179"/>
                    <a:gd name="T1" fmla="*/ 182 h 182"/>
                    <a:gd name="T2" fmla="*/ 0 w 179"/>
                    <a:gd name="T3" fmla="*/ 90 h 182"/>
                    <a:gd name="T4" fmla="*/ 93 w 179"/>
                    <a:gd name="T5" fmla="*/ 50 h 182"/>
                    <a:gd name="T6" fmla="*/ 179 w 179"/>
                    <a:gd name="T7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9" h="182">
                      <a:moveTo>
                        <a:pt x="46" y="182"/>
                      </a:moveTo>
                      <a:lnTo>
                        <a:pt x="0" y="90"/>
                      </a:lnTo>
                      <a:lnTo>
                        <a:pt x="93" y="50"/>
                      </a:lnTo>
                      <a:lnTo>
                        <a:pt x="179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91" name="Freeform 858"/>
                <p:cNvSpPr>
                  <a:spLocks/>
                </p:cNvSpPr>
                <p:nvPr/>
              </p:nvSpPr>
              <p:spPr bwMode="auto">
                <a:xfrm>
                  <a:off x="1318" y="2990"/>
                  <a:ext cx="45" cy="22"/>
                </a:xfrm>
                <a:custGeom>
                  <a:avLst/>
                  <a:gdLst>
                    <a:gd name="T0" fmla="*/ 0 w 180"/>
                    <a:gd name="T1" fmla="*/ 87 h 87"/>
                    <a:gd name="T2" fmla="*/ 91 w 180"/>
                    <a:gd name="T3" fmla="*/ 50 h 87"/>
                    <a:gd name="T4" fmla="*/ 180 w 180"/>
                    <a:gd name="T5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0" h="87">
                      <a:moveTo>
                        <a:pt x="0" y="87"/>
                      </a:moveTo>
                      <a:lnTo>
                        <a:pt x="91" y="50"/>
                      </a:lnTo>
                      <a:lnTo>
                        <a:pt x="18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92" name="Line 859"/>
                <p:cNvSpPr>
                  <a:spLocks noChangeShapeType="1"/>
                </p:cNvSpPr>
                <p:nvPr/>
              </p:nvSpPr>
              <p:spPr bwMode="auto">
                <a:xfrm flipH="1" flipV="1">
                  <a:off x="1364" y="2958"/>
                  <a:ext cx="18" cy="2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93" name="Freeform 860"/>
                <p:cNvSpPr>
                  <a:spLocks/>
                </p:cNvSpPr>
                <p:nvPr/>
              </p:nvSpPr>
              <p:spPr bwMode="auto">
                <a:xfrm>
                  <a:off x="1382" y="2945"/>
                  <a:ext cx="37" cy="33"/>
                </a:xfrm>
                <a:custGeom>
                  <a:avLst/>
                  <a:gdLst>
                    <a:gd name="T0" fmla="*/ 0 w 150"/>
                    <a:gd name="T1" fmla="*/ 133 h 133"/>
                    <a:gd name="T2" fmla="*/ 80 w 150"/>
                    <a:gd name="T3" fmla="*/ 73 h 133"/>
                    <a:gd name="T4" fmla="*/ 150 w 150"/>
                    <a:gd name="T5" fmla="*/ 0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0" h="133">
                      <a:moveTo>
                        <a:pt x="0" y="133"/>
                      </a:moveTo>
                      <a:lnTo>
                        <a:pt x="80" y="73"/>
                      </a:lnTo>
                      <a:lnTo>
                        <a:pt x="15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94" name="Freeform 861"/>
                <p:cNvSpPr>
                  <a:spLocks/>
                </p:cNvSpPr>
                <p:nvPr/>
              </p:nvSpPr>
              <p:spPr bwMode="auto">
                <a:xfrm>
                  <a:off x="1364" y="2925"/>
                  <a:ext cx="38" cy="33"/>
                </a:xfrm>
                <a:custGeom>
                  <a:avLst/>
                  <a:gdLst>
                    <a:gd name="T0" fmla="*/ 0 w 151"/>
                    <a:gd name="T1" fmla="*/ 131 h 131"/>
                    <a:gd name="T2" fmla="*/ 80 w 151"/>
                    <a:gd name="T3" fmla="*/ 71 h 131"/>
                    <a:gd name="T4" fmla="*/ 151 w 151"/>
                    <a:gd name="T5" fmla="*/ 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1" h="131">
                      <a:moveTo>
                        <a:pt x="0" y="131"/>
                      </a:moveTo>
                      <a:lnTo>
                        <a:pt x="80" y="71"/>
                      </a:lnTo>
                      <a:lnTo>
                        <a:pt x="151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95" name="Line 862"/>
                <p:cNvSpPr>
                  <a:spLocks noChangeShapeType="1"/>
                </p:cNvSpPr>
                <p:nvPr/>
              </p:nvSpPr>
              <p:spPr bwMode="auto">
                <a:xfrm flipH="1" flipV="1">
                  <a:off x="1352" y="2966"/>
                  <a:ext cx="11" cy="2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96" name="Line 863"/>
                <p:cNvSpPr>
                  <a:spLocks noChangeShapeType="1"/>
                </p:cNvSpPr>
                <p:nvPr/>
              </p:nvSpPr>
              <p:spPr bwMode="auto">
                <a:xfrm flipH="1" flipV="1">
                  <a:off x="1402" y="2925"/>
                  <a:ext cx="17" cy="2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97" name="Freeform 864"/>
                <p:cNvSpPr>
                  <a:spLocks/>
                </p:cNvSpPr>
                <p:nvPr/>
              </p:nvSpPr>
              <p:spPr bwMode="auto">
                <a:xfrm>
                  <a:off x="1307" y="2966"/>
                  <a:ext cx="56" cy="46"/>
                </a:xfrm>
                <a:custGeom>
                  <a:avLst/>
                  <a:gdLst>
                    <a:gd name="T0" fmla="*/ 179 w 226"/>
                    <a:gd name="T1" fmla="*/ 0 h 182"/>
                    <a:gd name="T2" fmla="*/ 152 w 226"/>
                    <a:gd name="T3" fmla="*/ 18 h 182"/>
                    <a:gd name="T4" fmla="*/ 122 w 226"/>
                    <a:gd name="T5" fmla="*/ 36 h 182"/>
                    <a:gd name="T6" fmla="*/ 93 w 226"/>
                    <a:gd name="T7" fmla="*/ 50 h 182"/>
                    <a:gd name="T8" fmla="*/ 62 w 226"/>
                    <a:gd name="T9" fmla="*/ 65 h 182"/>
                    <a:gd name="T10" fmla="*/ 32 w 226"/>
                    <a:gd name="T11" fmla="*/ 78 h 182"/>
                    <a:gd name="T12" fmla="*/ 0 w 226"/>
                    <a:gd name="T13" fmla="*/ 90 h 182"/>
                    <a:gd name="T14" fmla="*/ 46 w 226"/>
                    <a:gd name="T15" fmla="*/ 182 h 182"/>
                    <a:gd name="T16" fmla="*/ 77 w 226"/>
                    <a:gd name="T17" fmla="*/ 170 h 182"/>
                    <a:gd name="T18" fmla="*/ 107 w 226"/>
                    <a:gd name="T19" fmla="*/ 158 h 182"/>
                    <a:gd name="T20" fmla="*/ 137 w 226"/>
                    <a:gd name="T21" fmla="*/ 145 h 182"/>
                    <a:gd name="T22" fmla="*/ 167 w 226"/>
                    <a:gd name="T23" fmla="*/ 128 h 182"/>
                    <a:gd name="T24" fmla="*/ 197 w 226"/>
                    <a:gd name="T25" fmla="*/ 112 h 182"/>
                    <a:gd name="T26" fmla="*/ 226 w 226"/>
                    <a:gd name="T27" fmla="*/ 95 h 182"/>
                    <a:gd name="T28" fmla="*/ 179 w 226"/>
                    <a:gd name="T29" fmla="*/ 0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6" h="182">
                      <a:moveTo>
                        <a:pt x="179" y="0"/>
                      </a:moveTo>
                      <a:lnTo>
                        <a:pt x="152" y="18"/>
                      </a:lnTo>
                      <a:lnTo>
                        <a:pt x="122" y="36"/>
                      </a:lnTo>
                      <a:lnTo>
                        <a:pt x="93" y="50"/>
                      </a:lnTo>
                      <a:lnTo>
                        <a:pt x="62" y="65"/>
                      </a:lnTo>
                      <a:lnTo>
                        <a:pt x="32" y="78"/>
                      </a:lnTo>
                      <a:lnTo>
                        <a:pt x="0" y="90"/>
                      </a:lnTo>
                      <a:lnTo>
                        <a:pt x="46" y="182"/>
                      </a:lnTo>
                      <a:lnTo>
                        <a:pt x="77" y="170"/>
                      </a:lnTo>
                      <a:lnTo>
                        <a:pt x="107" y="158"/>
                      </a:lnTo>
                      <a:lnTo>
                        <a:pt x="137" y="145"/>
                      </a:lnTo>
                      <a:lnTo>
                        <a:pt x="167" y="128"/>
                      </a:lnTo>
                      <a:lnTo>
                        <a:pt x="197" y="112"/>
                      </a:lnTo>
                      <a:lnTo>
                        <a:pt x="226" y="95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98" name="Freeform 865"/>
                <p:cNvSpPr>
                  <a:spLocks/>
                </p:cNvSpPr>
                <p:nvPr/>
              </p:nvSpPr>
              <p:spPr bwMode="auto">
                <a:xfrm>
                  <a:off x="1364" y="2925"/>
                  <a:ext cx="55" cy="53"/>
                </a:xfrm>
                <a:custGeom>
                  <a:avLst/>
                  <a:gdLst>
                    <a:gd name="T0" fmla="*/ 151 w 220"/>
                    <a:gd name="T1" fmla="*/ 0 h 210"/>
                    <a:gd name="T2" fmla="*/ 130 w 220"/>
                    <a:gd name="T3" fmla="*/ 25 h 210"/>
                    <a:gd name="T4" fmla="*/ 106 w 220"/>
                    <a:gd name="T5" fmla="*/ 47 h 210"/>
                    <a:gd name="T6" fmla="*/ 80 w 220"/>
                    <a:gd name="T7" fmla="*/ 71 h 210"/>
                    <a:gd name="T8" fmla="*/ 54 w 220"/>
                    <a:gd name="T9" fmla="*/ 94 h 210"/>
                    <a:gd name="T10" fmla="*/ 28 w 220"/>
                    <a:gd name="T11" fmla="*/ 114 h 210"/>
                    <a:gd name="T12" fmla="*/ 0 w 220"/>
                    <a:gd name="T13" fmla="*/ 131 h 210"/>
                    <a:gd name="T14" fmla="*/ 70 w 220"/>
                    <a:gd name="T15" fmla="*/ 210 h 210"/>
                    <a:gd name="T16" fmla="*/ 96 w 220"/>
                    <a:gd name="T17" fmla="*/ 191 h 210"/>
                    <a:gd name="T18" fmla="*/ 124 w 220"/>
                    <a:gd name="T19" fmla="*/ 171 h 210"/>
                    <a:gd name="T20" fmla="*/ 150 w 220"/>
                    <a:gd name="T21" fmla="*/ 150 h 210"/>
                    <a:gd name="T22" fmla="*/ 174 w 220"/>
                    <a:gd name="T23" fmla="*/ 125 h 210"/>
                    <a:gd name="T24" fmla="*/ 197 w 220"/>
                    <a:gd name="T25" fmla="*/ 104 h 210"/>
                    <a:gd name="T26" fmla="*/ 220 w 220"/>
                    <a:gd name="T27" fmla="*/ 77 h 210"/>
                    <a:gd name="T28" fmla="*/ 151 w 220"/>
                    <a:gd name="T29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0" h="210">
                      <a:moveTo>
                        <a:pt x="151" y="0"/>
                      </a:moveTo>
                      <a:lnTo>
                        <a:pt x="130" y="25"/>
                      </a:lnTo>
                      <a:lnTo>
                        <a:pt x="106" y="47"/>
                      </a:lnTo>
                      <a:lnTo>
                        <a:pt x="80" y="71"/>
                      </a:lnTo>
                      <a:lnTo>
                        <a:pt x="54" y="94"/>
                      </a:lnTo>
                      <a:lnTo>
                        <a:pt x="28" y="114"/>
                      </a:lnTo>
                      <a:lnTo>
                        <a:pt x="0" y="131"/>
                      </a:lnTo>
                      <a:lnTo>
                        <a:pt x="70" y="210"/>
                      </a:lnTo>
                      <a:lnTo>
                        <a:pt x="96" y="191"/>
                      </a:lnTo>
                      <a:lnTo>
                        <a:pt x="124" y="171"/>
                      </a:lnTo>
                      <a:lnTo>
                        <a:pt x="150" y="150"/>
                      </a:lnTo>
                      <a:lnTo>
                        <a:pt x="174" y="125"/>
                      </a:lnTo>
                      <a:lnTo>
                        <a:pt x="197" y="104"/>
                      </a:lnTo>
                      <a:lnTo>
                        <a:pt x="220" y="77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499" name="Freeform 866"/>
                <p:cNvSpPr>
                  <a:spLocks/>
                </p:cNvSpPr>
                <p:nvPr/>
              </p:nvSpPr>
              <p:spPr bwMode="auto">
                <a:xfrm>
                  <a:off x="979" y="3068"/>
                  <a:ext cx="51" cy="26"/>
                </a:xfrm>
                <a:custGeom>
                  <a:avLst/>
                  <a:gdLst>
                    <a:gd name="T0" fmla="*/ 0 w 205"/>
                    <a:gd name="T1" fmla="*/ 104 h 104"/>
                    <a:gd name="T2" fmla="*/ 6 w 205"/>
                    <a:gd name="T3" fmla="*/ 0 h 104"/>
                    <a:gd name="T4" fmla="*/ 106 w 205"/>
                    <a:gd name="T5" fmla="*/ 11 h 104"/>
                    <a:gd name="T6" fmla="*/ 205 w 205"/>
                    <a:gd name="T7" fmla="*/ 11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5" h="104">
                      <a:moveTo>
                        <a:pt x="0" y="104"/>
                      </a:moveTo>
                      <a:lnTo>
                        <a:pt x="6" y="0"/>
                      </a:lnTo>
                      <a:lnTo>
                        <a:pt x="106" y="11"/>
                      </a:lnTo>
                      <a:lnTo>
                        <a:pt x="205" y="1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00" name="Freeform 867"/>
                <p:cNvSpPr>
                  <a:spLocks/>
                </p:cNvSpPr>
                <p:nvPr/>
              </p:nvSpPr>
              <p:spPr bwMode="auto">
                <a:xfrm>
                  <a:off x="979" y="3094"/>
                  <a:ext cx="50" cy="3"/>
                </a:xfrm>
                <a:custGeom>
                  <a:avLst/>
                  <a:gdLst>
                    <a:gd name="T0" fmla="*/ 0 w 200"/>
                    <a:gd name="T1" fmla="*/ 0 h 11"/>
                    <a:gd name="T2" fmla="*/ 100 w 200"/>
                    <a:gd name="T3" fmla="*/ 11 h 11"/>
                    <a:gd name="T4" fmla="*/ 200 w 200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0" h="11">
                      <a:moveTo>
                        <a:pt x="0" y="0"/>
                      </a:moveTo>
                      <a:lnTo>
                        <a:pt x="100" y="11"/>
                      </a:lnTo>
                      <a:lnTo>
                        <a:pt x="200" y="1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01" name="Line 868"/>
                <p:cNvSpPr>
                  <a:spLocks noChangeShapeType="1"/>
                </p:cNvSpPr>
                <p:nvPr/>
              </p:nvSpPr>
              <p:spPr bwMode="auto">
                <a:xfrm flipH="1" flipV="1">
                  <a:off x="1046" y="3071"/>
                  <a:ext cx="5" cy="2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02" name="Freeform 869"/>
                <p:cNvSpPr>
                  <a:spLocks/>
                </p:cNvSpPr>
                <p:nvPr/>
              </p:nvSpPr>
              <p:spPr bwMode="auto">
                <a:xfrm>
                  <a:off x="1051" y="3086"/>
                  <a:ext cx="49" cy="10"/>
                </a:xfrm>
                <a:custGeom>
                  <a:avLst/>
                  <a:gdLst>
                    <a:gd name="T0" fmla="*/ 0 w 196"/>
                    <a:gd name="T1" fmla="*/ 38 h 38"/>
                    <a:gd name="T2" fmla="*/ 100 w 196"/>
                    <a:gd name="T3" fmla="*/ 26 h 38"/>
                    <a:gd name="T4" fmla="*/ 196 w 196"/>
                    <a:gd name="T5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6" h="38">
                      <a:moveTo>
                        <a:pt x="0" y="38"/>
                      </a:moveTo>
                      <a:lnTo>
                        <a:pt x="100" y="26"/>
                      </a:lnTo>
                      <a:lnTo>
                        <a:pt x="196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03" name="Freeform 870"/>
                <p:cNvSpPr>
                  <a:spLocks/>
                </p:cNvSpPr>
                <p:nvPr/>
              </p:nvSpPr>
              <p:spPr bwMode="auto">
                <a:xfrm>
                  <a:off x="1046" y="3061"/>
                  <a:ext cx="49" cy="10"/>
                </a:xfrm>
                <a:custGeom>
                  <a:avLst/>
                  <a:gdLst>
                    <a:gd name="T0" fmla="*/ 0 w 196"/>
                    <a:gd name="T1" fmla="*/ 40 h 40"/>
                    <a:gd name="T2" fmla="*/ 100 w 196"/>
                    <a:gd name="T3" fmla="*/ 25 h 40"/>
                    <a:gd name="T4" fmla="*/ 196 w 196"/>
                    <a:gd name="T5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6" h="40">
                      <a:moveTo>
                        <a:pt x="0" y="40"/>
                      </a:moveTo>
                      <a:lnTo>
                        <a:pt x="100" y="25"/>
                      </a:lnTo>
                      <a:lnTo>
                        <a:pt x="196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04" name="Line 871"/>
                <p:cNvSpPr>
                  <a:spLocks noChangeShapeType="1"/>
                </p:cNvSpPr>
                <p:nvPr/>
              </p:nvSpPr>
              <p:spPr bwMode="auto">
                <a:xfrm flipV="1">
                  <a:off x="1029" y="3071"/>
                  <a:ext cx="1" cy="2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05" name="Line 872"/>
                <p:cNvSpPr>
                  <a:spLocks noChangeShapeType="1"/>
                </p:cNvSpPr>
                <p:nvPr/>
              </p:nvSpPr>
              <p:spPr bwMode="auto">
                <a:xfrm flipH="1" flipV="1">
                  <a:off x="1095" y="3061"/>
                  <a:ext cx="5" cy="2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06" name="Freeform 873"/>
                <p:cNvSpPr>
                  <a:spLocks/>
                </p:cNvSpPr>
                <p:nvPr/>
              </p:nvSpPr>
              <p:spPr bwMode="auto">
                <a:xfrm>
                  <a:off x="979" y="3068"/>
                  <a:ext cx="51" cy="30"/>
                </a:xfrm>
                <a:custGeom>
                  <a:avLst/>
                  <a:gdLst>
                    <a:gd name="T0" fmla="*/ 205 w 205"/>
                    <a:gd name="T1" fmla="*/ 11 h 117"/>
                    <a:gd name="T2" fmla="*/ 174 w 205"/>
                    <a:gd name="T3" fmla="*/ 14 h 117"/>
                    <a:gd name="T4" fmla="*/ 140 w 205"/>
                    <a:gd name="T5" fmla="*/ 14 h 117"/>
                    <a:gd name="T6" fmla="*/ 106 w 205"/>
                    <a:gd name="T7" fmla="*/ 11 h 117"/>
                    <a:gd name="T8" fmla="*/ 71 w 205"/>
                    <a:gd name="T9" fmla="*/ 10 h 117"/>
                    <a:gd name="T10" fmla="*/ 40 w 205"/>
                    <a:gd name="T11" fmla="*/ 5 h 117"/>
                    <a:gd name="T12" fmla="*/ 6 w 205"/>
                    <a:gd name="T13" fmla="*/ 0 h 117"/>
                    <a:gd name="T14" fmla="*/ 0 w 205"/>
                    <a:gd name="T15" fmla="*/ 104 h 117"/>
                    <a:gd name="T16" fmla="*/ 31 w 205"/>
                    <a:gd name="T17" fmla="*/ 107 h 117"/>
                    <a:gd name="T18" fmla="*/ 66 w 205"/>
                    <a:gd name="T19" fmla="*/ 114 h 117"/>
                    <a:gd name="T20" fmla="*/ 100 w 205"/>
                    <a:gd name="T21" fmla="*/ 115 h 117"/>
                    <a:gd name="T22" fmla="*/ 131 w 205"/>
                    <a:gd name="T23" fmla="*/ 117 h 117"/>
                    <a:gd name="T24" fmla="*/ 166 w 205"/>
                    <a:gd name="T25" fmla="*/ 117 h 117"/>
                    <a:gd name="T26" fmla="*/ 200 w 205"/>
                    <a:gd name="T27" fmla="*/ 115 h 117"/>
                    <a:gd name="T28" fmla="*/ 205 w 205"/>
                    <a:gd name="T29" fmla="*/ 11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5" h="117">
                      <a:moveTo>
                        <a:pt x="205" y="11"/>
                      </a:moveTo>
                      <a:lnTo>
                        <a:pt x="174" y="14"/>
                      </a:lnTo>
                      <a:lnTo>
                        <a:pt x="140" y="14"/>
                      </a:lnTo>
                      <a:lnTo>
                        <a:pt x="106" y="11"/>
                      </a:lnTo>
                      <a:lnTo>
                        <a:pt x="71" y="10"/>
                      </a:lnTo>
                      <a:lnTo>
                        <a:pt x="40" y="5"/>
                      </a:lnTo>
                      <a:lnTo>
                        <a:pt x="6" y="0"/>
                      </a:lnTo>
                      <a:lnTo>
                        <a:pt x="0" y="104"/>
                      </a:lnTo>
                      <a:lnTo>
                        <a:pt x="31" y="107"/>
                      </a:lnTo>
                      <a:lnTo>
                        <a:pt x="66" y="114"/>
                      </a:lnTo>
                      <a:lnTo>
                        <a:pt x="100" y="115"/>
                      </a:lnTo>
                      <a:lnTo>
                        <a:pt x="131" y="117"/>
                      </a:lnTo>
                      <a:lnTo>
                        <a:pt x="166" y="117"/>
                      </a:lnTo>
                      <a:lnTo>
                        <a:pt x="200" y="115"/>
                      </a:lnTo>
                      <a:lnTo>
                        <a:pt x="205" y="1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07" name="Freeform 874"/>
                <p:cNvSpPr>
                  <a:spLocks/>
                </p:cNvSpPr>
                <p:nvPr/>
              </p:nvSpPr>
              <p:spPr bwMode="auto">
                <a:xfrm>
                  <a:off x="1046" y="3061"/>
                  <a:ext cx="54" cy="35"/>
                </a:xfrm>
                <a:custGeom>
                  <a:avLst/>
                  <a:gdLst>
                    <a:gd name="T0" fmla="*/ 196 w 216"/>
                    <a:gd name="T1" fmla="*/ 0 h 139"/>
                    <a:gd name="T2" fmla="*/ 164 w 216"/>
                    <a:gd name="T3" fmla="*/ 10 h 139"/>
                    <a:gd name="T4" fmla="*/ 133 w 216"/>
                    <a:gd name="T5" fmla="*/ 17 h 139"/>
                    <a:gd name="T6" fmla="*/ 100 w 216"/>
                    <a:gd name="T7" fmla="*/ 25 h 139"/>
                    <a:gd name="T8" fmla="*/ 66 w 216"/>
                    <a:gd name="T9" fmla="*/ 31 h 139"/>
                    <a:gd name="T10" fmla="*/ 34 w 216"/>
                    <a:gd name="T11" fmla="*/ 35 h 139"/>
                    <a:gd name="T12" fmla="*/ 0 w 216"/>
                    <a:gd name="T13" fmla="*/ 40 h 139"/>
                    <a:gd name="T14" fmla="*/ 20 w 216"/>
                    <a:gd name="T15" fmla="*/ 139 h 139"/>
                    <a:gd name="T16" fmla="*/ 54 w 216"/>
                    <a:gd name="T17" fmla="*/ 137 h 139"/>
                    <a:gd name="T18" fmla="*/ 86 w 216"/>
                    <a:gd name="T19" fmla="*/ 134 h 139"/>
                    <a:gd name="T20" fmla="*/ 120 w 216"/>
                    <a:gd name="T21" fmla="*/ 127 h 139"/>
                    <a:gd name="T22" fmla="*/ 153 w 216"/>
                    <a:gd name="T23" fmla="*/ 119 h 139"/>
                    <a:gd name="T24" fmla="*/ 184 w 216"/>
                    <a:gd name="T25" fmla="*/ 111 h 139"/>
                    <a:gd name="T26" fmla="*/ 216 w 216"/>
                    <a:gd name="T27" fmla="*/ 101 h 139"/>
                    <a:gd name="T28" fmla="*/ 196 w 216"/>
                    <a:gd name="T29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6" h="139">
                      <a:moveTo>
                        <a:pt x="196" y="0"/>
                      </a:moveTo>
                      <a:lnTo>
                        <a:pt x="164" y="10"/>
                      </a:lnTo>
                      <a:lnTo>
                        <a:pt x="133" y="17"/>
                      </a:lnTo>
                      <a:lnTo>
                        <a:pt x="100" y="25"/>
                      </a:lnTo>
                      <a:lnTo>
                        <a:pt x="66" y="31"/>
                      </a:lnTo>
                      <a:lnTo>
                        <a:pt x="34" y="35"/>
                      </a:lnTo>
                      <a:lnTo>
                        <a:pt x="0" y="40"/>
                      </a:lnTo>
                      <a:lnTo>
                        <a:pt x="20" y="139"/>
                      </a:lnTo>
                      <a:lnTo>
                        <a:pt x="54" y="137"/>
                      </a:lnTo>
                      <a:lnTo>
                        <a:pt x="86" y="134"/>
                      </a:lnTo>
                      <a:lnTo>
                        <a:pt x="120" y="127"/>
                      </a:lnTo>
                      <a:lnTo>
                        <a:pt x="153" y="119"/>
                      </a:lnTo>
                      <a:lnTo>
                        <a:pt x="184" y="111"/>
                      </a:lnTo>
                      <a:lnTo>
                        <a:pt x="216" y="101"/>
                      </a:lnTo>
                      <a:lnTo>
                        <a:pt x="196" y="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08" name="Freeform 875"/>
                <p:cNvSpPr>
                  <a:spLocks/>
                </p:cNvSpPr>
                <p:nvPr/>
              </p:nvSpPr>
              <p:spPr bwMode="auto">
                <a:xfrm>
                  <a:off x="644" y="2974"/>
                  <a:ext cx="56" cy="28"/>
                </a:xfrm>
                <a:custGeom>
                  <a:avLst/>
                  <a:gdLst>
                    <a:gd name="T0" fmla="*/ 0 w 224"/>
                    <a:gd name="T1" fmla="*/ 86 h 112"/>
                    <a:gd name="T2" fmla="*/ 56 w 224"/>
                    <a:gd name="T3" fmla="*/ 0 h 112"/>
                    <a:gd name="T4" fmla="*/ 136 w 224"/>
                    <a:gd name="T5" fmla="*/ 60 h 112"/>
                    <a:gd name="T6" fmla="*/ 224 w 224"/>
                    <a:gd name="T7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4" h="112">
                      <a:moveTo>
                        <a:pt x="0" y="86"/>
                      </a:moveTo>
                      <a:lnTo>
                        <a:pt x="56" y="0"/>
                      </a:lnTo>
                      <a:lnTo>
                        <a:pt x="136" y="60"/>
                      </a:lnTo>
                      <a:lnTo>
                        <a:pt x="224" y="112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09" name="Freeform 876"/>
                <p:cNvSpPr>
                  <a:spLocks/>
                </p:cNvSpPr>
                <p:nvPr/>
              </p:nvSpPr>
              <p:spPr bwMode="auto">
                <a:xfrm>
                  <a:off x="644" y="2995"/>
                  <a:ext cx="42" cy="29"/>
                </a:xfrm>
                <a:custGeom>
                  <a:avLst/>
                  <a:gdLst>
                    <a:gd name="T0" fmla="*/ 0 w 166"/>
                    <a:gd name="T1" fmla="*/ 0 h 112"/>
                    <a:gd name="T2" fmla="*/ 78 w 166"/>
                    <a:gd name="T3" fmla="*/ 62 h 112"/>
                    <a:gd name="T4" fmla="*/ 166 w 166"/>
                    <a:gd name="T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6" h="112">
                      <a:moveTo>
                        <a:pt x="0" y="0"/>
                      </a:moveTo>
                      <a:lnTo>
                        <a:pt x="78" y="62"/>
                      </a:lnTo>
                      <a:lnTo>
                        <a:pt x="166" y="112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10" name="Line 877"/>
                <p:cNvSpPr>
                  <a:spLocks noChangeShapeType="1"/>
                </p:cNvSpPr>
                <p:nvPr/>
              </p:nvSpPr>
              <p:spPr bwMode="auto">
                <a:xfrm flipV="1">
                  <a:off x="705" y="3009"/>
                  <a:ext cx="9" cy="2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11" name="Freeform 878"/>
                <p:cNvSpPr>
                  <a:spLocks/>
                </p:cNvSpPr>
                <p:nvPr/>
              </p:nvSpPr>
              <p:spPr bwMode="auto">
                <a:xfrm>
                  <a:off x="705" y="3033"/>
                  <a:ext cx="48" cy="16"/>
                </a:xfrm>
                <a:custGeom>
                  <a:avLst/>
                  <a:gdLst>
                    <a:gd name="T0" fmla="*/ 0 w 189"/>
                    <a:gd name="T1" fmla="*/ 0 h 66"/>
                    <a:gd name="T2" fmla="*/ 93 w 189"/>
                    <a:gd name="T3" fmla="*/ 37 h 66"/>
                    <a:gd name="T4" fmla="*/ 189 w 189"/>
                    <a:gd name="T5" fmla="*/ 66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9" h="66">
                      <a:moveTo>
                        <a:pt x="0" y="0"/>
                      </a:moveTo>
                      <a:lnTo>
                        <a:pt x="93" y="37"/>
                      </a:lnTo>
                      <a:lnTo>
                        <a:pt x="189" y="66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12" name="Freeform 879"/>
                <p:cNvSpPr>
                  <a:spLocks/>
                </p:cNvSpPr>
                <p:nvPr/>
              </p:nvSpPr>
              <p:spPr bwMode="auto">
                <a:xfrm>
                  <a:off x="714" y="3009"/>
                  <a:ext cx="47" cy="15"/>
                </a:xfrm>
                <a:custGeom>
                  <a:avLst/>
                  <a:gdLst>
                    <a:gd name="T0" fmla="*/ 0 w 190"/>
                    <a:gd name="T1" fmla="*/ 0 h 64"/>
                    <a:gd name="T2" fmla="*/ 94 w 190"/>
                    <a:gd name="T3" fmla="*/ 38 h 64"/>
                    <a:gd name="T4" fmla="*/ 190 w 190"/>
                    <a:gd name="T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0" h="64">
                      <a:moveTo>
                        <a:pt x="0" y="0"/>
                      </a:moveTo>
                      <a:lnTo>
                        <a:pt x="94" y="38"/>
                      </a:lnTo>
                      <a:lnTo>
                        <a:pt x="190" y="64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13" name="Line 880"/>
                <p:cNvSpPr>
                  <a:spLocks noChangeShapeType="1"/>
                </p:cNvSpPr>
                <p:nvPr/>
              </p:nvSpPr>
              <p:spPr bwMode="auto">
                <a:xfrm flipV="1">
                  <a:off x="686" y="3002"/>
                  <a:ext cx="14" cy="2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14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753" y="3024"/>
                  <a:ext cx="8" cy="2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15" name="Freeform 882"/>
                <p:cNvSpPr>
                  <a:spLocks/>
                </p:cNvSpPr>
                <p:nvPr/>
              </p:nvSpPr>
              <p:spPr bwMode="auto">
                <a:xfrm>
                  <a:off x="644" y="2974"/>
                  <a:ext cx="56" cy="50"/>
                </a:xfrm>
                <a:custGeom>
                  <a:avLst/>
                  <a:gdLst>
                    <a:gd name="T0" fmla="*/ 224 w 224"/>
                    <a:gd name="T1" fmla="*/ 112 h 198"/>
                    <a:gd name="T2" fmla="*/ 194 w 224"/>
                    <a:gd name="T3" fmla="*/ 96 h 198"/>
                    <a:gd name="T4" fmla="*/ 164 w 224"/>
                    <a:gd name="T5" fmla="*/ 78 h 198"/>
                    <a:gd name="T6" fmla="*/ 136 w 224"/>
                    <a:gd name="T7" fmla="*/ 60 h 198"/>
                    <a:gd name="T8" fmla="*/ 110 w 224"/>
                    <a:gd name="T9" fmla="*/ 42 h 198"/>
                    <a:gd name="T10" fmla="*/ 83 w 224"/>
                    <a:gd name="T11" fmla="*/ 22 h 198"/>
                    <a:gd name="T12" fmla="*/ 56 w 224"/>
                    <a:gd name="T13" fmla="*/ 0 h 198"/>
                    <a:gd name="T14" fmla="*/ 0 w 224"/>
                    <a:gd name="T15" fmla="*/ 86 h 198"/>
                    <a:gd name="T16" fmla="*/ 24 w 224"/>
                    <a:gd name="T17" fmla="*/ 108 h 198"/>
                    <a:gd name="T18" fmla="*/ 53 w 224"/>
                    <a:gd name="T19" fmla="*/ 128 h 198"/>
                    <a:gd name="T20" fmla="*/ 78 w 224"/>
                    <a:gd name="T21" fmla="*/ 148 h 198"/>
                    <a:gd name="T22" fmla="*/ 107 w 224"/>
                    <a:gd name="T23" fmla="*/ 166 h 198"/>
                    <a:gd name="T24" fmla="*/ 136 w 224"/>
                    <a:gd name="T25" fmla="*/ 182 h 198"/>
                    <a:gd name="T26" fmla="*/ 166 w 224"/>
                    <a:gd name="T27" fmla="*/ 198 h 198"/>
                    <a:gd name="T28" fmla="*/ 224 w 224"/>
                    <a:gd name="T29" fmla="*/ 112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4" h="198">
                      <a:moveTo>
                        <a:pt x="224" y="112"/>
                      </a:moveTo>
                      <a:lnTo>
                        <a:pt x="194" y="96"/>
                      </a:lnTo>
                      <a:lnTo>
                        <a:pt x="164" y="78"/>
                      </a:lnTo>
                      <a:lnTo>
                        <a:pt x="136" y="60"/>
                      </a:lnTo>
                      <a:lnTo>
                        <a:pt x="110" y="42"/>
                      </a:lnTo>
                      <a:lnTo>
                        <a:pt x="83" y="22"/>
                      </a:lnTo>
                      <a:lnTo>
                        <a:pt x="56" y="0"/>
                      </a:lnTo>
                      <a:lnTo>
                        <a:pt x="0" y="86"/>
                      </a:lnTo>
                      <a:lnTo>
                        <a:pt x="24" y="108"/>
                      </a:lnTo>
                      <a:lnTo>
                        <a:pt x="53" y="128"/>
                      </a:lnTo>
                      <a:lnTo>
                        <a:pt x="78" y="148"/>
                      </a:lnTo>
                      <a:lnTo>
                        <a:pt x="107" y="166"/>
                      </a:lnTo>
                      <a:lnTo>
                        <a:pt x="136" y="182"/>
                      </a:lnTo>
                      <a:lnTo>
                        <a:pt x="166" y="198"/>
                      </a:lnTo>
                      <a:lnTo>
                        <a:pt x="224" y="11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16" name="Freeform 883"/>
                <p:cNvSpPr>
                  <a:spLocks/>
                </p:cNvSpPr>
                <p:nvPr/>
              </p:nvSpPr>
              <p:spPr bwMode="auto">
                <a:xfrm>
                  <a:off x="705" y="3009"/>
                  <a:ext cx="56" cy="40"/>
                </a:xfrm>
                <a:custGeom>
                  <a:avLst/>
                  <a:gdLst>
                    <a:gd name="T0" fmla="*/ 223 w 223"/>
                    <a:gd name="T1" fmla="*/ 64 h 164"/>
                    <a:gd name="T2" fmla="*/ 192 w 223"/>
                    <a:gd name="T3" fmla="*/ 58 h 164"/>
                    <a:gd name="T4" fmla="*/ 159 w 223"/>
                    <a:gd name="T5" fmla="*/ 48 h 164"/>
                    <a:gd name="T6" fmla="*/ 127 w 223"/>
                    <a:gd name="T7" fmla="*/ 38 h 164"/>
                    <a:gd name="T8" fmla="*/ 96 w 223"/>
                    <a:gd name="T9" fmla="*/ 28 h 164"/>
                    <a:gd name="T10" fmla="*/ 63 w 223"/>
                    <a:gd name="T11" fmla="*/ 14 h 164"/>
                    <a:gd name="T12" fmla="*/ 33 w 223"/>
                    <a:gd name="T13" fmla="*/ 0 h 164"/>
                    <a:gd name="T14" fmla="*/ 0 w 223"/>
                    <a:gd name="T15" fmla="*/ 98 h 164"/>
                    <a:gd name="T16" fmla="*/ 32 w 223"/>
                    <a:gd name="T17" fmla="*/ 111 h 164"/>
                    <a:gd name="T18" fmla="*/ 62 w 223"/>
                    <a:gd name="T19" fmla="*/ 125 h 164"/>
                    <a:gd name="T20" fmla="*/ 93 w 223"/>
                    <a:gd name="T21" fmla="*/ 135 h 164"/>
                    <a:gd name="T22" fmla="*/ 126 w 223"/>
                    <a:gd name="T23" fmla="*/ 148 h 164"/>
                    <a:gd name="T24" fmla="*/ 157 w 223"/>
                    <a:gd name="T25" fmla="*/ 155 h 164"/>
                    <a:gd name="T26" fmla="*/ 189 w 223"/>
                    <a:gd name="T27" fmla="*/ 164 h 164"/>
                    <a:gd name="T28" fmla="*/ 223 w 223"/>
                    <a:gd name="T29" fmla="*/ 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3" h="164">
                      <a:moveTo>
                        <a:pt x="223" y="64"/>
                      </a:moveTo>
                      <a:lnTo>
                        <a:pt x="192" y="58"/>
                      </a:lnTo>
                      <a:lnTo>
                        <a:pt x="159" y="48"/>
                      </a:lnTo>
                      <a:lnTo>
                        <a:pt x="127" y="38"/>
                      </a:lnTo>
                      <a:lnTo>
                        <a:pt x="96" y="28"/>
                      </a:lnTo>
                      <a:lnTo>
                        <a:pt x="63" y="14"/>
                      </a:lnTo>
                      <a:lnTo>
                        <a:pt x="33" y="0"/>
                      </a:lnTo>
                      <a:lnTo>
                        <a:pt x="0" y="98"/>
                      </a:lnTo>
                      <a:lnTo>
                        <a:pt x="32" y="111"/>
                      </a:lnTo>
                      <a:lnTo>
                        <a:pt x="62" y="125"/>
                      </a:lnTo>
                      <a:lnTo>
                        <a:pt x="93" y="135"/>
                      </a:lnTo>
                      <a:lnTo>
                        <a:pt x="126" y="148"/>
                      </a:lnTo>
                      <a:lnTo>
                        <a:pt x="157" y="155"/>
                      </a:lnTo>
                      <a:lnTo>
                        <a:pt x="189" y="164"/>
                      </a:lnTo>
                      <a:lnTo>
                        <a:pt x="223" y="64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17" name="Freeform 884"/>
                <p:cNvSpPr>
                  <a:spLocks/>
                </p:cNvSpPr>
                <p:nvPr/>
              </p:nvSpPr>
              <p:spPr bwMode="auto">
                <a:xfrm>
                  <a:off x="403" y="2731"/>
                  <a:ext cx="46" cy="45"/>
                </a:xfrm>
                <a:custGeom>
                  <a:avLst/>
                  <a:gdLst>
                    <a:gd name="T0" fmla="*/ 0 w 181"/>
                    <a:gd name="T1" fmla="*/ 47 h 180"/>
                    <a:gd name="T2" fmla="*/ 92 w 181"/>
                    <a:gd name="T3" fmla="*/ 0 h 180"/>
                    <a:gd name="T4" fmla="*/ 131 w 181"/>
                    <a:gd name="T5" fmla="*/ 94 h 180"/>
                    <a:gd name="T6" fmla="*/ 181 w 181"/>
                    <a:gd name="T7" fmla="*/ 18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1" h="180">
                      <a:moveTo>
                        <a:pt x="0" y="47"/>
                      </a:moveTo>
                      <a:lnTo>
                        <a:pt x="92" y="0"/>
                      </a:lnTo>
                      <a:lnTo>
                        <a:pt x="131" y="94"/>
                      </a:lnTo>
                      <a:lnTo>
                        <a:pt x="181" y="18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18" name="Freeform 885"/>
                <p:cNvSpPr>
                  <a:spLocks/>
                </p:cNvSpPr>
                <p:nvPr/>
              </p:nvSpPr>
              <p:spPr bwMode="auto">
                <a:xfrm>
                  <a:off x="403" y="2743"/>
                  <a:ext cx="22" cy="44"/>
                </a:xfrm>
                <a:custGeom>
                  <a:avLst/>
                  <a:gdLst>
                    <a:gd name="T0" fmla="*/ 0 w 87"/>
                    <a:gd name="T1" fmla="*/ 0 h 178"/>
                    <a:gd name="T2" fmla="*/ 37 w 87"/>
                    <a:gd name="T3" fmla="*/ 93 h 178"/>
                    <a:gd name="T4" fmla="*/ 87 w 87"/>
                    <a:gd name="T5" fmla="*/ 178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178">
                      <a:moveTo>
                        <a:pt x="0" y="0"/>
                      </a:moveTo>
                      <a:lnTo>
                        <a:pt x="37" y="93"/>
                      </a:lnTo>
                      <a:lnTo>
                        <a:pt x="87" y="178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19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438" y="2789"/>
                  <a:ext cx="19" cy="1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0" name="Freeform 887"/>
                <p:cNvSpPr>
                  <a:spLocks/>
                </p:cNvSpPr>
                <p:nvPr/>
              </p:nvSpPr>
              <p:spPr bwMode="auto">
                <a:xfrm>
                  <a:off x="438" y="2806"/>
                  <a:ext cx="33" cy="37"/>
                </a:xfrm>
                <a:custGeom>
                  <a:avLst/>
                  <a:gdLst>
                    <a:gd name="T0" fmla="*/ 0 w 132"/>
                    <a:gd name="T1" fmla="*/ 0 h 150"/>
                    <a:gd name="T2" fmla="*/ 62 w 132"/>
                    <a:gd name="T3" fmla="*/ 80 h 150"/>
                    <a:gd name="T4" fmla="*/ 132 w 132"/>
                    <a:gd name="T5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2" h="150">
                      <a:moveTo>
                        <a:pt x="0" y="0"/>
                      </a:moveTo>
                      <a:lnTo>
                        <a:pt x="62" y="80"/>
                      </a:lnTo>
                      <a:lnTo>
                        <a:pt x="132" y="15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1" name="Freeform 888"/>
                <p:cNvSpPr>
                  <a:spLocks/>
                </p:cNvSpPr>
                <p:nvPr/>
              </p:nvSpPr>
              <p:spPr bwMode="auto">
                <a:xfrm>
                  <a:off x="457" y="2789"/>
                  <a:ext cx="33" cy="37"/>
                </a:xfrm>
                <a:custGeom>
                  <a:avLst/>
                  <a:gdLst>
                    <a:gd name="T0" fmla="*/ 0 w 131"/>
                    <a:gd name="T1" fmla="*/ 0 h 151"/>
                    <a:gd name="T2" fmla="*/ 61 w 131"/>
                    <a:gd name="T3" fmla="*/ 80 h 151"/>
                    <a:gd name="T4" fmla="*/ 131 w 131"/>
                    <a:gd name="T5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1" h="151">
                      <a:moveTo>
                        <a:pt x="0" y="0"/>
                      </a:moveTo>
                      <a:lnTo>
                        <a:pt x="61" y="80"/>
                      </a:lnTo>
                      <a:lnTo>
                        <a:pt x="131" y="15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2" name="Line 889"/>
                <p:cNvSpPr>
                  <a:spLocks noChangeShapeType="1"/>
                </p:cNvSpPr>
                <p:nvPr/>
              </p:nvSpPr>
              <p:spPr bwMode="auto">
                <a:xfrm flipV="1">
                  <a:off x="425" y="2776"/>
                  <a:ext cx="24" cy="1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3" name="Line 890"/>
                <p:cNvSpPr>
                  <a:spLocks noChangeShapeType="1"/>
                </p:cNvSpPr>
                <p:nvPr/>
              </p:nvSpPr>
              <p:spPr bwMode="auto">
                <a:xfrm flipV="1">
                  <a:off x="471" y="2826"/>
                  <a:ext cx="19" cy="17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4" name="Freeform 891"/>
                <p:cNvSpPr>
                  <a:spLocks/>
                </p:cNvSpPr>
                <p:nvPr/>
              </p:nvSpPr>
              <p:spPr bwMode="auto">
                <a:xfrm>
                  <a:off x="403" y="2731"/>
                  <a:ext cx="46" cy="56"/>
                </a:xfrm>
                <a:custGeom>
                  <a:avLst/>
                  <a:gdLst>
                    <a:gd name="T0" fmla="*/ 181 w 181"/>
                    <a:gd name="T1" fmla="*/ 180 h 225"/>
                    <a:gd name="T2" fmla="*/ 163 w 181"/>
                    <a:gd name="T3" fmla="*/ 152 h 225"/>
                    <a:gd name="T4" fmla="*/ 146 w 181"/>
                    <a:gd name="T5" fmla="*/ 124 h 225"/>
                    <a:gd name="T6" fmla="*/ 131 w 181"/>
                    <a:gd name="T7" fmla="*/ 94 h 225"/>
                    <a:gd name="T8" fmla="*/ 116 w 181"/>
                    <a:gd name="T9" fmla="*/ 64 h 225"/>
                    <a:gd name="T10" fmla="*/ 103 w 181"/>
                    <a:gd name="T11" fmla="*/ 32 h 225"/>
                    <a:gd name="T12" fmla="*/ 92 w 181"/>
                    <a:gd name="T13" fmla="*/ 0 h 225"/>
                    <a:gd name="T14" fmla="*/ 0 w 181"/>
                    <a:gd name="T15" fmla="*/ 47 h 225"/>
                    <a:gd name="T16" fmla="*/ 10 w 181"/>
                    <a:gd name="T17" fmla="*/ 78 h 225"/>
                    <a:gd name="T18" fmla="*/ 23 w 181"/>
                    <a:gd name="T19" fmla="*/ 110 h 225"/>
                    <a:gd name="T20" fmla="*/ 37 w 181"/>
                    <a:gd name="T21" fmla="*/ 140 h 225"/>
                    <a:gd name="T22" fmla="*/ 53 w 181"/>
                    <a:gd name="T23" fmla="*/ 170 h 225"/>
                    <a:gd name="T24" fmla="*/ 70 w 181"/>
                    <a:gd name="T25" fmla="*/ 198 h 225"/>
                    <a:gd name="T26" fmla="*/ 87 w 181"/>
                    <a:gd name="T27" fmla="*/ 225 h 225"/>
                    <a:gd name="T28" fmla="*/ 181 w 181"/>
                    <a:gd name="T29" fmla="*/ 180 h 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1" h="225">
                      <a:moveTo>
                        <a:pt x="181" y="180"/>
                      </a:moveTo>
                      <a:lnTo>
                        <a:pt x="163" y="152"/>
                      </a:lnTo>
                      <a:lnTo>
                        <a:pt x="146" y="124"/>
                      </a:lnTo>
                      <a:lnTo>
                        <a:pt x="131" y="94"/>
                      </a:lnTo>
                      <a:lnTo>
                        <a:pt x="116" y="64"/>
                      </a:lnTo>
                      <a:lnTo>
                        <a:pt x="103" y="32"/>
                      </a:lnTo>
                      <a:lnTo>
                        <a:pt x="92" y="0"/>
                      </a:lnTo>
                      <a:lnTo>
                        <a:pt x="0" y="47"/>
                      </a:lnTo>
                      <a:lnTo>
                        <a:pt x="10" y="78"/>
                      </a:lnTo>
                      <a:lnTo>
                        <a:pt x="23" y="110"/>
                      </a:lnTo>
                      <a:lnTo>
                        <a:pt x="37" y="140"/>
                      </a:lnTo>
                      <a:lnTo>
                        <a:pt x="53" y="170"/>
                      </a:lnTo>
                      <a:lnTo>
                        <a:pt x="70" y="198"/>
                      </a:lnTo>
                      <a:lnTo>
                        <a:pt x="87" y="225"/>
                      </a:lnTo>
                      <a:lnTo>
                        <a:pt x="181" y="180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5" name="Freeform 892"/>
                <p:cNvSpPr>
                  <a:spLocks/>
                </p:cNvSpPr>
                <p:nvPr/>
              </p:nvSpPr>
              <p:spPr bwMode="auto">
                <a:xfrm>
                  <a:off x="438" y="2789"/>
                  <a:ext cx="52" cy="54"/>
                </a:xfrm>
                <a:custGeom>
                  <a:avLst/>
                  <a:gdLst>
                    <a:gd name="T0" fmla="*/ 210 w 210"/>
                    <a:gd name="T1" fmla="*/ 151 h 220"/>
                    <a:gd name="T2" fmla="*/ 186 w 210"/>
                    <a:gd name="T3" fmla="*/ 128 h 220"/>
                    <a:gd name="T4" fmla="*/ 162 w 210"/>
                    <a:gd name="T5" fmla="*/ 105 h 220"/>
                    <a:gd name="T6" fmla="*/ 140 w 210"/>
                    <a:gd name="T7" fmla="*/ 80 h 220"/>
                    <a:gd name="T8" fmla="*/ 119 w 210"/>
                    <a:gd name="T9" fmla="*/ 54 h 220"/>
                    <a:gd name="T10" fmla="*/ 96 w 210"/>
                    <a:gd name="T11" fmla="*/ 28 h 220"/>
                    <a:gd name="T12" fmla="*/ 79 w 210"/>
                    <a:gd name="T13" fmla="*/ 0 h 220"/>
                    <a:gd name="T14" fmla="*/ 0 w 210"/>
                    <a:gd name="T15" fmla="*/ 70 h 220"/>
                    <a:gd name="T16" fmla="*/ 20 w 210"/>
                    <a:gd name="T17" fmla="*/ 95 h 220"/>
                    <a:gd name="T18" fmla="*/ 40 w 210"/>
                    <a:gd name="T19" fmla="*/ 124 h 220"/>
                    <a:gd name="T20" fmla="*/ 62 w 210"/>
                    <a:gd name="T21" fmla="*/ 150 h 220"/>
                    <a:gd name="T22" fmla="*/ 84 w 210"/>
                    <a:gd name="T23" fmla="*/ 174 h 220"/>
                    <a:gd name="T24" fmla="*/ 109 w 210"/>
                    <a:gd name="T25" fmla="*/ 197 h 220"/>
                    <a:gd name="T26" fmla="*/ 132 w 210"/>
                    <a:gd name="T27" fmla="*/ 220 h 220"/>
                    <a:gd name="T28" fmla="*/ 210 w 210"/>
                    <a:gd name="T29" fmla="*/ 151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0" h="220">
                      <a:moveTo>
                        <a:pt x="210" y="151"/>
                      </a:moveTo>
                      <a:lnTo>
                        <a:pt x="186" y="128"/>
                      </a:lnTo>
                      <a:lnTo>
                        <a:pt x="162" y="105"/>
                      </a:lnTo>
                      <a:lnTo>
                        <a:pt x="140" y="80"/>
                      </a:lnTo>
                      <a:lnTo>
                        <a:pt x="119" y="54"/>
                      </a:lnTo>
                      <a:lnTo>
                        <a:pt x="96" y="28"/>
                      </a:lnTo>
                      <a:lnTo>
                        <a:pt x="79" y="0"/>
                      </a:lnTo>
                      <a:lnTo>
                        <a:pt x="0" y="70"/>
                      </a:lnTo>
                      <a:lnTo>
                        <a:pt x="20" y="95"/>
                      </a:lnTo>
                      <a:lnTo>
                        <a:pt x="40" y="124"/>
                      </a:lnTo>
                      <a:lnTo>
                        <a:pt x="62" y="150"/>
                      </a:lnTo>
                      <a:lnTo>
                        <a:pt x="84" y="174"/>
                      </a:lnTo>
                      <a:lnTo>
                        <a:pt x="109" y="197"/>
                      </a:lnTo>
                      <a:lnTo>
                        <a:pt x="132" y="220"/>
                      </a:lnTo>
                      <a:lnTo>
                        <a:pt x="210" y="151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6" name="Freeform 893"/>
                <p:cNvSpPr>
                  <a:spLocks/>
                </p:cNvSpPr>
                <p:nvPr/>
              </p:nvSpPr>
              <p:spPr bwMode="auto">
                <a:xfrm>
                  <a:off x="350" y="2255"/>
                  <a:ext cx="20" cy="22"/>
                </a:xfrm>
                <a:custGeom>
                  <a:avLst/>
                  <a:gdLst>
                    <a:gd name="T0" fmla="*/ 17 w 80"/>
                    <a:gd name="T1" fmla="*/ 0 h 90"/>
                    <a:gd name="T2" fmla="*/ 0 w 80"/>
                    <a:gd name="T3" fmla="*/ 74 h 90"/>
                    <a:gd name="T4" fmla="*/ 80 w 80"/>
                    <a:gd name="T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0" h="90">
                      <a:moveTo>
                        <a:pt x="17" y="0"/>
                      </a:moveTo>
                      <a:lnTo>
                        <a:pt x="0" y="74"/>
                      </a:lnTo>
                      <a:lnTo>
                        <a:pt x="80" y="9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7" name="Line 894"/>
                <p:cNvSpPr>
                  <a:spLocks noChangeShapeType="1"/>
                </p:cNvSpPr>
                <p:nvPr/>
              </p:nvSpPr>
              <p:spPr bwMode="auto">
                <a:xfrm flipH="1">
                  <a:off x="370" y="2259"/>
                  <a:ext cx="3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8" name="Line 895"/>
                <p:cNvSpPr>
                  <a:spLocks noChangeShapeType="1"/>
                </p:cNvSpPr>
                <p:nvPr/>
              </p:nvSpPr>
              <p:spPr bwMode="auto">
                <a:xfrm>
                  <a:off x="354" y="2255"/>
                  <a:ext cx="19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29" name="Freeform 896"/>
                <p:cNvSpPr>
                  <a:spLocks/>
                </p:cNvSpPr>
                <p:nvPr/>
              </p:nvSpPr>
              <p:spPr bwMode="auto">
                <a:xfrm>
                  <a:off x="350" y="2255"/>
                  <a:ext cx="23" cy="22"/>
                </a:xfrm>
                <a:custGeom>
                  <a:avLst/>
                  <a:gdLst>
                    <a:gd name="T0" fmla="*/ 17 w 94"/>
                    <a:gd name="T1" fmla="*/ 0 h 90"/>
                    <a:gd name="T2" fmla="*/ 0 w 94"/>
                    <a:gd name="T3" fmla="*/ 74 h 90"/>
                    <a:gd name="T4" fmla="*/ 80 w 94"/>
                    <a:gd name="T5" fmla="*/ 90 h 90"/>
                    <a:gd name="T6" fmla="*/ 94 w 94"/>
                    <a:gd name="T7" fmla="*/ 17 h 90"/>
                    <a:gd name="T8" fmla="*/ 17 w 94"/>
                    <a:gd name="T9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0">
                      <a:moveTo>
                        <a:pt x="17" y="0"/>
                      </a:moveTo>
                      <a:lnTo>
                        <a:pt x="0" y="74"/>
                      </a:lnTo>
                      <a:lnTo>
                        <a:pt x="80" y="90"/>
                      </a:lnTo>
                      <a:lnTo>
                        <a:pt x="94" y="17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0" name="Freeform 897"/>
                <p:cNvSpPr>
                  <a:spLocks/>
                </p:cNvSpPr>
                <p:nvPr/>
              </p:nvSpPr>
              <p:spPr bwMode="auto">
                <a:xfrm>
                  <a:off x="356" y="2224"/>
                  <a:ext cx="20" cy="22"/>
                </a:xfrm>
                <a:custGeom>
                  <a:avLst/>
                  <a:gdLst>
                    <a:gd name="T0" fmla="*/ 16 w 80"/>
                    <a:gd name="T1" fmla="*/ 0 h 90"/>
                    <a:gd name="T2" fmla="*/ 0 w 80"/>
                    <a:gd name="T3" fmla="*/ 73 h 90"/>
                    <a:gd name="T4" fmla="*/ 80 w 80"/>
                    <a:gd name="T5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0" h="90">
                      <a:moveTo>
                        <a:pt x="16" y="0"/>
                      </a:moveTo>
                      <a:lnTo>
                        <a:pt x="0" y="73"/>
                      </a:lnTo>
                      <a:lnTo>
                        <a:pt x="80" y="9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1" name="Line 898"/>
                <p:cNvSpPr>
                  <a:spLocks noChangeShapeType="1"/>
                </p:cNvSpPr>
                <p:nvPr/>
              </p:nvSpPr>
              <p:spPr bwMode="auto">
                <a:xfrm flipH="1">
                  <a:off x="376" y="2228"/>
                  <a:ext cx="3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2" name="Line 899"/>
                <p:cNvSpPr>
                  <a:spLocks noChangeShapeType="1"/>
                </p:cNvSpPr>
                <p:nvPr/>
              </p:nvSpPr>
              <p:spPr bwMode="auto">
                <a:xfrm>
                  <a:off x="360" y="2224"/>
                  <a:ext cx="19" cy="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3" name="Freeform 900"/>
                <p:cNvSpPr>
                  <a:spLocks/>
                </p:cNvSpPr>
                <p:nvPr/>
              </p:nvSpPr>
              <p:spPr bwMode="auto">
                <a:xfrm>
                  <a:off x="356" y="2224"/>
                  <a:ext cx="23" cy="22"/>
                </a:xfrm>
                <a:custGeom>
                  <a:avLst/>
                  <a:gdLst>
                    <a:gd name="T0" fmla="*/ 16 w 94"/>
                    <a:gd name="T1" fmla="*/ 0 h 90"/>
                    <a:gd name="T2" fmla="*/ 0 w 94"/>
                    <a:gd name="T3" fmla="*/ 73 h 90"/>
                    <a:gd name="T4" fmla="*/ 80 w 94"/>
                    <a:gd name="T5" fmla="*/ 90 h 90"/>
                    <a:gd name="T6" fmla="*/ 94 w 94"/>
                    <a:gd name="T7" fmla="*/ 16 h 90"/>
                    <a:gd name="T8" fmla="*/ 16 w 94"/>
                    <a:gd name="T9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90">
                      <a:moveTo>
                        <a:pt x="16" y="0"/>
                      </a:moveTo>
                      <a:lnTo>
                        <a:pt x="0" y="73"/>
                      </a:lnTo>
                      <a:lnTo>
                        <a:pt x="80" y="90"/>
                      </a:lnTo>
                      <a:lnTo>
                        <a:pt x="94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4" name="Freeform 901"/>
                <p:cNvSpPr>
                  <a:spLocks/>
                </p:cNvSpPr>
                <p:nvPr/>
              </p:nvSpPr>
              <p:spPr bwMode="auto">
                <a:xfrm>
                  <a:off x="510" y="1956"/>
                  <a:ext cx="15" cy="27"/>
                </a:xfrm>
                <a:custGeom>
                  <a:avLst/>
                  <a:gdLst>
                    <a:gd name="T0" fmla="*/ 49 w 59"/>
                    <a:gd name="T1" fmla="*/ 0 h 110"/>
                    <a:gd name="T2" fmla="*/ 0 w 59"/>
                    <a:gd name="T3" fmla="*/ 57 h 110"/>
                    <a:gd name="T4" fmla="*/ 59 w 59"/>
                    <a:gd name="T5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9" h="110">
                      <a:moveTo>
                        <a:pt x="49" y="0"/>
                      </a:moveTo>
                      <a:lnTo>
                        <a:pt x="0" y="57"/>
                      </a:lnTo>
                      <a:lnTo>
                        <a:pt x="59" y="11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5" name="Line 902"/>
                <p:cNvSpPr>
                  <a:spLocks noChangeShapeType="1"/>
                </p:cNvSpPr>
                <p:nvPr/>
              </p:nvSpPr>
              <p:spPr bwMode="auto">
                <a:xfrm flipH="1">
                  <a:off x="525" y="1969"/>
                  <a:ext cx="13" cy="1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6" name="Line 903"/>
                <p:cNvSpPr>
                  <a:spLocks noChangeShapeType="1"/>
                </p:cNvSpPr>
                <p:nvPr/>
              </p:nvSpPr>
              <p:spPr bwMode="auto">
                <a:xfrm>
                  <a:off x="523" y="1956"/>
                  <a:ext cx="15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7" name="Freeform 904"/>
                <p:cNvSpPr>
                  <a:spLocks/>
                </p:cNvSpPr>
                <p:nvPr/>
              </p:nvSpPr>
              <p:spPr bwMode="auto">
                <a:xfrm>
                  <a:off x="510" y="1956"/>
                  <a:ext cx="28" cy="27"/>
                </a:xfrm>
                <a:custGeom>
                  <a:avLst/>
                  <a:gdLst>
                    <a:gd name="T0" fmla="*/ 49 w 109"/>
                    <a:gd name="T1" fmla="*/ 0 h 110"/>
                    <a:gd name="T2" fmla="*/ 0 w 109"/>
                    <a:gd name="T3" fmla="*/ 57 h 110"/>
                    <a:gd name="T4" fmla="*/ 59 w 109"/>
                    <a:gd name="T5" fmla="*/ 110 h 110"/>
                    <a:gd name="T6" fmla="*/ 109 w 109"/>
                    <a:gd name="T7" fmla="*/ 53 h 110"/>
                    <a:gd name="T8" fmla="*/ 49 w 10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110">
                      <a:moveTo>
                        <a:pt x="49" y="0"/>
                      </a:moveTo>
                      <a:lnTo>
                        <a:pt x="0" y="57"/>
                      </a:lnTo>
                      <a:lnTo>
                        <a:pt x="59" y="110"/>
                      </a:lnTo>
                      <a:lnTo>
                        <a:pt x="109" y="5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8" name="Freeform 905"/>
                <p:cNvSpPr>
                  <a:spLocks/>
                </p:cNvSpPr>
                <p:nvPr/>
              </p:nvSpPr>
              <p:spPr bwMode="auto">
                <a:xfrm>
                  <a:off x="531" y="1932"/>
                  <a:ext cx="15" cy="28"/>
                </a:xfrm>
                <a:custGeom>
                  <a:avLst/>
                  <a:gdLst>
                    <a:gd name="T0" fmla="*/ 50 w 60"/>
                    <a:gd name="T1" fmla="*/ 0 h 111"/>
                    <a:gd name="T2" fmla="*/ 0 w 60"/>
                    <a:gd name="T3" fmla="*/ 57 h 111"/>
                    <a:gd name="T4" fmla="*/ 60 w 60"/>
                    <a:gd name="T5" fmla="*/ 11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0" h="111">
                      <a:moveTo>
                        <a:pt x="50" y="0"/>
                      </a:moveTo>
                      <a:lnTo>
                        <a:pt x="0" y="57"/>
                      </a:lnTo>
                      <a:lnTo>
                        <a:pt x="60" y="11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39" name="Line 906"/>
                <p:cNvSpPr>
                  <a:spLocks noChangeShapeType="1"/>
                </p:cNvSpPr>
                <p:nvPr/>
              </p:nvSpPr>
              <p:spPr bwMode="auto">
                <a:xfrm flipH="1">
                  <a:off x="546" y="1945"/>
                  <a:ext cx="12" cy="1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0" name="Line 907"/>
                <p:cNvSpPr>
                  <a:spLocks noChangeShapeType="1"/>
                </p:cNvSpPr>
                <p:nvPr/>
              </p:nvSpPr>
              <p:spPr bwMode="auto">
                <a:xfrm>
                  <a:off x="543" y="1932"/>
                  <a:ext cx="15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1" name="Freeform 908"/>
                <p:cNvSpPr>
                  <a:spLocks/>
                </p:cNvSpPr>
                <p:nvPr/>
              </p:nvSpPr>
              <p:spPr bwMode="auto">
                <a:xfrm>
                  <a:off x="531" y="1932"/>
                  <a:ext cx="27" cy="28"/>
                </a:xfrm>
                <a:custGeom>
                  <a:avLst/>
                  <a:gdLst>
                    <a:gd name="T0" fmla="*/ 50 w 110"/>
                    <a:gd name="T1" fmla="*/ 0 h 111"/>
                    <a:gd name="T2" fmla="*/ 0 w 110"/>
                    <a:gd name="T3" fmla="*/ 57 h 111"/>
                    <a:gd name="T4" fmla="*/ 60 w 110"/>
                    <a:gd name="T5" fmla="*/ 111 h 111"/>
                    <a:gd name="T6" fmla="*/ 110 w 110"/>
                    <a:gd name="T7" fmla="*/ 53 h 111"/>
                    <a:gd name="T8" fmla="*/ 50 w 110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111">
                      <a:moveTo>
                        <a:pt x="50" y="0"/>
                      </a:moveTo>
                      <a:lnTo>
                        <a:pt x="0" y="57"/>
                      </a:lnTo>
                      <a:lnTo>
                        <a:pt x="60" y="111"/>
                      </a:lnTo>
                      <a:lnTo>
                        <a:pt x="110" y="5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2" name="Freeform 909"/>
                <p:cNvSpPr>
                  <a:spLocks/>
                </p:cNvSpPr>
                <p:nvPr/>
              </p:nvSpPr>
              <p:spPr bwMode="auto">
                <a:xfrm>
                  <a:off x="800" y="1781"/>
                  <a:ext cx="18" cy="25"/>
                </a:xfrm>
                <a:custGeom>
                  <a:avLst/>
                  <a:gdLst>
                    <a:gd name="T0" fmla="*/ 71 w 71"/>
                    <a:gd name="T1" fmla="*/ 0 h 101"/>
                    <a:gd name="T2" fmla="*/ 0 w 71"/>
                    <a:gd name="T3" fmla="*/ 26 h 101"/>
                    <a:gd name="T4" fmla="*/ 26 w 71"/>
                    <a:gd name="T5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101">
                      <a:moveTo>
                        <a:pt x="71" y="0"/>
                      </a:moveTo>
                      <a:lnTo>
                        <a:pt x="0" y="26"/>
                      </a:lnTo>
                      <a:lnTo>
                        <a:pt x="26" y="10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3" name="Line 910"/>
                <p:cNvSpPr>
                  <a:spLocks noChangeShapeType="1"/>
                </p:cNvSpPr>
                <p:nvPr/>
              </p:nvSpPr>
              <p:spPr bwMode="auto">
                <a:xfrm flipH="1">
                  <a:off x="807" y="1800"/>
                  <a:ext cx="17" cy="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4" name="Line 911"/>
                <p:cNvSpPr>
                  <a:spLocks noChangeShapeType="1"/>
                </p:cNvSpPr>
                <p:nvPr/>
              </p:nvSpPr>
              <p:spPr bwMode="auto">
                <a:xfrm>
                  <a:off x="818" y="1781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545" name="Freeform 912"/>
                <p:cNvSpPr>
                  <a:spLocks/>
                </p:cNvSpPr>
                <p:nvPr/>
              </p:nvSpPr>
              <p:spPr bwMode="auto">
                <a:xfrm>
                  <a:off x="800" y="1781"/>
                  <a:ext cx="24" cy="25"/>
                </a:xfrm>
                <a:custGeom>
                  <a:avLst/>
                  <a:gdLst>
                    <a:gd name="T0" fmla="*/ 71 w 97"/>
                    <a:gd name="T1" fmla="*/ 0 h 101"/>
                    <a:gd name="T2" fmla="*/ 0 w 97"/>
                    <a:gd name="T3" fmla="*/ 26 h 101"/>
                    <a:gd name="T4" fmla="*/ 26 w 97"/>
                    <a:gd name="T5" fmla="*/ 101 h 101"/>
                    <a:gd name="T6" fmla="*/ 97 w 97"/>
                    <a:gd name="T7" fmla="*/ 76 h 101"/>
                    <a:gd name="T8" fmla="*/ 71 w 97"/>
                    <a:gd name="T9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101">
                      <a:moveTo>
                        <a:pt x="71" y="0"/>
                      </a:moveTo>
                      <a:lnTo>
                        <a:pt x="0" y="26"/>
                      </a:lnTo>
                      <a:lnTo>
                        <a:pt x="26" y="101"/>
                      </a:lnTo>
                      <a:lnTo>
                        <a:pt x="97" y="76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31" name="Group 1114"/>
              <p:cNvGrpSpPr>
                <a:grpSpLocks/>
              </p:cNvGrpSpPr>
              <p:nvPr/>
            </p:nvGrpSpPr>
            <p:grpSpPr bwMode="auto">
              <a:xfrm>
                <a:off x="343" y="1767"/>
                <a:ext cx="3615" cy="1499"/>
                <a:chOff x="343" y="1767"/>
                <a:chExt cx="3615" cy="1499"/>
              </a:xfrm>
            </p:grpSpPr>
            <p:sp>
              <p:nvSpPr>
                <p:cNvPr id="146" name="Freeform 914"/>
                <p:cNvSpPr>
                  <a:spLocks/>
                </p:cNvSpPr>
                <p:nvPr/>
              </p:nvSpPr>
              <p:spPr bwMode="auto">
                <a:xfrm>
                  <a:off x="829" y="1771"/>
                  <a:ext cx="18" cy="25"/>
                </a:xfrm>
                <a:custGeom>
                  <a:avLst/>
                  <a:gdLst>
                    <a:gd name="T0" fmla="*/ 73 w 73"/>
                    <a:gd name="T1" fmla="*/ 0 h 100"/>
                    <a:gd name="T2" fmla="*/ 0 w 73"/>
                    <a:gd name="T3" fmla="*/ 23 h 100"/>
                    <a:gd name="T4" fmla="*/ 26 w 73"/>
                    <a:gd name="T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3" h="100">
                      <a:moveTo>
                        <a:pt x="73" y="0"/>
                      </a:moveTo>
                      <a:lnTo>
                        <a:pt x="0" y="23"/>
                      </a:lnTo>
                      <a:lnTo>
                        <a:pt x="26" y="10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47" name="Line 915"/>
                <p:cNvSpPr>
                  <a:spLocks noChangeShapeType="1"/>
                </p:cNvSpPr>
                <p:nvPr/>
              </p:nvSpPr>
              <p:spPr bwMode="auto">
                <a:xfrm flipH="1">
                  <a:off x="836" y="1790"/>
                  <a:ext cx="18" cy="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48" name="Line 916"/>
                <p:cNvSpPr>
                  <a:spLocks noChangeShapeType="1"/>
                </p:cNvSpPr>
                <p:nvPr/>
              </p:nvSpPr>
              <p:spPr bwMode="auto">
                <a:xfrm>
                  <a:off x="847" y="1771"/>
                  <a:ext cx="7" cy="19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49" name="Freeform 917"/>
                <p:cNvSpPr>
                  <a:spLocks/>
                </p:cNvSpPr>
                <p:nvPr/>
              </p:nvSpPr>
              <p:spPr bwMode="auto">
                <a:xfrm>
                  <a:off x="829" y="1771"/>
                  <a:ext cx="25" cy="25"/>
                </a:xfrm>
                <a:custGeom>
                  <a:avLst/>
                  <a:gdLst>
                    <a:gd name="T0" fmla="*/ 73 w 99"/>
                    <a:gd name="T1" fmla="*/ 0 h 100"/>
                    <a:gd name="T2" fmla="*/ 0 w 99"/>
                    <a:gd name="T3" fmla="*/ 23 h 100"/>
                    <a:gd name="T4" fmla="*/ 26 w 99"/>
                    <a:gd name="T5" fmla="*/ 100 h 100"/>
                    <a:gd name="T6" fmla="*/ 99 w 99"/>
                    <a:gd name="T7" fmla="*/ 76 h 100"/>
                    <a:gd name="T8" fmla="*/ 73 w 99"/>
                    <a:gd name="T9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9" h="100">
                      <a:moveTo>
                        <a:pt x="73" y="0"/>
                      </a:moveTo>
                      <a:lnTo>
                        <a:pt x="0" y="23"/>
                      </a:lnTo>
                      <a:lnTo>
                        <a:pt x="26" y="100"/>
                      </a:lnTo>
                      <a:lnTo>
                        <a:pt x="99" y="76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50" name="Freeform 918"/>
                <p:cNvSpPr>
                  <a:spLocks/>
                </p:cNvSpPr>
                <p:nvPr/>
              </p:nvSpPr>
              <p:spPr bwMode="auto">
                <a:xfrm>
                  <a:off x="1138" y="1774"/>
                  <a:ext cx="23" cy="20"/>
                </a:xfrm>
                <a:custGeom>
                  <a:avLst/>
                  <a:gdLst>
                    <a:gd name="T0" fmla="*/ 90 w 90"/>
                    <a:gd name="T1" fmla="*/ 16 h 80"/>
                    <a:gd name="T2" fmla="*/ 16 w 90"/>
                    <a:gd name="T3" fmla="*/ 0 h 80"/>
                    <a:gd name="T4" fmla="*/ 0 w 90"/>
                    <a:gd name="T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0" h="80">
                      <a:moveTo>
                        <a:pt x="90" y="16"/>
                      </a:moveTo>
                      <a:lnTo>
                        <a:pt x="16" y="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51" name="Line 919"/>
                <p:cNvSpPr>
                  <a:spLocks noChangeShapeType="1"/>
                </p:cNvSpPr>
                <p:nvPr/>
              </p:nvSpPr>
              <p:spPr bwMode="auto">
                <a:xfrm flipH="1" flipV="1">
                  <a:off x="1138" y="1794"/>
                  <a:ext cx="19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52" name="Line 920"/>
                <p:cNvSpPr>
                  <a:spLocks noChangeShapeType="1"/>
                </p:cNvSpPr>
                <p:nvPr/>
              </p:nvSpPr>
              <p:spPr bwMode="auto">
                <a:xfrm flipH="1">
                  <a:off x="1157" y="1778"/>
                  <a:ext cx="4" cy="20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53" name="Freeform 921"/>
                <p:cNvSpPr>
                  <a:spLocks/>
                </p:cNvSpPr>
                <p:nvPr/>
              </p:nvSpPr>
              <p:spPr bwMode="auto">
                <a:xfrm>
                  <a:off x="1138" y="1774"/>
                  <a:ext cx="23" cy="24"/>
                </a:xfrm>
                <a:custGeom>
                  <a:avLst/>
                  <a:gdLst>
                    <a:gd name="T0" fmla="*/ 90 w 90"/>
                    <a:gd name="T1" fmla="*/ 16 h 95"/>
                    <a:gd name="T2" fmla="*/ 16 w 90"/>
                    <a:gd name="T3" fmla="*/ 0 h 95"/>
                    <a:gd name="T4" fmla="*/ 0 w 90"/>
                    <a:gd name="T5" fmla="*/ 80 h 95"/>
                    <a:gd name="T6" fmla="*/ 76 w 90"/>
                    <a:gd name="T7" fmla="*/ 95 h 95"/>
                    <a:gd name="T8" fmla="*/ 90 w 90"/>
                    <a:gd name="T9" fmla="*/ 16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95">
                      <a:moveTo>
                        <a:pt x="90" y="16"/>
                      </a:moveTo>
                      <a:lnTo>
                        <a:pt x="16" y="0"/>
                      </a:lnTo>
                      <a:lnTo>
                        <a:pt x="0" y="80"/>
                      </a:lnTo>
                      <a:lnTo>
                        <a:pt x="76" y="95"/>
                      </a:lnTo>
                      <a:lnTo>
                        <a:pt x="90" y="16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54" name="Freeform 922"/>
                <p:cNvSpPr>
                  <a:spLocks/>
                </p:cNvSpPr>
                <p:nvPr/>
              </p:nvSpPr>
              <p:spPr bwMode="auto">
                <a:xfrm>
                  <a:off x="1169" y="1780"/>
                  <a:ext cx="23" cy="20"/>
                </a:xfrm>
                <a:custGeom>
                  <a:avLst/>
                  <a:gdLst>
                    <a:gd name="T0" fmla="*/ 90 w 90"/>
                    <a:gd name="T1" fmla="*/ 15 h 80"/>
                    <a:gd name="T2" fmla="*/ 17 w 90"/>
                    <a:gd name="T3" fmla="*/ 0 h 80"/>
                    <a:gd name="T4" fmla="*/ 0 w 90"/>
                    <a:gd name="T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0" h="80">
                      <a:moveTo>
                        <a:pt x="90" y="15"/>
                      </a:moveTo>
                      <a:lnTo>
                        <a:pt x="17" y="0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55" name="Line 923"/>
                <p:cNvSpPr>
                  <a:spLocks noChangeShapeType="1"/>
                </p:cNvSpPr>
                <p:nvPr/>
              </p:nvSpPr>
              <p:spPr bwMode="auto">
                <a:xfrm flipH="1" flipV="1">
                  <a:off x="1169" y="1800"/>
                  <a:ext cx="18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56" name="Line 924"/>
                <p:cNvSpPr>
                  <a:spLocks noChangeShapeType="1"/>
                </p:cNvSpPr>
                <p:nvPr/>
              </p:nvSpPr>
              <p:spPr bwMode="auto">
                <a:xfrm flipH="1">
                  <a:off x="1187" y="1784"/>
                  <a:ext cx="5" cy="20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57" name="Freeform 925"/>
                <p:cNvSpPr>
                  <a:spLocks/>
                </p:cNvSpPr>
                <p:nvPr/>
              </p:nvSpPr>
              <p:spPr bwMode="auto">
                <a:xfrm>
                  <a:off x="1169" y="1780"/>
                  <a:ext cx="23" cy="24"/>
                </a:xfrm>
                <a:custGeom>
                  <a:avLst/>
                  <a:gdLst>
                    <a:gd name="T0" fmla="*/ 90 w 90"/>
                    <a:gd name="T1" fmla="*/ 15 h 93"/>
                    <a:gd name="T2" fmla="*/ 17 w 90"/>
                    <a:gd name="T3" fmla="*/ 0 h 93"/>
                    <a:gd name="T4" fmla="*/ 0 w 90"/>
                    <a:gd name="T5" fmla="*/ 80 h 93"/>
                    <a:gd name="T6" fmla="*/ 74 w 90"/>
                    <a:gd name="T7" fmla="*/ 93 h 93"/>
                    <a:gd name="T8" fmla="*/ 90 w 90"/>
                    <a:gd name="T9" fmla="*/ 15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93">
                      <a:moveTo>
                        <a:pt x="90" y="15"/>
                      </a:moveTo>
                      <a:lnTo>
                        <a:pt x="17" y="0"/>
                      </a:lnTo>
                      <a:lnTo>
                        <a:pt x="0" y="80"/>
                      </a:lnTo>
                      <a:lnTo>
                        <a:pt x="74" y="93"/>
                      </a:lnTo>
                      <a:lnTo>
                        <a:pt x="90" y="15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58" name="Freeform 926"/>
                <p:cNvSpPr>
                  <a:spLocks/>
                </p:cNvSpPr>
                <p:nvPr/>
              </p:nvSpPr>
              <p:spPr bwMode="auto">
                <a:xfrm>
                  <a:off x="1432" y="1934"/>
                  <a:ext cx="27" cy="15"/>
                </a:xfrm>
                <a:custGeom>
                  <a:avLst/>
                  <a:gdLst>
                    <a:gd name="T0" fmla="*/ 110 w 110"/>
                    <a:gd name="T1" fmla="*/ 49 h 59"/>
                    <a:gd name="T2" fmla="*/ 55 w 110"/>
                    <a:gd name="T3" fmla="*/ 0 h 59"/>
                    <a:gd name="T4" fmla="*/ 0 w 110"/>
                    <a:gd name="T5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" h="59">
                      <a:moveTo>
                        <a:pt x="110" y="49"/>
                      </a:moveTo>
                      <a:lnTo>
                        <a:pt x="55" y="0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59" name="Line 927"/>
                <p:cNvSpPr>
                  <a:spLocks noChangeShapeType="1"/>
                </p:cNvSpPr>
                <p:nvPr/>
              </p:nvSpPr>
              <p:spPr bwMode="auto">
                <a:xfrm flipH="1" flipV="1">
                  <a:off x="1432" y="1949"/>
                  <a:ext cx="14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60" name="Line 928"/>
                <p:cNvSpPr>
                  <a:spLocks noChangeShapeType="1"/>
                </p:cNvSpPr>
                <p:nvPr/>
              </p:nvSpPr>
              <p:spPr bwMode="auto">
                <a:xfrm flipH="1">
                  <a:off x="1446" y="1947"/>
                  <a:ext cx="13" cy="1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61" name="Freeform 929"/>
                <p:cNvSpPr>
                  <a:spLocks/>
                </p:cNvSpPr>
                <p:nvPr/>
              </p:nvSpPr>
              <p:spPr bwMode="auto">
                <a:xfrm>
                  <a:off x="1432" y="1934"/>
                  <a:ext cx="27" cy="28"/>
                </a:xfrm>
                <a:custGeom>
                  <a:avLst/>
                  <a:gdLst>
                    <a:gd name="T0" fmla="*/ 110 w 110"/>
                    <a:gd name="T1" fmla="*/ 49 h 109"/>
                    <a:gd name="T2" fmla="*/ 55 w 110"/>
                    <a:gd name="T3" fmla="*/ 0 h 109"/>
                    <a:gd name="T4" fmla="*/ 0 w 110"/>
                    <a:gd name="T5" fmla="*/ 59 h 109"/>
                    <a:gd name="T6" fmla="*/ 59 w 110"/>
                    <a:gd name="T7" fmla="*/ 109 h 109"/>
                    <a:gd name="T8" fmla="*/ 110 w 110"/>
                    <a:gd name="T9" fmla="*/ 4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109">
                      <a:moveTo>
                        <a:pt x="110" y="49"/>
                      </a:moveTo>
                      <a:lnTo>
                        <a:pt x="55" y="0"/>
                      </a:lnTo>
                      <a:lnTo>
                        <a:pt x="0" y="59"/>
                      </a:lnTo>
                      <a:lnTo>
                        <a:pt x="59" y="109"/>
                      </a:lnTo>
                      <a:lnTo>
                        <a:pt x="110" y="49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62" name="Freeform 930"/>
                <p:cNvSpPr>
                  <a:spLocks/>
                </p:cNvSpPr>
                <p:nvPr/>
              </p:nvSpPr>
              <p:spPr bwMode="auto">
                <a:xfrm>
                  <a:off x="1456" y="1955"/>
                  <a:ext cx="27" cy="15"/>
                </a:xfrm>
                <a:custGeom>
                  <a:avLst/>
                  <a:gdLst>
                    <a:gd name="T0" fmla="*/ 110 w 110"/>
                    <a:gd name="T1" fmla="*/ 50 h 60"/>
                    <a:gd name="T2" fmla="*/ 53 w 110"/>
                    <a:gd name="T3" fmla="*/ 0 h 60"/>
                    <a:gd name="T4" fmla="*/ 0 w 110"/>
                    <a:gd name="T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0" h="60">
                      <a:moveTo>
                        <a:pt x="110" y="50"/>
                      </a:moveTo>
                      <a:lnTo>
                        <a:pt x="53" y="0"/>
                      </a:lnTo>
                      <a:lnTo>
                        <a:pt x="0" y="6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63" name="Line 931"/>
                <p:cNvSpPr>
                  <a:spLocks noChangeShapeType="1"/>
                </p:cNvSpPr>
                <p:nvPr/>
              </p:nvSpPr>
              <p:spPr bwMode="auto">
                <a:xfrm flipH="1" flipV="1">
                  <a:off x="1456" y="1970"/>
                  <a:ext cx="14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64" name="Line 932"/>
                <p:cNvSpPr>
                  <a:spLocks noChangeShapeType="1"/>
                </p:cNvSpPr>
                <p:nvPr/>
              </p:nvSpPr>
              <p:spPr bwMode="auto">
                <a:xfrm flipH="1">
                  <a:off x="1470" y="1967"/>
                  <a:ext cx="13" cy="1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65" name="Freeform 933"/>
                <p:cNvSpPr>
                  <a:spLocks/>
                </p:cNvSpPr>
                <p:nvPr/>
              </p:nvSpPr>
              <p:spPr bwMode="auto">
                <a:xfrm>
                  <a:off x="1456" y="1955"/>
                  <a:ext cx="27" cy="27"/>
                </a:xfrm>
                <a:custGeom>
                  <a:avLst/>
                  <a:gdLst>
                    <a:gd name="T0" fmla="*/ 110 w 110"/>
                    <a:gd name="T1" fmla="*/ 50 h 110"/>
                    <a:gd name="T2" fmla="*/ 53 w 110"/>
                    <a:gd name="T3" fmla="*/ 0 h 110"/>
                    <a:gd name="T4" fmla="*/ 0 w 110"/>
                    <a:gd name="T5" fmla="*/ 60 h 110"/>
                    <a:gd name="T6" fmla="*/ 56 w 110"/>
                    <a:gd name="T7" fmla="*/ 110 h 110"/>
                    <a:gd name="T8" fmla="*/ 110 w 110"/>
                    <a:gd name="T9" fmla="*/ 5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110">
                      <a:moveTo>
                        <a:pt x="110" y="50"/>
                      </a:moveTo>
                      <a:lnTo>
                        <a:pt x="53" y="0"/>
                      </a:lnTo>
                      <a:lnTo>
                        <a:pt x="0" y="60"/>
                      </a:lnTo>
                      <a:lnTo>
                        <a:pt x="56" y="110"/>
                      </a:lnTo>
                      <a:lnTo>
                        <a:pt x="110" y="5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66" name="Freeform 934"/>
                <p:cNvSpPr>
                  <a:spLocks/>
                </p:cNvSpPr>
                <p:nvPr/>
              </p:nvSpPr>
              <p:spPr bwMode="auto">
                <a:xfrm>
                  <a:off x="1609" y="2224"/>
                  <a:ext cx="25" cy="18"/>
                </a:xfrm>
                <a:custGeom>
                  <a:avLst/>
                  <a:gdLst>
                    <a:gd name="T0" fmla="*/ 100 w 100"/>
                    <a:gd name="T1" fmla="*/ 72 h 72"/>
                    <a:gd name="T2" fmla="*/ 76 w 100"/>
                    <a:gd name="T3" fmla="*/ 0 h 72"/>
                    <a:gd name="T4" fmla="*/ 0 w 100"/>
                    <a:gd name="T5" fmla="*/ 2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0" h="72">
                      <a:moveTo>
                        <a:pt x="100" y="72"/>
                      </a:moveTo>
                      <a:lnTo>
                        <a:pt x="76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67" name="Line 935"/>
                <p:cNvSpPr>
                  <a:spLocks noChangeShapeType="1"/>
                </p:cNvSpPr>
                <p:nvPr/>
              </p:nvSpPr>
              <p:spPr bwMode="auto">
                <a:xfrm flipH="1" flipV="1">
                  <a:off x="1609" y="2231"/>
                  <a:ext cx="6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68" name="Line 936"/>
                <p:cNvSpPr>
                  <a:spLocks noChangeShapeType="1"/>
                </p:cNvSpPr>
                <p:nvPr/>
              </p:nvSpPr>
              <p:spPr bwMode="auto">
                <a:xfrm flipH="1">
                  <a:off x="1615" y="2242"/>
                  <a:ext cx="19" cy="7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69" name="Freeform 937"/>
                <p:cNvSpPr>
                  <a:spLocks/>
                </p:cNvSpPr>
                <p:nvPr/>
              </p:nvSpPr>
              <p:spPr bwMode="auto">
                <a:xfrm>
                  <a:off x="1609" y="2224"/>
                  <a:ext cx="25" cy="25"/>
                </a:xfrm>
                <a:custGeom>
                  <a:avLst/>
                  <a:gdLst>
                    <a:gd name="T0" fmla="*/ 100 w 100"/>
                    <a:gd name="T1" fmla="*/ 72 h 99"/>
                    <a:gd name="T2" fmla="*/ 76 w 100"/>
                    <a:gd name="T3" fmla="*/ 0 h 99"/>
                    <a:gd name="T4" fmla="*/ 0 w 100"/>
                    <a:gd name="T5" fmla="*/ 26 h 99"/>
                    <a:gd name="T6" fmla="*/ 24 w 100"/>
                    <a:gd name="T7" fmla="*/ 99 h 99"/>
                    <a:gd name="T8" fmla="*/ 100 w 100"/>
                    <a:gd name="T9" fmla="*/ 72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99">
                      <a:moveTo>
                        <a:pt x="100" y="72"/>
                      </a:moveTo>
                      <a:lnTo>
                        <a:pt x="76" y="0"/>
                      </a:lnTo>
                      <a:lnTo>
                        <a:pt x="0" y="26"/>
                      </a:lnTo>
                      <a:lnTo>
                        <a:pt x="24" y="99"/>
                      </a:lnTo>
                      <a:lnTo>
                        <a:pt x="100" y="72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0" name="Freeform 938"/>
                <p:cNvSpPr>
                  <a:spLocks/>
                </p:cNvSpPr>
                <p:nvPr/>
              </p:nvSpPr>
              <p:spPr bwMode="auto">
                <a:xfrm>
                  <a:off x="1619" y="2254"/>
                  <a:ext cx="25" cy="18"/>
                </a:xfrm>
                <a:custGeom>
                  <a:avLst/>
                  <a:gdLst>
                    <a:gd name="T0" fmla="*/ 100 w 100"/>
                    <a:gd name="T1" fmla="*/ 72 h 72"/>
                    <a:gd name="T2" fmla="*/ 76 w 100"/>
                    <a:gd name="T3" fmla="*/ 0 h 72"/>
                    <a:gd name="T4" fmla="*/ 0 w 100"/>
                    <a:gd name="T5" fmla="*/ 2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0" h="72">
                      <a:moveTo>
                        <a:pt x="100" y="72"/>
                      </a:moveTo>
                      <a:lnTo>
                        <a:pt x="76" y="0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1" name="Line 939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2261"/>
                  <a:ext cx="6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2" name="Line 940"/>
                <p:cNvSpPr>
                  <a:spLocks noChangeShapeType="1"/>
                </p:cNvSpPr>
                <p:nvPr/>
              </p:nvSpPr>
              <p:spPr bwMode="auto">
                <a:xfrm flipH="1">
                  <a:off x="1625" y="2272"/>
                  <a:ext cx="19" cy="7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3" name="Freeform 941"/>
                <p:cNvSpPr>
                  <a:spLocks/>
                </p:cNvSpPr>
                <p:nvPr/>
              </p:nvSpPr>
              <p:spPr bwMode="auto">
                <a:xfrm>
                  <a:off x="1619" y="2254"/>
                  <a:ext cx="25" cy="25"/>
                </a:xfrm>
                <a:custGeom>
                  <a:avLst/>
                  <a:gdLst>
                    <a:gd name="T0" fmla="*/ 100 w 100"/>
                    <a:gd name="T1" fmla="*/ 72 h 98"/>
                    <a:gd name="T2" fmla="*/ 76 w 100"/>
                    <a:gd name="T3" fmla="*/ 0 h 98"/>
                    <a:gd name="T4" fmla="*/ 0 w 100"/>
                    <a:gd name="T5" fmla="*/ 26 h 98"/>
                    <a:gd name="T6" fmla="*/ 24 w 100"/>
                    <a:gd name="T7" fmla="*/ 98 h 98"/>
                    <a:gd name="T8" fmla="*/ 100 w 100"/>
                    <a:gd name="T9" fmla="*/ 72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98">
                      <a:moveTo>
                        <a:pt x="100" y="72"/>
                      </a:moveTo>
                      <a:lnTo>
                        <a:pt x="76" y="0"/>
                      </a:lnTo>
                      <a:lnTo>
                        <a:pt x="0" y="26"/>
                      </a:lnTo>
                      <a:lnTo>
                        <a:pt x="24" y="98"/>
                      </a:lnTo>
                      <a:lnTo>
                        <a:pt x="100" y="72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4" name="Freeform 942"/>
                <p:cNvSpPr>
                  <a:spLocks/>
                </p:cNvSpPr>
                <p:nvPr/>
              </p:nvSpPr>
              <p:spPr bwMode="auto">
                <a:xfrm>
                  <a:off x="1621" y="2562"/>
                  <a:ext cx="20" cy="23"/>
                </a:xfrm>
                <a:custGeom>
                  <a:avLst/>
                  <a:gdLst>
                    <a:gd name="T0" fmla="*/ 64 w 77"/>
                    <a:gd name="T1" fmla="*/ 93 h 93"/>
                    <a:gd name="T2" fmla="*/ 77 w 77"/>
                    <a:gd name="T3" fmla="*/ 16 h 93"/>
                    <a:gd name="T4" fmla="*/ 0 w 77"/>
                    <a:gd name="T5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7" h="93">
                      <a:moveTo>
                        <a:pt x="64" y="93"/>
                      </a:moveTo>
                      <a:lnTo>
                        <a:pt x="77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5" name="Line 943"/>
                <p:cNvSpPr>
                  <a:spLocks noChangeShapeType="1"/>
                </p:cNvSpPr>
                <p:nvPr/>
              </p:nvSpPr>
              <p:spPr bwMode="auto">
                <a:xfrm flipV="1">
                  <a:off x="1617" y="2562"/>
                  <a:ext cx="4" cy="1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6" name="Line 944"/>
                <p:cNvSpPr>
                  <a:spLocks noChangeShapeType="1"/>
                </p:cNvSpPr>
                <p:nvPr/>
              </p:nvSpPr>
              <p:spPr bwMode="auto">
                <a:xfrm flipH="1" flipV="1">
                  <a:off x="1617" y="2581"/>
                  <a:ext cx="20" cy="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7" name="Freeform 945"/>
                <p:cNvSpPr>
                  <a:spLocks/>
                </p:cNvSpPr>
                <p:nvPr/>
              </p:nvSpPr>
              <p:spPr bwMode="auto">
                <a:xfrm>
                  <a:off x="1617" y="2562"/>
                  <a:ext cx="24" cy="23"/>
                </a:xfrm>
                <a:custGeom>
                  <a:avLst/>
                  <a:gdLst>
                    <a:gd name="T0" fmla="*/ 80 w 93"/>
                    <a:gd name="T1" fmla="*/ 93 h 93"/>
                    <a:gd name="T2" fmla="*/ 93 w 93"/>
                    <a:gd name="T3" fmla="*/ 16 h 93"/>
                    <a:gd name="T4" fmla="*/ 16 w 93"/>
                    <a:gd name="T5" fmla="*/ 0 h 93"/>
                    <a:gd name="T6" fmla="*/ 0 w 93"/>
                    <a:gd name="T7" fmla="*/ 76 h 93"/>
                    <a:gd name="T8" fmla="*/ 80 w 93"/>
                    <a:gd name="T9" fmla="*/ 9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3" h="93">
                      <a:moveTo>
                        <a:pt x="80" y="93"/>
                      </a:moveTo>
                      <a:lnTo>
                        <a:pt x="93" y="16"/>
                      </a:lnTo>
                      <a:lnTo>
                        <a:pt x="16" y="0"/>
                      </a:lnTo>
                      <a:lnTo>
                        <a:pt x="0" y="76"/>
                      </a:lnTo>
                      <a:lnTo>
                        <a:pt x="80" y="93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8" name="Freeform 946"/>
                <p:cNvSpPr>
                  <a:spLocks/>
                </p:cNvSpPr>
                <p:nvPr/>
              </p:nvSpPr>
              <p:spPr bwMode="auto">
                <a:xfrm>
                  <a:off x="1615" y="2593"/>
                  <a:ext cx="20" cy="23"/>
                </a:xfrm>
                <a:custGeom>
                  <a:avLst/>
                  <a:gdLst>
                    <a:gd name="T0" fmla="*/ 63 w 80"/>
                    <a:gd name="T1" fmla="*/ 89 h 89"/>
                    <a:gd name="T2" fmla="*/ 80 w 80"/>
                    <a:gd name="T3" fmla="*/ 15 h 89"/>
                    <a:gd name="T4" fmla="*/ 0 w 80"/>
                    <a:gd name="T5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0" h="89">
                      <a:moveTo>
                        <a:pt x="63" y="89"/>
                      </a:moveTo>
                      <a:lnTo>
                        <a:pt x="8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79" name="Line 947"/>
                <p:cNvSpPr>
                  <a:spLocks noChangeShapeType="1"/>
                </p:cNvSpPr>
                <p:nvPr/>
              </p:nvSpPr>
              <p:spPr bwMode="auto">
                <a:xfrm flipV="1">
                  <a:off x="1611" y="2593"/>
                  <a:ext cx="4" cy="1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0" name="Line 948"/>
                <p:cNvSpPr>
                  <a:spLocks noChangeShapeType="1"/>
                </p:cNvSpPr>
                <p:nvPr/>
              </p:nvSpPr>
              <p:spPr bwMode="auto">
                <a:xfrm flipH="1" flipV="1">
                  <a:off x="1611" y="2612"/>
                  <a:ext cx="20" cy="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1" name="Freeform 949"/>
                <p:cNvSpPr>
                  <a:spLocks/>
                </p:cNvSpPr>
                <p:nvPr/>
              </p:nvSpPr>
              <p:spPr bwMode="auto">
                <a:xfrm>
                  <a:off x="1611" y="2593"/>
                  <a:ext cx="24" cy="23"/>
                </a:xfrm>
                <a:custGeom>
                  <a:avLst/>
                  <a:gdLst>
                    <a:gd name="T0" fmla="*/ 77 w 94"/>
                    <a:gd name="T1" fmla="*/ 89 h 89"/>
                    <a:gd name="T2" fmla="*/ 94 w 94"/>
                    <a:gd name="T3" fmla="*/ 15 h 89"/>
                    <a:gd name="T4" fmla="*/ 14 w 94"/>
                    <a:gd name="T5" fmla="*/ 0 h 89"/>
                    <a:gd name="T6" fmla="*/ 0 w 94"/>
                    <a:gd name="T7" fmla="*/ 75 h 89"/>
                    <a:gd name="T8" fmla="*/ 77 w 94"/>
                    <a:gd name="T9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89">
                      <a:moveTo>
                        <a:pt x="77" y="89"/>
                      </a:moveTo>
                      <a:lnTo>
                        <a:pt x="94" y="15"/>
                      </a:lnTo>
                      <a:lnTo>
                        <a:pt x="14" y="0"/>
                      </a:lnTo>
                      <a:lnTo>
                        <a:pt x="0" y="75"/>
                      </a:lnTo>
                      <a:lnTo>
                        <a:pt x="77" y="89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2" name="Freeform 950"/>
                <p:cNvSpPr>
                  <a:spLocks/>
                </p:cNvSpPr>
                <p:nvPr/>
              </p:nvSpPr>
              <p:spPr bwMode="auto">
                <a:xfrm>
                  <a:off x="1466" y="2856"/>
                  <a:ext cx="15" cy="28"/>
                </a:xfrm>
                <a:custGeom>
                  <a:avLst/>
                  <a:gdLst>
                    <a:gd name="T0" fmla="*/ 10 w 63"/>
                    <a:gd name="T1" fmla="*/ 110 h 110"/>
                    <a:gd name="T2" fmla="*/ 63 w 63"/>
                    <a:gd name="T3" fmla="*/ 54 h 110"/>
                    <a:gd name="T4" fmla="*/ 0 w 63"/>
                    <a:gd name="T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3" h="110">
                      <a:moveTo>
                        <a:pt x="10" y="110"/>
                      </a:moveTo>
                      <a:lnTo>
                        <a:pt x="63" y="5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3" name="Line 951"/>
                <p:cNvSpPr>
                  <a:spLocks noChangeShapeType="1"/>
                </p:cNvSpPr>
                <p:nvPr/>
              </p:nvSpPr>
              <p:spPr bwMode="auto">
                <a:xfrm flipV="1">
                  <a:off x="1453" y="2856"/>
                  <a:ext cx="13" cy="1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4" name="Line 952"/>
                <p:cNvSpPr>
                  <a:spLocks noChangeShapeType="1"/>
                </p:cNvSpPr>
                <p:nvPr/>
              </p:nvSpPr>
              <p:spPr bwMode="auto">
                <a:xfrm flipH="1" flipV="1">
                  <a:off x="1453" y="2871"/>
                  <a:ext cx="15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5" name="Freeform 953"/>
                <p:cNvSpPr>
                  <a:spLocks/>
                </p:cNvSpPr>
                <p:nvPr/>
              </p:nvSpPr>
              <p:spPr bwMode="auto">
                <a:xfrm>
                  <a:off x="1453" y="2856"/>
                  <a:ext cx="28" cy="28"/>
                </a:xfrm>
                <a:custGeom>
                  <a:avLst/>
                  <a:gdLst>
                    <a:gd name="T0" fmla="*/ 60 w 113"/>
                    <a:gd name="T1" fmla="*/ 110 h 110"/>
                    <a:gd name="T2" fmla="*/ 113 w 113"/>
                    <a:gd name="T3" fmla="*/ 54 h 110"/>
                    <a:gd name="T4" fmla="*/ 50 w 113"/>
                    <a:gd name="T5" fmla="*/ 0 h 110"/>
                    <a:gd name="T6" fmla="*/ 0 w 113"/>
                    <a:gd name="T7" fmla="*/ 57 h 110"/>
                    <a:gd name="T8" fmla="*/ 60 w 113"/>
                    <a:gd name="T9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3" h="110">
                      <a:moveTo>
                        <a:pt x="60" y="110"/>
                      </a:moveTo>
                      <a:lnTo>
                        <a:pt x="113" y="54"/>
                      </a:lnTo>
                      <a:lnTo>
                        <a:pt x="50" y="0"/>
                      </a:lnTo>
                      <a:lnTo>
                        <a:pt x="0" y="57"/>
                      </a:lnTo>
                      <a:lnTo>
                        <a:pt x="60" y="11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6" name="Freeform 954"/>
                <p:cNvSpPr>
                  <a:spLocks/>
                </p:cNvSpPr>
                <p:nvPr/>
              </p:nvSpPr>
              <p:spPr bwMode="auto">
                <a:xfrm>
                  <a:off x="1446" y="2880"/>
                  <a:ext cx="14" cy="28"/>
                </a:xfrm>
                <a:custGeom>
                  <a:avLst/>
                  <a:gdLst>
                    <a:gd name="T0" fmla="*/ 10 w 60"/>
                    <a:gd name="T1" fmla="*/ 110 h 110"/>
                    <a:gd name="T2" fmla="*/ 60 w 60"/>
                    <a:gd name="T3" fmla="*/ 51 h 110"/>
                    <a:gd name="T4" fmla="*/ 0 w 60"/>
                    <a:gd name="T5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0" h="110">
                      <a:moveTo>
                        <a:pt x="10" y="110"/>
                      </a:moveTo>
                      <a:lnTo>
                        <a:pt x="60" y="5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7" name="Line 955"/>
                <p:cNvSpPr>
                  <a:spLocks noChangeShapeType="1"/>
                </p:cNvSpPr>
                <p:nvPr/>
              </p:nvSpPr>
              <p:spPr bwMode="auto">
                <a:xfrm flipV="1">
                  <a:off x="1433" y="2880"/>
                  <a:ext cx="13" cy="1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8" name="Line 956"/>
                <p:cNvSpPr>
                  <a:spLocks noChangeShapeType="1"/>
                </p:cNvSpPr>
                <p:nvPr/>
              </p:nvSpPr>
              <p:spPr bwMode="auto">
                <a:xfrm flipH="1" flipV="1">
                  <a:off x="1433" y="2894"/>
                  <a:ext cx="15" cy="1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89" name="Freeform 957"/>
                <p:cNvSpPr>
                  <a:spLocks/>
                </p:cNvSpPr>
                <p:nvPr/>
              </p:nvSpPr>
              <p:spPr bwMode="auto">
                <a:xfrm>
                  <a:off x="1433" y="2880"/>
                  <a:ext cx="27" cy="28"/>
                </a:xfrm>
                <a:custGeom>
                  <a:avLst/>
                  <a:gdLst>
                    <a:gd name="T0" fmla="*/ 60 w 110"/>
                    <a:gd name="T1" fmla="*/ 110 h 110"/>
                    <a:gd name="T2" fmla="*/ 110 w 110"/>
                    <a:gd name="T3" fmla="*/ 51 h 110"/>
                    <a:gd name="T4" fmla="*/ 50 w 110"/>
                    <a:gd name="T5" fmla="*/ 0 h 110"/>
                    <a:gd name="T6" fmla="*/ 0 w 110"/>
                    <a:gd name="T7" fmla="*/ 56 h 110"/>
                    <a:gd name="T8" fmla="*/ 60 w 110"/>
                    <a:gd name="T9" fmla="*/ 11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110">
                      <a:moveTo>
                        <a:pt x="60" y="110"/>
                      </a:moveTo>
                      <a:lnTo>
                        <a:pt x="110" y="51"/>
                      </a:lnTo>
                      <a:lnTo>
                        <a:pt x="50" y="0"/>
                      </a:lnTo>
                      <a:lnTo>
                        <a:pt x="0" y="56"/>
                      </a:lnTo>
                      <a:lnTo>
                        <a:pt x="60" y="11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0" name="Freeform 958"/>
                <p:cNvSpPr>
                  <a:spLocks/>
                </p:cNvSpPr>
                <p:nvPr/>
              </p:nvSpPr>
              <p:spPr bwMode="auto">
                <a:xfrm>
                  <a:off x="1173" y="3034"/>
                  <a:ext cx="18" cy="24"/>
                </a:xfrm>
                <a:custGeom>
                  <a:avLst/>
                  <a:gdLst>
                    <a:gd name="T0" fmla="*/ 0 w 71"/>
                    <a:gd name="T1" fmla="*/ 100 h 100"/>
                    <a:gd name="T2" fmla="*/ 71 w 71"/>
                    <a:gd name="T3" fmla="*/ 75 h 100"/>
                    <a:gd name="T4" fmla="*/ 44 w 71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100">
                      <a:moveTo>
                        <a:pt x="0" y="100"/>
                      </a:moveTo>
                      <a:lnTo>
                        <a:pt x="71" y="75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1" name="Line 959"/>
                <p:cNvSpPr>
                  <a:spLocks noChangeShapeType="1"/>
                </p:cNvSpPr>
                <p:nvPr/>
              </p:nvSpPr>
              <p:spPr bwMode="auto">
                <a:xfrm flipV="1">
                  <a:off x="1167" y="3034"/>
                  <a:ext cx="17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2" name="Line 960"/>
                <p:cNvSpPr>
                  <a:spLocks noChangeShapeType="1"/>
                </p:cNvSpPr>
                <p:nvPr/>
              </p:nvSpPr>
              <p:spPr bwMode="auto">
                <a:xfrm flipH="1" flipV="1">
                  <a:off x="1167" y="3039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3" name="Freeform 961"/>
                <p:cNvSpPr>
                  <a:spLocks/>
                </p:cNvSpPr>
                <p:nvPr/>
              </p:nvSpPr>
              <p:spPr bwMode="auto">
                <a:xfrm>
                  <a:off x="1167" y="3034"/>
                  <a:ext cx="24" cy="24"/>
                </a:xfrm>
                <a:custGeom>
                  <a:avLst/>
                  <a:gdLst>
                    <a:gd name="T0" fmla="*/ 27 w 98"/>
                    <a:gd name="T1" fmla="*/ 100 h 100"/>
                    <a:gd name="T2" fmla="*/ 98 w 98"/>
                    <a:gd name="T3" fmla="*/ 75 h 100"/>
                    <a:gd name="T4" fmla="*/ 71 w 98"/>
                    <a:gd name="T5" fmla="*/ 0 h 100"/>
                    <a:gd name="T6" fmla="*/ 0 w 98"/>
                    <a:gd name="T7" fmla="*/ 24 h 100"/>
                    <a:gd name="T8" fmla="*/ 27 w 98"/>
                    <a:gd name="T9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100">
                      <a:moveTo>
                        <a:pt x="27" y="100"/>
                      </a:moveTo>
                      <a:lnTo>
                        <a:pt x="98" y="75"/>
                      </a:lnTo>
                      <a:lnTo>
                        <a:pt x="71" y="0"/>
                      </a:lnTo>
                      <a:lnTo>
                        <a:pt x="0" y="24"/>
                      </a:lnTo>
                      <a:lnTo>
                        <a:pt x="27" y="10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4" name="Freeform 962"/>
                <p:cNvSpPr>
                  <a:spLocks/>
                </p:cNvSpPr>
                <p:nvPr/>
              </p:nvSpPr>
              <p:spPr bwMode="auto">
                <a:xfrm>
                  <a:off x="1143" y="3044"/>
                  <a:ext cx="19" cy="24"/>
                </a:xfrm>
                <a:custGeom>
                  <a:avLst/>
                  <a:gdLst>
                    <a:gd name="T0" fmla="*/ 0 w 72"/>
                    <a:gd name="T1" fmla="*/ 100 h 100"/>
                    <a:gd name="T2" fmla="*/ 72 w 72"/>
                    <a:gd name="T3" fmla="*/ 75 h 100"/>
                    <a:gd name="T4" fmla="*/ 46 w 72"/>
                    <a:gd name="T5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00">
                      <a:moveTo>
                        <a:pt x="0" y="100"/>
                      </a:moveTo>
                      <a:lnTo>
                        <a:pt x="72" y="75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5" name="Line 963"/>
                <p:cNvSpPr>
                  <a:spLocks noChangeShapeType="1"/>
                </p:cNvSpPr>
                <p:nvPr/>
              </p:nvSpPr>
              <p:spPr bwMode="auto">
                <a:xfrm flipV="1">
                  <a:off x="1137" y="3044"/>
                  <a:ext cx="18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6" name="Line 964"/>
                <p:cNvSpPr>
                  <a:spLocks noChangeShapeType="1"/>
                </p:cNvSpPr>
                <p:nvPr/>
              </p:nvSpPr>
              <p:spPr bwMode="auto">
                <a:xfrm flipH="1" flipV="1">
                  <a:off x="1137" y="3049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7" name="Freeform 965"/>
                <p:cNvSpPr>
                  <a:spLocks/>
                </p:cNvSpPr>
                <p:nvPr/>
              </p:nvSpPr>
              <p:spPr bwMode="auto">
                <a:xfrm>
                  <a:off x="1137" y="3044"/>
                  <a:ext cx="25" cy="24"/>
                </a:xfrm>
                <a:custGeom>
                  <a:avLst/>
                  <a:gdLst>
                    <a:gd name="T0" fmla="*/ 25 w 97"/>
                    <a:gd name="T1" fmla="*/ 100 h 100"/>
                    <a:gd name="T2" fmla="*/ 97 w 97"/>
                    <a:gd name="T3" fmla="*/ 75 h 100"/>
                    <a:gd name="T4" fmla="*/ 71 w 97"/>
                    <a:gd name="T5" fmla="*/ 0 h 100"/>
                    <a:gd name="T6" fmla="*/ 0 w 97"/>
                    <a:gd name="T7" fmla="*/ 24 h 100"/>
                    <a:gd name="T8" fmla="*/ 25 w 97"/>
                    <a:gd name="T9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7" h="100">
                      <a:moveTo>
                        <a:pt x="25" y="100"/>
                      </a:moveTo>
                      <a:lnTo>
                        <a:pt x="97" y="75"/>
                      </a:lnTo>
                      <a:lnTo>
                        <a:pt x="71" y="0"/>
                      </a:lnTo>
                      <a:lnTo>
                        <a:pt x="0" y="24"/>
                      </a:lnTo>
                      <a:lnTo>
                        <a:pt x="25" y="10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8" name="Freeform 966"/>
                <p:cNvSpPr>
                  <a:spLocks/>
                </p:cNvSpPr>
                <p:nvPr/>
              </p:nvSpPr>
              <p:spPr bwMode="auto">
                <a:xfrm>
                  <a:off x="830" y="3046"/>
                  <a:ext cx="23" cy="19"/>
                </a:xfrm>
                <a:custGeom>
                  <a:avLst/>
                  <a:gdLst>
                    <a:gd name="T0" fmla="*/ 0 w 90"/>
                    <a:gd name="T1" fmla="*/ 64 h 77"/>
                    <a:gd name="T2" fmla="*/ 75 w 90"/>
                    <a:gd name="T3" fmla="*/ 77 h 77"/>
                    <a:gd name="T4" fmla="*/ 90 w 90"/>
                    <a:gd name="T5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0" h="77">
                      <a:moveTo>
                        <a:pt x="0" y="64"/>
                      </a:moveTo>
                      <a:lnTo>
                        <a:pt x="75" y="77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199" name="Line 967"/>
                <p:cNvSpPr>
                  <a:spLocks noChangeShapeType="1"/>
                </p:cNvSpPr>
                <p:nvPr/>
              </p:nvSpPr>
              <p:spPr bwMode="auto">
                <a:xfrm>
                  <a:off x="834" y="3042"/>
                  <a:ext cx="19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0" name="Line 968"/>
                <p:cNvSpPr>
                  <a:spLocks noChangeShapeType="1"/>
                </p:cNvSpPr>
                <p:nvPr/>
              </p:nvSpPr>
              <p:spPr bwMode="auto">
                <a:xfrm flipV="1">
                  <a:off x="830" y="3042"/>
                  <a:ext cx="4" cy="20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1" name="Freeform 969"/>
                <p:cNvSpPr>
                  <a:spLocks/>
                </p:cNvSpPr>
                <p:nvPr/>
              </p:nvSpPr>
              <p:spPr bwMode="auto">
                <a:xfrm>
                  <a:off x="830" y="3042"/>
                  <a:ext cx="23" cy="23"/>
                </a:xfrm>
                <a:custGeom>
                  <a:avLst/>
                  <a:gdLst>
                    <a:gd name="T0" fmla="*/ 0 w 90"/>
                    <a:gd name="T1" fmla="*/ 80 h 93"/>
                    <a:gd name="T2" fmla="*/ 75 w 90"/>
                    <a:gd name="T3" fmla="*/ 93 h 93"/>
                    <a:gd name="T4" fmla="*/ 90 w 90"/>
                    <a:gd name="T5" fmla="*/ 16 h 93"/>
                    <a:gd name="T6" fmla="*/ 15 w 90"/>
                    <a:gd name="T7" fmla="*/ 0 h 93"/>
                    <a:gd name="T8" fmla="*/ 0 w 90"/>
                    <a:gd name="T9" fmla="*/ 8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93">
                      <a:moveTo>
                        <a:pt x="0" y="80"/>
                      </a:moveTo>
                      <a:lnTo>
                        <a:pt x="75" y="93"/>
                      </a:lnTo>
                      <a:lnTo>
                        <a:pt x="90" y="16"/>
                      </a:lnTo>
                      <a:lnTo>
                        <a:pt x="15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2" name="Freeform 970"/>
                <p:cNvSpPr>
                  <a:spLocks/>
                </p:cNvSpPr>
                <p:nvPr/>
              </p:nvSpPr>
              <p:spPr bwMode="auto">
                <a:xfrm>
                  <a:off x="799" y="3039"/>
                  <a:ext cx="23" cy="20"/>
                </a:xfrm>
                <a:custGeom>
                  <a:avLst/>
                  <a:gdLst>
                    <a:gd name="T0" fmla="*/ 0 w 90"/>
                    <a:gd name="T1" fmla="*/ 64 h 80"/>
                    <a:gd name="T2" fmla="*/ 74 w 90"/>
                    <a:gd name="T3" fmla="*/ 80 h 80"/>
                    <a:gd name="T4" fmla="*/ 90 w 90"/>
                    <a:gd name="T5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0" h="80">
                      <a:moveTo>
                        <a:pt x="0" y="64"/>
                      </a:moveTo>
                      <a:lnTo>
                        <a:pt x="74" y="80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3" name="Line 971"/>
                <p:cNvSpPr>
                  <a:spLocks noChangeShapeType="1"/>
                </p:cNvSpPr>
                <p:nvPr/>
              </p:nvSpPr>
              <p:spPr bwMode="auto">
                <a:xfrm>
                  <a:off x="803" y="3036"/>
                  <a:ext cx="19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4" name="Line 972"/>
                <p:cNvSpPr>
                  <a:spLocks noChangeShapeType="1"/>
                </p:cNvSpPr>
                <p:nvPr/>
              </p:nvSpPr>
              <p:spPr bwMode="auto">
                <a:xfrm flipV="1">
                  <a:off x="799" y="3036"/>
                  <a:ext cx="4" cy="19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5" name="Freeform 973"/>
                <p:cNvSpPr>
                  <a:spLocks/>
                </p:cNvSpPr>
                <p:nvPr/>
              </p:nvSpPr>
              <p:spPr bwMode="auto">
                <a:xfrm>
                  <a:off x="799" y="3036"/>
                  <a:ext cx="23" cy="23"/>
                </a:xfrm>
                <a:custGeom>
                  <a:avLst/>
                  <a:gdLst>
                    <a:gd name="T0" fmla="*/ 0 w 90"/>
                    <a:gd name="T1" fmla="*/ 78 h 94"/>
                    <a:gd name="T2" fmla="*/ 74 w 90"/>
                    <a:gd name="T3" fmla="*/ 94 h 94"/>
                    <a:gd name="T4" fmla="*/ 90 w 90"/>
                    <a:gd name="T5" fmla="*/ 14 h 94"/>
                    <a:gd name="T6" fmla="*/ 17 w 90"/>
                    <a:gd name="T7" fmla="*/ 0 h 94"/>
                    <a:gd name="T8" fmla="*/ 0 w 90"/>
                    <a:gd name="T9" fmla="*/ 78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94">
                      <a:moveTo>
                        <a:pt x="0" y="78"/>
                      </a:moveTo>
                      <a:lnTo>
                        <a:pt x="74" y="94"/>
                      </a:lnTo>
                      <a:lnTo>
                        <a:pt x="90" y="14"/>
                      </a:lnTo>
                      <a:lnTo>
                        <a:pt x="17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6" name="Freeform 974"/>
                <p:cNvSpPr>
                  <a:spLocks/>
                </p:cNvSpPr>
                <p:nvPr/>
              </p:nvSpPr>
              <p:spPr bwMode="auto">
                <a:xfrm>
                  <a:off x="532" y="2890"/>
                  <a:ext cx="27" cy="16"/>
                </a:xfrm>
                <a:custGeom>
                  <a:avLst/>
                  <a:gdLst>
                    <a:gd name="T0" fmla="*/ 0 w 109"/>
                    <a:gd name="T1" fmla="*/ 11 h 61"/>
                    <a:gd name="T2" fmla="*/ 56 w 109"/>
                    <a:gd name="T3" fmla="*/ 61 h 61"/>
                    <a:gd name="T4" fmla="*/ 109 w 109"/>
                    <a:gd name="T5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9" h="61">
                      <a:moveTo>
                        <a:pt x="0" y="11"/>
                      </a:moveTo>
                      <a:lnTo>
                        <a:pt x="56" y="61"/>
                      </a:lnTo>
                      <a:lnTo>
                        <a:pt x="109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7" name="Line 975"/>
                <p:cNvSpPr>
                  <a:spLocks noChangeShapeType="1"/>
                </p:cNvSpPr>
                <p:nvPr/>
              </p:nvSpPr>
              <p:spPr bwMode="auto">
                <a:xfrm>
                  <a:off x="544" y="2878"/>
                  <a:ext cx="15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8" name="Line 976"/>
                <p:cNvSpPr>
                  <a:spLocks noChangeShapeType="1"/>
                </p:cNvSpPr>
                <p:nvPr/>
              </p:nvSpPr>
              <p:spPr bwMode="auto">
                <a:xfrm flipV="1">
                  <a:off x="532" y="2878"/>
                  <a:ext cx="12" cy="1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09" name="Freeform 977"/>
                <p:cNvSpPr>
                  <a:spLocks/>
                </p:cNvSpPr>
                <p:nvPr/>
              </p:nvSpPr>
              <p:spPr bwMode="auto">
                <a:xfrm>
                  <a:off x="532" y="2878"/>
                  <a:ext cx="27" cy="28"/>
                </a:xfrm>
                <a:custGeom>
                  <a:avLst/>
                  <a:gdLst>
                    <a:gd name="T0" fmla="*/ 0 w 109"/>
                    <a:gd name="T1" fmla="*/ 61 h 111"/>
                    <a:gd name="T2" fmla="*/ 56 w 109"/>
                    <a:gd name="T3" fmla="*/ 111 h 111"/>
                    <a:gd name="T4" fmla="*/ 109 w 109"/>
                    <a:gd name="T5" fmla="*/ 50 h 111"/>
                    <a:gd name="T6" fmla="*/ 51 w 109"/>
                    <a:gd name="T7" fmla="*/ 0 h 111"/>
                    <a:gd name="T8" fmla="*/ 0 w 109"/>
                    <a:gd name="T9" fmla="*/ 61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111">
                      <a:moveTo>
                        <a:pt x="0" y="61"/>
                      </a:moveTo>
                      <a:lnTo>
                        <a:pt x="56" y="111"/>
                      </a:lnTo>
                      <a:lnTo>
                        <a:pt x="109" y="50"/>
                      </a:lnTo>
                      <a:lnTo>
                        <a:pt x="51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0" name="Freeform 978"/>
                <p:cNvSpPr>
                  <a:spLocks/>
                </p:cNvSpPr>
                <p:nvPr/>
              </p:nvSpPr>
              <p:spPr bwMode="auto">
                <a:xfrm>
                  <a:off x="508" y="2870"/>
                  <a:ext cx="28" cy="15"/>
                </a:xfrm>
                <a:custGeom>
                  <a:avLst/>
                  <a:gdLst>
                    <a:gd name="T0" fmla="*/ 0 w 112"/>
                    <a:gd name="T1" fmla="*/ 10 h 60"/>
                    <a:gd name="T2" fmla="*/ 57 w 112"/>
                    <a:gd name="T3" fmla="*/ 60 h 60"/>
                    <a:gd name="T4" fmla="*/ 112 w 112"/>
                    <a:gd name="T5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60">
                      <a:moveTo>
                        <a:pt x="0" y="10"/>
                      </a:moveTo>
                      <a:lnTo>
                        <a:pt x="57" y="60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1" name="Line 979"/>
                <p:cNvSpPr>
                  <a:spLocks noChangeShapeType="1"/>
                </p:cNvSpPr>
                <p:nvPr/>
              </p:nvSpPr>
              <p:spPr bwMode="auto">
                <a:xfrm>
                  <a:off x="521" y="2857"/>
                  <a:ext cx="15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2" name="Line 980"/>
                <p:cNvSpPr>
                  <a:spLocks noChangeShapeType="1"/>
                </p:cNvSpPr>
                <p:nvPr/>
              </p:nvSpPr>
              <p:spPr bwMode="auto">
                <a:xfrm flipV="1">
                  <a:off x="508" y="2857"/>
                  <a:ext cx="13" cy="15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3" name="Freeform 981"/>
                <p:cNvSpPr>
                  <a:spLocks/>
                </p:cNvSpPr>
                <p:nvPr/>
              </p:nvSpPr>
              <p:spPr bwMode="auto">
                <a:xfrm>
                  <a:off x="508" y="2857"/>
                  <a:ext cx="28" cy="28"/>
                </a:xfrm>
                <a:custGeom>
                  <a:avLst/>
                  <a:gdLst>
                    <a:gd name="T0" fmla="*/ 0 w 112"/>
                    <a:gd name="T1" fmla="*/ 60 h 110"/>
                    <a:gd name="T2" fmla="*/ 57 w 112"/>
                    <a:gd name="T3" fmla="*/ 110 h 110"/>
                    <a:gd name="T4" fmla="*/ 112 w 112"/>
                    <a:gd name="T5" fmla="*/ 50 h 110"/>
                    <a:gd name="T6" fmla="*/ 53 w 112"/>
                    <a:gd name="T7" fmla="*/ 0 h 110"/>
                    <a:gd name="T8" fmla="*/ 0 w 112"/>
                    <a:gd name="T9" fmla="*/ 6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0">
                      <a:moveTo>
                        <a:pt x="0" y="60"/>
                      </a:moveTo>
                      <a:lnTo>
                        <a:pt x="57" y="110"/>
                      </a:lnTo>
                      <a:lnTo>
                        <a:pt x="112" y="50"/>
                      </a:lnTo>
                      <a:lnTo>
                        <a:pt x="53" y="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4" name="Freeform 982"/>
                <p:cNvSpPr>
                  <a:spLocks/>
                </p:cNvSpPr>
                <p:nvPr/>
              </p:nvSpPr>
              <p:spPr bwMode="auto">
                <a:xfrm>
                  <a:off x="357" y="2597"/>
                  <a:ext cx="26" cy="18"/>
                </a:xfrm>
                <a:custGeom>
                  <a:avLst/>
                  <a:gdLst>
                    <a:gd name="T0" fmla="*/ 0 w 102"/>
                    <a:gd name="T1" fmla="*/ 0 h 72"/>
                    <a:gd name="T2" fmla="*/ 23 w 102"/>
                    <a:gd name="T3" fmla="*/ 72 h 72"/>
                    <a:gd name="T4" fmla="*/ 102 w 102"/>
                    <a:gd name="T5" fmla="*/ 4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2" h="72">
                      <a:moveTo>
                        <a:pt x="0" y="0"/>
                      </a:moveTo>
                      <a:lnTo>
                        <a:pt x="23" y="72"/>
                      </a:lnTo>
                      <a:lnTo>
                        <a:pt x="102" y="49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5" name="Line 983"/>
                <p:cNvSpPr>
                  <a:spLocks noChangeShapeType="1"/>
                </p:cNvSpPr>
                <p:nvPr/>
              </p:nvSpPr>
              <p:spPr bwMode="auto">
                <a:xfrm>
                  <a:off x="376" y="2591"/>
                  <a:ext cx="7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6" name="Line 984"/>
                <p:cNvSpPr>
                  <a:spLocks noChangeShapeType="1"/>
                </p:cNvSpPr>
                <p:nvPr/>
              </p:nvSpPr>
              <p:spPr bwMode="auto">
                <a:xfrm flipV="1">
                  <a:off x="357" y="2591"/>
                  <a:ext cx="19" cy="6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7" name="Freeform 985"/>
                <p:cNvSpPr>
                  <a:spLocks/>
                </p:cNvSpPr>
                <p:nvPr/>
              </p:nvSpPr>
              <p:spPr bwMode="auto">
                <a:xfrm>
                  <a:off x="357" y="2591"/>
                  <a:ext cx="26" cy="24"/>
                </a:xfrm>
                <a:custGeom>
                  <a:avLst/>
                  <a:gdLst>
                    <a:gd name="T0" fmla="*/ 0 w 102"/>
                    <a:gd name="T1" fmla="*/ 25 h 97"/>
                    <a:gd name="T2" fmla="*/ 23 w 102"/>
                    <a:gd name="T3" fmla="*/ 97 h 97"/>
                    <a:gd name="T4" fmla="*/ 102 w 102"/>
                    <a:gd name="T5" fmla="*/ 74 h 97"/>
                    <a:gd name="T6" fmla="*/ 76 w 102"/>
                    <a:gd name="T7" fmla="*/ 0 h 97"/>
                    <a:gd name="T8" fmla="*/ 0 w 102"/>
                    <a:gd name="T9" fmla="*/ 25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97">
                      <a:moveTo>
                        <a:pt x="0" y="25"/>
                      </a:moveTo>
                      <a:lnTo>
                        <a:pt x="23" y="97"/>
                      </a:lnTo>
                      <a:lnTo>
                        <a:pt x="102" y="74"/>
                      </a:lnTo>
                      <a:lnTo>
                        <a:pt x="76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8" name="Freeform 986"/>
                <p:cNvSpPr>
                  <a:spLocks/>
                </p:cNvSpPr>
                <p:nvPr/>
              </p:nvSpPr>
              <p:spPr bwMode="auto">
                <a:xfrm>
                  <a:off x="347" y="2568"/>
                  <a:ext cx="25" cy="18"/>
                </a:xfrm>
                <a:custGeom>
                  <a:avLst/>
                  <a:gdLst>
                    <a:gd name="T0" fmla="*/ 0 w 100"/>
                    <a:gd name="T1" fmla="*/ 0 h 72"/>
                    <a:gd name="T2" fmla="*/ 25 w 100"/>
                    <a:gd name="T3" fmla="*/ 72 h 72"/>
                    <a:gd name="T4" fmla="*/ 100 w 100"/>
                    <a:gd name="T5" fmla="*/ 46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0" h="72">
                      <a:moveTo>
                        <a:pt x="0" y="0"/>
                      </a:moveTo>
                      <a:lnTo>
                        <a:pt x="25" y="72"/>
                      </a:lnTo>
                      <a:lnTo>
                        <a:pt x="100" y="46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19" name="Line 987"/>
                <p:cNvSpPr>
                  <a:spLocks noChangeShapeType="1"/>
                </p:cNvSpPr>
                <p:nvPr/>
              </p:nvSpPr>
              <p:spPr bwMode="auto">
                <a:xfrm>
                  <a:off x="366" y="2561"/>
                  <a:ext cx="6" cy="1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0" name="Line 988"/>
                <p:cNvSpPr>
                  <a:spLocks noChangeShapeType="1"/>
                </p:cNvSpPr>
                <p:nvPr/>
              </p:nvSpPr>
              <p:spPr bwMode="auto">
                <a:xfrm flipV="1">
                  <a:off x="347" y="2561"/>
                  <a:ext cx="19" cy="7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1" name="Freeform 989"/>
                <p:cNvSpPr>
                  <a:spLocks/>
                </p:cNvSpPr>
                <p:nvPr/>
              </p:nvSpPr>
              <p:spPr bwMode="auto">
                <a:xfrm>
                  <a:off x="347" y="2561"/>
                  <a:ext cx="25" cy="25"/>
                </a:xfrm>
                <a:custGeom>
                  <a:avLst/>
                  <a:gdLst>
                    <a:gd name="T0" fmla="*/ 0 w 100"/>
                    <a:gd name="T1" fmla="*/ 27 h 99"/>
                    <a:gd name="T2" fmla="*/ 25 w 100"/>
                    <a:gd name="T3" fmla="*/ 99 h 99"/>
                    <a:gd name="T4" fmla="*/ 100 w 100"/>
                    <a:gd name="T5" fmla="*/ 73 h 99"/>
                    <a:gd name="T6" fmla="*/ 76 w 100"/>
                    <a:gd name="T7" fmla="*/ 0 h 99"/>
                    <a:gd name="T8" fmla="*/ 0 w 100"/>
                    <a:gd name="T9" fmla="*/ 27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99">
                      <a:moveTo>
                        <a:pt x="0" y="27"/>
                      </a:moveTo>
                      <a:lnTo>
                        <a:pt x="25" y="99"/>
                      </a:lnTo>
                      <a:lnTo>
                        <a:pt x="100" y="73"/>
                      </a:lnTo>
                      <a:lnTo>
                        <a:pt x="7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2" name="Line 990"/>
                <p:cNvSpPr>
                  <a:spLocks noChangeShapeType="1"/>
                </p:cNvSpPr>
                <p:nvPr/>
              </p:nvSpPr>
              <p:spPr bwMode="auto">
                <a:xfrm>
                  <a:off x="355" y="2541"/>
                  <a:ext cx="3" cy="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3" name="Line 991"/>
                <p:cNvSpPr>
                  <a:spLocks noChangeShapeType="1"/>
                </p:cNvSpPr>
                <p:nvPr/>
              </p:nvSpPr>
              <p:spPr bwMode="auto">
                <a:xfrm flipV="1">
                  <a:off x="346" y="2549"/>
                  <a:ext cx="12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4" name="Line 992"/>
                <p:cNvSpPr>
                  <a:spLocks noChangeShapeType="1"/>
                </p:cNvSpPr>
                <p:nvPr/>
              </p:nvSpPr>
              <p:spPr bwMode="auto">
                <a:xfrm>
                  <a:off x="343" y="2545"/>
                  <a:ext cx="3" cy="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5" name="Line 993"/>
                <p:cNvSpPr>
                  <a:spLocks noChangeShapeType="1"/>
                </p:cNvSpPr>
                <p:nvPr/>
              </p:nvSpPr>
              <p:spPr bwMode="auto">
                <a:xfrm flipV="1">
                  <a:off x="343" y="2541"/>
                  <a:ext cx="12" cy="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6" name="Freeform 994"/>
                <p:cNvSpPr>
                  <a:spLocks/>
                </p:cNvSpPr>
                <p:nvPr/>
              </p:nvSpPr>
              <p:spPr bwMode="auto">
                <a:xfrm>
                  <a:off x="343" y="2541"/>
                  <a:ext cx="15" cy="12"/>
                </a:xfrm>
                <a:custGeom>
                  <a:avLst/>
                  <a:gdLst>
                    <a:gd name="T0" fmla="*/ 0 w 58"/>
                    <a:gd name="T1" fmla="*/ 15 h 48"/>
                    <a:gd name="T2" fmla="*/ 10 w 58"/>
                    <a:gd name="T3" fmla="*/ 48 h 48"/>
                    <a:gd name="T4" fmla="*/ 58 w 58"/>
                    <a:gd name="T5" fmla="*/ 30 h 48"/>
                    <a:gd name="T6" fmla="*/ 49 w 58"/>
                    <a:gd name="T7" fmla="*/ 0 h 48"/>
                    <a:gd name="T8" fmla="*/ 0 w 58"/>
                    <a:gd name="T9" fmla="*/ 15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8">
                      <a:moveTo>
                        <a:pt x="0" y="15"/>
                      </a:moveTo>
                      <a:lnTo>
                        <a:pt x="10" y="48"/>
                      </a:lnTo>
                      <a:lnTo>
                        <a:pt x="58" y="30"/>
                      </a:lnTo>
                      <a:lnTo>
                        <a:pt x="49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7" name="Line 995"/>
                <p:cNvSpPr>
                  <a:spLocks noChangeShapeType="1"/>
                </p:cNvSpPr>
                <p:nvPr/>
              </p:nvSpPr>
              <p:spPr bwMode="auto">
                <a:xfrm flipH="1">
                  <a:off x="379" y="2205"/>
                  <a:ext cx="2" cy="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8" name="Line 996"/>
                <p:cNvSpPr>
                  <a:spLocks noChangeShapeType="1"/>
                </p:cNvSpPr>
                <p:nvPr/>
              </p:nvSpPr>
              <p:spPr bwMode="auto">
                <a:xfrm>
                  <a:off x="366" y="2210"/>
                  <a:ext cx="13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29" name="Line 997"/>
                <p:cNvSpPr>
                  <a:spLocks noChangeShapeType="1"/>
                </p:cNvSpPr>
                <p:nvPr/>
              </p:nvSpPr>
              <p:spPr bwMode="auto">
                <a:xfrm flipH="1">
                  <a:off x="366" y="2202"/>
                  <a:ext cx="2" cy="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0" name="Line 998"/>
                <p:cNvSpPr>
                  <a:spLocks noChangeShapeType="1"/>
                </p:cNvSpPr>
                <p:nvPr/>
              </p:nvSpPr>
              <p:spPr bwMode="auto">
                <a:xfrm>
                  <a:off x="368" y="2202"/>
                  <a:ext cx="13" cy="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1" name="Freeform 999"/>
                <p:cNvSpPr>
                  <a:spLocks/>
                </p:cNvSpPr>
                <p:nvPr/>
              </p:nvSpPr>
              <p:spPr bwMode="auto">
                <a:xfrm>
                  <a:off x="366" y="2202"/>
                  <a:ext cx="15" cy="11"/>
                </a:xfrm>
                <a:custGeom>
                  <a:avLst/>
                  <a:gdLst>
                    <a:gd name="T0" fmla="*/ 6 w 60"/>
                    <a:gd name="T1" fmla="*/ 0 h 44"/>
                    <a:gd name="T2" fmla="*/ 0 w 60"/>
                    <a:gd name="T3" fmla="*/ 34 h 44"/>
                    <a:gd name="T4" fmla="*/ 52 w 60"/>
                    <a:gd name="T5" fmla="*/ 44 h 44"/>
                    <a:gd name="T6" fmla="*/ 60 w 60"/>
                    <a:gd name="T7" fmla="*/ 12 h 44"/>
                    <a:gd name="T8" fmla="*/ 6 w 60"/>
                    <a:gd name="T9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4">
                      <a:moveTo>
                        <a:pt x="6" y="0"/>
                      </a:moveTo>
                      <a:lnTo>
                        <a:pt x="0" y="34"/>
                      </a:lnTo>
                      <a:lnTo>
                        <a:pt x="52" y="44"/>
                      </a:lnTo>
                      <a:lnTo>
                        <a:pt x="60" y="1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2" name="Line 1000"/>
                <p:cNvSpPr>
                  <a:spLocks noChangeShapeType="1"/>
                </p:cNvSpPr>
                <p:nvPr/>
              </p:nvSpPr>
              <p:spPr bwMode="auto">
                <a:xfrm flipH="1">
                  <a:off x="566" y="1926"/>
                  <a:ext cx="5" cy="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3" name="Line 1001"/>
                <p:cNvSpPr>
                  <a:spLocks noChangeShapeType="1"/>
                </p:cNvSpPr>
                <p:nvPr/>
              </p:nvSpPr>
              <p:spPr bwMode="auto">
                <a:xfrm>
                  <a:off x="555" y="1923"/>
                  <a:ext cx="11" cy="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4" name="Line 1002"/>
                <p:cNvSpPr>
                  <a:spLocks noChangeShapeType="1"/>
                </p:cNvSpPr>
                <p:nvPr/>
              </p:nvSpPr>
              <p:spPr bwMode="auto">
                <a:xfrm flipH="1">
                  <a:off x="555" y="1917"/>
                  <a:ext cx="6" cy="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5" name="Line 1003"/>
                <p:cNvSpPr>
                  <a:spLocks noChangeShapeType="1"/>
                </p:cNvSpPr>
                <p:nvPr/>
              </p:nvSpPr>
              <p:spPr bwMode="auto">
                <a:xfrm>
                  <a:off x="561" y="1917"/>
                  <a:ext cx="10" cy="9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6" name="Freeform 1004"/>
                <p:cNvSpPr>
                  <a:spLocks/>
                </p:cNvSpPr>
                <p:nvPr/>
              </p:nvSpPr>
              <p:spPr bwMode="auto">
                <a:xfrm>
                  <a:off x="555" y="1917"/>
                  <a:ext cx="16" cy="15"/>
                </a:xfrm>
                <a:custGeom>
                  <a:avLst/>
                  <a:gdLst>
                    <a:gd name="T0" fmla="*/ 23 w 64"/>
                    <a:gd name="T1" fmla="*/ 0 h 61"/>
                    <a:gd name="T2" fmla="*/ 0 w 64"/>
                    <a:gd name="T3" fmla="*/ 25 h 61"/>
                    <a:gd name="T4" fmla="*/ 43 w 64"/>
                    <a:gd name="T5" fmla="*/ 61 h 61"/>
                    <a:gd name="T6" fmla="*/ 64 w 64"/>
                    <a:gd name="T7" fmla="*/ 35 h 61"/>
                    <a:gd name="T8" fmla="*/ 23 w 64"/>
                    <a:gd name="T9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61">
                      <a:moveTo>
                        <a:pt x="23" y="0"/>
                      </a:moveTo>
                      <a:lnTo>
                        <a:pt x="0" y="25"/>
                      </a:lnTo>
                      <a:lnTo>
                        <a:pt x="43" y="61"/>
                      </a:lnTo>
                      <a:lnTo>
                        <a:pt x="64" y="35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7" name="Line 1005"/>
                <p:cNvSpPr>
                  <a:spLocks noChangeShapeType="1"/>
                </p:cNvSpPr>
                <p:nvPr/>
              </p:nvSpPr>
              <p:spPr bwMode="auto">
                <a:xfrm flipH="1">
                  <a:off x="867" y="1780"/>
                  <a:ext cx="8" cy="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8" name="Line 1006"/>
                <p:cNvSpPr>
                  <a:spLocks noChangeShapeType="1"/>
                </p:cNvSpPr>
                <p:nvPr/>
              </p:nvSpPr>
              <p:spPr bwMode="auto">
                <a:xfrm>
                  <a:off x="862" y="1770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39" name="Line 1007"/>
                <p:cNvSpPr>
                  <a:spLocks noChangeShapeType="1"/>
                </p:cNvSpPr>
                <p:nvPr/>
              </p:nvSpPr>
              <p:spPr bwMode="auto">
                <a:xfrm flipH="1">
                  <a:off x="862" y="1767"/>
                  <a:ext cx="8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0" name="Line 1008"/>
                <p:cNvSpPr>
                  <a:spLocks noChangeShapeType="1"/>
                </p:cNvSpPr>
                <p:nvPr/>
              </p:nvSpPr>
              <p:spPr bwMode="auto">
                <a:xfrm>
                  <a:off x="870" y="1767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1" name="Freeform 1009"/>
                <p:cNvSpPr>
                  <a:spLocks/>
                </p:cNvSpPr>
                <p:nvPr/>
              </p:nvSpPr>
              <p:spPr bwMode="auto">
                <a:xfrm>
                  <a:off x="862" y="1767"/>
                  <a:ext cx="13" cy="15"/>
                </a:xfrm>
                <a:custGeom>
                  <a:avLst/>
                  <a:gdLst>
                    <a:gd name="T0" fmla="*/ 31 w 49"/>
                    <a:gd name="T1" fmla="*/ 0 h 60"/>
                    <a:gd name="T2" fmla="*/ 0 w 49"/>
                    <a:gd name="T3" fmla="*/ 10 h 60"/>
                    <a:gd name="T4" fmla="*/ 17 w 49"/>
                    <a:gd name="T5" fmla="*/ 60 h 60"/>
                    <a:gd name="T6" fmla="*/ 49 w 49"/>
                    <a:gd name="T7" fmla="*/ 50 h 60"/>
                    <a:gd name="T8" fmla="*/ 31 w 49"/>
                    <a:gd name="T9" fmla="*/ 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" h="60">
                      <a:moveTo>
                        <a:pt x="31" y="0"/>
                      </a:moveTo>
                      <a:lnTo>
                        <a:pt x="0" y="10"/>
                      </a:lnTo>
                      <a:lnTo>
                        <a:pt x="17" y="60"/>
                      </a:lnTo>
                      <a:lnTo>
                        <a:pt x="49" y="50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2" name="Line 1010"/>
                <p:cNvSpPr>
                  <a:spLocks noChangeShapeType="1"/>
                </p:cNvSpPr>
                <p:nvPr/>
              </p:nvSpPr>
              <p:spPr bwMode="auto">
                <a:xfrm flipH="1" flipV="1">
                  <a:off x="1202" y="1804"/>
                  <a:ext cx="9" cy="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3" name="Line 1011"/>
                <p:cNvSpPr>
                  <a:spLocks noChangeShapeType="1"/>
                </p:cNvSpPr>
                <p:nvPr/>
              </p:nvSpPr>
              <p:spPr bwMode="auto">
                <a:xfrm flipH="1">
                  <a:off x="1202" y="1790"/>
                  <a:ext cx="4" cy="1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4" name="Line 1012"/>
                <p:cNvSpPr>
                  <a:spLocks noChangeShapeType="1"/>
                </p:cNvSpPr>
                <p:nvPr/>
              </p:nvSpPr>
              <p:spPr bwMode="auto">
                <a:xfrm flipH="1" flipV="1">
                  <a:off x="1206" y="1790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5" name="Line 1013"/>
                <p:cNvSpPr>
                  <a:spLocks noChangeShapeType="1"/>
                </p:cNvSpPr>
                <p:nvPr/>
              </p:nvSpPr>
              <p:spPr bwMode="auto">
                <a:xfrm flipH="1">
                  <a:off x="1211" y="1791"/>
                  <a:ext cx="2" cy="1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6" name="Freeform 1014"/>
                <p:cNvSpPr>
                  <a:spLocks/>
                </p:cNvSpPr>
                <p:nvPr/>
              </p:nvSpPr>
              <p:spPr bwMode="auto">
                <a:xfrm>
                  <a:off x="1202" y="1790"/>
                  <a:ext cx="11" cy="15"/>
                </a:xfrm>
                <a:custGeom>
                  <a:avLst/>
                  <a:gdLst>
                    <a:gd name="T0" fmla="*/ 44 w 44"/>
                    <a:gd name="T1" fmla="*/ 5 h 60"/>
                    <a:gd name="T2" fmla="*/ 12 w 44"/>
                    <a:gd name="T3" fmla="*/ 0 h 60"/>
                    <a:gd name="T4" fmla="*/ 0 w 44"/>
                    <a:gd name="T5" fmla="*/ 53 h 60"/>
                    <a:gd name="T6" fmla="*/ 34 w 44"/>
                    <a:gd name="T7" fmla="*/ 60 h 60"/>
                    <a:gd name="T8" fmla="*/ 44 w 44"/>
                    <a:gd name="T9" fmla="*/ 5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60">
                      <a:moveTo>
                        <a:pt x="44" y="5"/>
                      </a:moveTo>
                      <a:lnTo>
                        <a:pt x="12" y="0"/>
                      </a:lnTo>
                      <a:lnTo>
                        <a:pt x="0" y="53"/>
                      </a:lnTo>
                      <a:lnTo>
                        <a:pt x="34" y="60"/>
                      </a:lnTo>
                      <a:lnTo>
                        <a:pt x="44" y="5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7" name="Line 1015"/>
                <p:cNvSpPr>
                  <a:spLocks noChangeShapeType="1"/>
                </p:cNvSpPr>
                <p:nvPr/>
              </p:nvSpPr>
              <p:spPr bwMode="auto">
                <a:xfrm flipH="1" flipV="1">
                  <a:off x="1483" y="1990"/>
                  <a:ext cx="6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8" name="Line 1016"/>
                <p:cNvSpPr>
                  <a:spLocks noChangeShapeType="1"/>
                </p:cNvSpPr>
                <p:nvPr/>
              </p:nvSpPr>
              <p:spPr bwMode="auto">
                <a:xfrm flipH="1">
                  <a:off x="1483" y="1979"/>
                  <a:ext cx="9" cy="1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49" name="Line 1017"/>
                <p:cNvSpPr>
                  <a:spLocks noChangeShapeType="1"/>
                </p:cNvSpPr>
                <p:nvPr/>
              </p:nvSpPr>
              <p:spPr bwMode="auto">
                <a:xfrm flipH="1" flipV="1">
                  <a:off x="1492" y="1979"/>
                  <a:ext cx="6" cy="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0" name="Line 1018"/>
                <p:cNvSpPr>
                  <a:spLocks noChangeShapeType="1"/>
                </p:cNvSpPr>
                <p:nvPr/>
              </p:nvSpPr>
              <p:spPr bwMode="auto">
                <a:xfrm flipH="1">
                  <a:off x="1489" y="1985"/>
                  <a:ext cx="9" cy="10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1" name="Freeform 1019"/>
                <p:cNvSpPr>
                  <a:spLocks/>
                </p:cNvSpPr>
                <p:nvPr/>
              </p:nvSpPr>
              <p:spPr bwMode="auto">
                <a:xfrm>
                  <a:off x="1483" y="1979"/>
                  <a:ext cx="15" cy="16"/>
                </a:xfrm>
                <a:custGeom>
                  <a:avLst/>
                  <a:gdLst>
                    <a:gd name="T0" fmla="*/ 62 w 62"/>
                    <a:gd name="T1" fmla="*/ 22 h 64"/>
                    <a:gd name="T2" fmla="*/ 36 w 62"/>
                    <a:gd name="T3" fmla="*/ 0 h 64"/>
                    <a:gd name="T4" fmla="*/ 0 w 62"/>
                    <a:gd name="T5" fmla="*/ 41 h 64"/>
                    <a:gd name="T6" fmla="*/ 26 w 62"/>
                    <a:gd name="T7" fmla="*/ 64 h 64"/>
                    <a:gd name="T8" fmla="*/ 62 w 62"/>
                    <a:gd name="T9" fmla="*/ 22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4">
                      <a:moveTo>
                        <a:pt x="62" y="22"/>
                      </a:moveTo>
                      <a:lnTo>
                        <a:pt x="36" y="0"/>
                      </a:lnTo>
                      <a:lnTo>
                        <a:pt x="0" y="41"/>
                      </a:lnTo>
                      <a:lnTo>
                        <a:pt x="26" y="64"/>
                      </a:lnTo>
                      <a:lnTo>
                        <a:pt x="62" y="22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2" name="Line 1020"/>
                <p:cNvSpPr>
                  <a:spLocks noChangeShapeType="1"/>
                </p:cNvSpPr>
                <p:nvPr/>
              </p:nvSpPr>
              <p:spPr bwMode="auto">
                <a:xfrm flipH="1" flipV="1">
                  <a:off x="1633" y="2291"/>
                  <a:ext cx="3" cy="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3" name="Line 1021"/>
                <p:cNvSpPr>
                  <a:spLocks noChangeShapeType="1"/>
                </p:cNvSpPr>
                <p:nvPr/>
              </p:nvSpPr>
              <p:spPr bwMode="auto">
                <a:xfrm flipH="1">
                  <a:off x="1633" y="2286"/>
                  <a:ext cx="12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4" name="Line 1022"/>
                <p:cNvSpPr>
                  <a:spLocks noChangeShapeType="1"/>
                </p:cNvSpPr>
                <p:nvPr/>
              </p:nvSpPr>
              <p:spPr bwMode="auto">
                <a:xfrm flipH="1" flipV="1">
                  <a:off x="1645" y="2286"/>
                  <a:ext cx="3" cy="9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5" name="Line 1023"/>
                <p:cNvSpPr>
                  <a:spLocks noChangeShapeType="1"/>
                </p:cNvSpPr>
                <p:nvPr/>
              </p:nvSpPr>
              <p:spPr bwMode="auto">
                <a:xfrm flipH="1">
                  <a:off x="1636" y="2295"/>
                  <a:ext cx="12" cy="4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6" name="Freeform 1024"/>
                <p:cNvSpPr>
                  <a:spLocks/>
                </p:cNvSpPr>
                <p:nvPr/>
              </p:nvSpPr>
              <p:spPr bwMode="auto">
                <a:xfrm>
                  <a:off x="1633" y="2286"/>
                  <a:ext cx="15" cy="13"/>
                </a:xfrm>
                <a:custGeom>
                  <a:avLst/>
                  <a:gdLst>
                    <a:gd name="T0" fmla="*/ 61 w 61"/>
                    <a:gd name="T1" fmla="*/ 32 h 50"/>
                    <a:gd name="T2" fmla="*/ 50 w 61"/>
                    <a:gd name="T3" fmla="*/ 0 h 50"/>
                    <a:gd name="T4" fmla="*/ 0 w 61"/>
                    <a:gd name="T5" fmla="*/ 18 h 50"/>
                    <a:gd name="T6" fmla="*/ 10 w 61"/>
                    <a:gd name="T7" fmla="*/ 50 h 50"/>
                    <a:gd name="T8" fmla="*/ 61 w 61"/>
                    <a:gd name="T9" fmla="*/ 32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50">
                      <a:moveTo>
                        <a:pt x="61" y="32"/>
                      </a:moveTo>
                      <a:lnTo>
                        <a:pt x="50" y="0"/>
                      </a:lnTo>
                      <a:lnTo>
                        <a:pt x="0" y="18"/>
                      </a:lnTo>
                      <a:lnTo>
                        <a:pt x="10" y="50"/>
                      </a:lnTo>
                      <a:lnTo>
                        <a:pt x="61" y="32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7" name="Line 1025"/>
                <p:cNvSpPr>
                  <a:spLocks noChangeShapeType="1"/>
                </p:cNvSpPr>
                <p:nvPr/>
              </p:nvSpPr>
              <p:spPr bwMode="auto">
                <a:xfrm flipV="1">
                  <a:off x="1610" y="2627"/>
                  <a:ext cx="2" cy="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8" name="Line 1026"/>
                <p:cNvSpPr>
                  <a:spLocks noChangeShapeType="1"/>
                </p:cNvSpPr>
                <p:nvPr/>
              </p:nvSpPr>
              <p:spPr bwMode="auto">
                <a:xfrm flipH="1" flipV="1">
                  <a:off x="1612" y="2627"/>
                  <a:ext cx="13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59" name="Line 1027"/>
                <p:cNvSpPr>
                  <a:spLocks noChangeShapeType="1"/>
                </p:cNvSpPr>
                <p:nvPr/>
              </p:nvSpPr>
              <p:spPr bwMode="auto">
                <a:xfrm flipV="1">
                  <a:off x="1623" y="2630"/>
                  <a:ext cx="2" cy="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0" name="Line 1028"/>
                <p:cNvSpPr>
                  <a:spLocks noChangeShapeType="1"/>
                </p:cNvSpPr>
                <p:nvPr/>
              </p:nvSpPr>
              <p:spPr bwMode="auto">
                <a:xfrm flipH="1" flipV="1">
                  <a:off x="1610" y="2635"/>
                  <a:ext cx="13" cy="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1" name="Freeform 1029"/>
                <p:cNvSpPr>
                  <a:spLocks/>
                </p:cNvSpPr>
                <p:nvPr/>
              </p:nvSpPr>
              <p:spPr bwMode="auto">
                <a:xfrm>
                  <a:off x="1610" y="2627"/>
                  <a:ext cx="15" cy="11"/>
                </a:xfrm>
                <a:custGeom>
                  <a:avLst/>
                  <a:gdLst>
                    <a:gd name="T0" fmla="*/ 53 w 60"/>
                    <a:gd name="T1" fmla="*/ 43 h 43"/>
                    <a:gd name="T2" fmla="*/ 60 w 60"/>
                    <a:gd name="T3" fmla="*/ 11 h 43"/>
                    <a:gd name="T4" fmla="*/ 8 w 60"/>
                    <a:gd name="T5" fmla="*/ 0 h 43"/>
                    <a:gd name="T6" fmla="*/ 0 w 60"/>
                    <a:gd name="T7" fmla="*/ 33 h 43"/>
                    <a:gd name="T8" fmla="*/ 53 w 60"/>
                    <a:gd name="T9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" h="43">
                      <a:moveTo>
                        <a:pt x="53" y="43"/>
                      </a:moveTo>
                      <a:lnTo>
                        <a:pt x="60" y="11"/>
                      </a:lnTo>
                      <a:lnTo>
                        <a:pt x="8" y="0"/>
                      </a:lnTo>
                      <a:lnTo>
                        <a:pt x="0" y="33"/>
                      </a:lnTo>
                      <a:lnTo>
                        <a:pt x="53" y="43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2" name="Line 1030"/>
                <p:cNvSpPr>
                  <a:spLocks noChangeShapeType="1"/>
                </p:cNvSpPr>
                <p:nvPr/>
              </p:nvSpPr>
              <p:spPr bwMode="auto">
                <a:xfrm flipV="1">
                  <a:off x="1421" y="2908"/>
                  <a:ext cx="5" cy="6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3" name="Line 1031"/>
                <p:cNvSpPr>
                  <a:spLocks noChangeShapeType="1"/>
                </p:cNvSpPr>
                <p:nvPr/>
              </p:nvSpPr>
              <p:spPr bwMode="auto">
                <a:xfrm flipH="1" flipV="1">
                  <a:off x="1426" y="2908"/>
                  <a:ext cx="10" cy="8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4" name="Line 1032"/>
                <p:cNvSpPr>
                  <a:spLocks noChangeShapeType="1"/>
                </p:cNvSpPr>
                <p:nvPr/>
              </p:nvSpPr>
              <p:spPr bwMode="auto">
                <a:xfrm flipV="1">
                  <a:off x="1431" y="2916"/>
                  <a:ext cx="5" cy="7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5" name="Line 1033"/>
                <p:cNvSpPr>
                  <a:spLocks noChangeShapeType="1"/>
                </p:cNvSpPr>
                <p:nvPr/>
              </p:nvSpPr>
              <p:spPr bwMode="auto">
                <a:xfrm flipH="1" flipV="1">
                  <a:off x="1421" y="2914"/>
                  <a:ext cx="10" cy="9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6" name="Freeform 1034"/>
                <p:cNvSpPr>
                  <a:spLocks/>
                </p:cNvSpPr>
                <p:nvPr/>
              </p:nvSpPr>
              <p:spPr bwMode="auto">
                <a:xfrm>
                  <a:off x="1421" y="2908"/>
                  <a:ext cx="15" cy="15"/>
                </a:xfrm>
                <a:custGeom>
                  <a:avLst/>
                  <a:gdLst>
                    <a:gd name="T0" fmla="*/ 40 w 61"/>
                    <a:gd name="T1" fmla="*/ 60 h 60"/>
                    <a:gd name="T2" fmla="*/ 61 w 61"/>
                    <a:gd name="T3" fmla="*/ 34 h 60"/>
                    <a:gd name="T4" fmla="*/ 20 w 61"/>
                    <a:gd name="T5" fmla="*/ 0 h 60"/>
                    <a:gd name="T6" fmla="*/ 0 w 61"/>
                    <a:gd name="T7" fmla="*/ 24 h 60"/>
                    <a:gd name="T8" fmla="*/ 40 w 61"/>
                    <a:gd name="T9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60">
                      <a:moveTo>
                        <a:pt x="40" y="60"/>
                      </a:moveTo>
                      <a:lnTo>
                        <a:pt x="61" y="34"/>
                      </a:lnTo>
                      <a:lnTo>
                        <a:pt x="20" y="0"/>
                      </a:lnTo>
                      <a:lnTo>
                        <a:pt x="0" y="24"/>
                      </a:lnTo>
                      <a:lnTo>
                        <a:pt x="40" y="6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7" name="Line 1035"/>
                <p:cNvSpPr>
                  <a:spLocks noChangeShapeType="1"/>
                </p:cNvSpPr>
                <p:nvPr/>
              </p:nvSpPr>
              <p:spPr bwMode="auto">
                <a:xfrm flipV="1">
                  <a:off x="1117" y="3057"/>
                  <a:ext cx="7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8" name="Line 1036"/>
                <p:cNvSpPr>
                  <a:spLocks noChangeShapeType="1"/>
                </p:cNvSpPr>
                <p:nvPr/>
              </p:nvSpPr>
              <p:spPr bwMode="auto">
                <a:xfrm flipH="1" flipV="1">
                  <a:off x="1124" y="3057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69" name="Line 1037"/>
                <p:cNvSpPr>
                  <a:spLocks noChangeShapeType="1"/>
                </p:cNvSpPr>
                <p:nvPr/>
              </p:nvSpPr>
              <p:spPr bwMode="auto">
                <a:xfrm flipV="1">
                  <a:off x="1121" y="3070"/>
                  <a:ext cx="8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0" name="Line 1038"/>
                <p:cNvSpPr>
                  <a:spLocks noChangeShapeType="1"/>
                </p:cNvSpPr>
                <p:nvPr/>
              </p:nvSpPr>
              <p:spPr bwMode="auto">
                <a:xfrm flipH="1" flipV="1">
                  <a:off x="1117" y="3060"/>
                  <a:ext cx="4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1" name="Freeform 1039"/>
                <p:cNvSpPr>
                  <a:spLocks/>
                </p:cNvSpPr>
                <p:nvPr/>
              </p:nvSpPr>
              <p:spPr bwMode="auto">
                <a:xfrm>
                  <a:off x="1117" y="3057"/>
                  <a:ext cx="12" cy="16"/>
                </a:xfrm>
                <a:custGeom>
                  <a:avLst/>
                  <a:gdLst>
                    <a:gd name="T0" fmla="*/ 16 w 47"/>
                    <a:gd name="T1" fmla="*/ 62 h 62"/>
                    <a:gd name="T2" fmla="*/ 47 w 47"/>
                    <a:gd name="T3" fmla="*/ 50 h 62"/>
                    <a:gd name="T4" fmla="*/ 30 w 47"/>
                    <a:gd name="T5" fmla="*/ 0 h 62"/>
                    <a:gd name="T6" fmla="*/ 0 w 47"/>
                    <a:gd name="T7" fmla="*/ 10 h 62"/>
                    <a:gd name="T8" fmla="*/ 16 w 47"/>
                    <a:gd name="T9" fmla="*/ 6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62">
                      <a:moveTo>
                        <a:pt x="16" y="62"/>
                      </a:moveTo>
                      <a:lnTo>
                        <a:pt x="47" y="50"/>
                      </a:lnTo>
                      <a:lnTo>
                        <a:pt x="30" y="0"/>
                      </a:lnTo>
                      <a:lnTo>
                        <a:pt x="0" y="10"/>
                      </a:lnTo>
                      <a:lnTo>
                        <a:pt x="16" y="62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2" name="Line 1040"/>
                <p:cNvSpPr>
                  <a:spLocks noChangeShapeType="1"/>
                </p:cNvSpPr>
                <p:nvPr/>
              </p:nvSpPr>
              <p:spPr bwMode="auto">
                <a:xfrm>
                  <a:off x="781" y="3035"/>
                  <a:ext cx="7" cy="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3" name="Line 1041"/>
                <p:cNvSpPr>
                  <a:spLocks noChangeShapeType="1"/>
                </p:cNvSpPr>
                <p:nvPr/>
              </p:nvSpPr>
              <p:spPr bwMode="auto">
                <a:xfrm flipV="1">
                  <a:off x="786" y="3036"/>
                  <a:ext cx="2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4" name="Line 1042"/>
                <p:cNvSpPr>
                  <a:spLocks noChangeShapeType="1"/>
                </p:cNvSpPr>
                <p:nvPr/>
              </p:nvSpPr>
              <p:spPr bwMode="auto">
                <a:xfrm>
                  <a:off x="778" y="3048"/>
                  <a:ext cx="8" cy="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5" name="Line 1043"/>
                <p:cNvSpPr>
                  <a:spLocks noChangeShapeType="1"/>
                </p:cNvSpPr>
                <p:nvPr/>
              </p:nvSpPr>
              <p:spPr bwMode="auto">
                <a:xfrm flipV="1">
                  <a:off x="778" y="3035"/>
                  <a:ext cx="3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6" name="Freeform 1044"/>
                <p:cNvSpPr>
                  <a:spLocks/>
                </p:cNvSpPr>
                <p:nvPr/>
              </p:nvSpPr>
              <p:spPr bwMode="auto">
                <a:xfrm>
                  <a:off x="778" y="3035"/>
                  <a:ext cx="10" cy="14"/>
                </a:xfrm>
                <a:custGeom>
                  <a:avLst/>
                  <a:gdLst>
                    <a:gd name="T0" fmla="*/ 0 w 44"/>
                    <a:gd name="T1" fmla="*/ 53 h 59"/>
                    <a:gd name="T2" fmla="*/ 32 w 44"/>
                    <a:gd name="T3" fmla="*/ 59 h 59"/>
                    <a:gd name="T4" fmla="*/ 44 w 44"/>
                    <a:gd name="T5" fmla="*/ 6 h 59"/>
                    <a:gd name="T6" fmla="*/ 13 w 44"/>
                    <a:gd name="T7" fmla="*/ 0 h 59"/>
                    <a:gd name="T8" fmla="*/ 0 w 44"/>
                    <a:gd name="T9" fmla="*/ 53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59">
                      <a:moveTo>
                        <a:pt x="0" y="53"/>
                      </a:moveTo>
                      <a:lnTo>
                        <a:pt x="32" y="59"/>
                      </a:lnTo>
                      <a:lnTo>
                        <a:pt x="44" y="6"/>
                      </a:lnTo>
                      <a:lnTo>
                        <a:pt x="13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7" name="Line 1045"/>
                <p:cNvSpPr>
                  <a:spLocks noChangeShapeType="1"/>
                </p:cNvSpPr>
                <p:nvPr/>
              </p:nvSpPr>
              <p:spPr bwMode="auto">
                <a:xfrm>
                  <a:off x="502" y="2845"/>
                  <a:ext cx="6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8" name="Line 1046"/>
                <p:cNvSpPr>
                  <a:spLocks noChangeShapeType="1"/>
                </p:cNvSpPr>
                <p:nvPr/>
              </p:nvSpPr>
              <p:spPr bwMode="auto">
                <a:xfrm flipV="1">
                  <a:off x="499" y="2850"/>
                  <a:ext cx="9" cy="1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79" name="Line 1047"/>
                <p:cNvSpPr>
                  <a:spLocks noChangeShapeType="1"/>
                </p:cNvSpPr>
                <p:nvPr/>
              </p:nvSpPr>
              <p:spPr bwMode="auto">
                <a:xfrm>
                  <a:off x="493" y="2855"/>
                  <a:ext cx="6" cy="5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0" name="Line 1048"/>
                <p:cNvSpPr>
                  <a:spLocks noChangeShapeType="1"/>
                </p:cNvSpPr>
                <p:nvPr/>
              </p:nvSpPr>
              <p:spPr bwMode="auto">
                <a:xfrm flipV="1">
                  <a:off x="493" y="2845"/>
                  <a:ext cx="9" cy="10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1" name="Freeform 1049"/>
                <p:cNvSpPr>
                  <a:spLocks/>
                </p:cNvSpPr>
                <p:nvPr/>
              </p:nvSpPr>
              <p:spPr bwMode="auto">
                <a:xfrm>
                  <a:off x="493" y="2845"/>
                  <a:ext cx="15" cy="15"/>
                </a:xfrm>
                <a:custGeom>
                  <a:avLst/>
                  <a:gdLst>
                    <a:gd name="T0" fmla="*/ 0 w 62"/>
                    <a:gd name="T1" fmla="*/ 40 h 62"/>
                    <a:gd name="T2" fmla="*/ 26 w 62"/>
                    <a:gd name="T3" fmla="*/ 62 h 62"/>
                    <a:gd name="T4" fmla="*/ 62 w 62"/>
                    <a:gd name="T5" fmla="*/ 22 h 62"/>
                    <a:gd name="T6" fmla="*/ 36 w 62"/>
                    <a:gd name="T7" fmla="*/ 0 h 62"/>
                    <a:gd name="T8" fmla="*/ 0 w 62"/>
                    <a:gd name="T9" fmla="*/ 4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62">
                      <a:moveTo>
                        <a:pt x="0" y="40"/>
                      </a:moveTo>
                      <a:lnTo>
                        <a:pt x="26" y="62"/>
                      </a:lnTo>
                      <a:lnTo>
                        <a:pt x="62" y="22"/>
                      </a:lnTo>
                      <a:lnTo>
                        <a:pt x="36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2" name="Line 1050"/>
                <p:cNvSpPr>
                  <a:spLocks noChangeShapeType="1"/>
                </p:cNvSpPr>
                <p:nvPr/>
              </p:nvSpPr>
              <p:spPr bwMode="auto">
                <a:xfrm flipH="1" flipV="1">
                  <a:off x="900" y="3065"/>
                  <a:ext cx="141" cy="59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3" name="Line 1051"/>
                <p:cNvSpPr>
                  <a:spLocks noChangeShapeType="1"/>
                </p:cNvSpPr>
                <p:nvPr/>
              </p:nvSpPr>
              <p:spPr bwMode="auto">
                <a:xfrm flipH="1" flipV="1">
                  <a:off x="1048" y="3127"/>
                  <a:ext cx="25" cy="1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4" name="Line 1052"/>
                <p:cNvSpPr>
                  <a:spLocks noChangeShapeType="1"/>
                </p:cNvSpPr>
                <p:nvPr/>
              </p:nvSpPr>
              <p:spPr bwMode="auto">
                <a:xfrm flipH="1" flipV="1">
                  <a:off x="1081" y="3140"/>
                  <a:ext cx="36" cy="1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5" name="Line 1053"/>
                <p:cNvSpPr>
                  <a:spLocks noChangeShapeType="1"/>
                </p:cNvSpPr>
                <p:nvPr/>
              </p:nvSpPr>
              <p:spPr bwMode="auto">
                <a:xfrm flipH="1" flipV="1">
                  <a:off x="1124" y="3158"/>
                  <a:ext cx="25" cy="1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6" name="Line 1054"/>
                <p:cNvSpPr>
                  <a:spLocks noChangeShapeType="1"/>
                </p:cNvSpPr>
                <p:nvPr/>
              </p:nvSpPr>
              <p:spPr bwMode="auto">
                <a:xfrm flipH="1" flipV="1">
                  <a:off x="1157" y="3171"/>
                  <a:ext cx="230" cy="9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7" name="Line 1055"/>
                <p:cNvSpPr>
                  <a:spLocks noChangeShapeType="1"/>
                </p:cNvSpPr>
                <p:nvPr/>
              </p:nvSpPr>
              <p:spPr bwMode="auto">
                <a:xfrm flipH="1" flipV="1">
                  <a:off x="1157" y="3171"/>
                  <a:ext cx="204" cy="85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8" name="Line 1056"/>
                <p:cNvSpPr>
                  <a:spLocks noChangeShapeType="1"/>
                </p:cNvSpPr>
                <p:nvPr/>
              </p:nvSpPr>
              <p:spPr bwMode="auto">
                <a:xfrm flipH="1" flipV="1">
                  <a:off x="1038" y="3130"/>
                  <a:ext cx="8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89" name="Line 1057"/>
                <p:cNvSpPr>
                  <a:spLocks noChangeShapeType="1"/>
                </p:cNvSpPr>
                <p:nvPr/>
              </p:nvSpPr>
              <p:spPr bwMode="auto">
                <a:xfrm flipH="1">
                  <a:off x="1038" y="3118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0" name="Line 1058"/>
                <p:cNvSpPr>
                  <a:spLocks noChangeShapeType="1"/>
                </p:cNvSpPr>
                <p:nvPr/>
              </p:nvSpPr>
              <p:spPr bwMode="auto">
                <a:xfrm flipH="1" flipV="1">
                  <a:off x="1043" y="3118"/>
                  <a:ext cx="8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1" name="Line 1059"/>
                <p:cNvSpPr>
                  <a:spLocks noChangeShapeType="1"/>
                </p:cNvSpPr>
                <p:nvPr/>
              </p:nvSpPr>
              <p:spPr bwMode="auto">
                <a:xfrm flipH="1">
                  <a:off x="1046" y="3121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2" name="Freeform 1060"/>
                <p:cNvSpPr>
                  <a:spLocks/>
                </p:cNvSpPr>
                <p:nvPr/>
              </p:nvSpPr>
              <p:spPr bwMode="auto">
                <a:xfrm>
                  <a:off x="1038" y="3118"/>
                  <a:ext cx="13" cy="15"/>
                </a:xfrm>
                <a:custGeom>
                  <a:avLst/>
                  <a:gdLst>
                    <a:gd name="T0" fmla="*/ 50 w 50"/>
                    <a:gd name="T1" fmla="*/ 11 h 61"/>
                    <a:gd name="T2" fmla="*/ 20 w 50"/>
                    <a:gd name="T3" fmla="*/ 0 h 61"/>
                    <a:gd name="T4" fmla="*/ 0 w 50"/>
                    <a:gd name="T5" fmla="*/ 48 h 61"/>
                    <a:gd name="T6" fmla="*/ 30 w 50"/>
                    <a:gd name="T7" fmla="*/ 61 h 61"/>
                    <a:gd name="T8" fmla="*/ 50 w 50"/>
                    <a:gd name="T9" fmla="*/ 1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61">
                      <a:moveTo>
                        <a:pt x="50" y="11"/>
                      </a:moveTo>
                      <a:lnTo>
                        <a:pt x="20" y="0"/>
                      </a:lnTo>
                      <a:lnTo>
                        <a:pt x="0" y="48"/>
                      </a:lnTo>
                      <a:lnTo>
                        <a:pt x="30" y="61"/>
                      </a:lnTo>
                      <a:lnTo>
                        <a:pt x="50" y="11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3" name="Line 1061"/>
                <p:cNvSpPr>
                  <a:spLocks noChangeShapeType="1"/>
                </p:cNvSpPr>
                <p:nvPr/>
              </p:nvSpPr>
              <p:spPr bwMode="auto">
                <a:xfrm flipH="1" flipV="1">
                  <a:off x="1071" y="3143"/>
                  <a:ext cx="7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4" name="Line 1062"/>
                <p:cNvSpPr>
                  <a:spLocks noChangeShapeType="1"/>
                </p:cNvSpPr>
                <p:nvPr/>
              </p:nvSpPr>
              <p:spPr bwMode="auto">
                <a:xfrm flipH="1">
                  <a:off x="1071" y="3131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5" name="Line 1063"/>
                <p:cNvSpPr>
                  <a:spLocks noChangeShapeType="1"/>
                </p:cNvSpPr>
                <p:nvPr/>
              </p:nvSpPr>
              <p:spPr bwMode="auto">
                <a:xfrm flipH="1" flipV="1">
                  <a:off x="1076" y="3131"/>
                  <a:ext cx="7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6" name="Line 1064"/>
                <p:cNvSpPr>
                  <a:spLocks noChangeShapeType="1"/>
                </p:cNvSpPr>
                <p:nvPr/>
              </p:nvSpPr>
              <p:spPr bwMode="auto">
                <a:xfrm flipH="1">
                  <a:off x="1078" y="3134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7" name="Freeform 1065"/>
                <p:cNvSpPr>
                  <a:spLocks/>
                </p:cNvSpPr>
                <p:nvPr/>
              </p:nvSpPr>
              <p:spPr bwMode="auto">
                <a:xfrm>
                  <a:off x="1071" y="3131"/>
                  <a:ext cx="12" cy="16"/>
                </a:xfrm>
                <a:custGeom>
                  <a:avLst/>
                  <a:gdLst>
                    <a:gd name="T0" fmla="*/ 50 w 50"/>
                    <a:gd name="T1" fmla="*/ 12 h 62"/>
                    <a:gd name="T2" fmla="*/ 20 w 50"/>
                    <a:gd name="T3" fmla="*/ 0 h 62"/>
                    <a:gd name="T4" fmla="*/ 0 w 50"/>
                    <a:gd name="T5" fmla="*/ 47 h 62"/>
                    <a:gd name="T6" fmla="*/ 30 w 50"/>
                    <a:gd name="T7" fmla="*/ 62 h 62"/>
                    <a:gd name="T8" fmla="*/ 50 w 50"/>
                    <a:gd name="T9" fmla="*/ 12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62">
                      <a:moveTo>
                        <a:pt x="50" y="12"/>
                      </a:moveTo>
                      <a:lnTo>
                        <a:pt x="20" y="0"/>
                      </a:lnTo>
                      <a:lnTo>
                        <a:pt x="0" y="47"/>
                      </a:lnTo>
                      <a:lnTo>
                        <a:pt x="30" y="62"/>
                      </a:lnTo>
                      <a:lnTo>
                        <a:pt x="50" y="12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8" name="Line 1066"/>
                <p:cNvSpPr>
                  <a:spLocks noChangeShapeType="1"/>
                </p:cNvSpPr>
                <p:nvPr/>
              </p:nvSpPr>
              <p:spPr bwMode="auto">
                <a:xfrm flipH="1" flipV="1">
                  <a:off x="1114" y="3161"/>
                  <a:ext cx="8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299" name="Line 1067"/>
                <p:cNvSpPr>
                  <a:spLocks noChangeShapeType="1"/>
                </p:cNvSpPr>
                <p:nvPr/>
              </p:nvSpPr>
              <p:spPr bwMode="auto">
                <a:xfrm flipH="1">
                  <a:off x="1114" y="3149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0" name="Line 1068"/>
                <p:cNvSpPr>
                  <a:spLocks noChangeShapeType="1"/>
                </p:cNvSpPr>
                <p:nvPr/>
              </p:nvSpPr>
              <p:spPr bwMode="auto">
                <a:xfrm flipH="1" flipV="1">
                  <a:off x="1119" y="3149"/>
                  <a:ext cx="8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1" name="Line 1069"/>
                <p:cNvSpPr>
                  <a:spLocks noChangeShapeType="1"/>
                </p:cNvSpPr>
                <p:nvPr/>
              </p:nvSpPr>
              <p:spPr bwMode="auto">
                <a:xfrm flipH="1">
                  <a:off x="1122" y="3152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2" name="Freeform 1070"/>
                <p:cNvSpPr>
                  <a:spLocks/>
                </p:cNvSpPr>
                <p:nvPr/>
              </p:nvSpPr>
              <p:spPr bwMode="auto">
                <a:xfrm>
                  <a:off x="1114" y="3149"/>
                  <a:ext cx="13" cy="16"/>
                </a:xfrm>
                <a:custGeom>
                  <a:avLst/>
                  <a:gdLst>
                    <a:gd name="T0" fmla="*/ 50 w 50"/>
                    <a:gd name="T1" fmla="*/ 11 h 61"/>
                    <a:gd name="T2" fmla="*/ 20 w 50"/>
                    <a:gd name="T3" fmla="*/ 0 h 61"/>
                    <a:gd name="T4" fmla="*/ 0 w 50"/>
                    <a:gd name="T5" fmla="*/ 48 h 61"/>
                    <a:gd name="T6" fmla="*/ 30 w 50"/>
                    <a:gd name="T7" fmla="*/ 61 h 61"/>
                    <a:gd name="T8" fmla="*/ 50 w 50"/>
                    <a:gd name="T9" fmla="*/ 1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61">
                      <a:moveTo>
                        <a:pt x="50" y="11"/>
                      </a:moveTo>
                      <a:lnTo>
                        <a:pt x="20" y="0"/>
                      </a:lnTo>
                      <a:lnTo>
                        <a:pt x="0" y="48"/>
                      </a:lnTo>
                      <a:lnTo>
                        <a:pt x="30" y="61"/>
                      </a:lnTo>
                      <a:lnTo>
                        <a:pt x="50" y="11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3" name="Line 1071"/>
                <p:cNvSpPr>
                  <a:spLocks noChangeShapeType="1"/>
                </p:cNvSpPr>
                <p:nvPr/>
              </p:nvSpPr>
              <p:spPr bwMode="auto">
                <a:xfrm flipH="1" flipV="1">
                  <a:off x="1147" y="3175"/>
                  <a:ext cx="7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4" name="Line 1072"/>
                <p:cNvSpPr>
                  <a:spLocks noChangeShapeType="1"/>
                </p:cNvSpPr>
                <p:nvPr/>
              </p:nvSpPr>
              <p:spPr bwMode="auto">
                <a:xfrm flipH="1">
                  <a:off x="1147" y="3162"/>
                  <a:ext cx="5" cy="1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5" name="Line 1073"/>
                <p:cNvSpPr>
                  <a:spLocks noChangeShapeType="1"/>
                </p:cNvSpPr>
                <p:nvPr/>
              </p:nvSpPr>
              <p:spPr bwMode="auto">
                <a:xfrm flipH="1" flipV="1">
                  <a:off x="1152" y="3162"/>
                  <a:ext cx="7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6" name="Line 1074"/>
                <p:cNvSpPr>
                  <a:spLocks noChangeShapeType="1"/>
                </p:cNvSpPr>
                <p:nvPr/>
              </p:nvSpPr>
              <p:spPr bwMode="auto">
                <a:xfrm flipH="1">
                  <a:off x="1154" y="3166"/>
                  <a:ext cx="5" cy="1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7" name="Freeform 1075"/>
                <p:cNvSpPr>
                  <a:spLocks/>
                </p:cNvSpPr>
                <p:nvPr/>
              </p:nvSpPr>
              <p:spPr bwMode="auto">
                <a:xfrm>
                  <a:off x="1147" y="3162"/>
                  <a:ext cx="12" cy="16"/>
                </a:xfrm>
                <a:custGeom>
                  <a:avLst/>
                  <a:gdLst>
                    <a:gd name="T0" fmla="*/ 50 w 50"/>
                    <a:gd name="T1" fmla="*/ 14 h 64"/>
                    <a:gd name="T2" fmla="*/ 20 w 50"/>
                    <a:gd name="T3" fmla="*/ 0 h 64"/>
                    <a:gd name="T4" fmla="*/ 0 w 50"/>
                    <a:gd name="T5" fmla="*/ 50 h 64"/>
                    <a:gd name="T6" fmla="*/ 30 w 50"/>
                    <a:gd name="T7" fmla="*/ 64 h 64"/>
                    <a:gd name="T8" fmla="*/ 50 w 50"/>
                    <a:gd name="T9" fmla="*/ 1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64">
                      <a:moveTo>
                        <a:pt x="50" y="14"/>
                      </a:moveTo>
                      <a:lnTo>
                        <a:pt x="20" y="0"/>
                      </a:lnTo>
                      <a:lnTo>
                        <a:pt x="0" y="50"/>
                      </a:lnTo>
                      <a:lnTo>
                        <a:pt x="30" y="64"/>
                      </a:lnTo>
                      <a:lnTo>
                        <a:pt x="50" y="14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8" name="Line 1076"/>
                <p:cNvSpPr>
                  <a:spLocks noChangeShapeType="1"/>
                </p:cNvSpPr>
                <p:nvPr/>
              </p:nvSpPr>
              <p:spPr bwMode="auto">
                <a:xfrm flipH="1">
                  <a:off x="3318" y="2026"/>
                  <a:ext cx="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09" name="Line 1077"/>
                <p:cNvSpPr>
                  <a:spLocks noChangeShapeType="1"/>
                </p:cNvSpPr>
                <p:nvPr/>
              </p:nvSpPr>
              <p:spPr bwMode="auto">
                <a:xfrm flipV="1">
                  <a:off x="3320" y="2024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0" name="Line 1078"/>
                <p:cNvSpPr>
                  <a:spLocks noChangeShapeType="1"/>
                </p:cNvSpPr>
                <p:nvPr/>
              </p:nvSpPr>
              <p:spPr bwMode="auto">
                <a:xfrm flipH="1" flipV="1">
                  <a:off x="3600" y="1850"/>
                  <a:ext cx="20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1" name="Line 1079"/>
                <p:cNvSpPr>
                  <a:spLocks noChangeShapeType="1"/>
                </p:cNvSpPr>
                <p:nvPr/>
              </p:nvSpPr>
              <p:spPr bwMode="auto">
                <a:xfrm flipH="1" flipV="1">
                  <a:off x="3639" y="1855"/>
                  <a:ext cx="19" cy="3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2" name="Line 1080"/>
                <p:cNvSpPr>
                  <a:spLocks noChangeShapeType="1"/>
                </p:cNvSpPr>
                <p:nvPr/>
              </p:nvSpPr>
              <p:spPr bwMode="auto">
                <a:xfrm flipH="1">
                  <a:off x="3685" y="1860"/>
                  <a:ext cx="175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3" name="Line 1081"/>
                <p:cNvSpPr>
                  <a:spLocks noChangeShapeType="1"/>
                </p:cNvSpPr>
                <p:nvPr/>
              </p:nvSpPr>
              <p:spPr bwMode="auto">
                <a:xfrm flipH="1">
                  <a:off x="3879" y="1860"/>
                  <a:ext cx="20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4" name="Line 1082"/>
                <p:cNvSpPr>
                  <a:spLocks noChangeShapeType="1"/>
                </p:cNvSpPr>
                <p:nvPr/>
              </p:nvSpPr>
              <p:spPr bwMode="auto">
                <a:xfrm flipH="1">
                  <a:off x="3918" y="1860"/>
                  <a:ext cx="11" cy="0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5" name="Line 1083"/>
                <p:cNvSpPr>
                  <a:spLocks noChangeShapeType="1"/>
                </p:cNvSpPr>
                <p:nvPr/>
              </p:nvSpPr>
              <p:spPr bwMode="auto">
                <a:xfrm flipH="1">
                  <a:off x="1847" y="1917"/>
                  <a:ext cx="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6" name="Line 1084"/>
                <p:cNvSpPr>
                  <a:spLocks noChangeShapeType="1"/>
                </p:cNvSpPr>
                <p:nvPr/>
              </p:nvSpPr>
              <p:spPr bwMode="auto">
                <a:xfrm flipV="1">
                  <a:off x="1849" y="1915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7" name="Freeform 1085"/>
                <p:cNvSpPr>
                  <a:spLocks/>
                </p:cNvSpPr>
                <p:nvPr/>
              </p:nvSpPr>
              <p:spPr bwMode="auto">
                <a:xfrm>
                  <a:off x="3658" y="1848"/>
                  <a:ext cx="28" cy="1"/>
                </a:xfrm>
                <a:custGeom>
                  <a:avLst/>
                  <a:gdLst>
                    <a:gd name="T0" fmla="*/ 0 w 113"/>
                    <a:gd name="T1" fmla="*/ 0 h 6"/>
                    <a:gd name="T2" fmla="*/ 56 w 113"/>
                    <a:gd name="T3" fmla="*/ 6 h 6"/>
                    <a:gd name="T4" fmla="*/ 113 w 113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3" h="6">
                      <a:moveTo>
                        <a:pt x="0" y="0"/>
                      </a:moveTo>
                      <a:lnTo>
                        <a:pt x="56" y="6"/>
                      </a:lnTo>
                      <a:lnTo>
                        <a:pt x="113" y="6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8" name="Freeform 1086"/>
                <p:cNvSpPr>
                  <a:spLocks/>
                </p:cNvSpPr>
                <p:nvPr/>
              </p:nvSpPr>
              <p:spPr bwMode="auto">
                <a:xfrm>
                  <a:off x="3656" y="1869"/>
                  <a:ext cx="29" cy="1"/>
                </a:xfrm>
                <a:custGeom>
                  <a:avLst/>
                  <a:gdLst>
                    <a:gd name="T0" fmla="*/ 0 w 115"/>
                    <a:gd name="T1" fmla="*/ 0 h 5"/>
                    <a:gd name="T2" fmla="*/ 59 w 115"/>
                    <a:gd name="T3" fmla="*/ 4 h 5"/>
                    <a:gd name="T4" fmla="*/ 115 w 115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5" h="5">
                      <a:moveTo>
                        <a:pt x="0" y="0"/>
                      </a:moveTo>
                      <a:lnTo>
                        <a:pt x="59" y="4"/>
                      </a:lnTo>
                      <a:lnTo>
                        <a:pt x="115" y="5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19" name="Line 1087"/>
                <p:cNvSpPr>
                  <a:spLocks noChangeShapeType="1"/>
                </p:cNvSpPr>
                <p:nvPr/>
              </p:nvSpPr>
              <p:spPr bwMode="auto">
                <a:xfrm flipH="1">
                  <a:off x="3685" y="1849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0" name="Line 1088"/>
                <p:cNvSpPr>
                  <a:spLocks noChangeShapeType="1"/>
                </p:cNvSpPr>
                <p:nvPr/>
              </p:nvSpPr>
              <p:spPr bwMode="auto">
                <a:xfrm flipH="1">
                  <a:off x="3656" y="1848"/>
                  <a:ext cx="2" cy="2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1" name="Freeform 1089"/>
                <p:cNvSpPr>
                  <a:spLocks/>
                </p:cNvSpPr>
                <p:nvPr/>
              </p:nvSpPr>
              <p:spPr bwMode="auto">
                <a:xfrm>
                  <a:off x="3656" y="1848"/>
                  <a:ext cx="30" cy="22"/>
                </a:xfrm>
                <a:custGeom>
                  <a:avLst/>
                  <a:gdLst>
                    <a:gd name="T0" fmla="*/ 0 w 120"/>
                    <a:gd name="T1" fmla="*/ 82 h 87"/>
                    <a:gd name="T2" fmla="*/ 39 w 120"/>
                    <a:gd name="T3" fmla="*/ 86 h 87"/>
                    <a:gd name="T4" fmla="*/ 76 w 120"/>
                    <a:gd name="T5" fmla="*/ 87 h 87"/>
                    <a:gd name="T6" fmla="*/ 115 w 120"/>
                    <a:gd name="T7" fmla="*/ 87 h 87"/>
                    <a:gd name="T8" fmla="*/ 120 w 120"/>
                    <a:gd name="T9" fmla="*/ 6 h 87"/>
                    <a:gd name="T10" fmla="*/ 83 w 120"/>
                    <a:gd name="T11" fmla="*/ 6 h 87"/>
                    <a:gd name="T12" fmla="*/ 45 w 120"/>
                    <a:gd name="T13" fmla="*/ 3 h 87"/>
                    <a:gd name="T14" fmla="*/ 7 w 120"/>
                    <a:gd name="T15" fmla="*/ 0 h 87"/>
                    <a:gd name="T16" fmla="*/ 0 w 120"/>
                    <a:gd name="T17" fmla="*/ 82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" h="87">
                      <a:moveTo>
                        <a:pt x="0" y="82"/>
                      </a:moveTo>
                      <a:lnTo>
                        <a:pt x="39" y="86"/>
                      </a:lnTo>
                      <a:lnTo>
                        <a:pt x="76" y="87"/>
                      </a:lnTo>
                      <a:lnTo>
                        <a:pt x="115" y="87"/>
                      </a:lnTo>
                      <a:lnTo>
                        <a:pt x="120" y="6"/>
                      </a:lnTo>
                      <a:lnTo>
                        <a:pt x="83" y="6"/>
                      </a:lnTo>
                      <a:lnTo>
                        <a:pt x="45" y="3"/>
                      </a:lnTo>
                      <a:lnTo>
                        <a:pt x="7" y="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2" name="Freeform 1090"/>
                <p:cNvSpPr>
                  <a:spLocks/>
                </p:cNvSpPr>
                <p:nvPr/>
              </p:nvSpPr>
              <p:spPr bwMode="auto">
                <a:xfrm>
                  <a:off x="3929" y="1848"/>
                  <a:ext cx="28" cy="1"/>
                </a:xfrm>
                <a:custGeom>
                  <a:avLst/>
                  <a:gdLst>
                    <a:gd name="T0" fmla="*/ 0 w 112"/>
                    <a:gd name="T1" fmla="*/ 6 h 6"/>
                    <a:gd name="T2" fmla="*/ 56 w 112"/>
                    <a:gd name="T3" fmla="*/ 6 h 6"/>
                    <a:gd name="T4" fmla="*/ 112 w 11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6">
                      <a:moveTo>
                        <a:pt x="0" y="6"/>
                      </a:moveTo>
                      <a:lnTo>
                        <a:pt x="56" y="6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3" name="Freeform 1091"/>
                <p:cNvSpPr>
                  <a:spLocks/>
                </p:cNvSpPr>
                <p:nvPr/>
              </p:nvSpPr>
              <p:spPr bwMode="auto">
                <a:xfrm>
                  <a:off x="3930" y="1869"/>
                  <a:ext cx="28" cy="1"/>
                </a:xfrm>
                <a:custGeom>
                  <a:avLst/>
                  <a:gdLst>
                    <a:gd name="T0" fmla="*/ 0 w 112"/>
                    <a:gd name="T1" fmla="*/ 5 h 5"/>
                    <a:gd name="T2" fmla="*/ 56 w 112"/>
                    <a:gd name="T3" fmla="*/ 4 h 5"/>
                    <a:gd name="T4" fmla="*/ 112 w 112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5">
                      <a:moveTo>
                        <a:pt x="0" y="5"/>
                      </a:moveTo>
                      <a:lnTo>
                        <a:pt x="56" y="4"/>
                      </a:lnTo>
                      <a:lnTo>
                        <a:pt x="112" y="0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4" name="Line 1092"/>
                <p:cNvSpPr>
                  <a:spLocks noChangeShapeType="1"/>
                </p:cNvSpPr>
                <p:nvPr/>
              </p:nvSpPr>
              <p:spPr bwMode="auto">
                <a:xfrm>
                  <a:off x="3957" y="1848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5" name="Line 1093"/>
                <p:cNvSpPr>
                  <a:spLocks noChangeShapeType="1"/>
                </p:cNvSpPr>
                <p:nvPr/>
              </p:nvSpPr>
              <p:spPr bwMode="auto">
                <a:xfrm>
                  <a:off x="3929" y="1849"/>
                  <a:ext cx="1" cy="21"/>
                </a:xfrm>
                <a:prstGeom prst="line">
                  <a:avLst/>
                </a:prstGeom>
                <a:noFill/>
                <a:ln w="0">
                  <a:solidFill>
                    <a:srgbClr val="EB3D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6" name="Freeform 1094"/>
                <p:cNvSpPr>
                  <a:spLocks/>
                </p:cNvSpPr>
                <p:nvPr/>
              </p:nvSpPr>
              <p:spPr bwMode="auto">
                <a:xfrm>
                  <a:off x="3929" y="1848"/>
                  <a:ext cx="29" cy="22"/>
                </a:xfrm>
                <a:custGeom>
                  <a:avLst/>
                  <a:gdLst>
                    <a:gd name="T0" fmla="*/ 6 w 118"/>
                    <a:gd name="T1" fmla="*/ 87 h 87"/>
                    <a:gd name="T2" fmla="*/ 42 w 118"/>
                    <a:gd name="T3" fmla="*/ 87 h 87"/>
                    <a:gd name="T4" fmla="*/ 80 w 118"/>
                    <a:gd name="T5" fmla="*/ 86 h 87"/>
                    <a:gd name="T6" fmla="*/ 118 w 118"/>
                    <a:gd name="T7" fmla="*/ 82 h 87"/>
                    <a:gd name="T8" fmla="*/ 112 w 118"/>
                    <a:gd name="T9" fmla="*/ 0 h 87"/>
                    <a:gd name="T10" fmla="*/ 76 w 118"/>
                    <a:gd name="T11" fmla="*/ 3 h 87"/>
                    <a:gd name="T12" fmla="*/ 39 w 118"/>
                    <a:gd name="T13" fmla="*/ 6 h 87"/>
                    <a:gd name="T14" fmla="*/ 0 w 118"/>
                    <a:gd name="T15" fmla="*/ 6 h 87"/>
                    <a:gd name="T16" fmla="*/ 6 w 118"/>
                    <a:gd name="T17" fmla="*/ 87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8" h="87">
                      <a:moveTo>
                        <a:pt x="6" y="87"/>
                      </a:moveTo>
                      <a:lnTo>
                        <a:pt x="42" y="87"/>
                      </a:lnTo>
                      <a:lnTo>
                        <a:pt x="80" y="86"/>
                      </a:lnTo>
                      <a:lnTo>
                        <a:pt x="118" y="82"/>
                      </a:lnTo>
                      <a:lnTo>
                        <a:pt x="112" y="0"/>
                      </a:lnTo>
                      <a:lnTo>
                        <a:pt x="76" y="3"/>
                      </a:lnTo>
                      <a:lnTo>
                        <a:pt x="39" y="6"/>
                      </a:lnTo>
                      <a:lnTo>
                        <a:pt x="0" y="6"/>
                      </a:lnTo>
                      <a:lnTo>
                        <a:pt x="6" y="87"/>
                      </a:lnTo>
                      <a:close/>
                    </a:path>
                  </a:pathLst>
                </a:custGeom>
                <a:solidFill>
                  <a:srgbClr val="DA25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7" name="Line 1095"/>
                <p:cNvSpPr>
                  <a:spLocks noChangeShapeType="1"/>
                </p:cNvSpPr>
                <p:nvPr/>
              </p:nvSpPr>
              <p:spPr bwMode="auto">
                <a:xfrm flipH="1" flipV="1">
                  <a:off x="3581" y="1854"/>
                  <a:ext cx="19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8" name="Freeform 1096"/>
                <p:cNvSpPr>
                  <a:spLocks/>
                </p:cNvSpPr>
                <p:nvPr/>
              </p:nvSpPr>
              <p:spPr bwMode="auto">
                <a:xfrm>
                  <a:off x="3581" y="1841"/>
                  <a:ext cx="20" cy="13"/>
                </a:xfrm>
                <a:custGeom>
                  <a:avLst/>
                  <a:gdLst>
                    <a:gd name="T0" fmla="*/ 82 w 82"/>
                    <a:gd name="T1" fmla="*/ 10 h 52"/>
                    <a:gd name="T2" fmla="*/ 6 w 82"/>
                    <a:gd name="T3" fmla="*/ 0 h 52"/>
                    <a:gd name="T4" fmla="*/ 0 w 82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2" h="52">
                      <a:moveTo>
                        <a:pt x="82" y="10"/>
                      </a:moveTo>
                      <a:lnTo>
                        <a:pt x="6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29" name="Line 1097"/>
                <p:cNvSpPr>
                  <a:spLocks noChangeShapeType="1"/>
                </p:cNvSpPr>
                <p:nvPr/>
              </p:nvSpPr>
              <p:spPr bwMode="auto">
                <a:xfrm flipH="1">
                  <a:off x="3600" y="1844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0" name="Freeform 1098"/>
                <p:cNvSpPr>
                  <a:spLocks/>
                </p:cNvSpPr>
                <p:nvPr/>
              </p:nvSpPr>
              <p:spPr bwMode="auto">
                <a:xfrm>
                  <a:off x="3581" y="1841"/>
                  <a:ext cx="20" cy="16"/>
                </a:xfrm>
                <a:custGeom>
                  <a:avLst/>
                  <a:gdLst>
                    <a:gd name="T0" fmla="*/ 82 w 82"/>
                    <a:gd name="T1" fmla="*/ 10 h 62"/>
                    <a:gd name="T2" fmla="*/ 6 w 82"/>
                    <a:gd name="T3" fmla="*/ 0 h 62"/>
                    <a:gd name="T4" fmla="*/ 0 w 82"/>
                    <a:gd name="T5" fmla="*/ 52 h 62"/>
                    <a:gd name="T6" fmla="*/ 76 w 82"/>
                    <a:gd name="T7" fmla="*/ 62 h 62"/>
                    <a:gd name="T8" fmla="*/ 82 w 82"/>
                    <a:gd name="T9" fmla="*/ 10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82" y="10"/>
                      </a:moveTo>
                      <a:lnTo>
                        <a:pt x="6" y="0"/>
                      </a:lnTo>
                      <a:lnTo>
                        <a:pt x="0" y="52"/>
                      </a:lnTo>
                      <a:lnTo>
                        <a:pt x="76" y="62"/>
                      </a:lnTo>
                      <a:lnTo>
                        <a:pt x="82" y="10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1" name="Line 1099"/>
                <p:cNvSpPr>
                  <a:spLocks noChangeShapeType="1"/>
                </p:cNvSpPr>
                <p:nvPr/>
              </p:nvSpPr>
              <p:spPr bwMode="auto">
                <a:xfrm flipH="1" flipV="1">
                  <a:off x="3619" y="1859"/>
                  <a:ext cx="19" cy="3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2" name="Freeform 1100"/>
                <p:cNvSpPr>
                  <a:spLocks/>
                </p:cNvSpPr>
                <p:nvPr/>
              </p:nvSpPr>
              <p:spPr bwMode="auto">
                <a:xfrm>
                  <a:off x="3619" y="1846"/>
                  <a:ext cx="20" cy="13"/>
                </a:xfrm>
                <a:custGeom>
                  <a:avLst/>
                  <a:gdLst>
                    <a:gd name="T0" fmla="*/ 81 w 81"/>
                    <a:gd name="T1" fmla="*/ 9 h 52"/>
                    <a:gd name="T2" fmla="*/ 7 w 81"/>
                    <a:gd name="T3" fmla="*/ 0 h 52"/>
                    <a:gd name="T4" fmla="*/ 0 w 81"/>
                    <a:gd name="T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1" h="52">
                      <a:moveTo>
                        <a:pt x="81" y="9"/>
                      </a:moveTo>
                      <a:lnTo>
                        <a:pt x="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3" name="Line 1101"/>
                <p:cNvSpPr>
                  <a:spLocks noChangeShapeType="1"/>
                </p:cNvSpPr>
                <p:nvPr/>
              </p:nvSpPr>
              <p:spPr bwMode="auto">
                <a:xfrm flipH="1">
                  <a:off x="3638" y="1849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4" name="Freeform 1102"/>
                <p:cNvSpPr>
                  <a:spLocks/>
                </p:cNvSpPr>
                <p:nvPr/>
              </p:nvSpPr>
              <p:spPr bwMode="auto">
                <a:xfrm>
                  <a:off x="3619" y="1846"/>
                  <a:ext cx="20" cy="16"/>
                </a:xfrm>
                <a:custGeom>
                  <a:avLst/>
                  <a:gdLst>
                    <a:gd name="T0" fmla="*/ 81 w 81"/>
                    <a:gd name="T1" fmla="*/ 9 h 62"/>
                    <a:gd name="T2" fmla="*/ 7 w 81"/>
                    <a:gd name="T3" fmla="*/ 0 h 62"/>
                    <a:gd name="T4" fmla="*/ 0 w 81"/>
                    <a:gd name="T5" fmla="*/ 52 h 62"/>
                    <a:gd name="T6" fmla="*/ 76 w 81"/>
                    <a:gd name="T7" fmla="*/ 62 h 62"/>
                    <a:gd name="T8" fmla="*/ 81 w 81"/>
                    <a:gd name="T9" fmla="*/ 9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1" h="62">
                      <a:moveTo>
                        <a:pt x="81" y="9"/>
                      </a:moveTo>
                      <a:lnTo>
                        <a:pt x="7" y="0"/>
                      </a:lnTo>
                      <a:lnTo>
                        <a:pt x="0" y="52"/>
                      </a:lnTo>
                      <a:lnTo>
                        <a:pt x="76" y="62"/>
                      </a:lnTo>
                      <a:lnTo>
                        <a:pt x="81" y="9"/>
                      </a:lnTo>
                      <a:close/>
                    </a:path>
                  </a:pathLst>
                </a:cu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5" name="Line 1103"/>
                <p:cNvSpPr>
                  <a:spLocks noChangeShapeType="1"/>
                </p:cNvSpPr>
                <p:nvPr/>
              </p:nvSpPr>
              <p:spPr bwMode="auto">
                <a:xfrm flipH="1">
                  <a:off x="3860" y="1866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6" name="Freeform 1104"/>
                <p:cNvSpPr>
                  <a:spLocks/>
                </p:cNvSpPr>
                <p:nvPr/>
              </p:nvSpPr>
              <p:spPr bwMode="auto">
                <a:xfrm>
                  <a:off x="3860" y="1854"/>
                  <a:ext cx="19" cy="12"/>
                </a:xfrm>
                <a:custGeom>
                  <a:avLst/>
                  <a:gdLst>
                    <a:gd name="T0" fmla="*/ 76 w 76"/>
                    <a:gd name="T1" fmla="*/ 0 h 51"/>
                    <a:gd name="T2" fmla="*/ 0 w 76"/>
                    <a:gd name="T3" fmla="*/ 0 h 51"/>
                    <a:gd name="T4" fmla="*/ 0 w 76"/>
                    <a:gd name="T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51">
                      <a:moveTo>
                        <a:pt x="76" y="0"/>
                      </a:moveTo>
                      <a:lnTo>
                        <a:pt x="0" y="0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7" name="Line 1105"/>
                <p:cNvSpPr>
                  <a:spLocks noChangeShapeType="1"/>
                </p:cNvSpPr>
                <p:nvPr/>
              </p:nvSpPr>
              <p:spPr bwMode="auto">
                <a:xfrm>
                  <a:off x="3879" y="1854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8" name="Rectangle 1106"/>
                <p:cNvSpPr>
                  <a:spLocks noChangeArrowheads="1"/>
                </p:cNvSpPr>
                <p:nvPr/>
              </p:nvSpPr>
              <p:spPr bwMode="auto">
                <a:xfrm>
                  <a:off x="3860" y="1854"/>
                  <a:ext cx="19" cy="12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9" name="Line 1107"/>
                <p:cNvSpPr>
                  <a:spLocks noChangeShapeType="1"/>
                </p:cNvSpPr>
                <p:nvPr/>
              </p:nvSpPr>
              <p:spPr bwMode="auto">
                <a:xfrm flipH="1">
                  <a:off x="3899" y="1866"/>
                  <a:ext cx="19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0" name="Freeform 1108"/>
                <p:cNvSpPr>
                  <a:spLocks/>
                </p:cNvSpPr>
                <p:nvPr/>
              </p:nvSpPr>
              <p:spPr bwMode="auto">
                <a:xfrm>
                  <a:off x="3899" y="1854"/>
                  <a:ext cx="19" cy="12"/>
                </a:xfrm>
                <a:custGeom>
                  <a:avLst/>
                  <a:gdLst>
                    <a:gd name="T0" fmla="*/ 76 w 76"/>
                    <a:gd name="T1" fmla="*/ 0 h 51"/>
                    <a:gd name="T2" fmla="*/ 0 w 76"/>
                    <a:gd name="T3" fmla="*/ 0 h 51"/>
                    <a:gd name="T4" fmla="*/ 0 w 76"/>
                    <a:gd name="T5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51">
                      <a:moveTo>
                        <a:pt x="76" y="0"/>
                      </a:moveTo>
                      <a:lnTo>
                        <a:pt x="0" y="0"/>
                      </a:lnTo>
                      <a:lnTo>
                        <a:pt x="0" y="51"/>
                      </a:lnTo>
                    </a:path>
                  </a:pathLst>
                </a:cu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1" name="Line 1109"/>
                <p:cNvSpPr>
                  <a:spLocks noChangeShapeType="1"/>
                </p:cNvSpPr>
                <p:nvPr/>
              </p:nvSpPr>
              <p:spPr bwMode="auto">
                <a:xfrm>
                  <a:off x="3918" y="1854"/>
                  <a:ext cx="0" cy="12"/>
                </a:xfrm>
                <a:prstGeom prst="line">
                  <a:avLst/>
                </a:prstGeom>
                <a:noFill/>
                <a:ln w="0">
                  <a:solidFill>
                    <a:srgbClr val="0071C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2" name="Rectangle 1110"/>
                <p:cNvSpPr>
                  <a:spLocks noChangeArrowheads="1"/>
                </p:cNvSpPr>
                <p:nvPr/>
              </p:nvSpPr>
              <p:spPr bwMode="auto">
                <a:xfrm>
                  <a:off x="3899" y="1854"/>
                  <a:ext cx="19" cy="12"/>
                </a:xfrm>
                <a:prstGeom prst="rect">
                  <a:avLst/>
                </a:prstGeom>
                <a:solidFill>
                  <a:srgbClr val="0079B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3" name="Line 1111"/>
                <p:cNvSpPr>
                  <a:spLocks noChangeShapeType="1"/>
                </p:cNvSpPr>
                <p:nvPr/>
              </p:nvSpPr>
              <p:spPr bwMode="auto">
                <a:xfrm flipH="1">
                  <a:off x="2726" y="1862"/>
                  <a:ext cx="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4" name="Line 1112"/>
                <p:cNvSpPr>
                  <a:spLocks noChangeShapeType="1"/>
                </p:cNvSpPr>
                <p:nvPr/>
              </p:nvSpPr>
              <p:spPr bwMode="auto">
                <a:xfrm flipH="1">
                  <a:off x="3235" y="1810"/>
                  <a:ext cx="4" cy="0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5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3236" y="1808"/>
                  <a:ext cx="0" cy="4"/>
                </a:xfrm>
                <a:prstGeom prst="line">
                  <a:avLst/>
                </a:prstGeom>
                <a:noFill/>
                <a:ln w="0">
                  <a:solidFill>
                    <a:srgbClr val="121214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32" name="Freeform 1115"/>
              <p:cNvSpPr>
                <a:spLocks/>
              </p:cNvSpPr>
              <p:nvPr/>
            </p:nvSpPr>
            <p:spPr bwMode="auto">
              <a:xfrm>
                <a:off x="3178" y="1792"/>
                <a:ext cx="115" cy="17"/>
              </a:xfrm>
              <a:custGeom>
                <a:avLst/>
                <a:gdLst>
                  <a:gd name="T0" fmla="*/ 459 w 459"/>
                  <a:gd name="T1" fmla="*/ 7 h 66"/>
                  <a:gd name="T2" fmla="*/ 303 w 459"/>
                  <a:gd name="T3" fmla="*/ 0 h 66"/>
                  <a:gd name="T4" fmla="*/ 150 w 459"/>
                  <a:gd name="T5" fmla="*/ 23 h 66"/>
                  <a:gd name="T6" fmla="*/ 0 w 459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9" h="66">
                    <a:moveTo>
                      <a:pt x="459" y="7"/>
                    </a:moveTo>
                    <a:lnTo>
                      <a:pt x="303" y="0"/>
                    </a:lnTo>
                    <a:lnTo>
                      <a:pt x="150" y="23"/>
                    </a:lnTo>
                    <a:lnTo>
                      <a:pt x="0" y="66"/>
                    </a:lnTo>
                  </a:path>
                </a:pathLst>
              </a:cu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3" name="Freeform 1116"/>
              <p:cNvSpPr>
                <a:spLocks/>
              </p:cNvSpPr>
              <p:nvPr/>
            </p:nvSpPr>
            <p:spPr bwMode="auto">
              <a:xfrm>
                <a:off x="3187" y="1825"/>
                <a:ext cx="106" cy="15"/>
              </a:xfrm>
              <a:custGeom>
                <a:avLst/>
                <a:gdLst>
                  <a:gd name="T0" fmla="*/ 424 w 424"/>
                  <a:gd name="T1" fmla="*/ 8 h 64"/>
                  <a:gd name="T2" fmla="*/ 281 w 424"/>
                  <a:gd name="T3" fmla="*/ 0 h 64"/>
                  <a:gd name="T4" fmla="*/ 137 w 424"/>
                  <a:gd name="T5" fmla="*/ 20 h 64"/>
                  <a:gd name="T6" fmla="*/ 0 w 424"/>
                  <a:gd name="T7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4" h="64">
                    <a:moveTo>
                      <a:pt x="424" y="8"/>
                    </a:moveTo>
                    <a:lnTo>
                      <a:pt x="281" y="0"/>
                    </a:lnTo>
                    <a:lnTo>
                      <a:pt x="137" y="20"/>
                    </a:lnTo>
                    <a:lnTo>
                      <a:pt x="0" y="64"/>
                    </a:lnTo>
                  </a:path>
                </a:pathLst>
              </a:cu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" name="Line 1117"/>
              <p:cNvSpPr>
                <a:spLocks noChangeShapeType="1"/>
              </p:cNvSpPr>
              <p:nvPr/>
            </p:nvSpPr>
            <p:spPr bwMode="auto">
              <a:xfrm flipV="1">
                <a:off x="3293" y="1794"/>
                <a:ext cx="0" cy="32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5" name="Line 1118"/>
              <p:cNvSpPr>
                <a:spLocks noChangeShapeType="1"/>
              </p:cNvSpPr>
              <p:nvPr/>
            </p:nvSpPr>
            <p:spPr bwMode="auto">
              <a:xfrm>
                <a:off x="3178" y="1809"/>
                <a:ext cx="9" cy="31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6" name="Line 1119"/>
              <p:cNvSpPr>
                <a:spLocks noChangeShapeType="1"/>
              </p:cNvSpPr>
              <p:nvPr/>
            </p:nvSpPr>
            <p:spPr bwMode="auto">
              <a:xfrm flipH="1">
                <a:off x="3274" y="1810"/>
                <a:ext cx="19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7" name="Freeform 1120"/>
              <p:cNvSpPr>
                <a:spLocks/>
              </p:cNvSpPr>
              <p:nvPr/>
            </p:nvSpPr>
            <p:spPr bwMode="auto">
              <a:xfrm>
                <a:off x="3215" y="1810"/>
                <a:ext cx="39" cy="6"/>
              </a:xfrm>
              <a:custGeom>
                <a:avLst/>
                <a:gdLst>
                  <a:gd name="T0" fmla="*/ 154 w 154"/>
                  <a:gd name="T1" fmla="*/ 0 h 23"/>
                  <a:gd name="T2" fmla="*/ 85 w 154"/>
                  <a:gd name="T3" fmla="*/ 0 h 23"/>
                  <a:gd name="T4" fmla="*/ 0 w 154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4" h="23">
                    <a:moveTo>
                      <a:pt x="154" y="0"/>
                    </a:moveTo>
                    <a:lnTo>
                      <a:pt x="85" y="0"/>
                    </a:lnTo>
                    <a:lnTo>
                      <a:pt x="0" y="23"/>
                    </a:lnTo>
                  </a:path>
                </a:pathLst>
              </a:cu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8" name="Line 1121"/>
              <p:cNvSpPr>
                <a:spLocks noChangeShapeType="1"/>
              </p:cNvSpPr>
              <p:nvPr/>
            </p:nvSpPr>
            <p:spPr bwMode="auto">
              <a:xfrm flipH="1">
                <a:off x="3182" y="1821"/>
                <a:ext cx="14" cy="4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9" name="Line 1122"/>
              <p:cNvSpPr>
                <a:spLocks noChangeShapeType="1"/>
              </p:cNvSpPr>
              <p:nvPr/>
            </p:nvSpPr>
            <p:spPr bwMode="auto">
              <a:xfrm>
                <a:off x="3134" y="1834"/>
                <a:ext cx="7" cy="16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0" name="Freeform 1123"/>
              <p:cNvSpPr>
                <a:spLocks/>
              </p:cNvSpPr>
              <p:nvPr/>
            </p:nvSpPr>
            <p:spPr bwMode="auto">
              <a:xfrm>
                <a:off x="3141" y="1826"/>
                <a:ext cx="18" cy="24"/>
              </a:xfrm>
              <a:custGeom>
                <a:avLst/>
                <a:gdLst>
                  <a:gd name="T0" fmla="*/ 44 w 72"/>
                  <a:gd name="T1" fmla="*/ 0 h 96"/>
                  <a:gd name="T2" fmla="*/ 72 w 72"/>
                  <a:gd name="T3" fmla="*/ 68 h 96"/>
                  <a:gd name="T4" fmla="*/ 0 w 72"/>
                  <a:gd name="T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96">
                    <a:moveTo>
                      <a:pt x="44" y="0"/>
                    </a:moveTo>
                    <a:lnTo>
                      <a:pt x="72" y="68"/>
                    </a:lnTo>
                    <a:lnTo>
                      <a:pt x="0" y="96"/>
                    </a:lnTo>
                  </a:path>
                </a:pathLst>
              </a:cu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1" name="Line 1124"/>
              <p:cNvSpPr>
                <a:spLocks noChangeShapeType="1"/>
              </p:cNvSpPr>
              <p:nvPr/>
            </p:nvSpPr>
            <p:spPr bwMode="auto">
              <a:xfrm flipH="1">
                <a:off x="3134" y="1826"/>
                <a:ext cx="18" cy="8"/>
              </a:xfrm>
              <a:prstGeom prst="line">
                <a:avLst/>
              </a:prstGeom>
              <a:noFill/>
              <a:ln w="0">
                <a:solidFill>
                  <a:srgbClr val="0071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2" name="Freeform 1125"/>
              <p:cNvSpPr>
                <a:spLocks/>
              </p:cNvSpPr>
              <p:nvPr/>
            </p:nvSpPr>
            <p:spPr bwMode="auto">
              <a:xfrm>
                <a:off x="3134" y="1826"/>
                <a:ext cx="25" cy="24"/>
              </a:xfrm>
              <a:custGeom>
                <a:avLst/>
                <a:gdLst>
                  <a:gd name="T0" fmla="*/ 100 w 100"/>
                  <a:gd name="T1" fmla="*/ 68 h 96"/>
                  <a:gd name="T2" fmla="*/ 28 w 100"/>
                  <a:gd name="T3" fmla="*/ 96 h 96"/>
                  <a:gd name="T4" fmla="*/ 0 w 100"/>
                  <a:gd name="T5" fmla="*/ 28 h 96"/>
                  <a:gd name="T6" fmla="*/ 72 w 100"/>
                  <a:gd name="T7" fmla="*/ 0 h 96"/>
                  <a:gd name="T8" fmla="*/ 100 w 100"/>
                  <a:gd name="T9" fmla="*/ 6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96">
                    <a:moveTo>
                      <a:pt x="100" y="68"/>
                    </a:moveTo>
                    <a:lnTo>
                      <a:pt x="28" y="96"/>
                    </a:lnTo>
                    <a:lnTo>
                      <a:pt x="0" y="28"/>
                    </a:lnTo>
                    <a:lnTo>
                      <a:pt x="72" y="0"/>
                    </a:lnTo>
                    <a:lnTo>
                      <a:pt x="100" y="68"/>
                    </a:lnTo>
                    <a:close/>
                  </a:path>
                </a:pathLst>
              </a:custGeom>
              <a:solidFill>
                <a:srgbClr val="0079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Line 1126"/>
              <p:cNvSpPr>
                <a:spLocks noChangeShapeType="1"/>
              </p:cNvSpPr>
              <p:nvPr/>
            </p:nvSpPr>
            <p:spPr bwMode="auto">
              <a:xfrm>
                <a:off x="3108" y="1845"/>
                <a:ext cx="7" cy="16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4" name="Freeform 1127"/>
              <p:cNvSpPr>
                <a:spLocks/>
              </p:cNvSpPr>
              <p:nvPr/>
            </p:nvSpPr>
            <p:spPr bwMode="auto">
              <a:xfrm>
                <a:off x="3115" y="1837"/>
                <a:ext cx="17" cy="24"/>
              </a:xfrm>
              <a:custGeom>
                <a:avLst/>
                <a:gdLst>
                  <a:gd name="T0" fmla="*/ 42 w 70"/>
                  <a:gd name="T1" fmla="*/ 0 h 97"/>
                  <a:gd name="T2" fmla="*/ 70 w 70"/>
                  <a:gd name="T3" fmla="*/ 67 h 97"/>
                  <a:gd name="T4" fmla="*/ 0 w 70"/>
                  <a:gd name="T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" h="97">
                    <a:moveTo>
                      <a:pt x="42" y="0"/>
                    </a:moveTo>
                    <a:lnTo>
                      <a:pt x="70" y="67"/>
                    </a:lnTo>
                    <a:lnTo>
                      <a:pt x="0" y="97"/>
                    </a:lnTo>
                  </a:path>
                </a:pathLst>
              </a:cu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5" name="Line 1128"/>
              <p:cNvSpPr>
                <a:spLocks noChangeShapeType="1"/>
              </p:cNvSpPr>
              <p:nvPr/>
            </p:nvSpPr>
            <p:spPr bwMode="auto">
              <a:xfrm flipH="1">
                <a:off x="3108" y="1837"/>
                <a:ext cx="17" cy="8"/>
              </a:xfrm>
              <a:prstGeom prst="line">
                <a:avLst/>
              </a:prstGeom>
              <a:noFill/>
              <a:ln w="0">
                <a:solidFill>
                  <a:srgbClr val="0071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6" name="Freeform 1129"/>
              <p:cNvSpPr>
                <a:spLocks/>
              </p:cNvSpPr>
              <p:nvPr/>
            </p:nvSpPr>
            <p:spPr bwMode="auto">
              <a:xfrm>
                <a:off x="3108" y="1837"/>
                <a:ext cx="24" cy="24"/>
              </a:xfrm>
              <a:custGeom>
                <a:avLst/>
                <a:gdLst>
                  <a:gd name="T0" fmla="*/ 98 w 98"/>
                  <a:gd name="T1" fmla="*/ 67 h 97"/>
                  <a:gd name="T2" fmla="*/ 28 w 98"/>
                  <a:gd name="T3" fmla="*/ 97 h 97"/>
                  <a:gd name="T4" fmla="*/ 0 w 98"/>
                  <a:gd name="T5" fmla="*/ 30 h 97"/>
                  <a:gd name="T6" fmla="*/ 70 w 98"/>
                  <a:gd name="T7" fmla="*/ 0 h 97"/>
                  <a:gd name="T8" fmla="*/ 98 w 98"/>
                  <a:gd name="T9" fmla="*/ 6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7">
                    <a:moveTo>
                      <a:pt x="98" y="67"/>
                    </a:moveTo>
                    <a:lnTo>
                      <a:pt x="28" y="97"/>
                    </a:lnTo>
                    <a:lnTo>
                      <a:pt x="0" y="30"/>
                    </a:lnTo>
                    <a:lnTo>
                      <a:pt x="70" y="0"/>
                    </a:lnTo>
                    <a:lnTo>
                      <a:pt x="98" y="67"/>
                    </a:lnTo>
                    <a:close/>
                  </a:path>
                </a:pathLst>
              </a:custGeom>
              <a:solidFill>
                <a:srgbClr val="0079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7" name="Line 1130"/>
              <p:cNvSpPr>
                <a:spLocks noChangeShapeType="1"/>
              </p:cNvSpPr>
              <p:nvPr/>
            </p:nvSpPr>
            <p:spPr bwMode="auto">
              <a:xfrm flipV="1">
                <a:off x="3339" y="1807"/>
                <a:ext cx="3" cy="18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8" name="Freeform 1131"/>
              <p:cNvSpPr>
                <a:spLocks/>
              </p:cNvSpPr>
              <p:nvPr/>
            </p:nvSpPr>
            <p:spPr bwMode="auto">
              <a:xfrm>
                <a:off x="3320" y="1805"/>
                <a:ext cx="22" cy="18"/>
              </a:xfrm>
              <a:custGeom>
                <a:avLst/>
                <a:gdLst>
                  <a:gd name="T0" fmla="*/ 0 w 86"/>
                  <a:gd name="T1" fmla="*/ 74 h 74"/>
                  <a:gd name="T2" fmla="*/ 10 w 86"/>
                  <a:gd name="T3" fmla="*/ 0 h 74"/>
                  <a:gd name="T4" fmla="*/ 86 w 86"/>
                  <a:gd name="T5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74">
                    <a:moveTo>
                      <a:pt x="0" y="74"/>
                    </a:moveTo>
                    <a:lnTo>
                      <a:pt x="10" y="0"/>
                    </a:lnTo>
                    <a:lnTo>
                      <a:pt x="86" y="10"/>
                    </a:lnTo>
                  </a:path>
                </a:pathLst>
              </a:cu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9" name="Line 1132"/>
              <p:cNvSpPr>
                <a:spLocks noChangeShapeType="1"/>
              </p:cNvSpPr>
              <p:nvPr/>
            </p:nvSpPr>
            <p:spPr bwMode="auto">
              <a:xfrm>
                <a:off x="3320" y="1823"/>
                <a:ext cx="19" cy="2"/>
              </a:xfrm>
              <a:prstGeom prst="line">
                <a:avLst/>
              </a:prstGeom>
              <a:noFill/>
              <a:ln w="0">
                <a:solidFill>
                  <a:srgbClr val="0071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0" name="Freeform 1133"/>
              <p:cNvSpPr>
                <a:spLocks/>
              </p:cNvSpPr>
              <p:nvPr/>
            </p:nvSpPr>
            <p:spPr bwMode="auto">
              <a:xfrm>
                <a:off x="3320" y="1805"/>
                <a:ext cx="22" cy="20"/>
              </a:xfrm>
              <a:custGeom>
                <a:avLst/>
                <a:gdLst>
                  <a:gd name="T0" fmla="*/ 10 w 86"/>
                  <a:gd name="T1" fmla="*/ 0 h 84"/>
                  <a:gd name="T2" fmla="*/ 86 w 86"/>
                  <a:gd name="T3" fmla="*/ 10 h 84"/>
                  <a:gd name="T4" fmla="*/ 76 w 86"/>
                  <a:gd name="T5" fmla="*/ 84 h 84"/>
                  <a:gd name="T6" fmla="*/ 0 w 86"/>
                  <a:gd name="T7" fmla="*/ 74 h 84"/>
                  <a:gd name="T8" fmla="*/ 10 w 86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4">
                    <a:moveTo>
                      <a:pt x="10" y="0"/>
                    </a:moveTo>
                    <a:lnTo>
                      <a:pt x="86" y="10"/>
                    </a:lnTo>
                    <a:lnTo>
                      <a:pt x="76" y="84"/>
                    </a:lnTo>
                    <a:lnTo>
                      <a:pt x="0" y="7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79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1" name="Line 1134"/>
              <p:cNvSpPr>
                <a:spLocks noChangeShapeType="1"/>
              </p:cNvSpPr>
              <p:nvPr/>
            </p:nvSpPr>
            <p:spPr bwMode="auto">
              <a:xfrm flipV="1">
                <a:off x="3368" y="1811"/>
                <a:ext cx="2" cy="18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2" name="Freeform 1135"/>
              <p:cNvSpPr>
                <a:spLocks/>
              </p:cNvSpPr>
              <p:nvPr/>
            </p:nvSpPr>
            <p:spPr bwMode="auto">
              <a:xfrm>
                <a:off x="3349" y="1809"/>
                <a:ext cx="21" cy="17"/>
              </a:xfrm>
              <a:custGeom>
                <a:avLst/>
                <a:gdLst>
                  <a:gd name="T0" fmla="*/ 0 w 86"/>
                  <a:gd name="T1" fmla="*/ 72 h 72"/>
                  <a:gd name="T2" fmla="*/ 10 w 86"/>
                  <a:gd name="T3" fmla="*/ 0 h 72"/>
                  <a:gd name="T4" fmla="*/ 86 w 86"/>
                  <a:gd name="T5" fmla="*/ 1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72">
                    <a:moveTo>
                      <a:pt x="0" y="72"/>
                    </a:moveTo>
                    <a:lnTo>
                      <a:pt x="10" y="0"/>
                    </a:lnTo>
                    <a:lnTo>
                      <a:pt x="86" y="10"/>
                    </a:lnTo>
                  </a:path>
                </a:pathLst>
              </a:cu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Line 1136"/>
              <p:cNvSpPr>
                <a:spLocks noChangeShapeType="1"/>
              </p:cNvSpPr>
              <p:nvPr/>
            </p:nvSpPr>
            <p:spPr bwMode="auto">
              <a:xfrm>
                <a:off x="3349" y="1826"/>
                <a:ext cx="19" cy="3"/>
              </a:xfrm>
              <a:prstGeom prst="line">
                <a:avLst/>
              </a:prstGeom>
              <a:noFill/>
              <a:ln w="0">
                <a:solidFill>
                  <a:srgbClr val="0071C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4" name="Freeform 1137"/>
              <p:cNvSpPr>
                <a:spLocks/>
              </p:cNvSpPr>
              <p:nvPr/>
            </p:nvSpPr>
            <p:spPr bwMode="auto">
              <a:xfrm>
                <a:off x="3349" y="1809"/>
                <a:ext cx="21" cy="20"/>
              </a:xfrm>
              <a:custGeom>
                <a:avLst/>
                <a:gdLst>
                  <a:gd name="T0" fmla="*/ 10 w 86"/>
                  <a:gd name="T1" fmla="*/ 0 h 82"/>
                  <a:gd name="T2" fmla="*/ 86 w 86"/>
                  <a:gd name="T3" fmla="*/ 10 h 82"/>
                  <a:gd name="T4" fmla="*/ 76 w 86"/>
                  <a:gd name="T5" fmla="*/ 82 h 82"/>
                  <a:gd name="T6" fmla="*/ 0 w 86"/>
                  <a:gd name="T7" fmla="*/ 72 h 82"/>
                  <a:gd name="T8" fmla="*/ 10 w 86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2">
                    <a:moveTo>
                      <a:pt x="10" y="0"/>
                    </a:moveTo>
                    <a:lnTo>
                      <a:pt x="86" y="10"/>
                    </a:lnTo>
                    <a:lnTo>
                      <a:pt x="76" y="82"/>
                    </a:lnTo>
                    <a:lnTo>
                      <a:pt x="0" y="7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79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5" name="Line 1138"/>
              <p:cNvSpPr>
                <a:spLocks noChangeShapeType="1"/>
              </p:cNvSpPr>
              <p:nvPr/>
            </p:nvSpPr>
            <p:spPr bwMode="auto">
              <a:xfrm flipH="1" flipV="1">
                <a:off x="3369" y="1820"/>
                <a:ext cx="212" cy="28"/>
              </a:xfrm>
              <a:prstGeom prst="line">
                <a:avLst/>
              </a:prstGeom>
              <a:noFill/>
              <a:ln w="0">
                <a:solidFill>
                  <a:srgbClr val="EB3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6" name="Line 1139"/>
              <p:cNvSpPr>
                <a:spLocks noChangeShapeType="1"/>
              </p:cNvSpPr>
              <p:nvPr/>
            </p:nvSpPr>
            <p:spPr bwMode="auto">
              <a:xfrm flipH="1" flipV="1">
                <a:off x="3341" y="1816"/>
                <a:ext cx="9" cy="2"/>
              </a:xfrm>
              <a:prstGeom prst="line">
                <a:avLst/>
              </a:prstGeom>
              <a:noFill/>
              <a:ln w="0">
                <a:solidFill>
                  <a:srgbClr val="EB3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7" name="Line 1140"/>
              <p:cNvSpPr>
                <a:spLocks noChangeShapeType="1"/>
              </p:cNvSpPr>
              <p:nvPr/>
            </p:nvSpPr>
            <p:spPr bwMode="auto">
              <a:xfrm flipH="1" flipV="1">
                <a:off x="3293" y="1810"/>
                <a:ext cx="28" cy="4"/>
              </a:xfrm>
              <a:prstGeom prst="line">
                <a:avLst/>
              </a:prstGeom>
              <a:noFill/>
              <a:ln w="0">
                <a:solidFill>
                  <a:srgbClr val="EB3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1141"/>
              <p:cNvSpPr>
                <a:spLocks/>
              </p:cNvSpPr>
              <p:nvPr/>
            </p:nvSpPr>
            <p:spPr bwMode="auto">
              <a:xfrm>
                <a:off x="2840" y="1948"/>
                <a:ext cx="36" cy="15"/>
              </a:xfrm>
              <a:custGeom>
                <a:avLst/>
                <a:gdLst>
                  <a:gd name="T0" fmla="*/ 0 w 146"/>
                  <a:gd name="T1" fmla="*/ 60 h 60"/>
                  <a:gd name="T2" fmla="*/ 74 w 146"/>
                  <a:gd name="T3" fmla="*/ 30 h 60"/>
                  <a:gd name="T4" fmla="*/ 146 w 146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" h="60">
                    <a:moveTo>
                      <a:pt x="0" y="60"/>
                    </a:moveTo>
                    <a:lnTo>
                      <a:pt x="74" y="30"/>
                    </a:lnTo>
                    <a:lnTo>
                      <a:pt x="146" y="0"/>
                    </a:lnTo>
                  </a:path>
                </a:pathLst>
              </a:custGeom>
              <a:noFill/>
              <a:ln w="0">
                <a:solidFill>
                  <a:srgbClr val="EB3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9" name="Line 1142"/>
              <p:cNvSpPr>
                <a:spLocks noChangeShapeType="1"/>
              </p:cNvSpPr>
              <p:nvPr/>
            </p:nvSpPr>
            <p:spPr bwMode="auto">
              <a:xfrm flipV="1">
                <a:off x="2894" y="1926"/>
                <a:ext cx="37" cy="15"/>
              </a:xfrm>
              <a:prstGeom prst="line">
                <a:avLst/>
              </a:prstGeom>
              <a:noFill/>
              <a:ln w="0">
                <a:solidFill>
                  <a:srgbClr val="EB3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0" name="Freeform 1143"/>
              <p:cNvSpPr>
                <a:spLocks/>
              </p:cNvSpPr>
              <p:nvPr/>
            </p:nvSpPr>
            <p:spPr bwMode="auto">
              <a:xfrm>
                <a:off x="2949" y="1904"/>
                <a:ext cx="36" cy="14"/>
              </a:xfrm>
              <a:custGeom>
                <a:avLst/>
                <a:gdLst>
                  <a:gd name="T0" fmla="*/ 0 w 146"/>
                  <a:gd name="T1" fmla="*/ 58 h 58"/>
                  <a:gd name="T2" fmla="*/ 74 w 146"/>
                  <a:gd name="T3" fmla="*/ 30 h 58"/>
                  <a:gd name="T4" fmla="*/ 146 w 146"/>
                  <a:gd name="T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" h="58">
                    <a:moveTo>
                      <a:pt x="0" y="58"/>
                    </a:moveTo>
                    <a:lnTo>
                      <a:pt x="74" y="30"/>
                    </a:lnTo>
                    <a:lnTo>
                      <a:pt x="146" y="0"/>
                    </a:lnTo>
                  </a:path>
                </a:pathLst>
              </a:custGeom>
              <a:noFill/>
              <a:ln w="0">
                <a:solidFill>
                  <a:srgbClr val="EB3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1" name="Line 1144"/>
              <p:cNvSpPr>
                <a:spLocks noChangeShapeType="1"/>
              </p:cNvSpPr>
              <p:nvPr/>
            </p:nvSpPr>
            <p:spPr bwMode="auto">
              <a:xfrm flipV="1">
                <a:off x="3004" y="1882"/>
                <a:ext cx="36" cy="14"/>
              </a:xfrm>
              <a:prstGeom prst="line">
                <a:avLst/>
              </a:prstGeom>
              <a:noFill/>
              <a:ln w="0">
                <a:solidFill>
                  <a:srgbClr val="EB3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2" name="Freeform 1145"/>
              <p:cNvSpPr>
                <a:spLocks/>
              </p:cNvSpPr>
              <p:nvPr/>
            </p:nvSpPr>
            <p:spPr bwMode="auto">
              <a:xfrm>
                <a:off x="3058" y="1859"/>
                <a:ext cx="36" cy="15"/>
              </a:xfrm>
              <a:custGeom>
                <a:avLst/>
                <a:gdLst>
                  <a:gd name="T0" fmla="*/ 0 w 146"/>
                  <a:gd name="T1" fmla="*/ 60 h 60"/>
                  <a:gd name="T2" fmla="*/ 73 w 146"/>
                  <a:gd name="T3" fmla="*/ 30 h 60"/>
                  <a:gd name="T4" fmla="*/ 146 w 146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6" h="60">
                    <a:moveTo>
                      <a:pt x="0" y="60"/>
                    </a:moveTo>
                    <a:lnTo>
                      <a:pt x="73" y="30"/>
                    </a:lnTo>
                    <a:lnTo>
                      <a:pt x="146" y="0"/>
                    </a:lnTo>
                  </a:path>
                </a:pathLst>
              </a:custGeom>
              <a:noFill/>
              <a:ln w="0">
                <a:solidFill>
                  <a:srgbClr val="EB3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3" name="Line 1146"/>
              <p:cNvSpPr>
                <a:spLocks noChangeShapeType="1"/>
              </p:cNvSpPr>
              <p:nvPr/>
            </p:nvSpPr>
            <p:spPr bwMode="auto">
              <a:xfrm flipV="1">
                <a:off x="3129" y="1842"/>
                <a:ext cx="9" cy="3"/>
              </a:xfrm>
              <a:prstGeom prst="line">
                <a:avLst/>
              </a:prstGeom>
              <a:noFill/>
              <a:ln w="0">
                <a:solidFill>
                  <a:srgbClr val="EB3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4" name="Freeform 1147"/>
              <p:cNvSpPr>
                <a:spLocks/>
              </p:cNvSpPr>
              <p:nvPr/>
            </p:nvSpPr>
            <p:spPr bwMode="auto">
              <a:xfrm>
                <a:off x="3156" y="1824"/>
                <a:ext cx="26" cy="11"/>
              </a:xfrm>
              <a:custGeom>
                <a:avLst/>
                <a:gdLst>
                  <a:gd name="T0" fmla="*/ 0 w 106"/>
                  <a:gd name="T1" fmla="*/ 43 h 43"/>
                  <a:gd name="T2" fmla="*/ 53 w 106"/>
                  <a:gd name="T3" fmla="*/ 22 h 43"/>
                  <a:gd name="T4" fmla="*/ 106 w 106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43">
                    <a:moveTo>
                      <a:pt x="0" y="43"/>
                    </a:moveTo>
                    <a:lnTo>
                      <a:pt x="53" y="22"/>
                    </a:lnTo>
                    <a:lnTo>
                      <a:pt x="106" y="0"/>
                    </a:lnTo>
                  </a:path>
                </a:pathLst>
              </a:custGeom>
              <a:noFill/>
              <a:ln w="0">
                <a:solidFill>
                  <a:srgbClr val="EB3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5" name="Freeform 1148"/>
              <p:cNvSpPr>
                <a:spLocks/>
              </p:cNvSpPr>
              <p:nvPr/>
            </p:nvSpPr>
            <p:spPr bwMode="auto">
              <a:xfrm>
                <a:off x="3178" y="1792"/>
                <a:ext cx="115" cy="48"/>
              </a:xfrm>
              <a:custGeom>
                <a:avLst/>
                <a:gdLst>
                  <a:gd name="T0" fmla="*/ 459 w 459"/>
                  <a:gd name="T1" fmla="*/ 138 h 194"/>
                  <a:gd name="T2" fmla="*/ 459 w 459"/>
                  <a:gd name="T3" fmla="*/ 7 h 194"/>
                  <a:gd name="T4" fmla="*/ 436 w 459"/>
                  <a:gd name="T5" fmla="*/ 4 h 194"/>
                  <a:gd name="T6" fmla="*/ 412 w 459"/>
                  <a:gd name="T7" fmla="*/ 3 h 194"/>
                  <a:gd name="T8" fmla="*/ 386 w 459"/>
                  <a:gd name="T9" fmla="*/ 0 h 194"/>
                  <a:gd name="T10" fmla="*/ 362 w 459"/>
                  <a:gd name="T11" fmla="*/ 0 h 194"/>
                  <a:gd name="T12" fmla="*/ 338 w 459"/>
                  <a:gd name="T13" fmla="*/ 0 h 194"/>
                  <a:gd name="T14" fmla="*/ 312 w 459"/>
                  <a:gd name="T15" fmla="*/ 0 h 194"/>
                  <a:gd name="T16" fmla="*/ 288 w 459"/>
                  <a:gd name="T17" fmla="*/ 3 h 194"/>
                  <a:gd name="T18" fmla="*/ 263 w 459"/>
                  <a:gd name="T19" fmla="*/ 4 h 194"/>
                  <a:gd name="T20" fmla="*/ 239 w 459"/>
                  <a:gd name="T21" fmla="*/ 7 h 194"/>
                  <a:gd name="T22" fmla="*/ 214 w 459"/>
                  <a:gd name="T23" fmla="*/ 10 h 194"/>
                  <a:gd name="T24" fmla="*/ 190 w 459"/>
                  <a:gd name="T25" fmla="*/ 14 h 194"/>
                  <a:gd name="T26" fmla="*/ 166 w 459"/>
                  <a:gd name="T27" fmla="*/ 18 h 194"/>
                  <a:gd name="T28" fmla="*/ 142 w 459"/>
                  <a:gd name="T29" fmla="*/ 23 h 194"/>
                  <a:gd name="T30" fmla="*/ 119 w 459"/>
                  <a:gd name="T31" fmla="*/ 28 h 194"/>
                  <a:gd name="T32" fmla="*/ 94 w 459"/>
                  <a:gd name="T33" fmla="*/ 36 h 194"/>
                  <a:gd name="T34" fmla="*/ 70 w 459"/>
                  <a:gd name="T35" fmla="*/ 43 h 194"/>
                  <a:gd name="T36" fmla="*/ 46 w 459"/>
                  <a:gd name="T37" fmla="*/ 50 h 194"/>
                  <a:gd name="T38" fmla="*/ 23 w 459"/>
                  <a:gd name="T39" fmla="*/ 58 h 194"/>
                  <a:gd name="T40" fmla="*/ 0 w 459"/>
                  <a:gd name="T41" fmla="*/ 66 h 194"/>
                  <a:gd name="T42" fmla="*/ 35 w 459"/>
                  <a:gd name="T43" fmla="*/ 194 h 194"/>
                  <a:gd name="T44" fmla="*/ 56 w 459"/>
                  <a:gd name="T45" fmla="*/ 186 h 194"/>
                  <a:gd name="T46" fmla="*/ 76 w 459"/>
                  <a:gd name="T47" fmla="*/ 178 h 194"/>
                  <a:gd name="T48" fmla="*/ 99 w 459"/>
                  <a:gd name="T49" fmla="*/ 170 h 194"/>
                  <a:gd name="T50" fmla="*/ 120 w 459"/>
                  <a:gd name="T51" fmla="*/ 164 h 194"/>
                  <a:gd name="T52" fmla="*/ 142 w 459"/>
                  <a:gd name="T53" fmla="*/ 156 h 194"/>
                  <a:gd name="T54" fmla="*/ 164 w 459"/>
                  <a:gd name="T55" fmla="*/ 151 h 194"/>
                  <a:gd name="T56" fmla="*/ 189 w 459"/>
                  <a:gd name="T57" fmla="*/ 146 h 194"/>
                  <a:gd name="T58" fmla="*/ 210 w 459"/>
                  <a:gd name="T59" fmla="*/ 141 h 194"/>
                  <a:gd name="T60" fmla="*/ 232 w 459"/>
                  <a:gd name="T61" fmla="*/ 138 h 194"/>
                  <a:gd name="T62" fmla="*/ 254 w 459"/>
                  <a:gd name="T63" fmla="*/ 136 h 194"/>
                  <a:gd name="T64" fmla="*/ 278 w 459"/>
                  <a:gd name="T65" fmla="*/ 134 h 194"/>
                  <a:gd name="T66" fmla="*/ 300 w 459"/>
                  <a:gd name="T67" fmla="*/ 133 h 194"/>
                  <a:gd name="T68" fmla="*/ 323 w 459"/>
                  <a:gd name="T69" fmla="*/ 130 h 194"/>
                  <a:gd name="T70" fmla="*/ 346 w 459"/>
                  <a:gd name="T71" fmla="*/ 130 h 194"/>
                  <a:gd name="T72" fmla="*/ 370 w 459"/>
                  <a:gd name="T73" fmla="*/ 130 h 194"/>
                  <a:gd name="T74" fmla="*/ 392 w 459"/>
                  <a:gd name="T75" fmla="*/ 130 h 194"/>
                  <a:gd name="T76" fmla="*/ 416 w 459"/>
                  <a:gd name="T77" fmla="*/ 133 h 194"/>
                  <a:gd name="T78" fmla="*/ 437 w 459"/>
                  <a:gd name="T79" fmla="*/ 134 h 194"/>
                  <a:gd name="T80" fmla="*/ 459 w 459"/>
                  <a:gd name="T81" fmla="*/ 1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59" h="194">
                    <a:moveTo>
                      <a:pt x="459" y="138"/>
                    </a:moveTo>
                    <a:lnTo>
                      <a:pt x="459" y="7"/>
                    </a:lnTo>
                    <a:lnTo>
                      <a:pt x="436" y="4"/>
                    </a:lnTo>
                    <a:lnTo>
                      <a:pt x="412" y="3"/>
                    </a:lnTo>
                    <a:lnTo>
                      <a:pt x="386" y="0"/>
                    </a:lnTo>
                    <a:lnTo>
                      <a:pt x="362" y="0"/>
                    </a:lnTo>
                    <a:lnTo>
                      <a:pt x="338" y="0"/>
                    </a:lnTo>
                    <a:lnTo>
                      <a:pt x="312" y="0"/>
                    </a:lnTo>
                    <a:lnTo>
                      <a:pt x="288" y="3"/>
                    </a:lnTo>
                    <a:lnTo>
                      <a:pt x="263" y="4"/>
                    </a:lnTo>
                    <a:lnTo>
                      <a:pt x="239" y="7"/>
                    </a:lnTo>
                    <a:lnTo>
                      <a:pt x="214" y="10"/>
                    </a:lnTo>
                    <a:lnTo>
                      <a:pt x="190" y="14"/>
                    </a:lnTo>
                    <a:lnTo>
                      <a:pt x="166" y="18"/>
                    </a:lnTo>
                    <a:lnTo>
                      <a:pt x="142" y="23"/>
                    </a:lnTo>
                    <a:lnTo>
                      <a:pt x="119" y="28"/>
                    </a:lnTo>
                    <a:lnTo>
                      <a:pt x="94" y="36"/>
                    </a:lnTo>
                    <a:lnTo>
                      <a:pt x="70" y="43"/>
                    </a:lnTo>
                    <a:lnTo>
                      <a:pt x="46" y="50"/>
                    </a:lnTo>
                    <a:lnTo>
                      <a:pt x="23" y="58"/>
                    </a:lnTo>
                    <a:lnTo>
                      <a:pt x="0" y="66"/>
                    </a:lnTo>
                    <a:lnTo>
                      <a:pt x="35" y="194"/>
                    </a:lnTo>
                    <a:lnTo>
                      <a:pt x="56" y="186"/>
                    </a:lnTo>
                    <a:lnTo>
                      <a:pt x="76" y="178"/>
                    </a:lnTo>
                    <a:lnTo>
                      <a:pt x="99" y="170"/>
                    </a:lnTo>
                    <a:lnTo>
                      <a:pt x="120" y="164"/>
                    </a:lnTo>
                    <a:lnTo>
                      <a:pt x="142" y="156"/>
                    </a:lnTo>
                    <a:lnTo>
                      <a:pt x="164" y="151"/>
                    </a:lnTo>
                    <a:lnTo>
                      <a:pt x="189" y="146"/>
                    </a:lnTo>
                    <a:lnTo>
                      <a:pt x="210" y="141"/>
                    </a:lnTo>
                    <a:lnTo>
                      <a:pt x="232" y="138"/>
                    </a:lnTo>
                    <a:lnTo>
                      <a:pt x="254" y="136"/>
                    </a:lnTo>
                    <a:lnTo>
                      <a:pt x="278" y="134"/>
                    </a:lnTo>
                    <a:lnTo>
                      <a:pt x="300" y="133"/>
                    </a:lnTo>
                    <a:lnTo>
                      <a:pt x="323" y="130"/>
                    </a:lnTo>
                    <a:lnTo>
                      <a:pt x="346" y="130"/>
                    </a:lnTo>
                    <a:lnTo>
                      <a:pt x="370" y="130"/>
                    </a:lnTo>
                    <a:lnTo>
                      <a:pt x="392" y="130"/>
                    </a:lnTo>
                    <a:lnTo>
                      <a:pt x="416" y="133"/>
                    </a:lnTo>
                    <a:lnTo>
                      <a:pt x="437" y="134"/>
                    </a:lnTo>
                    <a:lnTo>
                      <a:pt x="459" y="13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6" name="Line 1149"/>
              <p:cNvSpPr>
                <a:spLocks noChangeShapeType="1"/>
              </p:cNvSpPr>
              <p:nvPr/>
            </p:nvSpPr>
            <p:spPr bwMode="auto">
              <a:xfrm flipH="1">
                <a:off x="3666" y="2205"/>
                <a:ext cx="4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7" name="Line 1150"/>
              <p:cNvSpPr>
                <a:spLocks noChangeShapeType="1"/>
              </p:cNvSpPr>
              <p:nvPr/>
            </p:nvSpPr>
            <p:spPr bwMode="auto">
              <a:xfrm flipV="1">
                <a:off x="3669" y="2203"/>
                <a:ext cx="0" cy="4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" name="Line 1151"/>
              <p:cNvSpPr>
                <a:spLocks noChangeShapeType="1"/>
              </p:cNvSpPr>
              <p:nvPr/>
            </p:nvSpPr>
            <p:spPr bwMode="auto">
              <a:xfrm flipH="1">
                <a:off x="3317" y="2528"/>
                <a:ext cx="3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9" name="Line 1152"/>
              <p:cNvSpPr>
                <a:spLocks noChangeShapeType="1"/>
              </p:cNvSpPr>
              <p:nvPr/>
            </p:nvSpPr>
            <p:spPr bwMode="auto">
              <a:xfrm flipV="1">
                <a:off x="3319" y="2526"/>
                <a:ext cx="0" cy="4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0" name="Freeform 1153"/>
              <p:cNvSpPr>
                <a:spLocks/>
              </p:cNvSpPr>
              <p:nvPr/>
            </p:nvSpPr>
            <p:spPr bwMode="auto">
              <a:xfrm>
                <a:off x="3312" y="2521"/>
                <a:ext cx="13" cy="14"/>
              </a:xfrm>
              <a:custGeom>
                <a:avLst/>
                <a:gdLst>
                  <a:gd name="T0" fmla="*/ 27 w 53"/>
                  <a:gd name="T1" fmla="*/ 0 h 52"/>
                  <a:gd name="T2" fmla="*/ 6 w 53"/>
                  <a:gd name="T3" fmla="*/ 10 h 52"/>
                  <a:gd name="T4" fmla="*/ 0 w 53"/>
                  <a:gd name="T5" fmla="*/ 32 h 52"/>
                  <a:gd name="T6" fmla="*/ 16 w 53"/>
                  <a:gd name="T7" fmla="*/ 52 h 52"/>
                  <a:gd name="T8" fmla="*/ 37 w 53"/>
                  <a:gd name="T9" fmla="*/ 52 h 52"/>
                  <a:gd name="T10" fmla="*/ 53 w 53"/>
                  <a:gd name="T11" fmla="*/ 32 h 52"/>
                  <a:gd name="T12" fmla="*/ 47 w 53"/>
                  <a:gd name="T13" fmla="*/ 10 h 52"/>
                  <a:gd name="T14" fmla="*/ 27 w 53"/>
                  <a:gd name="T1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52">
                    <a:moveTo>
                      <a:pt x="27" y="0"/>
                    </a:moveTo>
                    <a:lnTo>
                      <a:pt x="6" y="10"/>
                    </a:lnTo>
                    <a:lnTo>
                      <a:pt x="0" y="32"/>
                    </a:lnTo>
                    <a:lnTo>
                      <a:pt x="16" y="52"/>
                    </a:lnTo>
                    <a:lnTo>
                      <a:pt x="37" y="52"/>
                    </a:lnTo>
                    <a:lnTo>
                      <a:pt x="53" y="32"/>
                    </a:lnTo>
                    <a:lnTo>
                      <a:pt x="47" y="1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1" name="Line 1154"/>
              <p:cNvSpPr>
                <a:spLocks noChangeShapeType="1"/>
              </p:cNvSpPr>
              <p:nvPr/>
            </p:nvSpPr>
            <p:spPr bwMode="auto">
              <a:xfrm flipV="1">
                <a:off x="2974" y="2181"/>
                <a:ext cx="14" cy="24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2" name="Freeform 1155"/>
              <p:cNvSpPr>
                <a:spLocks/>
              </p:cNvSpPr>
              <p:nvPr/>
            </p:nvSpPr>
            <p:spPr bwMode="auto">
              <a:xfrm>
                <a:off x="2963" y="2175"/>
                <a:ext cx="13" cy="30"/>
              </a:xfrm>
              <a:custGeom>
                <a:avLst/>
                <a:gdLst>
                  <a:gd name="T0" fmla="*/ 44 w 53"/>
                  <a:gd name="T1" fmla="*/ 120 h 120"/>
                  <a:gd name="T2" fmla="*/ 0 w 53"/>
                  <a:gd name="T3" fmla="*/ 93 h 120"/>
                  <a:gd name="T4" fmla="*/ 53 w 53"/>
                  <a:gd name="T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3" h="120">
                    <a:moveTo>
                      <a:pt x="44" y="120"/>
                    </a:moveTo>
                    <a:lnTo>
                      <a:pt x="0" y="93"/>
                    </a:lnTo>
                    <a:lnTo>
                      <a:pt x="53" y="0"/>
                    </a:lnTo>
                  </a:path>
                </a:pathLst>
              </a:cu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Line 1156"/>
              <p:cNvSpPr>
                <a:spLocks noChangeShapeType="1"/>
              </p:cNvSpPr>
              <p:nvPr/>
            </p:nvSpPr>
            <p:spPr bwMode="auto">
              <a:xfrm flipH="1" flipV="1">
                <a:off x="2976" y="2175"/>
                <a:ext cx="12" cy="6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4" name="Line 1157"/>
              <p:cNvSpPr>
                <a:spLocks noChangeShapeType="1"/>
              </p:cNvSpPr>
              <p:nvPr/>
            </p:nvSpPr>
            <p:spPr bwMode="auto">
              <a:xfrm flipH="1" flipV="1">
                <a:off x="2965" y="2202"/>
                <a:ext cx="5" cy="3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5" name="Line 1158"/>
              <p:cNvSpPr>
                <a:spLocks noChangeShapeType="1"/>
              </p:cNvSpPr>
              <p:nvPr/>
            </p:nvSpPr>
            <p:spPr bwMode="auto">
              <a:xfrm flipV="1">
                <a:off x="2961" y="2202"/>
                <a:ext cx="4" cy="7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6" name="Line 1159"/>
              <p:cNvSpPr>
                <a:spLocks noChangeShapeType="1"/>
              </p:cNvSpPr>
              <p:nvPr/>
            </p:nvSpPr>
            <p:spPr bwMode="auto">
              <a:xfrm flipH="1" flipV="1">
                <a:off x="2961" y="2209"/>
                <a:ext cx="5" cy="3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7" name="Line 1160"/>
              <p:cNvSpPr>
                <a:spLocks noChangeShapeType="1"/>
              </p:cNvSpPr>
              <p:nvPr/>
            </p:nvSpPr>
            <p:spPr bwMode="auto">
              <a:xfrm flipV="1">
                <a:off x="2966" y="2205"/>
                <a:ext cx="4" cy="7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8" name="Line 1161"/>
              <p:cNvSpPr>
                <a:spLocks noChangeShapeType="1"/>
              </p:cNvSpPr>
              <p:nvPr/>
            </p:nvSpPr>
            <p:spPr bwMode="auto">
              <a:xfrm flipH="1" flipV="1">
                <a:off x="2970" y="2341"/>
                <a:ext cx="10" cy="19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9" name="Line 1162"/>
              <p:cNvSpPr>
                <a:spLocks noChangeShapeType="1"/>
              </p:cNvSpPr>
              <p:nvPr/>
            </p:nvSpPr>
            <p:spPr bwMode="auto">
              <a:xfrm flipV="1">
                <a:off x="2960" y="2341"/>
                <a:ext cx="10" cy="6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0" name="Line 1163"/>
              <p:cNvSpPr>
                <a:spLocks noChangeShapeType="1"/>
              </p:cNvSpPr>
              <p:nvPr/>
            </p:nvSpPr>
            <p:spPr bwMode="auto">
              <a:xfrm flipH="1" flipV="1">
                <a:off x="2960" y="2347"/>
                <a:ext cx="11" cy="18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1" name="Line 1164"/>
              <p:cNvSpPr>
                <a:spLocks noChangeShapeType="1"/>
              </p:cNvSpPr>
              <p:nvPr/>
            </p:nvSpPr>
            <p:spPr bwMode="auto">
              <a:xfrm flipV="1">
                <a:off x="2971" y="2360"/>
                <a:ext cx="9" cy="5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2" name="Line 1165"/>
              <p:cNvSpPr>
                <a:spLocks noChangeShapeType="1"/>
              </p:cNvSpPr>
              <p:nvPr/>
            </p:nvSpPr>
            <p:spPr bwMode="auto">
              <a:xfrm flipH="1" flipV="1">
                <a:off x="2981" y="2361"/>
                <a:ext cx="6" cy="11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" name="Line 1166"/>
              <p:cNvSpPr>
                <a:spLocks noChangeShapeType="1"/>
              </p:cNvSpPr>
              <p:nvPr/>
            </p:nvSpPr>
            <p:spPr bwMode="auto">
              <a:xfrm flipV="1">
                <a:off x="2971" y="2361"/>
                <a:ext cx="10" cy="6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4" name="Line 1167"/>
              <p:cNvSpPr>
                <a:spLocks noChangeShapeType="1"/>
              </p:cNvSpPr>
              <p:nvPr/>
            </p:nvSpPr>
            <p:spPr bwMode="auto">
              <a:xfrm flipH="1" flipV="1">
                <a:off x="2971" y="2367"/>
                <a:ext cx="7" cy="1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5" name="Line 1168"/>
              <p:cNvSpPr>
                <a:spLocks noChangeShapeType="1"/>
              </p:cNvSpPr>
              <p:nvPr/>
            </p:nvSpPr>
            <p:spPr bwMode="auto">
              <a:xfrm flipV="1">
                <a:off x="2978" y="2372"/>
                <a:ext cx="9" cy="5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6" name="Line 1169"/>
              <p:cNvSpPr>
                <a:spLocks noChangeShapeType="1"/>
              </p:cNvSpPr>
              <p:nvPr/>
            </p:nvSpPr>
            <p:spPr bwMode="auto">
              <a:xfrm flipH="1">
                <a:off x="3153" y="2020"/>
                <a:ext cx="25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7" name="Line 1170"/>
              <p:cNvSpPr>
                <a:spLocks noChangeShapeType="1"/>
              </p:cNvSpPr>
              <p:nvPr/>
            </p:nvSpPr>
            <p:spPr bwMode="auto">
              <a:xfrm flipV="1">
                <a:off x="3153" y="2018"/>
                <a:ext cx="0" cy="8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8" name="Line 1171"/>
              <p:cNvSpPr>
                <a:spLocks noChangeShapeType="1"/>
              </p:cNvSpPr>
              <p:nvPr/>
            </p:nvSpPr>
            <p:spPr bwMode="auto">
              <a:xfrm flipH="1">
                <a:off x="3153" y="2026"/>
                <a:ext cx="25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9" name="Line 1172"/>
              <p:cNvSpPr>
                <a:spLocks noChangeShapeType="1"/>
              </p:cNvSpPr>
              <p:nvPr/>
            </p:nvSpPr>
            <p:spPr bwMode="auto">
              <a:xfrm flipV="1">
                <a:off x="3178" y="2018"/>
                <a:ext cx="0" cy="8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0" name="Line 1173"/>
              <p:cNvSpPr>
                <a:spLocks noChangeShapeType="1"/>
              </p:cNvSpPr>
              <p:nvPr/>
            </p:nvSpPr>
            <p:spPr bwMode="auto">
              <a:xfrm flipH="1" flipV="1">
                <a:off x="3659" y="2174"/>
                <a:ext cx="3" cy="6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1" name="Line 1174"/>
              <p:cNvSpPr>
                <a:spLocks noChangeShapeType="1"/>
              </p:cNvSpPr>
              <p:nvPr/>
            </p:nvSpPr>
            <p:spPr bwMode="auto">
              <a:xfrm flipV="1">
                <a:off x="3649" y="2174"/>
                <a:ext cx="10" cy="5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2" name="Line 1175"/>
              <p:cNvSpPr>
                <a:spLocks noChangeShapeType="1"/>
              </p:cNvSpPr>
              <p:nvPr/>
            </p:nvSpPr>
            <p:spPr bwMode="auto">
              <a:xfrm flipH="1" flipV="1">
                <a:off x="3649" y="2179"/>
                <a:ext cx="4" cy="6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3" name="Line 1176"/>
              <p:cNvSpPr>
                <a:spLocks noChangeShapeType="1"/>
              </p:cNvSpPr>
              <p:nvPr/>
            </p:nvSpPr>
            <p:spPr bwMode="auto">
              <a:xfrm flipV="1">
                <a:off x="3654" y="2182"/>
                <a:ext cx="8" cy="4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4" name="Line 1177"/>
              <p:cNvSpPr>
                <a:spLocks noChangeShapeType="1"/>
              </p:cNvSpPr>
              <p:nvPr/>
            </p:nvSpPr>
            <p:spPr bwMode="auto">
              <a:xfrm flipV="1">
                <a:off x="3653" y="2180"/>
                <a:ext cx="9" cy="5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5" name="Line 1178"/>
              <p:cNvSpPr>
                <a:spLocks noChangeShapeType="1"/>
              </p:cNvSpPr>
              <p:nvPr/>
            </p:nvSpPr>
            <p:spPr bwMode="auto">
              <a:xfrm flipH="1" flipV="1">
                <a:off x="3654" y="2186"/>
                <a:ext cx="15" cy="25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6" name="Line 1179"/>
              <p:cNvSpPr>
                <a:spLocks noChangeShapeType="1"/>
              </p:cNvSpPr>
              <p:nvPr/>
            </p:nvSpPr>
            <p:spPr bwMode="auto">
              <a:xfrm flipH="1" flipV="1">
                <a:off x="3662" y="2182"/>
                <a:ext cx="14" cy="24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7" name="Line 1180"/>
              <p:cNvSpPr>
                <a:spLocks noChangeShapeType="1"/>
              </p:cNvSpPr>
              <p:nvPr/>
            </p:nvSpPr>
            <p:spPr bwMode="auto">
              <a:xfrm flipV="1">
                <a:off x="3669" y="2206"/>
                <a:ext cx="7" cy="5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8" name="Line 1181"/>
              <p:cNvSpPr>
                <a:spLocks noChangeShapeType="1"/>
              </p:cNvSpPr>
              <p:nvPr/>
            </p:nvSpPr>
            <p:spPr bwMode="auto">
              <a:xfrm flipV="1">
                <a:off x="3673" y="2343"/>
                <a:ext cx="3" cy="7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99" name="Line 1182"/>
              <p:cNvSpPr>
                <a:spLocks noChangeShapeType="1"/>
              </p:cNvSpPr>
              <p:nvPr/>
            </p:nvSpPr>
            <p:spPr bwMode="auto">
              <a:xfrm flipV="1">
                <a:off x="3667" y="2340"/>
                <a:ext cx="4" cy="7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0" name="Line 1183"/>
              <p:cNvSpPr>
                <a:spLocks noChangeShapeType="1"/>
              </p:cNvSpPr>
              <p:nvPr/>
            </p:nvSpPr>
            <p:spPr bwMode="auto">
              <a:xfrm flipH="1" flipV="1">
                <a:off x="3671" y="2340"/>
                <a:ext cx="5" cy="3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1" name="Line 1184"/>
              <p:cNvSpPr>
                <a:spLocks noChangeShapeType="1"/>
              </p:cNvSpPr>
              <p:nvPr/>
            </p:nvSpPr>
            <p:spPr bwMode="auto">
              <a:xfrm flipH="1" flipV="1">
                <a:off x="3667" y="2347"/>
                <a:ext cx="6" cy="3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" name="Line 1185"/>
              <p:cNvSpPr>
                <a:spLocks noChangeShapeType="1"/>
              </p:cNvSpPr>
              <p:nvPr/>
            </p:nvSpPr>
            <p:spPr bwMode="auto">
              <a:xfrm flipH="1" flipV="1">
                <a:off x="3663" y="2347"/>
                <a:ext cx="11" cy="7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" name="Line 1186"/>
              <p:cNvSpPr>
                <a:spLocks noChangeShapeType="1"/>
              </p:cNvSpPr>
              <p:nvPr/>
            </p:nvSpPr>
            <p:spPr bwMode="auto">
              <a:xfrm flipV="1">
                <a:off x="3649" y="2347"/>
                <a:ext cx="14" cy="23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" name="Line 1187"/>
              <p:cNvSpPr>
                <a:spLocks noChangeShapeType="1"/>
              </p:cNvSpPr>
              <p:nvPr/>
            </p:nvSpPr>
            <p:spPr bwMode="auto">
              <a:xfrm flipH="1" flipV="1">
                <a:off x="3649" y="2370"/>
                <a:ext cx="12" cy="7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" name="Line 1188"/>
              <p:cNvSpPr>
                <a:spLocks noChangeShapeType="1"/>
              </p:cNvSpPr>
              <p:nvPr/>
            </p:nvSpPr>
            <p:spPr bwMode="auto">
              <a:xfrm flipV="1">
                <a:off x="3661" y="2354"/>
                <a:ext cx="13" cy="23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" name="Line 1189"/>
              <p:cNvSpPr>
                <a:spLocks noChangeShapeType="1"/>
              </p:cNvSpPr>
              <p:nvPr/>
            </p:nvSpPr>
            <p:spPr bwMode="auto">
              <a:xfrm flipH="1">
                <a:off x="3153" y="2018"/>
                <a:ext cx="25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7" name="Line 1190"/>
              <p:cNvSpPr>
                <a:spLocks noChangeShapeType="1"/>
              </p:cNvSpPr>
              <p:nvPr/>
            </p:nvSpPr>
            <p:spPr bwMode="auto">
              <a:xfrm flipV="1">
                <a:off x="3153" y="2525"/>
                <a:ext cx="0" cy="9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8" name="Line 1191"/>
              <p:cNvSpPr>
                <a:spLocks noChangeShapeType="1"/>
              </p:cNvSpPr>
              <p:nvPr/>
            </p:nvSpPr>
            <p:spPr bwMode="auto">
              <a:xfrm flipH="1">
                <a:off x="3153" y="2534"/>
                <a:ext cx="25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9" name="Line 1192"/>
              <p:cNvSpPr>
                <a:spLocks noChangeShapeType="1"/>
              </p:cNvSpPr>
              <p:nvPr/>
            </p:nvSpPr>
            <p:spPr bwMode="auto">
              <a:xfrm flipH="1">
                <a:off x="3153" y="2525"/>
                <a:ext cx="25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0" name="Line 1193"/>
              <p:cNvSpPr>
                <a:spLocks noChangeShapeType="1"/>
              </p:cNvSpPr>
              <p:nvPr/>
            </p:nvSpPr>
            <p:spPr bwMode="auto">
              <a:xfrm flipH="1">
                <a:off x="3153" y="2532"/>
                <a:ext cx="25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1" name="Line 1194"/>
              <p:cNvSpPr>
                <a:spLocks noChangeShapeType="1"/>
              </p:cNvSpPr>
              <p:nvPr/>
            </p:nvSpPr>
            <p:spPr bwMode="auto">
              <a:xfrm flipV="1">
                <a:off x="3178" y="2525"/>
                <a:ext cx="0" cy="9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2" name="Freeform 1195"/>
              <p:cNvSpPr>
                <a:spLocks/>
              </p:cNvSpPr>
              <p:nvPr/>
            </p:nvSpPr>
            <p:spPr bwMode="auto">
              <a:xfrm>
                <a:off x="3459" y="2018"/>
                <a:ext cx="25" cy="8"/>
              </a:xfrm>
              <a:custGeom>
                <a:avLst/>
                <a:gdLst>
                  <a:gd name="T0" fmla="*/ 103 w 103"/>
                  <a:gd name="T1" fmla="*/ 34 h 34"/>
                  <a:gd name="T2" fmla="*/ 103 w 103"/>
                  <a:gd name="T3" fmla="*/ 0 h 34"/>
                  <a:gd name="T4" fmla="*/ 0 w 10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" h="34">
                    <a:moveTo>
                      <a:pt x="103" y="34"/>
                    </a:moveTo>
                    <a:lnTo>
                      <a:pt x="10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3" name="Line 1196"/>
              <p:cNvSpPr>
                <a:spLocks noChangeShapeType="1"/>
              </p:cNvSpPr>
              <p:nvPr/>
            </p:nvSpPr>
            <p:spPr bwMode="auto">
              <a:xfrm flipH="1">
                <a:off x="3459" y="2020"/>
                <a:ext cx="25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4" name="Line 1197"/>
              <p:cNvSpPr>
                <a:spLocks noChangeShapeType="1"/>
              </p:cNvSpPr>
              <p:nvPr/>
            </p:nvSpPr>
            <p:spPr bwMode="auto">
              <a:xfrm flipV="1">
                <a:off x="3459" y="2018"/>
                <a:ext cx="0" cy="8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5" name="Line 1198"/>
              <p:cNvSpPr>
                <a:spLocks noChangeShapeType="1"/>
              </p:cNvSpPr>
              <p:nvPr/>
            </p:nvSpPr>
            <p:spPr bwMode="auto">
              <a:xfrm flipH="1">
                <a:off x="3459" y="2026"/>
                <a:ext cx="25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6" name="Line 1199"/>
              <p:cNvSpPr>
                <a:spLocks noChangeShapeType="1"/>
              </p:cNvSpPr>
              <p:nvPr/>
            </p:nvSpPr>
            <p:spPr bwMode="auto">
              <a:xfrm flipH="1">
                <a:off x="3317" y="2528"/>
                <a:ext cx="3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7" name="Line 1200"/>
              <p:cNvSpPr>
                <a:spLocks noChangeShapeType="1"/>
              </p:cNvSpPr>
              <p:nvPr/>
            </p:nvSpPr>
            <p:spPr bwMode="auto">
              <a:xfrm flipV="1">
                <a:off x="3319" y="2526"/>
                <a:ext cx="0" cy="4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8" name="Line 1201"/>
              <p:cNvSpPr>
                <a:spLocks noChangeShapeType="1"/>
              </p:cNvSpPr>
              <p:nvPr/>
            </p:nvSpPr>
            <p:spPr bwMode="auto">
              <a:xfrm flipH="1">
                <a:off x="1201" y="3194"/>
                <a:ext cx="3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9" name="Line 1202"/>
              <p:cNvSpPr>
                <a:spLocks noChangeShapeType="1"/>
              </p:cNvSpPr>
              <p:nvPr/>
            </p:nvSpPr>
            <p:spPr bwMode="auto">
              <a:xfrm flipV="1">
                <a:off x="1202" y="3192"/>
                <a:ext cx="0" cy="4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0" name="Freeform 1203"/>
              <p:cNvSpPr>
                <a:spLocks noEditPoints="1"/>
              </p:cNvSpPr>
              <p:nvPr/>
            </p:nvSpPr>
            <p:spPr bwMode="auto">
              <a:xfrm>
                <a:off x="1980" y="2081"/>
                <a:ext cx="70" cy="71"/>
              </a:xfrm>
              <a:custGeom>
                <a:avLst/>
                <a:gdLst>
                  <a:gd name="T0" fmla="*/ 273 w 281"/>
                  <a:gd name="T1" fmla="*/ 95 h 283"/>
                  <a:gd name="T2" fmla="*/ 272 w 281"/>
                  <a:gd name="T3" fmla="*/ 92 h 283"/>
                  <a:gd name="T4" fmla="*/ 262 w 281"/>
                  <a:gd name="T5" fmla="*/ 97 h 283"/>
                  <a:gd name="T6" fmla="*/ 227 w 281"/>
                  <a:gd name="T7" fmla="*/ 58 h 283"/>
                  <a:gd name="T8" fmla="*/ 253 w 281"/>
                  <a:gd name="T9" fmla="*/ 102 h 283"/>
                  <a:gd name="T10" fmla="*/ 246 w 281"/>
                  <a:gd name="T11" fmla="*/ 48 h 283"/>
                  <a:gd name="T12" fmla="*/ 231 w 281"/>
                  <a:gd name="T13" fmla="*/ 62 h 283"/>
                  <a:gd name="T14" fmla="*/ 243 w 281"/>
                  <a:gd name="T15" fmla="*/ 44 h 283"/>
                  <a:gd name="T16" fmla="*/ 201 w 281"/>
                  <a:gd name="T17" fmla="*/ 13 h 283"/>
                  <a:gd name="T18" fmla="*/ 200 w 281"/>
                  <a:gd name="T19" fmla="*/ 13 h 283"/>
                  <a:gd name="T20" fmla="*/ 150 w 281"/>
                  <a:gd name="T21" fmla="*/ 0 h 283"/>
                  <a:gd name="T22" fmla="*/ 145 w 281"/>
                  <a:gd name="T23" fmla="*/ 0 h 283"/>
                  <a:gd name="T24" fmla="*/ 147 w 281"/>
                  <a:gd name="T25" fmla="*/ 10 h 283"/>
                  <a:gd name="T26" fmla="*/ 99 w 281"/>
                  <a:gd name="T27" fmla="*/ 29 h 283"/>
                  <a:gd name="T28" fmla="*/ 149 w 281"/>
                  <a:gd name="T29" fmla="*/ 22 h 283"/>
                  <a:gd name="T30" fmla="*/ 95 w 281"/>
                  <a:gd name="T31" fmla="*/ 8 h 283"/>
                  <a:gd name="T32" fmla="*/ 102 w 281"/>
                  <a:gd name="T33" fmla="*/ 28 h 283"/>
                  <a:gd name="T34" fmla="*/ 91 w 281"/>
                  <a:gd name="T35" fmla="*/ 9 h 283"/>
                  <a:gd name="T36" fmla="*/ 46 w 281"/>
                  <a:gd name="T37" fmla="*/ 37 h 283"/>
                  <a:gd name="T38" fmla="*/ 45 w 281"/>
                  <a:gd name="T39" fmla="*/ 39 h 283"/>
                  <a:gd name="T40" fmla="*/ 15 w 281"/>
                  <a:gd name="T41" fmla="*/ 80 h 283"/>
                  <a:gd name="T42" fmla="*/ 13 w 281"/>
                  <a:gd name="T43" fmla="*/ 84 h 283"/>
                  <a:gd name="T44" fmla="*/ 24 w 281"/>
                  <a:gd name="T45" fmla="*/ 87 h 283"/>
                  <a:gd name="T46" fmla="*/ 21 w 281"/>
                  <a:gd name="T47" fmla="*/ 137 h 283"/>
                  <a:gd name="T48" fmla="*/ 34 w 281"/>
                  <a:gd name="T49" fmla="*/ 89 h 283"/>
                  <a:gd name="T50" fmla="*/ 1 w 281"/>
                  <a:gd name="T51" fmla="*/ 132 h 283"/>
                  <a:gd name="T52" fmla="*/ 21 w 281"/>
                  <a:gd name="T53" fmla="*/ 133 h 283"/>
                  <a:gd name="T54" fmla="*/ 1 w 281"/>
                  <a:gd name="T55" fmla="*/ 137 h 283"/>
                  <a:gd name="T56" fmla="*/ 9 w 281"/>
                  <a:gd name="T57" fmla="*/ 190 h 283"/>
                  <a:gd name="T58" fmla="*/ 10 w 281"/>
                  <a:gd name="T59" fmla="*/ 191 h 283"/>
                  <a:gd name="T60" fmla="*/ 36 w 281"/>
                  <a:gd name="T61" fmla="*/ 234 h 283"/>
                  <a:gd name="T62" fmla="*/ 39 w 281"/>
                  <a:gd name="T63" fmla="*/ 236 h 283"/>
                  <a:gd name="T64" fmla="*/ 45 w 281"/>
                  <a:gd name="T65" fmla="*/ 229 h 283"/>
                  <a:gd name="T66" fmla="*/ 91 w 281"/>
                  <a:gd name="T67" fmla="*/ 253 h 283"/>
                  <a:gd name="T68" fmla="*/ 51 w 281"/>
                  <a:gd name="T69" fmla="*/ 220 h 283"/>
                  <a:gd name="T70" fmla="*/ 79 w 281"/>
                  <a:gd name="T71" fmla="*/ 269 h 283"/>
                  <a:gd name="T72" fmla="*/ 87 w 281"/>
                  <a:gd name="T73" fmla="*/ 250 h 283"/>
                  <a:gd name="T74" fmla="*/ 82 w 281"/>
                  <a:gd name="T75" fmla="*/ 270 h 283"/>
                  <a:gd name="T76" fmla="*/ 135 w 281"/>
                  <a:gd name="T77" fmla="*/ 283 h 283"/>
                  <a:gd name="T78" fmla="*/ 136 w 281"/>
                  <a:gd name="T79" fmla="*/ 283 h 283"/>
                  <a:gd name="T80" fmla="*/ 186 w 281"/>
                  <a:gd name="T81" fmla="*/ 275 h 283"/>
                  <a:gd name="T82" fmla="*/ 191 w 281"/>
                  <a:gd name="T83" fmla="*/ 273 h 283"/>
                  <a:gd name="T84" fmla="*/ 185 w 281"/>
                  <a:gd name="T85" fmla="*/ 264 h 283"/>
                  <a:gd name="T86" fmla="*/ 223 w 281"/>
                  <a:gd name="T87" fmla="*/ 228 h 283"/>
                  <a:gd name="T88" fmla="*/ 179 w 281"/>
                  <a:gd name="T89" fmla="*/ 255 h 283"/>
                  <a:gd name="T90" fmla="*/ 235 w 281"/>
                  <a:gd name="T91" fmla="*/ 245 h 283"/>
                  <a:gd name="T92" fmla="*/ 220 w 281"/>
                  <a:gd name="T93" fmla="*/ 230 h 283"/>
                  <a:gd name="T94" fmla="*/ 237 w 281"/>
                  <a:gd name="T95" fmla="*/ 243 h 283"/>
                  <a:gd name="T96" fmla="*/ 268 w 281"/>
                  <a:gd name="T97" fmla="*/ 201 h 283"/>
                  <a:gd name="T98" fmla="*/ 268 w 281"/>
                  <a:gd name="T99" fmla="*/ 199 h 283"/>
                  <a:gd name="T100" fmla="*/ 281 w 281"/>
                  <a:gd name="T101" fmla="*/ 14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1" h="283">
                    <a:moveTo>
                      <a:pt x="260" y="148"/>
                    </a:moveTo>
                    <a:lnTo>
                      <a:pt x="252" y="98"/>
                    </a:lnTo>
                    <a:lnTo>
                      <a:pt x="273" y="95"/>
                    </a:lnTo>
                    <a:lnTo>
                      <a:pt x="281" y="145"/>
                    </a:lnTo>
                    <a:lnTo>
                      <a:pt x="260" y="148"/>
                    </a:lnTo>
                    <a:close/>
                    <a:moveTo>
                      <a:pt x="272" y="92"/>
                    </a:moveTo>
                    <a:lnTo>
                      <a:pt x="272" y="93"/>
                    </a:lnTo>
                    <a:lnTo>
                      <a:pt x="273" y="95"/>
                    </a:lnTo>
                    <a:lnTo>
                      <a:pt x="262" y="97"/>
                    </a:lnTo>
                    <a:lnTo>
                      <a:pt x="272" y="92"/>
                    </a:lnTo>
                    <a:close/>
                    <a:moveTo>
                      <a:pt x="253" y="102"/>
                    </a:moveTo>
                    <a:lnTo>
                      <a:pt x="227" y="58"/>
                    </a:lnTo>
                    <a:lnTo>
                      <a:pt x="246" y="48"/>
                    </a:lnTo>
                    <a:lnTo>
                      <a:pt x="272" y="92"/>
                    </a:lnTo>
                    <a:lnTo>
                      <a:pt x="253" y="102"/>
                    </a:lnTo>
                    <a:close/>
                    <a:moveTo>
                      <a:pt x="243" y="44"/>
                    </a:moveTo>
                    <a:lnTo>
                      <a:pt x="245" y="45"/>
                    </a:lnTo>
                    <a:lnTo>
                      <a:pt x="246" y="48"/>
                    </a:lnTo>
                    <a:lnTo>
                      <a:pt x="237" y="53"/>
                    </a:lnTo>
                    <a:lnTo>
                      <a:pt x="243" y="44"/>
                    </a:lnTo>
                    <a:close/>
                    <a:moveTo>
                      <a:pt x="231" y="62"/>
                    </a:moveTo>
                    <a:lnTo>
                      <a:pt x="191" y="32"/>
                    </a:lnTo>
                    <a:lnTo>
                      <a:pt x="204" y="14"/>
                    </a:lnTo>
                    <a:lnTo>
                      <a:pt x="243" y="44"/>
                    </a:lnTo>
                    <a:lnTo>
                      <a:pt x="231" y="62"/>
                    </a:lnTo>
                    <a:close/>
                    <a:moveTo>
                      <a:pt x="200" y="13"/>
                    </a:moveTo>
                    <a:lnTo>
                      <a:pt x="201" y="13"/>
                    </a:lnTo>
                    <a:lnTo>
                      <a:pt x="204" y="14"/>
                    </a:lnTo>
                    <a:lnTo>
                      <a:pt x="197" y="23"/>
                    </a:lnTo>
                    <a:lnTo>
                      <a:pt x="200" y="13"/>
                    </a:lnTo>
                    <a:close/>
                    <a:moveTo>
                      <a:pt x="195" y="33"/>
                    </a:moveTo>
                    <a:lnTo>
                      <a:pt x="145" y="20"/>
                    </a:lnTo>
                    <a:lnTo>
                      <a:pt x="150" y="0"/>
                    </a:lnTo>
                    <a:lnTo>
                      <a:pt x="200" y="13"/>
                    </a:lnTo>
                    <a:lnTo>
                      <a:pt x="195" y="33"/>
                    </a:lnTo>
                    <a:close/>
                    <a:moveTo>
                      <a:pt x="145" y="0"/>
                    </a:moveTo>
                    <a:lnTo>
                      <a:pt x="147" y="0"/>
                    </a:lnTo>
                    <a:lnTo>
                      <a:pt x="150" y="0"/>
                    </a:lnTo>
                    <a:lnTo>
                      <a:pt x="147" y="10"/>
                    </a:lnTo>
                    <a:lnTo>
                      <a:pt x="145" y="0"/>
                    </a:lnTo>
                    <a:close/>
                    <a:moveTo>
                      <a:pt x="149" y="22"/>
                    </a:moveTo>
                    <a:lnTo>
                      <a:pt x="99" y="29"/>
                    </a:lnTo>
                    <a:lnTo>
                      <a:pt x="95" y="8"/>
                    </a:lnTo>
                    <a:lnTo>
                      <a:pt x="145" y="0"/>
                    </a:lnTo>
                    <a:lnTo>
                      <a:pt x="149" y="22"/>
                    </a:lnTo>
                    <a:close/>
                    <a:moveTo>
                      <a:pt x="91" y="9"/>
                    </a:moveTo>
                    <a:lnTo>
                      <a:pt x="94" y="9"/>
                    </a:lnTo>
                    <a:lnTo>
                      <a:pt x="95" y="8"/>
                    </a:lnTo>
                    <a:lnTo>
                      <a:pt x="97" y="19"/>
                    </a:lnTo>
                    <a:lnTo>
                      <a:pt x="91" y="9"/>
                    </a:lnTo>
                    <a:close/>
                    <a:moveTo>
                      <a:pt x="102" y="28"/>
                    </a:moveTo>
                    <a:lnTo>
                      <a:pt x="59" y="54"/>
                    </a:lnTo>
                    <a:lnTo>
                      <a:pt x="48" y="35"/>
                    </a:lnTo>
                    <a:lnTo>
                      <a:pt x="91" y="9"/>
                    </a:lnTo>
                    <a:lnTo>
                      <a:pt x="102" y="28"/>
                    </a:lnTo>
                    <a:close/>
                    <a:moveTo>
                      <a:pt x="45" y="39"/>
                    </a:moveTo>
                    <a:lnTo>
                      <a:pt x="46" y="37"/>
                    </a:lnTo>
                    <a:lnTo>
                      <a:pt x="48" y="35"/>
                    </a:lnTo>
                    <a:lnTo>
                      <a:pt x="54" y="44"/>
                    </a:lnTo>
                    <a:lnTo>
                      <a:pt x="45" y="39"/>
                    </a:lnTo>
                    <a:close/>
                    <a:moveTo>
                      <a:pt x="61" y="50"/>
                    </a:moveTo>
                    <a:lnTo>
                      <a:pt x="31" y="93"/>
                    </a:lnTo>
                    <a:lnTo>
                      <a:pt x="15" y="80"/>
                    </a:lnTo>
                    <a:lnTo>
                      <a:pt x="45" y="39"/>
                    </a:lnTo>
                    <a:lnTo>
                      <a:pt x="61" y="50"/>
                    </a:lnTo>
                    <a:close/>
                    <a:moveTo>
                      <a:pt x="13" y="84"/>
                    </a:moveTo>
                    <a:lnTo>
                      <a:pt x="14" y="82"/>
                    </a:lnTo>
                    <a:lnTo>
                      <a:pt x="15" y="80"/>
                    </a:lnTo>
                    <a:lnTo>
                      <a:pt x="24" y="87"/>
                    </a:lnTo>
                    <a:lnTo>
                      <a:pt x="13" y="84"/>
                    </a:lnTo>
                    <a:close/>
                    <a:moveTo>
                      <a:pt x="34" y="89"/>
                    </a:moveTo>
                    <a:lnTo>
                      <a:pt x="21" y="137"/>
                    </a:lnTo>
                    <a:lnTo>
                      <a:pt x="1" y="132"/>
                    </a:lnTo>
                    <a:lnTo>
                      <a:pt x="13" y="84"/>
                    </a:lnTo>
                    <a:lnTo>
                      <a:pt x="34" y="89"/>
                    </a:lnTo>
                    <a:close/>
                    <a:moveTo>
                      <a:pt x="1" y="137"/>
                    </a:moveTo>
                    <a:lnTo>
                      <a:pt x="0" y="134"/>
                    </a:lnTo>
                    <a:lnTo>
                      <a:pt x="1" y="132"/>
                    </a:lnTo>
                    <a:lnTo>
                      <a:pt x="11" y="134"/>
                    </a:lnTo>
                    <a:lnTo>
                      <a:pt x="1" y="137"/>
                    </a:lnTo>
                    <a:close/>
                    <a:moveTo>
                      <a:pt x="21" y="133"/>
                    </a:moveTo>
                    <a:lnTo>
                      <a:pt x="30" y="185"/>
                    </a:lnTo>
                    <a:lnTo>
                      <a:pt x="9" y="188"/>
                    </a:lnTo>
                    <a:lnTo>
                      <a:pt x="1" y="137"/>
                    </a:lnTo>
                    <a:lnTo>
                      <a:pt x="21" y="133"/>
                    </a:lnTo>
                    <a:close/>
                    <a:moveTo>
                      <a:pt x="10" y="191"/>
                    </a:moveTo>
                    <a:lnTo>
                      <a:pt x="9" y="190"/>
                    </a:lnTo>
                    <a:lnTo>
                      <a:pt x="9" y="188"/>
                    </a:lnTo>
                    <a:lnTo>
                      <a:pt x="19" y="186"/>
                    </a:lnTo>
                    <a:lnTo>
                      <a:pt x="10" y="191"/>
                    </a:lnTo>
                    <a:close/>
                    <a:moveTo>
                      <a:pt x="28" y="181"/>
                    </a:moveTo>
                    <a:lnTo>
                      <a:pt x="54" y="223"/>
                    </a:lnTo>
                    <a:lnTo>
                      <a:pt x="36" y="234"/>
                    </a:lnTo>
                    <a:lnTo>
                      <a:pt x="10" y="191"/>
                    </a:lnTo>
                    <a:lnTo>
                      <a:pt x="28" y="181"/>
                    </a:lnTo>
                    <a:close/>
                    <a:moveTo>
                      <a:pt x="39" y="236"/>
                    </a:moveTo>
                    <a:lnTo>
                      <a:pt x="38" y="235"/>
                    </a:lnTo>
                    <a:lnTo>
                      <a:pt x="36" y="234"/>
                    </a:lnTo>
                    <a:lnTo>
                      <a:pt x="45" y="229"/>
                    </a:lnTo>
                    <a:lnTo>
                      <a:pt x="39" y="236"/>
                    </a:lnTo>
                    <a:close/>
                    <a:moveTo>
                      <a:pt x="51" y="220"/>
                    </a:moveTo>
                    <a:lnTo>
                      <a:pt x="91" y="253"/>
                    </a:lnTo>
                    <a:lnTo>
                      <a:pt x="79" y="269"/>
                    </a:lnTo>
                    <a:lnTo>
                      <a:pt x="39" y="236"/>
                    </a:lnTo>
                    <a:lnTo>
                      <a:pt x="51" y="220"/>
                    </a:lnTo>
                    <a:close/>
                    <a:moveTo>
                      <a:pt x="82" y="270"/>
                    </a:moveTo>
                    <a:lnTo>
                      <a:pt x="80" y="270"/>
                    </a:lnTo>
                    <a:lnTo>
                      <a:pt x="79" y="269"/>
                    </a:lnTo>
                    <a:lnTo>
                      <a:pt x="85" y="260"/>
                    </a:lnTo>
                    <a:lnTo>
                      <a:pt x="82" y="270"/>
                    </a:lnTo>
                    <a:close/>
                    <a:moveTo>
                      <a:pt x="87" y="250"/>
                    </a:moveTo>
                    <a:lnTo>
                      <a:pt x="137" y="263"/>
                    </a:lnTo>
                    <a:lnTo>
                      <a:pt x="132" y="283"/>
                    </a:lnTo>
                    <a:lnTo>
                      <a:pt x="82" y="270"/>
                    </a:lnTo>
                    <a:lnTo>
                      <a:pt x="87" y="250"/>
                    </a:lnTo>
                    <a:close/>
                    <a:moveTo>
                      <a:pt x="136" y="283"/>
                    </a:moveTo>
                    <a:lnTo>
                      <a:pt x="135" y="283"/>
                    </a:lnTo>
                    <a:lnTo>
                      <a:pt x="132" y="283"/>
                    </a:lnTo>
                    <a:lnTo>
                      <a:pt x="135" y="273"/>
                    </a:lnTo>
                    <a:lnTo>
                      <a:pt x="136" y="283"/>
                    </a:lnTo>
                    <a:close/>
                    <a:moveTo>
                      <a:pt x="134" y="261"/>
                    </a:moveTo>
                    <a:lnTo>
                      <a:pt x="184" y="254"/>
                    </a:lnTo>
                    <a:lnTo>
                      <a:pt x="186" y="275"/>
                    </a:lnTo>
                    <a:lnTo>
                      <a:pt x="136" y="283"/>
                    </a:lnTo>
                    <a:lnTo>
                      <a:pt x="134" y="261"/>
                    </a:lnTo>
                    <a:close/>
                    <a:moveTo>
                      <a:pt x="191" y="273"/>
                    </a:moveTo>
                    <a:lnTo>
                      <a:pt x="189" y="274"/>
                    </a:lnTo>
                    <a:lnTo>
                      <a:pt x="186" y="275"/>
                    </a:lnTo>
                    <a:lnTo>
                      <a:pt x="185" y="264"/>
                    </a:lnTo>
                    <a:lnTo>
                      <a:pt x="191" y="273"/>
                    </a:lnTo>
                    <a:close/>
                    <a:moveTo>
                      <a:pt x="179" y="255"/>
                    </a:moveTo>
                    <a:lnTo>
                      <a:pt x="223" y="228"/>
                    </a:lnTo>
                    <a:lnTo>
                      <a:pt x="235" y="245"/>
                    </a:lnTo>
                    <a:lnTo>
                      <a:pt x="191" y="273"/>
                    </a:lnTo>
                    <a:lnTo>
                      <a:pt x="179" y="255"/>
                    </a:lnTo>
                    <a:close/>
                    <a:moveTo>
                      <a:pt x="237" y="243"/>
                    </a:moveTo>
                    <a:lnTo>
                      <a:pt x="236" y="244"/>
                    </a:lnTo>
                    <a:lnTo>
                      <a:pt x="235" y="245"/>
                    </a:lnTo>
                    <a:lnTo>
                      <a:pt x="228" y="236"/>
                    </a:lnTo>
                    <a:lnTo>
                      <a:pt x="237" y="243"/>
                    </a:lnTo>
                    <a:close/>
                    <a:moveTo>
                      <a:pt x="220" y="230"/>
                    </a:moveTo>
                    <a:lnTo>
                      <a:pt x="250" y="190"/>
                    </a:lnTo>
                    <a:lnTo>
                      <a:pt x="267" y="203"/>
                    </a:lnTo>
                    <a:lnTo>
                      <a:pt x="237" y="243"/>
                    </a:lnTo>
                    <a:lnTo>
                      <a:pt x="220" y="230"/>
                    </a:lnTo>
                    <a:close/>
                    <a:moveTo>
                      <a:pt x="268" y="199"/>
                    </a:moveTo>
                    <a:lnTo>
                      <a:pt x="268" y="201"/>
                    </a:lnTo>
                    <a:lnTo>
                      <a:pt x="267" y="203"/>
                    </a:lnTo>
                    <a:lnTo>
                      <a:pt x="258" y="196"/>
                    </a:lnTo>
                    <a:lnTo>
                      <a:pt x="268" y="199"/>
                    </a:lnTo>
                    <a:close/>
                    <a:moveTo>
                      <a:pt x="248" y="194"/>
                    </a:moveTo>
                    <a:lnTo>
                      <a:pt x="261" y="144"/>
                    </a:lnTo>
                    <a:lnTo>
                      <a:pt x="281" y="149"/>
                    </a:lnTo>
                    <a:lnTo>
                      <a:pt x="268" y="199"/>
                    </a:lnTo>
                    <a:lnTo>
                      <a:pt x="248" y="194"/>
                    </a:lnTo>
                    <a:close/>
                  </a:path>
                </a:pathLst>
              </a:custGeom>
              <a:solidFill>
                <a:srgbClr val="009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1" name="Freeform 1204"/>
              <p:cNvSpPr>
                <a:spLocks noEditPoints="1"/>
              </p:cNvSpPr>
              <p:nvPr/>
            </p:nvSpPr>
            <p:spPr bwMode="auto">
              <a:xfrm>
                <a:off x="2675" y="2112"/>
                <a:ext cx="70" cy="71"/>
              </a:xfrm>
              <a:custGeom>
                <a:avLst/>
                <a:gdLst>
                  <a:gd name="T0" fmla="*/ 90 w 282"/>
                  <a:gd name="T1" fmla="*/ 10 h 282"/>
                  <a:gd name="T2" fmla="*/ 86 w 282"/>
                  <a:gd name="T3" fmla="*/ 11 h 282"/>
                  <a:gd name="T4" fmla="*/ 92 w 282"/>
                  <a:gd name="T5" fmla="*/ 20 h 282"/>
                  <a:gd name="T6" fmla="*/ 54 w 282"/>
                  <a:gd name="T7" fmla="*/ 57 h 282"/>
                  <a:gd name="T8" fmla="*/ 97 w 282"/>
                  <a:gd name="T9" fmla="*/ 29 h 282"/>
                  <a:gd name="T10" fmla="*/ 43 w 282"/>
                  <a:gd name="T11" fmla="*/ 40 h 282"/>
                  <a:gd name="T12" fmla="*/ 58 w 282"/>
                  <a:gd name="T13" fmla="*/ 54 h 282"/>
                  <a:gd name="T14" fmla="*/ 40 w 282"/>
                  <a:gd name="T15" fmla="*/ 43 h 282"/>
                  <a:gd name="T16" fmla="*/ 10 w 282"/>
                  <a:gd name="T17" fmla="*/ 86 h 282"/>
                  <a:gd name="T18" fmla="*/ 10 w 282"/>
                  <a:gd name="T19" fmla="*/ 89 h 282"/>
                  <a:gd name="T20" fmla="*/ 0 w 282"/>
                  <a:gd name="T21" fmla="*/ 139 h 282"/>
                  <a:gd name="T22" fmla="*/ 0 w 282"/>
                  <a:gd name="T23" fmla="*/ 142 h 282"/>
                  <a:gd name="T24" fmla="*/ 10 w 282"/>
                  <a:gd name="T25" fmla="*/ 140 h 282"/>
                  <a:gd name="T26" fmla="*/ 30 w 282"/>
                  <a:gd name="T27" fmla="*/ 189 h 282"/>
                  <a:gd name="T28" fmla="*/ 21 w 282"/>
                  <a:gd name="T29" fmla="*/ 139 h 282"/>
                  <a:gd name="T30" fmla="*/ 10 w 282"/>
                  <a:gd name="T31" fmla="*/ 192 h 282"/>
                  <a:gd name="T32" fmla="*/ 29 w 282"/>
                  <a:gd name="T33" fmla="*/ 185 h 282"/>
                  <a:gd name="T34" fmla="*/ 11 w 282"/>
                  <a:gd name="T35" fmla="*/ 196 h 282"/>
                  <a:gd name="T36" fmla="*/ 41 w 282"/>
                  <a:gd name="T37" fmla="*/ 240 h 282"/>
                  <a:gd name="T38" fmla="*/ 43 w 282"/>
                  <a:gd name="T39" fmla="*/ 241 h 282"/>
                  <a:gd name="T40" fmla="*/ 86 w 282"/>
                  <a:gd name="T41" fmla="*/ 271 h 282"/>
                  <a:gd name="T42" fmla="*/ 90 w 282"/>
                  <a:gd name="T43" fmla="*/ 272 h 282"/>
                  <a:gd name="T44" fmla="*/ 92 w 282"/>
                  <a:gd name="T45" fmla="*/ 262 h 282"/>
                  <a:gd name="T46" fmla="*/ 144 w 282"/>
                  <a:gd name="T47" fmla="*/ 262 h 282"/>
                  <a:gd name="T48" fmla="*/ 94 w 282"/>
                  <a:gd name="T49" fmla="*/ 252 h 282"/>
                  <a:gd name="T50" fmla="*/ 140 w 282"/>
                  <a:gd name="T51" fmla="*/ 282 h 282"/>
                  <a:gd name="T52" fmla="*/ 140 w 282"/>
                  <a:gd name="T53" fmla="*/ 262 h 282"/>
                  <a:gd name="T54" fmla="*/ 144 w 282"/>
                  <a:gd name="T55" fmla="*/ 282 h 282"/>
                  <a:gd name="T56" fmla="*/ 196 w 282"/>
                  <a:gd name="T57" fmla="*/ 272 h 282"/>
                  <a:gd name="T58" fmla="*/ 199 w 282"/>
                  <a:gd name="T59" fmla="*/ 271 h 282"/>
                  <a:gd name="T60" fmla="*/ 240 w 282"/>
                  <a:gd name="T61" fmla="*/ 241 h 282"/>
                  <a:gd name="T62" fmla="*/ 242 w 282"/>
                  <a:gd name="T63" fmla="*/ 237 h 282"/>
                  <a:gd name="T64" fmla="*/ 234 w 282"/>
                  <a:gd name="T65" fmla="*/ 232 h 282"/>
                  <a:gd name="T66" fmla="*/ 253 w 282"/>
                  <a:gd name="T67" fmla="*/ 185 h 282"/>
                  <a:gd name="T68" fmla="*/ 225 w 282"/>
                  <a:gd name="T69" fmla="*/ 226 h 282"/>
                  <a:gd name="T70" fmla="*/ 271 w 282"/>
                  <a:gd name="T71" fmla="*/ 196 h 282"/>
                  <a:gd name="T72" fmla="*/ 251 w 282"/>
                  <a:gd name="T73" fmla="*/ 189 h 282"/>
                  <a:gd name="T74" fmla="*/ 272 w 282"/>
                  <a:gd name="T75" fmla="*/ 192 h 282"/>
                  <a:gd name="T76" fmla="*/ 282 w 282"/>
                  <a:gd name="T77" fmla="*/ 140 h 282"/>
                  <a:gd name="T78" fmla="*/ 282 w 282"/>
                  <a:gd name="T79" fmla="*/ 139 h 282"/>
                  <a:gd name="T80" fmla="*/ 272 w 282"/>
                  <a:gd name="T81" fmla="*/ 89 h 282"/>
                  <a:gd name="T82" fmla="*/ 271 w 282"/>
                  <a:gd name="T83" fmla="*/ 85 h 282"/>
                  <a:gd name="T84" fmla="*/ 262 w 282"/>
                  <a:gd name="T85" fmla="*/ 90 h 282"/>
                  <a:gd name="T86" fmla="*/ 225 w 282"/>
                  <a:gd name="T87" fmla="*/ 54 h 282"/>
                  <a:gd name="T88" fmla="*/ 253 w 282"/>
                  <a:gd name="T89" fmla="*/ 96 h 282"/>
                  <a:gd name="T90" fmla="*/ 242 w 282"/>
                  <a:gd name="T91" fmla="*/ 43 h 282"/>
                  <a:gd name="T92" fmla="*/ 229 w 282"/>
                  <a:gd name="T93" fmla="*/ 57 h 282"/>
                  <a:gd name="T94" fmla="*/ 240 w 282"/>
                  <a:gd name="T95" fmla="*/ 40 h 282"/>
                  <a:gd name="T96" fmla="*/ 196 w 282"/>
                  <a:gd name="T97" fmla="*/ 10 h 282"/>
                  <a:gd name="T98" fmla="*/ 194 w 282"/>
                  <a:gd name="T99" fmla="*/ 10 h 282"/>
                  <a:gd name="T100" fmla="*/ 144 w 282"/>
                  <a:gd name="T101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2" h="282">
                    <a:moveTo>
                      <a:pt x="144" y="21"/>
                    </a:moveTo>
                    <a:lnTo>
                      <a:pt x="94" y="31"/>
                    </a:lnTo>
                    <a:lnTo>
                      <a:pt x="90" y="10"/>
                    </a:lnTo>
                    <a:lnTo>
                      <a:pt x="140" y="0"/>
                    </a:lnTo>
                    <a:lnTo>
                      <a:pt x="144" y="21"/>
                    </a:lnTo>
                    <a:close/>
                    <a:moveTo>
                      <a:pt x="86" y="11"/>
                    </a:moveTo>
                    <a:lnTo>
                      <a:pt x="89" y="10"/>
                    </a:lnTo>
                    <a:lnTo>
                      <a:pt x="90" y="10"/>
                    </a:lnTo>
                    <a:lnTo>
                      <a:pt x="92" y="20"/>
                    </a:lnTo>
                    <a:lnTo>
                      <a:pt x="86" y="11"/>
                    </a:lnTo>
                    <a:close/>
                    <a:moveTo>
                      <a:pt x="97" y="29"/>
                    </a:moveTo>
                    <a:lnTo>
                      <a:pt x="54" y="57"/>
                    </a:lnTo>
                    <a:lnTo>
                      <a:pt x="43" y="40"/>
                    </a:lnTo>
                    <a:lnTo>
                      <a:pt x="86" y="11"/>
                    </a:lnTo>
                    <a:lnTo>
                      <a:pt x="97" y="29"/>
                    </a:lnTo>
                    <a:close/>
                    <a:moveTo>
                      <a:pt x="40" y="43"/>
                    </a:moveTo>
                    <a:lnTo>
                      <a:pt x="41" y="41"/>
                    </a:lnTo>
                    <a:lnTo>
                      <a:pt x="43" y="40"/>
                    </a:lnTo>
                    <a:lnTo>
                      <a:pt x="49" y="49"/>
                    </a:lnTo>
                    <a:lnTo>
                      <a:pt x="40" y="43"/>
                    </a:lnTo>
                    <a:close/>
                    <a:moveTo>
                      <a:pt x="58" y="54"/>
                    </a:moveTo>
                    <a:lnTo>
                      <a:pt x="29" y="96"/>
                    </a:lnTo>
                    <a:lnTo>
                      <a:pt x="11" y="85"/>
                    </a:lnTo>
                    <a:lnTo>
                      <a:pt x="40" y="43"/>
                    </a:lnTo>
                    <a:lnTo>
                      <a:pt x="58" y="54"/>
                    </a:lnTo>
                    <a:close/>
                    <a:moveTo>
                      <a:pt x="10" y="89"/>
                    </a:moveTo>
                    <a:lnTo>
                      <a:pt x="10" y="86"/>
                    </a:lnTo>
                    <a:lnTo>
                      <a:pt x="11" y="85"/>
                    </a:lnTo>
                    <a:lnTo>
                      <a:pt x="20" y="90"/>
                    </a:lnTo>
                    <a:lnTo>
                      <a:pt x="10" y="89"/>
                    </a:lnTo>
                    <a:close/>
                    <a:moveTo>
                      <a:pt x="30" y="92"/>
                    </a:moveTo>
                    <a:lnTo>
                      <a:pt x="21" y="142"/>
                    </a:lnTo>
                    <a:lnTo>
                      <a:pt x="0" y="139"/>
                    </a:lnTo>
                    <a:lnTo>
                      <a:pt x="10" y="89"/>
                    </a:lnTo>
                    <a:lnTo>
                      <a:pt x="30" y="92"/>
                    </a:lnTo>
                    <a:close/>
                    <a:moveTo>
                      <a:pt x="0" y="142"/>
                    </a:moveTo>
                    <a:lnTo>
                      <a:pt x="0" y="140"/>
                    </a:lnTo>
                    <a:lnTo>
                      <a:pt x="0" y="139"/>
                    </a:lnTo>
                    <a:lnTo>
                      <a:pt x="10" y="140"/>
                    </a:lnTo>
                    <a:lnTo>
                      <a:pt x="0" y="142"/>
                    </a:lnTo>
                    <a:close/>
                    <a:moveTo>
                      <a:pt x="21" y="139"/>
                    </a:moveTo>
                    <a:lnTo>
                      <a:pt x="30" y="189"/>
                    </a:lnTo>
                    <a:lnTo>
                      <a:pt x="10" y="192"/>
                    </a:lnTo>
                    <a:lnTo>
                      <a:pt x="0" y="142"/>
                    </a:lnTo>
                    <a:lnTo>
                      <a:pt x="21" y="139"/>
                    </a:lnTo>
                    <a:close/>
                    <a:moveTo>
                      <a:pt x="11" y="196"/>
                    </a:moveTo>
                    <a:lnTo>
                      <a:pt x="10" y="195"/>
                    </a:lnTo>
                    <a:lnTo>
                      <a:pt x="10" y="192"/>
                    </a:lnTo>
                    <a:lnTo>
                      <a:pt x="20" y="190"/>
                    </a:lnTo>
                    <a:lnTo>
                      <a:pt x="11" y="196"/>
                    </a:lnTo>
                    <a:close/>
                    <a:moveTo>
                      <a:pt x="29" y="185"/>
                    </a:moveTo>
                    <a:lnTo>
                      <a:pt x="58" y="226"/>
                    </a:lnTo>
                    <a:lnTo>
                      <a:pt x="40" y="237"/>
                    </a:lnTo>
                    <a:lnTo>
                      <a:pt x="11" y="196"/>
                    </a:lnTo>
                    <a:lnTo>
                      <a:pt x="29" y="185"/>
                    </a:lnTo>
                    <a:close/>
                    <a:moveTo>
                      <a:pt x="43" y="241"/>
                    </a:moveTo>
                    <a:lnTo>
                      <a:pt x="41" y="240"/>
                    </a:lnTo>
                    <a:lnTo>
                      <a:pt x="40" y="237"/>
                    </a:lnTo>
                    <a:lnTo>
                      <a:pt x="49" y="232"/>
                    </a:lnTo>
                    <a:lnTo>
                      <a:pt x="43" y="241"/>
                    </a:lnTo>
                    <a:close/>
                    <a:moveTo>
                      <a:pt x="54" y="224"/>
                    </a:moveTo>
                    <a:lnTo>
                      <a:pt x="99" y="253"/>
                    </a:lnTo>
                    <a:lnTo>
                      <a:pt x="86" y="271"/>
                    </a:lnTo>
                    <a:lnTo>
                      <a:pt x="43" y="241"/>
                    </a:lnTo>
                    <a:lnTo>
                      <a:pt x="54" y="224"/>
                    </a:lnTo>
                    <a:close/>
                    <a:moveTo>
                      <a:pt x="90" y="272"/>
                    </a:moveTo>
                    <a:lnTo>
                      <a:pt x="89" y="272"/>
                    </a:lnTo>
                    <a:lnTo>
                      <a:pt x="86" y="271"/>
                    </a:lnTo>
                    <a:lnTo>
                      <a:pt x="92" y="262"/>
                    </a:lnTo>
                    <a:lnTo>
                      <a:pt x="90" y="272"/>
                    </a:lnTo>
                    <a:close/>
                    <a:moveTo>
                      <a:pt x="94" y="252"/>
                    </a:moveTo>
                    <a:lnTo>
                      <a:pt x="144" y="262"/>
                    </a:lnTo>
                    <a:lnTo>
                      <a:pt x="140" y="282"/>
                    </a:lnTo>
                    <a:lnTo>
                      <a:pt x="90" y="272"/>
                    </a:lnTo>
                    <a:lnTo>
                      <a:pt x="94" y="252"/>
                    </a:lnTo>
                    <a:close/>
                    <a:moveTo>
                      <a:pt x="144" y="282"/>
                    </a:moveTo>
                    <a:lnTo>
                      <a:pt x="142" y="282"/>
                    </a:lnTo>
                    <a:lnTo>
                      <a:pt x="140" y="282"/>
                    </a:lnTo>
                    <a:lnTo>
                      <a:pt x="142" y="272"/>
                    </a:lnTo>
                    <a:lnTo>
                      <a:pt x="144" y="282"/>
                    </a:lnTo>
                    <a:close/>
                    <a:moveTo>
                      <a:pt x="140" y="262"/>
                    </a:moveTo>
                    <a:lnTo>
                      <a:pt x="190" y="252"/>
                    </a:lnTo>
                    <a:lnTo>
                      <a:pt x="194" y="272"/>
                    </a:lnTo>
                    <a:lnTo>
                      <a:pt x="144" y="282"/>
                    </a:lnTo>
                    <a:lnTo>
                      <a:pt x="140" y="262"/>
                    </a:lnTo>
                    <a:close/>
                    <a:moveTo>
                      <a:pt x="199" y="271"/>
                    </a:moveTo>
                    <a:lnTo>
                      <a:pt x="196" y="272"/>
                    </a:lnTo>
                    <a:lnTo>
                      <a:pt x="194" y="272"/>
                    </a:lnTo>
                    <a:lnTo>
                      <a:pt x="192" y="262"/>
                    </a:lnTo>
                    <a:lnTo>
                      <a:pt x="199" y="271"/>
                    </a:lnTo>
                    <a:close/>
                    <a:moveTo>
                      <a:pt x="186" y="253"/>
                    </a:moveTo>
                    <a:lnTo>
                      <a:pt x="227" y="224"/>
                    </a:lnTo>
                    <a:lnTo>
                      <a:pt x="240" y="241"/>
                    </a:lnTo>
                    <a:lnTo>
                      <a:pt x="199" y="271"/>
                    </a:lnTo>
                    <a:lnTo>
                      <a:pt x="186" y="253"/>
                    </a:lnTo>
                    <a:close/>
                    <a:moveTo>
                      <a:pt x="242" y="237"/>
                    </a:moveTo>
                    <a:lnTo>
                      <a:pt x="242" y="240"/>
                    </a:lnTo>
                    <a:lnTo>
                      <a:pt x="240" y="241"/>
                    </a:lnTo>
                    <a:lnTo>
                      <a:pt x="234" y="232"/>
                    </a:lnTo>
                    <a:lnTo>
                      <a:pt x="242" y="237"/>
                    </a:lnTo>
                    <a:close/>
                    <a:moveTo>
                      <a:pt x="225" y="226"/>
                    </a:moveTo>
                    <a:lnTo>
                      <a:pt x="253" y="185"/>
                    </a:lnTo>
                    <a:lnTo>
                      <a:pt x="271" y="196"/>
                    </a:lnTo>
                    <a:lnTo>
                      <a:pt x="242" y="237"/>
                    </a:lnTo>
                    <a:lnTo>
                      <a:pt x="225" y="226"/>
                    </a:lnTo>
                    <a:close/>
                    <a:moveTo>
                      <a:pt x="272" y="192"/>
                    </a:moveTo>
                    <a:lnTo>
                      <a:pt x="272" y="195"/>
                    </a:lnTo>
                    <a:lnTo>
                      <a:pt x="271" y="196"/>
                    </a:lnTo>
                    <a:lnTo>
                      <a:pt x="262" y="190"/>
                    </a:lnTo>
                    <a:lnTo>
                      <a:pt x="272" y="192"/>
                    </a:lnTo>
                    <a:close/>
                    <a:moveTo>
                      <a:pt x="251" y="189"/>
                    </a:moveTo>
                    <a:lnTo>
                      <a:pt x="261" y="139"/>
                    </a:lnTo>
                    <a:lnTo>
                      <a:pt x="282" y="142"/>
                    </a:lnTo>
                    <a:lnTo>
                      <a:pt x="272" y="192"/>
                    </a:lnTo>
                    <a:lnTo>
                      <a:pt x="251" y="189"/>
                    </a:lnTo>
                    <a:close/>
                    <a:moveTo>
                      <a:pt x="282" y="139"/>
                    </a:moveTo>
                    <a:lnTo>
                      <a:pt x="282" y="140"/>
                    </a:lnTo>
                    <a:lnTo>
                      <a:pt x="282" y="142"/>
                    </a:lnTo>
                    <a:lnTo>
                      <a:pt x="272" y="140"/>
                    </a:lnTo>
                    <a:lnTo>
                      <a:pt x="282" y="139"/>
                    </a:lnTo>
                    <a:close/>
                    <a:moveTo>
                      <a:pt x="261" y="142"/>
                    </a:moveTo>
                    <a:lnTo>
                      <a:pt x="251" y="92"/>
                    </a:lnTo>
                    <a:lnTo>
                      <a:pt x="272" y="89"/>
                    </a:lnTo>
                    <a:lnTo>
                      <a:pt x="282" y="139"/>
                    </a:lnTo>
                    <a:lnTo>
                      <a:pt x="261" y="142"/>
                    </a:lnTo>
                    <a:close/>
                    <a:moveTo>
                      <a:pt x="271" y="85"/>
                    </a:moveTo>
                    <a:lnTo>
                      <a:pt x="272" y="86"/>
                    </a:lnTo>
                    <a:lnTo>
                      <a:pt x="272" y="89"/>
                    </a:lnTo>
                    <a:lnTo>
                      <a:pt x="262" y="90"/>
                    </a:lnTo>
                    <a:lnTo>
                      <a:pt x="271" y="85"/>
                    </a:lnTo>
                    <a:close/>
                    <a:moveTo>
                      <a:pt x="253" y="96"/>
                    </a:moveTo>
                    <a:lnTo>
                      <a:pt x="225" y="54"/>
                    </a:lnTo>
                    <a:lnTo>
                      <a:pt x="242" y="43"/>
                    </a:lnTo>
                    <a:lnTo>
                      <a:pt x="271" y="85"/>
                    </a:lnTo>
                    <a:lnTo>
                      <a:pt x="253" y="96"/>
                    </a:lnTo>
                    <a:close/>
                    <a:moveTo>
                      <a:pt x="240" y="40"/>
                    </a:moveTo>
                    <a:lnTo>
                      <a:pt x="241" y="41"/>
                    </a:lnTo>
                    <a:lnTo>
                      <a:pt x="242" y="43"/>
                    </a:lnTo>
                    <a:lnTo>
                      <a:pt x="234" y="49"/>
                    </a:lnTo>
                    <a:lnTo>
                      <a:pt x="240" y="40"/>
                    </a:lnTo>
                    <a:close/>
                    <a:moveTo>
                      <a:pt x="229" y="57"/>
                    </a:moveTo>
                    <a:lnTo>
                      <a:pt x="186" y="29"/>
                    </a:lnTo>
                    <a:lnTo>
                      <a:pt x="197" y="11"/>
                    </a:lnTo>
                    <a:lnTo>
                      <a:pt x="240" y="40"/>
                    </a:lnTo>
                    <a:lnTo>
                      <a:pt x="229" y="57"/>
                    </a:lnTo>
                    <a:close/>
                    <a:moveTo>
                      <a:pt x="194" y="10"/>
                    </a:moveTo>
                    <a:lnTo>
                      <a:pt x="196" y="10"/>
                    </a:lnTo>
                    <a:lnTo>
                      <a:pt x="197" y="11"/>
                    </a:lnTo>
                    <a:lnTo>
                      <a:pt x="192" y="20"/>
                    </a:lnTo>
                    <a:lnTo>
                      <a:pt x="194" y="10"/>
                    </a:lnTo>
                    <a:close/>
                    <a:moveTo>
                      <a:pt x="190" y="31"/>
                    </a:moveTo>
                    <a:lnTo>
                      <a:pt x="140" y="21"/>
                    </a:lnTo>
                    <a:lnTo>
                      <a:pt x="144" y="0"/>
                    </a:lnTo>
                    <a:lnTo>
                      <a:pt x="194" y="10"/>
                    </a:lnTo>
                    <a:lnTo>
                      <a:pt x="190" y="31"/>
                    </a:lnTo>
                    <a:close/>
                  </a:path>
                </a:pathLst>
              </a:custGeom>
              <a:solidFill>
                <a:srgbClr val="009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2" name="Freeform 1205"/>
              <p:cNvSpPr>
                <a:spLocks noEditPoints="1"/>
              </p:cNvSpPr>
              <p:nvPr/>
            </p:nvSpPr>
            <p:spPr bwMode="auto">
              <a:xfrm>
                <a:off x="3283" y="2494"/>
                <a:ext cx="71" cy="70"/>
              </a:xfrm>
              <a:custGeom>
                <a:avLst/>
                <a:gdLst>
                  <a:gd name="T0" fmla="*/ 88 w 283"/>
                  <a:gd name="T1" fmla="*/ 10 h 282"/>
                  <a:gd name="T2" fmla="*/ 85 w 283"/>
                  <a:gd name="T3" fmla="*/ 11 h 282"/>
                  <a:gd name="T4" fmla="*/ 91 w 283"/>
                  <a:gd name="T5" fmla="*/ 19 h 282"/>
                  <a:gd name="T6" fmla="*/ 55 w 283"/>
                  <a:gd name="T7" fmla="*/ 56 h 282"/>
                  <a:gd name="T8" fmla="*/ 96 w 283"/>
                  <a:gd name="T9" fmla="*/ 28 h 282"/>
                  <a:gd name="T10" fmla="*/ 42 w 283"/>
                  <a:gd name="T11" fmla="*/ 38 h 282"/>
                  <a:gd name="T12" fmla="*/ 57 w 283"/>
                  <a:gd name="T13" fmla="*/ 53 h 282"/>
                  <a:gd name="T14" fmla="*/ 40 w 283"/>
                  <a:gd name="T15" fmla="*/ 42 h 282"/>
                  <a:gd name="T16" fmla="*/ 11 w 283"/>
                  <a:gd name="T17" fmla="*/ 87 h 282"/>
                  <a:gd name="T18" fmla="*/ 10 w 283"/>
                  <a:gd name="T19" fmla="*/ 89 h 282"/>
                  <a:gd name="T20" fmla="*/ 0 w 283"/>
                  <a:gd name="T21" fmla="*/ 139 h 282"/>
                  <a:gd name="T22" fmla="*/ 0 w 283"/>
                  <a:gd name="T23" fmla="*/ 143 h 282"/>
                  <a:gd name="T24" fmla="*/ 11 w 283"/>
                  <a:gd name="T25" fmla="*/ 141 h 282"/>
                  <a:gd name="T26" fmla="*/ 31 w 283"/>
                  <a:gd name="T27" fmla="*/ 189 h 282"/>
                  <a:gd name="T28" fmla="*/ 21 w 283"/>
                  <a:gd name="T29" fmla="*/ 139 h 282"/>
                  <a:gd name="T30" fmla="*/ 10 w 283"/>
                  <a:gd name="T31" fmla="*/ 193 h 282"/>
                  <a:gd name="T32" fmla="*/ 30 w 283"/>
                  <a:gd name="T33" fmla="*/ 186 h 282"/>
                  <a:gd name="T34" fmla="*/ 12 w 283"/>
                  <a:gd name="T35" fmla="*/ 197 h 282"/>
                  <a:gd name="T36" fmla="*/ 41 w 283"/>
                  <a:gd name="T37" fmla="*/ 240 h 282"/>
                  <a:gd name="T38" fmla="*/ 42 w 283"/>
                  <a:gd name="T39" fmla="*/ 242 h 282"/>
                  <a:gd name="T40" fmla="*/ 85 w 283"/>
                  <a:gd name="T41" fmla="*/ 269 h 282"/>
                  <a:gd name="T42" fmla="*/ 88 w 283"/>
                  <a:gd name="T43" fmla="*/ 270 h 282"/>
                  <a:gd name="T44" fmla="*/ 91 w 283"/>
                  <a:gd name="T45" fmla="*/ 260 h 282"/>
                  <a:gd name="T46" fmla="*/ 142 w 283"/>
                  <a:gd name="T47" fmla="*/ 260 h 282"/>
                  <a:gd name="T48" fmla="*/ 92 w 283"/>
                  <a:gd name="T49" fmla="*/ 250 h 282"/>
                  <a:gd name="T50" fmla="*/ 138 w 283"/>
                  <a:gd name="T51" fmla="*/ 280 h 282"/>
                  <a:gd name="T52" fmla="*/ 138 w 283"/>
                  <a:gd name="T53" fmla="*/ 260 h 282"/>
                  <a:gd name="T54" fmla="*/ 142 w 283"/>
                  <a:gd name="T55" fmla="*/ 280 h 282"/>
                  <a:gd name="T56" fmla="*/ 194 w 283"/>
                  <a:gd name="T57" fmla="*/ 270 h 282"/>
                  <a:gd name="T58" fmla="*/ 196 w 283"/>
                  <a:gd name="T59" fmla="*/ 269 h 282"/>
                  <a:gd name="T60" fmla="*/ 238 w 283"/>
                  <a:gd name="T61" fmla="*/ 242 h 282"/>
                  <a:gd name="T62" fmla="*/ 241 w 283"/>
                  <a:gd name="T63" fmla="*/ 239 h 282"/>
                  <a:gd name="T64" fmla="*/ 232 w 283"/>
                  <a:gd name="T65" fmla="*/ 233 h 282"/>
                  <a:gd name="T66" fmla="*/ 253 w 283"/>
                  <a:gd name="T67" fmla="*/ 184 h 282"/>
                  <a:gd name="T68" fmla="*/ 223 w 283"/>
                  <a:gd name="T69" fmla="*/ 227 h 282"/>
                  <a:gd name="T70" fmla="*/ 271 w 283"/>
                  <a:gd name="T71" fmla="*/ 197 h 282"/>
                  <a:gd name="T72" fmla="*/ 252 w 283"/>
                  <a:gd name="T73" fmla="*/ 189 h 282"/>
                  <a:gd name="T74" fmla="*/ 272 w 283"/>
                  <a:gd name="T75" fmla="*/ 193 h 282"/>
                  <a:gd name="T76" fmla="*/ 283 w 283"/>
                  <a:gd name="T77" fmla="*/ 141 h 282"/>
                  <a:gd name="T78" fmla="*/ 282 w 283"/>
                  <a:gd name="T79" fmla="*/ 139 h 282"/>
                  <a:gd name="T80" fmla="*/ 272 w 283"/>
                  <a:gd name="T81" fmla="*/ 89 h 282"/>
                  <a:gd name="T82" fmla="*/ 271 w 283"/>
                  <a:gd name="T83" fmla="*/ 86 h 282"/>
                  <a:gd name="T84" fmla="*/ 262 w 283"/>
                  <a:gd name="T85" fmla="*/ 91 h 282"/>
                  <a:gd name="T86" fmla="*/ 223 w 283"/>
                  <a:gd name="T87" fmla="*/ 53 h 282"/>
                  <a:gd name="T88" fmla="*/ 253 w 283"/>
                  <a:gd name="T89" fmla="*/ 97 h 282"/>
                  <a:gd name="T90" fmla="*/ 241 w 283"/>
                  <a:gd name="T91" fmla="*/ 41 h 282"/>
                  <a:gd name="T92" fmla="*/ 226 w 283"/>
                  <a:gd name="T93" fmla="*/ 56 h 282"/>
                  <a:gd name="T94" fmla="*/ 238 w 283"/>
                  <a:gd name="T95" fmla="*/ 38 h 282"/>
                  <a:gd name="T96" fmla="*/ 194 w 283"/>
                  <a:gd name="T97" fmla="*/ 10 h 282"/>
                  <a:gd name="T98" fmla="*/ 192 w 283"/>
                  <a:gd name="T99" fmla="*/ 10 h 282"/>
                  <a:gd name="T100" fmla="*/ 142 w 283"/>
                  <a:gd name="T101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3" h="282">
                    <a:moveTo>
                      <a:pt x="142" y="19"/>
                    </a:moveTo>
                    <a:lnTo>
                      <a:pt x="92" y="29"/>
                    </a:lnTo>
                    <a:lnTo>
                      <a:pt x="88" y="10"/>
                    </a:lnTo>
                    <a:lnTo>
                      <a:pt x="138" y="0"/>
                    </a:lnTo>
                    <a:lnTo>
                      <a:pt x="142" y="19"/>
                    </a:lnTo>
                    <a:close/>
                    <a:moveTo>
                      <a:pt x="85" y="11"/>
                    </a:moveTo>
                    <a:lnTo>
                      <a:pt x="86" y="10"/>
                    </a:lnTo>
                    <a:lnTo>
                      <a:pt x="88" y="10"/>
                    </a:lnTo>
                    <a:lnTo>
                      <a:pt x="91" y="19"/>
                    </a:lnTo>
                    <a:lnTo>
                      <a:pt x="85" y="11"/>
                    </a:lnTo>
                    <a:close/>
                    <a:moveTo>
                      <a:pt x="96" y="28"/>
                    </a:moveTo>
                    <a:lnTo>
                      <a:pt x="55" y="56"/>
                    </a:lnTo>
                    <a:lnTo>
                      <a:pt x="42" y="38"/>
                    </a:lnTo>
                    <a:lnTo>
                      <a:pt x="85" y="11"/>
                    </a:lnTo>
                    <a:lnTo>
                      <a:pt x="96" y="28"/>
                    </a:lnTo>
                    <a:close/>
                    <a:moveTo>
                      <a:pt x="40" y="42"/>
                    </a:moveTo>
                    <a:lnTo>
                      <a:pt x="41" y="39"/>
                    </a:lnTo>
                    <a:lnTo>
                      <a:pt x="42" y="38"/>
                    </a:lnTo>
                    <a:lnTo>
                      <a:pt x="48" y="47"/>
                    </a:lnTo>
                    <a:lnTo>
                      <a:pt x="40" y="42"/>
                    </a:lnTo>
                    <a:close/>
                    <a:moveTo>
                      <a:pt x="57" y="53"/>
                    </a:moveTo>
                    <a:lnTo>
                      <a:pt x="30" y="97"/>
                    </a:lnTo>
                    <a:lnTo>
                      <a:pt x="12" y="86"/>
                    </a:lnTo>
                    <a:lnTo>
                      <a:pt x="40" y="42"/>
                    </a:lnTo>
                    <a:lnTo>
                      <a:pt x="57" y="53"/>
                    </a:lnTo>
                    <a:close/>
                    <a:moveTo>
                      <a:pt x="10" y="89"/>
                    </a:moveTo>
                    <a:lnTo>
                      <a:pt x="11" y="87"/>
                    </a:lnTo>
                    <a:lnTo>
                      <a:pt x="12" y="86"/>
                    </a:lnTo>
                    <a:lnTo>
                      <a:pt x="21" y="91"/>
                    </a:lnTo>
                    <a:lnTo>
                      <a:pt x="10" y="89"/>
                    </a:lnTo>
                    <a:close/>
                    <a:moveTo>
                      <a:pt x="31" y="93"/>
                    </a:moveTo>
                    <a:lnTo>
                      <a:pt x="21" y="143"/>
                    </a:lnTo>
                    <a:lnTo>
                      <a:pt x="0" y="139"/>
                    </a:lnTo>
                    <a:lnTo>
                      <a:pt x="10" y="89"/>
                    </a:lnTo>
                    <a:lnTo>
                      <a:pt x="31" y="93"/>
                    </a:lnTo>
                    <a:close/>
                    <a:moveTo>
                      <a:pt x="0" y="143"/>
                    </a:moveTo>
                    <a:lnTo>
                      <a:pt x="0" y="141"/>
                    </a:lnTo>
                    <a:lnTo>
                      <a:pt x="0" y="139"/>
                    </a:lnTo>
                    <a:lnTo>
                      <a:pt x="11" y="141"/>
                    </a:lnTo>
                    <a:lnTo>
                      <a:pt x="0" y="143"/>
                    </a:lnTo>
                    <a:close/>
                    <a:moveTo>
                      <a:pt x="21" y="139"/>
                    </a:moveTo>
                    <a:lnTo>
                      <a:pt x="31" y="189"/>
                    </a:lnTo>
                    <a:lnTo>
                      <a:pt x="10" y="193"/>
                    </a:lnTo>
                    <a:lnTo>
                      <a:pt x="0" y="143"/>
                    </a:lnTo>
                    <a:lnTo>
                      <a:pt x="21" y="139"/>
                    </a:lnTo>
                    <a:close/>
                    <a:moveTo>
                      <a:pt x="12" y="197"/>
                    </a:moveTo>
                    <a:lnTo>
                      <a:pt x="11" y="196"/>
                    </a:lnTo>
                    <a:lnTo>
                      <a:pt x="10" y="193"/>
                    </a:lnTo>
                    <a:lnTo>
                      <a:pt x="21" y="191"/>
                    </a:lnTo>
                    <a:lnTo>
                      <a:pt x="12" y="197"/>
                    </a:lnTo>
                    <a:close/>
                    <a:moveTo>
                      <a:pt x="30" y="186"/>
                    </a:moveTo>
                    <a:lnTo>
                      <a:pt x="57" y="227"/>
                    </a:lnTo>
                    <a:lnTo>
                      <a:pt x="40" y="239"/>
                    </a:lnTo>
                    <a:lnTo>
                      <a:pt x="12" y="197"/>
                    </a:lnTo>
                    <a:lnTo>
                      <a:pt x="30" y="186"/>
                    </a:lnTo>
                    <a:close/>
                    <a:moveTo>
                      <a:pt x="42" y="242"/>
                    </a:moveTo>
                    <a:lnTo>
                      <a:pt x="41" y="240"/>
                    </a:lnTo>
                    <a:lnTo>
                      <a:pt x="40" y="239"/>
                    </a:lnTo>
                    <a:lnTo>
                      <a:pt x="48" y="233"/>
                    </a:lnTo>
                    <a:lnTo>
                      <a:pt x="42" y="242"/>
                    </a:lnTo>
                    <a:close/>
                    <a:moveTo>
                      <a:pt x="55" y="224"/>
                    </a:moveTo>
                    <a:lnTo>
                      <a:pt x="96" y="252"/>
                    </a:lnTo>
                    <a:lnTo>
                      <a:pt x="85" y="269"/>
                    </a:lnTo>
                    <a:lnTo>
                      <a:pt x="42" y="242"/>
                    </a:lnTo>
                    <a:lnTo>
                      <a:pt x="55" y="224"/>
                    </a:lnTo>
                    <a:close/>
                    <a:moveTo>
                      <a:pt x="88" y="270"/>
                    </a:moveTo>
                    <a:lnTo>
                      <a:pt x="86" y="270"/>
                    </a:lnTo>
                    <a:lnTo>
                      <a:pt x="85" y="269"/>
                    </a:lnTo>
                    <a:lnTo>
                      <a:pt x="91" y="260"/>
                    </a:lnTo>
                    <a:lnTo>
                      <a:pt x="88" y="270"/>
                    </a:lnTo>
                    <a:close/>
                    <a:moveTo>
                      <a:pt x="92" y="250"/>
                    </a:moveTo>
                    <a:lnTo>
                      <a:pt x="142" y="260"/>
                    </a:lnTo>
                    <a:lnTo>
                      <a:pt x="138" y="280"/>
                    </a:lnTo>
                    <a:lnTo>
                      <a:pt x="88" y="270"/>
                    </a:lnTo>
                    <a:lnTo>
                      <a:pt x="92" y="250"/>
                    </a:lnTo>
                    <a:close/>
                    <a:moveTo>
                      <a:pt x="142" y="280"/>
                    </a:moveTo>
                    <a:lnTo>
                      <a:pt x="141" y="282"/>
                    </a:lnTo>
                    <a:lnTo>
                      <a:pt x="138" y="280"/>
                    </a:lnTo>
                    <a:lnTo>
                      <a:pt x="141" y="270"/>
                    </a:lnTo>
                    <a:lnTo>
                      <a:pt x="142" y="280"/>
                    </a:lnTo>
                    <a:close/>
                    <a:moveTo>
                      <a:pt x="138" y="260"/>
                    </a:moveTo>
                    <a:lnTo>
                      <a:pt x="188" y="250"/>
                    </a:lnTo>
                    <a:lnTo>
                      <a:pt x="192" y="270"/>
                    </a:lnTo>
                    <a:lnTo>
                      <a:pt x="142" y="280"/>
                    </a:lnTo>
                    <a:lnTo>
                      <a:pt x="138" y="260"/>
                    </a:lnTo>
                    <a:close/>
                    <a:moveTo>
                      <a:pt x="196" y="269"/>
                    </a:moveTo>
                    <a:lnTo>
                      <a:pt x="194" y="270"/>
                    </a:lnTo>
                    <a:lnTo>
                      <a:pt x="192" y="270"/>
                    </a:lnTo>
                    <a:lnTo>
                      <a:pt x="191" y="260"/>
                    </a:lnTo>
                    <a:lnTo>
                      <a:pt x="196" y="269"/>
                    </a:lnTo>
                    <a:close/>
                    <a:moveTo>
                      <a:pt x="184" y="252"/>
                    </a:moveTo>
                    <a:lnTo>
                      <a:pt x="226" y="224"/>
                    </a:lnTo>
                    <a:lnTo>
                      <a:pt x="238" y="242"/>
                    </a:lnTo>
                    <a:lnTo>
                      <a:pt x="196" y="269"/>
                    </a:lnTo>
                    <a:lnTo>
                      <a:pt x="184" y="252"/>
                    </a:lnTo>
                    <a:close/>
                    <a:moveTo>
                      <a:pt x="241" y="239"/>
                    </a:moveTo>
                    <a:lnTo>
                      <a:pt x="239" y="240"/>
                    </a:lnTo>
                    <a:lnTo>
                      <a:pt x="238" y="242"/>
                    </a:lnTo>
                    <a:lnTo>
                      <a:pt x="232" y="233"/>
                    </a:lnTo>
                    <a:lnTo>
                      <a:pt x="241" y="239"/>
                    </a:lnTo>
                    <a:close/>
                    <a:moveTo>
                      <a:pt x="223" y="227"/>
                    </a:moveTo>
                    <a:lnTo>
                      <a:pt x="253" y="184"/>
                    </a:lnTo>
                    <a:lnTo>
                      <a:pt x="271" y="197"/>
                    </a:lnTo>
                    <a:lnTo>
                      <a:pt x="241" y="239"/>
                    </a:lnTo>
                    <a:lnTo>
                      <a:pt x="223" y="227"/>
                    </a:lnTo>
                    <a:close/>
                    <a:moveTo>
                      <a:pt x="272" y="193"/>
                    </a:moveTo>
                    <a:lnTo>
                      <a:pt x="272" y="196"/>
                    </a:lnTo>
                    <a:lnTo>
                      <a:pt x="271" y="197"/>
                    </a:lnTo>
                    <a:lnTo>
                      <a:pt x="262" y="191"/>
                    </a:lnTo>
                    <a:lnTo>
                      <a:pt x="272" y="193"/>
                    </a:lnTo>
                    <a:close/>
                    <a:moveTo>
                      <a:pt x="252" y="189"/>
                    </a:moveTo>
                    <a:lnTo>
                      <a:pt x="262" y="139"/>
                    </a:lnTo>
                    <a:lnTo>
                      <a:pt x="282" y="143"/>
                    </a:lnTo>
                    <a:lnTo>
                      <a:pt x="272" y="193"/>
                    </a:lnTo>
                    <a:lnTo>
                      <a:pt x="252" y="189"/>
                    </a:lnTo>
                    <a:close/>
                    <a:moveTo>
                      <a:pt x="282" y="139"/>
                    </a:moveTo>
                    <a:lnTo>
                      <a:pt x="283" y="141"/>
                    </a:lnTo>
                    <a:lnTo>
                      <a:pt x="282" y="143"/>
                    </a:lnTo>
                    <a:lnTo>
                      <a:pt x="272" y="141"/>
                    </a:lnTo>
                    <a:lnTo>
                      <a:pt x="282" y="139"/>
                    </a:lnTo>
                    <a:close/>
                    <a:moveTo>
                      <a:pt x="262" y="143"/>
                    </a:moveTo>
                    <a:lnTo>
                      <a:pt x="252" y="93"/>
                    </a:lnTo>
                    <a:lnTo>
                      <a:pt x="272" y="89"/>
                    </a:lnTo>
                    <a:lnTo>
                      <a:pt x="282" y="139"/>
                    </a:lnTo>
                    <a:lnTo>
                      <a:pt x="262" y="143"/>
                    </a:lnTo>
                    <a:close/>
                    <a:moveTo>
                      <a:pt x="271" y="86"/>
                    </a:moveTo>
                    <a:lnTo>
                      <a:pt x="272" y="87"/>
                    </a:lnTo>
                    <a:lnTo>
                      <a:pt x="272" y="89"/>
                    </a:lnTo>
                    <a:lnTo>
                      <a:pt x="262" y="91"/>
                    </a:lnTo>
                    <a:lnTo>
                      <a:pt x="271" y="86"/>
                    </a:lnTo>
                    <a:close/>
                    <a:moveTo>
                      <a:pt x="253" y="97"/>
                    </a:moveTo>
                    <a:lnTo>
                      <a:pt x="223" y="53"/>
                    </a:lnTo>
                    <a:lnTo>
                      <a:pt x="241" y="41"/>
                    </a:lnTo>
                    <a:lnTo>
                      <a:pt x="271" y="86"/>
                    </a:lnTo>
                    <a:lnTo>
                      <a:pt x="253" y="97"/>
                    </a:lnTo>
                    <a:close/>
                    <a:moveTo>
                      <a:pt x="238" y="38"/>
                    </a:moveTo>
                    <a:lnTo>
                      <a:pt x="239" y="39"/>
                    </a:lnTo>
                    <a:lnTo>
                      <a:pt x="241" y="41"/>
                    </a:lnTo>
                    <a:lnTo>
                      <a:pt x="232" y="47"/>
                    </a:lnTo>
                    <a:lnTo>
                      <a:pt x="238" y="38"/>
                    </a:lnTo>
                    <a:close/>
                    <a:moveTo>
                      <a:pt x="226" y="56"/>
                    </a:moveTo>
                    <a:lnTo>
                      <a:pt x="184" y="28"/>
                    </a:lnTo>
                    <a:lnTo>
                      <a:pt x="196" y="11"/>
                    </a:lnTo>
                    <a:lnTo>
                      <a:pt x="238" y="38"/>
                    </a:lnTo>
                    <a:lnTo>
                      <a:pt x="226" y="56"/>
                    </a:lnTo>
                    <a:close/>
                    <a:moveTo>
                      <a:pt x="192" y="10"/>
                    </a:moveTo>
                    <a:lnTo>
                      <a:pt x="194" y="10"/>
                    </a:lnTo>
                    <a:lnTo>
                      <a:pt x="196" y="11"/>
                    </a:lnTo>
                    <a:lnTo>
                      <a:pt x="191" y="19"/>
                    </a:lnTo>
                    <a:lnTo>
                      <a:pt x="192" y="10"/>
                    </a:lnTo>
                    <a:close/>
                    <a:moveTo>
                      <a:pt x="188" y="29"/>
                    </a:moveTo>
                    <a:lnTo>
                      <a:pt x="138" y="19"/>
                    </a:lnTo>
                    <a:lnTo>
                      <a:pt x="142" y="0"/>
                    </a:lnTo>
                    <a:lnTo>
                      <a:pt x="192" y="10"/>
                    </a:lnTo>
                    <a:lnTo>
                      <a:pt x="188" y="29"/>
                    </a:lnTo>
                    <a:close/>
                  </a:path>
                </a:pathLst>
              </a:custGeom>
              <a:solidFill>
                <a:srgbClr val="009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3" name="Freeform 1206"/>
              <p:cNvSpPr>
                <a:spLocks noEditPoints="1"/>
              </p:cNvSpPr>
              <p:nvPr/>
            </p:nvSpPr>
            <p:spPr bwMode="auto">
              <a:xfrm>
                <a:off x="4669" y="1941"/>
                <a:ext cx="71" cy="71"/>
              </a:xfrm>
              <a:custGeom>
                <a:avLst/>
                <a:gdLst>
                  <a:gd name="T0" fmla="*/ 89 w 282"/>
                  <a:gd name="T1" fmla="*/ 10 h 282"/>
                  <a:gd name="T2" fmla="*/ 86 w 282"/>
                  <a:gd name="T3" fmla="*/ 11 h 282"/>
                  <a:gd name="T4" fmla="*/ 92 w 282"/>
                  <a:gd name="T5" fmla="*/ 20 h 282"/>
                  <a:gd name="T6" fmla="*/ 56 w 282"/>
                  <a:gd name="T7" fmla="*/ 56 h 282"/>
                  <a:gd name="T8" fmla="*/ 98 w 282"/>
                  <a:gd name="T9" fmla="*/ 29 h 282"/>
                  <a:gd name="T10" fmla="*/ 45 w 282"/>
                  <a:gd name="T11" fmla="*/ 39 h 282"/>
                  <a:gd name="T12" fmla="*/ 58 w 282"/>
                  <a:gd name="T13" fmla="*/ 54 h 282"/>
                  <a:gd name="T14" fmla="*/ 41 w 282"/>
                  <a:gd name="T15" fmla="*/ 42 h 282"/>
                  <a:gd name="T16" fmla="*/ 10 w 282"/>
                  <a:gd name="T17" fmla="*/ 87 h 282"/>
                  <a:gd name="T18" fmla="*/ 10 w 282"/>
                  <a:gd name="T19" fmla="*/ 90 h 282"/>
                  <a:gd name="T20" fmla="*/ 0 w 282"/>
                  <a:gd name="T21" fmla="*/ 140 h 282"/>
                  <a:gd name="T22" fmla="*/ 0 w 282"/>
                  <a:gd name="T23" fmla="*/ 144 h 282"/>
                  <a:gd name="T24" fmla="*/ 10 w 282"/>
                  <a:gd name="T25" fmla="*/ 142 h 282"/>
                  <a:gd name="T26" fmla="*/ 31 w 282"/>
                  <a:gd name="T27" fmla="*/ 190 h 282"/>
                  <a:gd name="T28" fmla="*/ 21 w 282"/>
                  <a:gd name="T29" fmla="*/ 140 h 282"/>
                  <a:gd name="T30" fmla="*/ 10 w 282"/>
                  <a:gd name="T31" fmla="*/ 193 h 282"/>
                  <a:gd name="T32" fmla="*/ 28 w 282"/>
                  <a:gd name="T33" fmla="*/ 186 h 282"/>
                  <a:gd name="T34" fmla="*/ 12 w 282"/>
                  <a:gd name="T35" fmla="*/ 197 h 282"/>
                  <a:gd name="T36" fmla="*/ 42 w 282"/>
                  <a:gd name="T37" fmla="*/ 241 h 282"/>
                  <a:gd name="T38" fmla="*/ 45 w 282"/>
                  <a:gd name="T39" fmla="*/ 242 h 282"/>
                  <a:gd name="T40" fmla="*/ 86 w 282"/>
                  <a:gd name="T41" fmla="*/ 270 h 282"/>
                  <a:gd name="T42" fmla="*/ 89 w 282"/>
                  <a:gd name="T43" fmla="*/ 272 h 282"/>
                  <a:gd name="T44" fmla="*/ 92 w 282"/>
                  <a:gd name="T45" fmla="*/ 261 h 282"/>
                  <a:gd name="T46" fmla="*/ 143 w 282"/>
                  <a:gd name="T47" fmla="*/ 261 h 282"/>
                  <a:gd name="T48" fmla="*/ 94 w 282"/>
                  <a:gd name="T49" fmla="*/ 251 h 282"/>
                  <a:gd name="T50" fmla="*/ 139 w 282"/>
                  <a:gd name="T51" fmla="*/ 282 h 282"/>
                  <a:gd name="T52" fmla="*/ 139 w 282"/>
                  <a:gd name="T53" fmla="*/ 261 h 282"/>
                  <a:gd name="T54" fmla="*/ 143 w 282"/>
                  <a:gd name="T55" fmla="*/ 282 h 282"/>
                  <a:gd name="T56" fmla="*/ 196 w 282"/>
                  <a:gd name="T57" fmla="*/ 271 h 282"/>
                  <a:gd name="T58" fmla="*/ 197 w 282"/>
                  <a:gd name="T59" fmla="*/ 270 h 282"/>
                  <a:gd name="T60" fmla="*/ 239 w 282"/>
                  <a:gd name="T61" fmla="*/ 242 h 282"/>
                  <a:gd name="T62" fmla="*/ 242 w 282"/>
                  <a:gd name="T63" fmla="*/ 240 h 282"/>
                  <a:gd name="T64" fmla="*/ 233 w 282"/>
                  <a:gd name="T65" fmla="*/ 233 h 282"/>
                  <a:gd name="T66" fmla="*/ 253 w 282"/>
                  <a:gd name="T67" fmla="*/ 186 h 282"/>
                  <a:gd name="T68" fmla="*/ 224 w 282"/>
                  <a:gd name="T69" fmla="*/ 227 h 282"/>
                  <a:gd name="T70" fmla="*/ 270 w 282"/>
                  <a:gd name="T71" fmla="*/ 197 h 282"/>
                  <a:gd name="T72" fmla="*/ 252 w 282"/>
                  <a:gd name="T73" fmla="*/ 190 h 282"/>
                  <a:gd name="T74" fmla="*/ 272 w 282"/>
                  <a:gd name="T75" fmla="*/ 193 h 282"/>
                  <a:gd name="T76" fmla="*/ 282 w 282"/>
                  <a:gd name="T77" fmla="*/ 142 h 282"/>
                  <a:gd name="T78" fmla="*/ 282 w 282"/>
                  <a:gd name="T79" fmla="*/ 140 h 282"/>
                  <a:gd name="T80" fmla="*/ 272 w 282"/>
                  <a:gd name="T81" fmla="*/ 90 h 282"/>
                  <a:gd name="T82" fmla="*/ 270 w 282"/>
                  <a:gd name="T83" fmla="*/ 86 h 282"/>
                  <a:gd name="T84" fmla="*/ 262 w 282"/>
                  <a:gd name="T85" fmla="*/ 92 h 282"/>
                  <a:gd name="T86" fmla="*/ 224 w 282"/>
                  <a:gd name="T87" fmla="*/ 54 h 282"/>
                  <a:gd name="T88" fmla="*/ 253 w 282"/>
                  <a:gd name="T89" fmla="*/ 97 h 282"/>
                  <a:gd name="T90" fmla="*/ 242 w 282"/>
                  <a:gd name="T91" fmla="*/ 42 h 282"/>
                  <a:gd name="T92" fmla="*/ 228 w 282"/>
                  <a:gd name="T93" fmla="*/ 56 h 282"/>
                  <a:gd name="T94" fmla="*/ 239 w 282"/>
                  <a:gd name="T95" fmla="*/ 39 h 282"/>
                  <a:gd name="T96" fmla="*/ 196 w 282"/>
                  <a:gd name="T97" fmla="*/ 10 h 282"/>
                  <a:gd name="T98" fmla="*/ 193 w 282"/>
                  <a:gd name="T99" fmla="*/ 10 h 282"/>
                  <a:gd name="T100" fmla="*/ 143 w 282"/>
                  <a:gd name="T101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2" h="282">
                    <a:moveTo>
                      <a:pt x="143" y="20"/>
                    </a:moveTo>
                    <a:lnTo>
                      <a:pt x="94" y="30"/>
                    </a:lnTo>
                    <a:lnTo>
                      <a:pt x="89" y="10"/>
                    </a:lnTo>
                    <a:lnTo>
                      <a:pt x="139" y="0"/>
                    </a:lnTo>
                    <a:lnTo>
                      <a:pt x="143" y="20"/>
                    </a:lnTo>
                    <a:close/>
                    <a:moveTo>
                      <a:pt x="86" y="11"/>
                    </a:moveTo>
                    <a:lnTo>
                      <a:pt x="88" y="10"/>
                    </a:lnTo>
                    <a:lnTo>
                      <a:pt x="89" y="10"/>
                    </a:lnTo>
                    <a:lnTo>
                      <a:pt x="92" y="20"/>
                    </a:lnTo>
                    <a:lnTo>
                      <a:pt x="86" y="11"/>
                    </a:lnTo>
                    <a:close/>
                    <a:moveTo>
                      <a:pt x="98" y="29"/>
                    </a:moveTo>
                    <a:lnTo>
                      <a:pt x="56" y="56"/>
                    </a:lnTo>
                    <a:lnTo>
                      <a:pt x="45" y="39"/>
                    </a:lnTo>
                    <a:lnTo>
                      <a:pt x="86" y="11"/>
                    </a:lnTo>
                    <a:lnTo>
                      <a:pt x="98" y="29"/>
                    </a:lnTo>
                    <a:close/>
                    <a:moveTo>
                      <a:pt x="41" y="42"/>
                    </a:moveTo>
                    <a:lnTo>
                      <a:pt x="42" y="40"/>
                    </a:lnTo>
                    <a:lnTo>
                      <a:pt x="45" y="39"/>
                    </a:lnTo>
                    <a:lnTo>
                      <a:pt x="50" y="47"/>
                    </a:lnTo>
                    <a:lnTo>
                      <a:pt x="41" y="42"/>
                    </a:lnTo>
                    <a:close/>
                    <a:moveTo>
                      <a:pt x="58" y="54"/>
                    </a:moveTo>
                    <a:lnTo>
                      <a:pt x="28" y="97"/>
                    </a:lnTo>
                    <a:lnTo>
                      <a:pt x="11" y="86"/>
                    </a:lnTo>
                    <a:lnTo>
                      <a:pt x="41" y="42"/>
                    </a:lnTo>
                    <a:lnTo>
                      <a:pt x="58" y="54"/>
                    </a:lnTo>
                    <a:close/>
                    <a:moveTo>
                      <a:pt x="10" y="90"/>
                    </a:moveTo>
                    <a:lnTo>
                      <a:pt x="10" y="87"/>
                    </a:lnTo>
                    <a:lnTo>
                      <a:pt x="11" y="86"/>
                    </a:lnTo>
                    <a:lnTo>
                      <a:pt x="20" y="92"/>
                    </a:lnTo>
                    <a:lnTo>
                      <a:pt x="10" y="90"/>
                    </a:lnTo>
                    <a:close/>
                    <a:moveTo>
                      <a:pt x="31" y="94"/>
                    </a:moveTo>
                    <a:lnTo>
                      <a:pt x="21" y="144"/>
                    </a:lnTo>
                    <a:lnTo>
                      <a:pt x="0" y="140"/>
                    </a:lnTo>
                    <a:lnTo>
                      <a:pt x="10" y="90"/>
                    </a:lnTo>
                    <a:lnTo>
                      <a:pt x="31" y="94"/>
                    </a:lnTo>
                    <a:close/>
                    <a:moveTo>
                      <a:pt x="0" y="144"/>
                    </a:moveTo>
                    <a:lnTo>
                      <a:pt x="0" y="142"/>
                    </a:lnTo>
                    <a:lnTo>
                      <a:pt x="0" y="140"/>
                    </a:lnTo>
                    <a:lnTo>
                      <a:pt x="10" y="142"/>
                    </a:lnTo>
                    <a:lnTo>
                      <a:pt x="0" y="144"/>
                    </a:lnTo>
                    <a:close/>
                    <a:moveTo>
                      <a:pt x="21" y="140"/>
                    </a:moveTo>
                    <a:lnTo>
                      <a:pt x="31" y="190"/>
                    </a:lnTo>
                    <a:lnTo>
                      <a:pt x="10" y="193"/>
                    </a:lnTo>
                    <a:lnTo>
                      <a:pt x="0" y="144"/>
                    </a:lnTo>
                    <a:lnTo>
                      <a:pt x="21" y="140"/>
                    </a:lnTo>
                    <a:close/>
                    <a:moveTo>
                      <a:pt x="12" y="197"/>
                    </a:moveTo>
                    <a:lnTo>
                      <a:pt x="10" y="196"/>
                    </a:lnTo>
                    <a:lnTo>
                      <a:pt x="10" y="193"/>
                    </a:lnTo>
                    <a:lnTo>
                      <a:pt x="20" y="191"/>
                    </a:lnTo>
                    <a:lnTo>
                      <a:pt x="12" y="197"/>
                    </a:lnTo>
                    <a:close/>
                    <a:moveTo>
                      <a:pt x="28" y="186"/>
                    </a:moveTo>
                    <a:lnTo>
                      <a:pt x="58" y="227"/>
                    </a:lnTo>
                    <a:lnTo>
                      <a:pt x="41" y="240"/>
                    </a:lnTo>
                    <a:lnTo>
                      <a:pt x="12" y="197"/>
                    </a:lnTo>
                    <a:lnTo>
                      <a:pt x="28" y="186"/>
                    </a:lnTo>
                    <a:close/>
                    <a:moveTo>
                      <a:pt x="45" y="242"/>
                    </a:moveTo>
                    <a:lnTo>
                      <a:pt x="42" y="241"/>
                    </a:lnTo>
                    <a:lnTo>
                      <a:pt x="41" y="240"/>
                    </a:lnTo>
                    <a:lnTo>
                      <a:pt x="50" y="233"/>
                    </a:lnTo>
                    <a:lnTo>
                      <a:pt x="45" y="242"/>
                    </a:lnTo>
                    <a:close/>
                    <a:moveTo>
                      <a:pt x="56" y="225"/>
                    </a:moveTo>
                    <a:lnTo>
                      <a:pt x="98" y="252"/>
                    </a:lnTo>
                    <a:lnTo>
                      <a:pt x="86" y="270"/>
                    </a:lnTo>
                    <a:lnTo>
                      <a:pt x="45" y="242"/>
                    </a:lnTo>
                    <a:lnTo>
                      <a:pt x="56" y="225"/>
                    </a:lnTo>
                    <a:close/>
                    <a:moveTo>
                      <a:pt x="89" y="272"/>
                    </a:moveTo>
                    <a:lnTo>
                      <a:pt x="88" y="271"/>
                    </a:lnTo>
                    <a:lnTo>
                      <a:pt x="86" y="270"/>
                    </a:lnTo>
                    <a:lnTo>
                      <a:pt x="92" y="261"/>
                    </a:lnTo>
                    <a:lnTo>
                      <a:pt x="89" y="272"/>
                    </a:lnTo>
                    <a:close/>
                    <a:moveTo>
                      <a:pt x="94" y="251"/>
                    </a:moveTo>
                    <a:lnTo>
                      <a:pt x="143" y="261"/>
                    </a:lnTo>
                    <a:lnTo>
                      <a:pt x="139" y="282"/>
                    </a:lnTo>
                    <a:lnTo>
                      <a:pt x="89" y="272"/>
                    </a:lnTo>
                    <a:lnTo>
                      <a:pt x="94" y="251"/>
                    </a:lnTo>
                    <a:close/>
                    <a:moveTo>
                      <a:pt x="143" y="282"/>
                    </a:moveTo>
                    <a:lnTo>
                      <a:pt x="142" y="282"/>
                    </a:lnTo>
                    <a:lnTo>
                      <a:pt x="139" y="282"/>
                    </a:lnTo>
                    <a:lnTo>
                      <a:pt x="142" y="271"/>
                    </a:lnTo>
                    <a:lnTo>
                      <a:pt x="143" y="282"/>
                    </a:lnTo>
                    <a:close/>
                    <a:moveTo>
                      <a:pt x="139" y="261"/>
                    </a:moveTo>
                    <a:lnTo>
                      <a:pt x="189" y="251"/>
                    </a:lnTo>
                    <a:lnTo>
                      <a:pt x="193" y="272"/>
                    </a:lnTo>
                    <a:lnTo>
                      <a:pt x="143" y="282"/>
                    </a:lnTo>
                    <a:lnTo>
                      <a:pt x="139" y="261"/>
                    </a:lnTo>
                    <a:close/>
                    <a:moveTo>
                      <a:pt x="197" y="270"/>
                    </a:moveTo>
                    <a:lnTo>
                      <a:pt x="196" y="271"/>
                    </a:lnTo>
                    <a:lnTo>
                      <a:pt x="193" y="272"/>
                    </a:lnTo>
                    <a:lnTo>
                      <a:pt x="192" y="261"/>
                    </a:lnTo>
                    <a:lnTo>
                      <a:pt x="197" y="270"/>
                    </a:lnTo>
                    <a:close/>
                    <a:moveTo>
                      <a:pt x="186" y="252"/>
                    </a:moveTo>
                    <a:lnTo>
                      <a:pt x="228" y="225"/>
                    </a:lnTo>
                    <a:lnTo>
                      <a:pt x="239" y="242"/>
                    </a:lnTo>
                    <a:lnTo>
                      <a:pt x="197" y="270"/>
                    </a:lnTo>
                    <a:lnTo>
                      <a:pt x="186" y="252"/>
                    </a:lnTo>
                    <a:close/>
                    <a:moveTo>
                      <a:pt x="242" y="240"/>
                    </a:moveTo>
                    <a:lnTo>
                      <a:pt x="240" y="241"/>
                    </a:lnTo>
                    <a:lnTo>
                      <a:pt x="239" y="242"/>
                    </a:lnTo>
                    <a:lnTo>
                      <a:pt x="233" y="233"/>
                    </a:lnTo>
                    <a:lnTo>
                      <a:pt x="242" y="240"/>
                    </a:lnTo>
                    <a:close/>
                    <a:moveTo>
                      <a:pt x="224" y="227"/>
                    </a:moveTo>
                    <a:lnTo>
                      <a:pt x="253" y="186"/>
                    </a:lnTo>
                    <a:lnTo>
                      <a:pt x="270" y="197"/>
                    </a:lnTo>
                    <a:lnTo>
                      <a:pt x="242" y="240"/>
                    </a:lnTo>
                    <a:lnTo>
                      <a:pt x="224" y="227"/>
                    </a:lnTo>
                    <a:close/>
                    <a:moveTo>
                      <a:pt x="272" y="193"/>
                    </a:moveTo>
                    <a:lnTo>
                      <a:pt x="272" y="196"/>
                    </a:lnTo>
                    <a:lnTo>
                      <a:pt x="270" y="197"/>
                    </a:lnTo>
                    <a:lnTo>
                      <a:pt x="262" y="191"/>
                    </a:lnTo>
                    <a:lnTo>
                      <a:pt x="272" y="193"/>
                    </a:lnTo>
                    <a:close/>
                    <a:moveTo>
                      <a:pt x="252" y="190"/>
                    </a:moveTo>
                    <a:lnTo>
                      <a:pt x="262" y="140"/>
                    </a:lnTo>
                    <a:lnTo>
                      <a:pt x="282" y="144"/>
                    </a:lnTo>
                    <a:lnTo>
                      <a:pt x="272" y="193"/>
                    </a:lnTo>
                    <a:lnTo>
                      <a:pt x="252" y="190"/>
                    </a:lnTo>
                    <a:close/>
                    <a:moveTo>
                      <a:pt x="282" y="140"/>
                    </a:moveTo>
                    <a:lnTo>
                      <a:pt x="282" y="142"/>
                    </a:lnTo>
                    <a:lnTo>
                      <a:pt x="282" y="144"/>
                    </a:lnTo>
                    <a:lnTo>
                      <a:pt x="272" y="142"/>
                    </a:lnTo>
                    <a:lnTo>
                      <a:pt x="282" y="140"/>
                    </a:lnTo>
                    <a:close/>
                    <a:moveTo>
                      <a:pt x="262" y="144"/>
                    </a:moveTo>
                    <a:lnTo>
                      <a:pt x="252" y="94"/>
                    </a:lnTo>
                    <a:lnTo>
                      <a:pt x="272" y="90"/>
                    </a:lnTo>
                    <a:lnTo>
                      <a:pt x="282" y="140"/>
                    </a:lnTo>
                    <a:lnTo>
                      <a:pt x="262" y="144"/>
                    </a:lnTo>
                    <a:close/>
                    <a:moveTo>
                      <a:pt x="270" y="86"/>
                    </a:moveTo>
                    <a:lnTo>
                      <a:pt x="272" y="87"/>
                    </a:lnTo>
                    <a:lnTo>
                      <a:pt x="272" y="90"/>
                    </a:lnTo>
                    <a:lnTo>
                      <a:pt x="262" y="92"/>
                    </a:lnTo>
                    <a:lnTo>
                      <a:pt x="270" y="86"/>
                    </a:lnTo>
                    <a:close/>
                    <a:moveTo>
                      <a:pt x="253" y="97"/>
                    </a:moveTo>
                    <a:lnTo>
                      <a:pt x="224" y="54"/>
                    </a:lnTo>
                    <a:lnTo>
                      <a:pt x="242" y="42"/>
                    </a:lnTo>
                    <a:lnTo>
                      <a:pt x="270" y="86"/>
                    </a:lnTo>
                    <a:lnTo>
                      <a:pt x="253" y="97"/>
                    </a:lnTo>
                    <a:close/>
                    <a:moveTo>
                      <a:pt x="239" y="39"/>
                    </a:moveTo>
                    <a:lnTo>
                      <a:pt x="242" y="40"/>
                    </a:lnTo>
                    <a:lnTo>
                      <a:pt x="242" y="42"/>
                    </a:lnTo>
                    <a:lnTo>
                      <a:pt x="233" y="47"/>
                    </a:lnTo>
                    <a:lnTo>
                      <a:pt x="239" y="39"/>
                    </a:lnTo>
                    <a:close/>
                    <a:moveTo>
                      <a:pt x="228" y="56"/>
                    </a:moveTo>
                    <a:lnTo>
                      <a:pt x="186" y="29"/>
                    </a:lnTo>
                    <a:lnTo>
                      <a:pt x="197" y="11"/>
                    </a:lnTo>
                    <a:lnTo>
                      <a:pt x="239" y="39"/>
                    </a:lnTo>
                    <a:lnTo>
                      <a:pt x="228" y="56"/>
                    </a:lnTo>
                    <a:close/>
                    <a:moveTo>
                      <a:pt x="193" y="10"/>
                    </a:moveTo>
                    <a:lnTo>
                      <a:pt x="196" y="10"/>
                    </a:lnTo>
                    <a:lnTo>
                      <a:pt x="197" y="11"/>
                    </a:lnTo>
                    <a:lnTo>
                      <a:pt x="192" y="20"/>
                    </a:lnTo>
                    <a:lnTo>
                      <a:pt x="193" y="10"/>
                    </a:lnTo>
                    <a:close/>
                    <a:moveTo>
                      <a:pt x="189" y="30"/>
                    </a:moveTo>
                    <a:lnTo>
                      <a:pt x="139" y="20"/>
                    </a:lnTo>
                    <a:lnTo>
                      <a:pt x="143" y="0"/>
                    </a:lnTo>
                    <a:lnTo>
                      <a:pt x="193" y="10"/>
                    </a:lnTo>
                    <a:lnTo>
                      <a:pt x="189" y="30"/>
                    </a:lnTo>
                    <a:close/>
                  </a:path>
                </a:pathLst>
              </a:custGeom>
              <a:solidFill>
                <a:srgbClr val="009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4" name="Freeform 1207"/>
              <p:cNvSpPr>
                <a:spLocks noEditPoints="1"/>
              </p:cNvSpPr>
              <p:nvPr/>
            </p:nvSpPr>
            <p:spPr bwMode="auto">
              <a:xfrm>
                <a:off x="5043" y="1755"/>
                <a:ext cx="70" cy="70"/>
              </a:xfrm>
              <a:custGeom>
                <a:avLst/>
                <a:gdLst>
                  <a:gd name="T0" fmla="*/ 90 w 282"/>
                  <a:gd name="T1" fmla="*/ 10 h 283"/>
                  <a:gd name="T2" fmla="*/ 86 w 282"/>
                  <a:gd name="T3" fmla="*/ 12 h 283"/>
                  <a:gd name="T4" fmla="*/ 93 w 282"/>
                  <a:gd name="T5" fmla="*/ 20 h 283"/>
                  <a:gd name="T6" fmla="*/ 56 w 282"/>
                  <a:gd name="T7" fmla="*/ 59 h 283"/>
                  <a:gd name="T8" fmla="*/ 99 w 282"/>
                  <a:gd name="T9" fmla="*/ 29 h 283"/>
                  <a:gd name="T10" fmla="*/ 44 w 282"/>
                  <a:gd name="T11" fmla="*/ 42 h 283"/>
                  <a:gd name="T12" fmla="*/ 59 w 282"/>
                  <a:gd name="T13" fmla="*/ 57 h 283"/>
                  <a:gd name="T14" fmla="*/ 41 w 282"/>
                  <a:gd name="T15" fmla="*/ 44 h 283"/>
                  <a:gd name="T16" fmla="*/ 10 w 282"/>
                  <a:gd name="T17" fmla="*/ 88 h 283"/>
                  <a:gd name="T18" fmla="*/ 10 w 282"/>
                  <a:gd name="T19" fmla="*/ 90 h 283"/>
                  <a:gd name="T20" fmla="*/ 0 w 282"/>
                  <a:gd name="T21" fmla="*/ 140 h 283"/>
                  <a:gd name="T22" fmla="*/ 0 w 282"/>
                  <a:gd name="T23" fmla="*/ 144 h 283"/>
                  <a:gd name="T24" fmla="*/ 10 w 282"/>
                  <a:gd name="T25" fmla="*/ 143 h 283"/>
                  <a:gd name="T26" fmla="*/ 30 w 282"/>
                  <a:gd name="T27" fmla="*/ 190 h 283"/>
                  <a:gd name="T28" fmla="*/ 20 w 282"/>
                  <a:gd name="T29" fmla="*/ 140 h 283"/>
                  <a:gd name="T30" fmla="*/ 10 w 282"/>
                  <a:gd name="T31" fmla="*/ 194 h 283"/>
                  <a:gd name="T32" fmla="*/ 29 w 282"/>
                  <a:gd name="T33" fmla="*/ 186 h 283"/>
                  <a:gd name="T34" fmla="*/ 11 w 282"/>
                  <a:gd name="T35" fmla="*/ 198 h 283"/>
                  <a:gd name="T36" fmla="*/ 43 w 282"/>
                  <a:gd name="T37" fmla="*/ 241 h 283"/>
                  <a:gd name="T38" fmla="*/ 44 w 282"/>
                  <a:gd name="T39" fmla="*/ 243 h 283"/>
                  <a:gd name="T40" fmla="*/ 86 w 282"/>
                  <a:gd name="T41" fmla="*/ 271 h 283"/>
                  <a:gd name="T42" fmla="*/ 90 w 282"/>
                  <a:gd name="T43" fmla="*/ 273 h 283"/>
                  <a:gd name="T44" fmla="*/ 93 w 282"/>
                  <a:gd name="T45" fmla="*/ 263 h 283"/>
                  <a:gd name="T46" fmla="*/ 144 w 282"/>
                  <a:gd name="T47" fmla="*/ 261 h 283"/>
                  <a:gd name="T48" fmla="*/ 94 w 282"/>
                  <a:gd name="T49" fmla="*/ 251 h 283"/>
                  <a:gd name="T50" fmla="*/ 140 w 282"/>
                  <a:gd name="T51" fmla="*/ 283 h 283"/>
                  <a:gd name="T52" fmla="*/ 140 w 282"/>
                  <a:gd name="T53" fmla="*/ 261 h 283"/>
                  <a:gd name="T54" fmla="*/ 144 w 282"/>
                  <a:gd name="T55" fmla="*/ 283 h 283"/>
                  <a:gd name="T56" fmla="*/ 196 w 282"/>
                  <a:gd name="T57" fmla="*/ 271 h 283"/>
                  <a:gd name="T58" fmla="*/ 197 w 282"/>
                  <a:gd name="T59" fmla="*/ 271 h 283"/>
                  <a:gd name="T60" fmla="*/ 240 w 282"/>
                  <a:gd name="T61" fmla="*/ 243 h 283"/>
                  <a:gd name="T62" fmla="*/ 242 w 282"/>
                  <a:gd name="T63" fmla="*/ 240 h 283"/>
                  <a:gd name="T64" fmla="*/ 234 w 282"/>
                  <a:gd name="T65" fmla="*/ 234 h 283"/>
                  <a:gd name="T66" fmla="*/ 254 w 282"/>
                  <a:gd name="T67" fmla="*/ 186 h 283"/>
                  <a:gd name="T68" fmla="*/ 225 w 282"/>
                  <a:gd name="T69" fmla="*/ 228 h 283"/>
                  <a:gd name="T70" fmla="*/ 271 w 282"/>
                  <a:gd name="T71" fmla="*/ 198 h 283"/>
                  <a:gd name="T72" fmla="*/ 251 w 282"/>
                  <a:gd name="T73" fmla="*/ 190 h 283"/>
                  <a:gd name="T74" fmla="*/ 272 w 282"/>
                  <a:gd name="T75" fmla="*/ 194 h 283"/>
                  <a:gd name="T76" fmla="*/ 282 w 282"/>
                  <a:gd name="T77" fmla="*/ 143 h 283"/>
                  <a:gd name="T78" fmla="*/ 282 w 282"/>
                  <a:gd name="T79" fmla="*/ 140 h 283"/>
                  <a:gd name="T80" fmla="*/ 272 w 282"/>
                  <a:gd name="T81" fmla="*/ 90 h 283"/>
                  <a:gd name="T82" fmla="*/ 271 w 282"/>
                  <a:gd name="T83" fmla="*/ 87 h 283"/>
                  <a:gd name="T84" fmla="*/ 262 w 282"/>
                  <a:gd name="T85" fmla="*/ 93 h 283"/>
                  <a:gd name="T86" fmla="*/ 225 w 282"/>
                  <a:gd name="T87" fmla="*/ 57 h 283"/>
                  <a:gd name="T88" fmla="*/ 254 w 282"/>
                  <a:gd name="T89" fmla="*/ 98 h 283"/>
                  <a:gd name="T90" fmla="*/ 242 w 282"/>
                  <a:gd name="T91" fmla="*/ 44 h 283"/>
                  <a:gd name="T92" fmla="*/ 227 w 282"/>
                  <a:gd name="T93" fmla="*/ 59 h 283"/>
                  <a:gd name="T94" fmla="*/ 240 w 282"/>
                  <a:gd name="T95" fmla="*/ 42 h 283"/>
                  <a:gd name="T96" fmla="*/ 196 w 282"/>
                  <a:gd name="T97" fmla="*/ 10 h 283"/>
                  <a:gd name="T98" fmla="*/ 194 w 282"/>
                  <a:gd name="T99" fmla="*/ 10 h 283"/>
                  <a:gd name="T100" fmla="*/ 144 w 282"/>
                  <a:gd name="T101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2" h="283">
                    <a:moveTo>
                      <a:pt x="144" y="20"/>
                    </a:moveTo>
                    <a:lnTo>
                      <a:pt x="94" y="30"/>
                    </a:lnTo>
                    <a:lnTo>
                      <a:pt x="90" y="10"/>
                    </a:lnTo>
                    <a:lnTo>
                      <a:pt x="140" y="0"/>
                    </a:lnTo>
                    <a:lnTo>
                      <a:pt x="144" y="20"/>
                    </a:lnTo>
                    <a:close/>
                    <a:moveTo>
                      <a:pt x="86" y="12"/>
                    </a:moveTo>
                    <a:lnTo>
                      <a:pt x="88" y="10"/>
                    </a:lnTo>
                    <a:lnTo>
                      <a:pt x="90" y="10"/>
                    </a:lnTo>
                    <a:lnTo>
                      <a:pt x="93" y="20"/>
                    </a:lnTo>
                    <a:lnTo>
                      <a:pt x="86" y="12"/>
                    </a:lnTo>
                    <a:close/>
                    <a:moveTo>
                      <a:pt x="99" y="29"/>
                    </a:moveTo>
                    <a:lnTo>
                      <a:pt x="56" y="59"/>
                    </a:lnTo>
                    <a:lnTo>
                      <a:pt x="44" y="42"/>
                    </a:lnTo>
                    <a:lnTo>
                      <a:pt x="86" y="12"/>
                    </a:lnTo>
                    <a:lnTo>
                      <a:pt x="99" y="29"/>
                    </a:lnTo>
                    <a:close/>
                    <a:moveTo>
                      <a:pt x="41" y="44"/>
                    </a:moveTo>
                    <a:lnTo>
                      <a:pt x="43" y="43"/>
                    </a:lnTo>
                    <a:lnTo>
                      <a:pt x="44" y="42"/>
                    </a:lnTo>
                    <a:lnTo>
                      <a:pt x="50" y="50"/>
                    </a:lnTo>
                    <a:lnTo>
                      <a:pt x="41" y="44"/>
                    </a:lnTo>
                    <a:close/>
                    <a:moveTo>
                      <a:pt x="59" y="57"/>
                    </a:moveTo>
                    <a:lnTo>
                      <a:pt x="29" y="98"/>
                    </a:lnTo>
                    <a:lnTo>
                      <a:pt x="11" y="87"/>
                    </a:lnTo>
                    <a:lnTo>
                      <a:pt x="41" y="44"/>
                    </a:lnTo>
                    <a:lnTo>
                      <a:pt x="59" y="57"/>
                    </a:lnTo>
                    <a:close/>
                    <a:moveTo>
                      <a:pt x="10" y="90"/>
                    </a:moveTo>
                    <a:lnTo>
                      <a:pt x="10" y="88"/>
                    </a:lnTo>
                    <a:lnTo>
                      <a:pt x="11" y="87"/>
                    </a:lnTo>
                    <a:lnTo>
                      <a:pt x="20" y="93"/>
                    </a:lnTo>
                    <a:lnTo>
                      <a:pt x="10" y="90"/>
                    </a:lnTo>
                    <a:close/>
                    <a:moveTo>
                      <a:pt x="30" y="94"/>
                    </a:moveTo>
                    <a:lnTo>
                      <a:pt x="20" y="144"/>
                    </a:lnTo>
                    <a:lnTo>
                      <a:pt x="0" y="140"/>
                    </a:lnTo>
                    <a:lnTo>
                      <a:pt x="10" y="90"/>
                    </a:lnTo>
                    <a:lnTo>
                      <a:pt x="30" y="94"/>
                    </a:lnTo>
                    <a:close/>
                    <a:moveTo>
                      <a:pt x="0" y="144"/>
                    </a:moveTo>
                    <a:lnTo>
                      <a:pt x="0" y="143"/>
                    </a:lnTo>
                    <a:lnTo>
                      <a:pt x="0" y="140"/>
                    </a:lnTo>
                    <a:lnTo>
                      <a:pt x="10" y="143"/>
                    </a:lnTo>
                    <a:lnTo>
                      <a:pt x="0" y="144"/>
                    </a:lnTo>
                    <a:close/>
                    <a:moveTo>
                      <a:pt x="20" y="140"/>
                    </a:moveTo>
                    <a:lnTo>
                      <a:pt x="30" y="190"/>
                    </a:lnTo>
                    <a:lnTo>
                      <a:pt x="10" y="194"/>
                    </a:lnTo>
                    <a:lnTo>
                      <a:pt x="0" y="144"/>
                    </a:lnTo>
                    <a:lnTo>
                      <a:pt x="20" y="140"/>
                    </a:lnTo>
                    <a:close/>
                    <a:moveTo>
                      <a:pt x="11" y="198"/>
                    </a:moveTo>
                    <a:lnTo>
                      <a:pt x="10" y="196"/>
                    </a:lnTo>
                    <a:lnTo>
                      <a:pt x="10" y="194"/>
                    </a:lnTo>
                    <a:lnTo>
                      <a:pt x="20" y="193"/>
                    </a:lnTo>
                    <a:lnTo>
                      <a:pt x="11" y="198"/>
                    </a:lnTo>
                    <a:close/>
                    <a:moveTo>
                      <a:pt x="29" y="186"/>
                    </a:moveTo>
                    <a:lnTo>
                      <a:pt x="59" y="228"/>
                    </a:lnTo>
                    <a:lnTo>
                      <a:pt x="41" y="240"/>
                    </a:lnTo>
                    <a:lnTo>
                      <a:pt x="11" y="198"/>
                    </a:lnTo>
                    <a:lnTo>
                      <a:pt x="29" y="186"/>
                    </a:lnTo>
                    <a:close/>
                    <a:moveTo>
                      <a:pt x="44" y="243"/>
                    </a:moveTo>
                    <a:lnTo>
                      <a:pt x="43" y="241"/>
                    </a:lnTo>
                    <a:lnTo>
                      <a:pt x="41" y="240"/>
                    </a:lnTo>
                    <a:lnTo>
                      <a:pt x="50" y="234"/>
                    </a:lnTo>
                    <a:lnTo>
                      <a:pt x="44" y="243"/>
                    </a:lnTo>
                    <a:close/>
                    <a:moveTo>
                      <a:pt x="56" y="225"/>
                    </a:moveTo>
                    <a:lnTo>
                      <a:pt x="98" y="254"/>
                    </a:lnTo>
                    <a:lnTo>
                      <a:pt x="86" y="271"/>
                    </a:lnTo>
                    <a:lnTo>
                      <a:pt x="44" y="243"/>
                    </a:lnTo>
                    <a:lnTo>
                      <a:pt x="56" y="225"/>
                    </a:lnTo>
                    <a:close/>
                    <a:moveTo>
                      <a:pt x="90" y="273"/>
                    </a:moveTo>
                    <a:lnTo>
                      <a:pt x="88" y="271"/>
                    </a:lnTo>
                    <a:lnTo>
                      <a:pt x="86" y="271"/>
                    </a:lnTo>
                    <a:lnTo>
                      <a:pt x="93" y="263"/>
                    </a:lnTo>
                    <a:lnTo>
                      <a:pt x="90" y="273"/>
                    </a:lnTo>
                    <a:close/>
                    <a:moveTo>
                      <a:pt x="94" y="251"/>
                    </a:moveTo>
                    <a:lnTo>
                      <a:pt x="144" y="261"/>
                    </a:lnTo>
                    <a:lnTo>
                      <a:pt x="140" y="283"/>
                    </a:lnTo>
                    <a:lnTo>
                      <a:pt x="90" y="273"/>
                    </a:lnTo>
                    <a:lnTo>
                      <a:pt x="94" y="251"/>
                    </a:lnTo>
                    <a:close/>
                    <a:moveTo>
                      <a:pt x="144" y="283"/>
                    </a:moveTo>
                    <a:lnTo>
                      <a:pt x="142" y="283"/>
                    </a:lnTo>
                    <a:lnTo>
                      <a:pt x="140" y="283"/>
                    </a:lnTo>
                    <a:lnTo>
                      <a:pt x="142" y="273"/>
                    </a:lnTo>
                    <a:lnTo>
                      <a:pt x="144" y="283"/>
                    </a:lnTo>
                    <a:close/>
                    <a:moveTo>
                      <a:pt x="140" y="261"/>
                    </a:moveTo>
                    <a:lnTo>
                      <a:pt x="190" y="251"/>
                    </a:lnTo>
                    <a:lnTo>
                      <a:pt x="194" y="273"/>
                    </a:lnTo>
                    <a:lnTo>
                      <a:pt x="144" y="283"/>
                    </a:lnTo>
                    <a:lnTo>
                      <a:pt x="140" y="261"/>
                    </a:lnTo>
                    <a:close/>
                    <a:moveTo>
                      <a:pt x="197" y="271"/>
                    </a:moveTo>
                    <a:lnTo>
                      <a:pt x="196" y="271"/>
                    </a:lnTo>
                    <a:lnTo>
                      <a:pt x="194" y="273"/>
                    </a:lnTo>
                    <a:lnTo>
                      <a:pt x="192" y="263"/>
                    </a:lnTo>
                    <a:lnTo>
                      <a:pt x="197" y="271"/>
                    </a:lnTo>
                    <a:close/>
                    <a:moveTo>
                      <a:pt x="186" y="254"/>
                    </a:moveTo>
                    <a:lnTo>
                      <a:pt x="229" y="225"/>
                    </a:lnTo>
                    <a:lnTo>
                      <a:pt x="240" y="243"/>
                    </a:lnTo>
                    <a:lnTo>
                      <a:pt x="197" y="271"/>
                    </a:lnTo>
                    <a:lnTo>
                      <a:pt x="186" y="254"/>
                    </a:lnTo>
                    <a:close/>
                    <a:moveTo>
                      <a:pt x="242" y="240"/>
                    </a:moveTo>
                    <a:lnTo>
                      <a:pt x="241" y="241"/>
                    </a:lnTo>
                    <a:lnTo>
                      <a:pt x="240" y="243"/>
                    </a:lnTo>
                    <a:lnTo>
                      <a:pt x="234" y="234"/>
                    </a:lnTo>
                    <a:lnTo>
                      <a:pt x="242" y="240"/>
                    </a:lnTo>
                    <a:close/>
                    <a:moveTo>
                      <a:pt x="225" y="228"/>
                    </a:moveTo>
                    <a:lnTo>
                      <a:pt x="254" y="186"/>
                    </a:lnTo>
                    <a:lnTo>
                      <a:pt x="271" y="198"/>
                    </a:lnTo>
                    <a:lnTo>
                      <a:pt x="242" y="240"/>
                    </a:lnTo>
                    <a:lnTo>
                      <a:pt x="225" y="228"/>
                    </a:lnTo>
                    <a:close/>
                    <a:moveTo>
                      <a:pt x="272" y="194"/>
                    </a:moveTo>
                    <a:lnTo>
                      <a:pt x="271" y="196"/>
                    </a:lnTo>
                    <a:lnTo>
                      <a:pt x="271" y="198"/>
                    </a:lnTo>
                    <a:lnTo>
                      <a:pt x="262" y="193"/>
                    </a:lnTo>
                    <a:lnTo>
                      <a:pt x="272" y="194"/>
                    </a:lnTo>
                    <a:close/>
                    <a:moveTo>
                      <a:pt x="251" y="190"/>
                    </a:moveTo>
                    <a:lnTo>
                      <a:pt x="261" y="140"/>
                    </a:lnTo>
                    <a:lnTo>
                      <a:pt x="282" y="144"/>
                    </a:lnTo>
                    <a:lnTo>
                      <a:pt x="272" y="194"/>
                    </a:lnTo>
                    <a:lnTo>
                      <a:pt x="251" y="190"/>
                    </a:lnTo>
                    <a:close/>
                    <a:moveTo>
                      <a:pt x="282" y="140"/>
                    </a:moveTo>
                    <a:lnTo>
                      <a:pt x="282" y="143"/>
                    </a:lnTo>
                    <a:lnTo>
                      <a:pt x="282" y="144"/>
                    </a:lnTo>
                    <a:lnTo>
                      <a:pt x="272" y="143"/>
                    </a:lnTo>
                    <a:lnTo>
                      <a:pt x="282" y="140"/>
                    </a:lnTo>
                    <a:close/>
                    <a:moveTo>
                      <a:pt x="261" y="144"/>
                    </a:moveTo>
                    <a:lnTo>
                      <a:pt x="251" y="94"/>
                    </a:lnTo>
                    <a:lnTo>
                      <a:pt x="272" y="90"/>
                    </a:lnTo>
                    <a:lnTo>
                      <a:pt x="282" y="140"/>
                    </a:lnTo>
                    <a:lnTo>
                      <a:pt x="261" y="144"/>
                    </a:lnTo>
                    <a:close/>
                    <a:moveTo>
                      <a:pt x="271" y="87"/>
                    </a:moveTo>
                    <a:lnTo>
                      <a:pt x="271" y="88"/>
                    </a:lnTo>
                    <a:lnTo>
                      <a:pt x="272" y="90"/>
                    </a:lnTo>
                    <a:lnTo>
                      <a:pt x="262" y="93"/>
                    </a:lnTo>
                    <a:lnTo>
                      <a:pt x="271" y="87"/>
                    </a:lnTo>
                    <a:close/>
                    <a:moveTo>
                      <a:pt x="254" y="98"/>
                    </a:moveTo>
                    <a:lnTo>
                      <a:pt x="225" y="57"/>
                    </a:lnTo>
                    <a:lnTo>
                      <a:pt x="242" y="44"/>
                    </a:lnTo>
                    <a:lnTo>
                      <a:pt x="271" y="87"/>
                    </a:lnTo>
                    <a:lnTo>
                      <a:pt x="254" y="98"/>
                    </a:lnTo>
                    <a:close/>
                    <a:moveTo>
                      <a:pt x="240" y="42"/>
                    </a:moveTo>
                    <a:lnTo>
                      <a:pt x="241" y="43"/>
                    </a:lnTo>
                    <a:lnTo>
                      <a:pt x="242" y="44"/>
                    </a:lnTo>
                    <a:lnTo>
                      <a:pt x="234" y="50"/>
                    </a:lnTo>
                    <a:lnTo>
                      <a:pt x="240" y="42"/>
                    </a:lnTo>
                    <a:close/>
                    <a:moveTo>
                      <a:pt x="227" y="59"/>
                    </a:moveTo>
                    <a:lnTo>
                      <a:pt x="186" y="29"/>
                    </a:lnTo>
                    <a:lnTo>
                      <a:pt x="197" y="12"/>
                    </a:lnTo>
                    <a:lnTo>
                      <a:pt x="240" y="42"/>
                    </a:lnTo>
                    <a:lnTo>
                      <a:pt x="227" y="59"/>
                    </a:lnTo>
                    <a:close/>
                    <a:moveTo>
                      <a:pt x="194" y="10"/>
                    </a:moveTo>
                    <a:lnTo>
                      <a:pt x="196" y="10"/>
                    </a:lnTo>
                    <a:lnTo>
                      <a:pt x="197" y="12"/>
                    </a:lnTo>
                    <a:lnTo>
                      <a:pt x="192" y="20"/>
                    </a:lnTo>
                    <a:lnTo>
                      <a:pt x="194" y="10"/>
                    </a:lnTo>
                    <a:close/>
                    <a:moveTo>
                      <a:pt x="190" y="30"/>
                    </a:moveTo>
                    <a:lnTo>
                      <a:pt x="140" y="20"/>
                    </a:lnTo>
                    <a:lnTo>
                      <a:pt x="144" y="0"/>
                    </a:lnTo>
                    <a:lnTo>
                      <a:pt x="194" y="10"/>
                    </a:lnTo>
                    <a:lnTo>
                      <a:pt x="190" y="30"/>
                    </a:lnTo>
                    <a:close/>
                  </a:path>
                </a:pathLst>
              </a:custGeom>
              <a:solidFill>
                <a:srgbClr val="009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5" name="Freeform 1208"/>
              <p:cNvSpPr>
                <a:spLocks noEditPoints="1"/>
              </p:cNvSpPr>
              <p:nvPr/>
            </p:nvSpPr>
            <p:spPr bwMode="auto">
              <a:xfrm>
                <a:off x="4649" y="1642"/>
                <a:ext cx="70" cy="70"/>
              </a:xfrm>
              <a:custGeom>
                <a:avLst/>
                <a:gdLst>
                  <a:gd name="T0" fmla="*/ 89 w 281"/>
                  <a:gd name="T1" fmla="*/ 10 h 281"/>
                  <a:gd name="T2" fmla="*/ 85 w 281"/>
                  <a:gd name="T3" fmla="*/ 11 h 281"/>
                  <a:gd name="T4" fmla="*/ 91 w 281"/>
                  <a:gd name="T5" fmla="*/ 20 h 281"/>
                  <a:gd name="T6" fmla="*/ 55 w 281"/>
                  <a:gd name="T7" fmla="*/ 58 h 281"/>
                  <a:gd name="T8" fmla="*/ 96 w 281"/>
                  <a:gd name="T9" fmla="*/ 29 h 281"/>
                  <a:gd name="T10" fmla="*/ 43 w 281"/>
                  <a:gd name="T11" fmla="*/ 40 h 281"/>
                  <a:gd name="T12" fmla="*/ 58 w 281"/>
                  <a:gd name="T13" fmla="*/ 55 h 281"/>
                  <a:gd name="T14" fmla="*/ 40 w 281"/>
                  <a:gd name="T15" fmla="*/ 43 h 281"/>
                  <a:gd name="T16" fmla="*/ 9 w 281"/>
                  <a:gd name="T17" fmla="*/ 86 h 281"/>
                  <a:gd name="T18" fmla="*/ 9 w 281"/>
                  <a:gd name="T19" fmla="*/ 89 h 281"/>
                  <a:gd name="T20" fmla="*/ 1 w 281"/>
                  <a:gd name="T21" fmla="*/ 139 h 281"/>
                  <a:gd name="T22" fmla="*/ 1 w 281"/>
                  <a:gd name="T23" fmla="*/ 142 h 281"/>
                  <a:gd name="T24" fmla="*/ 11 w 281"/>
                  <a:gd name="T25" fmla="*/ 140 h 281"/>
                  <a:gd name="T26" fmla="*/ 29 w 281"/>
                  <a:gd name="T27" fmla="*/ 189 h 281"/>
                  <a:gd name="T28" fmla="*/ 21 w 281"/>
                  <a:gd name="T29" fmla="*/ 139 h 281"/>
                  <a:gd name="T30" fmla="*/ 9 w 281"/>
                  <a:gd name="T31" fmla="*/ 192 h 281"/>
                  <a:gd name="T32" fmla="*/ 28 w 281"/>
                  <a:gd name="T33" fmla="*/ 184 h 281"/>
                  <a:gd name="T34" fmla="*/ 10 w 281"/>
                  <a:gd name="T35" fmla="*/ 196 h 281"/>
                  <a:gd name="T36" fmla="*/ 41 w 281"/>
                  <a:gd name="T37" fmla="*/ 240 h 281"/>
                  <a:gd name="T38" fmla="*/ 43 w 281"/>
                  <a:gd name="T39" fmla="*/ 241 h 281"/>
                  <a:gd name="T40" fmla="*/ 85 w 281"/>
                  <a:gd name="T41" fmla="*/ 268 h 281"/>
                  <a:gd name="T42" fmla="*/ 89 w 281"/>
                  <a:gd name="T43" fmla="*/ 270 h 281"/>
                  <a:gd name="T44" fmla="*/ 91 w 281"/>
                  <a:gd name="T45" fmla="*/ 260 h 281"/>
                  <a:gd name="T46" fmla="*/ 143 w 281"/>
                  <a:gd name="T47" fmla="*/ 260 h 281"/>
                  <a:gd name="T48" fmla="*/ 93 w 281"/>
                  <a:gd name="T49" fmla="*/ 250 h 281"/>
                  <a:gd name="T50" fmla="*/ 139 w 281"/>
                  <a:gd name="T51" fmla="*/ 280 h 281"/>
                  <a:gd name="T52" fmla="*/ 139 w 281"/>
                  <a:gd name="T53" fmla="*/ 260 h 281"/>
                  <a:gd name="T54" fmla="*/ 143 w 281"/>
                  <a:gd name="T55" fmla="*/ 280 h 281"/>
                  <a:gd name="T56" fmla="*/ 195 w 281"/>
                  <a:gd name="T57" fmla="*/ 270 h 281"/>
                  <a:gd name="T58" fmla="*/ 196 w 281"/>
                  <a:gd name="T59" fmla="*/ 268 h 281"/>
                  <a:gd name="T60" fmla="*/ 239 w 281"/>
                  <a:gd name="T61" fmla="*/ 241 h 281"/>
                  <a:gd name="T62" fmla="*/ 241 w 281"/>
                  <a:gd name="T63" fmla="*/ 237 h 281"/>
                  <a:gd name="T64" fmla="*/ 232 w 281"/>
                  <a:gd name="T65" fmla="*/ 232 h 281"/>
                  <a:gd name="T66" fmla="*/ 252 w 281"/>
                  <a:gd name="T67" fmla="*/ 185 h 281"/>
                  <a:gd name="T68" fmla="*/ 224 w 281"/>
                  <a:gd name="T69" fmla="*/ 226 h 281"/>
                  <a:gd name="T70" fmla="*/ 270 w 281"/>
                  <a:gd name="T71" fmla="*/ 196 h 281"/>
                  <a:gd name="T72" fmla="*/ 250 w 281"/>
                  <a:gd name="T73" fmla="*/ 189 h 281"/>
                  <a:gd name="T74" fmla="*/ 271 w 281"/>
                  <a:gd name="T75" fmla="*/ 192 h 281"/>
                  <a:gd name="T76" fmla="*/ 281 w 281"/>
                  <a:gd name="T77" fmla="*/ 140 h 281"/>
                  <a:gd name="T78" fmla="*/ 281 w 281"/>
                  <a:gd name="T79" fmla="*/ 139 h 281"/>
                  <a:gd name="T80" fmla="*/ 271 w 281"/>
                  <a:gd name="T81" fmla="*/ 89 h 281"/>
                  <a:gd name="T82" fmla="*/ 270 w 281"/>
                  <a:gd name="T83" fmla="*/ 85 h 281"/>
                  <a:gd name="T84" fmla="*/ 261 w 281"/>
                  <a:gd name="T85" fmla="*/ 90 h 281"/>
                  <a:gd name="T86" fmla="*/ 224 w 281"/>
                  <a:gd name="T87" fmla="*/ 54 h 281"/>
                  <a:gd name="T88" fmla="*/ 252 w 281"/>
                  <a:gd name="T89" fmla="*/ 96 h 281"/>
                  <a:gd name="T90" fmla="*/ 241 w 281"/>
                  <a:gd name="T91" fmla="*/ 43 h 281"/>
                  <a:gd name="T92" fmla="*/ 227 w 281"/>
                  <a:gd name="T93" fmla="*/ 58 h 281"/>
                  <a:gd name="T94" fmla="*/ 239 w 281"/>
                  <a:gd name="T95" fmla="*/ 40 h 281"/>
                  <a:gd name="T96" fmla="*/ 195 w 281"/>
                  <a:gd name="T97" fmla="*/ 10 h 281"/>
                  <a:gd name="T98" fmla="*/ 192 w 281"/>
                  <a:gd name="T99" fmla="*/ 10 h 281"/>
                  <a:gd name="T100" fmla="*/ 143 w 281"/>
                  <a:gd name="T101" fmla="*/ 0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1" h="281">
                    <a:moveTo>
                      <a:pt x="143" y="21"/>
                    </a:moveTo>
                    <a:lnTo>
                      <a:pt x="93" y="31"/>
                    </a:lnTo>
                    <a:lnTo>
                      <a:pt x="89" y="10"/>
                    </a:lnTo>
                    <a:lnTo>
                      <a:pt x="139" y="0"/>
                    </a:lnTo>
                    <a:lnTo>
                      <a:pt x="143" y="21"/>
                    </a:lnTo>
                    <a:close/>
                    <a:moveTo>
                      <a:pt x="85" y="11"/>
                    </a:moveTo>
                    <a:lnTo>
                      <a:pt x="86" y="10"/>
                    </a:lnTo>
                    <a:lnTo>
                      <a:pt x="89" y="10"/>
                    </a:lnTo>
                    <a:lnTo>
                      <a:pt x="91" y="20"/>
                    </a:lnTo>
                    <a:lnTo>
                      <a:pt x="85" y="11"/>
                    </a:lnTo>
                    <a:close/>
                    <a:moveTo>
                      <a:pt x="96" y="29"/>
                    </a:moveTo>
                    <a:lnTo>
                      <a:pt x="55" y="58"/>
                    </a:lnTo>
                    <a:lnTo>
                      <a:pt x="43" y="40"/>
                    </a:lnTo>
                    <a:lnTo>
                      <a:pt x="85" y="11"/>
                    </a:lnTo>
                    <a:lnTo>
                      <a:pt x="96" y="29"/>
                    </a:lnTo>
                    <a:close/>
                    <a:moveTo>
                      <a:pt x="40" y="43"/>
                    </a:moveTo>
                    <a:lnTo>
                      <a:pt x="41" y="41"/>
                    </a:lnTo>
                    <a:lnTo>
                      <a:pt x="43" y="40"/>
                    </a:lnTo>
                    <a:lnTo>
                      <a:pt x="49" y="49"/>
                    </a:lnTo>
                    <a:lnTo>
                      <a:pt x="40" y="43"/>
                    </a:lnTo>
                    <a:close/>
                    <a:moveTo>
                      <a:pt x="58" y="55"/>
                    </a:moveTo>
                    <a:lnTo>
                      <a:pt x="28" y="96"/>
                    </a:lnTo>
                    <a:lnTo>
                      <a:pt x="10" y="84"/>
                    </a:lnTo>
                    <a:lnTo>
                      <a:pt x="40" y="43"/>
                    </a:lnTo>
                    <a:lnTo>
                      <a:pt x="58" y="55"/>
                    </a:lnTo>
                    <a:close/>
                    <a:moveTo>
                      <a:pt x="9" y="89"/>
                    </a:moveTo>
                    <a:lnTo>
                      <a:pt x="9" y="86"/>
                    </a:lnTo>
                    <a:lnTo>
                      <a:pt x="10" y="84"/>
                    </a:lnTo>
                    <a:lnTo>
                      <a:pt x="19" y="90"/>
                    </a:lnTo>
                    <a:lnTo>
                      <a:pt x="9" y="89"/>
                    </a:lnTo>
                    <a:close/>
                    <a:moveTo>
                      <a:pt x="29" y="92"/>
                    </a:moveTo>
                    <a:lnTo>
                      <a:pt x="21" y="142"/>
                    </a:lnTo>
                    <a:lnTo>
                      <a:pt x="1" y="139"/>
                    </a:lnTo>
                    <a:lnTo>
                      <a:pt x="9" y="89"/>
                    </a:lnTo>
                    <a:lnTo>
                      <a:pt x="29" y="92"/>
                    </a:lnTo>
                    <a:close/>
                    <a:moveTo>
                      <a:pt x="1" y="142"/>
                    </a:moveTo>
                    <a:lnTo>
                      <a:pt x="0" y="140"/>
                    </a:lnTo>
                    <a:lnTo>
                      <a:pt x="1" y="139"/>
                    </a:lnTo>
                    <a:lnTo>
                      <a:pt x="11" y="140"/>
                    </a:lnTo>
                    <a:lnTo>
                      <a:pt x="1" y="142"/>
                    </a:lnTo>
                    <a:close/>
                    <a:moveTo>
                      <a:pt x="21" y="139"/>
                    </a:moveTo>
                    <a:lnTo>
                      <a:pt x="29" y="189"/>
                    </a:lnTo>
                    <a:lnTo>
                      <a:pt x="9" y="192"/>
                    </a:lnTo>
                    <a:lnTo>
                      <a:pt x="1" y="142"/>
                    </a:lnTo>
                    <a:lnTo>
                      <a:pt x="21" y="139"/>
                    </a:lnTo>
                    <a:close/>
                    <a:moveTo>
                      <a:pt x="10" y="196"/>
                    </a:moveTo>
                    <a:lnTo>
                      <a:pt x="9" y="195"/>
                    </a:lnTo>
                    <a:lnTo>
                      <a:pt x="9" y="192"/>
                    </a:lnTo>
                    <a:lnTo>
                      <a:pt x="19" y="190"/>
                    </a:lnTo>
                    <a:lnTo>
                      <a:pt x="10" y="196"/>
                    </a:lnTo>
                    <a:close/>
                    <a:moveTo>
                      <a:pt x="28" y="184"/>
                    </a:moveTo>
                    <a:lnTo>
                      <a:pt x="58" y="226"/>
                    </a:lnTo>
                    <a:lnTo>
                      <a:pt x="40" y="239"/>
                    </a:lnTo>
                    <a:lnTo>
                      <a:pt x="10" y="196"/>
                    </a:lnTo>
                    <a:lnTo>
                      <a:pt x="28" y="184"/>
                    </a:lnTo>
                    <a:close/>
                    <a:moveTo>
                      <a:pt x="43" y="241"/>
                    </a:moveTo>
                    <a:lnTo>
                      <a:pt x="41" y="240"/>
                    </a:lnTo>
                    <a:lnTo>
                      <a:pt x="40" y="239"/>
                    </a:lnTo>
                    <a:lnTo>
                      <a:pt x="49" y="232"/>
                    </a:lnTo>
                    <a:lnTo>
                      <a:pt x="43" y="241"/>
                    </a:lnTo>
                    <a:close/>
                    <a:moveTo>
                      <a:pt x="55" y="224"/>
                    </a:moveTo>
                    <a:lnTo>
                      <a:pt x="96" y="251"/>
                    </a:lnTo>
                    <a:lnTo>
                      <a:pt x="85" y="268"/>
                    </a:lnTo>
                    <a:lnTo>
                      <a:pt x="43" y="241"/>
                    </a:lnTo>
                    <a:lnTo>
                      <a:pt x="55" y="224"/>
                    </a:lnTo>
                    <a:close/>
                    <a:moveTo>
                      <a:pt x="89" y="270"/>
                    </a:moveTo>
                    <a:lnTo>
                      <a:pt x="86" y="270"/>
                    </a:lnTo>
                    <a:lnTo>
                      <a:pt x="85" y="268"/>
                    </a:lnTo>
                    <a:lnTo>
                      <a:pt x="91" y="260"/>
                    </a:lnTo>
                    <a:lnTo>
                      <a:pt x="89" y="270"/>
                    </a:lnTo>
                    <a:close/>
                    <a:moveTo>
                      <a:pt x="93" y="250"/>
                    </a:moveTo>
                    <a:lnTo>
                      <a:pt x="143" y="260"/>
                    </a:lnTo>
                    <a:lnTo>
                      <a:pt x="139" y="280"/>
                    </a:lnTo>
                    <a:lnTo>
                      <a:pt x="89" y="270"/>
                    </a:lnTo>
                    <a:lnTo>
                      <a:pt x="93" y="250"/>
                    </a:lnTo>
                    <a:close/>
                    <a:moveTo>
                      <a:pt x="143" y="280"/>
                    </a:moveTo>
                    <a:lnTo>
                      <a:pt x="141" y="281"/>
                    </a:lnTo>
                    <a:lnTo>
                      <a:pt x="139" y="280"/>
                    </a:lnTo>
                    <a:lnTo>
                      <a:pt x="141" y="270"/>
                    </a:lnTo>
                    <a:lnTo>
                      <a:pt x="143" y="280"/>
                    </a:lnTo>
                    <a:close/>
                    <a:moveTo>
                      <a:pt x="139" y="260"/>
                    </a:moveTo>
                    <a:lnTo>
                      <a:pt x="189" y="250"/>
                    </a:lnTo>
                    <a:lnTo>
                      <a:pt x="192" y="270"/>
                    </a:lnTo>
                    <a:lnTo>
                      <a:pt x="143" y="280"/>
                    </a:lnTo>
                    <a:lnTo>
                      <a:pt x="139" y="260"/>
                    </a:lnTo>
                    <a:close/>
                    <a:moveTo>
                      <a:pt x="196" y="268"/>
                    </a:moveTo>
                    <a:lnTo>
                      <a:pt x="195" y="270"/>
                    </a:lnTo>
                    <a:lnTo>
                      <a:pt x="192" y="270"/>
                    </a:lnTo>
                    <a:lnTo>
                      <a:pt x="191" y="260"/>
                    </a:lnTo>
                    <a:lnTo>
                      <a:pt x="196" y="268"/>
                    </a:lnTo>
                    <a:close/>
                    <a:moveTo>
                      <a:pt x="185" y="251"/>
                    </a:moveTo>
                    <a:lnTo>
                      <a:pt x="227" y="224"/>
                    </a:lnTo>
                    <a:lnTo>
                      <a:pt x="239" y="241"/>
                    </a:lnTo>
                    <a:lnTo>
                      <a:pt x="196" y="268"/>
                    </a:lnTo>
                    <a:lnTo>
                      <a:pt x="185" y="251"/>
                    </a:lnTo>
                    <a:close/>
                    <a:moveTo>
                      <a:pt x="241" y="237"/>
                    </a:moveTo>
                    <a:lnTo>
                      <a:pt x="240" y="240"/>
                    </a:lnTo>
                    <a:lnTo>
                      <a:pt x="239" y="241"/>
                    </a:lnTo>
                    <a:lnTo>
                      <a:pt x="232" y="232"/>
                    </a:lnTo>
                    <a:lnTo>
                      <a:pt x="241" y="237"/>
                    </a:lnTo>
                    <a:close/>
                    <a:moveTo>
                      <a:pt x="224" y="226"/>
                    </a:moveTo>
                    <a:lnTo>
                      <a:pt x="252" y="185"/>
                    </a:lnTo>
                    <a:lnTo>
                      <a:pt x="270" y="196"/>
                    </a:lnTo>
                    <a:lnTo>
                      <a:pt x="241" y="237"/>
                    </a:lnTo>
                    <a:lnTo>
                      <a:pt x="224" y="226"/>
                    </a:lnTo>
                    <a:close/>
                    <a:moveTo>
                      <a:pt x="271" y="192"/>
                    </a:moveTo>
                    <a:lnTo>
                      <a:pt x="271" y="195"/>
                    </a:lnTo>
                    <a:lnTo>
                      <a:pt x="270" y="196"/>
                    </a:lnTo>
                    <a:lnTo>
                      <a:pt x="261" y="190"/>
                    </a:lnTo>
                    <a:lnTo>
                      <a:pt x="271" y="192"/>
                    </a:lnTo>
                    <a:close/>
                    <a:moveTo>
                      <a:pt x="250" y="189"/>
                    </a:moveTo>
                    <a:lnTo>
                      <a:pt x="260" y="139"/>
                    </a:lnTo>
                    <a:lnTo>
                      <a:pt x="281" y="142"/>
                    </a:lnTo>
                    <a:lnTo>
                      <a:pt x="271" y="192"/>
                    </a:lnTo>
                    <a:lnTo>
                      <a:pt x="250" y="189"/>
                    </a:lnTo>
                    <a:close/>
                    <a:moveTo>
                      <a:pt x="281" y="139"/>
                    </a:moveTo>
                    <a:lnTo>
                      <a:pt x="281" y="140"/>
                    </a:lnTo>
                    <a:lnTo>
                      <a:pt x="281" y="142"/>
                    </a:lnTo>
                    <a:lnTo>
                      <a:pt x="271" y="140"/>
                    </a:lnTo>
                    <a:lnTo>
                      <a:pt x="281" y="139"/>
                    </a:lnTo>
                    <a:close/>
                    <a:moveTo>
                      <a:pt x="260" y="142"/>
                    </a:moveTo>
                    <a:lnTo>
                      <a:pt x="250" y="92"/>
                    </a:lnTo>
                    <a:lnTo>
                      <a:pt x="271" y="89"/>
                    </a:lnTo>
                    <a:lnTo>
                      <a:pt x="281" y="139"/>
                    </a:lnTo>
                    <a:lnTo>
                      <a:pt x="260" y="142"/>
                    </a:lnTo>
                    <a:close/>
                    <a:moveTo>
                      <a:pt x="270" y="85"/>
                    </a:moveTo>
                    <a:lnTo>
                      <a:pt x="271" y="86"/>
                    </a:lnTo>
                    <a:lnTo>
                      <a:pt x="271" y="89"/>
                    </a:lnTo>
                    <a:lnTo>
                      <a:pt x="261" y="90"/>
                    </a:lnTo>
                    <a:lnTo>
                      <a:pt x="270" y="85"/>
                    </a:lnTo>
                    <a:close/>
                    <a:moveTo>
                      <a:pt x="252" y="96"/>
                    </a:moveTo>
                    <a:lnTo>
                      <a:pt x="224" y="54"/>
                    </a:lnTo>
                    <a:lnTo>
                      <a:pt x="241" y="43"/>
                    </a:lnTo>
                    <a:lnTo>
                      <a:pt x="270" y="85"/>
                    </a:lnTo>
                    <a:lnTo>
                      <a:pt x="252" y="96"/>
                    </a:lnTo>
                    <a:close/>
                    <a:moveTo>
                      <a:pt x="239" y="40"/>
                    </a:moveTo>
                    <a:lnTo>
                      <a:pt x="240" y="41"/>
                    </a:lnTo>
                    <a:lnTo>
                      <a:pt x="241" y="43"/>
                    </a:lnTo>
                    <a:lnTo>
                      <a:pt x="232" y="49"/>
                    </a:lnTo>
                    <a:lnTo>
                      <a:pt x="239" y="40"/>
                    </a:lnTo>
                    <a:close/>
                    <a:moveTo>
                      <a:pt x="227" y="58"/>
                    </a:moveTo>
                    <a:lnTo>
                      <a:pt x="185" y="29"/>
                    </a:lnTo>
                    <a:lnTo>
                      <a:pt x="196" y="11"/>
                    </a:lnTo>
                    <a:lnTo>
                      <a:pt x="239" y="40"/>
                    </a:lnTo>
                    <a:lnTo>
                      <a:pt x="227" y="58"/>
                    </a:lnTo>
                    <a:close/>
                    <a:moveTo>
                      <a:pt x="192" y="10"/>
                    </a:moveTo>
                    <a:lnTo>
                      <a:pt x="195" y="10"/>
                    </a:lnTo>
                    <a:lnTo>
                      <a:pt x="196" y="11"/>
                    </a:lnTo>
                    <a:lnTo>
                      <a:pt x="191" y="20"/>
                    </a:lnTo>
                    <a:lnTo>
                      <a:pt x="192" y="10"/>
                    </a:lnTo>
                    <a:close/>
                    <a:moveTo>
                      <a:pt x="189" y="31"/>
                    </a:moveTo>
                    <a:lnTo>
                      <a:pt x="139" y="21"/>
                    </a:lnTo>
                    <a:lnTo>
                      <a:pt x="143" y="0"/>
                    </a:lnTo>
                    <a:lnTo>
                      <a:pt x="192" y="10"/>
                    </a:lnTo>
                    <a:lnTo>
                      <a:pt x="189" y="31"/>
                    </a:lnTo>
                    <a:close/>
                  </a:path>
                </a:pathLst>
              </a:custGeom>
              <a:solidFill>
                <a:srgbClr val="009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6" name="Line 1209"/>
              <p:cNvSpPr>
                <a:spLocks noChangeShapeType="1"/>
              </p:cNvSpPr>
              <p:nvPr/>
            </p:nvSpPr>
            <p:spPr bwMode="auto">
              <a:xfrm flipH="1">
                <a:off x="2962" y="2006"/>
                <a:ext cx="4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7" name="Line 1210"/>
              <p:cNvSpPr>
                <a:spLocks noChangeShapeType="1"/>
              </p:cNvSpPr>
              <p:nvPr/>
            </p:nvSpPr>
            <p:spPr bwMode="auto">
              <a:xfrm flipV="1">
                <a:off x="2964" y="2004"/>
                <a:ext cx="0" cy="4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8" name="Line 1211"/>
              <p:cNvSpPr>
                <a:spLocks noChangeShapeType="1"/>
              </p:cNvSpPr>
              <p:nvPr/>
            </p:nvSpPr>
            <p:spPr bwMode="auto">
              <a:xfrm flipH="1">
                <a:off x="2709" y="2148"/>
                <a:ext cx="4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9" name="Line 1212"/>
              <p:cNvSpPr>
                <a:spLocks noChangeShapeType="1"/>
              </p:cNvSpPr>
              <p:nvPr/>
            </p:nvSpPr>
            <p:spPr bwMode="auto">
              <a:xfrm flipV="1">
                <a:off x="2711" y="2146"/>
                <a:ext cx="0" cy="4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0" name="Line 1213"/>
              <p:cNvSpPr>
                <a:spLocks noChangeShapeType="1"/>
              </p:cNvSpPr>
              <p:nvPr/>
            </p:nvSpPr>
            <p:spPr bwMode="auto">
              <a:xfrm flipH="1">
                <a:off x="3072" y="1861"/>
                <a:ext cx="4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1" name="Line 1214"/>
              <p:cNvSpPr>
                <a:spLocks noChangeShapeType="1"/>
              </p:cNvSpPr>
              <p:nvPr/>
            </p:nvSpPr>
            <p:spPr bwMode="auto">
              <a:xfrm flipV="1">
                <a:off x="3074" y="1859"/>
                <a:ext cx="0" cy="5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2" name="Line 1215"/>
              <p:cNvSpPr>
                <a:spLocks noChangeShapeType="1"/>
              </p:cNvSpPr>
              <p:nvPr/>
            </p:nvSpPr>
            <p:spPr bwMode="auto">
              <a:xfrm flipH="1">
                <a:off x="3494" y="1833"/>
                <a:ext cx="4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3" name="Line 1216"/>
              <p:cNvSpPr>
                <a:spLocks noChangeShapeType="1"/>
              </p:cNvSpPr>
              <p:nvPr/>
            </p:nvSpPr>
            <p:spPr bwMode="auto">
              <a:xfrm flipV="1">
                <a:off x="3496" y="1831"/>
                <a:ext cx="0" cy="4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4" name="Line 1217"/>
              <p:cNvSpPr>
                <a:spLocks noChangeShapeType="1"/>
              </p:cNvSpPr>
              <p:nvPr/>
            </p:nvSpPr>
            <p:spPr bwMode="auto">
              <a:xfrm flipH="1">
                <a:off x="1078" y="1765"/>
                <a:ext cx="4" cy="0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5" name="Line 1218"/>
              <p:cNvSpPr>
                <a:spLocks noChangeShapeType="1"/>
              </p:cNvSpPr>
              <p:nvPr/>
            </p:nvSpPr>
            <p:spPr bwMode="auto">
              <a:xfrm flipV="1">
                <a:off x="1080" y="1763"/>
                <a:ext cx="0" cy="3"/>
              </a:xfrm>
              <a:prstGeom prst="line">
                <a:avLst/>
              </a:prstGeom>
              <a:noFill/>
              <a:ln w="0">
                <a:solidFill>
                  <a:srgbClr val="1212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6" name="Freeform 1232"/>
              <p:cNvSpPr>
                <a:spLocks/>
              </p:cNvSpPr>
              <p:nvPr/>
            </p:nvSpPr>
            <p:spPr bwMode="auto">
              <a:xfrm>
                <a:off x="1470" y="3298"/>
                <a:ext cx="248" cy="110"/>
              </a:xfrm>
              <a:custGeom>
                <a:avLst/>
                <a:gdLst>
                  <a:gd name="T0" fmla="*/ 0 w 992"/>
                  <a:gd name="T1" fmla="*/ 35 h 440"/>
                  <a:gd name="T2" fmla="*/ 978 w 992"/>
                  <a:gd name="T3" fmla="*/ 440 h 440"/>
                  <a:gd name="T4" fmla="*/ 992 w 992"/>
                  <a:gd name="T5" fmla="*/ 405 h 440"/>
                  <a:gd name="T6" fmla="*/ 15 w 992"/>
                  <a:gd name="T7" fmla="*/ 0 h 440"/>
                  <a:gd name="T8" fmla="*/ 0 w 992"/>
                  <a:gd name="T9" fmla="*/ 3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2" h="440">
                    <a:moveTo>
                      <a:pt x="0" y="35"/>
                    </a:moveTo>
                    <a:lnTo>
                      <a:pt x="978" y="440"/>
                    </a:lnTo>
                    <a:lnTo>
                      <a:pt x="992" y="405"/>
                    </a:lnTo>
                    <a:lnTo>
                      <a:pt x="15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7" name="Freeform 1233"/>
              <p:cNvSpPr>
                <a:spLocks/>
              </p:cNvSpPr>
              <p:nvPr/>
            </p:nvSpPr>
            <p:spPr bwMode="auto">
              <a:xfrm>
                <a:off x="1442" y="3289"/>
                <a:ext cx="71" cy="52"/>
              </a:xfrm>
              <a:custGeom>
                <a:avLst/>
                <a:gdLst>
                  <a:gd name="T0" fmla="*/ 198 w 283"/>
                  <a:gd name="T1" fmla="*/ 208 h 208"/>
                  <a:gd name="T2" fmla="*/ 197 w 283"/>
                  <a:gd name="T3" fmla="*/ 204 h 208"/>
                  <a:gd name="T4" fmla="*/ 197 w 283"/>
                  <a:gd name="T5" fmla="*/ 195 h 208"/>
                  <a:gd name="T6" fmla="*/ 197 w 283"/>
                  <a:gd name="T7" fmla="*/ 188 h 208"/>
                  <a:gd name="T8" fmla="*/ 197 w 283"/>
                  <a:gd name="T9" fmla="*/ 180 h 208"/>
                  <a:gd name="T10" fmla="*/ 197 w 283"/>
                  <a:gd name="T11" fmla="*/ 173 h 208"/>
                  <a:gd name="T12" fmla="*/ 198 w 283"/>
                  <a:gd name="T13" fmla="*/ 165 h 208"/>
                  <a:gd name="T14" fmla="*/ 198 w 283"/>
                  <a:gd name="T15" fmla="*/ 158 h 208"/>
                  <a:gd name="T16" fmla="*/ 200 w 283"/>
                  <a:gd name="T17" fmla="*/ 152 h 208"/>
                  <a:gd name="T18" fmla="*/ 201 w 283"/>
                  <a:gd name="T19" fmla="*/ 144 h 208"/>
                  <a:gd name="T20" fmla="*/ 202 w 283"/>
                  <a:gd name="T21" fmla="*/ 137 h 208"/>
                  <a:gd name="T22" fmla="*/ 203 w 283"/>
                  <a:gd name="T23" fmla="*/ 130 h 208"/>
                  <a:gd name="T24" fmla="*/ 205 w 283"/>
                  <a:gd name="T25" fmla="*/ 123 h 208"/>
                  <a:gd name="T26" fmla="*/ 207 w 283"/>
                  <a:gd name="T27" fmla="*/ 117 h 208"/>
                  <a:gd name="T28" fmla="*/ 208 w 283"/>
                  <a:gd name="T29" fmla="*/ 109 h 208"/>
                  <a:gd name="T30" fmla="*/ 211 w 283"/>
                  <a:gd name="T31" fmla="*/ 103 h 208"/>
                  <a:gd name="T32" fmla="*/ 213 w 283"/>
                  <a:gd name="T33" fmla="*/ 97 h 208"/>
                  <a:gd name="T34" fmla="*/ 216 w 283"/>
                  <a:gd name="T35" fmla="*/ 90 h 208"/>
                  <a:gd name="T36" fmla="*/ 220 w 283"/>
                  <a:gd name="T37" fmla="*/ 84 h 208"/>
                  <a:gd name="T38" fmla="*/ 222 w 283"/>
                  <a:gd name="T39" fmla="*/ 78 h 208"/>
                  <a:gd name="T40" fmla="*/ 226 w 283"/>
                  <a:gd name="T41" fmla="*/ 72 h 208"/>
                  <a:gd name="T42" fmla="*/ 230 w 283"/>
                  <a:gd name="T43" fmla="*/ 65 h 208"/>
                  <a:gd name="T44" fmla="*/ 233 w 283"/>
                  <a:gd name="T45" fmla="*/ 59 h 208"/>
                  <a:gd name="T46" fmla="*/ 237 w 283"/>
                  <a:gd name="T47" fmla="*/ 53 h 208"/>
                  <a:gd name="T48" fmla="*/ 241 w 283"/>
                  <a:gd name="T49" fmla="*/ 47 h 208"/>
                  <a:gd name="T50" fmla="*/ 245 w 283"/>
                  <a:gd name="T51" fmla="*/ 42 h 208"/>
                  <a:gd name="T52" fmla="*/ 250 w 283"/>
                  <a:gd name="T53" fmla="*/ 35 h 208"/>
                  <a:gd name="T54" fmla="*/ 255 w 283"/>
                  <a:gd name="T55" fmla="*/ 30 h 208"/>
                  <a:gd name="T56" fmla="*/ 260 w 283"/>
                  <a:gd name="T57" fmla="*/ 24 h 208"/>
                  <a:gd name="T58" fmla="*/ 265 w 283"/>
                  <a:gd name="T59" fmla="*/ 19 h 208"/>
                  <a:gd name="T60" fmla="*/ 270 w 283"/>
                  <a:gd name="T61" fmla="*/ 13 h 208"/>
                  <a:gd name="T62" fmla="*/ 275 w 283"/>
                  <a:gd name="T63" fmla="*/ 8 h 208"/>
                  <a:gd name="T64" fmla="*/ 281 w 283"/>
                  <a:gd name="T65" fmla="*/ 3 h 208"/>
                  <a:gd name="T66" fmla="*/ 0 w 283"/>
                  <a:gd name="T67" fmla="*/ 4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3" h="208">
                    <a:moveTo>
                      <a:pt x="0" y="4"/>
                    </a:moveTo>
                    <a:lnTo>
                      <a:pt x="198" y="208"/>
                    </a:lnTo>
                    <a:lnTo>
                      <a:pt x="198" y="208"/>
                    </a:lnTo>
                    <a:lnTo>
                      <a:pt x="197" y="204"/>
                    </a:lnTo>
                    <a:lnTo>
                      <a:pt x="197" y="199"/>
                    </a:lnTo>
                    <a:lnTo>
                      <a:pt x="197" y="195"/>
                    </a:lnTo>
                    <a:lnTo>
                      <a:pt x="197" y="191"/>
                    </a:lnTo>
                    <a:lnTo>
                      <a:pt x="197" y="188"/>
                    </a:lnTo>
                    <a:lnTo>
                      <a:pt x="197" y="184"/>
                    </a:lnTo>
                    <a:lnTo>
                      <a:pt x="197" y="180"/>
                    </a:lnTo>
                    <a:lnTo>
                      <a:pt x="197" y="177"/>
                    </a:lnTo>
                    <a:lnTo>
                      <a:pt x="197" y="173"/>
                    </a:lnTo>
                    <a:lnTo>
                      <a:pt x="197" y="169"/>
                    </a:lnTo>
                    <a:lnTo>
                      <a:pt x="198" y="165"/>
                    </a:lnTo>
                    <a:lnTo>
                      <a:pt x="198" y="162"/>
                    </a:lnTo>
                    <a:lnTo>
                      <a:pt x="198" y="158"/>
                    </a:lnTo>
                    <a:lnTo>
                      <a:pt x="200" y="155"/>
                    </a:lnTo>
                    <a:lnTo>
                      <a:pt x="200" y="152"/>
                    </a:lnTo>
                    <a:lnTo>
                      <a:pt x="200" y="148"/>
                    </a:lnTo>
                    <a:lnTo>
                      <a:pt x="201" y="144"/>
                    </a:lnTo>
                    <a:lnTo>
                      <a:pt x="201" y="140"/>
                    </a:lnTo>
                    <a:lnTo>
                      <a:pt x="202" y="137"/>
                    </a:lnTo>
                    <a:lnTo>
                      <a:pt x="202" y="134"/>
                    </a:lnTo>
                    <a:lnTo>
                      <a:pt x="203" y="130"/>
                    </a:lnTo>
                    <a:lnTo>
                      <a:pt x="205" y="127"/>
                    </a:lnTo>
                    <a:lnTo>
                      <a:pt x="205" y="123"/>
                    </a:lnTo>
                    <a:lnTo>
                      <a:pt x="206" y="120"/>
                    </a:lnTo>
                    <a:lnTo>
                      <a:pt x="207" y="117"/>
                    </a:lnTo>
                    <a:lnTo>
                      <a:pt x="208" y="113"/>
                    </a:lnTo>
                    <a:lnTo>
                      <a:pt x="208" y="109"/>
                    </a:lnTo>
                    <a:lnTo>
                      <a:pt x="210" y="107"/>
                    </a:lnTo>
                    <a:lnTo>
                      <a:pt x="211" y="103"/>
                    </a:lnTo>
                    <a:lnTo>
                      <a:pt x="212" y="99"/>
                    </a:lnTo>
                    <a:lnTo>
                      <a:pt x="213" y="97"/>
                    </a:lnTo>
                    <a:lnTo>
                      <a:pt x="215" y="93"/>
                    </a:lnTo>
                    <a:lnTo>
                      <a:pt x="216" y="90"/>
                    </a:lnTo>
                    <a:lnTo>
                      <a:pt x="218" y="87"/>
                    </a:lnTo>
                    <a:lnTo>
                      <a:pt x="220" y="84"/>
                    </a:lnTo>
                    <a:lnTo>
                      <a:pt x="221" y="80"/>
                    </a:lnTo>
                    <a:lnTo>
                      <a:pt x="222" y="78"/>
                    </a:lnTo>
                    <a:lnTo>
                      <a:pt x="223" y="74"/>
                    </a:lnTo>
                    <a:lnTo>
                      <a:pt x="226" y="72"/>
                    </a:lnTo>
                    <a:lnTo>
                      <a:pt x="227" y="68"/>
                    </a:lnTo>
                    <a:lnTo>
                      <a:pt x="230" y="65"/>
                    </a:lnTo>
                    <a:lnTo>
                      <a:pt x="231" y="62"/>
                    </a:lnTo>
                    <a:lnTo>
                      <a:pt x="233" y="59"/>
                    </a:lnTo>
                    <a:lnTo>
                      <a:pt x="235" y="55"/>
                    </a:lnTo>
                    <a:lnTo>
                      <a:pt x="237" y="53"/>
                    </a:lnTo>
                    <a:lnTo>
                      <a:pt x="238" y="50"/>
                    </a:lnTo>
                    <a:lnTo>
                      <a:pt x="241" y="47"/>
                    </a:lnTo>
                    <a:lnTo>
                      <a:pt x="243" y="44"/>
                    </a:lnTo>
                    <a:lnTo>
                      <a:pt x="245" y="42"/>
                    </a:lnTo>
                    <a:lnTo>
                      <a:pt x="247" y="38"/>
                    </a:lnTo>
                    <a:lnTo>
                      <a:pt x="250" y="35"/>
                    </a:lnTo>
                    <a:lnTo>
                      <a:pt x="252" y="33"/>
                    </a:lnTo>
                    <a:lnTo>
                      <a:pt x="255" y="30"/>
                    </a:lnTo>
                    <a:lnTo>
                      <a:pt x="257" y="27"/>
                    </a:lnTo>
                    <a:lnTo>
                      <a:pt x="260" y="24"/>
                    </a:lnTo>
                    <a:lnTo>
                      <a:pt x="262" y="22"/>
                    </a:lnTo>
                    <a:lnTo>
                      <a:pt x="265" y="19"/>
                    </a:lnTo>
                    <a:lnTo>
                      <a:pt x="267" y="17"/>
                    </a:lnTo>
                    <a:lnTo>
                      <a:pt x="270" y="13"/>
                    </a:lnTo>
                    <a:lnTo>
                      <a:pt x="272" y="10"/>
                    </a:lnTo>
                    <a:lnTo>
                      <a:pt x="275" y="8"/>
                    </a:lnTo>
                    <a:lnTo>
                      <a:pt x="278" y="5"/>
                    </a:lnTo>
                    <a:lnTo>
                      <a:pt x="281" y="3"/>
                    </a:lnTo>
                    <a:lnTo>
                      <a:pt x="283" y="0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8" name="Rectangle 1234"/>
              <p:cNvSpPr>
                <a:spLocks noChangeArrowheads="1"/>
              </p:cNvSpPr>
              <p:nvPr/>
            </p:nvSpPr>
            <p:spPr bwMode="auto">
              <a:xfrm>
                <a:off x="807" y="2121"/>
                <a:ext cx="310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de-DE" altLang="de-DE" sz="2100" dirty="0">
                    <a:solidFill>
                      <a:srgbClr val="1F1A17"/>
                    </a:solidFill>
                    <a:latin typeface="Arial Black" panose="020B0A04020102020204" pitchFamily="34" charset="0"/>
                  </a:rPr>
                  <a:t>SIS</a:t>
                </a:r>
                <a:endParaRPr lang="de-DE" altLang="de-DE" dirty="0"/>
              </a:p>
            </p:txBody>
          </p:sp>
          <p:sp>
            <p:nvSpPr>
              <p:cNvPr id="139" name="Rectangle 1235"/>
              <p:cNvSpPr>
                <a:spLocks noChangeArrowheads="1"/>
              </p:cNvSpPr>
              <p:nvPr/>
            </p:nvSpPr>
            <p:spPr bwMode="auto">
              <a:xfrm>
                <a:off x="2135" y="2266"/>
                <a:ext cx="368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de-DE" altLang="de-DE" sz="2100" dirty="0">
                    <a:solidFill>
                      <a:srgbClr val="1F1A17"/>
                    </a:solidFill>
                    <a:latin typeface="Arial Black" panose="020B0A04020102020204" pitchFamily="34" charset="0"/>
                  </a:rPr>
                  <a:t>FRS</a:t>
                </a:r>
                <a:endParaRPr lang="de-DE" altLang="de-DE" dirty="0"/>
              </a:p>
            </p:txBody>
          </p:sp>
          <p:sp>
            <p:nvSpPr>
              <p:cNvPr id="140" name="Rectangle 1236"/>
              <p:cNvSpPr>
                <a:spLocks noChangeArrowheads="1"/>
              </p:cNvSpPr>
              <p:nvPr/>
            </p:nvSpPr>
            <p:spPr bwMode="auto">
              <a:xfrm>
                <a:off x="3136" y="2104"/>
                <a:ext cx="377" cy="2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de-DE" altLang="de-DE" sz="2100">
                    <a:solidFill>
                      <a:srgbClr val="1F1A17"/>
                    </a:solidFill>
                    <a:latin typeface="Arial Black" panose="020B0A04020102020204" pitchFamily="34" charset="0"/>
                  </a:rPr>
                  <a:t>ESR</a:t>
                </a:r>
                <a:endParaRPr lang="de-DE" altLang="de-DE"/>
              </a:p>
            </p:txBody>
          </p:sp>
          <p:sp>
            <p:nvSpPr>
              <p:cNvPr id="141" name="Rectangle 1237"/>
              <p:cNvSpPr>
                <a:spLocks noChangeArrowheads="1"/>
              </p:cNvSpPr>
              <p:nvPr/>
            </p:nvSpPr>
            <p:spPr bwMode="auto">
              <a:xfrm>
                <a:off x="4501" y="1454"/>
                <a:ext cx="551" cy="174"/>
              </a:xfrm>
              <a:prstGeom prst="rect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de-DE" altLang="de-DE" b="1" dirty="0">
                    <a:solidFill>
                      <a:srgbClr val="1F1A17"/>
                    </a:solidFill>
                    <a:latin typeface="Arial Black" panose="020B0A04020102020204" pitchFamily="34" charset="0"/>
                  </a:rPr>
                  <a:t>Cave C</a:t>
                </a:r>
                <a:endParaRPr lang="de-DE" altLang="de-DE" sz="2400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42" name="Rectangle 1238"/>
              <p:cNvSpPr>
                <a:spLocks noChangeArrowheads="1"/>
              </p:cNvSpPr>
              <p:nvPr/>
            </p:nvSpPr>
            <p:spPr bwMode="auto">
              <a:xfrm>
                <a:off x="4969" y="136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endParaRPr lang="de-DE" altLang="de-DE" dirty="0"/>
              </a:p>
            </p:txBody>
          </p:sp>
          <p:sp>
            <p:nvSpPr>
              <p:cNvPr id="143" name="Rectangle 1239"/>
              <p:cNvSpPr>
                <a:spLocks noChangeArrowheads="1"/>
              </p:cNvSpPr>
              <p:nvPr/>
            </p:nvSpPr>
            <p:spPr bwMode="auto">
              <a:xfrm>
                <a:off x="1784" y="3323"/>
                <a:ext cx="544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de-DE" altLang="de-DE" sz="1200" b="1">
                    <a:solidFill>
                      <a:srgbClr val="1F1A17"/>
                    </a:solidFill>
                  </a:rPr>
                  <a:t>INJECTION </a:t>
                </a:r>
                <a:endParaRPr lang="de-DE" altLang="de-DE"/>
              </a:p>
            </p:txBody>
          </p:sp>
          <p:sp>
            <p:nvSpPr>
              <p:cNvPr id="144" name="Rectangle 1240"/>
              <p:cNvSpPr>
                <a:spLocks noChangeArrowheads="1"/>
              </p:cNvSpPr>
              <p:nvPr/>
            </p:nvSpPr>
            <p:spPr bwMode="auto">
              <a:xfrm>
                <a:off x="1784" y="3432"/>
                <a:ext cx="67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de-DE" altLang="de-DE" sz="1200" b="1">
                    <a:solidFill>
                      <a:srgbClr val="1F1A17"/>
                    </a:solidFill>
                  </a:rPr>
                  <a:t>FROM UNILAC</a:t>
                </a:r>
                <a:endParaRPr lang="de-DE" altLang="de-DE"/>
              </a:p>
            </p:txBody>
          </p:sp>
          <p:sp>
            <p:nvSpPr>
              <p:cNvPr id="145" name="Rectangle 1241"/>
              <p:cNvSpPr>
                <a:spLocks noChangeArrowheads="1"/>
              </p:cNvSpPr>
              <p:nvPr/>
            </p:nvSpPr>
            <p:spPr bwMode="auto">
              <a:xfrm>
                <a:off x="1027" y="1416"/>
                <a:ext cx="513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fontAlgn="base">
                  <a:spcAft>
                    <a:spcPct val="0"/>
                  </a:spcAft>
                </a:pPr>
                <a:r>
                  <a:rPr lang="de-DE" altLang="de-DE" sz="1200" b="1" dirty="0" err="1">
                    <a:solidFill>
                      <a:srgbClr val="1F1A17"/>
                    </a:solidFill>
                  </a:rPr>
                  <a:t>Production</a:t>
                </a:r>
                <a:endParaRPr lang="de-DE" altLang="de-DE" sz="1200" b="1" dirty="0">
                  <a:solidFill>
                    <a:srgbClr val="1F1A17"/>
                  </a:solidFill>
                </a:endParaRPr>
              </a:p>
              <a:p>
                <a:pPr fontAlgn="base">
                  <a:spcAft>
                    <a:spcPct val="0"/>
                  </a:spcAft>
                </a:pPr>
                <a:r>
                  <a:rPr lang="de-DE" altLang="de-DE" sz="1200" b="1" dirty="0">
                    <a:solidFill>
                      <a:srgbClr val="1F1A17"/>
                    </a:solidFill>
                  </a:rPr>
                  <a:t>Target</a:t>
                </a:r>
                <a:endParaRPr lang="de-DE" altLang="de-DE" dirty="0"/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4100911" y="3962644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latin typeface="Arial Black" panose="020B0A04020102020204" pitchFamily="34" charset="0"/>
                </a:rPr>
                <a:t>F1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198664" y="4713245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latin typeface="Arial Black" panose="020B0A04020102020204" pitchFamily="34" charset="0"/>
                </a:rPr>
                <a:t>F2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766481" y="3957144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latin typeface="Arial Black" panose="020B0A04020102020204" pitchFamily="34" charset="0"/>
                </a:rPr>
                <a:t>F3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383755" y="4616542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latin typeface="Arial Black" panose="020B0A04020102020204" pitchFamily="34" charset="0"/>
                </a:rPr>
                <a:t>F4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546050" y="3746654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latin typeface="Arial Black" panose="020B0A04020102020204" pitchFamily="34" charset="0"/>
                </a:rPr>
                <a:t>F8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90955" y="3836664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latin typeface="Arial Black" panose="020B0A04020102020204" pitchFamily="34" charset="0"/>
                </a:rPr>
                <a:t>F6</a:t>
              </a:r>
            </a:p>
          </p:txBody>
        </p:sp>
        <p:cxnSp>
          <p:nvCxnSpPr>
            <p:cNvPr id="18" name="Gerader Verbinder 17"/>
            <p:cNvCxnSpPr/>
            <p:nvPr/>
          </p:nvCxnSpPr>
          <p:spPr bwMode="auto">
            <a:xfrm flipH="1">
              <a:off x="4043364" y="4216909"/>
              <a:ext cx="150813" cy="9727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r Verbinder 18"/>
            <p:cNvCxnSpPr/>
            <p:nvPr/>
          </p:nvCxnSpPr>
          <p:spPr bwMode="auto">
            <a:xfrm>
              <a:off x="4970876" y="4196705"/>
              <a:ext cx="72612" cy="39247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r Verbinder 19"/>
            <p:cNvCxnSpPr>
              <a:endCxn id="126" idx="1"/>
            </p:cNvCxnSpPr>
            <p:nvPr/>
          </p:nvCxnSpPr>
          <p:spPr bwMode="auto">
            <a:xfrm>
              <a:off x="5915981" y="4061690"/>
              <a:ext cx="102233" cy="35207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r Verbinder 20"/>
            <p:cNvCxnSpPr/>
            <p:nvPr/>
          </p:nvCxnSpPr>
          <p:spPr bwMode="auto">
            <a:xfrm flipH="1">
              <a:off x="6765927" y="4015296"/>
              <a:ext cx="4761" cy="9787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r Verbinder 21"/>
            <p:cNvCxnSpPr/>
            <p:nvPr/>
          </p:nvCxnSpPr>
          <p:spPr bwMode="auto">
            <a:xfrm flipH="1">
              <a:off x="4475821" y="4599316"/>
              <a:ext cx="26613" cy="13744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22"/>
            <p:cNvSpPr txBox="1"/>
            <p:nvPr/>
          </p:nvSpPr>
          <p:spPr>
            <a:xfrm>
              <a:off x="3394011" y="3685637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latin typeface="Arial Black" panose="020B0A04020102020204" pitchFamily="34" charset="0"/>
                </a:rPr>
                <a:t>F0</a:t>
              </a:r>
            </a:p>
          </p:txBody>
        </p:sp>
        <p:cxnSp>
          <p:nvCxnSpPr>
            <p:cNvPr id="24" name="Gerader Verbinder 23"/>
            <p:cNvCxnSpPr/>
            <p:nvPr/>
          </p:nvCxnSpPr>
          <p:spPr bwMode="auto">
            <a:xfrm flipH="1">
              <a:off x="3577117" y="3913264"/>
              <a:ext cx="12142" cy="15539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Rechteck 24"/>
            <p:cNvSpPr/>
            <p:nvPr/>
          </p:nvSpPr>
          <p:spPr bwMode="auto">
            <a:xfrm>
              <a:off x="1235461" y="5149997"/>
              <a:ext cx="9676075" cy="21314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</a:pPr>
              <a:endParaRPr lang="de-DE" sz="2000">
                <a:latin typeface="Arial" charset="0"/>
              </a:endParaRPr>
            </a:p>
          </p:txBody>
        </p:sp>
        <p:sp>
          <p:nvSpPr>
            <p:cNvPr id="1145" name="Rectangle 1237"/>
            <p:cNvSpPr>
              <a:spLocks noChangeArrowheads="1"/>
            </p:cNvSpPr>
            <p:nvPr/>
          </p:nvSpPr>
          <p:spPr bwMode="auto">
            <a:xfrm>
              <a:off x="8508268" y="4484923"/>
              <a:ext cx="913392" cy="276999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altLang="de-DE" b="1" dirty="0">
                  <a:solidFill>
                    <a:srgbClr val="1F1A17"/>
                  </a:solidFill>
                  <a:latin typeface="Arial Black" panose="020B0A04020102020204" pitchFamily="34" charset="0"/>
                </a:rPr>
                <a:t>Cave M</a:t>
              </a:r>
              <a:endParaRPr lang="de-DE" altLang="de-DE" sz="24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4" name="Textfeld 3">
            <a:extLst>
              <a:ext uri="{FF2B5EF4-FFF2-40B4-BE49-F238E27FC236}">
                <a16:creationId xmlns:a16="http://schemas.microsoft.com/office/drawing/2014/main" id="{D4848209-9FE6-4794-8E7B-4499AF28069C}"/>
              </a:ext>
            </a:extLst>
          </p:cNvPr>
          <p:cNvSpPr txBox="1"/>
          <p:nvPr/>
        </p:nvSpPr>
        <p:spPr>
          <a:xfrm>
            <a:off x="3706829" y="5314380"/>
            <a:ext cx="861240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400" b="1" baseline="30000" dirty="0">
                <a:solidFill>
                  <a:srgbClr val="FF0000"/>
                </a:solidFill>
              </a:rPr>
              <a:t>12</a:t>
            </a:r>
            <a:r>
              <a:rPr lang="de-DE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47" name="Textfeld 1146">
            <a:extLst>
              <a:ext uri="{FF2B5EF4-FFF2-40B4-BE49-F238E27FC236}">
                <a16:creationId xmlns:a16="http://schemas.microsoft.com/office/drawing/2014/main" id="{B5A34E80-3C58-4FCC-AD10-B3ED04623C61}"/>
              </a:ext>
            </a:extLst>
          </p:cNvPr>
          <p:cNvSpPr txBox="1"/>
          <p:nvPr/>
        </p:nvSpPr>
        <p:spPr>
          <a:xfrm>
            <a:off x="10210583" y="6196090"/>
            <a:ext cx="1010892" cy="4616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2400" b="1" baseline="30000" dirty="0">
                <a:solidFill>
                  <a:srgbClr val="FF0000"/>
                </a:solidFill>
              </a:rPr>
              <a:t>11,10</a:t>
            </a:r>
            <a:r>
              <a:rPr lang="de-DE" sz="24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455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wish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controls</a:t>
            </a:r>
            <a:r>
              <a:rPr lang="de-DE" dirty="0" smtClean="0"/>
              <a:t> - </a:t>
            </a:r>
            <a:r>
              <a:rPr lang="de-DE" dirty="0" err="1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514" y="1268760"/>
            <a:ext cx="11397122" cy="5364596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à"/>
            </a:pPr>
            <a:endParaRPr lang="de-DE" sz="300" dirty="0"/>
          </a:p>
          <a:p>
            <a:r>
              <a:rPr lang="de-DE" sz="2000" b="1" dirty="0">
                <a:solidFill>
                  <a:srgbClr val="FF0000"/>
                </a:solidFill>
              </a:rPr>
              <a:t>Essential!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Maintain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present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functionalities</a:t>
            </a:r>
            <a:r>
              <a:rPr lang="de-DE" sz="2000" b="1" dirty="0">
                <a:solidFill>
                  <a:srgbClr val="0070C0"/>
                </a:solidFill>
              </a:rPr>
              <a:t>, also </a:t>
            </a:r>
            <a:r>
              <a:rPr lang="de-DE" sz="2000" b="1" dirty="0" err="1">
                <a:solidFill>
                  <a:srgbClr val="0070C0"/>
                </a:solidFill>
              </a:rPr>
              <a:t>the</a:t>
            </a:r>
            <a:r>
              <a:rPr lang="de-DE" sz="2000" b="1" dirty="0">
                <a:solidFill>
                  <a:srgbClr val="0070C0"/>
                </a:solidFill>
              </a:rPr>
              <a:t> FRS </a:t>
            </a:r>
            <a:r>
              <a:rPr lang="de-DE" sz="2000" b="1" dirty="0" err="1">
                <a:solidFill>
                  <a:srgbClr val="0070C0"/>
                </a:solidFill>
              </a:rPr>
              <a:t>specific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programs</a:t>
            </a:r>
            <a:r>
              <a:rPr lang="de-DE" sz="2200" dirty="0"/>
              <a:t> </a:t>
            </a:r>
            <a:endParaRPr lang="de-DE" sz="2200" dirty="0">
              <a:solidFill>
                <a:srgbClr val="FF0000"/>
              </a:solidFill>
            </a:endParaRPr>
          </a:p>
          <a:p>
            <a:pPr lvl="1"/>
            <a:r>
              <a:rPr lang="de-DE" sz="1800" dirty="0" err="1"/>
              <a:t>Machine</a:t>
            </a:r>
            <a:r>
              <a:rPr lang="de-DE" sz="1800" dirty="0"/>
              <a:t> </a:t>
            </a:r>
            <a:r>
              <a:rPr lang="de-DE" sz="1800" dirty="0" err="1"/>
              <a:t>model</a:t>
            </a:r>
            <a:r>
              <a:rPr lang="de-DE" sz="1800" dirty="0"/>
              <a:t>, </a:t>
            </a:r>
            <a:r>
              <a:rPr lang="de-DE" sz="1800" dirty="0" err="1"/>
              <a:t>FMGSkal</a:t>
            </a:r>
            <a:r>
              <a:rPr lang="de-DE" sz="1800" dirty="0"/>
              <a:t>, </a:t>
            </a:r>
            <a:r>
              <a:rPr lang="de-DE" sz="1800" dirty="0" err="1"/>
              <a:t>MagStat</a:t>
            </a:r>
            <a:r>
              <a:rPr lang="de-DE" sz="1800" dirty="0"/>
              <a:t>, </a:t>
            </a:r>
            <a:r>
              <a:rPr lang="de-DE" sz="1800" dirty="0" err="1"/>
              <a:t>DriveStat</a:t>
            </a:r>
            <a:endParaRPr lang="de-DE" sz="1800" dirty="0"/>
          </a:p>
          <a:p>
            <a:pPr lvl="1"/>
            <a:r>
              <a:rPr lang="de-DE" sz="1800" dirty="0"/>
              <a:t>File </a:t>
            </a:r>
            <a:r>
              <a:rPr lang="de-DE" sz="1800" dirty="0" err="1"/>
              <a:t>exchange</a:t>
            </a:r>
            <a:r>
              <a:rPr lang="de-DE" sz="1800" dirty="0"/>
              <a:t> </a:t>
            </a:r>
            <a:r>
              <a:rPr lang="de-DE" sz="1800" dirty="0" err="1"/>
              <a:t>possibility</a:t>
            </a:r>
            <a:r>
              <a:rPr lang="de-DE" sz="1800" dirty="0"/>
              <a:t> via </a:t>
            </a:r>
            <a:r>
              <a:rPr lang="de-DE" sz="1800" dirty="0" smtClean="0">
                <a:hlinkClick r:id="rId2"/>
              </a:rPr>
              <a:t>asl7XX@acc.gsi.de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essentially</a:t>
            </a:r>
            <a:r>
              <a:rPr lang="de-DE" sz="1800" dirty="0" smtClean="0"/>
              <a:t> </a:t>
            </a:r>
            <a:r>
              <a:rPr lang="de-DE" sz="1800" dirty="0" err="1" smtClean="0"/>
              <a:t>needed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be</a:t>
            </a:r>
            <a:r>
              <a:rPr lang="de-DE" sz="1800" dirty="0" smtClean="0"/>
              <a:t> </a:t>
            </a:r>
            <a:r>
              <a:rPr lang="de-DE" sz="1800" dirty="0" err="1" smtClean="0"/>
              <a:t>maintained</a:t>
            </a:r>
            <a:r>
              <a:rPr lang="de-DE" sz="1800" dirty="0" smtClean="0"/>
              <a:t>!</a:t>
            </a:r>
          </a:p>
          <a:p>
            <a:pPr marL="457188" lvl="1" indent="0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sym typeface="Wingdings" panose="05000000000000000000" pitchFamily="2" charset="2"/>
              </a:rPr>
              <a:t>othwersie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no</a:t>
            </a:r>
            <a:r>
              <a:rPr lang="de-DE" sz="1800" dirty="0" smtClean="0">
                <a:sym typeface="Wingdings" panose="05000000000000000000" pitchFamily="2" charset="2"/>
              </a:rPr>
              <a:t> FRS </a:t>
            </a:r>
            <a:r>
              <a:rPr lang="de-DE" sz="1800" dirty="0" err="1" smtClean="0">
                <a:sym typeface="Wingdings" panose="05000000000000000000" pitchFamily="2" charset="2"/>
              </a:rPr>
              <a:t>experiments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without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these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programs</a:t>
            </a:r>
            <a:r>
              <a:rPr lang="de-DE" sz="1800" dirty="0" smtClean="0">
                <a:sym typeface="Wingdings" panose="05000000000000000000" pitchFamily="2" charset="2"/>
              </a:rPr>
              <a:t>!</a:t>
            </a:r>
            <a:endParaRPr lang="de-DE" sz="1800" dirty="0"/>
          </a:p>
          <a:p>
            <a:endParaRPr lang="de-DE" sz="2000" b="1" dirty="0">
              <a:solidFill>
                <a:srgbClr val="FF0000"/>
              </a:solidFill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Essential!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Changes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related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to</a:t>
            </a:r>
            <a:r>
              <a:rPr lang="de-DE" sz="2000" b="1" dirty="0">
                <a:solidFill>
                  <a:srgbClr val="0070C0"/>
                </a:solidFill>
              </a:rPr>
              <a:t> upgrade </a:t>
            </a:r>
            <a:r>
              <a:rPr lang="de-DE" sz="2000" b="1" dirty="0" err="1">
                <a:solidFill>
                  <a:srgbClr val="0070C0"/>
                </a:solidFill>
              </a:rPr>
              <a:t>of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the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stepper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motor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system</a:t>
            </a:r>
            <a:endParaRPr lang="de-DE" sz="2000" b="1" dirty="0">
              <a:solidFill>
                <a:srgbClr val="0070C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r>
              <a:rPr lang="de-DE" sz="2000" b="1" dirty="0">
                <a:solidFill>
                  <a:srgbClr val="FF0000"/>
                </a:solidFill>
              </a:rPr>
              <a:t>Critical </a:t>
            </a:r>
            <a:r>
              <a:rPr lang="de-DE" sz="2000" b="1" dirty="0" err="1">
                <a:solidFill>
                  <a:srgbClr val="FF0000"/>
                </a:solidFill>
              </a:rPr>
              <a:t>for</a:t>
            </a:r>
            <a:r>
              <a:rPr lang="de-DE" sz="2000" b="1" dirty="0">
                <a:solidFill>
                  <a:srgbClr val="FF0000"/>
                </a:solidFill>
              </a:rPr>
              <a:t> BARB </a:t>
            </a:r>
            <a:r>
              <a:rPr lang="de-DE" sz="2000" b="1" dirty="0" err="1">
                <a:solidFill>
                  <a:srgbClr val="FF0000"/>
                </a:solidFill>
              </a:rPr>
              <a:t>project</a:t>
            </a:r>
            <a:r>
              <a:rPr lang="de-DE" sz="2000" b="1" dirty="0">
                <a:solidFill>
                  <a:srgbClr val="FF0000"/>
                </a:solidFill>
              </a:rPr>
              <a:t>!</a:t>
            </a:r>
            <a:r>
              <a:rPr lang="de-DE" sz="2000" b="1" dirty="0">
                <a:solidFill>
                  <a:srgbClr val="0070C0"/>
                </a:solidFill>
              </a:rPr>
              <a:t> Pattern </a:t>
            </a:r>
            <a:r>
              <a:rPr lang="de-DE" sz="2000" b="1" dirty="0" err="1">
                <a:solidFill>
                  <a:srgbClr val="0070C0"/>
                </a:solidFill>
              </a:rPr>
              <a:t>for</a:t>
            </a:r>
            <a:r>
              <a:rPr lang="de-DE" sz="2000" b="1" dirty="0">
                <a:solidFill>
                  <a:srgbClr val="0070C0"/>
                </a:solidFill>
              </a:rPr>
              <a:t> SIS-Cave M via TS </a:t>
            </a:r>
            <a:r>
              <a:rPr lang="de-DE" sz="2000" b="1" dirty="0" err="1">
                <a:solidFill>
                  <a:srgbClr val="0070C0"/>
                </a:solidFill>
              </a:rPr>
              <a:t>with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possibility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to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set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Brho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of</a:t>
            </a:r>
            <a:r>
              <a:rPr lang="de-DE" sz="2000" b="1" dirty="0">
                <a:solidFill>
                  <a:srgbClr val="0070C0"/>
                </a:solidFill>
              </a:rPr>
              <a:t> different </a:t>
            </a:r>
            <a:r>
              <a:rPr lang="de-DE" sz="2000" b="1" dirty="0" err="1">
                <a:solidFill>
                  <a:srgbClr val="0070C0"/>
                </a:solidFill>
              </a:rPr>
              <a:t>accelerator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zones</a:t>
            </a:r>
            <a:endParaRPr lang="de-DE" sz="2000" b="1" dirty="0">
              <a:solidFill>
                <a:srgbClr val="0070C0"/>
              </a:solidFill>
            </a:endParaRPr>
          </a:p>
          <a:p>
            <a:endParaRPr lang="de-DE" sz="2000" b="1" dirty="0">
              <a:solidFill>
                <a:srgbClr val="0070C0"/>
              </a:solidFill>
            </a:endParaRPr>
          </a:p>
          <a:p>
            <a:r>
              <a:rPr lang="de-DE" sz="2000" b="1" dirty="0" err="1">
                <a:solidFill>
                  <a:srgbClr val="0070C0"/>
                </a:solidFill>
              </a:rPr>
              <a:t>Improve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some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issues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with</a:t>
            </a:r>
            <a:r>
              <a:rPr lang="de-DE" sz="2000" b="1" dirty="0">
                <a:solidFill>
                  <a:srgbClr val="0070C0"/>
                </a:solidFill>
              </a:rPr>
              <a:t> Device Control</a:t>
            </a:r>
            <a:r>
              <a:rPr lang="de-DE" sz="2000" dirty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see</a:t>
            </a:r>
            <a:r>
              <a:rPr lang="de-DE" sz="2000" dirty="0" smtClean="0"/>
              <a:t> </a:t>
            </a:r>
            <a:r>
              <a:rPr lang="de-DE" sz="2000" dirty="0" err="1" smtClean="0"/>
              <a:t>above</a:t>
            </a:r>
            <a:r>
              <a:rPr lang="de-DE" sz="2000" dirty="0" smtClean="0"/>
              <a:t>)</a:t>
            </a:r>
            <a:endParaRPr lang="de-DE" sz="2000" dirty="0"/>
          </a:p>
          <a:p>
            <a:r>
              <a:rPr lang="de-DE" sz="2000" b="1" dirty="0" smtClean="0">
                <a:solidFill>
                  <a:srgbClr val="0070C0"/>
                </a:solidFill>
              </a:rPr>
              <a:t>Development </a:t>
            </a:r>
            <a:r>
              <a:rPr lang="de-DE" sz="2000" b="1" dirty="0" err="1" smtClean="0">
                <a:solidFill>
                  <a:srgbClr val="0070C0"/>
                </a:solidFill>
              </a:rPr>
              <a:t>and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implementation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of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failsafe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operation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</a:p>
          <a:p>
            <a:r>
              <a:rPr lang="de-DE" sz="2000" b="1" dirty="0" err="1">
                <a:solidFill>
                  <a:srgbClr val="0070C0"/>
                </a:solidFill>
              </a:rPr>
              <a:t>Reduce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number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of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steps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for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certain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actions</a:t>
            </a:r>
            <a:endParaRPr lang="de-DE" sz="2600" dirty="0"/>
          </a:p>
          <a:p>
            <a:r>
              <a:rPr lang="de-DE" sz="2000" b="1" dirty="0" smtClean="0">
                <a:solidFill>
                  <a:srgbClr val="0070C0"/>
                </a:solidFill>
              </a:rPr>
              <a:t>SWOT </a:t>
            </a:r>
            <a:r>
              <a:rPr lang="de-DE" sz="2000" b="1" dirty="0" err="1">
                <a:solidFill>
                  <a:srgbClr val="0070C0"/>
                </a:solidFill>
              </a:rPr>
              <a:t>analysis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of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smtClean="0">
                <a:solidFill>
                  <a:srgbClr val="0070C0"/>
                </a:solidFill>
              </a:rPr>
              <a:t>remote </a:t>
            </a:r>
            <a:r>
              <a:rPr lang="de-DE" sz="2000" b="1" dirty="0" err="1">
                <a:solidFill>
                  <a:srgbClr val="0070C0"/>
                </a:solidFill>
              </a:rPr>
              <a:t>control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possibilities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for</a:t>
            </a:r>
            <a:r>
              <a:rPr lang="de-DE" sz="2000" b="1" dirty="0" smtClean="0">
                <a:solidFill>
                  <a:srgbClr val="0070C0"/>
                </a:solidFill>
              </a:rPr>
              <a:t> FRS</a:t>
            </a:r>
            <a:endParaRPr lang="de-DE" sz="2000" b="1" dirty="0">
              <a:solidFill>
                <a:srgbClr val="0070C0"/>
              </a:solidFill>
            </a:endParaRPr>
          </a:p>
          <a:p>
            <a:endParaRPr lang="de-DE" sz="2200" dirty="0"/>
          </a:p>
          <a:p>
            <a:pPr lvl="1"/>
            <a:endParaRPr lang="de-DE" sz="1800" dirty="0"/>
          </a:p>
          <a:p>
            <a:pPr lvl="1"/>
            <a:endParaRPr lang="de-DE" sz="1800" dirty="0"/>
          </a:p>
          <a:p>
            <a:pPr marL="0" indent="0">
              <a:buNone/>
            </a:pPr>
            <a:r>
              <a:rPr lang="de-DE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94870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dirty="0" smtClean="0"/>
              <a:t>….</a:t>
            </a:r>
            <a:r>
              <a:rPr lang="de-DE" sz="3200" dirty="0" err="1" smtClean="0"/>
              <a:t>many</a:t>
            </a:r>
            <a:r>
              <a:rPr lang="de-DE" sz="3200" dirty="0" smtClean="0"/>
              <a:t> </a:t>
            </a:r>
            <a:r>
              <a:rPr lang="de-DE" sz="3200" dirty="0" err="1" smtClean="0"/>
              <a:t>thanks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your</a:t>
            </a:r>
            <a:r>
              <a:rPr lang="de-DE" sz="3200" dirty="0" smtClean="0"/>
              <a:t> </a:t>
            </a:r>
            <a:r>
              <a:rPr lang="de-DE" sz="3200" dirty="0" err="1" smtClean="0"/>
              <a:t>attention</a:t>
            </a:r>
            <a:r>
              <a:rPr lang="de-DE" sz="3200" dirty="0" smtClean="0"/>
              <a:t>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6988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FRS –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NUSTAR at SIS-18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9763" y="1495326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fragment separator </a:t>
            </a:r>
            <a:r>
              <a:rPr lang="en-US" dirty="0" smtClean="0"/>
              <a:t>FRS…</a:t>
            </a:r>
            <a:endParaRPr lang="en-US" dirty="0"/>
          </a:p>
          <a:p>
            <a:pPr lvl="1" indent="-342900"/>
            <a:r>
              <a:rPr lang="en-US" b="1" dirty="0" smtClean="0"/>
              <a:t>… has </a:t>
            </a:r>
            <a:r>
              <a:rPr lang="en-US" b="1" dirty="0"/>
              <a:t>a dual capability:</a:t>
            </a:r>
          </a:p>
          <a:p>
            <a:pPr lvl="2" indent="-342900"/>
            <a:r>
              <a:rPr lang="en-US" dirty="0">
                <a:solidFill>
                  <a:schemeClr val="tx1"/>
                </a:solidFill>
              </a:rPr>
              <a:t>high-resolution spectrometer </a:t>
            </a:r>
            <a:endParaRPr lang="en-US" dirty="0" smtClean="0">
              <a:solidFill>
                <a:schemeClr val="tx1"/>
              </a:solidFill>
            </a:endParaRPr>
          </a:p>
          <a:p>
            <a:pPr lvl="2" indent="-342900"/>
            <a:r>
              <a:rPr lang="en-US" dirty="0" smtClean="0"/>
              <a:t>production</a:t>
            </a:r>
            <a:r>
              <a:rPr lang="en-US" dirty="0"/>
              <a:t>, separation, ID of exotic nuclei and delivery to various destinations (S2/S4, </a:t>
            </a:r>
            <a:r>
              <a:rPr lang="en-US" dirty="0" smtClean="0"/>
              <a:t>S6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ESR/CRYRING</a:t>
            </a:r>
            <a:r>
              <a:rPr lang="en-US" dirty="0"/>
              <a:t>, </a:t>
            </a:r>
            <a:r>
              <a:rPr lang="en-US" dirty="0" smtClean="0"/>
              <a:t>S8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Cave-C/Cave-M)</a:t>
            </a:r>
            <a:endParaRPr lang="en-US" dirty="0"/>
          </a:p>
          <a:p>
            <a:pPr lvl="1" indent="-342900"/>
            <a:r>
              <a:rPr lang="en-US" b="1" dirty="0" smtClean="0"/>
              <a:t>… is </a:t>
            </a:r>
            <a:r>
              <a:rPr lang="en-US" b="1" dirty="0"/>
              <a:t>the Super-FRS test bench for</a:t>
            </a:r>
          </a:p>
          <a:p>
            <a:pPr lvl="2" indent="-342900"/>
            <a:r>
              <a:rPr lang="en-US" dirty="0"/>
              <a:t>the Super-FRS project group (Super-FRS “machine”)</a:t>
            </a:r>
          </a:p>
          <a:p>
            <a:pPr lvl="2" indent="-342900"/>
            <a:r>
              <a:rPr lang="en-US" dirty="0"/>
              <a:t>the whole NUSTAR Collaboration (detectors)</a:t>
            </a:r>
          </a:p>
          <a:p>
            <a:pPr lvl="2" indent="-342900"/>
            <a:r>
              <a:rPr lang="en-US" dirty="0"/>
              <a:t>in particular the Super-FRS Experiment Collaboration (committed to the development and support of Super-FRS construction)</a:t>
            </a:r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224" y="4899282"/>
            <a:ext cx="8261233" cy="14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FRS –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NUSTAR at SIS-18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400" y="1376772"/>
            <a:ext cx="10436640" cy="4525962"/>
          </a:xfrm>
        </p:spPr>
        <p:txBody>
          <a:bodyPr/>
          <a:lstStyle/>
          <a:p>
            <a:r>
              <a:rPr lang="en-US" sz="2000" dirty="0"/>
              <a:t>The fragment separator </a:t>
            </a:r>
            <a:r>
              <a:rPr lang="en-US" sz="2000" dirty="0" smtClean="0"/>
              <a:t>FRS is embedded in the SIS-ESR complex</a:t>
            </a:r>
          </a:p>
          <a:p>
            <a:pPr lvl="1"/>
            <a:r>
              <a:rPr lang="en-US" sz="1800" dirty="0" smtClean="0"/>
              <a:t>for </a:t>
            </a:r>
            <a:r>
              <a:rPr lang="en-US" sz="1800" b="1" dirty="0" smtClean="0"/>
              <a:t>reliability</a:t>
            </a:r>
            <a:r>
              <a:rPr lang="en-US" sz="1800" dirty="0" smtClean="0"/>
              <a:t> reasons: FRS builds on  industry standards from the begin, e.g. </a:t>
            </a:r>
            <a:r>
              <a:rPr lang="en-US" sz="1800" dirty="0"/>
              <a:t>for power supplies, drives, robots, vacuum equipment </a:t>
            </a:r>
            <a:r>
              <a:rPr lang="en-US" sz="1800" dirty="0" smtClean="0"/>
              <a:t>etc.</a:t>
            </a:r>
          </a:p>
          <a:p>
            <a:pPr lvl="1"/>
            <a:r>
              <a:rPr lang="en-US" sz="1800" dirty="0" smtClean="0"/>
              <a:t>for </a:t>
            </a:r>
            <a:r>
              <a:rPr lang="en-US" sz="1800" b="1" dirty="0" smtClean="0"/>
              <a:t>compatibility</a:t>
            </a:r>
            <a:r>
              <a:rPr lang="en-US" sz="1800" dirty="0" smtClean="0"/>
              <a:t> reasons: we use same controls software like all GSI (e.g. SD up to 2016)</a:t>
            </a:r>
          </a:p>
          <a:p>
            <a:endParaRPr lang="en-US" sz="900" dirty="0" smtClean="0"/>
          </a:p>
          <a:p>
            <a:r>
              <a:rPr lang="en-US" sz="2000" dirty="0" smtClean="0"/>
              <a:t>NUSTAR experiments with exotic nuclei take place… </a:t>
            </a:r>
          </a:p>
          <a:p>
            <a:pPr lvl="1"/>
            <a:r>
              <a:rPr lang="en-US" sz="1800" dirty="0" smtClean="0"/>
              <a:t>at FRS itself (focal planes F2 and F4)</a:t>
            </a:r>
          </a:p>
          <a:p>
            <a:pPr lvl="1"/>
            <a:r>
              <a:rPr lang="en-US" sz="1800" dirty="0" smtClean="0"/>
              <a:t>in ESR/CRYRING</a:t>
            </a:r>
          </a:p>
          <a:p>
            <a:pPr lvl="1"/>
            <a:r>
              <a:rPr lang="en-US" sz="1800" dirty="0" smtClean="0"/>
              <a:t>in Cave-C</a:t>
            </a:r>
          </a:p>
          <a:p>
            <a:pPr lvl="1"/>
            <a:r>
              <a:rPr lang="en-US" sz="1800" dirty="0" smtClean="0"/>
              <a:t>…and soon also in Cave-M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31" y="7929500"/>
            <a:ext cx="8261233" cy="1410038"/>
          </a:xfrm>
          <a:prstGeom prst="rect">
            <a:avLst/>
          </a:prstGeom>
        </p:spPr>
      </p:pic>
      <p:pic>
        <p:nvPicPr>
          <p:cNvPr id="2287" name="Grafik 2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684" y="4221088"/>
            <a:ext cx="13364145" cy="533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1631505" y="1196752"/>
            <a:ext cx="892854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kern="0" dirty="0">
                <a:solidFill>
                  <a:schemeClr val="tx1"/>
                </a:solidFill>
              </a:rPr>
              <a:t>New LSA-based control system have been developed, debugged and tested</a:t>
            </a:r>
            <a:endParaRPr lang="en-US" sz="600" kern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Some important functions, e.g. ramping of magnets, are not provided by the control system group -&gt; Super-FRS project group has made the necessary developments (</a:t>
            </a:r>
            <a:r>
              <a:rPr lang="en-US" sz="1800" b="1" dirty="0">
                <a:solidFill>
                  <a:srgbClr val="0070C0"/>
                </a:solidFill>
              </a:rPr>
              <a:t>S. </a:t>
            </a:r>
            <a:r>
              <a:rPr lang="en-US" sz="1800" b="1" dirty="0" err="1">
                <a:solidFill>
                  <a:srgbClr val="0070C0"/>
                </a:solidFill>
              </a:rPr>
              <a:t>Pietri</a:t>
            </a:r>
            <a:r>
              <a:rPr lang="en-US" sz="1800" b="1" dirty="0">
                <a:solidFill>
                  <a:srgbClr val="0070C0"/>
                </a:solidFill>
              </a:rPr>
              <a:t>, J.-P. </a:t>
            </a:r>
            <a:r>
              <a:rPr lang="en-US" sz="1800" b="1" dirty="0" err="1">
                <a:solidFill>
                  <a:srgbClr val="0070C0"/>
                </a:solidFill>
              </a:rPr>
              <a:t>Hucka</a:t>
            </a:r>
            <a:r>
              <a:rPr lang="en-US" sz="1800" b="1" dirty="0">
                <a:solidFill>
                  <a:srgbClr val="0070C0"/>
                </a:solidFill>
              </a:rPr>
              <a:t>, F. Schirru, H. </a:t>
            </a:r>
            <a:r>
              <a:rPr lang="en-US" sz="1800" b="1" dirty="0" err="1">
                <a:solidFill>
                  <a:srgbClr val="0070C0"/>
                </a:solidFill>
              </a:rPr>
              <a:t>Rösch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New consoles in the </a:t>
            </a:r>
            <a:r>
              <a:rPr lang="en-US" sz="1800" dirty="0" smtClean="0">
                <a:solidFill>
                  <a:schemeClr val="tx1"/>
                </a:solidFill>
              </a:rPr>
              <a:t>FRS </a:t>
            </a:r>
            <a:r>
              <a:rPr lang="en-US" sz="1800" dirty="0" err="1" smtClean="0">
                <a:solidFill>
                  <a:schemeClr val="tx1"/>
                </a:solidFill>
              </a:rPr>
              <a:t>Messhuette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LSA-MIRKO and </a:t>
            </a:r>
            <a:r>
              <a:rPr lang="en-US" sz="1800" dirty="0" err="1">
                <a:solidFill>
                  <a:schemeClr val="tx1"/>
                </a:solidFill>
              </a:rPr>
              <a:t>gicosyback</a:t>
            </a:r>
            <a:r>
              <a:rPr lang="en-US" sz="1800" dirty="0">
                <a:solidFill>
                  <a:schemeClr val="tx1"/>
                </a:solidFill>
              </a:rPr>
              <a:t> for interaction with new control system (</a:t>
            </a:r>
            <a:r>
              <a:rPr lang="en-US" sz="1800" b="1" dirty="0">
                <a:solidFill>
                  <a:srgbClr val="0070C0"/>
                </a:solidFill>
              </a:rPr>
              <a:t>B. </a:t>
            </a:r>
            <a:r>
              <a:rPr lang="en-US" sz="1800" b="1" dirty="0" err="1">
                <a:solidFill>
                  <a:srgbClr val="0070C0"/>
                </a:solidFill>
              </a:rPr>
              <a:t>Franczak</a:t>
            </a:r>
            <a:r>
              <a:rPr lang="en-US" sz="1800" b="1" dirty="0">
                <a:solidFill>
                  <a:srgbClr val="0070C0"/>
                </a:solidFill>
              </a:rPr>
              <a:t>, H. </a:t>
            </a:r>
            <a:r>
              <a:rPr lang="en-US" sz="1800" b="1" dirty="0" err="1">
                <a:solidFill>
                  <a:srgbClr val="0070C0"/>
                </a:solidFill>
              </a:rPr>
              <a:t>Geissel</a:t>
            </a:r>
            <a:r>
              <a:rPr lang="en-US" sz="1800" b="1" dirty="0">
                <a:solidFill>
                  <a:srgbClr val="0070C0"/>
                </a:solidFill>
              </a:rPr>
              <a:t>, H. Weick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en-US" sz="1800" dirty="0">
                <a:solidFill>
                  <a:schemeClr val="tx1"/>
                </a:solidFill>
              </a:rPr>
              <a:t>Beam 1-3 of April 2019 -&gt; first experience with new control system</a:t>
            </a:r>
          </a:p>
        </p:txBody>
      </p:sp>
      <p:pic>
        <p:nvPicPr>
          <p:cNvPr id="9" name="Picture 2" descr="C:\Users\scheid\AppData\Local\Microsoft\Windows\Temporary Internet Files\Content.Outlook\9B5MBC96\P106085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75" y="3634258"/>
            <a:ext cx="5256584" cy="296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New control system</a:t>
            </a:r>
            <a:endParaRPr lang="en-GB" dirty="0"/>
          </a:p>
        </p:txBody>
      </p:sp>
      <p:sp>
        <p:nvSpPr>
          <p:cNvPr id="7" name="Rechteck 9"/>
          <p:cNvSpPr>
            <a:spLocks noChangeArrowheads="1"/>
          </p:cNvSpPr>
          <p:nvPr/>
        </p:nvSpPr>
        <p:spPr bwMode="auto">
          <a:xfrm>
            <a:off x="8328249" y="5938515"/>
            <a:ext cx="1879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2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</a:rPr>
              <a:t>Messhuette</a:t>
            </a:r>
            <a:endParaRPr lang="en-GB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3" descr="E:\FRS Work 2016-2018\Messhütte\P10604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8" y="4436658"/>
            <a:ext cx="2736909" cy="20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83503" y="406732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1990 - 2017</a:t>
            </a:r>
          </a:p>
        </p:txBody>
      </p:sp>
    </p:spTree>
    <p:extLst>
      <p:ext uri="{BB962C8B-B14F-4D97-AF65-F5344CB8AC3E}">
        <p14:creationId xmlns:p14="http://schemas.microsoft.com/office/powerpoint/2010/main" val="40848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BC890-3DF4-4AF5-902C-80AAD9C6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FRS </a:t>
            </a:r>
            <a:r>
              <a:rPr lang="de-DE" dirty="0" err="1" smtClean="0"/>
              <a:t>beamtimes</a:t>
            </a:r>
            <a:r>
              <a:rPr lang="de-DE" dirty="0" smtClean="0"/>
              <a:t> in 2019 </a:t>
            </a:r>
            <a:r>
              <a:rPr lang="de-DE" dirty="0" err="1" smtClean="0"/>
              <a:t>and</a:t>
            </a:r>
            <a:r>
              <a:rPr lang="de-DE" dirty="0" smtClean="0"/>
              <a:t> 2020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8174B3-0F4C-421D-89DA-9B2EADF86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268760"/>
            <a:ext cx="8640960" cy="5040560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Enigneering</a:t>
            </a:r>
            <a:r>
              <a:rPr lang="de-DE" b="1" dirty="0"/>
              <a:t> </a:t>
            </a:r>
            <a:r>
              <a:rPr lang="de-DE" b="1" dirty="0" err="1"/>
              <a:t>run</a:t>
            </a:r>
            <a:r>
              <a:rPr lang="de-DE" b="1" dirty="0"/>
              <a:t> </a:t>
            </a:r>
            <a:r>
              <a:rPr lang="de-DE" b="1" dirty="0" smtClean="0"/>
              <a:t>2019</a:t>
            </a:r>
            <a:endParaRPr lang="de-DE" b="1" dirty="0"/>
          </a:p>
          <a:p>
            <a:pPr lvl="1"/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Commissioning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of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the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FRS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and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its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three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branches</a:t>
            </a:r>
            <a:endParaRPr lang="de-DE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lvl="2"/>
            <a:r>
              <a:rPr lang="de-DE" dirty="0"/>
              <a:t>Check </a:t>
            </a:r>
            <a:r>
              <a:rPr lang="de-DE" dirty="0" err="1"/>
              <a:t>signals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all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separator-spectrometer</a:t>
            </a:r>
            <a:endParaRPr lang="de-DE" dirty="0"/>
          </a:p>
          <a:p>
            <a:pPr lvl="2"/>
            <a:r>
              <a:rPr lang="de-DE" dirty="0" smtClean="0"/>
              <a:t>Ion-</a:t>
            </a:r>
            <a:r>
              <a:rPr lang="de-DE" dirty="0" err="1" smtClean="0"/>
              <a:t>optics</a:t>
            </a:r>
            <a:r>
              <a:rPr lang="de-DE" dirty="0" smtClean="0"/>
              <a:t> </a:t>
            </a:r>
            <a:r>
              <a:rPr lang="de-DE" dirty="0" err="1"/>
              <a:t>tests</a:t>
            </a:r>
            <a:r>
              <a:rPr lang="de-DE" dirty="0"/>
              <a:t>, </a:t>
            </a:r>
            <a:r>
              <a:rPr lang="de-DE" dirty="0" err="1" smtClean="0"/>
              <a:t>B</a:t>
            </a:r>
            <a:r>
              <a:rPr lang="de-DE" dirty="0" err="1" smtClean="0">
                <a:latin typeface="Symbol" panose="05050102010706020507" pitchFamily="18" charset="2"/>
              </a:rPr>
              <a:t>r</a:t>
            </a:r>
            <a:r>
              <a:rPr lang="de-DE" dirty="0" smtClean="0"/>
              <a:t> </a:t>
            </a:r>
            <a:r>
              <a:rPr lang="de-DE" dirty="0" err="1" smtClean="0"/>
              <a:t>calibration</a:t>
            </a:r>
            <a:r>
              <a:rPr lang="de-DE" dirty="0" smtClean="0"/>
              <a:t>,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LSA-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  <a:p>
            <a:pPr lvl="1"/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Tests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and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training</a:t>
            </a:r>
            <a:endParaRPr lang="de-DE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lvl="2"/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/>
              <a:t>the</a:t>
            </a:r>
            <a:r>
              <a:rPr lang="de-DE" dirty="0"/>
              <a:t> FRS </a:t>
            </a:r>
          </a:p>
          <a:p>
            <a:pPr lvl="1"/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Preparations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for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beamtime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2020</a:t>
            </a:r>
          </a:p>
          <a:p>
            <a:pPr lvl="2"/>
            <a:r>
              <a:rPr lang="de-DE" dirty="0"/>
              <a:t>Beam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detectors</a:t>
            </a:r>
            <a:r>
              <a:rPr lang="de-DE" dirty="0"/>
              <a:t> and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  <a:p>
            <a:pPr lvl="2"/>
            <a:r>
              <a:rPr lang="de-DE" dirty="0"/>
              <a:t>Proof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principle</a:t>
            </a:r>
            <a:r>
              <a:rPr lang="de-DE" dirty="0"/>
              <a:t> </a:t>
            </a:r>
            <a:r>
              <a:rPr lang="de-DE" dirty="0" err="1" smtClean="0"/>
              <a:t>stopping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endParaRPr lang="de-DE" dirty="0"/>
          </a:p>
          <a:p>
            <a:pPr marL="0" lvl="0" indent="0">
              <a:buNone/>
            </a:pPr>
            <a:r>
              <a:rPr lang="de-DE" b="1" dirty="0" smtClean="0"/>
              <a:t>Experiments 2020</a:t>
            </a:r>
          </a:p>
          <a:p>
            <a:pPr lvl="1"/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11 G-PAC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approved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experiments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performed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at </a:t>
            </a:r>
            <a:r>
              <a:rPr lang="de-DE" b="1" dirty="0" err="1" smtClean="0">
                <a:solidFill>
                  <a:srgbClr val="0070C0"/>
                </a:solidFill>
                <a:latin typeface="+mn-lt"/>
                <a:cs typeface="+mn-cs"/>
              </a:rPr>
              <a:t>main</a:t>
            </a:r>
            <a:r>
              <a:rPr lang="de-DE" b="1" dirty="0" smtClean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  <a:latin typeface="+mn-lt"/>
                <a:cs typeface="+mn-cs"/>
              </a:rPr>
              <a:t>branch</a:t>
            </a:r>
            <a:r>
              <a:rPr lang="de-DE" b="1" dirty="0" smtClean="0">
                <a:solidFill>
                  <a:srgbClr val="0070C0"/>
                </a:solidFill>
                <a:latin typeface="+mn-lt"/>
                <a:cs typeface="+mn-cs"/>
              </a:rPr>
              <a:t>,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storage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-ring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and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target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-hall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branch</a:t>
            </a:r>
            <a:endParaRPr lang="de-DE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lvl="1"/>
            <a:r>
              <a:rPr lang="de-DE" b="1" dirty="0" smtClean="0">
                <a:solidFill>
                  <a:srgbClr val="0070C0"/>
                </a:solidFill>
                <a:latin typeface="+mn-lt"/>
                <a:cs typeface="+mn-cs"/>
              </a:rPr>
              <a:t>Overall 169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shifts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during</a:t>
            </a:r>
            <a:r>
              <a:rPr lang="de-DE" b="1" dirty="0">
                <a:solidFill>
                  <a:srgbClr val="0070C0"/>
                </a:solidFill>
                <a:latin typeface="+mn-lt"/>
                <a:cs typeface="+mn-cs"/>
              </a:rPr>
              <a:t> 103 </a:t>
            </a:r>
            <a:r>
              <a:rPr lang="de-DE" b="1" dirty="0" err="1">
                <a:solidFill>
                  <a:srgbClr val="0070C0"/>
                </a:solidFill>
                <a:latin typeface="+mn-lt"/>
                <a:cs typeface="+mn-cs"/>
              </a:rPr>
              <a:t>days</a:t>
            </a:r>
            <a:endParaRPr lang="de-DE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0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B7EEB316-04A1-46A7-97F7-6A7C1E39CC1A}"/>
              </a:ext>
            </a:extLst>
          </p:cNvPr>
          <p:cNvCxnSpPr/>
          <p:nvPr/>
        </p:nvCxnSpPr>
        <p:spPr>
          <a:xfrm flipV="1">
            <a:off x="-24680" y="5919042"/>
            <a:ext cx="12192000" cy="10224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1">
            <a:extLst>
              <a:ext uri="{FF2B5EF4-FFF2-40B4-BE49-F238E27FC236}">
                <a16:creationId xmlns:a16="http://schemas.microsoft.com/office/drawing/2014/main" id="{E83C04E0-881E-4CF0-B4C5-E4B1BE138D66}"/>
              </a:ext>
            </a:extLst>
          </p:cNvPr>
          <p:cNvSpPr/>
          <p:nvPr/>
        </p:nvSpPr>
        <p:spPr>
          <a:xfrm>
            <a:off x="9054368" y="2184040"/>
            <a:ext cx="930064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 Control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88CD8457-6670-46F7-A3E2-A191841D938E}"/>
              </a:ext>
            </a:extLst>
          </p:cNvPr>
          <p:cNvSpPr/>
          <p:nvPr/>
        </p:nvSpPr>
        <p:spPr>
          <a:xfrm>
            <a:off x="3797784" y="2242442"/>
            <a:ext cx="930064" cy="2448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Device Control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2FAB7AE-E131-4B59-9ADC-BA15DD589857}"/>
              </a:ext>
            </a:extLst>
          </p:cNvPr>
          <p:cNvSpPr/>
          <p:nvPr/>
        </p:nvSpPr>
        <p:spPr>
          <a:xfrm>
            <a:off x="3215680" y="74568"/>
            <a:ext cx="5976664" cy="690136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FAIR control system for FRS 2020 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3C6681C4-6351-49E7-9A9E-D5DFA4F62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776" y="6222589"/>
            <a:ext cx="1716112" cy="422126"/>
          </a:xfrm>
          <a:prstGeom prst="flowChartDocument">
            <a:avLst/>
          </a:prstGeom>
          <a:solidFill>
            <a:srgbClr val="0000FF">
              <a:alpha val="89803"/>
            </a:srgbClr>
          </a:solidFill>
          <a:ln w="22352" cap="sq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Magnets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7E504645-5190-40DF-8E46-7804CCF49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144" y="6222589"/>
            <a:ext cx="2267744" cy="442018"/>
          </a:xfrm>
          <a:prstGeom prst="flowChartDocument">
            <a:avLst/>
          </a:prstGeom>
          <a:solidFill>
            <a:srgbClr val="0000FF">
              <a:alpha val="89803"/>
            </a:srgbClr>
          </a:solidFill>
          <a:ln w="22352" cap="sq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Drives</a:t>
            </a:r>
          </a:p>
        </p:txBody>
      </p: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7291CFCB-DB90-4728-868D-0047693EF23F}"/>
              </a:ext>
            </a:extLst>
          </p:cNvPr>
          <p:cNvCxnSpPr/>
          <p:nvPr/>
        </p:nvCxnSpPr>
        <p:spPr>
          <a:xfrm flipV="1">
            <a:off x="0" y="2678682"/>
            <a:ext cx="12192000" cy="10224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2" descr="j0195384">
            <a:extLst>
              <a:ext uri="{FF2B5EF4-FFF2-40B4-BE49-F238E27FC236}">
                <a16:creationId xmlns:a16="http://schemas.microsoft.com/office/drawing/2014/main" id="{84F3C99C-2C85-4285-9621-18EAF8B5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829" y="1639011"/>
            <a:ext cx="787199" cy="80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C428C7-32F1-4F83-B32D-7A980B8C2F58}"/>
              </a:ext>
            </a:extLst>
          </p:cNvPr>
          <p:cNvSpPr txBox="1"/>
          <p:nvPr/>
        </p:nvSpPr>
        <p:spPr>
          <a:xfrm>
            <a:off x="1766820" y="918931"/>
            <a:ext cx="137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34DFC-2861-4485-9C75-FD27F8DD1A68}"/>
              </a:ext>
            </a:extLst>
          </p:cNvPr>
          <p:cNvSpPr txBox="1"/>
          <p:nvPr/>
        </p:nvSpPr>
        <p:spPr>
          <a:xfrm>
            <a:off x="1884926" y="3894404"/>
            <a:ext cx="161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0D662-24E6-4076-B014-1BD9D09B5F81}"/>
              </a:ext>
            </a:extLst>
          </p:cNvPr>
          <p:cNvSpPr txBox="1"/>
          <p:nvPr/>
        </p:nvSpPr>
        <p:spPr>
          <a:xfrm>
            <a:off x="1789773" y="6165304"/>
            <a:ext cx="1209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Resource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tier  (FESA)</a:t>
            </a: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FD4A373F-4172-4D20-9DD1-3F6C2C609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36560" y="6239053"/>
            <a:ext cx="648072" cy="442018"/>
          </a:xfrm>
          <a:prstGeom prst="flowChartDocument">
            <a:avLst/>
          </a:prstGeom>
          <a:solidFill>
            <a:srgbClr val="0000FF">
              <a:alpha val="89803"/>
            </a:srgbClr>
          </a:solidFill>
          <a:ln w="22352" cap="sq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CG</a:t>
            </a:r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BA60AE95-8857-4193-A9A1-4323C589A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0416" y="6239053"/>
            <a:ext cx="1188132" cy="442018"/>
          </a:xfrm>
          <a:prstGeom prst="flowChartDocument">
            <a:avLst/>
          </a:prstGeom>
          <a:solidFill>
            <a:srgbClr val="0000FF">
              <a:alpha val="89803"/>
            </a:srgbClr>
          </a:solidFill>
          <a:ln w="22352" cap="sq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Seetram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21F87AEB-1206-40C0-A264-B5EACAB285D5}"/>
              </a:ext>
            </a:extLst>
          </p:cNvPr>
          <p:cNvSpPr txBox="1"/>
          <p:nvPr/>
        </p:nvSpPr>
        <p:spPr>
          <a:xfrm rot="16200000">
            <a:off x="-394487" y="4928810"/>
            <a:ext cx="33749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towards presentation: read values</a:t>
            </a:r>
          </a:p>
        </p:txBody>
      </p:sp>
      <p:cxnSp>
        <p:nvCxnSpPr>
          <p:cNvPr id="18" name="Straight Arrow Connector 29">
            <a:extLst>
              <a:ext uri="{FF2B5EF4-FFF2-40B4-BE49-F238E27FC236}">
                <a16:creationId xmlns:a16="http://schemas.microsoft.com/office/drawing/2014/main" id="{779E366A-1D70-4354-B450-DB532C14A1F6}"/>
              </a:ext>
            </a:extLst>
          </p:cNvPr>
          <p:cNvCxnSpPr/>
          <p:nvPr/>
        </p:nvCxnSpPr>
        <p:spPr>
          <a:xfrm flipH="1" flipV="1">
            <a:off x="4079776" y="4690716"/>
            <a:ext cx="224724" cy="152577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2">
            <a:extLst>
              <a:ext uri="{FF2B5EF4-FFF2-40B4-BE49-F238E27FC236}">
                <a16:creationId xmlns:a16="http://schemas.microsoft.com/office/drawing/2014/main" id="{9E82631B-3950-4D04-8574-8180AC08DAEB}"/>
              </a:ext>
            </a:extLst>
          </p:cNvPr>
          <p:cNvCxnSpPr/>
          <p:nvPr/>
        </p:nvCxnSpPr>
        <p:spPr>
          <a:xfrm flipV="1">
            <a:off x="8832304" y="4608167"/>
            <a:ext cx="666946" cy="163088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4">
            <a:extLst>
              <a:ext uri="{FF2B5EF4-FFF2-40B4-BE49-F238E27FC236}">
                <a16:creationId xmlns:a16="http://schemas.microsoft.com/office/drawing/2014/main" id="{47E579EA-E924-45E3-92C5-0B2EDBCC3398}"/>
              </a:ext>
            </a:extLst>
          </p:cNvPr>
          <p:cNvSpPr/>
          <p:nvPr/>
        </p:nvSpPr>
        <p:spPr>
          <a:xfrm>
            <a:off x="6542472" y="2184040"/>
            <a:ext cx="1497744" cy="4018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Paramodi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35">
            <a:extLst>
              <a:ext uri="{FF2B5EF4-FFF2-40B4-BE49-F238E27FC236}">
                <a16:creationId xmlns:a16="http://schemas.microsoft.com/office/drawing/2014/main" id="{46B45B6C-8F3A-4071-9A5F-91DE6166F8DE}"/>
              </a:ext>
            </a:extLst>
          </p:cNvPr>
          <p:cNvSpPr/>
          <p:nvPr/>
        </p:nvSpPr>
        <p:spPr>
          <a:xfrm>
            <a:off x="6547547" y="3909798"/>
            <a:ext cx="1497744" cy="650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LSA</a:t>
            </a:r>
          </a:p>
        </p:txBody>
      </p:sp>
      <p:cxnSp>
        <p:nvCxnSpPr>
          <p:cNvPr id="22" name="Straight Arrow Connector 36">
            <a:extLst>
              <a:ext uri="{FF2B5EF4-FFF2-40B4-BE49-F238E27FC236}">
                <a16:creationId xmlns:a16="http://schemas.microsoft.com/office/drawing/2014/main" id="{B905AD3B-502A-4B82-825B-3A117F2D08C5}"/>
              </a:ext>
            </a:extLst>
          </p:cNvPr>
          <p:cNvCxnSpPr/>
          <p:nvPr/>
        </p:nvCxnSpPr>
        <p:spPr>
          <a:xfrm flipV="1">
            <a:off x="8984704" y="4632312"/>
            <a:ext cx="666946" cy="1584176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7">
            <a:extLst>
              <a:ext uri="{FF2B5EF4-FFF2-40B4-BE49-F238E27FC236}">
                <a16:creationId xmlns:a16="http://schemas.microsoft.com/office/drawing/2014/main" id="{788C388E-60F5-446C-AD1D-219C693E4CB0}"/>
              </a:ext>
            </a:extLst>
          </p:cNvPr>
          <p:cNvCxnSpPr>
            <a:stCxn id="24" idx="0"/>
            <a:endCxn id="20" idx="2"/>
          </p:cNvCxnSpPr>
          <p:nvPr/>
        </p:nvCxnSpPr>
        <p:spPr>
          <a:xfrm flipV="1">
            <a:off x="7273790" y="2585850"/>
            <a:ext cx="17554" cy="462286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42">
            <a:extLst>
              <a:ext uri="{FF2B5EF4-FFF2-40B4-BE49-F238E27FC236}">
                <a16:creationId xmlns:a16="http://schemas.microsoft.com/office/drawing/2014/main" id="{C982845E-7896-488C-807D-1A306D916524}"/>
              </a:ext>
            </a:extLst>
          </p:cNvPr>
          <p:cNvSpPr/>
          <p:nvPr/>
        </p:nvSpPr>
        <p:spPr>
          <a:xfrm>
            <a:off x="6312025" y="3048136"/>
            <a:ext cx="1923531" cy="5458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Machine model</a:t>
            </a:r>
          </a:p>
        </p:txBody>
      </p:sp>
      <p:cxnSp>
        <p:nvCxnSpPr>
          <p:cNvPr id="25" name="Straight Arrow Connector 44">
            <a:extLst>
              <a:ext uri="{FF2B5EF4-FFF2-40B4-BE49-F238E27FC236}">
                <a16:creationId xmlns:a16="http://schemas.microsoft.com/office/drawing/2014/main" id="{3D2E2351-A13E-4009-8D8D-C573B8367AEA}"/>
              </a:ext>
            </a:extLst>
          </p:cNvPr>
          <p:cNvCxnSpPr/>
          <p:nvPr/>
        </p:nvCxnSpPr>
        <p:spPr>
          <a:xfrm flipV="1">
            <a:off x="7320136" y="3593962"/>
            <a:ext cx="0" cy="318270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47">
            <a:extLst>
              <a:ext uri="{FF2B5EF4-FFF2-40B4-BE49-F238E27FC236}">
                <a16:creationId xmlns:a16="http://schemas.microsoft.com/office/drawing/2014/main" id="{93544D2A-3ABB-4E42-8834-5EE499FC4A3D}"/>
              </a:ext>
            </a:extLst>
          </p:cNvPr>
          <p:cNvCxnSpPr/>
          <p:nvPr/>
        </p:nvCxnSpPr>
        <p:spPr>
          <a:xfrm flipV="1">
            <a:off x="5447928" y="4560304"/>
            <a:ext cx="1609838" cy="1656184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49">
            <a:extLst>
              <a:ext uri="{FF2B5EF4-FFF2-40B4-BE49-F238E27FC236}">
                <a16:creationId xmlns:a16="http://schemas.microsoft.com/office/drawing/2014/main" id="{B11235C1-4360-40D2-B0C3-5946600BCC03}"/>
              </a:ext>
            </a:extLst>
          </p:cNvPr>
          <p:cNvCxnSpPr/>
          <p:nvPr/>
        </p:nvCxnSpPr>
        <p:spPr>
          <a:xfrm flipH="1" flipV="1">
            <a:off x="7412884" y="4582870"/>
            <a:ext cx="153018" cy="69751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1">
            <a:extLst>
              <a:ext uri="{FF2B5EF4-FFF2-40B4-BE49-F238E27FC236}">
                <a16:creationId xmlns:a16="http://schemas.microsoft.com/office/drawing/2014/main" id="{4E10180A-35BA-4D5D-94D1-8FF1BA74C18D}"/>
              </a:ext>
            </a:extLst>
          </p:cNvPr>
          <p:cNvSpPr/>
          <p:nvPr/>
        </p:nvSpPr>
        <p:spPr>
          <a:xfrm>
            <a:off x="6744073" y="5280384"/>
            <a:ext cx="1923531" cy="5458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FSLD</a:t>
            </a:r>
          </a:p>
        </p:txBody>
      </p:sp>
      <p:cxnSp>
        <p:nvCxnSpPr>
          <p:cNvPr id="29" name="Straight Arrow Connector 52">
            <a:extLst>
              <a:ext uri="{FF2B5EF4-FFF2-40B4-BE49-F238E27FC236}">
                <a16:creationId xmlns:a16="http://schemas.microsoft.com/office/drawing/2014/main" id="{2C3C2113-7C53-4BA7-AFF5-E3CEA2633A8A}"/>
              </a:ext>
            </a:extLst>
          </p:cNvPr>
          <p:cNvCxnSpPr/>
          <p:nvPr/>
        </p:nvCxnSpPr>
        <p:spPr>
          <a:xfrm flipH="1" flipV="1">
            <a:off x="7943023" y="5819826"/>
            <a:ext cx="220525" cy="40276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60">
            <a:extLst>
              <a:ext uri="{FF2B5EF4-FFF2-40B4-BE49-F238E27FC236}">
                <a16:creationId xmlns:a16="http://schemas.microsoft.com/office/drawing/2014/main" id="{4D301731-A31C-4ACA-B966-18C8522EFBC1}"/>
              </a:ext>
            </a:extLst>
          </p:cNvPr>
          <p:cNvSpPr/>
          <p:nvPr/>
        </p:nvSpPr>
        <p:spPr>
          <a:xfrm>
            <a:off x="4799857" y="2102251"/>
            <a:ext cx="574279" cy="18264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FMGSKAL</a:t>
            </a:r>
          </a:p>
        </p:txBody>
      </p:sp>
      <p:sp>
        <p:nvSpPr>
          <p:cNvPr id="31" name="Oval 61">
            <a:extLst>
              <a:ext uri="{FF2B5EF4-FFF2-40B4-BE49-F238E27FC236}">
                <a16:creationId xmlns:a16="http://schemas.microsoft.com/office/drawing/2014/main" id="{2765873D-DD47-436A-AE64-4AD39DE8B409}"/>
              </a:ext>
            </a:extLst>
          </p:cNvPr>
          <p:cNvSpPr/>
          <p:nvPr/>
        </p:nvSpPr>
        <p:spPr>
          <a:xfrm>
            <a:off x="5519937" y="2184040"/>
            <a:ext cx="574279" cy="18264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MagStat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62">
            <a:extLst>
              <a:ext uri="{FF2B5EF4-FFF2-40B4-BE49-F238E27FC236}">
                <a16:creationId xmlns:a16="http://schemas.microsoft.com/office/drawing/2014/main" id="{EE9FBACB-E996-4049-ABF7-9CA644781D14}"/>
              </a:ext>
            </a:extLst>
          </p:cNvPr>
          <p:cNvSpPr/>
          <p:nvPr/>
        </p:nvSpPr>
        <p:spPr>
          <a:xfrm>
            <a:off x="8409411" y="2134923"/>
            <a:ext cx="574279" cy="182642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DriveStat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Arrow Connector 63">
            <a:extLst>
              <a:ext uri="{FF2B5EF4-FFF2-40B4-BE49-F238E27FC236}">
                <a16:creationId xmlns:a16="http://schemas.microsoft.com/office/drawing/2014/main" id="{8943850D-5833-4704-9C7C-2FCAE17093D0}"/>
              </a:ext>
            </a:extLst>
          </p:cNvPr>
          <p:cNvCxnSpPr>
            <a:stCxn id="31" idx="4"/>
          </p:cNvCxnSpPr>
          <p:nvPr/>
        </p:nvCxnSpPr>
        <p:spPr>
          <a:xfrm flipH="1">
            <a:off x="5231904" y="4010466"/>
            <a:ext cx="575172" cy="220602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67">
            <a:extLst>
              <a:ext uri="{FF2B5EF4-FFF2-40B4-BE49-F238E27FC236}">
                <a16:creationId xmlns:a16="http://schemas.microsoft.com/office/drawing/2014/main" id="{2C2FAAF5-F029-423B-A0BF-E1F10F968835}"/>
              </a:ext>
            </a:extLst>
          </p:cNvPr>
          <p:cNvCxnSpPr>
            <a:stCxn id="8" idx="0"/>
            <a:endCxn id="30" idx="4"/>
          </p:cNvCxnSpPr>
          <p:nvPr/>
        </p:nvCxnSpPr>
        <p:spPr>
          <a:xfrm flipV="1">
            <a:off x="4937832" y="3928677"/>
            <a:ext cx="149164" cy="229391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72">
            <a:extLst>
              <a:ext uri="{FF2B5EF4-FFF2-40B4-BE49-F238E27FC236}">
                <a16:creationId xmlns:a16="http://schemas.microsoft.com/office/drawing/2014/main" id="{340024BE-9135-4B25-A6E2-D27EC5123033}"/>
              </a:ext>
            </a:extLst>
          </p:cNvPr>
          <p:cNvCxnSpPr/>
          <p:nvPr/>
        </p:nvCxnSpPr>
        <p:spPr>
          <a:xfrm>
            <a:off x="5939978" y="3984240"/>
            <a:ext cx="588071" cy="30637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75">
            <a:extLst>
              <a:ext uri="{FF2B5EF4-FFF2-40B4-BE49-F238E27FC236}">
                <a16:creationId xmlns:a16="http://schemas.microsoft.com/office/drawing/2014/main" id="{D663A401-18EA-4C8F-B1C5-87F8E9E0F0A4}"/>
              </a:ext>
            </a:extLst>
          </p:cNvPr>
          <p:cNvCxnSpPr>
            <a:stCxn id="32" idx="4"/>
          </p:cNvCxnSpPr>
          <p:nvPr/>
        </p:nvCxnSpPr>
        <p:spPr>
          <a:xfrm>
            <a:off x="8696550" y="3961349"/>
            <a:ext cx="0" cy="226124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84">
            <a:extLst>
              <a:ext uri="{FF2B5EF4-FFF2-40B4-BE49-F238E27FC236}">
                <a16:creationId xmlns:a16="http://schemas.microsoft.com/office/drawing/2014/main" id="{B0B86160-8B08-489C-AEED-4D030958FD94}"/>
              </a:ext>
            </a:extLst>
          </p:cNvPr>
          <p:cNvSpPr/>
          <p:nvPr/>
        </p:nvSpPr>
        <p:spPr>
          <a:xfrm>
            <a:off x="11208568" y="2204865"/>
            <a:ext cx="504056" cy="18093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DGX</a:t>
            </a:r>
          </a:p>
        </p:txBody>
      </p:sp>
      <p:sp>
        <p:nvSpPr>
          <p:cNvPr id="38" name="Rounded Rectangle 85">
            <a:extLst>
              <a:ext uri="{FF2B5EF4-FFF2-40B4-BE49-F238E27FC236}">
                <a16:creationId xmlns:a16="http://schemas.microsoft.com/office/drawing/2014/main" id="{1B47830B-31CB-472C-8846-86800499351B}"/>
              </a:ext>
            </a:extLst>
          </p:cNvPr>
          <p:cNvSpPr/>
          <p:nvPr/>
        </p:nvSpPr>
        <p:spPr>
          <a:xfrm>
            <a:off x="10272464" y="2204865"/>
            <a:ext cx="504056" cy="18093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Lassie spill</a:t>
            </a:r>
          </a:p>
        </p:txBody>
      </p:sp>
      <p:cxnSp>
        <p:nvCxnSpPr>
          <p:cNvPr id="39" name="Straight Arrow Connector 86">
            <a:extLst>
              <a:ext uri="{FF2B5EF4-FFF2-40B4-BE49-F238E27FC236}">
                <a16:creationId xmlns:a16="http://schemas.microsoft.com/office/drawing/2014/main" id="{30AD85B8-7BE7-4123-B610-327D9CCDE040}"/>
              </a:ext>
            </a:extLst>
          </p:cNvPr>
          <p:cNvCxnSpPr>
            <a:endCxn id="38" idx="2"/>
          </p:cNvCxnSpPr>
          <p:nvPr/>
        </p:nvCxnSpPr>
        <p:spPr>
          <a:xfrm flipH="1" flipV="1">
            <a:off x="10524492" y="4014236"/>
            <a:ext cx="51782" cy="2208353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89">
            <a:extLst>
              <a:ext uri="{FF2B5EF4-FFF2-40B4-BE49-F238E27FC236}">
                <a16:creationId xmlns:a16="http://schemas.microsoft.com/office/drawing/2014/main" id="{82C965CF-F9D1-4D36-90A2-4875D876D848}"/>
              </a:ext>
            </a:extLst>
          </p:cNvPr>
          <p:cNvCxnSpPr>
            <a:stCxn id="16" idx="0"/>
          </p:cNvCxnSpPr>
          <p:nvPr/>
        </p:nvCxnSpPr>
        <p:spPr>
          <a:xfrm flipH="1" flipV="1">
            <a:off x="10364698" y="4005065"/>
            <a:ext cx="69784" cy="22339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92">
            <a:extLst>
              <a:ext uri="{FF2B5EF4-FFF2-40B4-BE49-F238E27FC236}">
                <a16:creationId xmlns:a16="http://schemas.microsoft.com/office/drawing/2014/main" id="{CABB4FF4-5978-429B-A918-D5B0028C1DE4}"/>
              </a:ext>
            </a:extLst>
          </p:cNvPr>
          <p:cNvCxnSpPr/>
          <p:nvPr/>
        </p:nvCxnSpPr>
        <p:spPr>
          <a:xfrm flipH="1" flipV="1">
            <a:off x="11512378" y="4014235"/>
            <a:ext cx="51782" cy="2208353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93">
            <a:extLst>
              <a:ext uri="{FF2B5EF4-FFF2-40B4-BE49-F238E27FC236}">
                <a16:creationId xmlns:a16="http://schemas.microsoft.com/office/drawing/2014/main" id="{EFD3553C-B157-4087-A257-ABC4E22F8A40}"/>
              </a:ext>
            </a:extLst>
          </p:cNvPr>
          <p:cNvCxnSpPr/>
          <p:nvPr/>
        </p:nvCxnSpPr>
        <p:spPr>
          <a:xfrm flipH="1" flipV="1">
            <a:off x="11352584" y="4005064"/>
            <a:ext cx="69784" cy="22339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nip Diagonal Corner Rectangle 94">
            <a:extLst>
              <a:ext uri="{FF2B5EF4-FFF2-40B4-BE49-F238E27FC236}">
                <a16:creationId xmlns:a16="http://schemas.microsoft.com/office/drawing/2014/main" id="{245B06FA-4F15-493E-B0CC-6B8FB185BD03}"/>
              </a:ext>
            </a:extLst>
          </p:cNvPr>
          <p:cNvSpPr/>
          <p:nvPr/>
        </p:nvSpPr>
        <p:spPr>
          <a:xfrm>
            <a:off x="7176121" y="1196753"/>
            <a:ext cx="1569752" cy="53072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Gicosy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gicosyback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95">
            <a:extLst>
              <a:ext uri="{FF2B5EF4-FFF2-40B4-BE49-F238E27FC236}">
                <a16:creationId xmlns:a16="http://schemas.microsoft.com/office/drawing/2014/main" id="{AA9F2249-DE39-48D1-9177-9E623E991C3A}"/>
              </a:ext>
            </a:extLst>
          </p:cNvPr>
          <p:cNvSpPr/>
          <p:nvPr/>
        </p:nvSpPr>
        <p:spPr>
          <a:xfrm>
            <a:off x="5189860" y="1283666"/>
            <a:ext cx="1410196" cy="6559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scheidenb@asl7XX.gsi.de</a:t>
            </a:r>
          </a:p>
        </p:txBody>
      </p:sp>
      <p:cxnSp>
        <p:nvCxnSpPr>
          <p:cNvPr id="45" name="Straight Arrow Connector 96">
            <a:extLst>
              <a:ext uri="{FF2B5EF4-FFF2-40B4-BE49-F238E27FC236}">
                <a16:creationId xmlns:a16="http://schemas.microsoft.com/office/drawing/2014/main" id="{D9025E96-A2CA-4B0B-9B44-22F03295E080}"/>
              </a:ext>
            </a:extLst>
          </p:cNvPr>
          <p:cNvCxnSpPr/>
          <p:nvPr/>
        </p:nvCxnSpPr>
        <p:spPr>
          <a:xfrm>
            <a:off x="6312024" y="1939624"/>
            <a:ext cx="576064" cy="244417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99">
            <a:extLst>
              <a:ext uri="{FF2B5EF4-FFF2-40B4-BE49-F238E27FC236}">
                <a16:creationId xmlns:a16="http://schemas.microsoft.com/office/drawing/2014/main" id="{F91543FD-5352-4960-9DEB-35B729FFECF1}"/>
              </a:ext>
            </a:extLst>
          </p:cNvPr>
          <p:cNvCxnSpPr/>
          <p:nvPr/>
        </p:nvCxnSpPr>
        <p:spPr>
          <a:xfrm>
            <a:off x="6600056" y="1916833"/>
            <a:ext cx="576064" cy="244417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100">
            <a:extLst>
              <a:ext uri="{FF2B5EF4-FFF2-40B4-BE49-F238E27FC236}">
                <a16:creationId xmlns:a16="http://schemas.microsoft.com/office/drawing/2014/main" id="{D9DDEEE7-42B3-43A1-90E9-739A3F3564E2}"/>
              </a:ext>
            </a:extLst>
          </p:cNvPr>
          <p:cNvCxnSpPr/>
          <p:nvPr/>
        </p:nvCxnSpPr>
        <p:spPr>
          <a:xfrm flipH="1">
            <a:off x="6592450" y="1242095"/>
            <a:ext cx="648073" cy="220018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06">
            <a:extLst>
              <a:ext uri="{FF2B5EF4-FFF2-40B4-BE49-F238E27FC236}">
                <a16:creationId xmlns:a16="http://schemas.microsoft.com/office/drawing/2014/main" id="{498CEDCE-CAEE-4BEE-B833-E60BF5095258}"/>
              </a:ext>
            </a:extLst>
          </p:cNvPr>
          <p:cNvCxnSpPr>
            <a:cxnSpLocks/>
            <a:stCxn id="44" idx="3"/>
            <a:endCxn id="43" idx="2"/>
          </p:cNvCxnSpPr>
          <p:nvPr/>
        </p:nvCxnSpPr>
        <p:spPr>
          <a:xfrm flipV="1">
            <a:off x="6600056" y="1462114"/>
            <a:ext cx="576065" cy="149531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10">
            <a:extLst>
              <a:ext uri="{FF2B5EF4-FFF2-40B4-BE49-F238E27FC236}">
                <a16:creationId xmlns:a16="http://schemas.microsoft.com/office/drawing/2014/main" id="{2D307289-0F87-4634-930E-807531B68DEA}"/>
              </a:ext>
            </a:extLst>
          </p:cNvPr>
          <p:cNvSpPr txBox="1"/>
          <p:nvPr/>
        </p:nvSpPr>
        <p:spPr>
          <a:xfrm>
            <a:off x="8832304" y="119675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Developer: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ACO,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(S)FRS,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LOBI,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B.Franczak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26">
            <a:extLst>
              <a:ext uri="{FF2B5EF4-FFF2-40B4-BE49-F238E27FC236}">
                <a16:creationId xmlns:a16="http://schemas.microsoft.com/office/drawing/2014/main" id="{05BB2700-DD78-4DD5-BB2E-3519A1797DD2}"/>
              </a:ext>
            </a:extLst>
          </p:cNvPr>
          <p:cNvSpPr txBox="1"/>
          <p:nvPr/>
        </p:nvSpPr>
        <p:spPr>
          <a:xfrm rot="16200000">
            <a:off x="-955501" y="3018381"/>
            <a:ext cx="29324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towards hardware: set values</a:t>
            </a:r>
          </a:p>
        </p:txBody>
      </p:sp>
      <p:cxnSp>
        <p:nvCxnSpPr>
          <p:cNvPr id="51" name="Straight Arrow Connector 23">
            <a:extLst>
              <a:ext uri="{FF2B5EF4-FFF2-40B4-BE49-F238E27FC236}">
                <a16:creationId xmlns:a16="http://schemas.microsoft.com/office/drawing/2014/main" id="{137174C8-52A9-467A-9740-3715FC5D1BD9}"/>
              </a:ext>
            </a:extLst>
          </p:cNvPr>
          <p:cNvCxnSpPr/>
          <p:nvPr/>
        </p:nvCxnSpPr>
        <p:spPr>
          <a:xfrm flipV="1">
            <a:off x="1055440" y="3523988"/>
            <a:ext cx="0" cy="31453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23">
            <a:extLst>
              <a:ext uri="{FF2B5EF4-FFF2-40B4-BE49-F238E27FC236}">
                <a16:creationId xmlns:a16="http://schemas.microsoft.com/office/drawing/2014/main" id="{C1B5ED5C-E9B6-4408-9A9A-B8FD2D93A515}"/>
              </a:ext>
            </a:extLst>
          </p:cNvPr>
          <p:cNvCxnSpPr/>
          <p:nvPr/>
        </p:nvCxnSpPr>
        <p:spPr>
          <a:xfrm>
            <a:off x="299356" y="1843084"/>
            <a:ext cx="0" cy="2789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>
            <a:extLst>
              <a:ext uri="{FF2B5EF4-FFF2-40B4-BE49-F238E27FC236}">
                <a16:creationId xmlns:a16="http://schemas.microsoft.com/office/drawing/2014/main" id="{5872F432-863E-48DE-A0AD-5691972509BB}"/>
              </a:ext>
            </a:extLst>
          </p:cNvPr>
          <p:cNvSpPr txBox="1"/>
          <p:nvPr/>
        </p:nvSpPr>
        <p:spPr>
          <a:xfrm>
            <a:off x="9840416" y="260648"/>
            <a:ext cx="2069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Courtesy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S. Pietri</a:t>
            </a:r>
          </a:p>
        </p:txBody>
      </p:sp>
      <p:sp>
        <p:nvSpPr>
          <p:cNvPr id="54" name="Snip Diagonal Corner Rectangle 94">
            <a:extLst>
              <a:ext uri="{FF2B5EF4-FFF2-40B4-BE49-F238E27FC236}">
                <a16:creationId xmlns:a16="http://schemas.microsoft.com/office/drawing/2014/main" id="{ED0EC21B-176D-47C7-A174-FCDB564A0411}"/>
              </a:ext>
            </a:extLst>
          </p:cNvPr>
          <p:cNvSpPr/>
          <p:nvPr/>
        </p:nvSpPr>
        <p:spPr>
          <a:xfrm>
            <a:off x="3581141" y="1018305"/>
            <a:ext cx="1254719" cy="53072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MIRKO</a:t>
            </a:r>
          </a:p>
        </p:txBody>
      </p:sp>
      <p:cxnSp>
        <p:nvCxnSpPr>
          <p:cNvPr id="55" name="Straight Arrow Connector 100">
            <a:extLst>
              <a:ext uri="{FF2B5EF4-FFF2-40B4-BE49-F238E27FC236}">
                <a16:creationId xmlns:a16="http://schemas.microsoft.com/office/drawing/2014/main" id="{354E0C30-19DA-4747-9046-9D17063674F1}"/>
              </a:ext>
            </a:extLst>
          </p:cNvPr>
          <p:cNvCxnSpPr>
            <a:cxnSpLocks/>
          </p:cNvCxnSpPr>
          <p:nvPr/>
        </p:nvCxnSpPr>
        <p:spPr>
          <a:xfrm>
            <a:off x="4304500" y="1614385"/>
            <a:ext cx="835304" cy="129826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106">
            <a:extLst>
              <a:ext uri="{FF2B5EF4-FFF2-40B4-BE49-F238E27FC236}">
                <a16:creationId xmlns:a16="http://schemas.microsoft.com/office/drawing/2014/main" id="{EAB19C4B-6E99-451C-A0AC-6253A218EE90}"/>
              </a:ext>
            </a:extLst>
          </p:cNvPr>
          <p:cNvCxnSpPr>
            <a:cxnSpLocks/>
            <a:endCxn id="54" idx="0"/>
          </p:cNvCxnSpPr>
          <p:nvPr/>
        </p:nvCxnSpPr>
        <p:spPr>
          <a:xfrm flipH="1" flipV="1">
            <a:off x="4835860" y="1283666"/>
            <a:ext cx="437470" cy="316638"/>
          </a:xfrm>
          <a:prstGeom prst="straightConnector1">
            <a:avLst/>
          </a:prstGeom>
          <a:ln w="254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96">
            <a:extLst>
              <a:ext uri="{FF2B5EF4-FFF2-40B4-BE49-F238E27FC236}">
                <a16:creationId xmlns:a16="http://schemas.microsoft.com/office/drawing/2014/main" id="{5B69A349-7FBA-428B-9D1F-814CEA9F7CC6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5604584" y="1934631"/>
            <a:ext cx="202493" cy="249409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96">
            <a:extLst>
              <a:ext uri="{FF2B5EF4-FFF2-40B4-BE49-F238E27FC236}">
                <a16:creationId xmlns:a16="http://schemas.microsoft.com/office/drawing/2014/main" id="{A5DAADE8-AA54-40E0-BC96-8D80B68C6881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6607427" y="1843084"/>
            <a:ext cx="2089124" cy="291839"/>
          </a:xfrm>
          <a:prstGeom prst="straightConnector1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55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440" y="1448780"/>
            <a:ext cx="10031657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002060"/>
                </a:solidFill>
                <a:latin typeface="Calibri" panose="020F0502020204030204"/>
              </a:rPr>
              <a:t>Design: 			F</a:t>
            </a: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. Ameil, S. Pietri, C. Scheidenberger, H. Weick</a:t>
            </a:r>
          </a:p>
          <a:p>
            <a:pPr defTabSz="457200"/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Machine model: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/>
              </a:rPr>
              <a:t>	Jan-Paul </a:t>
            </a: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Hucka, S. Pietri, D. Ondreka, H. Liebermann, B.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/>
              </a:rPr>
              <a:t>Schlei</a:t>
            </a:r>
            <a:endParaRPr lang="en-US" sz="2000" dirty="0">
              <a:solidFill>
                <a:srgbClr val="002060"/>
              </a:solidFill>
              <a:latin typeface="Calibri" panose="020F0502020204030204"/>
            </a:endParaRPr>
          </a:p>
          <a:p>
            <a:pPr defTabSz="457200"/>
            <a:r>
              <a:rPr lang="en-US" sz="2000" dirty="0" err="1" smtClean="0">
                <a:solidFill>
                  <a:srgbClr val="002060"/>
                </a:solidFill>
                <a:latin typeface="Calibri" panose="020F0502020204030204"/>
              </a:rPr>
              <a:t>Drivestat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/>
              </a:rPr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F. </a:t>
            </a:r>
            <a:r>
              <a:rPr lang="en-US" sz="2000" dirty="0">
                <a:solidFill>
                  <a:srgbClr val="002060"/>
                </a:solidFill>
              </a:rPr>
              <a:t>Schirru</a:t>
            </a:r>
          </a:p>
          <a:p>
            <a:pPr defTabSz="457200"/>
            <a:r>
              <a:rPr lang="en-US" sz="2000" dirty="0" err="1" smtClean="0">
                <a:solidFill>
                  <a:srgbClr val="002060"/>
                </a:solidFill>
                <a:latin typeface="Calibri" panose="020F0502020204030204"/>
              </a:rPr>
              <a:t>Magstat</a:t>
            </a: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: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/>
              </a:rPr>
              <a:t>		F. </a:t>
            </a: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Schirru</a:t>
            </a:r>
          </a:p>
          <a:p>
            <a:pPr defTabSz="457200"/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MGSCAL :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/>
              </a:rPr>
              <a:t>		F</a:t>
            </a: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. Schirru, J.P. Hucka</a:t>
            </a:r>
          </a:p>
          <a:p>
            <a:pPr defTabSz="457200"/>
            <a:r>
              <a:rPr lang="en-US" sz="2000" dirty="0" smtClean="0">
                <a:solidFill>
                  <a:srgbClr val="002060"/>
                </a:solidFill>
                <a:latin typeface="Calibri" panose="020F0502020204030204"/>
              </a:rPr>
              <a:t>FSLD: 			J.P</a:t>
            </a: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. Hucka</a:t>
            </a:r>
            <a:r>
              <a:rPr lang="en-US" sz="2000" i="1" dirty="0">
                <a:solidFill>
                  <a:srgbClr val="002060"/>
                </a:solidFill>
                <a:latin typeface="Calibri" panose="020F0502020204030204"/>
              </a:rPr>
              <a:t> (application to move DC drives from LSA)</a:t>
            </a:r>
          </a:p>
          <a:p>
            <a:pPr defTabSz="457200"/>
            <a:r>
              <a:rPr lang="en-US" sz="2000" dirty="0" smtClean="0">
                <a:solidFill>
                  <a:srgbClr val="002060"/>
                </a:solidFill>
                <a:latin typeface="Calibri" panose="020F0502020204030204"/>
              </a:rPr>
              <a:t>MIRKO: 			B</a:t>
            </a: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.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/>
              </a:rPr>
              <a:t>Franczak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/>
              </a:rPr>
              <a:t>, H. Geissel, E. Haettner</a:t>
            </a:r>
            <a:endParaRPr lang="en-US" sz="2000" dirty="0">
              <a:solidFill>
                <a:srgbClr val="002060"/>
              </a:solidFill>
              <a:latin typeface="Calibri" panose="020F0502020204030204"/>
            </a:endParaRPr>
          </a:p>
          <a:p>
            <a:pPr defTabSz="457200"/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Perl script save: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/>
              </a:rPr>
              <a:t>	H</a:t>
            </a:r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. Weick</a:t>
            </a:r>
          </a:p>
          <a:p>
            <a:pPr defTabSz="457200"/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Perl script alignment: H. Weick</a:t>
            </a:r>
          </a:p>
          <a:p>
            <a:pPr defTabSz="457200"/>
            <a:r>
              <a:rPr lang="en-US" sz="2000" dirty="0">
                <a:solidFill>
                  <a:srgbClr val="002060"/>
                </a:solidFill>
                <a:latin typeface="Calibri" panose="020F0502020204030204"/>
              </a:rPr>
              <a:t>Shell script to save per section: S. Pietri</a:t>
            </a:r>
          </a:p>
          <a:p>
            <a:pPr defTabSz="457200"/>
            <a:endParaRPr lang="en-US" sz="2000" dirty="0">
              <a:solidFill>
                <a:srgbClr val="002060"/>
              </a:solidFill>
              <a:latin typeface="Calibri" panose="020F0502020204030204"/>
            </a:endParaRPr>
          </a:p>
          <a:p>
            <a:pPr defTabSz="457200"/>
            <a:r>
              <a:rPr lang="en-US" sz="2800" dirty="0">
                <a:solidFill>
                  <a:srgbClr val="002060"/>
                </a:solidFill>
                <a:latin typeface="Calibri" panose="020F0502020204030204"/>
              </a:rPr>
              <a:t>Thanks for support: R. Mueller, J.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/>
              </a:rPr>
              <a:t>Fitzek</a:t>
            </a:r>
            <a:r>
              <a:rPr lang="en-US" sz="2800" dirty="0">
                <a:solidFill>
                  <a:srgbClr val="002060"/>
                </a:solidFill>
                <a:latin typeface="Calibri" panose="020F0502020204030204"/>
              </a:rPr>
              <a:t>, R. Baer, S.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/>
              </a:rPr>
              <a:t>Heymel</a:t>
            </a:r>
            <a:r>
              <a:rPr lang="en-US" sz="2800" dirty="0">
                <a:solidFill>
                  <a:srgbClr val="002060"/>
                </a:solidFill>
                <a:latin typeface="Calibri" panose="020F0502020204030204"/>
              </a:rPr>
              <a:t> and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/>
              </a:rPr>
              <a:t>ACO</a:t>
            </a:r>
          </a:p>
          <a:p>
            <a:pPr defTabSz="457200"/>
            <a:endParaRPr lang="en-US" sz="2800" dirty="0">
              <a:solidFill>
                <a:srgbClr val="002060"/>
              </a:solidFill>
              <a:latin typeface="Calibri" panose="020F0502020204030204"/>
            </a:endParaRPr>
          </a:p>
          <a:p>
            <a:pPr defTabSz="457200"/>
            <a:r>
              <a:rPr lang="en-US" sz="2800" dirty="0" smtClean="0">
                <a:latin typeface="Calibri" panose="020F0502020204030204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Calibri" panose="020F0502020204030204"/>
              </a:rPr>
              <a:t>It is desirable that the new programs will </a:t>
            </a:r>
          </a:p>
          <a:p>
            <a:pPr defTabSz="457200"/>
            <a:r>
              <a:rPr lang="en-US" sz="2800" dirty="0" smtClean="0">
                <a:latin typeface="Calibri" panose="020F0502020204030204"/>
              </a:rPr>
              <a:t>be kept operational by </a:t>
            </a:r>
            <a:r>
              <a:rPr lang="en-US" sz="2800" dirty="0" err="1" smtClean="0">
                <a:latin typeface="Calibri" panose="020F0502020204030204"/>
              </a:rPr>
              <a:t>R.Baer</a:t>
            </a:r>
            <a:r>
              <a:rPr lang="en-US" sz="2800" dirty="0" smtClean="0">
                <a:latin typeface="Calibri" panose="020F0502020204030204"/>
              </a:rPr>
              <a:t> and his team!</a:t>
            </a:r>
            <a:endParaRPr lang="en-CA" sz="2800" dirty="0">
              <a:latin typeface="Calibri" panose="020F0502020204030204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3215680" y="614628"/>
            <a:ext cx="5976664" cy="690136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 smtClean="0">
                <a:solidFill>
                  <a:srgbClr val="0070C0"/>
                </a:solidFill>
                <a:latin typeface="Calibri" panose="020F0502020204030204"/>
              </a:rPr>
              <a:t>Acknowledgements</a:t>
            </a:r>
            <a:endParaRPr lang="en-US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44016" y="5481228"/>
            <a:ext cx="8328248" cy="1368152"/>
          </a:xfrm>
          <a:prstGeom prst="ellipse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Experience </a:t>
            </a:r>
            <a:r>
              <a:rPr lang="de-DE" dirty="0" err="1" smtClean="0"/>
              <a:t>and</a:t>
            </a:r>
            <a:r>
              <a:rPr lang="de-DE" dirty="0" smtClean="0"/>
              <a:t> follow-</a:t>
            </a:r>
            <a:r>
              <a:rPr lang="de-DE" dirty="0" err="1" smtClean="0"/>
              <a:t>up</a:t>
            </a:r>
            <a:r>
              <a:rPr lang="de-DE" dirty="0" smtClean="0"/>
              <a:t> (I):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2000" dirty="0" smtClean="0"/>
          </a:p>
          <a:p>
            <a:endParaRPr lang="de-DE" sz="2000" dirty="0"/>
          </a:p>
          <a:p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identified</a:t>
            </a:r>
            <a:r>
              <a:rPr lang="de-DE" sz="2000" dirty="0" smtClean="0"/>
              <a:t> </a:t>
            </a:r>
            <a:r>
              <a:rPr lang="de-DE" sz="2000" dirty="0" err="1" smtClean="0"/>
              <a:t>some</a:t>
            </a:r>
            <a:r>
              <a:rPr lang="de-DE" sz="2000" dirty="0" smtClean="0"/>
              <a:t> </a:t>
            </a:r>
            <a:r>
              <a:rPr lang="de-DE" sz="2000" dirty="0" err="1" smtClean="0"/>
              <a:t>items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</a:t>
            </a:r>
            <a:r>
              <a:rPr lang="de-DE" sz="2000" dirty="0" err="1" smtClean="0"/>
              <a:t>improvements</a:t>
            </a:r>
            <a:r>
              <a:rPr lang="de-DE" sz="2000" dirty="0"/>
              <a:t>,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/>
              <a:t>f</a:t>
            </a:r>
            <a:r>
              <a:rPr lang="de-DE" sz="2000" dirty="0" err="1" smtClean="0"/>
              <a:t>or</a:t>
            </a:r>
            <a:r>
              <a:rPr lang="de-DE" sz="2000" dirty="0" smtClean="0"/>
              <a:t> </a:t>
            </a:r>
            <a:r>
              <a:rPr lang="de-DE" sz="2000" dirty="0" err="1" smtClean="0"/>
              <a:t>instance</a:t>
            </a:r>
            <a:r>
              <a:rPr lang="de-DE" sz="2000" dirty="0" smtClean="0"/>
              <a:t> DEVICE-CONTROL </a:t>
            </a:r>
          </a:p>
          <a:p>
            <a:pPr lvl="1"/>
            <a:r>
              <a:rPr lang="de-DE" sz="1800" dirty="0" err="1" smtClean="0"/>
              <a:t>user</a:t>
            </a:r>
            <a:r>
              <a:rPr lang="de-DE" sz="1800" dirty="0" smtClean="0"/>
              <a:t> </a:t>
            </a:r>
            <a:r>
              <a:rPr lang="de-DE" sz="1800" dirty="0" err="1" smtClean="0"/>
              <a:t>interface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somewhat</a:t>
            </a:r>
            <a:r>
              <a:rPr lang="de-DE" sz="1800" dirty="0" smtClean="0"/>
              <a:t> </a:t>
            </a:r>
            <a:r>
              <a:rPr lang="de-DE" sz="1800" dirty="0" err="1" smtClean="0"/>
              <a:t>confusing</a:t>
            </a:r>
            <a:r>
              <a:rPr lang="de-DE" sz="1800" dirty="0" smtClean="0"/>
              <a:t> w.r.t.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device</a:t>
            </a:r>
            <a:r>
              <a:rPr lang="de-DE" sz="1800" dirty="0" smtClean="0"/>
              <a:t> </a:t>
            </a:r>
            <a:r>
              <a:rPr lang="de-DE" sz="1800" dirty="0" err="1" smtClean="0"/>
              <a:t>nomenclatures</a:t>
            </a:r>
            <a:r>
              <a:rPr lang="de-DE" sz="1800" dirty="0" smtClean="0"/>
              <a:t> (e.g. „</a:t>
            </a:r>
            <a:r>
              <a:rPr lang="de-DE" sz="1800" dirty="0"/>
              <a:t>GTS2DG5_P</a:t>
            </a:r>
            <a:r>
              <a:rPr lang="de-DE" sz="1800" dirty="0" smtClean="0"/>
              <a:t>“ – </a:t>
            </a:r>
            <a:r>
              <a:rPr lang="de-DE" sz="1800" dirty="0" err="1" smtClean="0"/>
              <a:t>what</a:t>
            </a:r>
            <a:r>
              <a:rPr lang="de-DE" sz="1800" dirty="0" smtClean="0"/>
              <a:t> </a:t>
            </a:r>
            <a:r>
              <a:rPr lang="de-DE" sz="1800" dirty="0" err="1" smtClean="0"/>
              <a:t>does</a:t>
            </a:r>
            <a:r>
              <a:rPr lang="de-DE" sz="1800" dirty="0" smtClean="0"/>
              <a:t> </a:t>
            </a:r>
            <a:r>
              <a:rPr lang="de-DE" sz="1800" dirty="0" err="1" smtClean="0"/>
              <a:t>it</a:t>
            </a:r>
            <a:r>
              <a:rPr lang="de-DE" sz="1800" dirty="0" smtClean="0"/>
              <a:t> </a:t>
            </a:r>
            <a:r>
              <a:rPr lang="de-DE" sz="1800" dirty="0" err="1" smtClean="0"/>
              <a:t>mean</a:t>
            </a:r>
            <a:r>
              <a:rPr lang="de-DE" sz="1800" dirty="0" smtClean="0"/>
              <a:t>, </a:t>
            </a:r>
            <a:r>
              <a:rPr lang="de-DE" sz="1800" dirty="0" err="1" smtClean="0"/>
              <a:t>which</a:t>
            </a:r>
            <a:r>
              <a:rPr lang="de-DE" sz="1800" dirty="0" smtClean="0"/>
              <a:t> </a:t>
            </a:r>
            <a:r>
              <a:rPr lang="de-DE" sz="1800" dirty="0" err="1" smtClean="0"/>
              <a:t>device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it</a:t>
            </a:r>
            <a:r>
              <a:rPr lang="de-DE" sz="1800" dirty="0" smtClean="0"/>
              <a:t>?). </a:t>
            </a:r>
            <a:r>
              <a:rPr lang="de-DE" sz="1800" dirty="0" err="1" smtClean="0"/>
              <a:t>It</a:t>
            </a:r>
            <a:r>
              <a:rPr lang="de-DE" sz="1800" dirty="0" smtClean="0"/>
              <a:t> will </a:t>
            </a:r>
            <a:r>
              <a:rPr lang="de-DE" sz="1800" dirty="0" err="1" smtClean="0"/>
              <a:t>help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have</a:t>
            </a:r>
            <a:r>
              <a:rPr lang="de-DE" sz="1800" dirty="0" smtClean="0"/>
              <a:t> </a:t>
            </a:r>
            <a:r>
              <a:rPr lang="de-DE" sz="1800" dirty="0" err="1" smtClean="0"/>
              <a:t>more</a:t>
            </a:r>
            <a:r>
              <a:rPr lang="de-DE" sz="1800" dirty="0" smtClean="0"/>
              <a:t> </a:t>
            </a:r>
            <a:r>
              <a:rPr lang="de-DE" sz="1800" dirty="0" err="1" smtClean="0"/>
              <a:t>user</a:t>
            </a:r>
            <a:r>
              <a:rPr lang="de-DE" sz="1800" dirty="0" smtClean="0"/>
              <a:t> </a:t>
            </a:r>
            <a:r>
              <a:rPr lang="de-DE" sz="1800" dirty="0" err="1" smtClean="0"/>
              <a:t>specific</a:t>
            </a:r>
            <a:r>
              <a:rPr lang="de-DE" sz="1800" dirty="0" smtClean="0"/>
              <a:t> </a:t>
            </a:r>
            <a:r>
              <a:rPr lang="de-DE" sz="1800" dirty="0" err="1" smtClean="0"/>
              <a:t>names</a:t>
            </a:r>
            <a:r>
              <a:rPr lang="de-DE" sz="1800" dirty="0" smtClean="0"/>
              <a:t> (e.g. CG02 – </a:t>
            </a:r>
            <a:r>
              <a:rPr lang="de-DE" sz="1800" dirty="0" err="1" smtClean="0"/>
              <a:t>everybody</a:t>
            </a:r>
            <a:r>
              <a:rPr lang="de-DE" sz="1800" dirty="0" smtClean="0"/>
              <a:t> at FRS will </a:t>
            </a:r>
            <a:r>
              <a:rPr lang="de-DE" sz="1800" dirty="0" err="1" smtClean="0"/>
              <a:t>immediately</a:t>
            </a:r>
            <a:r>
              <a:rPr lang="de-DE" sz="1800" dirty="0" smtClean="0"/>
              <a:t> </a:t>
            </a:r>
            <a:r>
              <a:rPr lang="de-DE" sz="1800" dirty="0" err="1" smtClean="0"/>
              <a:t>know</a:t>
            </a:r>
            <a:r>
              <a:rPr lang="de-DE" sz="1800" dirty="0" smtClean="0"/>
              <a:t> </a:t>
            </a:r>
            <a:r>
              <a:rPr lang="de-DE" sz="1800" dirty="0" err="1" smtClean="0"/>
              <a:t>what</a:t>
            </a:r>
            <a:r>
              <a:rPr lang="de-DE" sz="1800" dirty="0" smtClean="0"/>
              <a:t> </a:t>
            </a:r>
            <a:r>
              <a:rPr lang="de-DE" sz="1800" dirty="0" err="1" smtClean="0"/>
              <a:t>it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!)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 smtClean="0"/>
          </a:p>
          <a:p>
            <a:pPr lvl="1"/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displayed</a:t>
            </a:r>
            <a:r>
              <a:rPr lang="de-DE" sz="1800" dirty="0" smtClean="0"/>
              <a:t> </a:t>
            </a:r>
            <a:r>
              <a:rPr lang="de-DE" sz="1800" dirty="0" err="1" smtClean="0"/>
              <a:t>status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not </a:t>
            </a:r>
            <a:r>
              <a:rPr lang="de-DE" sz="1800" dirty="0" err="1" smtClean="0"/>
              <a:t>always</a:t>
            </a:r>
            <a:r>
              <a:rPr lang="de-DE" sz="1800" dirty="0" smtClean="0"/>
              <a:t> in </a:t>
            </a:r>
            <a:r>
              <a:rPr lang="de-DE" sz="1800" dirty="0" err="1" smtClean="0"/>
              <a:t>agreement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real </a:t>
            </a:r>
            <a:r>
              <a:rPr lang="de-DE" sz="1800" dirty="0" err="1" smtClean="0"/>
              <a:t>status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a </a:t>
            </a:r>
            <a:r>
              <a:rPr lang="de-DE" sz="1800" dirty="0" err="1" smtClean="0"/>
              <a:t>device</a:t>
            </a:r>
            <a:r>
              <a:rPr lang="de-DE" sz="1800" dirty="0" smtClean="0"/>
              <a:t> (e.g. in/out ?)</a:t>
            </a:r>
          </a:p>
          <a:p>
            <a:pPr lvl="1"/>
            <a:endParaRPr lang="de-DE" sz="1800" dirty="0"/>
          </a:p>
          <a:p>
            <a:pPr marL="0" indent="0">
              <a:buNone/>
            </a:pPr>
            <a:r>
              <a:rPr lang="de-DE" sz="2000" dirty="0" smtClean="0"/>
              <a:t>…</a:t>
            </a:r>
            <a:r>
              <a:rPr lang="de-DE" sz="2000" dirty="0" err="1" smtClean="0"/>
              <a:t>needs</a:t>
            </a:r>
            <a:r>
              <a:rPr lang="de-DE" sz="2000" dirty="0" smtClean="0"/>
              <a:t> </a:t>
            </a:r>
            <a:r>
              <a:rPr lang="de-DE" sz="2000" dirty="0" err="1" smtClean="0"/>
              <a:t>discussions</a:t>
            </a:r>
            <a:r>
              <a:rPr lang="de-DE" sz="2000" dirty="0" smtClean="0"/>
              <a:t> in a separate </a:t>
            </a:r>
            <a:r>
              <a:rPr lang="de-DE" sz="2000" dirty="0" err="1" smtClean="0"/>
              <a:t>meeting</a:t>
            </a:r>
            <a:r>
              <a:rPr lang="de-DE" sz="2000" dirty="0" smtClean="0"/>
              <a:t> </a:t>
            </a:r>
            <a:r>
              <a:rPr lang="de-DE" sz="2000" dirty="0" err="1" smtClean="0"/>
              <a:t>among</a:t>
            </a:r>
            <a:r>
              <a:rPr lang="de-DE" sz="2000" dirty="0" smtClean="0"/>
              <a:t> </a:t>
            </a:r>
            <a:r>
              <a:rPr lang="de-DE" sz="2000" dirty="0" err="1" smtClean="0"/>
              <a:t>experts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8828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Experience </a:t>
            </a:r>
            <a:r>
              <a:rPr lang="de-DE" dirty="0" err="1" smtClean="0"/>
              <a:t>and</a:t>
            </a:r>
            <a:r>
              <a:rPr lang="de-DE" dirty="0" smtClean="0"/>
              <a:t> follow-</a:t>
            </a:r>
            <a:r>
              <a:rPr lang="de-DE" dirty="0" err="1" smtClean="0"/>
              <a:t>up</a:t>
            </a:r>
            <a:r>
              <a:rPr lang="de-DE" dirty="0" smtClean="0"/>
              <a:t> (II):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3514" y="1232756"/>
            <a:ext cx="11226901" cy="4903585"/>
          </a:xfrm>
        </p:spPr>
        <p:txBody>
          <a:bodyPr/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Critical </a:t>
            </a:r>
            <a:r>
              <a:rPr lang="de-DE" sz="2000" b="1" dirty="0" err="1" smtClean="0">
                <a:solidFill>
                  <a:srgbClr val="0070C0"/>
                </a:solidFill>
              </a:rPr>
              <a:t>and</a:t>
            </a:r>
            <a:r>
              <a:rPr lang="de-DE" sz="2000" b="1" dirty="0" smtClean="0">
                <a:solidFill>
                  <a:srgbClr val="0070C0"/>
                </a:solidFill>
              </a:rPr>
              <a:t> urgent: </a:t>
            </a:r>
            <a:r>
              <a:rPr lang="de-DE" sz="2000" b="1" dirty="0" err="1" smtClean="0">
                <a:solidFill>
                  <a:srgbClr val="0070C0"/>
                </a:solidFill>
              </a:rPr>
              <a:t>stepper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motors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de-DE" sz="1800" dirty="0"/>
              <a:t>FRS </a:t>
            </a:r>
            <a:r>
              <a:rPr lang="de-DE" sz="1800" dirty="0" err="1"/>
              <a:t>has</a:t>
            </a:r>
            <a:r>
              <a:rPr lang="de-DE" sz="1800" dirty="0"/>
              <a:t> ~60 </a:t>
            </a:r>
            <a:r>
              <a:rPr lang="de-DE" sz="1800" dirty="0" err="1"/>
              <a:t>channels</a:t>
            </a:r>
            <a:r>
              <a:rPr lang="de-DE" sz="1800" dirty="0"/>
              <a:t>, e.g. </a:t>
            </a:r>
            <a:r>
              <a:rPr lang="de-DE" sz="1800" dirty="0" err="1"/>
              <a:t>target</a:t>
            </a:r>
            <a:r>
              <a:rPr lang="de-DE" sz="1800" dirty="0"/>
              <a:t>, </a:t>
            </a:r>
            <a:r>
              <a:rPr lang="de-DE" sz="1800" dirty="0" err="1"/>
              <a:t>slits</a:t>
            </a:r>
            <a:r>
              <a:rPr lang="de-DE" sz="1800" dirty="0"/>
              <a:t>, </a:t>
            </a:r>
            <a:r>
              <a:rPr lang="de-DE" sz="1800" dirty="0" err="1"/>
              <a:t>degraders</a:t>
            </a:r>
            <a:r>
              <a:rPr lang="de-DE" sz="1800" dirty="0"/>
              <a:t>, </a:t>
            </a:r>
            <a:r>
              <a:rPr lang="de-DE" sz="1800" dirty="0" err="1"/>
              <a:t>detectors</a:t>
            </a:r>
            <a:r>
              <a:rPr lang="de-DE" sz="1800" dirty="0"/>
              <a:t>, etc</a:t>
            </a:r>
            <a:r>
              <a:rPr lang="de-DE" sz="1800" dirty="0" smtClean="0"/>
              <a:t>.</a:t>
            </a:r>
          </a:p>
          <a:p>
            <a:pPr lvl="1"/>
            <a:r>
              <a:rPr lang="de-DE" sz="1800" dirty="0" err="1" smtClean="0"/>
              <a:t>install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commission</a:t>
            </a:r>
            <a:r>
              <a:rPr lang="de-DE" sz="1800" dirty="0" smtClean="0"/>
              <a:t> </a:t>
            </a:r>
            <a:r>
              <a:rPr lang="de-DE" sz="1800" dirty="0" err="1" smtClean="0"/>
              <a:t>new</a:t>
            </a:r>
            <a:r>
              <a:rPr lang="de-DE" sz="1800" dirty="0" smtClean="0"/>
              <a:t> FAIR </a:t>
            </a:r>
            <a:r>
              <a:rPr lang="de-DE" sz="1800" dirty="0" err="1" smtClean="0"/>
              <a:t>system</a:t>
            </a:r>
            <a:r>
              <a:rPr lang="de-DE" sz="1800" dirty="0" smtClean="0"/>
              <a:t> at FRS in 2021 (</a:t>
            </a:r>
            <a:r>
              <a:rPr lang="de-DE" sz="1800" dirty="0" err="1" smtClean="0"/>
              <a:t>manufacturing</a:t>
            </a:r>
            <a:r>
              <a:rPr lang="de-DE" sz="1800" dirty="0" smtClean="0"/>
              <a:t> </a:t>
            </a:r>
            <a:r>
              <a:rPr lang="de-DE" sz="1800" dirty="0" err="1" smtClean="0"/>
              <a:t>process</a:t>
            </a:r>
            <a:r>
              <a:rPr lang="de-DE" sz="1800" dirty="0" smtClean="0"/>
              <a:t> </a:t>
            </a:r>
            <a:r>
              <a:rPr lang="de-DE" sz="1800" dirty="0" err="1" smtClean="0"/>
              <a:t>underway</a:t>
            </a:r>
            <a:r>
              <a:rPr lang="de-DE" sz="1800" dirty="0" smtClean="0"/>
              <a:t>)</a:t>
            </a:r>
          </a:p>
          <a:p>
            <a:pPr lvl="1"/>
            <a:r>
              <a:rPr lang="de-DE" sz="1800" dirty="0" err="1" smtClean="0"/>
              <a:t>integrate</a:t>
            </a:r>
            <a:r>
              <a:rPr lang="de-DE" sz="1800" dirty="0" smtClean="0"/>
              <a:t> </a:t>
            </a:r>
            <a:r>
              <a:rPr lang="de-DE" sz="1800" dirty="0" err="1" smtClean="0"/>
              <a:t>stepper</a:t>
            </a:r>
            <a:r>
              <a:rPr lang="de-DE" sz="1800" dirty="0" smtClean="0"/>
              <a:t> </a:t>
            </a:r>
            <a:r>
              <a:rPr lang="de-DE" sz="1800" dirty="0" err="1" smtClean="0"/>
              <a:t>motor</a:t>
            </a:r>
            <a:r>
              <a:rPr lang="de-DE" sz="1800" dirty="0" smtClean="0"/>
              <a:t> </a:t>
            </a:r>
            <a:r>
              <a:rPr lang="de-DE" sz="1800" dirty="0" err="1" smtClean="0"/>
              <a:t>control</a:t>
            </a:r>
            <a:r>
              <a:rPr lang="de-DE" sz="1800" dirty="0" smtClean="0"/>
              <a:t> in LSA, save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recall</a:t>
            </a:r>
            <a:r>
              <a:rPr lang="de-DE" sz="1800" dirty="0" smtClean="0"/>
              <a:t> </a:t>
            </a:r>
            <a:r>
              <a:rPr lang="de-DE" sz="1800" dirty="0" err="1" smtClean="0"/>
              <a:t>settings</a:t>
            </a:r>
            <a:r>
              <a:rPr lang="de-DE" sz="1800" dirty="0" smtClean="0"/>
              <a:t> (like </a:t>
            </a:r>
            <a:r>
              <a:rPr lang="de-DE" sz="1800" dirty="0" err="1" smtClean="0"/>
              <a:t>magnet</a:t>
            </a:r>
            <a:r>
              <a:rPr lang="de-DE" sz="1800" dirty="0" smtClean="0"/>
              <a:t> </a:t>
            </a:r>
            <a:r>
              <a:rPr lang="de-DE" sz="1800" dirty="0" err="1" smtClean="0"/>
              <a:t>settings</a:t>
            </a:r>
            <a:r>
              <a:rPr lang="de-DE" sz="1800" dirty="0" smtClean="0"/>
              <a:t> in SRMAG), </a:t>
            </a:r>
            <a:r>
              <a:rPr lang="de-DE" sz="1800" dirty="0" err="1" smtClean="0"/>
              <a:t>combine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simulations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machine</a:t>
            </a:r>
            <a:r>
              <a:rPr lang="de-DE" sz="1800" dirty="0" smtClean="0"/>
              <a:t> </a:t>
            </a:r>
            <a:r>
              <a:rPr lang="de-DE" sz="1800" dirty="0" err="1" smtClean="0"/>
              <a:t>model</a:t>
            </a:r>
            <a:endParaRPr lang="de-DE" sz="1800" dirty="0" smtClean="0"/>
          </a:p>
          <a:p>
            <a:endParaRPr lang="de-DE" sz="1100" dirty="0" smtClean="0"/>
          </a:p>
          <a:p>
            <a:r>
              <a:rPr lang="de-DE" sz="2000" b="1" dirty="0" err="1" smtClean="0">
                <a:solidFill>
                  <a:srgbClr val="0070C0"/>
                </a:solidFill>
              </a:rPr>
              <a:t>Failsafe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 err="1" smtClean="0">
                <a:solidFill>
                  <a:srgbClr val="0070C0"/>
                </a:solidFill>
              </a:rPr>
              <a:t>operation</a:t>
            </a:r>
            <a:endParaRPr lang="de-DE" sz="2000" b="1" dirty="0" smtClean="0">
              <a:solidFill>
                <a:srgbClr val="0070C0"/>
              </a:solidFill>
            </a:endParaRPr>
          </a:p>
          <a:p>
            <a:pPr lvl="1"/>
            <a:r>
              <a:rPr lang="de-DE" sz="1800" dirty="0" err="1"/>
              <a:t>stepwise</a:t>
            </a:r>
            <a:r>
              <a:rPr lang="de-DE" sz="1800" dirty="0"/>
              <a:t>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 smtClean="0"/>
              <a:t>towards</a:t>
            </a:r>
            <a:r>
              <a:rPr lang="de-DE" sz="1800" dirty="0" smtClean="0"/>
              <a:t> </a:t>
            </a:r>
            <a:r>
              <a:rPr lang="de-DE" sz="1800" dirty="0" err="1" smtClean="0"/>
              <a:t>control</a:t>
            </a:r>
            <a:r>
              <a:rPr lang="de-DE" sz="1800" dirty="0"/>
              <a:t>-</a:t>
            </a:r>
            <a:r>
              <a:rPr lang="de-DE" sz="1800" dirty="0" smtClean="0"/>
              <a:t>error </a:t>
            </a:r>
            <a:r>
              <a:rPr lang="de-DE" sz="1800" dirty="0" err="1" smtClean="0"/>
              <a:t>prevention</a:t>
            </a:r>
            <a:r>
              <a:rPr lang="de-DE" sz="1800" dirty="0" smtClean="0"/>
              <a:t> in </a:t>
            </a:r>
            <a:r>
              <a:rPr lang="de-DE" sz="1800" dirty="0" err="1" smtClean="0"/>
              <a:t>order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avoid</a:t>
            </a:r>
            <a:r>
              <a:rPr lang="de-DE" sz="1800" dirty="0" smtClean="0"/>
              <a:t> „</a:t>
            </a:r>
            <a:r>
              <a:rPr lang="de-DE" sz="1800" dirty="0" err="1" smtClean="0"/>
              <a:t>dangerous</a:t>
            </a:r>
            <a:r>
              <a:rPr lang="de-DE" sz="1800" dirty="0" smtClean="0"/>
              <a:t>“ </a:t>
            </a:r>
            <a:r>
              <a:rPr lang="de-DE" sz="1800" dirty="0" err="1" smtClean="0"/>
              <a:t>modes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separator</a:t>
            </a:r>
            <a:r>
              <a:rPr lang="de-DE" sz="1800" dirty="0" smtClean="0"/>
              <a:t> </a:t>
            </a:r>
            <a:r>
              <a:rPr lang="de-DE" sz="1800" dirty="0" err="1" smtClean="0"/>
              <a:t>status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in </a:t>
            </a:r>
            <a:r>
              <a:rPr lang="de-DE" sz="1800" dirty="0" err="1" smtClean="0"/>
              <a:t>order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protect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separator</a:t>
            </a:r>
            <a:r>
              <a:rPr lang="de-DE" sz="1800" dirty="0" smtClean="0"/>
              <a:t> </a:t>
            </a:r>
            <a:r>
              <a:rPr lang="de-DE" sz="1800" dirty="0" err="1" smtClean="0"/>
              <a:t>equipment</a:t>
            </a:r>
            <a:endParaRPr lang="de-DE" sz="1800" dirty="0"/>
          </a:p>
          <a:p>
            <a:pPr marL="457188" lvl="1" indent="0">
              <a:buNone/>
            </a:pP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72622365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Breitbild</PresentationFormat>
  <Paragraphs>179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MS PGothic</vt:lpstr>
      <vt:lpstr>Arial</vt:lpstr>
      <vt:lpstr>Arial Black</vt:lpstr>
      <vt:lpstr>Arial Narrow</vt:lpstr>
      <vt:lpstr>Calibri</vt:lpstr>
      <vt:lpstr>Calibri Light</vt:lpstr>
      <vt:lpstr>Symbol</vt:lpstr>
      <vt:lpstr>Wingdings</vt:lpstr>
      <vt:lpstr>fair-gsi-folienmaster_2017_onering</vt:lpstr>
      <vt:lpstr>Office Theme</vt:lpstr>
      <vt:lpstr>PowerPoint-Präsentation</vt:lpstr>
      <vt:lpstr>FRS – the central instrument for NUSTAR at SIS-18</vt:lpstr>
      <vt:lpstr>FRS – the central instrument for NUSTAR at SIS-18</vt:lpstr>
      <vt:lpstr>New control system</vt:lpstr>
      <vt:lpstr>FRS beamtimes in 2019 and 2020</vt:lpstr>
      <vt:lpstr>PowerPoint-Präsentation</vt:lpstr>
      <vt:lpstr>PowerPoint-Präsentation</vt:lpstr>
      <vt:lpstr>Experience and follow-up (I): some observations</vt:lpstr>
      <vt:lpstr>Experience and follow-up (II): future developments</vt:lpstr>
      <vt:lpstr>Experience and follow-up (III)</vt:lpstr>
      <vt:lpstr>New porject BARB: connection FRS – Cave-M</vt:lpstr>
      <vt:lpstr>Our wish list for controls - summary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Scheidenberger, Christoph Prof. Dr.</dc:creator>
  <cp:lastModifiedBy>Scheidenberger, Christoph Prof. Dr.</cp:lastModifiedBy>
  <cp:revision>133</cp:revision>
  <cp:lastPrinted>2020-06-18T12:06:38Z</cp:lastPrinted>
  <dcterms:created xsi:type="dcterms:W3CDTF">2020-06-16T09:26:49Z</dcterms:created>
  <dcterms:modified xsi:type="dcterms:W3CDTF">2020-09-17T08:32:26Z</dcterms:modified>
</cp:coreProperties>
</file>