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9" r:id="rId5"/>
    <p:sldId id="261" r:id="rId6"/>
    <p:sldId id="270" r:id="rId7"/>
    <p:sldId id="258" r:id="rId8"/>
    <p:sldId id="262" r:id="rId9"/>
    <p:sldId id="264" r:id="rId10"/>
    <p:sldId id="265" r:id="rId11"/>
    <p:sldId id="266" r:id="rId12"/>
    <p:sldId id="267" r:id="rId13"/>
    <p:sldId id="263" r:id="rId14"/>
    <p:sldId id="268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7" d="100"/>
          <a:sy n="217" d="100"/>
        </p:scale>
        <p:origin x="116" y="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 smtClean="0">
                <a:solidFill>
                  <a:srgbClr val="333333"/>
                </a:solidFill>
                <a:latin typeface="+mn-lt"/>
                <a:cs typeface="Arial"/>
              </a:rPr>
              <a:t>GSI GmbH | FAIR GmbH</a:t>
            </a:r>
            <a:endParaRPr lang="de-DE" sz="75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P. Gerhard, </a:t>
            </a:r>
            <a:r>
              <a:rPr lang="en-US" dirty="0" smtClean="0"/>
              <a:t>Requirements to Controls for </a:t>
            </a:r>
            <a:r>
              <a:rPr lang="en-US" dirty="0" err="1" smtClean="0"/>
              <a:t>Linacs</a:t>
            </a:r>
            <a:r>
              <a:rPr lang="en-US" dirty="0" smtClean="0"/>
              <a:t>/Injectors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572" y="2738074"/>
            <a:ext cx="8630756" cy="584900"/>
          </a:xfrm>
        </p:spPr>
        <p:txBody>
          <a:bodyPr/>
          <a:lstStyle/>
          <a:p>
            <a:r>
              <a:rPr lang="en-US" dirty="0"/>
              <a:t>Requirements to Controls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/>
              <a:t>Linacs</a:t>
            </a:r>
            <a:r>
              <a:rPr lang="en-US" dirty="0"/>
              <a:t>/Injectors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85804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Peter Gerhard, PSU </a:t>
            </a:r>
            <a:r>
              <a:rPr lang="de-DE" dirty="0" err="1" smtClean="0"/>
              <a:t>dept</a:t>
            </a:r>
            <a:r>
              <a:rPr lang="de-DE" dirty="0" smtClean="0"/>
              <a:t>., GSI</a:t>
            </a:r>
          </a:p>
          <a:p>
            <a:r>
              <a:rPr lang="de-DE" dirty="0" smtClean="0"/>
              <a:t>on behalf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Injector</a:t>
            </a:r>
            <a:r>
              <a:rPr lang="de-DE" dirty="0" smtClean="0"/>
              <a:t> Controls Upgrade Project</a:t>
            </a:r>
          </a:p>
          <a:p>
            <a:endParaRPr lang="de-DE" dirty="0"/>
          </a:p>
          <a:p>
            <a:r>
              <a:rPr lang="de-DE" dirty="0" smtClean="0"/>
              <a:t>Controls Workshop 16.-17.09.2020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Data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readback</a:t>
            </a:r>
            <a:r>
              <a:rPr lang="de-DE" dirty="0" smtClean="0"/>
              <a:t>:</a:t>
            </a:r>
          </a:p>
          <a:p>
            <a:r>
              <a:rPr lang="de-DE" dirty="0" smtClean="0"/>
              <a:t>Data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not </a:t>
            </a:r>
            <a:r>
              <a:rPr lang="de-DE" dirty="0" err="1" smtClean="0"/>
              <a:t>interfere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endParaRPr lang="de-DE" dirty="0" smtClean="0"/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/>
              <a:t>large-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beam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(</a:t>
            </a:r>
            <a:r>
              <a:rPr lang="de-DE" dirty="0" err="1"/>
              <a:t>initialisation</a:t>
            </a:r>
            <a:r>
              <a:rPr lang="de-DE" dirty="0"/>
              <a:t>,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),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skipped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in a </a:t>
            </a:r>
            <a:r>
              <a:rPr lang="de-DE" dirty="0" err="1"/>
              <a:t>safe</a:t>
            </a:r>
            <a:r>
              <a:rPr lang="de-DE" dirty="0"/>
              <a:t>/beam off </a:t>
            </a:r>
            <a:r>
              <a:rPr lang="de-DE" dirty="0" err="1"/>
              <a:t>mode</a:t>
            </a:r>
            <a:endParaRPr lang="de-DE" dirty="0"/>
          </a:p>
          <a:p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trimming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, </a:t>
            </a:r>
            <a:r>
              <a:rPr lang="de-DE" dirty="0" err="1"/>
              <a:t>chains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continue</a:t>
            </a:r>
            <a:r>
              <a:rPr lang="de-DE" dirty="0"/>
              <a:t> normal </a:t>
            </a:r>
            <a:r>
              <a:rPr lang="de-DE" dirty="0" err="1"/>
              <a:t>execution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Trimming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in real time (</a:t>
            </a:r>
            <a:r>
              <a:rPr lang="de-DE" dirty="0" err="1" smtClean="0"/>
              <a:t>feedback</a:t>
            </a:r>
            <a:r>
              <a:rPr lang="de-DE" dirty="0" smtClean="0"/>
              <a:t> &lt;100ms), </a:t>
            </a:r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50 </a:t>
            </a:r>
            <a:r>
              <a:rPr lang="de-DE" dirty="0" err="1" smtClean="0"/>
              <a:t>trim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per </a:t>
            </a:r>
            <a:r>
              <a:rPr lang="de-DE" dirty="0" err="1" smtClean="0"/>
              <a:t>second</a:t>
            </a:r>
            <a:r>
              <a:rPr lang="de-DE" dirty="0" smtClean="0"/>
              <a:t> -&gt; </a:t>
            </a:r>
            <a:r>
              <a:rPr lang="de-DE" dirty="0" err="1" smtClean="0"/>
              <a:t>archiving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endParaRPr lang="de-DE" dirty="0" smtClean="0"/>
          </a:p>
          <a:p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trimming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chains</a:t>
            </a:r>
            <a:endParaRPr lang="de-DE" dirty="0" smtClean="0"/>
          </a:p>
          <a:p>
            <a:r>
              <a:rPr lang="de-DE" dirty="0" smtClean="0"/>
              <a:t>Generally, </a:t>
            </a:r>
            <a:r>
              <a:rPr lang="de-DE" dirty="0" err="1" smtClean="0"/>
              <a:t>lossless</a:t>
            </a:r>
            <a:r>
              <a:rPr lang="de-DE" dirty="0" smtClean="0"/>
              <a:t> </a:t>
            </a:r>
            <a:r>
              <a:rPr lang="de-DE" dirty="0" err="1" smtClean="0"/>
              <a:t>readback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/>
              <a:t>at 50Hz -&gt; </a:t>
            </a:r>
            <a:r>
              <a:rPr lang="de-DE" dirty="0" err="1"/>
              <a:t>archiving</a:t>
            </a:r>
            <a:r>
              <a:rPr lang="de-DE" dirty="0"/>
              <a:t>,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 smtClean="0"/>
              <a:t>aggregation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Operating &amp; FAIR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73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25" b="5145"/>
          <a:stretch/>
        </p:blipFill>
        <p:spPr>
          <a:xfrm>
            <a:off x="5126446" y="2428212"/>
            <a:ext cx="4017554" cy="2526214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1050276"/>
            <a:ext cx="8420176" cy="3677689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Ion Source program is under development:</a:t>
            </a:r>
          </a:p>
          <a:p>
            <a:pPr lvl="1"/>
            <a:r>
              <a:rPr lang="en-US" dirty="0"/>
              <a:t>improved user interface, enhanced functionality and advanced operating features</a:t>
            </a:r>
          </a:p>
          <a:p>
            <a:pPr lvl="1"/>
            <a:r>
              <a:rPr lang="en-US" dirty="0"/>
              <a:t>working team of Christian Hillbricht</a:t>
            </a:r>
          </a:p>
          <a:p>
            <a:pPr lvl="1"/>
            <a:r>
              <a:rPr lang="en-US" dirty="0"/>
              <a:t>Goal:  to have a β-version </a:t>
            </a:r>
            <a:r>
              <a:rPr lang="en-US" dirty="0" smtClean="0"/>
              <a:t>until next </a:t>
            </a:r>
            <a:r>
              <a:rPr lang="en-US" dirty="0"/>
              <a:t>user-</a:t>
            </a:r>
            <a:r>
              <a:rPr lang="en-US" dirty="0" err="1"/>
              <a:t>beamtime</a:t>
            </a:r>
            <a:r>
              <a:rPr lang="en-US" dirty="0"/>
              <a:t> (Feb. 2021)</a:t>
            </a:r>
          </a:p>
          <a:p>
            <a:r>
              <a:rPr lang="en-US" dirty="0"/>
              <a:t>New branches have to be </a:t>
            </a:r>
            <a:r>
              <a:rPr lang="en-US" dirty="0" smtClean="0"/>
              <a:t>implemented:</a:t>
            </a:r>
          </a:p>
          <a:p>
            <a:pPr lvl="1"/>
            <a:r>
              <a:rPr lang="en-US" dirty="0" smtClean="0"/>
              <a:t>PRIDE </a:t>
            </a:r>
            <a:r>
              <a:rPr lang="en-US" dirty="0"/>
              <a:t>(Terminal West and Compact-LEBT)</a:t>
            </a:r>
          </a:p>
          <a:p>
            <a:pPr lvl="1"/>
            <a:r>
              <a:rPr lang="en-US" dirty="0"/>
              <a:t>2-nd ECR ion </a:t>
            </a:r>
            <a:r>
              <a:rPr lang="en-US" dirty="0" smtClean="0"/>
              <a:t>source</a:t>
            </a:r>
            <a:endParaRPr lang="en-US" dirty="0"/>
          </a:p>
          <a:p>
            <a:pPr lvl="1"/>
            <a:r>
              <a:rPr lang="en-US" dirty="0" smtClean="0"/>
              <a:t>P-</a:t>
            </a:r>
            <a:r>
              <a:rPr lang="en-US" dirty="0" err="1" smtClean="0"/>
              <a:t>Linac</a:t>
            </a:r>
            <a:r>
              <a:rPr lang="en-US" dirty="0" smtClean="0"/>
              <a:t> source</a:t>
            </a:r>
          </a:p>
          <a:p>
            <a:r>
              <a:rPr lang="en-US" dirty="0"/>
              <a:t>Modernization of interface electronics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voltage platform</a:t>
            </a:r>
          </a:p>
          <a:p>
            <a:r>
              <a:rPr lang="en-US" dirty="0"/>
              <a:t>IMPORTANT</a:t>
            </a:r>
            <a:r>
              <a:rPr lang="en-US" dirty="0" smtClean="0"/>
              <a:t>: Response </a:t>
            </a:r>
            <a:r>
              <a:rPr lang="en-US" dirty="0"/>
              <a:t>time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</a:t>
            </a:r>
            <a:r>
              <a:rPr lang="en-US" dirty="0"/>
              <a:t>System must be below 1 second </a:t>
            </a:r>
          </a:p>
          <a:p>
            <a:endParaRPr lang="en-US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Ion </a:t>
            </a:r>
            <a:r>
              <a:rPr lang="de-DE" dirty="0" err="1" smtClean="0"/>
              <a:t>Sources</a:t>
            </a:r>
            <a:r>
              <a:rPr lang="de-DE" dirty="0" smtClean="0"/>
              <a:t> (A. Adonin)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91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obsolete Systems</a:t>
            </a:r>
          </a:p>
          <a:p>
            <a:r>
              <a:rPr lang="de-DE" dirty="0" smtClean="0"/>
              <a:t>Real time </a:t>
            </a:r>
            <a:r>
              <a:rPr lang="de-DE" dirty="0" err="1" smtClean="0"/>
              <a:t>systems</a:t>
            </a:r>
            <a:r>
              <a:rPr lang="de-DE" dirty="0" smtClean="0"/>
              <a:t>: Pulszentrale, </a:t>
            </a:r>
            <a:r>
              <a:rPr lang="de-DE" dirty="0" err="1" smtClean="0"/>
              <a:t>Chopper</a:t>
            </a:r>
            <a:r>
              <a:rPr lang="de-DE" dirty="0" smtClean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, Interlock </a:t>
            </a:r>
            <a:r>
              <a:rPr lang="de-DE" dirty="0" err="1" smtClean="0"/>
              <a:t>aggregation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, Beam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SEM </a:t>
            </a:r>
            <a:r>
              <a:rPr lang="de-DE" dirty="0" err="1" smtClean="0"/>
              <a:t>safety</a:t>
            </a:r>
            <a:endParaRPr lang="de-DE" dirty="0" smtClean="0"/>
          </a:p>
          <a:p>
            <a:r>
              <a:rPr lang="de-DE" dirty="0" smtClean="0"/>
              <a:t>Slow </a:t>
            </a:r>
            <a:r>
              <a:rPr lang="de-DE" dirty="0" err="1" smtClean="0"/>
              <a:t>systems</a:t>
            </a:r>
            <a:r>
              <a:rPr lang="de-DE" dirty="0" smtClean="0"/>
              <a:t>: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 (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), TVS, Interlock </a:t>
            </a:r>
            <a:r>
              <a:rPr lang="de-DE" dirty="0" err="1" smtClean="0"/>
              <a:t>control</a:t>
            </a:r>
            <a:endParaRPr lang="de-DE" dirty="0" smtClean="0"/>
          </a:p>
          <a:p>
            <a:r>
              <a:rPr lang="de-DE" dirty="0" smtClean="0"/>
              <a:t>Front </a:t>
            </a:r>
            <a:r>
              <a:rPr lang="de-DE" dirty="0" err="1" smtClean="0"/>
              <a:t>ends</a:t>
            </a:r>
            <a:r>
              <a:rPr lang="de-DE" dirty="0" smtClean="0"/>
              <a:t>: </a:t>
            </a:r>
            <a:r>
              <a:rPr lang="de-DE" dirty="0" err="1" smtClean="0"/>
              <a:t>Replace</a:t>
            </a:r>
            <a:r>
              <a:rPr lang="de-DE" dirty="0" smtClean="0"/>
              <a:t> VME </a:t>
            </a:r>
            <a:r>
              <a:rPr lang="de-DE" dirty="0" err="1"/>
              <a:t>frames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SE/Gµ </a:t>
            </a:r>
            <a:r>
              <a:rPr lang="de-DE" dirty="0" err="1"/>
              <a:t>and</a:t>
            </a:r>
            <a:r>
              <a:rPr lang="de-DE" dirty="0"/>
              <a:t> Device Access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SCU </a:t>
            </a:r>
            <a:r>
              <a:rPr lang="de-DE" dirty="0"/>
              <a:t>/ FESA (&gt;1000 </a:t>
            </a:r>
            <a:r>
              <a:rPr lang="de-DE" dirty="0" err="1"/>
              <a:t>devices</a:t>
            </a:r>
            <a:r>
              <a:rPr lang="de-DE" dirty="0"/>
              <a:t>, ~ 35 </a:t>
            </a:r>
            <a:r>
              <a:rPr lang="de-DE" dirty="0" err="1"/>
              <a:t>equipment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Rf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: BPM</a:t>
            </a:r>
          </a:p>
          <a:p>
            <a:r>
              <a:rPr lang="de-DE" dirty="0" smtClean="0"/>
              <a:t>BIF?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Phase 2: </a:t>
            </a:r>
            <a:r>
              <a:rPr lang="de-DE" dirty="0" err="1" smtClean="0"/>
              <a:t>Prospective</a:t>
            </a:r>
            <a:r>
              <a:rPr lang="de-DE" dirty="0" smtClean="0"/>
              <a:t> </a:t>
            </a:r>
            <a:r>
              <a:rPr lang="de-DE" dirty="0" err="1" smtClean="0"/>
              <a:t>retrofits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32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Digitisation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, bring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-&gt; </a:t>
            </a:r>
            <a:r>
              <a:rPr lang="de-DE" dirty="0" err="1"/>
              <a:t>archiving</a:t>
            </a:r>
            <a:r>
              <a:rPr lang="de-DE" dirty="0"/>
              <a:t>, </a:t>
            </a:r>
            <a:r>
              <a:rPr lang="de-DE" dirty="0" err="1" smtClean="0"/>
              <a:t>monitoring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endParaRPr lang="de-DE" dirty="0" smtClean="0"/>
          </a:p>
          <a:p>
            <a:r>
              <a:rPr lang="de-DE" dirty="0" smtClean="0"/>
              <a:t>Maintenance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r>
              <a:rPr lang="de-DE" dirty="0" err="1" smtClean="0"/>
              <a:t>Implementing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modern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endParaRPr lang="de-DE" dirty="0" smtClean="0"/>
          </a:p>
          <a:p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/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endParaRPr lang="de-DE" dirty="0"/>
          </a:p>
          <a:p>
            <a:endParaRPr lang="de-DE" dirty="0"/>
          </a:p>
          <a:p>
            <a:r>
              <a:rPr lang="de-DE" dirty="0" err="1" smtClean="0"/>
              <a:t>Pulsed</a:t>
            </a:r>
            <a:r>
              <a:rPr lang="de-DE" dirty="0" smtClean="0"/>
              <a:t> gas </a:t>
            </a:r>
            <a:r>
              <a:rPr lang="de-DE" dirty="0" err="1" smtClean="0"/>
              <a:t>stripper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Change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/>
              <a:t>global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pulsed</a:t>
            </a:r>
            <a:r>
              <a:rPr lang="de-DE" dirty="0"/>
              <a:t> </a:t>
            </a:r>
            <a:r>
              <a:rPr lang="de-DE" dirty="0" err="1"/>
              <a:t>multiplexed</a:t>
            </a:r>
            <a:r>
              <a:rPr lang="de-DE" dirty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lvl="1"/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/>
              <a:t>requirements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hydrogen</a:t>
            </a:r>
          </a:p>
          <a:p>
            <a:r>
              <a:rPr lang="de-DE" dirty="0" smtClean="0"/>
              <a:t>Additional </a:t>
            </a:r>
            <a:r>
              <a:rPr lang="de-DE" dirty="0" err="1" smtClean="0"/>
              <a:t>sources</a:t>
            </a:r>
            <a:r>
              <a:rPr lang="de-DE" dirty="0" smtClean="0"/>
              <a:t>: PRIDE, ECRIS, </a:t>
            </a:r>
            <a:r>
              <a:rPr lang="de-DE" dirty="0" err="1" smtClean="0"/>
              <a:t>pLinac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  <a:p>
            <a:r>
              <a:rPr lang="de-DE" dirty="0" err="1" smtClean="0"/>
              <a:t>pLinac</a:t>
            </a:r>
            <a:r>
              <a:rPr lang="de-DE" dirty="0" smtClean="0"/>
              <a:t>: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TK</a:t>
            </a:r>
            <a:endParaRPr lang="de-DE" dirty="0"/>
          </a:p>
          <a:p>
            <a:r>
              <a:rPr lang="de-DE" dirty="0" err="1" smtClean="0"/>
              <a:t>cw</a:t>
            </a:r>
            <a:r>
              <a:rPr lang="de-DE" dirty="0" smtClean="0"/>
              <a:t> </a:t>
            </a:r>
            <a:r>
              <a:rPr lang="de-DE" dirty="0" err="1" smtClean="0"/>
              <a:t>linac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Phase 2: Upgrades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42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Injectors</a:t>
            </a:r>
            <a:r>
              <a:rPr lang="de-DE" dirty="0" smtClean="0"/>
              <a:t> </a:t>
            </a:r>
            <a:r>
              <a:rPr lang="de-DE" dirty="0" err="1" smtClean="0"/>
              <a:t>retrofit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essential,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machines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-&gt; not </a:t>
            </a:r>
            <a:r>
              <a:rPr lang="de-DE" dirty="0" err="1" smtClean="0"/>
              <a:t>if</a:t>
            </a:r>
            <a:r>
              <a:rPr lang="de-DE" dirty="0" smtClean="0"/>
              <a:t>, but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-&gt; </a:t>
            </a:r>
            <a:r>
              <a:rPr lang="de-DE" dirty="0" err="1" smtClean="0"/>
              <a:t>priorities</a:t>
            </a:r>
            <a:r>
              <a:rPr lang="de-DE" dirty="0" smtClean="0"/>
              <a:t>, </a:t>
            </a:r>
            <a:r>
              <a:rPr lang="de-DE" dirty="0" err="1" smtClean="0"/>
              <a:t>approach</a:t>
            </a:r>
            <a:endParaRPr lang="de-DE" dirty="0" smtClean="0"/>
          </a:p>
          <a:p>
            <a:r>
              <a:rPr lang="de-DE" dirty="0" err="1" smtClean="0"/>
              <a:t>Linacs</a:t>
            </a:r>
            <a:r>
              <a:rPr lang="de-DE" dirty="0" smtClean="0"/>
              <a:t> </a:t>
            </a:r>
            <a:r>
              <a:rPr lang="de-DE" dirty="0" err="1" smtClean="0"/>
              <a:t>impose</a:t>
            </a:r>
            <a:r>
              <a:rPr lang="de-DE" dirty="0" smtClean="0"/>
              <a:t> different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smtClean="0"/>
              <a:t>Speed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obvious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, but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on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talk</a:t>
            </a:r>
            <a:r>
              <a:rPr lang="de-DE" dirty="0" smtClean="0"/>
              <a:t> …</a:t>
            </a:r>
            <a:br>
              <a:rPr lang="de-DE" dirty="0" smtClean="0"/>
            </a:br>
            <a:r>
              <a:rPr lang="de-DE" dirty="0" smtClean="0"/>
              <a:t>…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highlight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… </a:t>
            </a:r>
            <a:r>
              <a:rPr lang="de-DE" dirty="0" err="1" smtClean="0"/>
              <a:t>can</a:t>
            </a:r>
            <a:r>
              <a:rPr lang="de-DE" dirty="0" smtClean="0"/>
              <a:t> not at all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comprehensive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…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a </a:t>
            </a:r>
            <a:r>
              <a:rPr lang="de-DE" dirty="0" err="1" smtClean="0"/>
              <a:t>notion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)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err="1" smtClean="0"/>
              <a:t>There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open </a:t>
            </a:r>
            <a:r>
              <a:rPr lang="de-DE" dirty="0" err="1" smtClean="0"/>
              <a:t>minded</a:t>
            </a:r>
            <a:r>
              <a:rPr lang="de-DE" dirty="0" smtClean="0"/>
              <a:t>, </a:t>
            </a:r>
            <a:r>
              <a:rPr lang="de-DE" dirty="0" err="1" smtClean="0"/>
              <a:t>creative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target-oriented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28374" y="4452817"/>
            <a:ext cx="2598963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2400" dirty="0" err="1"/>
              <a:t>Thank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810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Project „</a:t>
            </a:r>
            <a:r>
              <a:rPr lang="de-DE" dirty="0" err="1" smtClean="0"/>
              <a:t>Injector</a:t>
            </a:r>
            <a:r>
              <a:rPr lang="de-DE" dirty="0" smtClean="0"/>
              <a:t> Controls Upgrade“</a:t>
            </a:r>
          </a:p>
          <a:p>
            <a:r>
              <a:rPr lang="de-DE" dirty="0" smtClean="0"/>
              <a:t>General </a:t>
            </a:r>
            <a:r>
              <a:rPr lang="de-DE" dirty="0" err="1" smtClean="0"/>
              <a:t>Remarks</a:t>
            </a:r>
            <a:r>
              <a:rPr lang="de-DE" dirty="0" smtClean="0"/>
              <a:t>: </a:t>
            </a:r>
            <a:r>
              <a:rPr lang="de-DE" dirty="0" err="1" smtClean="0"/>
              <a:t>Linacs</a:t>
            </a:r>
            <a:r>
              <a:rPr lang="de-DE" dirty="0" smtClean="0"/>
              <a:t> vs. Synchrotrons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Main Control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FCC</a:t>
            </a:r>
          </a:p>
          <a:p>
            <a:r>
              <a:rPr lang="de-DE" dirty="0" smtClean="0"/>
              <a:t>New Timing System</a:t>
            </a:r>
          </a:p>
          <a:p>
            <a:r>
              <a:rPr lang="de-DE" dirty="0" smtClean="0"/>
              <a:t>Operating &amp; FAIR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r>
              <a:rPr lang="de-DE" dirty="0" smtClean="0"/>
              <a:t>Ion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err="1" smtClean="0"/>
              <a:t>Prospective</a:t>
            </a:r>
            <a:r>
              <a:rPr lang="de-DE" dirty="0" smtClean="0"/>
              <a:t> </a:t>
            </a:r>
            <a:r>
              <a:rPr lang="de-DE" dirty="0" err="1" smtClean="0"/>
              <a:t>retrofits</a:t>
            </a:r>
            <a:endParaRPr lang="de-DE" dirty="0" smtClean="0"/>
          </a:p>
          <a:p>
            <a:r>
              <a:rPr lang="de-DE" dirty="0" smtClean="0"/>
              <a:t>Upgrades </a:t>
            </a:r>
          </a:p>
          <a:p>
            <a:r>
              <a:rPr lang="de-DE" dirty="0" err="1" smtClean="0"/>
              <a:t>Conclusion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6DC38D-051F-1A4A-A6F9-C7C2A9C4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Roadmap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UNILAC</a:t>
            </a:r>
          </a:p>
          <a:p>
            <a:pPr lvl="1"/>
            <a:r>
              <a:rPr lang="de-DE" dirty="0" smtClean="0"/>
              <a:t>Phase 0: </a:t>
            </a:r>
            <a:r>
              <a:rPr lang="de-DE" dirty="0" err="1" smtClean="0"/>
              <a:t>Sustain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UNILAC </a:t>
            </a:r>
            <a:r>
              <a:rPr lang="de-DE" dirty="0" err="1" smtClean="0"/>
              <a:t>until</a:t>
            </a:r>
            <a:r>
              <a:rPr lang="de-DE" dirty="0" smtClean="0"/>
              <a:t> 2024 -&gt; ACO-INN</a:t>
            </a:r>
          </a:p>
          <a:p>
            <a:pPr lvl="1"/>
            <a:r>
              <a:rPr lang="de-DE" dirty="0" smtClean="0"/>
              <a:t>Phase 1: </a:t>
            </a:r>
            <a:r>
              <a:rPr lang="de-DE" dirty="0" err="1" smtClean="0"/>
              <a:t>Retrofit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UNILAC </a:t>
            </a:r>
            <a:r>
              <a:rPr lang="de-DE" dirty="0" err="1"/>
              <a:t>until</a:t>
            </a:r>
            <a:r>
              <a:rPr lang="de-DE" dirty="0"/>
              <a:t> 2024</a:t>
            </a:r>
          </a:p>
          <a:p>
            <a:pPr lvl="2"/>
            <a:r>
              <a:rPr lang="de-DE" dirty="0" err="1" smtClean="0"/>
              <a:t>Retrofit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LSA </a:t>
            </a:r>
            <a:r>
              <a:rPr lang="de-DE" dirty="0" err="1" smtClean="0"/>
              <a:t>based</a:t>
            </a:r>
            <a:r>
              <a:rPr lang="de-DE" dirty="0" smtClean="0"/>
              <a:t> FAIR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reference</a:t>
            </a:r>
            <a:r>
              <a:rPr lang="de-DE" dirty="0" smtClean="0"/>
              <a:t>/</a:t>
            </a:r>
            <a:r>
              <a:rPr lang="de-DE" dirty="0" err="1" smtClean="0"/>
              <a:t>baseline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lvl="2"/>
            <a:r>
              <a:rPr lang="de-DE" dirty="0" err="1"/>
              <a:t>Replace</a:t>
            </a:r>
            <a:r>
              <a:rPr lang="de-DE" dirty="0"/>
              <a:t> „</a:t>
            </a:r>
            <a:r>
              <a:rPr lang="de-DE" dirty="0" err="1"/>
              <a:t>analogue</a:t>
            </a:r>
            <a:r>
              <a:rPr lang="de-DE" dirty="0"/>
              <a:t>“ </a:t>
            </a:r>
            <a:r>
              <a:rPr lang="de-DE" dirty="0" err="1"/>
              <a:t>systems</a:t>
            </a:r>
            <a:r>
              <a:rPr lang="de-DE" dirty="0"/>
              <a:t>, </a:t>
            </a:r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FCC</a:t>
            </a:r>
          </a:p>
          <a:p>
            <a:pPr lvl="2"/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Phase 2 (e.g.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availability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WR </a:t>
            </a:r>
            <a:r>
              <a:rPr lang="de-DE" dirty="0" err="1" smtClean="0"/>
              <a:t>timing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Phase 2: Upgrades </a:t>
            </a:r>
            <a:r>
              <a:rPr lang="de-DE" dirty="0" err="1" smtClean="0"/>
              <a:t>from</a:t>
            </a:r>
            <a:r>
              <a:rPr lang="de-DE" dirty="0" smtClean="0"/>
              <a:t> 2024,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earlier</a:t>
            </a:r>
            <a:endParaRPr lang="de-DE" dirty="0" smtClean="0"/>
          </a:p>
          <a:p>
            <a:pPr lvl="2"/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UNILAC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(Pulszentrale) </a:t>
            </a:r>
            <a:r>
              <a:rPr lang="de-DE" dirty="0" err="1" smtClean="0"/>
              <a:t>by</a:t>
            </a:r>
            <a:r>
              <a:rPr lang="de-DE" dirty="0" smtClean="0"/>
              <a:t> WR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2"/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obsolete </a:t>
            </a:r>
            <a:r>
              <a:rPr lang="de-DE" dirty="0" err="1" smtClean="0"/>
              <a:t>hardware</a:t>
            </a:r>
            <a:r>
              <a:rPr lang="de-DE" dirty="0" smtClean="0"/>
              <a:t>, e.g. VME </a:t>
            </a:r>
            <a:r>
              <a:rPr lang="de-DE" dirty="0" err="1" smtClean="0"/>
              <a:t>frames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SE/Gµ </a:t>
            </a:r>
            <a:r>
              <a:rPr lang="de-DE" dirty="0" err="1" smtClean="0"/>
              <a:t>and</a:t>
            </a:r>
            <a:r>
              <a:rPr lang="de-DE" dirty="0" smtClean="0"/>
              <a:t> Device </a:t>
            </a:r>
            <a:r>
              <a:rPr lang="de-DE" dirty="0"/>
              <a:t>Access front </a:t>
            </a:r>
            <a:r>
              <a:rPr lang="de-DE" dirty="0" err="1"/>
              <a:t>ends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SCU / FESA (&gt;1000 </a:t>
            </a:r>
            <a:r>
              <a:rPr lang="de-DE" dirty="0" err="1" smtClean="0"/>
              <a:t>devices</a:t>
            </a:r>
            <a:r>
              <a:rPr lang="de-DE" dirty="0" smtClean="0"/>
              <a:t>, ~ 35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Digitisation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fast </a:t>
            </a:r>
            <a:r>
              <a:rPr lang="de-DE" dirty="0" err="1" smtClean="0"/>
              <a:t>rf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exploitation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2"/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upgrades</a:t>
            </a:r>
            <a:r>
              <a:rPr lang="de-DE" dirty="0" smtClean="0"/>
              <a:t>: </a:t>
            </a:r>
            <a:r>
              <a:rPr lang="de-DE" dirty="0" err="1" smtClean="0"/>
              <a:t>Pulsed</a:t>
            </a:r>
            <a:r>
              <a:rPr lang="de-DE" dirty="0" smtClean="0"/>
              <a:t> gas </a:t>
            </a:r>
            <a:r>
              <a:rPr lang="de-DE" dirty="0" err="1" smtClean="0"/>
              <a:t>stripper</a:t>
            </a:r>
            <a:r>
              <a:rPr lang="de-DE" dirty="0"/>
              <a:t>, </a:t>
            </a:r>
            <a:r>
              <a:rPr lang="de-DE" dirty="0" smtClean="0"/>
              <a:t>PRIDE, </a:t>
            </a:r>
            <a:r>
              <a:rPr lang="de-DE" dirty="0" err="1" smtClean="0"/>
              <a:t>new</a:t>
            </a:r>
            <a:r>
              <a:rPr lang="de-DE" dirty="0" smtClean="0"/>
              <a:t> ECRIS@HLI, Alvarez 2.0, …</a:t>
            </a:r>
          </a:p>
          <a:p>
            <a:r>
              <a:rPr lang="de-DE" dirty="0" smtClean="0"/>
              <a:t>Additional </a:t>
            </a: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pLinac</a:t>
            </a:r>
            <a:r>
              <a:rPr lang="de-DE" dirty="0" smtClean="0"/>
              <a:t>, HITRAP, </a:t>
            </a:r>
            <a:r>
              <a:rPr lang="de-DE" dirty="0" err="1" smtClean="0"/>
              <a:t>cw</a:t>
            </a:r>
            <a:r>
              <a:rPr lang="de-DE" dirty="0"/>
              <a:t> </a:t>
            </a:r>
            <a:r>
              <a:rPr lang="de-DE" dirty="0" err="1" smtClean="0"/>
              <a:t>linac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Controls Upgrade Project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31775"/>
            <a:ext cx="6129338" cy="59055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smtClean="0"/>
              <a:t>@ACO </a:t>
            </a:r>
            <a:r>
              <a:rPr lang="de-DE" dirty="0" err="1" smtClean="0"/>
              <a:t>focussed</a:t>
            </a:r>
            <a:r>
              <a:rPr lang="de-DE" dirty="0" smtClean="0"/>
              <a:t> on </a:t>
            </a:r>
            <a:r>
              <a:rPr lang="de-DE" dirty="0" err="1"/>
              <a:t>synchrotrons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smtClean="0"/>
              <a:t>rings</a:t>
            </a:r>
          </a:p>
          <a:p>
            <a:r>
              <a:rPr lang="de-DE" dirty="0" smtClean="0"/>
              <a:t>Personal </a:t>
            </a:r>
            <a:r>
              <a:rPr lang="de-DE" dirty="0" err="1" smtClean="0"/>
              <a:t>experience</a:t>
            </a:r>
            <a:r>
              <a:rPr lang="de-DE" dirty="0" smtClean="0"/>
              <a:t>: Developers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&amp;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minds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linacs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At </a:t>
            </a:r>
            <a:r>
              <a:rPr lang="de-DE" dirty="0" smtClean="0"/>
              <a:t>a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/>
              <a:t>glance</a:t>
            </a:r>
            <a:r>
              <a:rPr lang="de-DE" dirty="0"/>
              <a:t>, </a:t>
            </a:r>
            <a:r>
              <a:rPr lang="de-DE" dirty="0" err="1"/>
              <a:t>Linacs</a:t>
            </a:r>
            <a:r>
              <a:rPr lang="de-DE" dirty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simple </a:t>
            </a:r>
            <a:r>
              <a:rPr lang="de-DE" dirty="0" err="1"/>
              <a:t>machines</a:t>
            </a:r>
            <a:endParaRPr lang="de-DE" dirty="0"/>
          </a:p>
          <a:p>
            <a:r>
              <a:rPr lang="de-DE" dirty="0" smtClean="0"/>
              <a:t>But: </a:t>
            </a:r>
            <a:r>
              <a:rPr lang="de-DE" dirty="0" err="1" smtClean="0"/>
              <a:t>Linacs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simple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system‘s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at different </a:t>
            </a:r>
            <a:r>
              <a:rPr lang="de-DE" dirty="0" err="1" smtClean="0"/>
              <a:t>topics</a:t>
            </a:r>
            <a:endParaRPr lang="de-DE" dirty="0" smtClean="0"/>
          </a:p>
          <a:p>
            <a:r>
              <a:rPr lang="de-DE" dirty="0"/>
              <a:t>This </a:t>
            </a:r>
            <a:r>
              <a:rPr lang="de-DE" dirty="0" err="1"/>
              <a:t>imposes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timing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endParaRPr lang="de-DE" dirty="0" smtClean="0"/>
          </a:p>
          <a:p>
            <a:pPr lvl="1"/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,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philosophies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adequancy</a:t>
            </a:r>
            <a:r>
              <a:rPr lang="de-DE" dirty="0" smtClean="0"/>
              <a:t>, </a:t>
            </a:r>
            <a:r>
              <a:rPr lang="de-DE" dirty="0" err="1" smtClean="0"/>
              <a:t>applicability</a:t>
            </a:r>
            <a:r>
              <a:rPr lang="de-DE" dirty="0" smtClean="0"/>
              <a:t>, </a:t>
            </a:r>
            <a:r>
              <a:rPr lang="de-DE" dirty="0" err="1" smtClean="0"/>
              <a:t>flexibility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adaptability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Remarks</a:t>
            </a:r>
            <a:r>
              <a:rPr lang="de-DE" dirty="0" smtClean="0"/>
              <a:t>: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synchrotrons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linacs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84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Remarks</a:t>
            </a:r>
            <a:r>
              <a:rPr lang="de-DE" dirty="0"/>
              <a:t>: </a:t>
            </a:r>
            <a:r>
              <a:rPr lang="de-DE" dirty="0" err="1"/>
              <a:t>Linacs</a:t>
            </a:r>
            <a:r>
              <a:rPr lang="de-DE" dirty="0"/>
              <a:t> vs. </a:t>
            </a:r>
            <a:r>
              <a:rPr lang="de-DE" dirty="0" err="1" smtClean="0"/>
              <a:t>synchrotrons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255451" y="1200151"/>
            <a:ext cx="4240349" cy="3394472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1600" dirty="0" smtClean="0"/>
              <a:t>Can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far</a:t>
            </a:r>
            <a:r>
              <a:rPr lang="de-DE" sz="1600" dirty="0" smtClean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being</a:t>
            </a:r>
            <a:r>
              <a:rPr lang="de-DE" sz="1600" dirty="0"/>
              <a:t> </a:t>
            </a:r>
            <a:r>
              <a:rPr lang="de-DE" sz="1600" dirty="0" smtClean="0"/>
              <a:t>linear</a:t>
            </a:r>
          </a:p>
          <a:p>
            <a:r>
              <a:rPr lang="de-DE" sz="1600" dirty="0" err="1" smtClean="0"/>
              <a:t>Driven</a:t>
            </a:r>
            <a:r>
              <a:rPr lang="de-DE" sz="1600" dirty="0" smtClean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endParaRPr lang="de-DE" sz="1600" dirty="0" smtClean="0"/>
          </a:p>
          <a:p>
            <a:r>
              <a:rPr lang="de-DE" sz="1600" dirty="0" smtClean="0"/>
              <a:t>Flat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straight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r>
              <a:rPr lang="de-DE" sz="1600" dirty="0" smtClean="0"/>
              <a:t> </a:t>
            </a:r>
            <a:r>
              <a:rPr lang="de-DE" sz="1600" dirty="0" err="1" smtClean="0"/>
              <a:t>Nearly</a:t>
            </a:r>
            <a:r>
              <a:rPr lang="de-DE" sz="1600" dirty="0" smtClean="0"/>
              <a:t> </a:t>
            </a:r>
            <a:r>
              <a:rPr lang="de-DE" sz="1600" dirty="0" err="1" smtClean="0"/>
              <a:t>fixed</a:t>
            </a:r>
            <a:r>
              <a:rPr lang="de-DE" sz="1600" dirty="0"/>
              <a:t>, </a:t>
            </a:r>
            <a:r>
              <a:rPr lang="de-DE" sz="1600" dirty="0" err="1"/>
              <a:t>short</a:t>
            </a:r>
            <a:r>
              <a:rPr lang="de-DE" sz="1600" dirty="0"/>
              <a:t> </a:t>
            </a:r>
            <a:r>
              <a:rPr lang="de-DE" sz="1600" dirty="0" err="1" smtClean="0"/>
              <a:t>cycles</a:t>
            </a:r>
            <a:endParaRPr lang="de-DE" sz="1600" dirty="0"/>
          </a:p>
          <a:p>
            <a:r>
              <a:rPr lang="de-DE" sz="1600" dirty="0" smtClean="0"/>
              <a:t>Simple </a:t>
            </a:r>
            <a:r>
              <a:rPr lang="de-DE" sz="1600" dirty="0" err="1" smtClean="0"/>
              <a:t>set</a:t>
            </a:r>
            <a:r>
              <a:rPr lang="de-DE" sz="1600" dirty="0" smtClean="0"/>
              <a:t> </a:t>
            </a:r>
            <a:r>
              <a:rPr lang="de-DE" sz="1600" dirty="0" err="1" smtClean="0"/>
              <a:t>values</a:t>
            </a:r>
            <a:endParaRPr lang="de-DE" sz="1600" dirty="0" smtClean="0"/>
          </a:p>
          <a:p>
            <a:r>
              <a:rPr lang="de-DE" sz="1600" dirty="0" err="1" smtClean="0"/>
              <a:t>Dominated</a:t>
            </a:r>
            <a:r>
              <a:rPr lang="de-DE" sz="1600" dirty="0" smtClean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rf</a:t>
            </a:r>
            <a:endParaRPr lang="de-DE" sz="1600" dirty="0"/>
          </a:p>
          <a:p>
            <a:r>
              <a:rPr lang="de-DE" sz="1600" dirty="0" smtClean="0"/>
              <a:t>Special </a:t>
            </a:r>
            <a:r>
              <a:rPr lang="de-DE" sz="1600" dirty="0" err="1" smtClean="0"/>
              <a:t>installations</a:t>
            </a:r>
            <a:r>
              <a:rPr lang="de-DE" sz="1600" dirty="0" smtClean="0"/>
              <a:t> </a:t>
            </a:r>
            <a:r>
              <a:rPr lang="de-DE" sz="1600" dirty="0"/>
              <a:t>like </a:t>
            </a:r>
            <a:r>
              <a:rPr lang="de-DE" sz="1600" dirty="0" err="1"/>
              <a:t>strippers</a:t>
            </a:r>
            <a:r>
              <a:rPr lang="de-DE" sz="1600" dirty="0"/>
              <a:t> (UNILAC 6 </a:t>
            </a:r>
            <a:r>
              <a:rPr lang="de-DE" sz="1600" dirty="0" err="1"/>
              <a:t>strippers</a:t>
            </a:r>
            <a:r>
              <a:rPr lang="de-DE" sz="1600" dirty="0"/>
              <a:t>), </a:t>
            </a:r>
            <a:r>
              <a:rPr lang="de-DE" sz="1600" dirty="0" err="1"/>
              <a:t>choppers</a:t>
            </a:r>
            <a:endParaRPr lang="de-DE" sz="1600" dirty="0"/>
          </a:p>
          <a:p>
            <a:r>
              <a:rPr lang="de-DE" sz="1600" dirty="0"/>
              <a:t>Operation </a:t>
            </a:r>
            <a:r>
              <a:rPr lang="de-DE" sz="1600" dirty="0" err="1"/>
              <a:t>and</a:t>
            </a:r>
            <a:r>
              <a:rPr lang="de-DE" sz="1600" dirty="0"/>
              <a:t> beam </a:t>
            </a:r>
            <a:r>
              <a:rPr lang="de-DE" sz="1600" dirty="0" err="1"/>
              <a:t>diagnostics</a:t>
            </a:r>
            <a:r>
              <a:rPr lang="de-DE" sz="1600" dirty="0"/>
              <a:t> </a:t>
            </a:r>
            <a:r>
              <a:rPr lang="de-DE" sz="1600" dirty="0" err="1"/>
              <a:t>differ</a:t>
            </a:r>
            <a:endParaRPr lang="de-DE" sz="1600" dirty="0"/>
          </a:p>
          <a:p>
            <a:r>
              <a:rPr lang="de-DE" sz="1600" dirty="0" smtClean="0"/>
              <a:t>Are fast (</a:t>
            </a:r>
            <a:r>
              <a:rPr lang="de-DE" sz="1600" dirty="0" err="1" smtClean="0"/>
              <a:t>cycle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cycle</a:t>
            </a:r>
            <a:r>
              <a:rPr lang="de-DE" sz="1600" dirty="0" smtClean="0"/>
              <a:t>)</a:t>
            </a:r>
            <a:endParaRPr lang="de-DE" sz="1600" dirty="0"/>
          </a:p>
          <a:p>
            <a:r>
              <a:rPr lang="de-DE" sz="1600" dirty="0" smtClean="0"/>
              <a:t>Need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precise</a:t>
            </a:r>
            <a:r>
              <a:rPr lang="de-DE" sz="1600" dirty="0" smtClean="0"/>
              <a:t> </a:t>
            </a:r>
            <a:r>
              <a:rPr lang="de-DE" sz="1600" dirty="0" err="1" smtClean="0"/>
              <a:t>timing</a:t>
            </a:r>
            <a:r>
              <a:rPr lang="de-DE" sz="1600" dirty="0" smtClean="0"/>
              <a:t>, but </a:t>
            </a:r>
            <a:r>
              <a:rPr lang="de-DE" sz="1600" dirty="0" err="1" smtClean="0"/>
              <a:t>rf</a:t>
            </a:r>
            <a:r>
              <a:rPr lang="de-DE" sz="1600" dirty="0" smtClean="0"/>
              <a:t> </a:t>
            </a:r>
            <a:r>
              <a:rPr lang="de-DE" sz="1600" dirty="0" err="1" smtClean="0"/>
              <a:t>phase</a:t>
            </a:r>
            <a:r>
              <a:rPr lang="de-DE" sz="1600" dirty="0" smtClean="0"/>
              <a:t>!</a:t>
            </a:r>
            <a:endParaRPr lang="de-DE" sz="16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199" y="1200151"/>
            <a:ext cx="4243251" cy="3394472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1600" dirty="0" smtClean="0"/>
              <a:t>Are linear! 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periodic</a:t>
            </a:r>
            <a:r>
              <a:rPr lang="de-DE" sz="1600" dirty="0" smtClean="0"/>
              <a:t> </a:t>
            </a:r>
            <a:r>
              <a:rPr lang="de-DE" sz="1600" dirty="0" err="1" smtClean="0"/>
              <a:t>boundary</a:t>
            </a:r>
            <a:r>
              <a:rPr lang="de-DE" sz="1600" dirty="0" smtClean="0"/>
              <a:t> </a:t>
            </a:r>
            <a:r>
              <a:rPr lang="de-DE" sz="1600" dirty="0" err="1" smtClean="0"/>
              <a:t>cond</a:t>
            </a:r>
            <a:r>
              <a:rPr lang="de-DE" sz="1600" dirty="0" smtClean="0"/>
              <a:t>.)</a:t>
            </a:r>
          </a:p>
          <a:p>
            <a:r>
              <a:rPr lang="de-DE" sz="1600" dirty="0" err="1"/>
              <a:t>Driven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high </a:t>
            </a:r>
            <a:r>
              <a:rPr lang="de-DE" sz="1600" dirty="0" err="1"/>
              <a:t>level</a:t>
            </a:r>
            <a:r>
              <a:rPr lang="de-DE" sz="1600" dirty="0"/>
              <a:t> </a:t>
            </a:r>
            <a:r>
              <a:rPr lang="de-DE" sz="1600" dirty="0" err="1"/>
              <a:t>physics</a:t>
            </a:r>
            <a:r>
              <a:rPr lang="de-DE" sz="1600" dirty="0"/>
              <a:t> </a:t>
            </a:r>
            <a:r>
              <a:rPr lang="de-DE" sz="1600" dirty="0" err="1" smtClean="0"/>
              <a:t>parameters</a:t>
            </a:r>
            <a:endParaRPr lang="de-DE" sz="1600" dirty="0" smtClean="0"/>
          </a:p>
          <a:p>
            <a:r>
              <a:rPr lang="de-DE" sz="1600" dirty="0" err="1" smtClean="0"/>
              <a:t>Highly</a:t>
            </a:r>
            <a:r>
              <a:rPr lang="de-DE" sz="1600" dirty="0" smtClean="0"/>
              <a:t> </a:t>
            </a:r>
            <a:r>
              <a:rPr lang="de-DE" sz="1600" dirty="0" err="1"/>
              <a:t>hierarchical</a:t>
            </a:r>
            <a:r>
              <a:rPr lang="de-DE" sz="1600" dirty="0"/>
              <a:t>, </a:t>
            </a:r>
            <a:r>
              <a:rPr lang="de-DE" sz="1600" dirty="0" err="1" smtClean="0"/>
              <a:t>sophisticated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endParaRPr lang="de-DE" sz="1600" dirty="0" smtClean="0"/>
          </a:p>
          <a:p>
            <a:r>
              <a:rPr lang="de-DE" sz="1600" dirty="0" err="1" smtClean="0"/>
              <a:t>Varying</a:t>
            </a:r>
            <a:r>
              <a:rPr lang="de-DE" sz="1600" dirty="0" smtClean="0"/>
              <a:t> </a:t>
            </a:r>
            <a:r>
              <a:rPr lang="de-DE" sz="1600" dirty="0" err="1" smtClean="0"/>
              <a:t>cycles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long</a:t>
            </a:r>
            <a:r>
              <a:rPr lang="de-DE" sz="1600" dirty="0" smtClean="0"/>
              <a:t> </a:t>
            </a:r>
            <a:r>
              <a:rPr lang="de-DE" sz="1600" dirty="0" err="1" smtClean="0"/>
              <a:t>sequences</a:t>
            </a:r>
            <a:endParaRPr lang="de-DE" sz="1600" dirty="0" smtClean="0"/>
          </a:p>
          <a:p>
            <a:r>
              <a:rPr lang="de-DE" sz="1600" dirty="0" err="1" smtClean="0"/>
              <a:t>Ramped</a:t>
            </a:r>
            <a:r>
              <a:rPr lang="de-DE" sz="1600" dirty="0" smtClean="0"/>
              <a:t> </a:t>
            </a:r>
            <a:r>
              <a:rPr lang="de-DE" sz="1600" dirty="0" err="1" smtClean="0"/>
              <a:t>set</a:t>
            </a:r>
            <a:r>
              <a:rPr lang="de-DE" sz="1600" dirty="0" smtClean="0"/>
              <a:t> </a:t>
            </a:r>
            <a:r>
              <a:rPr lang="de-DE" sz="1600" dirty="0" err="1" smtClean="0"/>
              <a:t>values</a:t>
            </a:r>
            <a:endParaRPr lang="de-DE" sz="1600" dirty="0"/>
          </a:p>
          <a:p>
            <a:r>
              <a:rPr lang="de-DE" sz="1600" dirty="0" err="1" smtClean="0"/>
              <a:t>Dominated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/>
              <a:t>magnets</a:t>
            </a:r>
            <a:endParaRPr lang="de-DE" sz="1600" dirty="0"/>
          </a:p>
          <a:p>
            <a:r>
              <a:rPr lang="de-DE" sz="1600" dirty="0" smtClean="0"/>
              <a:t>Special </a:t>
            </a:r>
            <a:r>
              <a:rPr lang="de-DE" sz="1600" dirty="0" err="1" smtClean="0"/>
              <a:t>installations</a:t>
            </a:r>
            <a:r>
              <a:rPr lang="de-DE" sz="1600" dirty="0" smtClean="0"/>
              <a:t> like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</a:t>
            </a:r>
            <a:r>
              <a:rPr lang="de-DE" sz="1600" dirty="0" err="1" smtClean="0"/>
              <a:t>coolers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Operation </a:t>
            </a:r>
            <a:r>
              <a:rPr lang="de-DE" sz="1600" dirty="0" err="1"/>
              <a:t>and</a:t>
            </a:r>
            <a:r>
              <a:rPr lang="de-DE" sz="1600" dirty="0"/>
              <a:t> beam </a:t>
            </a:r>
            <a:r>
              <a:rPr lang="de-DE" sz="1600" dirty="0" err="1"/>
              <a:t>diagnostics</a:t>
            </a:r>
            <a:r>
              <a:rPr lang="de-DE" sz="1600" dirty="0"/>
              <a:t> </a:t>
            </a:r>
            <a:r>
              <a:rPr lang="de-DE" sz="1600" dirty="0" err="1" smtClean="0"/>
              <a:t>differ</a:t>
            </a:r>
            <a:endParaRPr lang="de-DE" sz="1600" dirty="0"/>
          </a:p>
          <a:p>
            <a:r>
              <a:rPr lang="de-DE" sz="1600" dirty="0"/>
              <a:t>Are </a:t>
            </a:r>
            <a:r>
              <a:rPr lang="de-DE" sz="1600" dirty="0" err="1"/>
              <a:t>slow</a:t>
            </a:r>
            <a:r>
              <a:rPr lang="de-DE" sz="1600" dirty="0"/>
              <a:t> (</a:t>
            </a:r>
            <a:r>
              <a:rPr lang="de-DE" sz="1600" dirty="0" err="1"/>
              <a:t>cycle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cycle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Need </a:t>
            </a:r>
            <a:r>
              <a:rPr lang="de-DE" sz="1600" dirty="0" err="1" smtClean="0"/>
              <a:t>precise</a:t>
            </a:r>
            <a:r>
              <a:rPr lang="de-DE" sz="1600" dirty="0" smtClean="0"/>
              <a:t> </a:t>
            </a:r>
            <a:r>
              <a:rPr lang="de-DE" sz="1600" dirty="0" err="1" smtClean="0"/>
              <a:t>timing</a:t>
            </a:r>
            <a:r>
              <a:rPr lang="de-DE" sz="1600" dirty="0" smtClean="0"/>
              <a:t> (</a:t>
            </a:r>
            <a:r>
              <a:rPr lang="de-DE" sz="1600" dirty="0" err="1" smtClean="0"/>
              <a:t>BuTiS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397875" y="4914900"/>
            <a:ext cx="746125" cy="273050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50742" y="905692"/>
            <a:ext cx="85151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u="sng" dirty="0" err="1" smtClean="0"/>
              <a:t>Linacs</a:t>
            </a:r>
            <a:endParaRPr lang="de-DE" u="sng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895496" y="905692"/>
            <a:ext cx="15440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u="sng" dirty="0" smtClean="0"/>
              <a:t>Synchrotrons</a:t>
            </a:r>
          </a:p>
        </p:txBody>
      </p:sp>
    </p:spTree>
    <p:extLst>
      <p:ext uri="{BB962C8B-B14F-4D97-AF65-F5344CB8AC3E}">
        <p14:creationId xmlns:p14="http://schemas.microsoft.com/office/powerpoint/2010/main" val="65342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/ </a:t>
            </a:r>
            <a:r>
              <a:rPr lang="de-DE" dirty="0" err="1" smtClean="0"/>
              <a:t>plinac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929055"/>
            <a:ext cx="7450929" cy="39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Contains</a:t>
            </a:r>
            <a:r>
              <a:rPr lang="de-DE" dirty="0" smtClean="0"/>
              <a:t> &gt;100 </a:t>
            </a:r>
            <a:r>
              <a:rPr lang="de-DE" dirty="0" err="1" smtClean="0"/>
              <a:t>systems</a:t>
            </a:r>
            <a:r>
              <a:rPr lang="de-DE" dirty="0" smtClean="0"/>
              <a:t> /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UNILAC </a:t>
            </a:r>
            <a:r>
              <a:rPr lang="de-DE" dirty="0" err="1" smtClean="0"/>
              <a:t>operation</a:t>
            </a:r>
            <a:endParaRPr lang="de-DE" dirty="0" smtClean="0"/>
          </a:p>
          <a:p>
            <a:r>
              <a:rPr lang="de-DE" dirty="0" smtClean="0"/>
              <a:t>Ca. 25-30 </a:t>
            </a:r>
            <a:r>
              <a:rPr lang="de-DE" dirty="0" err="1"/>
              <a:t>systems</a:t>
            </a:r>
            <a:r>
              <a:rPr lang="de-DE" dirty="0"/>
              <a:t> /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r>
              <a:rPr lang="de-DE" dirty="0" smtClean="0"/>
              <a:t>Software </a:t>
            </a:r>
            <a:r>
              <a:rPr lang="de-DE" dirty="0" err="1" smtClean="0"/>
              <a:t>development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Migration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 </a:t>
            </a:r>
            <a:r>
              <a:rPr lang="de-DE" dirty="0"/>
              <a:t>(~5)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functionality</a:t>
            </a:r>
            <a:r>
              <a:rPr lang="de-DE" dirty="0" smtClean="0"/>
              <a:t> (~3)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replacement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analogue</a:t>
            </a:r>
            <a:r>
              <a:rPr lang="de-DE" dirty="0" smtClean="0"/>
              <a:t>“ </a:t>
            </a:r>
            <a:r>
              <a:rPr lang="de-DE" dirty="0" err="1" smtClean="0"/>
              <a:t>functions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(SEM </a:t>
            </a:r>
            <a:r>
              <a:rPr lang="de-DE" dirty="0" err="1" smtClean="0"/>
              <a:t>safety</a:t>
            </a:r>
            <a:r>
              <a:rPr lang="de-DE" dirty="0" smtClean="0"/>
              <a:t>, </a:t>
            </a:r>
            <a:r>
              <a:rPr lang="de-DE" dirty="0" err="1" smtClean="0"/>
              <a:t>faraday</a:t>
            </a:r>
            <a:r>
              <a:rPr lang="de-DE" dirty="0" smtClean="0"/>
              <a:t> </a:t>
            </a:r>
            <a:r>
              <a:rPr lang="de-DE" dirty="0" err="1" smtClean="0"/>
              <a:t>cup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, beam </a:t>
            </a:r>
            <a:r>
              <a:rPr lang="de-DE" dirty="0" err="1" smtClean="0"/>
              <a:t>request</a:t>
            </a:r>
            <a:r>
              <a:rPr lang="de-DE" dirty="0" smtClean="0"/>
              <a:t>, CDCU, …)</a:t>
            </a:r>
            <a:endParaRPr lang="de-DE" dirty="0"/>
          </a:p>
          <a:p>
            <a:r>
              <a:rPr lang="de-DE" dirty="0" smtClean="0"/>
              <a:t>Hardware</a:t>
            </a:r>
            <a:r>
              <a:rPr lang="de-DE" dirty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Potiboard</a:t>
            </a:r>
            <a:endParaRPr lang="de-DE" dirty="0" smtClean="0"/>
          </a:p>
          <a:p>
            <a:pPr lvl="1"/>
            <a:r>
              <a:rPr lang="de-DE" dirty="0" smtClean="0"/>
              <a:t>Interface </a:t>
            </a:r>
            <a:r>
              <a:rPr lang="de-DE" dirty="0" err="1" smtClean="0"/>
              <a:t>to</a:t>
            </a:r>
            <a:r>
              <a:rPr lang="de-DE" dirty="0" smtClean="0"/>
              <a:t> UNILAC </a:t>
            </a:r>
            <a:r>
              <a:rPr lang="de-DE" dirty="0" err="1" smtClean="0"/>
              <a:t>experiments</a:t>
            </a:r>
            <a:r>
              <a:rPr lang="de-DE" dirty="0"/>
              <a:t> </a:t>
            </a:r>
            <a:r>
              <a:rPr lang="de-DE" dirty="0" smtClean="0"/>
              <a:t>(beam </a:t>
            </a:r>
            <a:r>
              <a:rPr lang="de-DE" dirty="0" err="1" smtClean="0"/>
              <a:t>request</a:t>
            </a:r>
            <a:r>
              <a:rPr lang="de-DE" dirty="0" smtClean="0"/>
              <a:t>,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wheel</a:t>
            </a:r>
            <a:r>
              <a:rPr lang="de-DE" dirty="0" smtClean="0"/>
              <a:t> </a:t>
            </a:r>
            <a:r>
              <a:rPr lang="de-DE" dirty="0" err="1" smtClean="0"/>
              <a:t>synchronisation</a:t>
            </a:r>
            <a:r>
              <a:rPr lang="de-DE" dirty="0" smtClean="0"/>
              <a:t>, beam pulse </a:t>
            </a:r>
            <a:r>
              <a:rPr lang="de-DE" dirty="0" err="1" smtClean="0"/>
              <a:t>signalisation</a:t>
            </a:r>
            <a:r>
              <a:rPr lang="de-DE" dirty="0" smtClean="0"/>
              <a:t>, …?)</a:t>
            </a:r>
          </a:p>
          <a:p>
            <a:r>
              <a:rPr lang="de-DE" dirty="0" smtClean="0"/>
              <a:t>Large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BEA (MAPS, </a:t>
            </a:r>
            <a:r>
              <a:rPr lang="de-DE" dirty="0" err="1" smtClean="0"/>
              <a:t>rf</a:t>
            </a:r>
            <a:r>
              <a:rPr lang="de-DE" dirty="0" smtClean="0"/>
              <a:t> </a:t>
            </a:r>
            <a:r>
              <a:rPr lang="de-DE" dirty="0" err="1" smtClean="0"/>
              <a:t>probes</a:t>
            </a:r>
            <a:r>
              <a:rPr lang="de-DE" dirty="0" smtClean="0"/>
              <a:t>, BPM, </a:t>
            </a:r>
            <a:r>
              <a:rPr lang="de-DE" dirty="0" err="1" smtClean="0"/>
              <a:t>video</a:t>
            </a:r>
            <a:r>
              <a:rPr lang="de-DE" dirty="0" smtClean="0"/>
              <a:t>, UNIMON), </a:t>
            </a:r>
          </a:p>
          <a:p>
            <a:pPr lvl="1"/>
            <a:r>
              <a:rPr lang="de-DE" dirty="0" err="1" smtClean="0"/>
              <a:t>Interfacing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Main Control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FCC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28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4" y="917747"/>
            <a:ext cx="8420176" cy="3677689"/>
          </a:xfrm>
        </p:spPr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Pulszentrale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replaced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medium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P</a:t>
            </a:r>
            <a:r>
              <a:rPr lang="de-DE" dirty="0" smtClean="0"/>
              <a:t>ulszentrale </a:t>
            </a:r>
            <a:r>
              <a:rPr lang="de-DE" dirty="0" err="1"/>
              <a:t>recognised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ingenious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not easy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replace</a:t>
            </a:r>
            <a:endParaRPr lang="de-DE" dirty="0" smtClean="0"/>
          </a:p>
          <a:p>
            <a:r>
              <a:rPr lang="de-DE" dirty="0" err="1" smtClean="0"/>
              <a:t>Nonlinear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UNILAC, TK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pLinac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&gt;50 Timing Groups</a:t>
            </a:r>
          </a:p>
          <a:p>
            <a:r>
              <a:rPr lang="de-DE" dirty="0" smtClean="0"/>
              <a:t>Simple, </a:t>
            </a:r>
            <a:r>
              <a:rPr lang="de-DE" dirty="0" err="1" smtClean="0"/>
              <a:t>nearly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per </a:t>
            </a:r>
            <a:r>
              <a:rPr lang="de-DE" dirty="0" err="1" smtClean="0"/>
              <a:t>cycle</a:t>
            </a:r>
            <a:r>
              <a:rPr lang="de-DE" dirty="0" smtClean="0"/>
              <a:t>/pulse</a:t>
            </a:r>
          </a:p>
          <a:p>
            <a:r>
              <a:rPr lang="de-DE" dirty="0" smtClean="0"/>
              <a:t>High </a:t>
            </a:r>
            <a:r>
              <a:rPr lang="de-DE" dirty="0" err="1" smtClean="0"/>
              <a:t>repetition</a:t>
            </a:r>
            <a:r>
              <a:rPr lang="de-DE" dirty="0" smtClean="0"/>
              <a:t> rate + high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Timing Groups still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Event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orders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magnitudes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endParaRPr lang="de-DE" dirty="0"/>
          </a:p>
          <a:p>
            <a:r>
              <a:rPr lang="de-DE" dirty="0" err="1" smtClean="0"/>
              <a:t>Highly</a:t>
            </a:r>
            <a:r>
              <a:rPr lang="de-DE" dirty="0" smtClean="0"/>
              <a:t> parallel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Beam </a:t>
            </a:r>
            <a:r>
              <a:rPr lang="de-DE" dirty="0" err="1" smtClean="0"/>
              <a:t>Production</a:t>
            </a:r>
            <a:r>
              <a:rPr lang="de-DE" dirty="0" smtClean="0"/>
              <a:t> Chains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Beam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Injectors</a:t>
            </a:r>
            <a:r>
              <a:rPr lang="de-DE" dirty="0" smtClean="0"/>
              <a:t> -&gt;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a </a:t>
            </a:r>
            <a:r>
              <a:rPr lang="de-DE" dirty="0" err="1" smtClean="0"/>
              <a:t>complex</a:t>
            </a:r>
            <a:r>
              <a:rPr lang="de-DE" dirty="0" smtClean="0"/>
              <a:t> Pattern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endParaRPr lang="de-DE" dirty="0" smtClean="0"/>
          </a:p>
          <a:p>
            <a:r>
              <a:rPr lang="de-DE" dirty="0" smtClean="0"/>
              <a:t>Pattern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smoothly</a:t>
            </a:r>
            <a:r>
              <a:rPr lang="de-DE" dirty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trimming</a:t>
            </a:r>
            <a:r>
              <a:rPr lang="de-DE" dirty="0" smtClean="0"/>
              <a:t>,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(pulse </a:t>
            </a:r>
            <a:r>
              <a:rPr lang="de-DE" dirty="0" err="1" smtClean="0"/>
              <a:t>length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Patterns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adopted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Pattern</a:t>
            </a:r>
            <a:endParaRPr lang="de-DE" dirty="0"/>
          </a:p>
          <a:p>
            <a:r>
              <a:rPr lang="de-DE" dirty="0" smtClean="0"/>
              <a:t>Timing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incorporate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„real“ time (SEM </a:t>
            </a:r>
            <a:r>
              <a:rPr lang="de-DE" dirty="0" err="1" smtClean="0"/>
              <a:t>safety</a:t>
            </a:r>
            <a:r>
              <a:rPr lang="de-DE" dirty="0" smtClean="0"/>
              <a:t>, TK </a:t>
            </a:r>
            <a:r>
              <a:rPr lang="de-DE" dirty="0" err="1" smtClean="0"/>
              <a:t>mode</a:t>
            </a:r>
            <a:r>
              <a:rPr lang="de-DE" dirty="0" smtClean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New Timing System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20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Pattern &amp; </a:t>
            </a:r>
            <a:r>
              <a:rPr lang="de-DE" dirty="0" err="1" smtClean="0"/>
              <a:t>chain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,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SIS18:</a:t>
            </a:r>
          </a:p>
          <a:p>
            <a:r>
              <a:rPr lang="de-DE" dirty="0" smtClean="0"/>
              <a:t>Pulszentrale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r>
              <a:rPr lang="de-DE" dirty="0" smtClean="0"/>
              <a:t> in real time, </a:t>
            </a:r>
            <a:r>
              <a:rPr lang="de-DE" dirty="0" err="1" smtClean="0"/>
              <a:t>dominated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availabilities</a:t>
            </a:r>
            <a:r>
              <a:rPr lang="de-DE" dirty="0" smtClean="0"/>
              <a:t>,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UNILAC</a:t>
            </a:r>
          </a:p>
          <a:p>
            <a:r>
              <a:rPr lang="de-DE" dirty="0" smtClean="0"/>
              <a:t>FAIR </a:t>
            </a:r>
            <a:r>
              <a:rPr lang="de-DE" dirty="0" err="1" smtClean="0"/>
              <a:t>requirement</a:t>
            </a:r>
            <a:r>
              <a:rPr lang="de-DE" dirty="0" smtClean="0"/>
              <a:t>: </a:t>
            </a:r>
            <a:r>
              <a:rPr lang="de-DE" dirty="0" err="1" smtClean="0"/>
              <a:t>Timely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pulses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SIS18</a:t>
            </a:r>
          </a:p>
          <a:p>
            <a:r>
              <a:rPr lang="de-DE" dirty="0" smtClean="0"/>
              <a:t>Today </a:t>
            </a:r>
            <a:r>
              <a:rPr lang="de-DE" dirty="0" err="1" smtClean="0"/>
              <a:t>asynchronous</a:t>
            </a:r>
            <a:r>
              <a:rPr lang="de-DE" dirty="0" smtClean="0"/>
              <a:t> </a:t>
            </a:r>
            <a:r>
              <a:rPr lang="de-DE" dirty="0" err="1" smtClean="0"/>
              <a:t>handshake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SIS18 </a:t>
            </a:r>
            <a:r>
              <a:rPr lang="de-DE" dirty="0" err="1" smtClean="0"/>
              <a:t>and</a:t>
            </a:r>
            <a:r>
              <a:rPr lang="de-DE" dirty="0" smtClean="0"/>
              <a:t> UNILAC,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waiting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timeouts</a:t>
            </a:r>
            <a:r>
              <a:rPr lang="de-DE" dirty="0" smtClean="0"/>
              <a:t> -&gt; Not </a:t>
            </a:r>
            <a:r>
              <a:rPr lang="de-DE" dirty="0" err="1"/>
              <a:t>acceptable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FAIR </a:t>
            </a:r>
            <a:r>
              <a:rPr lang="de-DE" dirty="0" err="1" smtClean="0"/>
              <a:t>operation</a:t>
            </a:r>
            <a:endParaRPr lang="de-DE" dirty="0" smtClean="0"/>
          </a:p>
          <a:p>
            <a:r>
              <a:rPr lang="de-DE" dirty="0" err="1" smtClean="0"/>
              <a:t>Additionally</a:t>
            </a:r>
            <a:r>
              <a:rPr lang="de-DE" dirty="0" smtClean="0"/>
              <a:t>,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restrictions</a:t>
            </a:r>
            <a:r>
              <a:rPr lang="de-DE" dirty="0" smtClean="0"/>
              <a:t> (A4 10Hz </a:t>
            </a:r>
            <a:r>
              <a:rPr lang="de-DE" dirty="0" err="1" smtClean="0"/>
              <a:t>operation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 (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r>
              <a:rPr lang="de-DE" dirty="0" smtClean="0"/>
              <a:t>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,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implement</a:t>
            </a:r>
            <a:r>
              <a:rPr lang="de-DE" dirty="0" smtClean="0"/>
              <a:t> in Pulszentrale</a:t>
            </a:r>
          </a:p>
          <a:p>
            <a:r>
              <a:rPr lang="de-DE" dirty="0" err="1" smtClean="0"/>
              <a:t>Decouple</a:t>
            </a:r>
            <a:r>
              <a:rPr lang="de-DE" dirty="0" smtClean="0"/>
              <a:t> Pattern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, </a:t>
            </a:r>
            <a:r>
              <a:rPr lang="de-DE" dirty="0" err="1" smtClean="0"/>
              <a:t>planning</a:t>
            </a:r>
            <a:r>
              <a:rPr lang="de-DE" dirty="0" smtClean="0"/>
              <a:t> in </a:t>
            </a:r>
            <a:r>
              <a:rPr lang="de-DE" dirty="0" err="1" smtClean="0"/>
              <a:t>software</a:t>
            </a:r>
            <a:endParaRPr lang="de-DE" dirty="0" smtClean="0"/>
          </a:p>
          <a:p>
            <a:r>
              <a:rPr lang="de-DE" dirty="0" smtClean="0"/>
              <a:t>Transition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smooth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instantaneous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Operating &amp; FAIR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P. Gerhard, </a:t>
            </a:r>
            <a:r>
              <a:rPr lang="en-US" smtClean="0"/>
              <a:t>Requirements to Controls for Linacs/Injectors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18674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1400</Words>
  <Application>Microsoft Office PowerPoint</Application>
  <PresentationFormat>Bildschirmpräsentation (16:9)</PresentationFormat>
  <Paragraphs>172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fair-gsi-folienmaster_2017_onering</vt:lpstr>
      <vt:lpstr>Requirements to Controls  for Linacs/Injectors</vt:lpstr>
      <vt:lpstr>PowerPoint-Präsentation</vt:lpstr>
      <vt:lpstr> </vt:lpstr>
      <vt:lpstr>PowerPoint-Präsentation</vt:lpstr>
      <vt:lpstr>General Remarks: Linacs vs. synchrotrons</vt:lpstr>
      <vt:lpstr>UNILAC / plinac overview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129</cp:revision>
  <dcterms:created xsi:type="dcterms:W3CDTF">2020-09-14T15:19:33Z</dcterms:created>
  <dcterms:modified xsi:type="dcterms:W3CDTF">2020-09-17T11:16:01Z</dcterms:modified>
</cp:coreProperties>
</file>