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1" r:id="rId3"/>
    <p:sldId id="362" r:id="rId4"/>
    <p:sldId id="367" r:id="rId5"/>
    <p:sldId id="363" r:id="rId6"/>
    <p:sldId id="364" r:id="rId7"/>
    <p:sldId id="366" r:id="rId8"/>
    <p:sldId id="365" r:id="rId9"/>
    <p:sldId id="368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0033"/>
    <a:srgbClr val="FFFFCC"/>
    <a:srgbClr val="FF3399"/>
    <a:srgbClr val="FF6699"/>
    <a:srgbClr val="FF0000"/>
    <a:srgbClr val="339966"/>
    <a:srgbClr val="CCECFF"/>
    <a:srgbClr val="FFCC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65" autoAdjust="0"/>
    <p:restoredTop sz="93593" autoAdjust="0"/>
  </p:normalViewPr>
  <p:slideViewPr>
    <p:cSldViewPr snapToGrid="0" snapToObjects="1">
      <p:cViewPr varScale="1">
        <p:scale>
          <a:sx n="98" d="100"/>
          <a:sy n="98" d="100"/>
        </p:scale>
        <p:origin x="8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35837" y="1396319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1" y="256265"/>
            <a:ext cx="1308924" cy="6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7" y="749628"/>
            <a:ext cx="1007587" cy="4869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346165" y="6644705"/>
            <a:ext cx="3797835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00" i="1" noProof="0" dirty="0" smtClean="0">
                <a:solidFill>
                  <a:srgbClr val="000099"/>
                </a:solidFill>
              </a:rPr>
              <a:t>M. Steck,</a:t>
            </a:r>
            <a:r>
              <a:rPr lang="en-US" sz="1000" i="1" baseline="0" noProof="0" dirty="0" smtClean="0">
                <a:solidFill>
                  <a:srgbClr val="000099"/>
                </a:solidFill>
              </a:rPr>
              <a:t>  controls workshop GSI/FAIR, September 16/17, 2020</a:t>
            </a:r>
            <a:endParaRPr lang="en-US" sz="1000" i="1" noProof="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995465" y="6645027"/>
            <a:ext cx="3757760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00" i="1" noProof="0" dirty="0" smtClean="0">
                <a:solidFill>
                  <a:srgbClr val="000099"/>
                </a:solidFill>
              </a:rPr>
              <a:t>M. Steck,</a:t>
            </a:r>
            <a:r>
              <a:rPr lang="en-US" sz="1000" i="1" baseline="0" noProof="0" dirty="0" smtClean="0">
                <a:solidFill>
                  <a:srgbClr val="000099"/>
                </a:solidFill>
              </a:rPr>
              <a:t> COOL’19, BINP Novosibirsk, September 23-27, 2019</a:t>
            </a:r>
            <a:endParaRPr lang="en-US" sz="1000" i="1" noProof="0" dirty="0" smtClean="0">
              <a:solidFill>
                <a:srgbClr val="000099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" y="20374"/>
            <a:ext cx="1211649" cy="5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9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019300" y="68580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-3016250" y="1600200"/>
            <a:ext cx="1152525" cy="1809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4784758" y="6611779"/>
            <a:ext cx="4169731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00" i="1" noProof="0" dirty="0" smtClean="0">
                <a:solidFill>
                  <a:srgbClr val="000099"/>
                </a:solidFill>
              </a:rPr>
              <a:t>M. Steck,</a:t>
            </a:r>
            <a:r>
              <a:rPr lang="en-US" sz="1000" i="1" baseline="0" noProof="0" dirty="0" smtClean="0">
                <a:solidFill>
                  <a:srgbClr val="000099"/>
                </a:solidFill>
              </a:rPr>
              <a:t> SPARC Topical Workshop, </a:t>
            </a:r>
            <a:r>
              <a:rPr lang="en-US" sz="1000" i="1" baseline="0" noProof="0" dirty="0" err="1" smtClean="0">
                <a:solidFill>
                  <a:srgbClr val="000099"/>
                </a:solidFill>
              </a:rPr>
              <a:t>Caparica</a:t>
            </a:r>
            <a:r>
              <a:rPr lang="en-US" sz="1000" i="1" baseline="0" noProof="0" dirty="0" smtClean="0">
                <a:solidFill>
                  <a:srgbClr val="000099"/>
                </a:solidFill>
              </a:rPr>
              <a:t>, September 7-11, 2018</a:t>
            </a:r>
            <a:endParaRPr lang="en-US" sz="1000" i="1" noProof="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3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3E99-7AE2-4006-9FAF-933E0426F00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6ED1-E14B-4EF6-A536-084B182F36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09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046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429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3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00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6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659" r:id="rId5"/>
    <p:sldLayoutId id="2147483660" r:id="rId6"/>
    <p:sldLayoutId id="2147483663" r:id="rId7"/>
    <p:sldLayoutId id="2147483664" r:id="rId8"/>
    <p:sldLayoutId id="214748366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9328" y="2408377"/>
            <a:ext cx="7824159" cy="1805157"/>
          </a:xfrm>
        </p:spPr>
        <p:txBody>
          <a:bodyPr/>
          <a:lstStyle/>
          <a:p>
            <a:r>
              <a:rPr lang="en-US" sz="3200" dirty="0" smtClean="0"/>
              <a:t>Activities at the ESR and </a:t>
            </a:r>
            <a:br>
              <a:rPr lang="en-US" sz="3200" dirty="0" smtClean="0"/>
            </a:br>
            <a:r>
              <a:rPr lang="en-US" sz="3200" dirty="0" smtClean="0"/>
              <a:t>Requests to Controls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61007" y="3827026"/>
            <a:ext cx="6400800" cy="773015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M. Steck, Accelerator Operations, Storage Rings,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GSI </a:t>
            </a:r>
            <a:r>
              <a:rPr lang="en-US" dirty="0" err="1" smtClean="0">
                <a:solidFill>
                  <a:srgbClr val="000099"/>
                </a:solidFill>
              </a:rPr>
              <a:t>Helmholtzzentrum</a:t>
            </a:r>
            <a:r>
              <a:rPr lang="en-US" dirty="0" smtClean="0">
                <a:solidFill>
                  <a:srgbClr val="000099"/>
                </a:solidFill>
              </a:rPr>
              <a:t>, Darmstadt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1258528" y="43542"/>
            <a:ext cx="5437239" cy="827316"/>
          </a:xfrm>
          <a:prstGeom prst="rect">
            <a:avLst/>
          </a:prstGeom>
          <a:solidFill>
            <a:srgbClr val="FFCC99">
              <a:alpha val="60000"/>
            </a:srgb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smtClean="0">
                <a:latin typeface="+mj-lt"/>
              </a:rPr>
              <a:t>History of ESR Operation with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the New Control System</a:t>
            </a:r>
            <a:endParaRPr lang="en-US" sz="280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86099" y="1360714"/>
            <a:ext cx="8805501" cy="47089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000" dirty="0"/>
              <a:t>A</a:t>
            </a:r>
            <a:r>
              <a:rPr lang="en-US" sz="2000" dirty="0" smtClean="0"/>
              <a:t>fter the termination of the old control system in 2016 the operation</a:t>
            </a:r>
            <a:br>
              <a:rPr lang="en-US" sz="2000" dirty="0" smtClean="0"/>
            </a:br>
            <a:r>
              <a:rPr lang="en-US" sz="2000" dirty="0" smtClean="0"/>
              <a:t>of the ESR is still in a recommissioning phase with the new LSA system,</a:t>
            </a:r>
          </a:p>
          <a:p>
            <a:pPr algn="l"/>
            <a:r>
              <a:rPr lang="en-US" sz="2000" dirty="0" smtClean="0"/>
              <a:t>about half of the recommissioning is done.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2000" dirty="0"/>
              <a:t>B</a:t>
            </a:r>
            <a:r>
              <a:rPr lang="en-US" sz="2000" dirty="0" smtClean="0"/>
              <a:t>etween autumn 2018 and spring 2019 the synchrotron mode was used at the ESR for studies of beam storage, cooling and optics measurements.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2000" dirty="0"/>
              <a:t>A</a:t>
            </a:r>
            <a:r>
              <a:rPr lang="en-US" sz="2000" dirty="0" smtClean="0"/>
              <a:t>t the end of 2019 first tests of the storage ring mode were successful.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2000" dirty="0"/>
              <a:t>D</a:t>
            </a:r>
            <a:r>
              <a:rPr lang="en-US" sz="2000" dirty="0" smtClean="0"/>
              <a:t>uring the 2020 </a:t>
            </a:r>
            <a:r>
              <a:rPr lang="en-US" sz="2000" dirty="0" err="1" smtClean="0"/>
              <a:t>beamtime</a:t>
            </a:r>
            <a:r>
              <a:rPr lang="en-US" sz="2000" dirty="0" smtClean="0"/>
              <a:t> the storage ring mode was successfully employed in recommissioning and user operation.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2000" dirty="0"/>
              <a:t>F</a:t>
            </a:r>
            <a:r>
              <a:rPr lang="en-US" sz="2000" dirty="0" smtClean="0"/>
              <a:t>urther recommissioning is needed to achieve the level of operation</a:t>
            </a:r>
            <a:br>
              <a:rPr lang="en-US" sz="2000" dirty="0" smtClean="0"/>
            </a:br>
            <a:r>
              <a:rPr lang="en-US" sz="2000" dirty="0" smtClean="0"/>
              <a:t>performed with the old control system.</a:t>
            </a:r>
          </a:p>
          <a:p>
            <a:pPr algn="l"/>
            <a:endParaRPr lang="en-US" sz="1200" dirty="0"/>
          </a:p>
          <a:p>
            <a:pPr algn="l"/>
            <a:r>
              <a:rPr lang="en-US" sz="2000" dirty="0" smtClean="0"/>
              <a:t>During and after recommissioning new features will be introduced which </a:t>
            </a:r>
            <a:br>
              <a:rPr lang="en-US" sz="2000" dirty="0" smtClean="0"/>
            </a:br>
            <a:r>
              <a:rPr lang="en-US" sz="2000" dirty="0" smtClean="0"/>
              <a:t>were not available in the old control system.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64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337457" y="169946"/>
            <a:ext cx="6564085" cy="613825"/>
          </a:xfrm>
          <a:prstGeom prst="rect">
            <a:avLst/>
          </a:prstGeom>
          <a:solidFill>
            <a:srgbClr val="FFCC99">
              <a:alpha val="60000"/>
            </a:srgb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smtClean="0">
                <a:latin typeface="+mj-lt"/>
              </a:rPr>
              <a:t>Requirements of ESR Operation</a:t>
            </a:r>
            <a:endParaRPr lang="en-US" sz="320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658" y="1317172"/>
            <a:ext cx="9208162" cy="501675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000" dirty="0" smtClean="0"/>
              <a:t>A storage ring is similar to a synchrotron: similar components, similar structure.</a:t>
            </a:r>
          </a:p>
          <a:p>
            <a:pPr algn="l"/>
            <a:endParaRPr lang="en-US" sz="1000" dirty="0"/>
          </a:p>
          <a:p>
            <a:pPr algn="l"/>
            <a:r>
              <a:rPr lang="en-US" sz="2000" dirty="0" smtClean="0"/>
              <a:t>The modes of operation show significant differences compared to a synchrotron</a:t>
            </a:r>
          </a:p>
          <a:p>
            <a:pPr algn="l"/>
            <a:r>
              <a:rPr lang="en-US" sz="2000" dirty="0" smtClean="0"/>
              <a:t>	extensive use of cooling</a:t>
            </a:r>
            <a:br>
              <a:rPr lang="en-US" sz="2000" dirty="0" smtClean="0"/>
            </a:br>
            <a:r>
              <a:rPr lang="en-US" sz="2000" dirty="0" smtClean="0"/>
              <a:t>	integration of experimental set-up, control of experimental devices</a:t>
            </a:r>
          </a:p>
          <a:p>
            <a:pPr algn="l"/>
            <a:r>
              <a:rPr lang="en-US" sz="2000" dirty="0" smtClean="0"/>
              <a:t>	cycle times from milliseconds to days (depending on the lifetime of the ion)</a:t>
            </a:r>
          </a:p>
          <a:p>
            <a:pPr algn="l"/>
            <a:endParaRPr lang="en-US" sz="1000" dirty="0"/>
          </a:p>
          <a:p>
            <a:pPr algn="l"/>
            <a:r>
              <a:rPr lang="en-US" sz="2000" dirty="0"/>
              <a:t>S</a:t>
            </a:r>
            <a:r>
              <a:rPr lang="en-US" sz="2000" dirty="0" smtClean="0"/>
              <a:t>torage ring operation requires large flexibility, depending on the experiment</a:t>
            </a:r>
          </a:p>
          <a:p>
            <a:pPr algn="l"/>
            <a:r>
              <a:rPr lang="en-US" sz="2000" dirty="0" smtClean="0"/>
              <a:t>	variable ion optics (cooling, internal target, spectrometry)</a:t>
            </a:r>
          </a:p>
          <a:p>
            <a:pPr algn="l"/>
            <a:r>
              <a:rPr lang="en-US" sz="2000" dirty="0" smtClean="0"/>
              <a:t>	ideal orbit depends on the experiment (due to large acceptance)</a:t>
            </a:r>
          </a:p>
          <a:p>
            <a:pPr algn="l"/>
            <a:r>
              <a:rPr lang="en-US" sz="2000" dirty="0" smtClean="0"/>
              <a:t>	not all installed components are needed for the </a:t>
            </a:r>
            <a:r>
              <a:rPr lang="en-US" sz="2000" dirty="0"/>
              <a:t>d</a:t>
            </a:r>
            <a:r>
              <a:rPr lang="en-US" sz="2000" dirty="0" smtClean="0"/>
              <a:t>ifferent operation modes</a:t>
            </a:r>
            <a:br>
              <a:rPr lang="en-US" sz="2000" dirty="0" smtClean="0"/>
            </a:br>
            <a:r>
              <a:rPr lang="en-US" sz="2000" dirty="0" smtClean="0"/>
              <a:t>		e.g. operation without </a:t>
            </a:r>
            <a:r>
              <a:rPr lang="en-US" sz="2000" dirty="0" err="1" smtClean="0"/>
              <a:t>rf</a:t>
            </a:r>
            <a:r>
              <a:rPr lang="en-US" sz="2000" dirty="0" smtClean="0"/>
              <a:t> is common to many experiments</a:t>
            </a:r>
          </a:p>
          <a:p>
            <a:pPr algn="l"/>
            <a:r>
              <a:rPr lang="en-US" sz="2000" dirty="0" smtClean="0"/>
              <a:t>	orbit manipulations by magnetic components</a:t>
            </a:r>
          </a:p>
          <a:p>
            <a:pPr algn="l"/>
            <a:r>
              <a:rPr lang="en-US" sz="2000" dirty="0" smtClean="0"/>
              <a:t>	acceleration/deceleration by cooling systems or detuning of electrons (DR)</a:t>
            </a:r>
          </a:p>
          <a:p>
            <a:pPr algn="l"/>
            <a:endParaRPr lang="en-US" sz="1000" dirty="0"/>
          </a:p>
          <a:p>
            <a:pPr algn="l"/>
            <a:r>
              <a:rPr lang="en-US" sz="2000" dirty="0"/>
              <a:t>O</a:t>
            </a:r>
            <a:r>
              <a:rPr lang="en-US" sz="2000" dirty="0" smtClean="0"/>
              <a:t>peration in vivo, i.e. manipulation during the cycle with beam stored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dirty="0"/>
              <a:t>I</a:t>
            </a:r>
            <a:r>
              <a:rPr lang="en-US" sz="2000" dirty="0" smtClean="0"/>
              <a:t>nterfaces to experiments (cooling, target, lasers, detectors, data acquisition)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69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4311187" y="1251533"/>
            <a:ext cx="4693693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Fast injection (stable ions / RIBs)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Stochastic cooling ( </a:t>
            </a:r>
            <a:r>
              <a:rPr lang="en-US" altLang="en-US" sz="2000" dirty="0">
                <a:latin typeface="Arial" charset="0"/>
                <a:sym typeface="Symbol" pitchFamily="18" charset="2"/>
              </a:rPr>
              <a:t> 400 MeV/u)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Electron cooling ( 3 - 430 MeV/u)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Laser cooling (C</a:t>
            </a:r>
            <a:r>
              <a:rPr lang="en-US" altLang="en-US" sz="2000" baseline="30000" dirty="0">
                <a:latin typeface="Arial" charset="0"/>
              </a:rPr>
              <a:t>3+</a:t>
            </a:r>
            <a:r>
              <a:rPr lang="en-US" altLang="en-US" sz="2000" dirty="0">
                <a:latin typeface="Arial" charset="0"/>
              </a:rPr>
              <a:t> 120 MeV/u)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Internal gas jet target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Deceleration (down to 3 MeV/u)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Fast extraction (</a:t>
            </a:r>
            <a:r>
              <a:rPr lang="en-US" altLang="en-US" sz="2000" dirty="0" smtClean="0">
                <a:latin typeface="Arial" charset="0"/>
              </a:rPr>
              <a:t>HITRAP/CRYRING)</a:t>
            </a:r>
            <a:endParaRPr lang="en-US" altLang="en-US" sz="2000" dirty="0">
              <a:latin typeface="Arial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Slow (resonant) extraction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Ultraslow extraction (charge change)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Beam accumulation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Multi charge state operation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 err="1">
                <a:latin typeface="Arial" charset="0"/>
              </a:rPr>
              <a:t>Schottky</a:t>
            </a:r>
            <a:r>
              <a:rPr lang="en-US" altLang="en-US" sz="2000" dirty="0">
                <a:latin typeface="Arial" charset="0"/>
              </a:rPr>
              <a:t> mass spectrometry of RIBs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>
                <a:latin typeface="Arial" charset="0"/>
              </a:rPr>
              <a:t>Isochronous mode (TOF </a:t>
            </a:r>
            <a:r>
              <a:rPr lang="en-US" altLang="en-US" sz="2000" dirty="0" smtClean="0">
                <a:latin typeface="Arial" charset="0"/>
              </a:rPr>
              <a:t>detector}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69790" y="201086"/>
            <a:ext cx="6583854" cy="584775"/>
          </a:xfrm>
          <a:prstGeom prst="rect">
            <a:avLst/>
          </a:prstGeom>
          <a:solidFill>
            <a:srgbClr val="FFCC99">
              <a:alpha val="63922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Arial" charset="0"/>
              </a:rPr>
              <a:t>The Heavy Ion Storage Ring ESR</a:t>
            </a:r>
            <a:endParaRPr lang="en-US" altLang="en-US" sz="3200" dirty="0">
              <a:latin typeface="Arial" charset="0"/>
            </a:endParaRPr>
          </a:p>
        </p:txBody>
      </p:sp>
      <p:pic>
        <p:nvPicPr>
          <p:cNvPr id="4100" name="Grafik 1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463"/>
            <a:ext cx="3978275" cy="521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2049563" y="169946"/>
            <a:ext cx="3775166" cy="613825"/>
          </a:xfrm>
          <a:prstGeom prst="rect">
            <a:avLst/>
          </a:prstGeom>
          <a:solidFill>
            <a:srgbClr val="FFCC99">
              <a:alpha val="60000"/>
            </a:srgb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smtClean="0">
                <a:latin typeface="+mj-lt"/>
              </a:rPr>
              <a:t>Status of ESR</a:t>
            </a:r>
            <a:endParaRPr lang="en-US" sz="360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41436" y="1200206"/>
            <a:ext cx="9341019" cy="5509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Control of most power converters is migrated to SCUs. Typically SCUs show some</a:t>
            </a:r>
            <a:br>
              <a:rPr lang="en-US" dirty="0" smtClean="0"/>
            </a:br>
            <a:r>
              <a:rPr lang="en-US" dirty="0" smtClean="0"/>
              <a:t>dropouts at the beginning of a </a:t>
            </a:r>
            <a:r>
              <a:rPr lang="en-US" dirty="0" err="1" smtClean="0"/>
              <a:t>beamtime</a:t>
            </a:r>
            <a:r>
              <a:rPr lang="en-US" dirty="0" smtClean="0"/>
              <a:t>, but finally work reliably. </a:t>
            </a:r>
          </a:p>
          <a:p>
            <a:pPr algn="l"/>
            <a:endParaRPr lang="en-US" sz="800" dirty="0" smtClean="0"/>
          </a:p>
          <a:p>
            <a:pPr algn="l"/>
            <a:r>
              <a:rPr lang="en-US" dirty="0" smtClean="0"/>
              <a:t>The storage ring mode has been established successfully (after one year of development)</a:t>
            </a:r>
          </a:p>
          <a:p>
            <a:pPr algn="l"/>
            <a:r>
              <a:rPr lang="en-US" dirty="0" smtClean="0"/>
              <a:t>some specific aspects were implemented: waiting points, manipulations, repetitions.</a:t>
            </a:r>
          </a:p>
          <a:p>
            <a:pPr algn="l"/>
            <a:endParaRPr lang="en-US" sz="800" dirty="0" smtClean="0"/>
          </a:p>
          <a:p>
            <a:pPr algn="l"/>
            <a:r>
              <a:rPr lang="en-US" dirty="0" smtClean="0"/>
              <a:t>The storage ring mode will be the basis for further developments and user operation.</a:t>
            </a:r>
          </a:p>
          <a:p>
            <a:pPr algn="l"/>
            <a:endParaRPr lang="en-US" sz="800" dirty="0"/>
          </a:p>
          <a:p>
            <a:pPr algn="l"/>
            <a:r>
              <a:rPr lang="en-US" dirty="0" smtClean="0"/>
              <a:t>To fully benefit from the new control system significant additional effort is required,</a:t>
            </a:r>
          </a:p>
          <a:p>
            <a:pPr algn="l"/>
            <a:r>
              <a:rPr lang="en-US" dirty="0"/>
              <a:t>d</a:t>
            </a:r>
            <a:r>
              <a:rPr lang="en-US" dirty="0" smtClean="0"/>
              <a:t>evelopment of control system, training of operators.</a:t>
            </a:r>
          </a:p>
          <a:p>
            <a:pPr algn="l"/>
            <a:endParaRPr lang="en-US" sz="800" dirty="0" smtClean="0"/>
          </a:p>
          <a:p>
            <a:pPr algn="l"/>
            <a:r>
              <a:rPr lang="en-US" dirty="0" smtClean="0"/>
              <a:t>Presently the control system user interface is very complex, powerful</a:t>
            </a:r>
            <a:r>
              <a:rPr lang="en-US" dirty="0"/>
              <a:t>,</a:t>
            </a:r>
            <a:r>
              <a:rPr lang="en-US" dirty="0" smtClean="0"/>
              <a:t> but </a:t>
            </a:r>
            <a:r>
              <a:rPr lang="en-US" dirty="0" err="1" smtClean="0"/>
              <a:t>intransparent</a:t>
            </a:r>
            <a:r>
              <a:rPr lang="en-US" dirty="0"/>
              <a:t>.</a:t>
            </a:r>
            <a:endParaRPr lang="en-US" dirty="0" smtClean="0"/>
          </a:p>
          <a:p>
            <a:pPr algn="l"/>
            <a:endParaRPr lang="en-US" sz="800" dirty="0" smtClean="0"/>
          </a:p>
          <a:p>
            <a:pPr algn="l"/>
            <a:r>
              <a:rPr lang="en-US" dirty="0"/>
              <a:t>A</a:t>
            </a:r>
            <a:r>
              <a:rPr lang="en-US" dirty="0" smtClean="0"/>
              <a:t> big deficiency is the lack of component value read back (power convertors, vacuum).</a:t>
            </a:r>
          </a:p>
          <a:p>
            <a:pPr algn="l"/>
            <a:r>
              <a:rPr lang="en-US" dirty="0" smtClean="0"/>
              <a:t>ESR operation is heavily relying on existing analog signals in the MCR.  </a:t>
            </a:r>
          </a:p>
          <a:p>
            <a:pPr algn="l"/>
            <a:endParaRPr lang="en-US" sz="800" dirty="0"/>
          </a:p>
          <a:p>
            <a:pPr algn="l"/>
            <a:r>
              <a:rPr lang="en-US" dirty="0"/>
              <a:t>L</a:t>
            </a:r>
            <a:r>
              <a:rPr lang="en-US" dirty="0" smtClean="0"/>
              <a:t>atency problem: waiting time 30 - 200 seconds after input of a new parameter.</a:t>
            </a:r>
          </a:p>
          <a:p>
            <a:pPr algn="l"/>
            <a:endParaRPr lang="en-US" sz="800" dirty="0" smtClean="0"/>
          </a:p>
          <a:p>
            <a:pPr algn="l"/>
            <a:r>
              <a:rPr lang="en-US" dirty="0"/>
              <a:t>N</a:t>
            </a:r>
            <a:r>
              <a:rPr lang="en-US" dirty="0" smtClean="0"/>
              <a:t>ew diagnostics components and GUIs are in development, only expert versions,</a:t>
            </a:r>
            <a:br>
              <a:rPr lang="en-US" dirty="0" smtClean="0"/>
            </a:br>
            <a:r>
              <a:rPr lang="en-US" dirty="0" smtClean="0"/>
              <a:t>but by now all diagnostics software is stand alone, links to control system are missing.</a:t>
            </a:r>
          </a:p>
          <a:p>
            <a:pPr algn="l"/>
            <a:endParaRPr lang="en-US" sz="800" dirty="0"/>
          </a:p>
          <a:p>
            <a:pPr algn="l"/>
            <a:r>
              <a:rPr lang="en-US" dirty="0" smtClean="0"/>
              <a:t>Interfacing to experiments is still based on old timing system events,</a:t>
            </a:r>
          </a:p>
          <a:p>
            <a:pPr algn="l"/>
            <a:r>
              <a:rPr lang="en-US" dirty="0"/>
              <a:t>m</a:t>
            </a:r>
            <a:r>
              <a:rPr lang="en-US" dirty="0" smtClean="0"/>
              <a:t>odernized  interfaces to cooling system components, internal target,</a:t>
            </a:r>
            <a:br>
              <a:rPr lang="en-US" dirty="0" smtClean="0"/>
            </a:br>
            <a:r>
              <a:rPr lang="en-US" dirty="0" smtClean="0"/>
              <a:t>detectors drives, experiment data acquisition are missing.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272142" y="185056"/>
            <a:ext cx="6847115" cy="576943"/>
          </a:xfrm>
          <a:prstGeom prst="rect">
            <a:avLst/>
          </a:prstGeom>
          <a:solidFill>
            <a:srgbClr val="FFCC99">
              <a:alpha val="60000"/>
            </a:srgb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smtClean="0">
                <a:latin typeface="+mj-lt"/>
              </a:rPr>
              <a:t>Some Achievements of ESR Operation</a:t>
            </a:r>
            <a:endParaRPr lang="en-US" sz="280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52328" y="1197488"/>
            <a:ext cx="5436104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/>
              <a:t>stable beam storage </a:t>
            </a:r>
            <a:r>
              <a:rPr lang="en-US" dirty="0" smtClean="0"/>
              <a:t>with (proven) storage time</a:t>
            </a:r>
            <a:br>
              <a:rPr lang="en-US" dirty="0" smtClean="0"/>
            </a:br>
            <a:r>
              <a:rPr lang="en-US" dirty="0" smtClean="0"/>
              <a:t>up to half a day, but with an extended pattern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(very time consuming generation)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6" y="3550690"/>
            <a:ext cx="4324140" cy="309342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54861" y="3137432"/>
            <a:ext cx="1478289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90033"/>
                </a:solidFill>
              </a:rPr>
              <a:t>stack orbit</a:t>
            </a:r>
            <a:br>
              <a:rPr lang="en-US" sz="1200" b="1" dirty="0" smtClean="0">
                <a:solidFill>
                  <a:srgbClr val="990033"/>
                </a:solidFill>
              </a:rPr>
            </a:br>
            <a:r>
              <a:rPr lang="en-US" sz="1200" b="1" dirty="0" smtClean="0">
                <a:solidFill>
                  <a:srgbClr val="990033"/>
                </a:solidFill>
              </a:rPr>
              <a:t>(electron cooling)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20242" y="3141337"/>
            <a:ext cx="1640193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90033"/>
                </a:solidFill>
              </a:rPr>
              <a:t>injection orbit</a:t>
            </a:r>
            <a:br>
              <a:rPr lang="en-US" sz="1200" b="1" dirty="0" smtClean="0">
                <a:solidFill>
                  <a:srgbClr val="990033"/>
                </a:solidFill>
              </a:rPr>
            </a:br>
            <a:r>
              <a:rPr lang="en-US" sz="1200" b="1" dirty="0" smtClean="0">
                <a:solidFill>
                  <a:srgbClr val="990033"/>
                </a:solidFill>
              </a:rPr>
              <a:t>(stochastic cooling)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15013" y="4723664"/>
            <a:ext cx="114967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>
                <a:sym typeface="Symbol" panose="05050102010706020507" pitchFamily="18" charset="2"/>
              </a:rPr>
              <a:t></a:t>
            </a:r>
            <a:r>
              <a:rPr lang="en-US" sz="1400" dirty="0" smtClean="0"/>
              <a:t>p/p </a:t>
            </a:r>
            <a:r>
              <a:rPr lang="en-US" sz="1400" dirty="0" smtClean="0">
                <a:sym typeface="Symbol" panose="05050102010706020507" pitchFamily="18" charset="2"/>
              </a:rPr>
              <a:t> 1.6%</a:t>
            </a:r>
            <a:endParaRPr lang="en-US" sz="1400" dirty="0" smtClean="0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1734834" y="5002521"/>
            <a:ext cx="1383527" cy="795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-52328" y="2196278"/>
            <a:ext cx="5577168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/>
              <a:t>accumulation at 400 MeV/u </a:t>
            </a:r>
            <a:r>
              <a:rPr lang="en-US" dirty="0" smtClean="0"/>
              <a:t>by combination of</a:t>
            </a:r>
            <a:br>
              <a:rPr lang="en-US" dirty="0" smtClean="0"/>
            </a:br>
            <a:r>
              <a:rPr lang="en-US" dirty="0" smtClean="0"/>
              <a:t>stochastic cooling on injection orbit, deceleration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rf</a:t>
            </a:r>
            <a:r>
              <a:rPr lang="en-US" dirty="0" smtClean="0"/>
              <a:t>, electron</a:t>
            </a:r>
            <a:r>
              <a:rPr lang="en-US" dirty="0"/>
              <a:t> </a:t>
            </a:r>
            <a:r>
              <a:rPr lang="en-US" dirty="0" smtClean="0"/>
              <a:t>cooling on inner orbit 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04" y="3727788"/>
            <a:ext cx="4222605" cy="237521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62893" y="6103004"/>
            <a:ext cx="20874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stored intensity in ESR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991" y="1197488"/>
            <a:ext cx="3768746" cy="176392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289518" y="2952928"/>
            <a:ext cx="3900363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>
                <a:solidFill>
                  <a:srgbClr val="000099"/>
                </a:solidFill>
              </a:rPr>
              <a:t>pattern with 15 </a:t>
            </a:r>
            <a:r>
              <a:rPr lang="en-US" sz="1400" dirty="0" err="1" smtClean="0">
                <a:solidFill>
                  <a:srgbClr val="000099"/>
                </a:solidFill>
              </a:rPr>
              <a:t>subchains</a:t>
            </a:r>
            <a:r>
              <a:rPr lang="en-US" sz="1400" dirty="0" smtClean="0">
                <a:solidFill>
                  <a:srgbClr val="000099"/>
                </a:solidFill>
              </a:rPr>
              <a:t> for Tl205 experiment</a:t>
            </a:r>
          </a:p>
        </p:txBody>
      </p:sp>
    </p:spTree>
    <p:extLst>
      <p:ext uri="{BB962C8B-B14F-4D97-AF65-F5344CB8AC3E}">
        <p14:creationId xmlns:p14="http://schemas.microsoft.com/office/powerpoint/2010/main" val="367215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272142" y="185056"/>
            <a:ext cx="6847115" cy="576943"/>
          </a:xfrm>
          <a:prstGeom prst="rect">
            <a:avLst/>
          </a:prstGeom>
          <a:solidFill>
            <a:srgbClr val="FFCC99">
              <a:alpha val="60000"/>
            </a:srgb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smtClean="0">
                <a:latin typeface="+mj-lt"/>
              </a:rPr>
              <a:t>Some Achievements of ESR Operation</a:t>
            </a:r>
            <a:endParaRPr lang="en-US" sz="280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2142" y="4725186"/>
            <a:ext cx="8086509" cy="175432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/>
              <a:t>fast extraction</a:t>
            </a:r>
            <a:r>
              <a:rPr lang="en-US" dirty="0" smtClean="0"/>
              <a:t> of decelerated beam from ESR and transport to CRYRING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with synchronization of kickers</a:t>
            </a:r>
            <a:br>
              <a:rPr lang="en-US" dirty="0" smtClean="0"/>
            </a:br>
            <a:r>
              <a:rPr lang="en-US" dirty="0" smtClean="0"/>
              <a:t>but: without </a:t>
            </a:r>
            <a:r>
              <a:rPr lang="en-US" dirty="0" err="1" smtClean="0"/>
              <a:t>rf</a:t>
            </a:r>
            <a:r>
              <a:rPr lang="en-US" dirty="0" smtClean="0"/>
              <a:t> synchronization (B2B)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/>
              <a:t>slow charge changing extraction </a:t>
            </a:r>
            <a:r>
              <a:rPr lang="en-US" dirty="0" smtClean="0"/>
              <a:t>demonstrated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but: trimming the beamline with stored beam in the ESR will be useful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3" y="1524495"/>
            <a:ext cx="4898572" cy="29931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18301" y="1193892"/>
            <a:ext cx="498662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16000" indent="-180000" algn="l">
              <a:buFont typeface="Arial" panose="020B0604020202020204" pitchFamily="34" charset="0"/>
              <a:buChar char="•"/>
            </a:pPr>
            <a:r>
              <a:rPr lang="en-US" b="1" dirty="0" smtClean="0"/>
              <a:t>deceleration</a:t>
            </a:r>
            <a:r>
              <a:rPr lang="en-US" dirty="0" smtClean="0"/>
              <a:t> of Pb</a:t>
            </a:r>
            <a:r>
              <a:rPr lang="en-US" baseline="30000" dirty="0" smtClean="0"/>
              <a:t>82+</a:t>
            </a:r>
            <a:r>
              <a:rPr lang="en-US" dirty="0" smtClean="0"/>
              <a:t> from 400 to 10 MeV/u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685674" y="2002314"/>
            <a:ext cx="102944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>
                <a:solidFill>
                  <a:srgbClr val="C00000"/>
                </a:solidFill>
              </a:rPr>
              <a:t>ion current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91277" y="3265063"/>
            <a:ext cx="104067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>
                <a:solidFill>
                  <a:srgbClr val="FFFF00"/>
                </a:solidFill>
              </a:rPr>
              <a:t>dipole field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09255" y="2209833"/>
            <a:ext cx="3031599" cy="175432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for low intensity (N ≤ 10</a:t>
            </a:r>
            <a:r>
              <a:rPr lang="en-US" baseline="30000" dirty="0" smtClean="0"/>
              <a:t>6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losses are negligible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losses at higher intensity</a:t>
            </a:r>
            <a:br>
              <a:rPr lang="en-US" dirty="0" smtClean="0"/>
            </a:br>
            <a:r>
              <a:rPr lang="en-US" dirty="0" smtClean="0"/>
              <a:t>are not attributed to </a:t>
            </a:r>
            <a:br>
              <a:rPr lang="en-US" dirty="0" smtClean="0"/>
            </a:br>
            <a:r>
              <a:rPr lang="en-US" dirty="0" smtClean="0"/>
              <a:t>improper control of the ESR</a:t>
            </a:r>
          </a:p>
        </p:txBody>
      </p:sp>
    </p:spTree>
    <p:extLst>
      <p:ext uri="{BB962C8B-B14F-4D97-AF65-F5344CB8AC3E}">
        <p14:creationId xmlns:p14="http://schemas.microsoft.com/office/powerpoint/2010/main" val="156629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1567544" y="169946"/>
            <a:ext cx="4637314" cy="613825"/>
          </a:xfrm>
          <a:prstGeom prst="rect">
            <a:avLst/>
          </a:prstGeom>
          <a:solidFill>
            <a:srgbClr val="FFCC99">
              <a:alpha val="60000"/>
            </a:srgb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smtClean="0">
                <a:latin typeface="+mj-lt"/>
              </a:rPr>
              <a:t>Requests from ESR</a:t>
            </a:r>
            <a:endParaRPr lang="en-US" sz="360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10633" y="1170134"/>
            <a:ext cx="9264075" cy="501675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availability of actual value read back is indispensable</a:t>
            </a:r>
            <a:br>
              <a:rPr lang="en-US" sz="2000" dirty="0" smtClean="0"/>
            </a:br>
            <a:r>
              <a:rPr lang="en-US" sz="2000" dirty="0" smtClean="0"/>
              <a:t>(not necessarily new digitization)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improvement of latency problem (check the results of task force in 2021)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improvement of reliability of DEVICE CONTROL</a:t>
            </a:r>
            <a:endParaRPr lang="en-US" sz="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migration of all components to new control system (device access units)</a:t>
            </a:r>
            <a:br>
              <a:rPr lang="en-US" sz="2000" dirty="0" smtClean="0"/>
            </a:br>
            <a:r>
              <a:rPr lang="en-US" sz="2000" dirty="0" smtClean="0"/>
              <a:t>and operation with one timing </a:t>
            </a:r>
            <a:r>
              <a:rPr lang="en-US" sz="2000" dirty="0" smtClean="0"/>
              <a:t>system</a:t>
            </a:r>
            <a:endParaRPr lang="en-US" sz="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 smtClean="0"/>
              <a:t>rf</a:t>
            </a:r>
            <a:r>
              <a:rPr lang="en-US" sz="2000" dirty="0" smtClean="0"/>
              <a:t> synchronization between rings (B2B),</a:t>
            </a:r>
            <a:br>
              <a:rPr lang="en-US" sz="2000" dirty="0" smtClean="0"/>
            </a:br>
            <a:r>
              <a:rPr lang="en-US" sz="2000" dirty="0" smtClean="0"/>
              <a:t>for transfer to CRYRING and accumulation in the ESR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remove limitation in </a:t>
            </a:r>
            <a:r>
              <a:rPr lang="en-US" sz="2000" dirty="0" err="1" smtClean="0"/>
              <a:t>allocatable</a:t>
            </a:r>
            <a:r>
              <a:rPr lang="en-US" sz="2000" dirty="0" smtClean="0"/>
              <a:t> patterns and simplify pattern </a:t>
            </a:r>
            <a:r>
              <a:rPr lang="en-US" sz="2000" dirty="0" smtClean="0"/>
              <a:t>generation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flexibility in programming of timing events (</a:t>
            </a:r>
            <a:r>
              <a:rPr lang="en-US" sz="2000" smtClean="0"/>
              <a:t>for experiments)</a:t>
            </a:r>
            <a:endParaRPr lang="en-US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simplified system for saving and recall of settings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removal of inconsistencies in parameter manipulations and trims</a:t>
            </a:r>
            <a:br>
              <a:rPr lang="en-US" sz="2000" dirty="0" smtClean="0"/>
            </a:br>
            <a:r>
              <a:rPr lang="en-US" sz="2000" dirty="0" smtClean="0"/>
              <a:t>(illogical and unpredictable response, unclear sequence of manipulations,</a:t>
            </a:r>
            <a:br>
              <a:rPr lang="en-US" sz="2000" dirty="0" smtClean="0"/>
            </a:br>
            <a:r>
              <a:rPr lang="en-US" sz="2000" dirty="0" smtClean="0"/>
              <a:t>interplay of pattern status and sending of new data, outage of AEG ? </a:t>
            </a:r>
            <a:r>
              <a:rPr lang="en-US" sz="2000" dirty="0" smtClean="0"/>
              <a:t>)</a:t>
            </a:r>
            <a:endParaRPr lang="en-US" sz="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integration of beam diagnostics into controls and use in machine optimization</a:t>
            </a:r>
            <a:br>
              <a:rPr lang="en-US" sz="2000" dirty="0" smtClean="0"/>
            </a:br>
            <a:r>
              <a:rPr lang="en-US" sz="2000" dirty="0" smtClean="0"/>
              <a:t>(tuning machine parameters, optimization of transmission)</a:t>
            </a:r>
          </a:p>
        </p:txBody>
      </p:sp>
    </p:spTree>
    <p:extLst>
      <p:ext uri="{BB962C8B-B14F-4D97-AF65-F5344CB8AC3E}">
        <p14:creationId xmlns:p14="http://schemas.microsoft.com/office/powerpoint/2010/main" val="341942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1317522" y="169946"/>
            <a:ext cx="5407743" cy="613825"/>
          </a:xfrm>
          <a:prstGeom prst="rect">
            <a:avLst/>
          </a:prstGeom>
          <a:solidFill>
            <a:srgbClr val="FFCC99">
              <a:alpha val="60000"/>
            </a:srgb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smtClean="0">
                <a:latin typeface="+mj-lt"/>
              </a:rPr>
              <a:t>Summary and Outlook</a:t>
            </a:r>
            <a:endParaRPr lang="en-US" sz="360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264748"/>
            <a:ext cx="9016981" cy="41549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dirty="0" smtClean="0"/>
              <a:t>The new control system has made significant progress during the</a:t>
            </a:r>
            <a:br>
              <a:rPr lang="en-US" sz="2000" b="1" dirty="0" smtClean="0"/>
            </a:br>
            <a:r>
              <a:rPr lang="en-US" sz="2000" b="1" dirty="0" smtClean="0"/>
              <a:t>last 2 years when it was introduced into ESR operation.</a:t>
            </a:r>
          </a:p>
          <a:p>
            <a:pPr algn="l">
              <a:lnSpc>
                <a:spcPct val="150000"/>
              </a:lnSpc>
            </a:pPr>
            <a:endParaRPr lang="en-US" sz="1200" b="1" dirty="0" smtClean="0"/>
          </a:p>
          <a:p>
            <a:pPr algn="l">
              <a:lnSpc>
                <a:spcPct val="150000"/>
              </a:lnSpc>
            </a:pPr>
            <a:r>
              <a:rPr lang="en-US" sz="2000" b="1" dirty="0" smtClean="0"/>
              <a:t>It has a lot of features for advanced machine operation.</a:t>
            </a:r>
          </a:p>
          <a:p>
            <a:pPr algn="l">
              <a:lnSpc>
                <a:spcPct val="150000"/>
              </a:lnSpc>
            </a:pPr>
            <a:endParaRPr lang="en-US" sz="1200" b="1" dirty="0"/>
          </a:p>
          <a:p>
            <a:pPr algn="l">
              <a:lnSpc>
                <a:spcPct val="150000"/>
              </a:lnSpc>
            </a:pPr>
            <a:r>
              <a:rPr lang="en-US" sz="2000" b="1" dirty="0" smtClean="0"/>
              <a:t>Presently the ESR operation for users is not as efficient as it was with the old system:        user operation  </a:t>
            </a:r>
            <a:r>
              <a:rPr lang="en-US" sz="2000" b="1" dirty="0" smtClean="0">
                <a:sym typeface="Symbol" panose="05050102010706020507" pitchFamily="18" charset="2"/>
              </a:rPr>
              <a:t></a:t>
            </a:r>
            <a:r>
              <a:rPr lang="en-US" sz="2000" b="1" dirty="0" smtClean="0"/>
              <a:t>  controls development</a:t>
            </a:r>
          </a:p>
          <a:p>
            <a:pPr algn="l">
              <a:lnSpc>
                <a:spcPct val="150000"/>
              </a:lnSpc>
            </a:pPr>
            <a:endParaRPr lang="en-US" sz="1200" b="1" dirty="0"/>
          </a:p>
          <a:p>
            <a:pPr algn="l">
              <a:lnSpc>
                <a:spcPct val="150000"/>
              </a:lnSpc>
            </a:pPr>
            <a:r>
              <a:rPr lang="en-US" sz="2000" b="1" dirty="0" smtClean="0"/>
              <a:t>More efforts are needed to achieve the previous level of operation both by the control system developers and the machine operators.</a:t>
            </a:r>
          </a:p>
        </p:txBody>
      </p:sp>
    </p:spTree>
    <p:extLst>
      <p:ext uri="{BB962C8B-B14F-4D97-AF65-F5344CB8AC3E}">
        <p14:creationId xmlns:p14="http://schemas.microsoft.com/office/powerpoint/2010/main" val="2285559159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gsi-folienmaster-2014-II</Template>
  <TotalTime>0</TotalTime>
  <Words>1053</Words>
  <Application>Microsoft Office PowerPoint</Application>
  <PresentationFormat>Bildschirmpräsentation (4:3)</PresentationFormat>
  <Paragraphs>106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Wingdings</vt:lpstr>
      <vt:lpstr>gsi-folienmaster-2014-II</vt:lpstr>
      <vt:lpstr>Activities at the ESR and  Requests to Controls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Nuray Simoes</dc:creator>
  <cp:lastModifiedBy>Steck, Markus Dr.</cp:lastModifiedBy>
  <cp:revision>383</cp:revision>
  <cp:lastPrinted>2018-01-25T10:33:01Z</cp:lastPrinted>
  <dcterms:created xsi:type="dcterms:W3CDTF">2017-01-30T13:33:07Z</dcterms:created>
  <dcterms:modified xsi:type="dcterms:W3CDTF">2020-09-17T09:58:52Z</dcterms:modified>
</cp:coreProperties>
</file>