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56" r:id="rId2"/>
    <p:sldId id="257" r:id="rId3"/>
    <p:sldId id="259" r:id="rId4"/>
    <p:sldId id="319" r:id="rId5"/>
    <p:sldId id="327" r:id="rId6"/>
    <p:sldId id="331" r:id="rId7"/>
    <p:sldId id="332" r:id="rId8"/>
    <p:sldId id="333" r:id="rId9"/>
    <p:sldId id="334" r:id="rId10"/>
    <p:sldId id="330" r:id="rId11"/>
    <p:sldId id="320" r:id="rId12"/>
    <p:sldId id="321" r:id="rId13"/>
    <p:sldId id="328" r:id="rId14"/>
    <p:sldId id="329" r:id="rId15"/>
  </p:sldIdLst>
  <p:sldSz cx="9144000" cy="6858000" type="overhead"/>
  <p:notesSz cx="6858000" cy="9144000"/>
  <p:defaultTextStyle>
    <a:defPPr>
      <a:defRPr lang="de-DE"/>
    </a:defPPr>
    <a:lvl1pPr marL="0" algn="l" defTabSz="457051" rtl="0" eaLnBrk="1" latinLnBrk="0" hangingPunct="1">
      <a:defRPr sz="1801" kern="1200">
        <a:solidFill>
          <a:schemeClr val="tx1"/>
        </a:solidFill>
        <a:latin typeface="+mn-lt"/>
        <a:ea typeface="+mn-ea"/>
        <a:cs typeface="+mn-cs"/>
      </a:defRPr>
    </a:lvl1pPr>
    <a:lvl2pPr marL="457051" algn="l" defTabSz="457051" rtl="0" eaLnBrk="1" latinLnBrk="0" hangingPunct="1">
      <a:defRPr sz="1801" kern="1200">
        <a:solidFill>
          <a:schemeClr val="tx1"/>
        </a:solidFill>
        <a:latin typeface="+mn-lt"/>
        <a:ea typeface="+mn-ea"/>
        <a:cs typeface="+mn-cs"/>
      </a:defRPr>
    </a:lvl2pPr>
    <a:lvl3pPr marL="914099" algn="l" defTabSz="457051" rtl="0" eaLnBrk="1" latinLnBrk="0" hangingPunct="1">
      <a:defRPr sz="1801" kern="1200">
        <a:solidFill>
          <a:schemeClr val="tx1"/>
        </a:solidFill>
        <a:latin typeface="+mn-lt"/>
        <a:ea typeface="+mn-ea"/>
        <a:cs typeface="+mn-cs"/>
      </a:defRPr>
    </a:lvl3pPr>
    <a:lvl4pPr marL="1371148" algn="l" defTabSz="457051" rtl="0" eaLnBrk="1" latinLnBrk="0" hangingPunct="1">
      <a:defRPr sz="1801" kern="1200">
        <a:solidFill>
          <a:schemeClr val="tx1"/>
        </a:solidFill>
        <a:latin typeface="+mn-lt"/>
        <a:ea typeface="+mn-ea"/>
        <a:cs typeface="+mn-cs"/>
      </a:defRPr>
    </a:lvl4pPr>
    <a:lvl5pPr marL="1828199" algn="l" defTabSz="457051" rtl="0" eaLnBrk="1" latinLnBrk="0" hangingPunct="1">
      <a:defRPr sz="1801" kern="1200">
        <a:solidFill>
          <a:schemeClr val="tx1"/>
        </a:solidFill>
        <a:latin typeface="+mn-lt"/>
        <a:ea typeface="+mn-ea"/>
        <a:cs typeface="+mn-cs"/>
      </a:defRPr>
    </a:lvl5pPr>
    <a:lvl6pPr marL="2285249" algn="l" defTabSz="457051" rtl="0" eaLnBrk="1" latinLnBrk="0" hangingPunct="1">
      <a:defRPr sz="1801" kern="1200">
        <a:solidFill>
          <a:schemeClr val="tx1"/>
        </a:solidFill>
        <a:latin typeface="+mn-lt"/>
        <a:ea typeface="+mn-ea"/>
        <a:cs typeface="+mn-cs"/>
      </a:defRPr>
    </a:lvl6pPr>
    <a:lvl7pPr marL="2742298" algn="l" defTabSz="457051" rtl="0" eaLnBrk="1" latinLnBrk="0" hangingPunct="1">
      <a:defRPr sz="1801" kern="1200">
        <a:solidFill>
          <a:schemeClr val="tx1"/>
        </a:solidFill>
        <a:latin typeface="+mn-lt"/>
        <a:ea typeface="+mn-ea"/>
        <a:cs typeface="+mn-cs"/>
      </a:defRPr>
    </a:lvl7pPr>
    <a:lvl8pPr marL="3199349" algn="l" defTabSz="457051" rtl="0" eaLnBrk="1" latinLnBrk="0" hangingPunct="1">
      <a:defRPr sz="1801" kern="1200">
        <a:solidFill>
          <a:schemeClr val="tx1"/>
        </a:solidFill>
        <a:latin typeface="+mn-lt"/>
        <a:ea typeface="+mn-ea"/>
        <a:cs typeface="+mn-cs"/>
      </a:defRPr>
    </a:lvl8pPr>
    <a:lvl9pPr marL="3656399" algn="l" defTabSz="457051" rtl="0" eaLnBrk="1" latinLnBrk="0" hangingPunct="1">
      <a:defRPr sz="180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B63"/>
    <a:srgbClr val="FECD8C"/>
    <a:srgbClr val="FF9966"/>
    <a:srgbClr val="6FF172"/>
    <a:srgbClr val="0000FF"/>
    <a:srgbClr val="CC0000"/>
    <a:srgbClr val="FF0000"/>
    <a:srgbClr val="333333"/>
    <a:srgbClr val="666666"/>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68" autoAdjust="0"/>
    <p:restoredTop sz="94655" autoAdjust="0"/>
  </p:normalViewPr>
  <p:slideViewPr>
    <p:cSldViewPr snapToGrid="0" snapToObjects="1">
      <p:cViewPr varScale="1">
        <p:scale>
          <a:sx n="163" d="100"/>
          <a:sy n="163" d="100"/>
        </p:scale>
        <p:origin x="888"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28F764F-CEC1-40B1-BD94-05EA7B7B26C7}"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de-DE"/>
        </a:p>
      </dgm:t>
    </dgm:pt>
    <dgm:pt modelId="{FE841719-4781-4FAC-95F1-BCC7B4312AAB}">
      <dgm:prSet phldrT="[Text]" custT="1"/>
      <dgm:spPr/>
      <dgm:t>
        <a:bodyPr/>
        <a:lstStyle/>
        <a:p>
          <a:r>
            <a:rPr lang="en-US" sz="1100" b="1" dirty="0"/>
            <a:t>Injection</a:t>
          </a:r>
          <a:endParaRPr lang="de-DE" sz="1100" b="1" dirty="0"/>
        </a:p>
      </dgm:t>
    </dgm:pt>
    <dgm:pt modelId="{EE1E5D4C-F817-4B72-9301-B36EA0155327}" type="parTrans" cxnId="{5529F8B0-2400-4442-975D-C3B94DA46BC6}">
      <dgm:prSet/>
      <dgm:spPr/>
      <dgm:t>
        <a:bodyPr/>
        <a:lstStyle/>
        <a:p>
          <a:endParaRPr lang="de-DE"/>
        </a:p>
      </dgm:t>
    </dgm:pt>
    <dgm:pt modelId="{56E479CE-B7C6-423B-91F9-839B92AD4150}" type="sibTrans" cxnId="{5529F8B0-2400-4442-975D-C3B94DA46BC6}">
      <dgm:prSet/>
      <dgm:spPr/>
      <dgm:t>
        <a:bodyPr/>
        <a:lstStyle/>
        <a:p>
          <a:endParaRPr lang="de-DE"/>
        </a:p>
      </dgm:t>
    </dgm:pt>
    <dgm:pt modelId="{52F72F01-2463-4113-97C9-10C5F444E992}">
      <dgm:prSet phldrT="[Text]" custT="1"/>
      <dgm:spPr/>
      <dgm:t>
        <a:bodyPr/>
        <a:lstStyle/>
        <a:p>
          <a:r>
            <a:rPr lang="en-US" sz="1100" dirty="0"/>
            <a:t>single-turn</a:t>
          </a:r>
          <a:endParaRPr lang="de-DE" sz="1100" dirty="0"/>
        </a:p>
      </dgm:t>
    </dgm:pt>
    <dgm:pt modelId="{6B97A8DE-FAC2-46ED-B315-59DD869FAA40}" type="parTrans" cxnId="{AA9449C5-4B31-428F-92D6-3FEBEB251CBB}">
      <dgm:prSet/>
      <dgm:spPr/>
      <dgm:t>
        <a:bodyPr/>
        <a:lstStyle/>
        <a:p>
          <a:endParaRPr lang="de-DE"/>
        </a:p>
      </dgm:t>
    </dgm:pt>
    <dgm:pt modelId="{173E018C-F84C-438F-A860-3EF3EBB30585}" type="sibTrans" cxnId="{AA9449C5-4B31-428F-92D6-3FEBEB251CBB}">
      <dgm:prSet/>
      <dgm:spPr/>
      <dgm:t>
        <a:bodyPr/>
        <a:lstStyle/>
        <a:p>
          <a:endParaRPr lang="de-DE"/>
        </a:p>
      </dgm:t>
    </dgm:pt>
    <dgm:pt modelId="{B62C9344-A018-4D9D-A44D-102902C1E205}">
      <dgm:prSet phldrT="[Text]" custT="1"/>
      <dgm:spPr/>
      <dgm:t>
        <a:bodyPr/>
        <a:lstStyle/>
        <a:p>
          <a:r>
            <a:rPr lang="en-US" sz="1100" b="1" dirty="0"/>
            <a:t>Bunch rotation &amp;              de-bunching</a:t>
          </a:r>
          <a:endParaRPr lang="de-DE" sz="1100" b="1" dirty="0"/>
        </a:p>
      </dgm:t>
    </dgm:pt>
    <dgm:pt modelId="{08C8487C-3489-4925-AA9D-AAF70A549D75}" type="parTrans" cxnId="{E2BC5D5B-0AE9-4E39-AF52-26A6E5C327C4}">
      <dgm:prSet/>
      <dgm:spPr/>
      <dgm:t>
        <a:bodyPr/>
        <a:lstStyle/>
        <a:p>
          <a:endParaRPr lang="de-DE"/>
        </a:p>
      </dgm:t>
    </dgm:pt>
    <dgm:pt modelId="{68099F46-7D38-4D4B-87F2-015C4E282C74}" type="sibTrans" cxnId="{E2BC5D5B-0AE9-4E39-AF52-26A6E5C327C4}">
      <dgm:prSet/>
      <dgm:spPr/>
      <dgm:t>
        <a:bodyPr/>
        <a:lstStyle/>
        <a:p>
          <a:endParaRPr lang="de-DE"/>
        </a:p>
      </dgm:t>
    </dgm:pt>
    <dgm:pt modelId="{4A3BA0E4-56E6-437C-A060-A5512C8E5932}">
      <dgm:prSet phldrT="[Text]" custT="1"/>
      <dgm:spPr/>
      <dgm:t>
        <a:bodyPr/>
        <a:lstStyle/>
        <a:p>
          <a:r>
            <a:rPr lang="en-US" sz="1100" dirty="0" smtClean="0"/>
            <a:t>Max. RF voltage of 100 kV for p-bar bunch rotation.</a:t>
          </a:r>
          <a:endParaRPr lang="de-DE" sz="1100" dirty="0"/>
        </a:p>
      </dgm:t>
    </dgm:pt>
    <dgm:pt modelId="{AF340E07-7437-4EB7-AE3B-30BF89A95320}" type="parTrans" cxnId="{B211E5F7-34E1-4F58-A4CD-9FDCA6E1817C}">
      <dgm:prSet/>
      <dgm:spPr/>
      <dgm:t>
        <a:bodyPr/>
        <a:lstStyle/>
        <a:p>
          <a:endParaRPr lang="de-DE"/>
        </a:p>
      </dgm:t>
    </dgm:pt>
    <dgm:pt modelId="{8C074E3B-8012-4E5E-86B9-EAF0FD1B75F5}" type="sibTrans" cxnId="{B211E5F7-34E1-4F58-A4CD-9FDCA6E1817C}">
      <dgm:prSet/>
      <dgm:spPr/>
      <dgm:t>
        <a:bodyPr/>
        <a:lstStyle/>
        <a:p>
          <a:endParaRPr lang="de-DE"/>
        </a:p>
      </dgm:t>
    </dgm:pt>
    <dgm:pt modelId="{F94D148D-3B98-4499-8029-F7CB284AC16E}">
      <dgm:prSet phldrT="[Text]" custT="1"/>
      <dgm:spPr/>
      <dgm:t>
        <a:bodyPr/>
        <a:lstStyle/>
        <a:p>
          <a:r>
            <a:rPr lang="en-US" sz="1100" b="1" dirty="0"/>
            <a:t>Stochastic cooling</a:t>
          </a:r>
          <a:endParaRPr lang="de-DE" sz="1100" b="1" dirty="0"/>
        </a:p>
      </dgm:t>
    </dgm:pt>
    <dgm:pt modelId="{507BD687-9511-4EF4-A2E2-83C0A4F966E5}" type="parTrans" cxnId="{F7D1425F-DD60-4559-B7F9-4C963E25ECEB}">
      <dgm:prSet/>
      <dgm:spPr/>
      <dgm:t>
        <a:bodyPr/>
        <a:lstStyle/>
        <a:p>
          <a:endParaRPr lang="de-DE"/>
        </a:p>
      </dgm:t>
    </dgm:pt>
    <dgm:pt modelId="{62C6CE09-6D4A-4855-92C8-6FC86020BE3D}" type="sibTrans" cxnId="{F7D1425F-DD60-4559-B7F9-4C963E25ECEB}">
      <dgm:prSet/>
      <dgm:spPr/>
      <dgm:t>
        <a:bodyPr/>
        <a:lstStyle/>
        <a:p>
          <a:endParaRPr lang="de-DE"/>
        </a:p>
      </dgm:t>
    </dgm:pt>
    <dgm:pt modelId="{67884BA2-23A9-49A2-8F02-7EC82FF1EA98}">
      <dgm:prSet phldrT="[Text]" custT="1"/>
      <dgm:spPr/>
      <dgm:t>
        <a:bodyPr/>
        <a:lstStyle/>
        <a:p>
          <a:r>
            <a:rPr lang="en-US" sz="1100" b="1" dirty="0"/>
            <a:t>Re-bunching</a:t>
          </a:r>
          <a:endParaRPr lang="de-DE" sz="1100" b="1" dirty="0"/>
        </a:p>
      </dgm:t>
    </dgm:pt>
    <dgm:pt modelId="{7AEDCF96-70AF-451C-B200-0CBC51F0DC0C}" type="parTrans" cxnId="{BFCDCD9E-89D1-459D-963B-B3A8CD7F2178}">
      <dgm:prSet/>
      <dgm:spPr/>
      <dgm:t>
        <a:bodyPr/>
        <a:lstStyle/>
        <a:p>
          <a:endParaRPr lang="de-DE"/>
        </a:p>
      </dgm:t>
    </dgm:pt>
    <dgm:pt modelId="{427AC8F1-043C-46AD-A598-5BD46A9E8A07}" type="sibTrans" cxnId="{BFCDCD9E-89D1-459D-963B-B3A8CD7F2178}">
      <dgm:prSet/>
      <dgm:spPr/>
      <dgm:t>
        <a:bodyPr/>
        <a:lstStyle/>
        <a:p>
          <a:endParaRPr lang="de-DE"/>
        </a:p>
      </dgm:t>
    </dgm:pt>
    <dgm:pt modelId="{9C7E2B8F-1102-4E11-83E2-C62496613CCA}">
      <dgm:prSet phldrT="[Text]" custT="1"/>
      <dgm:spPr/>
      <dgm:t>
        <a:bodyPr/>
        <a:lstStyle/>
        <a:p>
          <a:r>
            <a:rPr lang="en-US" sz="1100" b="1" dirty="0"/>
            <a:t>Extraction</a:t>
          </a:r>
          <a:endParaRPr lang="de-DE" sz="1100" b="1" dirty="0"/>
        </a:p>
      </dgm:t>
    </dgm:pt>
    <dgm:pt modelId="{BF834CB7-7ED2-4F43-B42D-39106850B8ED}" type="parTrans" cxnId="{9F75BE5B-05EE-4AA7-AF4B-545EA85AFF54}">
      <dgm:prSet/>
      <dgm:spPr/>
      <dgm:t>
        <a:bodyPr/>
        <a:lstStyle/>
        <a:p>
          <a:endParaRPr lang="de-DE"/>
        </a:p>
      </dgm:t>
    </dgm:pt>
    <dgm:pt modelId="{F9CF31CD-C43F-4302-A2C4-F9DCD3C5DE6D}" type="sibTrans" cxnId="{9F75BE5B-05EE-4AA7-AF4B-545EA85AFF54}">
      <dgm:prSet/>
      <dgm:spPr/>
      <dgm:t>
        <a:bodyPr/>
        <a:lstStyle/>
        <a:p>
          <a:endParaRPr lang="de-DE"/>
        </a:p>
      </dgm:t>
    </dgm:pt>
    <dgm:pt modelId="{A2DF7FFF-039D-41D9-8870-8D5F23809557}">
      <dgm:prSet phldrT="[Text]" custT="1"/>
      <dgm:spPr/>
      <dgm:t>
        <a:bodyPr/>
        <a:lstStyle/>
        <a:p>
          <a:r>
            <a:rPr lang="en-US" sz="1100" dirty="0"/>
            <a:t>Re-excite RF voltage for re-bunching</a:t>
          </a:r>
          <a:endParaRPr lang="de-DE" sz="1100" dirty="0"/>
        </a:p>
      </dgm:t>
    </dgm:pt>
    <dgm:pt modelId="{1EA6F953-8EB0-47CC-8CA8-E10E3A0CEE85}" type="parTrans" cxnId="{3D538E5E-560D-4E30-A478-0ABE860688F9}">
      <dgm:prSet/>
      <dgm:spPr/>
      <dgm:t>
        <a:bodyPr/>
        <a:lstStyle/>
        <a:p>
          <a:endParaRPr lang="de-DE"/>
        </a:p>
      </dgm:t>
    </dgm:pt>
    <dgm:pt modelId="{E4399DD0-1DEF-43C1-BF0C-ED6415E322E6}" type="sibTrans" cxnId="{3D538E5E-560D-4E30-A478-0ABE860688F9}">
      <dgm:prSet/>
      <dgm:spPr/>
      <dgm:t>
        <a:bodyPr/>
        <a:lstStyle/>
        <a:p>
          <a:endParaRPr lang="de-DE"/>
        </a:p>
      </dgm:t>
    </dgm:pt>
    <dgm:pt modelId="{D7A79069-F4A1-4FC9-AF8D-D85C6ADA6F40}">
      <dgm:prSet phldrT="[Text]" custT="1"/>
      <dgm:spPr/>
      <dgm:t>
        <a:bodyPr/>
        <a:lstStyle/>
        <a:p>
          <a:r>
            <a:rPr lang="en-US" sz="1100" dirty="0"/>
            <a:t>Simultaneous 3D </a:t>
          </a:r>
          <a:r>
            <a:rPr lang="en-US" sz="1100" dirty="0" smtClean="0"/>
            <a:t>cooling</a:t>
          </a:r>
          <a:endParaRPr lang="de-DE" sz="1100" dirty="0"/>
        </a:p>
      </dgm:t>
    </dgm:pt>
    <dgm:pt modelId="{A4F0909C-E6D6-4985-82AB-FF8CAE000A65}" type="parTrans" cxnId="{76FE57BE-1AB1-4438-A4E9-DFA95FBDBD63}">
      <dgm:prSet/>
      <dgm:spPr/>
      <dgm:t>
        <a:bodyPr/>
        <a:lstStyle/>
        <a:p>
          <a:endParaRPr lang="de-DE"/>
        </a:p>
      </dgm:t>
    </dgm:pt>
    <dgm:pt modelId="{54E34CFA-14F3-4DE7-AB85-6411708F7F80}" type="sibTrans" cxnId="{76FE57BE-1AB1-4438-A4E9-DFA95FBDBD63}">
      <dgm:prSet/>
      <dgm:spPr/>
      <dgm:t>
        <a:bodyPr/>
        <a:lstStyle/>
        <a:p>
          <a:endParaRPr lang="de-DE"/>
        </a:p>
      </dgm:t>
    </dgm:pt>
    <dgm:pt modelId="{E31ED0FB-A2BB-4BDF-9CC9-3B8A793F9827}">
      <dgm:prSet phldrT="[Text]" custT="1"/>
      <dgm:spPr/>
      <dgm:t>
        <a:bodyPr/>
        <a:lstStyle/>
        <a:p>
          <a:r>
            <a:rPr lang="en-US" sz="1100" dirty="0"/>
            <a:t>to HESR</a:t>
          </a:r>
          <a:endParaRPr lang="de-DE" sz="1100" dirty="0"/>
        </a:p>
      </dgm:t>
    </dgm:pt>
    <dgm:pt modelId="{2A7E0C97-6095-4966-8278-DC406ADE7F83}" type="parTrans" cxnId="{BF0DCE87-2BEB-49C3-9792-7A42FCFADA50}">
      <dgm:prSet/>
      <dgm:spPr/>
      <dgm:t>
        <a:bodyPr/>
        <a:lstStyle/>
        <a:p>
          <a:endParaRPr lang="de-DE"/>
        </a:p>
      </dgm:t>
    </dgm:pt>
    <dgm:pt modelId="{6B998F74-E4FE-415A-826D-428856E8B85A}" type="sibTrans" cxnId="{BF0DCE87-2BEB-49C3-9792-7A42FCFADA50}">
      <dgm:prSet/>
      <dgm:spPr/>
      <dgm:t>
        <a:bodyPr/>
        <a:lstStyle/>
        <a:p>
          <a:endParaRPr lang="de-DE"/>
        </a:p>
      </dgm:t>
    </dgm:pt>
    <dgm:pt modelId="{3CCDF30C-0274-4FCC-BAEE-AD2482844747}">
      <dgm:prSet phldrT="[Text]" custT="1"/>
      <dgm:spPr/>
      <dgm:t>
        <a:bodyPr/>
        <a:lstStyle/>
        <a:p>
          <a:r>
            <a:rPr lang="en-US" sz="1100" dirty="0"/>
            <a:t>injected bunch length</a:t>
          </a:r>
          <a:r>
            <a:rPr lang="ru-RU" sz="1100" dirty="0"/>
            <a:t> </a:t>
          </a:r>
          <a:r>
            <a:rPr lang="en-US" sz="1100" dirty="0" err="1"/>
            <a:t>σ</a:t>
          </a:r>
          <a:r>
            <a:rPr lang="en-US" sz="1100" baseline="-25000" dirty="0" err="1"/>
            <a:t>b</a:t>
          </a:r>
          <a:r>
            <a:rPr lang="en-US" sz="1100" dirty="0"/>
            <a:t> ~ </a:t>
          </a:r>
          <a:r>
            <a:rPr lang="en-US" sz="1100" dirty="0" smtClean="0"/>
            <a:t>50 ns</a:t>
          </a:r>
          <a:r>
            <a:rPr lang="en-US" sz="1100" dirty="0"/>
            <a:t>.</a:t>
          </a:r>
          <a:endParaRPr lang="de-DE" sz="1100" dirty="0"/>
        </a:p>
      </dgm:t>
    </dgm:pt>
    <dgm:pt modelId="{802537C9-B3B9-4750-9EA7-2B2CD2C9AB02}" type="parTrans" cxnId="{B32C27FC-CB65-4D31-B214-48721F80840F}">
      <dgm:prSet/>
      <dgm:spPr/>
      <dgm:t>
        <a:bodyPr/>
        <a:lstStyle/>
        <a:p>
          <a:endParaRPr lang="de-DE"/>
        </a:p>
      </dgm:t>
    </dgm:pt>
    <dgm:pt modelId="{F519A08E-2BF1-4816-A41A-BC68D78E3022}" type="sibTrans" cxnId="{B32C27FC-CB65-4D31-B214-48721F80840F}">
      <dgm:prSet/>
      <dgm:spPr/>
      <dgm:t>
        <a:bodyPr/>
        <a:lstStyle/>
        <a:p>
          <a:endParaRPr lang="de-DE"/>
        </a:p>
      </dgm:t>
    </dgm:pt>
    <dgm:pt modelId="{BE2CF538-E5A8-4F40-8CA7-C3759E72080B}" type="pres">
      <dgm:prSet presAssocID="{328F764F-CEC1-40B1-BD94-05EA7B7B26C7}" presName="linearFlow" presStyleCnt="0">
        <dgm:presLayoutVars>
          <dgm:dir/>
          <dgm:animLvl val="lvl"/>
          <dgm:resizeHandles val="exact"/>
        </dgm:presLayoutVars>
      </dgm:prSet>
      <dgm:spPr/>
      <dgm:t>
        <a:bodyPr/>
        <a:lstStyle/>
        <a:p>
          <a:endParaRPr lang="de-DE"/>
        </a:p>
      </dgm:t>
    </dgm:pt>
    <dgm:pt modelId="{5378660B-835B-459D-B89E-DAA831F6EB12}" type="pres">
      <dgm:prSet presAssocID="{FE841719-4781-4FAC-95F1-BCC7B4312AAB}" presName="composite" presStyleCnt="0"/>
      <dgm:spPr/>
    </dgm:pt>
    <dgm:pt modelId="{2A60A5D5-2111-443A-825A-19B38504EC5B}" type="pres">
      <dgm:prSet presAssocID="{FE841719-4781-4FAC-95F1-BCC7B4312AAB}" presName="parTx" presStyleLbl="node1" presStyleIdx="0" presStyleCnt="5">
        <dgm:presLayoutVars>
          <dgm:chMax val="0"/>
          <dgm:chPref val="0"/>
          <dgm:bulletEnabled val="1"/>
        </dgm:presLayoutVars>
      </dgm:prSet>
      <dgm:spPr/>
      <dgm:t>
        <a:bodyPr/>
        <a:lstStyle/>
        <a:p>
          <a:endParaRPr lang="de-DE"/>
        </a:p>
      </dgm:t>
    </dgm:pt>
    <dgm:pt modelId="{8E6D782D-1B30-4AEA-B5A2-15985D08AAC4}" type="pres">
      <dgm:prSet presAssocID="{FE841719-4781-4FAC-95F1-BCC7B4312AAB}" presName="parSh" presStyleLbl="node1" presStyleIdx="0" presStyleCnt="5" custScaleY="144521" custLinFactY="-90639" custLinFactNeighborX="9054" custLinFactNeighborY="-100000"/>
      <dgm:spPr/>
      <dgm:t>
        <a:bodyPr/>
        <a:lstStyle/>
        <a:p>
          <a:endParaRPr lang="de-DE"/>
        </a:p>
      </dgm:t>
    </dgm:pt>
    <dgm:pt modelId="{0578F067-32C4-4CD5-BB16-5975D520CE7E}" type="pres">
      <dgm:prSet presAssocID="{FE841719-4781-4FAC-95F1-BCC7B4312AAB}" presName="desTx" presStyleLbl="fgAcc1" presStyleIdx="0" presStyleCnt="5" custScaleY="100000" custLinFactNeighborX="4323" custLinFactNeighborY="-63567">
        <dgm:presLayoutVars>
          <dgm:bulletEnabled val="1"/>
        </dgm:presLayoutVars>
      </dgm:prSet>
      <dgm:spPr/>
      <dgm:t>
        <a:bodyPr/>
        <a:lstStyle/>
        <a:p>
          <a:endParaRPr lang="de-DE"/>
        </a:p>
      </dgm:t>
    </dgm:pt>
    <dgm:pt modelId="{5CC80817-3F56-4AFD-BFB5-8521CF09FBC6}" type="pres">
      <dgm:prSet presAssocID="{56E479CE-B7C6-423B-91F9-839B92AD4150}" presName="sibTrans" presStyleLbl="sibTrans2D1" presStyleIdx="0" presStyleCnt="4"/>
      <dgm:spPr/>
      <dgm:t>
        <a:bodyPr/>
        <a:lstStyle/>
        <a:p>
          <a:endParaRPr lang="de-DE"/>
        </a:p>
      </dgm:t>
    </dgm:pt>
    <dgm:pt modelId="{7BBE3C76-572E-471A-944D-02481C3B02CC}" type="pres">
      <dgm:prSet presAssocID="{56E479CE-B7C6-423B-91F9-839B92AD4150}" presName="connTx" presStyleLbl="sibTrans2D1" presStyleIdx="0" presStyleCnt="4"/>
      <dgm:spPr/>
      <dgm:t>
        <a:bodyPr/>
        <a:lstStyle/>
        <a:p>
          <a:endParaRPr lang="de-DE"/>
        </a:p>
      </dgm:t>
    </dgm:pt>
    <dgm:pt modelId="{D0ACA685-772E-40D4-BF9F-0E9CB89D28BB}" type="pres">
      <dgm:prSet presAssocID="{B62C9344-A018-4D9D-A44D-102902C1E205}" presName="composite" presStyleCnt="0"/>
      <dgm:spPr/>
    </dgm:pt>
    <dgm:pt modelId="{43A715AF-3BB9-428A-9549-0EC7B37820A2}" type="pres">
      <dgm:prSet presAssocID="{B62C9344-A018-4D9D-A44D-102902C1E205}" presName="parTx" presStyleLbl="node1" presStyleIdx="0" presStyleCnt="5">
        <dgm:presLayoutVars>
          <dgm:chMax val="0"/>
          <dgm:chPref val="0"/>
          <dgm:bulletEnabled val="1"/>
        </dgm:presLayoutVars>
      </dgm:prSet>
      <dgm:spPr/>
      <dgm:t>
        <a:bodyPr/>
        <a:lstStyle/>
        <a:p>
          <a:endParaRPr lang="de-DE"/>
        </a:p>
      </dgm:t>
    </dgm:pt>
    <dgm:pt modelId="{B7C57E22-1B8E-40D5-8D57-CFC8FD4EEE66}" type="pres">
      <dgm:prSet presAssocID="{B62C9344-A018-4D9D-A44D-102902C1E205}" presName="parSh" presStyleLbl="node1" presStyleIdx="1" presStyleCnt="5" custScaleX="179602" custScaleY="144521" custLinFactY="-44401" custLinFactNeighborX="-3284" custLinFactNeighborY="-100000"/>
      <dgm:spPr/>
      <dgm:t>
        <a:bodyPr/>
        <a:lstStyle/>
        <a:p>
          <a:endParaRPr lang="de-DE"/>
        </a:p>
      </dgm:t>
    </dgm:pt>
    <dgm:pt modelId="{79C4B85F-A6C7-4FF9-8DD6-ED333E13EF51}" type="pres">
      <dgm:prSet presAssocID="{B62C9344-A018-4D9D-A44D-102902C1E205}" presName="desTx" presStyleLbl="fgAcc1" presStyleIdx="1" presStyleCnt="5" custScaleX="207143" custScaleY="177080" custLinFactNeighborX="10344" custLinFactNeighborY="-9004">
        <dgm:presLayoutVars>
          <dgm:bulletEnabled val="1"/>
        </dgm:presLayoutVars>
      </dgm:prSet>
      <dgm:spPr/>
      <dgm:t>
        <a:bodyPr/>
        <a:lstStyle/>
        <a:p>
          <a:endParaRPr lang="de-DE"/>
        </a:p>
      </dgm:t>
    </dgm:pt>
    <dgm:pt modelId="{91F91A42-B74E-4FB6-A7AD-1854C799A8A1}" type="pres">
      <dgm:prSet presAssocID="{68099F46-7D38-4D4B-87F2-015C4E282C74}" presName="sibTrans" presStyleLbl="sibTrans2D1" presStyleIdx="1" presStyleCnt="4"/>
      <dgm:spPr/>
      <dgm:t>
        <a:bodyPr/>
        <a:lstStyle/>
        <a:p>
          <a:endParaRPr lang="de-DE"/>
        </a:p>
      </dgm:t>
    </dgm:pt>
    <dgm:pt modelId="{A5D70D5F-A2BF-405B-80E5-1A0D37C325D5}" type="pres">
      <dgm:prSet presAssocID="{68099F46-7D38-4D4B-87F2-015C4E282C74}" presName="connTx" presStyleLbl="sibTrans2D1" presStyleIdx="1" presStyleCnt="4"/>
      <dgm:spPr/>
      <dgm:t>
        <a:bodyPr/>
        <a:lstStyle/>
        <a:p>
          <a:endParaRPr lang="de-DE"/>
        </a:p>
      </dgm:t>
    </dgm:pt>
    <dgm:pt modelId="{7D0F8BF7-04DA-4302-B691-EA274FF62D88}" type="pres">
      <dgm:prSet presAssocID="{F94D148D-3B98-4499-8029-F7CB284AC16E}" presName="composite" presStyleCnt="0"/>
      <dgm:spPr/>
    </dgm:pt>
    <dgm:pt modelId="{93CF2898-034D-4E3F-B3D8-09CF915A495B}" type="pres">
      <dgm:prSet presAssocID="{F94D148D-3B98-4499-8029-F7CB284AC16E}" presName="parTx" presStyleLbl="node1" presStyleIdx="1" presStyleCnt="5">
        <dgm:presLayoutVars>
          <dgm:chMax val="0"/>
          <dgm:chPref val="0"/>
          <dgm:bulletEnabled val="1"/>
        </dgm:presLayoutVars>
      </dgm:prSet>
      <dgm:spPr/>
      <dgm:t>
        <a:bodyPr/>
        <a:lstStyle/>
        <a:p>
          <a:endParaRPr lang="de-DE"/>
        </a:p>
      </dgm:t>
    </dgm:pt>
    <dgm:pt modelId="{DF6B0A15-7962-46A1-B881-209604FAFBC7}" type="pres">
      <dgm:prSet presAssocID="{F94D148D-3B98-4499-8029-F7CB284AC16E}" presName="parSh" presStyleLbl="node1" presStyleIdx="2" presStyleCnt="5" custScaleX="138497" custScaleY="144521" custLinFactY="-44880" custLinFactNeighborY="-100000"/>
      <dgm:spPr/>
      <dgm:t>
        <a:bodyPr/>
        <a:lstStyle/>
        <a:p>
          <a:endParaRPr lang="de-DE"/>
        </a:p>
      </dgm:t>
    </dgm:pt>
    <dgm:pt modelId="{316733D9-9B2D-4B89-A416-28FE470A0827}" type="pres">
      <dgm:prSet presAssocID="{F94D148D-3B98-4499-8029-F7CB284AC16E}" presName="desTx" presStyleLbl="fgAcc1" presStyleIdx="2" presStyleCnt="5" custScaleX="146083" custScaleY="171484" custLinFactNeighborX="3197" custLinFactNeighborY="-11587">
        <dgm:presLayoutVars>
          <dgm:bulletEnabled val="1"/>
        </dgm:presLayoutVars>
      </dgm:prSet>
      <dgm:spPr/>
      <dgm:t>
        <a:bodyPr/>
        <a:lstStyle/>
        <a:p>
          <a:endParaRPr lang="de-DE"/>
        </a:p>
      </dgm:t>
    </dgm:pt>
    <dgm:pt modelId="{0EDC3AC0-D929-4B9A-8E93-ACD2B8EC6124}" type="pres">
      <dgm:prSet presAssocID="{62C6CE09-6D4A-4855-92C8-6FC86020BE3D}" presName="sibTrans" presStyleLbl="sibTrans2D1" presStyleIdx="2" presStyleCnt="4"/>
      <dgm:spPr/>
      <dgm:t>
        <a:bodyPr/>
        <a:lstStyle/>
        <a:p>
          <a:endParaRPr lang="de-DE"/>
        </a:p>
      </dgm:t>
    </dgm:pt>
    <dgm:pt modelId="{1019B470-47F9-4330-982C-0675F1310EA3}" type="pres">
      <dgm:prSet presAssocID="{62C6CE09-6D4A-4855-92C8-6FC86020BE3D}" presName="connTx" presStyleLbl="sibTrans2D1" presStyleIdx="2" presStyleCnt="4"/>
      <dgm:spPr/>
      <dgm:t>
        <a:bodyPr/>
        <a:lstStyle/>
        <a:p>
          <a:endParaRPr lang="de-DE"/>
        </a:p>
      </dgm:t>
    </dgm:pt>
    <dgm:pt modelId="{5CE7C4CD-7207-455E-A71B-F8B7A47BBDFC}" type="pres">
      <dgm:prSet presAssocID="{67884BA2-23A9-49A2-8F02-7EC82FF1EA98}" presName="composite" presStyleCnt="0"/>
      <dgm:spPr/>
    </dgm:pt>
    <dgm:pt modelId="{BA015A36-6AB7-4010-A732-DEAC4064CE78}" type="pres">
      <dgm:prSet presAssocID="{67884BA2-23A9-49A2-8F02-7EC82FF1EA98}" presName="parTx" presStyleLbl="node1" presStyleIdx="2" presStyleCnt="5">
        <dgm:presLayoutVars>
          <dgm:chMax val="0"/>
          <dgm:chPref val="0"/>
          <dgm:bulletEnabled val="1"/>
        </dgm:presLayoutVars>
      </dgm:prSet>
      <dgm:spPr/>
      <dgm:t>
        <a:bodyPr/>
        <a:lstStyle/>
        <a:p>
          <a:endParaRPr lang="de-DE"/>
        </a:p>
      </dgm:t>
    </dgm:pt>
    <dgm:pt modelId="{BB431C5A-2BC4-4D01-84A4-3692C74DD5A0}" type="pres">
      <dgm:prSet presAssocID="{67884BA2-23A9-49A2-8F02-7EC82FF1EA98}" presName="parSh" presStyleLbl="node1" presStyleIdx="3" presStyleCnt="5" custScaleY="144521" custLinFactY="-43574" custLinFactNeighborY="-100000"/>
      <dgm:spPr/>
      <dgm:t>
        <a:bodyPr/>
        <a:lstStyle/>
        <a:p>
          <a:endParaRPr lang="de-DE"/>
        </a:p>
      </dgm:t>
    </dgm:pt>
    <dgm:pt modelId="{8F0B1BEC-0D0A-46BF-A260-AC9B4C970A63}" type="pres">
      <dgm:prSet presAssocID="{67884BA2-23A9-49A2-8F02-7EC82FF1EA98}" presName="desTx" presStyleLbl="fgAcc1" presStyleIdx="3" presStyleCnt="5" custScaleY="187605" custLinFactNeighborX="-3850" custLinFactNeighborY="-3673">
        <dgm:presLayoutVars>
          <dgm:bulletEnabled val="1"/>
        </dgm:presLayoutVars>
      </dgm:prSet>
      <dgm:spPr/>
      <dgm:t>
        <a:bodyPr/>
        <a:lstStyle/>
        <a:p>
          <a:endParaRPr lang="de-DE"/>
        </a:p>
      </dgm:t>
    </dgm:pt>
    <dgm:pt modelId="{498F8289-FC80-4C63-A3A8-5E79BC809DE0}" type="pres">
      <dgm:prSet presAssocID="{427AC8F1-043C-46AD-A598-5BD46A9E8A07}" presName="sibTrans" presStyleLbl="sibTrans2D1" presStyleIdx="3" presStyleCnt="4"/>
      <dgm:spPr/>
      <dgm:t>
        <a:bodyPr/>
        <a:lstStyle/>
        <a:p>
          <a:endParaRPr lang="de-DE"/>
        </a:p>
      </dgm:t>
    </dgm:pt>
    <dgm:pt modelId="{A823DA89-D219-4708-A951-0760A9818243}" type="pres">
      <dgm:prSet presAssocID="{427AC8F1-043C-46AD-A598-5BD46A9E8A07}" presName="connTx" presStyleLbl="sibTrans2D1" presStyleIdx="3" presStyleCnt="4"/>
      <dgm:spPr/>
      <dgm:t>
        <a:bodyPr/>
        <a:lstStyle/>
        <a:p>
          <a:endParaRPr lang="de-DE"/>
        </a:p>
      </dgm:t>
    </dgm:pt>
    <dgm:pt modelId="{6D02B3FF-DF63-41C7-BA82-CA327A46D316}" type="pres">
      <dgm:prSet presAssocID="{9C7E2B8F-1102-4E11-83E2-C62496613CCA}" presName="composite" presStyleCnt="0"/>
      <dgm:spPr/>
    </dgm:pt>
    <dgm:pt modelId="{55D9224D-24BA-45B4-801E-345C20B3DB74}" type="pres">
      <dgm:prSet presAssocID="{9C7E2B8F-1102-4E11-83E2-C62496613CCA}" presName="parTx" presStyleLbl="node1" presStyleIdx="3" presStyleCnt="5">
        <dgm:presLayoutVars>
          <dgm:chMax val="0"/>
          <dgm:chPref val="0"/>
          <dgm:bulletEnabled val="1"/>
        </dgm:presLayoutVars>
      </dgm:prSet>
      <dgm:spPr/>
      <dgm:t>
        <a:bodyPr/>
        <a:lstStyle/>
        <a:p>
          <a:endParaRPr lang="de-DE"/>
        </a:p>
      </dgm:t>
    </dgm:pt>
    <dgm:pt modelId="{F4226E3D-AF89-4BF3-9F46-81BA8B2A32EE}" type="pres">
      <dgm:prSet presAssocID="{9C7E2B8F-1102-4E11-83E2-C62496613CCA}" presName="parSh" presStyleLbl="node1" presStyleIdx="4" presStyleCnt="5" custScaleX="87520" custScaleY="144521" custLinFactY="-88530" custLinFactNeighborX="-605" custLinFactNeighborY="-100000"/>
      <dgm:spPr/>
      <dgm:t>
        <a:bodyPr/>
        <a:lstStyle/>
        <a:p>
          <a:endParaRPr lang="de-DE"/>
        </a:p>
      </dgm:t>
    </dgm:pt>
    <dgm:pt modelId="{2EFE1A65-92B0-4F07-80C5-EFD000AFBA37}" type="pres">
      <dgm:prSet presAssocID="{9C7E2B8F-1102-4E11-83E2-C62496613CCA}" presName="desTx" presStyleLbl="fgAcc1" presStyleIdx="4" presStyleCnt="5" custLinFactNeighborX="-1603" custLinFactNeighborY="-64051">
        <dgm:presLayoutVars>
          <dgm:bulletEnabled val="1"/>
        </dgm:presLayoutVars>
      </dgm:prSet>
      <dgm:spPr/>
      <dgm:t>
        <a:bodyPr/>
        <a:lstStyle/>
        <a:p>
          <a:endParaRPr lang="de-DE"/>
        </a:p>
      </dgm:t>
    </dgm:pt>
  </dgm:ptLst>
  <dgm:cxnLst>
    <dgm:cxn modelId="{3D538E5E-560D-4E30-A478-0ABE860688F9}" srcId="{67884BA2-23A9-49A2-8F02-7EC82FF1EA98}" destId="{A2DF7FFF-039D-41D9-8870-8D5F23809557}" srcOrd="0" destOrd="0" parTransId="{1EA6F953-8EB0-47CC-8CA8-E10E3A0CEE85}" sibTransId="{E4399DD0-1DEF-43C1-BF0C-ED6415E322E6}"/>
    <dgm:cxn modelId="{5FD63291-DDFF-44D6-A160-59D421865472}" type="presOf" srcId="{FE841719-4781-4FAC-95F1-BCC7B4312AAB}" destId="{2A60A5D5-2111-443A-825A-19B38504EC5B}" srcOrd="0" destOrd="0" presId="urn:microsoft.com/office/officeart/2005/8/layout/process3"/>
    <dgm:cxn modelId="{FB618F3E-7A16-4CCB-898F-128975186A26}" type="presOf" srcId="{62C6CE09-6D4A-4855-92C8-6FC86020BE3D}" destId="{1019B470-47F9-4330-982C-0675F1310EA3}" srcOrd="1" destOrd="0" presId="urn:microsoft.com/office/officeart/2005/8/layout/process3"/>
    <dgm:cxn modelId="{360B1307-DC05-430C-9C53-B0F9A12B3697}" type="presOf" srcId="{FE841719-4781-4FAC-95F1-BCC7B4312AAB}" destId="{8E6D782D-1B30-4AEA-B5A2-15985D08AAC4}" srcOrd="1" destOrd="0" presId="urn:microsoft.com/office/officeart/2005/8/layout/process3"/>
    <dgm:cxn modelId="{BFCDCD9E-89D1-459D-963B-B3A8CD7F2178}" srcId="{328F764F-CEC1-40B1-BD94-05EA7B7B26C7}" destId="{67884BA2-23A9-49A2-8F02-7EC82FF1EA98}" srcOrd="3" destOrd="0" parTransId="{7AEDCF96-70AF-451C-B200-0CBC51F0DC0C}" sibTransId="{427AC8F1-043C-46AD-A598-5BD46A9E8A07}"/>
    <dgm:cxn modelId="{92821548-B963-44FF-A6E0-E1F62667D9E8}" type="presOf" srcId="{56E479CE-B7C6-423B-91F9-839B92AD4150}" destId="{5CC80817-3F56-4AFD-BFB5-8521CF09FBC6}" srcOrd="0" destOrd="0" presId="urn:microsoft.com/office/officeart/2005/8/layout/process3"/>
    <dgm:cxn modelId="{DD85BB83-4AC6-49AC-B941-CBCD28135818}" type="presOf" srcId="{9C7E2B8F-1102-4E11-83E2-C62496613CCA}" destId="{55D9224D-24BA-45B4-801E-345C20B3DB74}" srcOrd="0" destOrd="0" presId="urn:microsoft.com/office/officeart/2005/8/layout/process3"/>
    <dgm:cxn modelId="{D1313401-D362-413E-B450-269CF2B28277}" type="presOf" srcId="{B62C9344-A018-4D9D-A44D-102902C1E205}" destId="{B7C57E22-1B8E-40D5-8D57-CFC8FD4EEE66}" srcOrd="1" destOrd="0" presId="urn:microsoft.com/office/officeart/2005/8/layout/process3"/>
    <dgm:cxn modelId="{6A31BCD9-677E-4DEA-A0FB-DE33D9A3D8EF}" type="presOf" srcId="{68099F46-7D38-4D4B-87F2-015C4E282C74}" destId="{91F91A42-B74E-4FB6-A7AD-1854C799A8A1}" srcOrd="0" destOrd="0" presId="urn:microsoft.com/office/officeart/2005/8/layout/process3"/>
    <dgm:cxn modelId="{C1396BE9-CE4C-487B-99C2-BEE6E0E047E6}" type="presOf" srcId="{F94D148D-3B98-4499-8029-F7CB284AC16E}" destId="{DF6B0A15-7962-46A1-B881-209604FAFBC7}" srcOrd="1" destOrd="0" presId="urn:microsoft.com/office/officeart/2005/8/layout/process3"/>
    <dgm:cxn modelId="{FC618521-9AB3-437F-BD76-CAF3BCE24C39}" type="presOf" srcId="{A2DF7FFF-039D-41D9-8870-8D5F23809557}" destId="{8F0B1BEC-0D0A-46BF-A260-AC9B4C970A63}" srcOrd="0" destOrd="0" presId="urn:microsoft.com/office/officeart/2005/8/layout/process3"/>
    <dgm:cxn modelId="{854023BF-5C29-4985-82B3-9C5327859B1E}" type="presOf" srcId="{9C7E2B8F-1102-4E11-83E2-C62496613CCA}" destId="{F4226E3D-AF89-4BF3-9F46-81BA8B2A32EE}" srcOrd="1" destOrd="0" presId="urn:microsoft.com/office/officeart/2005/8/layout/process3"/>
    <dgm:cxn modelId="{AA9449C5-4B31-428F-92D6-3FEBEB251CBB}" srcId="{FE841719-4781-4FAC-95F1-BCC7B4312AAB}" destId="{52F72F01-2463-4113-97C9-10C5F444E992}" srcOrd="0" destOrd="0" parTransId="{6B97A8DE-FAC2-46ED-B315-59DD869FAA40}" sibTransId="{173E018C-F84C-438F-A860-3EF3EBB30585}"/>
    <dgm:cxn modelId="{B9C01049-0E30-424A-8B1D-5F8CDB608E08}" type="presOf" srcId="{62C6CE09-6D4A-4855-92C8-6FC86020BE3D}" destId="{0EDC3AC0-D929-4B9A-8E93-ACD2B8EC6124}" srcOrd="0" destOrd="0" presId="urn:microsoft.com/office/officeart/2005/8/layout/process3"/>
    <dgm:cxn modelId="{5F560C57-4F56-4955-A889-6477026C3845}" type="presOf" srcId="{328F764F-CEC1-40B1-BD94-05EA7B7B26C7}" destId="{BE2CF538-E5A8-4F40-8CA7-C3759E72080B}" srcOrd="0" destOrd="0" presId="urn:microsoft.com/office/officeart/2005/8/layout/process3"/>
    <dgm:cxn modelId="{E4BA0246-D155-4820-BE37-E52960A0E47A}" type="presOf" srcId="{E31ED0FB-A2BB-4BDF-9CC9-3B8A793F9827}" destId="{2EFE1A65-92B0-4F07-80C5-EFD000AFBA37}" srcOrd="0" destOrd="0" presId="urn:microsoft.com/office/officeart/2005/8/layout/process3"/>
    <dgm:cxn modelId="{7F2F6348-A3E4-4DDB-BFE3-EB4CD3B1FAA7}" type="presOf" srcId="{67884BA2-23A9-49A2-8F02-7EC82FF1EA98}" destId="{BA015A36-6AB7-4010-A732-DEAC4064CE78}" srcOrd="0" destOrd="0" presId="urn:microsoft.com/office/officeart/2005/8/layout/process3"/>
    <dgm:cxn modelId="{742BC25B-FC7B-455B-BBC6-E7EC7F3D9069}" type="presOf" srcId="{3CCDF30C-0274-4FCC-BAEE-AD2482844747}" destId="{0578F067-32C4-4CD5-BB16-5975D520CE7E}" srcOrd="0" destOrd="1" presId="urn:microsoft.com/office/officeart/2005/8/layout/process3"/>
    <dgm:cxn modelId="{5F187F6E-8758-40EF-892A-535D57B727E5}" type="presOf" srcId="{52F72F01-2463-4113-97C9-10C5F444E992}" destId="{0578F067-32C4-4CD5-BB16-5975D520CE7E}" srcOrd="0" destOrd="0" presId="urn:microsoft.com/office/officeart/2005/8/layout/process3"/>
    <dgm:cxn modelId="{DD72276D-2ECC-4671-92CB-5A95C496F8F4}" type="presOf" srcId="{68099F46-7D38-4D4B-87F2-015C4E282C74}" destId="{A5D70D5F-A2BF-405B-80E5-1A0D37C325D5}" srcOrd="1" destOrd="0" presId="urn:microsoft.com/office/officeart/2005/8/layout/process3"/>
    <dgm:cxn modelId="{E03EA7C5-5715-4A84-A6F4-898669976B15}" type="presOf" srcId="{67884BA2-23A9-49A2-8F02-7EC82FF1EA98}" destId="{BB431C5A-2BC4-4D01-84A4-3692C74DD5A0}" srcOrd="1" destOrd="0" presId="urn:microsoft.com/office/officeart/2005/8/layout/process3"/>
    <dgm:cxn modelId="{E2BC5D5B-0AE9-4E39-AF52-26A6E5C327C4}" srcId="{328F764F-CEC1-40B1-BD94-05EA7B7B26C7}" destId="{B62C9344-A018-4D9D-A44D-102902C1E205}" srcOrd="1" destOrd="0" parTransId="{08C8487C-3489-4925-AA9D-AAF70A549D75}" sibTransId="{68099F46-7D38-4D4B-87F2-015C4E282C74}"/>
    <dgm:cxn modelId="{B211E5F7-34E1-4F58-A4CD-9FDCA6E1817C}" srcId="{B62C9344-A018-4D9D-A44D-102902C1E205}" destId="{4A3BA0E4-56E6-437C-A060-A5512C8E5932}" srcOrd="0" destOrd="0" parTransId="{AF340E07-7437-4EB7-AE3B-30BF89A95320}" sibTransId="{8C074E3B-8012-4E5E-86B9-EAF0FD1B75F5}"/>
    <dgm:cxn modelId="{B32C27FC-CB65-4D31-B214-48721F80840F}" srcId="{FE841719-4781-4FAC-95F1-BCC7B4312AAB}" destId="{3CCDF30C-0274-4FCC-BAEE-AD2482844747}" srcOrd="1" destOrd="0" parTransId="{802537C9-B3B9-4750-9EA7-2B2CD2C9AB02}" sibTransId="{F519A08E-2BF1-4816-A41A-BC68D78E3022}"/>
    <dgm:cxn modelId="{9F75BE5B-05EE-4AA7-AF4B-545EA85AFF54}" srcId="{328F764F-CEC1-40B1-BD94-05EA7B7B26C7}" destId="{9C7E2B8F-1102-4E11-83E2-C62496613CCA}" srcOrd="4" destOrd="0" parTransId="{BF834CB7-7ED2-4F43-B42D-39106850B8ED}" sibTransId="{F9CF31CD-C43F-4302-A2C4-F9DCD3C5DE6D}"/>
    <dgm:cxn modelId="{7E40C820-8F08-43B2-BA4F-7E5B21617DFA}" type="presOf" srcId="{427AC8F1-043C-46AD-A598-5BD46A9E8A07}" destId="{A823DA89-D219-4708-A951-0760A9818243}" srcOrd="1" destOrd="0" presId="urn:microsoft.com/office/officeart/2005/8/layout/process3"/>
    <dgm:cxn modelId="{EA333502-C3D9-446A-A086-4D2F96773A86}" type="presOf" srcId="{D7A79069-F4A1-4FC9-AF8D-D85C6ADA6F40}" destId="{316733D9-9B2D-4B89-A416-28FE470A0827}" srcOrd="0" destOrd="0" presId="urn:microsoft.com/office/officeart/2005/8/layout/process3"/>
    <dgm:cxn modelId="{7D2D5A1B-5D75-4580-A64A-EC3162BC086E}" type="presOf" srcId="{427AC8F1-043C-46AD-A598-5BD46A9E8A07}" destId="{498F8289-FC80-4C63-A3A8-5E79BC809DE0}" srcOrd="0" destOrd="0" presId="urn:microsoft.com/office/officeart/2005/8/layout/process3"/>
    <dgm:cxn modelId="{3F08D749-778E-47C8-B399-0CC480135AE9}" type="presOf" srcId="{4A3BA0E4-56E6-437C-A060-A5512C8E5932}" destId="{79C4B85F-A6C7-4FF9-8DD6-ED333E13EF51}" srcOrd="0" destOrd="0" presId="urn:microsoft.com/office/officeart/2005/8/layout/process3"/>
    <dgm:cxn modelId="{5529F8B0-2400-4442-975D-C3B94DA46BC6}" srcId="{328F764F-CEC1-40B1-BD94-05EA7B7B26C7}" destId="{FE841719-4781-4FAC-95F1-BCC7B4312AAB}" srcOrd="0" destOrd="0" parTransId="{EE1E5D4C-F817-4B72-9301-B36EA0155327}" sibTransId="{56E479CE-B7C6-423B-91F9-839B92AD4150}"/>
    <dgm:cxn modelId="{EF9C48A4-7EB2-4BBF-9D96-82CD83DA8EB5}" type="presOf" srcId="{56E479CE-B7C6-423B-91F9-839B92AD4150}" destId="{7BBE3C76-572E-471A-944D-02481C3B02CC}" srcOrd="1" destOrd="0" presId="urn:microsoft.com/office/officeart/2005/8/layout/process3"/>
    <dgm:cxn modelId="{76FE57BE-1AB1-4438-A4E9-DFA95FBDBD63}" srcId="{F94D148D-3B98-4499-8029-F7CB284AC16E}" destId="{D7A79069-F4A1-4FC9-AF8D-D85C6ADA6F40}" srcOrd="0" destOrd="0" parTransId="{A4F0909C-E6D6-4985-82AB-FF8CAE000A65}" sibTransId="{54E34CFA-14F3-4DE7-AB85-6411708F7F80}"/>
    <dgm:cxn modelId="{F7D1425F-DD60-4559-B7F9-4C963E25ECEB}" srcId="{328F764F-CEC1-40B1-BD94-05EA7B7B26C7}" destId="{F94D148D-3B98-4499-8029-F7CB284AC16E}" srcOrd="2" destOrd="0" parTransId="{507BD687-9511-4EF4-A2E2-83C0A4F966E5}" sibTransId="{62C6CE09-6D4A-4855-92C8-6FC86020BE3D}"/>
    <dgm:cxn modelId="{B13F5012-3A81-406B-9FEB-24791D437244}" type="presOf" srcId="{F94D148D-3B98-4499-8029-F7CB284AC16E}" destId="{93CF2898-034D-4E3F-B3D8-09CF915A495B}" srcOrd="0" destOrd="0" presId="urn:microsoft.com/office/officeart/2005/8/layout/process3"/>
    <dgm:cxn modelId="{194F87F8-3026-4AEE-BB7C-579026FF2991}" type="presOf" srcId="{B62C9344-A018-4D9D-A44D-102902C1E205}" destId="{43A715AF-3BB9-428A-9549-0EC7B37820A2}" srcOrd="0" destOrd="0" presId="urn:microsoft.com/office/officeart/2005/8/layout/process3"/>
    <dgm:cxn modelId="{BF0DCE87-2BEB-49C3-9792-7A42FCFADA50}" srcId="{9C7E2B8F-1102-4E11-83E2-C62496613CCA}" destId="{E31ED0FB-A2BB-4BDF-9CC9-3B8A793F9827}" srcOrd="0" destOrd="0" parTransId="{2A7E0C97-6095-4966-8278-DC406ADE7F83}" sibTransId="{6B998F74-E4FE-415A-826D-428856E8B85A}"/>
    <dgm:cxn modelId="{AF061140-C8C3-4183-A56C-830063EA3FAE}" type="presParOf" srcId="{BE2CF538-E5A8-4F40-8CA7-C3759E72080B}" destId="{5378660B-835B-459D-B89E-DAA831F6EB12}" srcOrd="0" destOrd="0" presId="urn:microsoft.com/office/officeart/2005/8/layout/process3"/>
    <dgm:cxn modelId="{798AF0E9-1E9C-4528-A168-124497CE4072}" type="presParOf" srcId="{5378660B-835B-459D-B89E-DAA831F6EB12}" destId="{2A60A5D5-2111-443A-825A-19B38504EC5B}" srcOrd="0" destOrd="0" presId="urn:microsoft.com/office/officeart/2005/8/layout/process3"/>
    <dgm:cxn modelId="{2B7C99D3-C043-45C9-964F-461005C5C935}" type="presParOf" srcId="{5378660B-835B-459D-B89E-DAA831F6EB12}" destId="{8E6D782D-1B30-4AEA-B5A2-15985D08AAC4}" srcOrd="1" destOrd="0" presId="urn:microsoft.com/office/officeart/2005/8/layout/process3"/>
    <dgm:cxn modelId="{7DCB6EB5-6A07-4339-B9DF-C229703524C7}" type="presParOf" srcId="{5378660B-835B-459D-B89E-DAA831F6EB12}" destId="{0578F067-32C4-4CD5-BB16-5975D520CE7E}" srcOrd="2" destOrd="0" presId="urn:microsoft.com/office/officeart/2005/8/layout/process3"/>
    <dgm:cxn modelId="{4C24B006-1CBE-4DBC-B950-6EC274753FF9}" type="presParOf" srcId="{BE2CF538-E5A8-4F40-8CA7-C3759E72080B}" destId="{5CC80817-3F56-4AFD-BFB5-8521CF09FBC6}" srcOrd="1" destOrd="0" presId="urn:microsoft.com/office/officeart/2005/8/layout/process3"/>
    <dgm:cxn modelId="{2353E96B-859F-4BFE-AA46-CEB8BDAB501E}" type="presParOf" srcId="{5CC80817-3F56-4AFD-BFB5-8521CF09FBC6}" destId="{7BBE3C76-572E-471A-944D-02481C3B02CC}" srcOrd="0" destOrd="0" presId="urn:microsoft.com/office/officeart/2005/8/layout/process3"/>
    <dgm:cxn modelId="{9F273013-B0EF-4162-AE68-10066533BE02}" type="presParOf" srcId="{BE2CF538-E5A8-4F40-8CA7-C3759E72080B}" destId="{D0ACA685-772E-40D4-BF9F-0E9CB89D28BB}" srcOrd="2" destOrd="0" presId="urn:microsoft.com/office/officeart/2005/8/layout/process3"/>
    <dgm:cxn modelId="{D9CDBA84-848B-46EF-A28E-F2B7D4EC3AB0}" type="presParOf" srcId="{D0ACA685-772E-40D4-BF9F-0E9CB89D28BB}" destId="{43A715AF-3BB9-428A-9549-0EC7B37820A2}" srcOrd="0" destOrd="0" presId="urn:microsoft.com/office/officeart/2005/8/layout/process3"/>
    <dgm:cxn modelId="{A7187DEA-F7B4-4385-90D1-201D76105310}" type="presParOf" srcId="{D0ACA685-772E-40D4-BF9F-0E9CB89D28BB}" destId="{B7C57E22-1B8E-40D5-8D57-CFC8FD4EEE66}" srcOrd="1" destOrd="0" presId="urn:microsoft.com/office/officeart/2005/8/layout/process3"/>
    <dgm:cxn modelId="{C29683EE-86F7-41BA-A46A-BA02E947A545}" type="presParOf" srcId="{D0ACA685-772E-40D4-BF9F-0E9CB89D28BB}" destId="{79C4B85F-A6C7-4FF9-8DD6-ED333E13EF51}" srcOrd="2" destOrd="0" presId="urn:microsoft.com/office/officeart/2005/8/layout/process3"/>
    <dgm:cxn modelId="{FCAC3077-929A-4783-B154-F6A70F48512C}" type="presParOf" srcId="{BE2CF538-E5A8-4F40-8CA7-C3759E72080B}" destId="{91F91A42-B74E-4FB6-A7AD-1854C799A8A1}" srcOrd="3" destOrd="0" presId="urn:microsoft.com/office/officeart/2005/8/layout/process3"/>
    <dgm:cxn modelId="{6905D932-51AB-4834-833A-DD9800258713}" type="presParOf" srcId="{91F91A42-B74E-4FB6-A7AD-1854C799A8A1}" destId="{A5D70D5F-A2BF-405B-80E5-1A0D37C325D5}" srcOrd="0" destOrd="0" presId="urn:microsoft.com/office/officeart/2005/8/layout/process3"/>
    <dgm:cxn modelId="{966C11F5-4158-4C53-A80C-FC2607079572}" type="presParOf" srcId="{BE2CF538-E5A8-4F40-8CA7-C3759E72080B}" destId="{7D0F8BF7-04DA-4302-B691-EA274FF62D88}" srcOrd="4" destOrd="0" presId="urn:microsoft.com/office/officeart/2005/8/layout/process3"/>
    <dgm:cxn modelId="{01A24ED2-00D3-4BF7-B724-B0294E64685A}" type="presParOf" srcId="{7D0F8BF7-04DA-4302-B691-EA274FF62D88}" destId="{93CF2898-034D-4E3F-B3D8-09CF915A495B}" srcOrd="0" destOrd="0" presId="urn:microsoft.com/office/officeart/2005/8/layout/process3"/>
    <dgm:cxn modelId="{72E830F2-976E-43C4-90A0-727DCB74CAAE}" type="presParOf" srcId="{7D0F8BF7-04DA-4302-B691-EA274FF62D88}" destId="{DF6B0A15-7962-46A1-B881-209604FAFBC7}" srcOrd="1" destOrd="0" presId="urn:microsoft.com/office/officeart/2005/8/layout/process3"/>
    <dgm:cxn modelId="{213D5280-4A61-44FD-B3A5-C230FF532018}" type="presParOf" srcId="{7D0F8BF7-04DA-4302-B691-EA274FF62D88}" destId="{316733D9-9B2D-4B89-A416-28FE470A0827}" srcOrd="2" destOrd="0" presId="urn:microsoft.com/office/officeart/2005/8/layout/process3"/>
    <dgm:cxn modelId="{926150DB-7666-4C97-AAAB-FA0E0AF68EFF}" type="presParOf" srcId="{BE2CF538-E5A8-4F40-8CA7-C3759E72080B}" destId="{0EDC3AC0-D929-4B9A-8E93-ACD2B8EC6124}" srcOrd="5" destOrd="0" presId="urn:microsoft.com/office/officeart/2005/8/layout/process3"/>
    <dgm:cxn modelId="{90FA32E4-C3D3-4F5A-A1B9-DB4D23871347}" type="presParOf" srcId="{0EDC3AC0-D929-4B9A-8E93-ACD2B8EC6124}" destId="{1019B470-47F9-4330-982C-0675F1310EA3}" srcOrd="0" destOrd="0" presId="urn:microsoft.com/office/officeart/2005/8/layout/process3"/>
    <dgm:cxn modelId="{1545C391-29B7-4C7C-877C-0053B0392FEF}" type="presParOf" srcId="{BE2CF538-E5A8-4F40-8CA7-C3759E72080B}" destId="{5CE7C4CD-7207-455E-A71B-F8B7A47BBDFC}" srcOrd="6" destOrd="0" presId="urn:microsoft.com/office/officeart/2005/8/layout/process3"/>
    <dgm:cxn modelId="{35D1D51E-1AB3-4465-9FF8-3C327A07257D}" type="presParOf" srcId="{5CE7C4CD-7207-455E-A71B-F8B7A47BBDFC}" destId="{BA015A36-6AB7-4010-A732-DEAC4064CE78}" srcOrd="0" destOrd="0" presId="urn:microsoft.com/office/officeart/2005/8/layout/process3"/>
    <dgm:cxn modelId="{76E28158-D56D-48EB-9BA8-37458D0180A0}" type="presParOf" srcId="{5CE7C4CD-7207-455E-A71B-F8B7A47BBDFC}" destId="{BB431C5A-2BC4-4D01-84A4-3692C74DD5A0}" srcOrd="1" destOrd="0" presId="urn:microsoft.com/office/officeart/2005/8/layout/process3"/>
    <dgm:cxn modelId="{F5BC6853-682A-45CE-B65B-36DC574EDB04}" type="presParOf" srcId="{5CE7C4CD-7207-455E-A71B-F8B7A47BBDFC}" destId="{8F0B1BEC-0D0A-46BF-A260-AC9B4C970A63}" srcOrd="2" destOrd="0" presId="urn:microsoft.com/office/officeart/2005/8/layout/process3"/>
    <dgm:cxn modelId="{EDD8FB04-821E-44DE-8F50-9585106A4E56}" type="presParOf" srcId="{BE2CF538-E5A8-4F40-8CA7-C3759E72080B}" destId="{498F8289-FC80-4C63-A3A8-5E79BC809DE0}" srcOrd="7" destOrd="0" presId="urn:microsoft.com/office/officeart/2005/8/layout/process3"/>
    <dgm:cxn modelId="{41A1F505-254A-4E3A-9365-02EEBD91207A}" type="presParOf" srcId="{498F8289-FC80-4C63-A3A8-5E79BC809DE0}" destId="{A823DA89-D219-4708-A951-0760A9818243}" srcOrd="0" destOrd="0" presId="urn:microsoft.com/office/officeart/2005/8/layout/process3"/>
    <dgm:cxn modelId="{ADBD6C6E-CC83-4304-A14A-3138208D4191}" type="presParOf" srcId="{BE2CF538-E5A8-4F40-8CA7-C3759E72080B}" destId="{6D02B3FF-DF63-41C7-BA82-CA327A46D316}" srcOrd="8" destOrd="0" presId="urn:microsoft.com/office/officeart/2005/8/layout/process3"/>
    <dgm:cxn modelId="{6A92964F-FB0C-4E4B-917C-D9D16A9BA367}" type="presParOf" srcId="{6D02B3FF-DF63-41C7-BA82-CA327A46D316}" destId="{55D9224D-24BA-45B4-801E-345C20B3DB74}" srcOrd="0" destOrd="0" presId="urn:microsoft.com/office/officeart/2005/8/layout/process3"/>
    <dgm:cxn modelId="{1547337F-C38D-45C4-9313-2E5F15E78CAF}" type="presParOf" srcId="{6D02B3FF-DF63-41C7-BA82-CA327A46D316}" destId="{F4226E3D-AF89-4BF3-9F46-81BA8B2A32EE}" srcOrd="1" destOrd="0" presId="urn:microsoft.com/office/officeart/2005/8/layout/process3"/>
    <dgm:cxn modelId="{A1713ED5-850E-4076-A5ED-B7321333D873}" type="presParOf" srcId="{6D02B3FF-DF63-41C7-BA82-CA327A46D316}" destId="{2EFE1A65-92B0-4F07-80C5-EFD000AFBA37}" srcOrd="2" destOrd="0" presId="urn:microsoft.com/office/officeart/2005/8/layout/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D782D-1B30-4AEA-B5A2-15985D08AAC4}">
      <dsp:nvSpPr>
        <dsp:cNvPr id="0" name=""/>
        <dsp:cNvSpPr/>
      </dsp:nvSpPr>
      <dsp:spPr>
        <a:xfrm>
          <a:off x="95247" y="372918"/>
          <a:ext cx="968933" cy="5813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en-US" sz="1100" b="1" kern="1200" dirty="0"/>
            <a:t>Injection</a:t>
          </a:r>
          <a:endParaRPr lang="de-DE" sz="1100" b="1" kern="1200" dirty="0"/>
        </a:p>
      </dsp:txBody>
      <dsp:txXfrm>
        <a:off x="95247" y="372918"/>
        <a:ext cx="968933" cy="387573"/>
      </dsp:txXfrm>
    </dsp:sp>
    <dsp:sp modelId="{0578F067-32C4-4CD5-BB16-5975D520CE7E}">
      <dsp:nvSpPr>
        <dsp:cNvPr id="0" name=""/>
        <dsp:cNvSpPr/>
      </dsp:nvSpPr>
      <dsp:spPr>
        <a:xfrm>
          <a:off x="247862" y="802415"/>
          <a:ext cx="968933" cy="10935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single-turn</a:t>
          </a:r>
          <a:endParaRPr lang="de-DE" sz="1100" kern="1200" dirty="0"/>
        </a:p>
        <a:p>
          <a:pPr marL="57150" lvl="1" indent="-57150" algn="l" defTabSz="488950">
            <a:lnSpc>
              <a:spcPct val="90000"/>
            </a:lnSpc>
            <a:spcBef>
              <a:spcPct val="0"/>
            </a:spcBef>
            <a:spcAft>
              <a:spcPct val="15000"/>
            </a:spcAft>
            <a:buChar char="••"/>
          </a:pPr>
          <a:r>
            <a:rPr lang="en-US" sz="1100" kern="1200" dirty="0"/>
            <a:t>injected bunch length</a:t>
          </a:r>
          <a:r>
            <a:rPr lang="ru-RU" sz="1100" kern="1200" dirty="0"/>
            <a:t> </a:t>
          </a:r>
          <a:r>
            <a:rPr lang="en-US" sz="1100" kern="1200" dirty="0" err="1"/>
            <a:t>σ</a:t>
          </a:r>
          <a:r>
            <a:rPr lang="en-US" sz="1100" kern="1200" baseline="-25000" dirty="0" err="1"/>
            <a:t>b</a:t>
          </a:r>
          <a:r>
            <a:rPr lang="en-US" sz="1100" kern="1200" dirty="0"/>
            <a:t> ~ </a:t>
          </a:r>
          <a:r>
            <a:rPr lang="en-US" sz="1100" kern="1200" dirty="0" smtClean="0"/>
            <a:t>50 ns</a:t>
          </a:r>
          <a:r>
            <a:rPr lang="en-US" sz="1100" kern="1200" dirty="0"/>
            <a:t>.</a:t>
          </a:r>
          <a:endParaRPr lang="de-DE" sz="1100" kern="1200" dirty="0"/>
        </a:p>
      </dsp:txBody>
      <dsp:txXfrm>
        <a:off x="276241" y="830794"/>
        <a:ext cx="912175" cy="1036742"/>
      </dsp:txXfrm>
    </dsp:sp>
    <dsp:sp modelId="{5CC80817-3F56-4AFD-BFB5-8521CF09FBC6}">
      <dsp:nvSpPr>
        <dsp:cNvPr id="0" name=""/>
        <dsp:cNvSpPr/>
      </dsp:nvSpPr>
      <dsp:spPr>
        <a:xfrm rot="13463">
          <a:off x="1181179" y="448928"/>
          <a:ext cx="248041" cy="241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1181179" y="497033"/>
        <a:ext cx="175670" cy="144742"/>
      </dsp:txXfrm>
    </dsp:sp>
    <dsp:sp modelId="{B7C57E22-1B8E-40D5-8D57-CFC8FD4EEE66}">
      <dsp:nvSpPr>
        <dsp:cNvPr id="0" name=""/>
        <dsp:cNvSpPr/>
      </dsp:nvSpPr>
      <dsp:spPr>
        <a:xfrm>
          <a:off x="1532180" y="380056"/>
          <a:ext cx="1740223" cy="5813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en-US" sz="1100" b="1" kern="1200" dirty="0"/>
            <a:t>Bunch rotation &amp;              de-bunching</a:t>
          </a:r>
          <a:endParaRPr lang="de-DE" sz="1100" b="1" kern="1200" dirty="0"/>
        </a:p>
      </dsp:txBody>
      <dsp:txXfrm>
        <a:off x="1532180" y="380056"/>
        <a:ext cx="1740223" cy="387573"/>
      </dsp:txXfrm>
    </dsp:sp>
    <dsp:sp modelId="{79C4B85F-A6C7-4FF9-8DD6-ED333E13EF51}">
      <dsp:nvSpPr>
        <dsp:cNvPr id="0" name=""/>
        <dsp:cNvSpPr/>
      </dsp:nvSpPr>
      <dsp:spPr>
        <a:xfrm>
          <a:off x="1729255" y="798764"/>
          <a:ext cx="2007077" cy="193636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smtClean="0"/>
            <a:t>Max. RF voltage of 100 kV for p-bar bunch rotation.</a:t>
          </a:r>
          <a:endParaRPr lang="de-DE" sz="1100" kern="1200" dirty="0"/>
        </a:p>
      </dsp:txBody>
      <dsp:txXfrm>
        <a:off x="1785969" y="855478"/>
        <a:ext cx="1893649" cy="1822941"/>
      </dsp:txXfrm>
    </dsp:sp>
    <dsp:sp modelId="{91F91A42-B74E-4FB6-A7AD-1854C799A8A1}">
      <dsp:nvSpPr>
        <dsp:cNvPr id="0" name=""/>
        <dsp:cNvSpPr/>
      </dsp:nvSpPr>
      <dsp:spPr>
        <a:xfrm rot="21597112">
          <a:off x="3460602" y="452168"/>
          <a:ext cx="398980" cy="241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3460602" y="500445"/>
        <a:ext cx="326609" cy="144742"/>
      </dsp:txXfrm>
    </dsp:sp>
    <dsp:sp modelId="{DF6B0A15-7962-46A1-B881-209604FAFBC7}">
      <dsp:nvSpPr>
        <dsp:cNvPr id="0" name=""/>
        <dsp:cNvSpPr/>
      </dsp:nvSpPr>
      <dsp:spPr>
        <a:xfrm>
          <a:off x="4025197" y="378129"/>
          <a:ext cx="1341943" cy="5813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en-US" sz="1100" b="1" kern="1200" dirty="0"/>
            <a:t>Stochastic cooling</a:t>
          </a:r>
          <a:endParaRPr lang="de-DE" sz="1100" b="1" kern="1200" dirty="0"/>
        </a:p>
      </dsp:txBody>
      <dsp:txXfrm>
        <a:off x="4025197" y="378129"/>
        <a:ext cx="1341943" cy="387573"/>
      </dsp:txXfrm>
    </dsp:sp>
    <dsp:sp modelId="{316733D9-9B2D-4B89-A416-28FE470A0827}">
      <dsp:nvSpPr>
        <dsp:cNvPr id="0" name=""/>
        <dsp:cNvSpPr/>
      </dsp:nvSpPr>
      <dsp:spPr>
        <a:xfrm>
          <a:off x="4217879" y="801115"/>
          <a:ext cx="1415446" cy="1875177"/>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Simultaneous 3D </a:t>
          </a:r>
          <a:r>
            <a:rPr lang="en-US" sz="1100" kern="1200" dirty="0" smtClean="0"/>
            <a:t>cooling</a:t>
          </a:r>
          <a:endParaRPr lang="de-DE" sz="1100" kern="1200" dirty="0"/>
        </a:p>
      </dsp:txBody>
      <dsp:txXfrm>
        <a:off x="4259336" y="842572"/>
        <a:ext cx="1332532" cy="1792263"/>
      </dsp:txXfrm>
    </dsp:sp>
    <dsp:sp modelId="{0EDC3AC0-D929-4B9A-8E93-ACD2B8EC6124}">
      <dsp:nvSpPr>
        <dsp:cNvPr id="0" name=""/>
        <dsp:cNvSpPr/>
      </dsp:nvSpPr>
      <dsp:spPr>
        <a:xfrm rot="10148">
          <a:off x="5523215" y="454228"/>
          <a:ext cx="330879" cy="241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5523215" y="502368"/>
        <a:ext cx="258508" cy="144742"/>
      </dsp:txXfrm>
    </dsp:sp>
    <dsp:sp modelId="{BB431C5A-2BC4-4D01-84A4-3692C74DD5A0}">
      <dsp:nvSpPr>
        <dsp:cNvPr id="0" name=""/>
        <dsp:cNvSpPr/>
      </dsp:nvSpPr>
      <dsp:spPr>
        <a:xfrm>
          <a:off x="5991439" y="383383"/>
          <a:ext cx="968933" cy="5813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en-US" sz="1100" b="1" kern="1200" dirty="0"/>
            <a:t>Re-bunching</a:t>
          </a:r>
          <a:endParaRPr lang="de-DE" sz="1100" b="1" kern="1200" dirty="0"/>
        </a:p>
      </dsp:txBody>
      <dsp:txXfrm>
        <a:off x="5991439" y="383383"/>
        <a:ext cx="968933" cy="387573"/>
      </dsp:txXfrm>
    </dsp:sp>
    <dsp:sp modelId="{8F0B1BEC-0D0A-46BF-A260-AC9B4C970A63}">
      <dsp:nvSpPr>
        <dsp:cNvPr id="0" name=""/>
        <dsp:cNvSpPr/>
      </dsp:nvSpPr>
      <dsp:spPr>
        <a:xfrm>
          <a:off x="6152592" y="799513"/>
          <a:ext cx="968933" cy="205146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Re-excite RF voltage for re-bunching</a:t>
          </a:r>
          <a:endParaRPr lang="de-DE" sz="1100" kern="1200" dirty="0"/>
        </a:p>
      </dsp:txBody>
      <dsp:txXfrm>
        <a:off x="6180971" y="827892"/>
        <a:ext cx="912175" cy="1994702"/>
      </dsp:txXfrm>
    </dsp:sp>
    <dsp:sp modelId="{498F8289-FC80-4C63-A3A8-5E79BC809DE0}">
      <dsp:nvSpPr>
        <dsp:cNvPr id="0" name=""/>
        <dsp:cNvSpPr/>
      </dsp:nvSpPr>
      <dsp:spPr>
        <a:xfrm rot="21595430">
          <a:off x="7105794" y="455509"/>
          <a:ext cx="308293" cy="24123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de-DE" sz="1000" kern="1200"/>
        </a:p>
      </dsp:txBody>
      <dsp:txXfrm>
        <a:off x="7105794" y="503804"/>
        <a:ext cx="235922" cy="144742"/>
      </dsp:txXfrm>
    </dsp:sp>
    <dsp:sp modelId="{F4226E3D-AF89-4BF3-9F46-81BA8B2A32EE}">
      <dsp:nvSpPr>
        <dsp:cNvPr id="0" name=""/>
        <dsp:cNvSpPr/>
      </dsp:nvSpPr>
      <dsp:spPr>
        <a:xfrm>
          <a:off x="7542058" y="381402"/>
          <a:ext cx="848010" cy="58135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41910" numCol="1" spcCol="1270" anchor="t" anchorCtr="0">
          <a:noAutofit/>
        </a:bodyPr>
        <a:lstStyle/>
        <a:p>
          <a:pPr lvl="0" algn="l" defTabSz="488950">
            <a:lnSpc>
              <a:spcPct val="90000"/>
            </a:lnSpc>
            <a:spcBef>
              <a:spcPct val="0"/>
            </a:spcBef>
            <a:spcAft>
              <a:spcPct val="35000"/>
            </a:spcAft>
          </a:pPr>
          <a:r>
            <a:rPr lang="en-US" sz="1100" b="1" kern="1200" dirty="0"/>
            <a:t>Extraction</a:t>
          </a:r>
          <a:endParaRPr lang="de-DE" sz="1100" b="1" kern="1200" dirty="0"/>
        </a:p>
      </dsp:txBody>
      <dsp:txXfrm>
        <a:off x="7542058" y="381402"/>
        <a:ext cx="848010" cy="387573"/>
      </dsp:txXfrm>
    </dsp:sp>
    <dsp:sp modelId="{2EFE1A65-92B0-4F07-80C5-EFD000AFBA37}">
      <dsp:nvSpPr>
        <dsp:cNvPr id="0" name=""/>
        <dsp:cNvSpPr/>
      </dsp:nvSpPr>
      <dsp:spPr>
        <a:xfrm>
          <a:off x="7670382" y="797123"/>
          <a:ext cx="968933" cy="1093500"/>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78232" rIns="78232"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t>to HESR</a:t>
          </a:r>
          <a:endParaRPr lang="de-DE" sz="1100" kern="1200" dirty="0"/>
        </a:p>
      </dsp:txBody>
      <dsp:txXfrm>
        <a:off x="7698761" y="825502"/>
        <a:ext cx="912175" cy="1036742"/>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B851660-0934-124D-A4B3-496C7F320307}" type="datetimeFigureOut">
              <a:rPr lang="de-DE" smtClean="0"/>
              <a:t>14.09.2020</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3A3EDE-7EBB-0F4A-80C2-34DB9D2E2ED3}" type="slidenum">
              <a:rPr lang="de-DE" smtClean="0"/>
              <a:t>‹Nr.›</a:t>
            </a:fld>
            <a:endParaRPr lang="de-DE"/>
          </a:p>
        </p:txBody>
      </p:sp>
    </p:spTree>
    <p:extLst>
      <p:ext uri="{BB962C8B-B14F-4D97-AF65-F5344CB8AC3E}">
        <p14:creationId xmlns:p14="http://schemas.microsoft.com/office/powerpoint/2010/main" val="1028215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C828EF-C252-394A-93BF-1C478CFA0896}" type="datetimeFigureOut">
              <a:rPr lang="de-DE" smtClean="0"/>
              <a:t>14.09.2020</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AE02386-BEE7-5D4D-B4E7-4BB579C47884}" type="slidenum">
              <a:rPr lang="de-DE" smtClean="0"/>
              <a:t>‹Nr.›</a:t>
            </a:fld>
            <a:endParaRPr lang="de-DE"/>
          </a:p>
        </p:txBody>
      </p:sp>
    </p:spTree>
    <p:extLst>
      <p:ext uri="{BB962C8B-B14F-4D97-AF65-F5344CB8AC3E}">
        <p14:creationId xmlns:p14="http://schemas.microsoft.com/office/powerpoint/2010/main" val="3329019831"/>
      </p:ext>
    </p:extLst>
  </p:cSld>
  <p:clrMap bg1="lt1" tx1="dk1" bg2="lt2" tx2="dk2" accent1="accent1" accent2="accent2" accent3="accent3" accent4="accent4" accent5="accent5" accent6="accent6" hlink="hlink" folHlink="folHlink"/>
  <p:hf hdr="0" ftr="0" dt="0"/>
  <p:notesStyle>
    <a:lvl1pPr marL="0" algn="l" defTabSz="457051" rtl="0" eaLnBrk="1" latinLnBrk="0" hangingPunct="1">
      <a:defRPr sz="1200" kern="1200">
        <a:solidFill>
          <a:schemeClr val="tx1"/>
        </a:solidFill>
        <a:latin typeface="+mn-lt"/>
        <a:ea typeface="+mn-ea"/>
        <a:cs typeface="+mn-cs"/>
      </a:defRPr>
    </a:lvl1pPr>
    <a:lvl2pPr marL="457051" algn="l" defTabSz="457051" rtl="0" eaLnBrk="1" latinLnBrk="0" hangingPunct="1">
      <a:defRPr sz="1200" kern="1200">
        <a:solidFill>
          <a:schemeClr val="tx1"/>
        </a:solidFill>
        <a:latin typeface="+mn-lt"/>
        <a:ea typeface="+mn-ea"/>
        <a:cs typeface="+mn-cs"/>
      </a:defRPr>
    </a:lvl2pPr>
    <a:lvl3pPr marL="914099" algn="l" defTabSz="457051" rtl="0" eaLnBrk="1" latinLnBrk="0" hangingPunct="1">
      <a:defRPr sz="1200" kern="1200">
        <a:solidFill>
          <a:schemeClr val="tx1"/>
        </a:solidFill>
        <a:latin typeface="+mn-lt"/>
        <a:ea typeface="+mn-ea"/>
        <a:cs typeface="+mn-cs"/>
      </a:defRPr>
    </a:lvl3pPr>
    <a:lvl4pPr marL="1371148" algn="l" defTabSz="457051" rtl="0" eaLnBrk="1" latinLnBrk="0" hangingPunct="1">
      <a:defRPr sz="1200" kern="1200">
        <a:solidFill>
          <a:schemeClr val="tx1"/>
        </a:solidFill>
        <a:latin typeface="+mn-lt"/>
        <a:ea typeface="+mn-ea"/>
        <a:cs typeface="+mn-cs"/>
      </a:defRPr>
    </a:lvl4pPr>
    <a:lvl5pPr marL="1828199" algn="l" defTabSz="457051" rtl="0" eaLnBrk="1" latinLnBrk="0" hangingPunct="1">
      <a:defRPr sz="1200" kern="1200">
        <a:solidFill>
          <a:schemeClr val="tx1"/>
        </a:solidFill>
        <a:latin typeface="+mn-lt"/>
        <a:ea typeface="+mn-ea"/>
        <a:cs typeface="+mn-cs"/>
      </a:defRPr>
    </a:lvl5pPr>
    <a:lvl6pPr marL="2285249" algn="l" defTabSz="457051" rtl="0" eaLnBrk="1" latinLnBrk="0" hangingPunct="1">
      <a:defRPr sz="1200" kern="1200">
        <a:solidFill>
          <a:schemeClr val="tx1"/>
        </a:solidFill>
        <a:latin typeface="+mn-lt"/>
        <a:ea typeface="+mn-ea"/>
        <a:cs typeface="+mn-cs"/>
      </a:defRPr>
    </a:lvl6pPr>
    <a:lvl7pPr marL="2742298" algn="l" defTabSz="457051" rtl="0" eaLnBrk="1" latinLnBrk="0" hangingPunct="1">
      <a:defRPr sz="1200" kern="1200">
        <a:solidFill>
          <a:schemeClr val="tx1"/>
        </a:solidFill>
        <a:latin typeface="+mn-lt"/>
        <a:ea typeface="+mn-ea"/>
        <a:cs typeface="+mn-cs"/>
      </a:defRPr>
    </a:lvl7pPr>
    <a:lvl8pPr marL="3199349" algn="l" defTabSz="457051" rtl="0" eaLnBrk="1" latinLnBrk="0" hangingPunct="1">
      <a:defRPr sz="1200" kern="1200">
        <a:solidFill>
          <a:schemeClr val="tx1"/>
        </a:solidFill>
        <a:latin typeface="+mn-lt"/>
        <a:ea typeface="+mn-ea"/>
        <a:cs typeface="+mn-cs"/>
      </a:defRPr>
    </a:lvl8pPr>
    <a:lvl9pPr marL="3656399" algn="l" defTabSz="457051"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50716A1C-18EB-1742-BCAC-8F37B2C6FF12}"/>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546764" y="1212701"/>
            <a:ext cx="8427665" cy="5357798"/>
          </a:xfrm>
          <a:prstGeom prst="rect">
            <a:avLst/>
          </a:prstGeom>
        </p:spPr>
      </p:pic>
      <p:sp>
        <p:nvSpPr>
          <p:cNvPr id="2" name="Titel 1"/>
          <p:cNvSpPr>
            <a:spLocks noGrp="1"/>
          </p:cNvSpPr>
          <p:nvPr>
            <p:ph type="ctrTitle"/>
          </p:nvPr>
        </p:nvSpPr>
        <p:spPr>
          <a:xfrm>
            <a:off x="1251566" y="3650768"/>
            <a:ext cx="6607516" cy="779865"/>
          </a:xfrm>
        </p:spPr>
        <p:txBody>
          <a:bodyPr anchor="b" anchorCtr="0">
            <a:noAutofit/>
          </a:bodyPr>
          <a:lstStyle>
            <a:lvl1pPr algn="ctr">
              <a:defRPr sz="3600">
                <a:solidFill>
                  <a:srgbClr val="333333"/>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1371600" y="4430644"/>
            <a:ext cx="6400800" cy="584663"/>
          </a:xfrm>
        </p:spPr>
        <p:txBody>
          <a:bodyPr>
            <a:normAutofit/>
          </a:bodyPr>
          <a:lstStyle>
            <a:lvl1pPr marL="0" indent="0" algn="ctr">
              <a:buNone/>
              <a:defRPr sz="2002">
                <a:solidFill>
                  <a:srgbClr val="666666"/>
                </a:solidFill>
              </a:defRPr>
            </a:lvl1pPr>
            <a:lvl2pPr marL="457065" indent="0" algn="ctr">
              <a:buNone/>
              <a:defRPr>
                <a:solidFill>
                  <a:schemeClr val="tx1">
                    <a:tint val="75000"/>
                  </a:schemeClr>
                </a:solidFill>
              </a:defRPr>
            </a:lvl2pPr>
            <a:lvl3pPr marL="914138" indent="0" algn="ctr">
              <a:buNone/>
              <a:defRPr>
                <a:solidFill>
                  <a:schemeClr val="tx1">
                    <a:tint val="75000"/>
                  </a:schemeClr>
                </a:solidFill>
              </a:defRPr>
            </a:lvl3pPr>
            <a:lvl4pPr marL="1371210" indent="0" algn="ctr">
              <a:buNone/>
              <a:defRPr>
                <a:solidFill>
                  <a:schemeClr val="tx1">
                    <a:tint val="75000"/>
                  </a:schemeClr>
                </a:solidFill>
              </a:defRPr>
            </a:lvl4pPr>
            <a:lvl5pPr marL="1828283" indent="0" algn="ctr">
              <a:buNone/>
              <a:defRPr>
                <a:solidFill>
                  <a:schemeClr val="tx1">
                    <a:tint val="75000"/>
                  </a:schemeClr>
                </a:solidFill>
              </a:defRPr>
            </a:lvl5pPr>
            <a:lvl6pPr marL="2285348" indent="0" algn="ctr">
              <a:buNone/>
              <a:defRPr>
                <a:solidFill>
                  <a:schemeClr val="tx1">
                    <a:tint val="75000"/>
                  </a:schemeClr>
                </a:solidFill>
              </a:defRPr>
            </a:lvl6pPr>
            <a:lvl7pPr marL="2742420" indent="0" algn="ctr">
              <a:buNone/>
              <a:defRPr>
                <a:solidFill>
                  <a:schemeClr val="tx1">
                    <a:tint val="75000"/>
                  </a:schemeClr>
                </a:solidFill>
              </a:defRPr>
            </a:lvl7pPr>
            <a:lvl8pPr marL="3199485" indent="0" algn="ctr">
              <a:buNone/>
              <a:defRPr>
                <a:solidFill>
                  <a:schemeClr val="tx1">
                    <a:tint val="75000"/>
                  </a:schemeClr>
                </a:solidFill>
              </a:defRPr>
            </a:lvl8pPr>
            <a:lvl9pPr marL="3656558" indent="0" algn="ctr">
              <a:buNone/>
              <a:defRPr>
                <a:solidFill>
                  <a:schemeClr val="tx1">
                    <a:tint val="75000"/>
                  </a:schemeClr>
                </a:solidFill>
              </a:defRPr>
            </a:lvl9pPr>
          </a:lstStyle>
          <a:p>
            <a:r>
              <a:rPr lang="de-DE"/>
              <a:t>Formatvorlage des Untertitelmasters durch Klicken bearbeiten</a:t>
            </a:r>
            <a:endParaRPr lang="de-DE" dirty="0"/>
          </a:p>
        </p:txBody>
      </p:sp>
      <p:sp>
        <p:nvSpPr>
          <p:cNvPr id="13" name="Rechteck 12"/>
          <p:cNvSpPr/>
          <p:nvPr userDrawn="1"/>
        </p:nvSpPr>
        <p:spPr>
          <a:xfrm>
            <a:off x="404101" y="6650194"/>
            <a:ext cx="3371273" cy="207818"/>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Tree>
    <p:extLst>
      <p:ext uri="{BB962C8B-B14F-4D97-AF65-F5344CB8AC3E}">
        <p14:creationId xmlns:p14="http://schemas.microsoft.com/office/powerpoint/2010/main" val="2409936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5584535" cy="787560"/>
          </a:xfrm>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125CBDDA-5CCF-8748-8988-9DC6C8981774}" type="slidenum">
              <a:rPr lang="de-DE" smtClean="0"/>
              <a:t>‹Nr.›</a:t>
            </a:fld>
            <a:endParaRPr lang="de-DE"/>
          </a:p>
        </p:txBody>
      </p:sp>
      <p:sp>
        <p:nvSpPr>
          <p:cNvPr id="5" name="Datumsplatzhalter 4"/>
          <p:cNvSpPr>
            <a:spLocks noGrp="1"/>
          </p:cNvSpPr>
          <p:nvPr>
            <p:ph type="dt" sz="half" idx="2"/>
          </p:nvPr>
        </p:nvSpPr>
        <p:spPr>
          <a:xfrm>
            <a:off x="7123550" y="6552664"/>
            <a:ext cx="825285" cy="365123"/>
          </a:xfrm>
          <a:prstGeom prst="rect">
            <a:avLst/>
          </a:prstGeom>
        </p:spPr>
        <p:txBody>
          <a:bodyPr vert="horz" lIns="91440" tIns="45720" rIns="91440" bIns="45720" rtlCol="0" anchor="ctr"/>
          <a:lstStyle>
            <a:lvl1pPr algn="r">
              <a:defRPr sz="998">
                <a:solidFill>
                  <a:schemeClr val="tx1"/>
                </a:solidFill>
              </a:defRPr>
            </a:lvl1pPr>
          </a:lstStyle>
          <a:p>
            <a:r>
              <a:rPr lang="de-DE"/>
              <a:t>31.03.14</a:t>
            </a:r>
            <a:endParaRPr lang="de-DE" dirty="0"/>
          </a:p>
        </p:txBody>
      </p:sp>
      <p:sp>
        <p:nvSpPr>
          <p:cNvPr id="7" name="Fußzeilenplatzhalter 7"/>
          <p:cNvSpPr>
            <a:spLocks noGrp="1"/>
          </p:cNvSpPr>
          <p:nvPr>
            <p:ph type="ftr" sz="quarter" idx="3"/>
          </p:nvPr>
        </p:nvSpPr>
        <p:spPr>
          <a:xfrm>
            <a:off x="2273311" y="6560629"/>
            <a:ext cx="4825699" cy="357158"/>
          </a:xfrm>
          <a:prstGeom prst="rect">
            <a:avLst/>
          </a:prstGeom>
        </p:spPr>
        <p:txBody>
          <a:bodyPr vert="horz" lIns="91440" tIns="45720" rIns="91440" bIns="45720" rtlCol="0" anchor="ctr"/>
          <a:lstStyle>
            <a:lvl1pPr algn="ctr">
              <a:defRPr sz="998">
                <a:solidFill>
                  <a:schemeClr val="tx1"/>
                </a:solidFill>
              </a:defRPr>
            </a:lvl1pPr>
          </a:lstStyle>
          <a:p>
            <a:pPr algn="l"/>
            <a:r>
              <a:rPr lang="en-US" dirty="0" smtClean="0"/>
              <a:t>AVA Topical Workshop 2019</a:t>
            </a:r>
            <a:endParaRPr lang="de-DE" dirty="0"/>
          </a:p>
        </p:txBody>
      </p:sp>
    </p:spTree>
    <p:extLst>
      <p:ext uri="{BB962C8B-B14F-4D97-AF65-F5344CB8AC3E}">
        <p14:creationId xmlns:p14="http://schemas.microsoft.com/office/powerpoint/2010/main" val="94766492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5"/>
          </a:xfrm>
        </p:spPr>
        <p:txBody>
          <a:bodyPr/>
          <a:lstStyle>
            <a:lvl1pPr>
              <a:defRPr sz="2400"/>
            </a:lvl1pPr>
            <a:lvl2pPr>
              <a:defRPr sz="2002"/>
            </a:lvl2pPr>
            <a:lvl3pPr>
              <a:defRPr sz="1800"/>
            </a:lvl3pPr>
            <a:lvl4pPr>
              <a:defRPr sz="1598"/>
            </a:lvl4pPr>
            <a:lvl5pPr>
              <a:defRPr sz="1403"/>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600200"/>
            <a:ext cx="4038600" cy="4525965"/>
          </a:xfrm>
        </p:spPr>
        <p:txBody>
          <a:bodyPr/>
          <a:lstStyle>
            <a:lvl1pPr>
              <a:defRPr sz="2400"/>
            </a:lvl1pPr>
            <a:lvl2pPr>
              <a:defRPr sz="2002"/>
            </a:lvl2pPr>
            <a:lvl3pPr>
              <a:defRPr sz="1800"/>
            </a:lvl3pPr>
            <a:lvl4pPr>
              <a:defRPr sz="1598"/>
            </a:lvl4pPr>
            <a:lvl5pPr>
              <a:defRPr sz="1403"/>
            </a:lvl5pPr>
            <a:lvl6pPr>
              <a:defRPr sz="1800"/>
            </a:lvl6pPr>
            <a:lvl7pPr>
              <a:defRPr sz="1800"/>
            </a:lvl7pPr>
            <a:lvl8pPr>
              <a:defRPr sz="1800"/>
            </a:lvl8pPr>
            <a:lvl9pPr>
              <a:defRPr sz="18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p:cNvSpPr>
            <a:spLocks noGrp="1"/>
          </p:cNvSpPr>
          <p:nvPr>
            <p:ph type="sldNum" sz="quarter" idx="12"/>
          </p:nvPr>
        </p:nvSpPr>
        <p:spPr/>
        <p:txBody>
          <a:bodyPr/>
          <a:lstStyle/>
          <a:p>
            <a:fld id="{125CBDDA-5CCF-8748-8988-9DC6C8981774}" type="slidenum">
              <a:rPr lang="de-DE" smtClean="0"/>
              <a:t>‹Nr.›</a:t>
            </a:fld>
            <a:endParaRPr lang="de-DE"/>
          </a:p>
        </p:txBody>
      </p:sp>
      <p:sp>
        <p:nvSpPr>
          <p:cNvPr id="6" name="Datumsplatzhalter 4"/>
          <p:cNvSpPr>
            <a:spLocks noGrp="1"/>
          </p:cNvSpPr>
          <p:nvPr>
            <p:ph type="dt" sz="half" idx="13"/>
          </p:nvPr>
        </p:nvSpPr>
        <p:spPr>
          <a:xfrm>
            <a:off x="7099006" y="6552664"/>
            <a:ext cx="849831" cy="365123"/>
          </a:xfrm>
          <a:prstGeom prst="rect">
            <a:avLst/>
          </a:prstGeom>
        </p:spPr>
        <p:txBody>
          <a:bodyPr vert="horz" lIns="91440" tIns="45720" rIns="91440" bIns="45720" rtlCol="0" anchor="ctr"/>
          <a:lstStyle>
            <a:lvl1pPr algn="r">
              <a:defRPr sz="998">
                <a:solidFill>
                  <a:schemeClr val="tx1"/>
                </a:solidFill>
              </a:defRPr>
            </a:lvl1pPr>
          </a:lstStyle>
          <a:p>
            <a:r>
              <a:rPr lang="de-DE"/>
              <a:t>31.03.14</a:t>
            </a:r>
            <a:endParaRPr lang="de-DE" dirty="0"/>
          </a:p>
        </p:txBody>
      </p:sp>
      <p:sp>
        <p:nvSpPr>
          <p:cNvPr id="8" name="Fußzeilenplatzhalter 7"/>
          <p:cNvSpPr>
            <a:spLocks noGrp="1"/>
          </p:cNvSpPr>
          <p:nvPr>
            <p:ph type="ftr" sz="quarter" idx="3"/>
          </p:nvPr>
        </p:nvSpPr>
        <p:spPr>
          <a:xfrm>
            <a:off x="2273311" y="6560629"/>
            <a:ext cx="4825699" cy="357158"/>
          </a:xfrm>
          <a:prstGeom prst="rect">
            <a:avLst/>
          </a:prstGeom>
        </p:spPr>
        <p:txBody>
          <a:bodyPr vert="horz" lIns="91440" tIns="45720" rIns="91440" bIns="45720" rtlCol="0" anchor="ctr"/>
          <a:lstStyle>
            <a:lvl1pPr algn="ctr">
              <a:defRPr sz="998">
                <a:solidFill>
                  <a:schemeClr val="tx1"/>
                </a:solidFill>
              </a:defRPr>
            </a:lvl1pPr>
          </a:lstStyle>
          <a:p>
            <a:pPr algn="l"/>
            <a:r>
              <a:rPr lang="en-US"/>
              <a:t>GSI/FAIR Workshop on Stochastic Cooling 2019</a:t>
            </a:r>
            <a:endParaRPr lang="de-DE" dirty="0"/>
          </a:p>
        </p:txBody>
      </p:sp>
    </p:spTree>
    <p:extLst>
      <p:ext uri="{BB962C8B-B14F-4D97-AF65-F5344CB8AC3E}">
        <p14:creationId xmlns:p14="http://schemas.microsoft.com/office/powerpoint/2010/main" val="2866025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5" name="Foliennummernplatzhalter 4"/>
          <p:cNvSpPr>
            <a:spLocks noGrp="1"/>
          </p:cNvSpPr>
          <p:nvPr>
            <p:ph type="sldNum" sz="quarter" idx="12"/>
          </p:nvPr>
        </p:nvSpPr>
        <p:spPr/>
        <p:txBody>
          <a:bodyPr/>
          <a:lstStyle/>
          <a:p>
            <a:fld id="{125CBDDA-5CCF-8748-8988-9DC6C8981774}" type="slidenum">
              <a:rPr lang="de-DE" smtClean="0"/>
              <a:t>‹Nr.›</a:t>
            </a:fld>
            <a:endParaRPr lang="de-DE"/>
          </a:p>
        </p:txBody>
      </p:sp>
      <p:sp>
        <p:nvSpPr>
          <p:cNvPr id="4" name="Datumsplatzhalter 4"/>
          <p:cNvSpPr>
            <a:spLocks noGrp="1"/>
          </p:cNvSpPr>
          <p:nvPr>
            <p:ph type="dt" sz="half" idx="2"/>
          </p:nvPr>
        </p:nvSpPr>
        <p:spPr>
          <a:xfrm>
            <a:off x="7099006" y="6552664"/>
            <a:ext cx="849831" cy="365123"/>
          </a:xfrm>
          <a:prstGeom prst="rect">
            <a:avLst/>
          </a:prstGeom>
        </p:spPr>
        <p:txBody>
          <a:bodyPr vert="horz" lIns="91440" tIns="45720" rIns="91440" bIns="45720" rtlCol="0" anchor="ctr"/>
          <a:lstStyle>
            <a:lvl1pPr algn="r">
              <a:defRPr sz="998">
                <a:solidFill>
                  <a:schemeClr val="tx1"/>
                </a:solidFill>
              </a:defRPr>
            </a:lvl1pPr>
          </a:lstStyle>
          <a:p>
            <a:r>
              <a:rPr lang="de-DE"/>
              <a:t>31.03.14</a:t>
            </a:r>
            <a:endParaRPr lang="de-DE" dirty="0"/>
          </a:p>
        </p:txBody>
      </p:sp>
      <p:sp>
        <p:nvSpPr>
          <p:cNvPr id="6" name="Fußzeilenplatzhalter 7"/>
          <p:cNvSpPr>
            <a:spLocks noGrp="1"/>
          </p:cNvSpPr>
          <p:nvPr>
            <p:ph type="ftr" sz="quarter" idx="3"/>
          </p:nvPr>
        </p:nvSpPr>
        <p:spPr>
          <a:xfrm>
            <a:off x="2260611" y="6560629"/>
            <a:ext cx="4838399" cy="357158"/>
          </a:xfrm>
          <a:prstGeom prst="rect">
            <a:avLst/>
          </a:prstGeom>
        </p:spPr>
        <p:txBody>
          <a:bodyPr vert="horz" lIns="91440" tIns="45720" rIns="91440" bIns="45720" rtlCol="0" anchor="ctr"/>
          <a:lstStyle>
            <a:lvl1pPr algn="ctr">
              <a:defRPr sz="998">
                <a:solidFill>
                  <a:schemeClr val="tx1"/>
                </a:solidFill>
              </a:defRPr>
            </a:lvl1pPr>
          </a:lstStyle>
          <a:p>
            <a:pPr algn="l"/>
            <a:r>
              <a:rPr lang="en-US"/>
              <a:t>GSI/FAIR Workshop on Stochastic Cooling 2019</a:t>
            </a:r>
            <a:endParaRPr lang="de-DE" dirty="0"/>
          </a:p>
        </p:txBody>
      </p:sp>
    </p:spTree>
    <p:extLst>
      <p:ext uri="{BB962C8B-B14F-4D97-AF65-F5344CB8AC3E}">
        <p14:creationId xmlns:p14="http://schemas.microsoft.com/office/powerpoint/2010/main" val="38897924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hteck 9"/>
          <p:cNvSpPr/>
          <p:nvPr/>
        </p:nvSpPr>
        <p:spPr>
          <a:xfrm>
            <a:off x="0" y="6612413"/>
            <a:ext cx="9144000" cy="255600"/>
          </a:xfrm>
          <a:prstGeom prst="rect">
            <a:avLst/>
          </a:prstGeom>
          <a:solidFill>
            <a:srgbClr val="EAEAE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3" name="Textplatzhalter 2"/>
          <p:cNvSpPr>
            <a:spLocks noGrp="1"/>
          </p:cNvSpPr>
          <p:nvPr>
            <p:ph type="body" idx="1"/>
          </p:nvPr>
        </p:nvSpPr>
        <p:spPr>
          <a:xfrm>
            <a:off x="422567" y="1450706"/>
            <a:ext cx="8211834" cy="4903583"/>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4"/>
          </p:nvPr>
        </p:nvSpPr>
        <p:spPr>
          <a:xfrm>
            <a:off x="7964994" y="6552664"/>
            <a:ext cx="744898" cy="365123"/>
          </a:xfrm>
          <a:prstGeom prst="rect">
            <a:avLst/>
          </a:prstGeom>
        </p:spPr>
        <p:txBody>
          <a:bodyPr vert="horz" lIns="91440" tIns="45720" rIns="91440" bIns="45720" rtlCol="0" anchor="ctr"/>
          <a:lstStyle>
            <a:lvl1pPr algn="r">
              <a:defRPr sz="998">
                <a:solidFill>
                  <a:srgbClr val="333333"/>
                </a:solidFill>
                <a:latin typeface="Arial"/>
                <a:cs typeface="Arial"/>
              </a:defRPr>
            </a:lvl1pPr>
          </a:lstStyle>
          <a:p>
            <a:fld id="{125CBDDA-5CCF-8748-8988-9DC6C8981774}" type="slidenum">
              <a:rPr lang="de-DE" smtClean="0"/>
              <a:pPr/>
              <a:t>‹Nr.›</a:t>
            </a:fld>
            <a:endParaRPr lang="de-DE" dirty="0"/>
          </a:p>
        </p:txBody>
      </p:sp>
      <p:pic>
        <p:nvPicPr>
          <p:cNvPr id="7" name="Bild 6" descr="GSI_Logo_rgb.png"/>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518410" y="583601"/>
            <a:ext cx="1129081" cy="376358"/>
          </a:xfrm>
          <a:prstGeom prst="rect">
            <a:avLst/>
          </a:prstGeom>
        </p:spPr>
      </p:pic>
      <p:cxnSp>
        <p:nvCxnSpPr>
          <p:cNvPr id="9" name="Gerade Verbindung 8"/>
          <p:cNvCxnSpPr/>
          <p:nvPr/>
        </p:nvCxnSpPr>
        <p:spPr>
          <a:xfrm>
            <a:off x="0" y="1068270"/>
            <a:ext cx="9144000" cy="0"/>
          </a:xfrm>
          <a:prstGeom prst="line">
            <a:avLst/>
          </a:prstGeom>
          <a:ln w="254000">
            <a:solidFill>
              <a:srgbClr val="EAEAEA"/>
            </a:solidFill>
          </a:ln>
          <a:effectLst/>
        </p:spPr>
        <p:style>
          <a:lnRef idx="2">
            <a:schemeClr val="accent1"/>
          </a:lnRef>
          <a:fillRef idx="0">
            <a:schemeClr val="accent1"/>
          </a:fillRef>
          <a:effectRef idx="1">
            <a:schemeClr val="accent1"/>
          </a:effectRef>
          <a:fontRef idx="minor">
            <a:schemeClr val="tx1"/>
          </a:fontRef>
        </p:style>
      </p:cxnSp>
      <p:sp>
        <p:nvSpPr>
          <p:cNvPr id="11" name="Textfeld 10"/>
          <p:cNvSpPr txBox="1"/>
          <p:nvPr/>
        </p:nvSpPr>
        <p:spPr>
          <a:xfrm>
            <a:off x="435275" y="6616257"/>
            <a:ext cx="2028533" cy="245901"/>
          </a:xfrm>
          <a:prstGeom prst="rect">
            <a:avLst/>
          </a:prstGeom>
          <a:noFill/>
        </p:spPr>
        <p:txBody>
          <a:bodyPr wrap="square" rtlCol="0" anchor="ctr">
            <a:spAutoFit/>
          </a:bodyPr>
          <a:lstStyle/>
          <a:p>
            <a:pPr marL="0" marR="0" indent="0" algn="l" defTabSz="457065" rtl="0" eaLnBrk="1" fontAlgn="auto" latinLnBrk="0" hangingPunct="1">
              <a:lnSpc>
                <a:spcPct val="100000"/>
              </a:lnSpc>
              <a:spcBef>
                <a:spcPts val="0"/>
              </a:spcBef>
              <a:spcAft>
                <a:spcPts val="0"/>
              </a:spcAft>
              <a:buClrTx/>
              <a:buSzTx/>
              <a:buFontTx/>
              <a:buNone/>
              <a:tabLst/>
              <a:defRPr/>
            </a:pPr>
            <a:r>
              <a:rPr lang="de-DE" sz="998" dirty="0">
                <a:solidFill>
                  <a:srgbClr val="333333"/>
                </a:solidFill>
                <a:latin typeface="Arial"/>
                <a:cs typeface="Arial"/>
              </a:rPr>
              <a:t>FAIR GmbH | GSI GmbH</a:t>
            </a:r>
          </a:p>
        </p:txBody>
      </p:sp>
      <p:sp>
        <p:nvSpPr>
          <p:cNvPr id="2" name="Titelplatzhalter 1"/>
          <p:cNvSpPr>
            <a:spLocks noGrp="1"/>
          </p:cNvSpPr>
          <p:nvPr>
            <p:ph type="title"/>
          </p:nvPr>
        </p:nvSpPr>
        <p:spPr>
          <a:xfrm>
            <a:off x="422575" y="270000"/>
            <a:ext cx="5584535" cy="787560"/>
          </a:xfrm>
          <a:prstGeom prst="rect">
            <a:avLst/>
          </a:prstGeom>
        </p:spPr>
        <p:txBody>
          <a:bodyPr vert="horz" lIns="91440" tIns="45720" rIns="91440" bIns="45720" rtlCol="0" anchor="b" anchorCtr="0">
            <a:normAutofit/>
          </a:bodyPr>
          <a:lstStyle/>
          <a:p>
            <a:r>
              <a:rPr lang="de-DE" dirty="0"/>
              <a:t>Mastertitelformat bearbeiten</a:t>
            </a:r>
          </a:p>
        </p:txBody>
      </p:sp>
      <p:sp>
        <p:nvSpPr>
          <p:cNvPr id="4" name="Rechteck 3"/>
          <p:cNvSpPr>
            <a:spLocks/>
          </p:cNvSpPr>
          <p:nvPr/>
        </p:nvSpPr>
        <p:spPr>
          <a:xfrm>
            <a:off x="-1" y="939488"/>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12" name="Rechteck 11"/>
          <p:cNvSpPr>
            <a:spLocks/>
          </p:cNvSpPr>
          <p:nvPr/>
        </p:nvSpPr>
        <p:spPr>
          <a:xfrm>
            <a:off x="-1" y="6609870"/>
            <a:ext cx="255600" cy="255600"/>
          </a:xfrm>
          <a:prstGeom prst="rect">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800"/>
          </a:p>
        </p:txBody>
      </p:sp>
      <p:sp>
        <p:nvSpPr>
          <p:cNvPr id="5" name="Datumsplatzhalter 4"/>
          <p:cNvSpPr>
            <a:spLocks noGrp="1"/>
          </p:cNvSpPr>
          <p:nvPr>
            <p:ph type="dt" sz="half" idx="2"/>
          </p:nvPr>
        </p:nvSpPr>
        <p:spPr>
          <a:xfrm>
            <a:off x="7100459" y="6552664"/>
            <a:ext cx="848374" cy="365123"/>
          </a:xfrm>
          <a:prstGeom prst="rect">
            <a:avLst/>
          </a:prstGeom>
        </p:spPr>
        <p:txBody>
          <a:bodyPr vert="horz" lIns="91440" tIns="45720" rIns="91440" bIns="45720" rtlCol="0" anchor="ctr"/>
          <a:lstStyle>
            <a:lvl1pPr algn="r">
              <a:defRPr sz="998">
                <a:solidFill>
                  <a:srgbClr val="333333"/>
                </a:solidFill>
              </a:defRPr>
            </a:lvl1pPr>
          </a:lstStyle>
          <a:p>
            <a:r>
              <a:rPr lang="de-DE"/>
              <a:t>31.03.14</a:t>
            </a:r>
            <a:endParaRPr lang="de-DE" dirty="0"/>
          </a:p>
        </p:txBody>
      </p:sp>
      <p:sp>
        <p:nvSpPr>
          <p:cNvPr id="8" name="Fußzeilenplatzhalter 7"/>
          <p:cNvSpPr>
            <a:spLocks noGrp="1"/>
          </p:cNvSpPr>
          <p:nvPr>
            <p:ph type="ftr" sz="quarter" idx="3"/>
          </p:nvPr>
        </p:nvSpPr>
        <p:spPr>
          <a:xfrm>
            <a:off x="2273311" y="6560629"/>
            <a:ext cx="4825699" cy="357158"/>
          </a:xfrm>
          <a:prstGeom prst="rect">
            <a:avLst/>
          </a:prstGeom>
        </p:spPr>
        <p:txBody>
          <a:bodyPr vert="horz" lIns="91440" tIns="45720" rIns="91440" bIns="45720" rtlCol="0" anchor="ctr"/>
          <a:lstStyle>
            <a:lvl1pPr algn="ctr">
              <a:defRPr sz="998">
                <a:solidFill>
                  <a:srgbClr val="333333"/>
                </a:solidFill>
              </a:defRPr>
            </a:lvl1pPr>
          </a:lstStyle>
          <a:p>
            <a:pPr algn="l"/>
            <a:r>
              <a:rPr lang="en-US"/>
              <a:t>GSI/FAIR Workshop on Stochastic Cooling 2019</a:t>
            </a:r>
            <a:endParaRPr lang="de-DE" dirty="0"/>
          </a:p>
        </p:txBody>
      </p:sp>
      <p:pic>
        <p:nvPicPr>
          <p:cNvPr id="13" name="Bild 12" descr="FAIR_Logo_rgb.png"/>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533255" y="430961"/>
            <a:ext cx="775055" cy="645878"/>
          </a:xfrm>
          <a:prstGeom prst="rect">
            <a:avLst/>
          </a:prstGeom>
        </p:spPr>
      </p:pic>
    </p:spTree>
    <p:extLst>
      <p:ext uri="{BB962C8B-B14F-4D97-AF65-F5344CB8AC3E}">
        <p14:creationId xmlns:p14="http://schemas.microsoft.com/office/powerpoint/2010/main" val="2901886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Lst>
  <p:timing>
    <p:tnLst>
      <p:par>
        <p:cTn id="1" dur="indefinite" restart="never" nodeType="tmRoot"/>
      </p:par>
    </p:tnLst>
  </p:timing>
  <p:hf hdr="0" dt="0"/>
  <p:txStyles>
    <p:titleStyle>
      <a:lvl1pPr algn="l" defTabSz="457065" rtl="0" eaLnBrk="1" latinLnBrk="0" hangingPunct="1">
        <a:spcBef>
          <a:spcPct val="0"/>
        </a:spcBef>
        <a:buNone/>
        <a:defRPr sz="2400" b="1" kern="1200">
          <a:solidFill>
            <a:srgbClr val="333333"/>
          </a:solidFill>
          <a:latin typeface="Arial"/>
          <a:ea typeface="+mj-ea"/>
          <a:cs typeface="Arial"/>
        </a:defRPr>
      </a:lvl1pPr>
    </p:titleStyle>
    <p:bodyStyle>
      <a:lvl1pPr marL="342803" indent="-342803" algn="l" defTabSz="457065"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740" indent="-285668" algn="l" defTabSz="457065" rtl="0" eaLnBrk="1" latinLnBrk="0" hangingPunct="1">
        <a:spcBef>
          <a:spcPct val="20000"/>
        </a:spcBef>
        <a:buClr>
          <a:srgbClr val="FDBB63"/>
        </a:buClr>
        <a:buFont typeface="Wingdings" charset="2"/>
        <a:buChar char="§"/>
        <a:defRPr sz="2002" kern="1200">
          <a:solidFill>
            <a:srgbClr val="333333"/>
          </a:solidFill>
          <a:latin typeface="Arial"/>
          <a:ea typeface="+mn-ea"/>
          <a:cs typeface="Arial"/>
        </a:defRPr>
      </a:lvl2pPr>
      <a:lvl3pPr marL="1142670" indent="-228533" algn="l" defTabSz="457065"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599743" indent="-228533" algn="l" defTabSz="457065" rtl="0" eaLnBrk="1" latinLnBrk="0" hangingPunct="1">
        <a:spcBef>
          <a:spcPct val="20000"/>
        </a:spcBef>
        <a:buClr>
          <a:srgbClr val="FDBB63"/>
        </a:buClr>
        <a:buFont typeface="Wingdings" charset="2"/>
        <a:buChar char="§"/>
        <a:defRPr sz="1598" kern="1200">
          <a:solidFill>
            <a:srgbClr val="333333"/>
          </a:solidFill>
          <a:latin typeface="Arial"/>
          <a:ea typeface="+mn-ea"/>
          <a:cs typeface="Arial"/>
        </a:defRPr>
      </a:lvl4pPr>
      <a:lvl5pPr marL="2056815" indent="-228533" algn="l" defTabSz="457065" rtl="0" eaLnBrk="1" latinLnBrk="0" hangingPunct="1">
        <a:spcBef>
          <a:spcPct val="20000"/>
        </a:spcBef>
        <a:buClr>
          <a:srgbClr val="FDBB63"/>
        </a:buClr>
        <a:buFont typeface="Wingdings" charset="2"/>
        <a:buChar char="§"/>
        <a:defRPr sz="1403" kern="1200">
          <a:solidFill>
            <a:srgbClr val="333333"/>
          </a:solidFill>
          <a:latin typeface="Arial"/>
          <a:ea typeface="+mn-ea"/>
          <a:cs typeface="Arial"/>
        </a:defRPr>
      </a:lvl5pPr>
      <a:lvl6pPr marL="2513880" indent="-228533" algn="l" defTabSz="457065" rtl="0" eaLnBrk="1" latinLnBrk="0" hangingPunct="1">
        <a:spcBef>
          <a:spcPct val="20000"/>
        </a:spcBef>
        <a:buFont typeface="Arial"/>
        <a:buChar char="•"/>
        <a:defRPr sz="2002" kern="1200">
          <a:solidFill>
            <a:schemeClr val="tx1"/>
          </a:solidFill>
          <a:latin typeface="+mn-lt"/>
          <a:ea typeface="+mn-ea"/>
          <a:cs typeface="+mn-cs"/>
        </a:defRPr>
      </a:lvl6pPr>
      <a:lvl7pPr marL="2970953" indent="-228533" algn="l" defTabSz="457065" rtl="0" eaLnBrk="1" latinLnBrk="0" hangingPunct="1">
        <a:spcBef>
          <a:spcPct val="20000"/>
        </a:spcBef>
        <a:buFont typeface="Arial"/>
        <a:buChar char="•"/>
        <a:defRPr sz="2002" kern="1200">
          <a:solidFill>
            <a:schemeClr val="tx1"/>
          </a:solidFill>
          <a:latin typeface="+mn-lt"/>
          <a:ea typeface="+mn-ea"/>
          <a:cs typeface="+mn-cs"/>
        </a:defRPr>
      </a:lvl7pPr>
      <a:lvl8pPr marL="3428025" indent="-228533" algn="l" defTabSz="457065" rtl="0" eaLnBrk="1" latinLnBrk="0" hangingPunct="1">
        <a:spcBef>
          <a:spcPct val="20000"/>
        </a:spcBef>
        <a:buFont typeface="Arial"/>
        <a:buChar char="•"/>
        <a:defRPr sz="2002" kern="1200">
          <a:solidFill>
            <a:schemeClr val="tx1"/>
          </a:solidFill>
          <a:latin typeface="+mn-lt"/>
          <a:ea typeface="+mn-ea"/>
          <a:cs typeface="+mn-cs"/>
        </a:defRPr>
      </a:lvl8pPr>
      <a:lvl9pPr marL="3885090" indent="-228533" algn="l" defTabSz="457065" rtl="0" eaLnBrk="1" latinLnBrk="0" hangingPunct="1">
        <a:spcBef>
          <a:spcPct val="20000"/>
        </a:spcBef>
        <a:buFont typeface="Arial"/>
        <a:buChar char="•"/>
        <a:defRPr sz="2002" kern="1200">
          <a:solidFill>
            <a:schemeClr val="tx1"/>
          </a:solidFill>
          <a:latin typeface="+mn-lt"/>
          <a:ea typeface="+mn-ea"/>
          <a:cs typeface="+mn-cs"/>
        </a:defRPr>
      </a:lvl9pPr>
    </p:bodyStyle>
    <p:otherStyle>
      <a:defPPr>
        <a:defRPr lang="de-DE"/>
      </a:defPPr>
      <a:lvl1pPr marL="0" algn="l" defTabSz="457065" rtl="0" eaLnBrk="1" latinLnBrk="0" hangingPunct="1">
        <a:defRPr sz="1800" kern="1200">
          <a:solidFill>
            <a:schemeClr val="tx1"/>
          </a:solidFill>
          <a:latin typeface="+mn-lt"/>
          <a:ea typeface="+mn-ea"/>
          <a:cs typeface="+mn-cs"/>
        </a:defRPr>
      </a:lvl1pPr>
      <a:lvl2pPr marL="457065" algn="l" defTabSz="457065" rtl="0" eaLnBrk="1" latinLnBrk="0" hangingPunct="1">
        <a:defRPr sz="1800" kern="1200">
          <a:solidFill>
            <a:schemeClr val="tx1"/>
          </a:solidFill>
          <a:latin typeface="+mn-lt"/>
          <a:ea typeface="+mn-ea"/>
          <a:cs typeface="+mn-cs"/>
        </a:defRPr>
      </a:lvl2pPr>
      <a:lvl3pPr marL="914138" algn="l" defTabSz="457065" rtl="0" eaLnBrk="1" latinLnBrk="0" hangingPunct="1">
        <a:defRPr sz="1800" kern="1200">
          <a:solidFill>
            <a:schemeClr val="tx1"/>
          </a:solidFill>
          <a:latin typeface="+mn-lt"/>
          <a:ea typeface="+mn-ea"/>
          <a:cs typeface="+mn-cs"/>
        </a:defRPr>
      </a:lvl3pPr>
      <a:lvl4pPr marL="1371210" algn="l" defTabSz="457065" rtl="0" eaLnBrk="1" latinLnBrk="0" hangingPunct="1">
        <a:defRPr sz="1800" kern="1200">
          <a:solidFill>
            <a:schemeClr val="tx1"/>
          </a:solidFill>
          <a:latin typeface="+mn-lt"/>
          <a:ea typeface="+mn-ea"/>
          <a:cs typeface="+mn-cs"/>
        </a:defRPr>
      </a:lvl4pPr>
      <a:lvl5pPr marL="1828283" algn="l" defTabSz="457065" rtl="0" eaLnBrk="1" latinLnBrk="0" hangingPunct="1">
        <a:defRPr sz="1800" kern="1200">
          <a:solidFill>
            <a:schemeClr val="tx1"/>
          </a:solidFill>
          <a:latin typeface="+mn-lt"/>
          <a:ea typeface="+mn-ea"/>
          <a:cs typeface="+mn-cs"/>
        </a:defRPr>
      </a:lvl5pPr>
      <a:lvl6pPr marL="2285348" algn="l" defTabSz="457065" rtl="0" eaLnBrk="1" latinLnBrk="0" hangingPunct="1">
        <a:defRPr sz="1800" kern="1200">
          <a:solidFill>
            <a:schemeClr val="tx1"/>
          </a:solidFill>
          <a:latin typeface="+mn-lt"/>
          <a:ea typeface="+mn-ea"/>
          <a:cs typeface="+mn-cs"/>
        </a:defRPr>
      </a:lvl6pPr>
      <a:lvl7pPr marL="2742420" algn="l" defTabSz="457065" rtl="0" eaLnBrk="1" latinLnBrk="0" hangingPunct="1">
        <a:defRPr sz="1800" kern="1200">
          <a:solidFill>
            <a:schemeClr val="tx1"/>
          </a:solidFill>
          <a:latin typeface="+mn-lt"/>
          <a:ea typeface="+mn-ea"/>
          <a:cs typeface="+mn-cs"/>
        </a:defRPr>
      </a:lvl7pPr>
      <a:lvl8pPr marL="3199485" algn="l" defTabSz="457065" rtl="0" eaLnBrk="1" latinLnBrk="0" hangingPunct="1">
        <a:defRPr sz="1800" kern="1200">
          <a:solidFill>
            <a:schemeClr val="tx1"/>
          </a:solidFill>
          <a:latin typeface="+mn-lt"/>
          <a:ea typeface="+mn-ea"/>
          <a:cs typeface="+mn-cs"/>
        </a:defRPr>
      </a:lvl8pPr>
      <a:lvl9pPr marL="3656558" algn="l" defTabSz="45706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10.jpeg"/><Relationship Id="rId4" Type="http://schemas.openxmlformats.org/officeDocument/2006/relationships/diagramQuickStyle" Target="../diagrams/quickStyle1.xml"/><Relationship Id="rId9" Type="http://schemas.openxmlformats.org/officeDocument/2006/relationships/image" Target="../media/image9.jpeg"/></Relationships>
</file>

<file path=ppt/slides/_rels/slide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269159" y="3726927"/>
            <a:ext cx="6607515" cy="779865"/>
          </a:xfrm>
        </p:spPr>
        <p:txBody>
          <a:bodyPr/>
          <a:lstStyle/>
          <a:p>
            <a:r>
              <a:rPr lang="en-US" dirty="0" smtClean="0"/>
              <a:t>Requirements to controls </a:t>
            </a:r>
            <a:br>
              <a:rPr lang="en-US" dirty="0" smtClean="0"/>
            </a:br>
            <a:r>
              <a:rPr lang="en-US" dirty="0" smtClean="0"/>
              <a:t>for CR commissioning</a:t>
            </a:r>
            <a:endParaRPr lang="de-DE" dirty="0"/>
          </a:p>
        </p:txBody>
      </p:sp>
      <p:sp>
        <p:nvSpPr>
          <p:cNvPr id="3" name="Untertitel 2"/>
          <p:cNvSpPr>
            <a:spLocks noGrp="1"/>
          </p:cNvSpPr>
          <p:nvPr>
            <p:ph type="subTitle" idx="1"/>
          </p:nvPr>
        </p:nvSpPr>
        <p:spPr>
          <a:xfrm>
            <a:off x="1286791" y="4181719"/>
            <a:ext cx="6572250" cy="1357433"/>
          </a:xfrm>
        </p:spPr>
        <p:txBody>
          <a:bodyPr>
            <a:normAutofit fontScale="47500" lnSpcReduction="20000"/>
          </a:bodyPr>
          <a:lstStyle/>
          <a:p>
            <a:pPr>
              <a:spcAft>
                <a:spcPts val="600"/>
              </a:spcAft>
            </a:pPr>
            <a:r>
              <a:rPr lang="en-US" sz="5500" dirty="0" smtClean="0"/>
              <a:t> </a:t>
            </a:r>
            <a:endParaRPr lang="en-US" sz="3503" i="1" dirty="0" smtClean="0"/>
          </a:p>
          <a:p>
            <a:endParaRPr lang="en-US" dirty="0"/>
          </a:p>
          <a:p>
            <a:r>
              <a:rPr lang="en-US" sz="3400" dirty="0" smtClean="0"/>
              <a:t>Oleksii Gorda</a:t>
            </a:r>
          </a:p>
          <a:p>
            <a:endParaRPr lang="en-US" dirty="0"/>
          </a:p>
          <a:p>
            <a:r>
              <a:rPr lang="en-US" sz="1600" dirty="0"/>
              <a:t>1</a:t>
            </a:r>
            <a:r>
              <a:rPr lang="en-US" sz="1600" dirty="0" smtClean="0"/>
              <a:t>7 September 2020</a:t>
            </a:r>
            <a:endParaRPr lang="en-US" sz="1600" dirty="0"/>
          </a:p>
          <a:p>
            <a:r>
              <a:rPr lang="en-US" sz="1600" dirty="0" smtClean="0"/>
              <a:t>Workshop on Controls developments for FAIR commissioning</a:t>
            </a:r>
            <a:endParaRPr lang="de-DE" sz="1600" dirty="0"/>
          </a:p>
        </p:txBody>
      </p:sp>
    </p:spTree>
    <p:extLst>
      <p:ext uri="{BB962C8B-B14F-4D97-AF65-F5344CB8AC3E}">
        <p14:creationId xmlns:p14="http://schemas.microsoft.com/office/powerpoint/2010/main" val="39101991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Commissioning with beam</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10</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sp>
        <p:nvSpPr>
          <p:cNvPr id="6" name="Inhaltsplatzhalter 2"/>
          <p:cNvSpPr txBox="1">
            <a:spLocks/>
          </p:cNvSpPr>
          <p:nvPr/>
        </p:nvSpPr>
        <p:spPr>
          <a:xfrm>
            <a:off x="586696" y="1719104"/>
            <a:ext cx="6154073" cy="3562142"/>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1800"/>
              </a:spcBef>
              <a:buFont typeface="Wingdings" panose="05000000000000000000" pitchFamily="2" charset="2"/>
              <a:buChar char="§"/>
            </a:pPr>
            <a:r>
              <a:rPr lang="en-US" sz="1400" dirty="0" smtClean="0">
                <a:solidFill>
                  <a:schemeClr val="tx1"/>
                </a:solidFill>
              </a:rPr>
              <a:t>First stage - commissioning and tuning of the machine with proton beam (later with stable ions) from SIS18:									commissioning with antiprotons and RIBs – later stage.</a:t>
            </a:r>
          </a:p>
          <a:p>
            <a:pPr marL="285750" indent="-285750">
              <a:spcBef>
                <a:spcPts val="1800"/>
              </a:spcBef>
              <a:buFont typeface="Wingdings" panose="05000000000000000000" pitchFamily="2" charset="2"/>
              <a:buChar char="§"/>
            </a:pPr>
            <a:r>
              <a:rPr lang="en-US" sz="1400" dirty="0" smtClean="0">
                <a:solidFill>
                  <a:schemeClr val="tx1"/>
                </a:solidFill>
              </a:rPr>
              <a:t>Multiple settings have to be prepared, pre-programmed and saved according to the commissioning stages/available beams.</a:t>
            </a:r>
          </a:p>
          <a:p>
            <a:pPr marL="285750" indent="-285750">
              <a:spcBef>
                <a:spcPts val="1800"/>
              </a:spcBef>
              <a:buFont typeface="Wingdings" panose="05000000000000000000" pitchFamily="2" charset="2"/>
              <a:buChar char="§"/>
            </a:pPr>
            <a:r>
              <a:rPr lang="en-US" sz="1400" dirty="0">
                <a:solidFill>
                  <a:schemeClr val="tx1"/>
                </a:solidFill>
              </a:rPr>
              <a:t>Provide possibility for manual and/or automated control of individual equipment</a:t>
            </a:r>
            <a:r>
              <a:rPr lang="en-US" sz="1400" dirty="0" smtClean="0">
                <a:solidFill>
                  <a:schemeClr val="tx1"/>
                </a:solidFill>
              </a:rPr>
              <a:t>.</a:t>
            </a:r>
          </a:p>
          <a:p>
            <a:pPr marL="285750" indent="-285750">
              <a:spcBef>
                <a:spcPts val="1800"/>
              </a:spcBef>
              <a:buFont typeface="Wingdings" panose="05000000000000000000" pitchFamily="2" charset="2"/>
              <a:buChar char="§"/>
            </a:pPr>
            <a:r>
              <a:rPr lang="en-US" sz="1400" dirty="0" smtClean="0">
                <a:solidFill>
                  <a:schemeClr val="tx1"/>
                </a:solidFill>
              </a:rPr>
              <a:t>Dedicated timing sequences/dependencies and hardware synchronization between SIS18, </a:t>
            </a:r>
            <a:r>
              <a:rPr lang="en-US" sz="1400" dirty="0" err="1" smtClean="0">
                <a:solidFill>
                  <a:schemeClr val="tx1"/>
                </a:solidFill>
              </a:rPr>
              <a:t>pbar</a:t>
            </a:r>
            <a:r>
              <a:rPr lang="en-US" sz="1400" dirty="0" smtClean="0">
                <a:solidFill>
                  <a:schemeClr val="tx1"/>
                </a:solidFill>
              </a:rPr>
              <a:t>-separator, Super-FRS and beamlines according to the commissioning stages/operation modes.</a:t>
            </a: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cxnSp>
        <p:nvCxnSpPr>
          <p:cNvPr id="7" name="Gerade Verbindung mit Pfeil 6"/>
          <p:cNvCxnSpPr/>
          <p:nvPr/>
        </p:nvCxnSpPr>
        <p:spPr>
          <a:xfrm>
            <a:off x="1183666" y="2314075"/>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28779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5773071" cy="787560"/>
          </a:xfrm>
        </p:spPr>
        <p:txBody>
          <a:bodyPr>
            <a:normAutofit/>
          </a:bodyPr>
          <a:lstStyle/>
          <a:p>
            <a:r>
              <a:rPr lang="en-US" dirty="0" smtClean="0"/>
              <a:t>Commissioning with beam – injection</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11</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pic>
        <p:nvPicPr>
          <p:cNvPr id="3"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351" y="1760138"/>
            <a:ext cx="8143083" cy="1840857"/>
          </a:xfrm>
          <a:prstGeom prst="rect">
            <a:avLst/>
          </a:prstGeom>
        </p:spPr>
      </p:pic>
      <p:sp>
        <p:nvSpPr>
          <p:cNvPr id="20" name="Inhaltsplatzhalter 2"/>
          <p:cNvSpPr txBox="1">
            <a:spLocks/>
          </p:cNvSpPr>
          <p:nvPr/>
        </p:nvSpPr>
        <p:spPr>
          <a:xfrm>
            <a:off x="1731996" y="3884382"/>
            <a:ext cx="6034542" cy="2733295"/>
          </a:xfrm>
          <a:prstGeom prst="rect">
            <a:avLst/>
          </a:prstGeom>
          <a:noFill/>
        </p:spPr>
        <p:txBody>
          <a:bodyPr vert="horz" lIns="91440" tIns="45720" rIns="91440" bIns="45720" rtlCol="0">
            <a:normAutofit fontScale="925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1500" dirty="0" smtClean="0">
                <a:solidFill>
                  <a:schemeClr val="tx1"/>
                </a:solidFill>
              </a:rPr>
              <a:t>Control and optimization</a:t>
            </a:r>
            <a:r>
              <a:rPr lang="en-US" sz="1500" dirty="0" smtClean="0">
                <a:solidFill>
                  <a:schemeClr val="tx1"/>
                </a:solidFill>
              </a:rPr>
              <a:t> of key equipment section-by-section.</a:t>
            </a:r>
          </a:p>
          <a:p>
            <a:pPr marL="285750" indent="-285750">
              <a:spcBef>
                <a:spcPts val="1200"/>
              </a:spcBef>
              <a:buFont typeface="Wingdings" panose="05000000000000000000" pitchFamily="2" charset="2"/>
              <a:buChar char="§"/>
            </a:pPr>
            <a:r>
              <a:rPr lang="en-US" sz="1500" dirty="0" smtClean="0">
                <a:solidFill>
                  <a:schemeClr val="tx1"/>
                </a:solidFill>
              </a:rPr>
              <a:t>Collect and save equipment settings and measured data from the beam diagnostics devices.</a:t>
            </a:r>
            <a:endParaRPr lang="en-US" sz="1500" dirty="0" smtClean="0">
              <a:solidFill>
                <a:schemeClr val="tx1"/>
              </a:solidFill>
            </a:endParaRPr>
          </a:p>
          <a:p>
            <a:pPr marL="285750" indent="-285750">
              <a:spcBef>
                <a:spcPts val="1200"/>
              </a:spcBef>
              <a:buFont typeface="Wingdings" panose="05000000000000000000" pitchFamily="2" charset="2"/>
              <a:buChar char="§"/>
            </a:pPr>
            <a:r>
              <a:rPr lang="en-US" sz="1500" dirty="0" smtClean="0">
                <a:solidFill>
                  <a:schemeClr val="tx1"/>
                </a:solidFill>
              </a:rPr>
              <a:t>Diagnostics in TCR1 channel: 6 BPMs and 3 scintillation screens to measure the transverse beam position and shape.</a:t>
            </a:r>
            <a:endParaRPr lang="en-US" sz="1500" dirty="0" smtClean="0">
              <a:solidFill>
                <a:schemeClr val="tx1"/>
              </a:solidFill>
            </a:endParaRPr>
          </a:p>
          <a:p>
            <a:pPr marL="285750" indent="-285750">
              <a:spcBef>
                <a:spcPts val="1200"/>
              </a:spcBef>
              <a:buFont typeface="Wingdings" panose="05000000000000000000" pitchFamily="2" charset="2"/>
              <a:buChar char="§"/>
            </a:pPr>
            <a:r>
              <a:rPr lang="en-US" sz="1500" dirty="0" smtClean="0">
                <a:solidFill>
                  <a:schemeClr val="tx1"/>
                </a:solidFill>
              </a:rPr>
              <a:t>Diagnostics in CR injection region: 2 BPMs and 2 scintillation screens.</a:t>
            </a:r>
          </a:p>
          <a:p>
            <a:pPr marL="285750" indent="-285750">
              <a:spcBef>
                <a:spcPts val="1200"/>
              </a:spcBef>
              <a:buFont typeface="Wingdings" panose="05000000000000000000" pitchFamily="2" charset="2"/>
              <a:buChar char="§"/>
            </a:pPr>
            <a:r>
              <a:rPr lang="en-US" sz="1500" dirty="0" smtClean="0">
                <a:solidFill>
                  <a:schemeClr val="tx1"/>
                </a:solidFill>
              </a:rPr>
              <a:t>Beam stopper will be used for relative measurement of the beam current and for protection of the ring equipment.</a:t>
            </a:r>
          </a:p>
          <a:p>
            <a:pPr marL="285750" indent="-285750">
              <a:spcBef>
                <a:spcPts val="1200"/>
              </a:spcBef>
              <a:buFont typeface="Wingdings" panose="05000000000000000000" pitchFamily="2" charset="2"/>
              <a:buChar char="§"/>
            </a:pPr>
            <a:r>
              <a:rPr lang="en-US" sz="1500" dirty="0" smtClean="0">
                <a:solidFill>
                  <a:schemeClr val="tx1"/>
                </a:solidFill>
              </a:rPr>
              <a:t>Beam loss monitors might be used for beam loss detection at specific locations.</a:t>
            </a:r>
            <a:endParaRPr lang="en-US" sz="6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sp>
        <p:nvSpPr>
          <p:cNvPr id="24" name="Textfeld 23"/>
          <p:cNvSpPr txBox="1"/>
          <p:nvPr/>
        </p:nvSpPr>
        <p:spPr>
          <a:xfrm rot="1231116">
            <a:off x="6018" y="1778257"/>
            <a:ext cx="940041" cy="230832"/>
          </a:xfrm>
          <a:prstGeom prst="rect">
            <a:avLst/>
          </a:prstGeom>
          <a:noFill/>
        </p:spPr>
        <p:txBody>
          <a:bodyPr vert="horz" wrap="square" lIns="91440" tIns="45720" rIns="91440" bIns="45720" rtlCol="0" anchor="t">
            <a:spAutoFit/>
          </a:bodyPr>
          <a:lstStyle/>
          <a:p>
            <a:pPr algn="r"/>
            <a:r>
              <a:rPr lang="en-US" sz="900" dirty="0" smtClean="0"/>
              <a:t>Proton</a:t>
            </a:r>
            <a:r>
              <a:rPr lang="en-US" sz="900" dirty="0" smtClean="0"/>
              <a:t> beam</a:t>
            </a:r>
            <a:endParaRPr lang="en-US" sz="900" dirty="0"/>
          </a:p>
        </p:txBody>
      </p:sp>
      <p:sp>
        <p:nvSpPr>
          <p:cNvPr id="27" name="Pfeil nach rechts 26"/>
          <p:cNvSpPr/>
          <p:nvPr/>
        </p:nvSpPr>
        <p:spPr>
          <a:xfrm rot="1195289">
            <a:off x="320567" y="1591106"/>
            <a:ext cx="386862" cy="169592"/>
          </a:xfrm>
          <a:prstGeom prst="rightArrow">
            <a:avLst/>
          </a:prstGeom>
          <a:solidFill>
            <a:srgbClr val="FECD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28" name="Textfeld 27"/>
          <p:cNvSpPr txBox="1"/>
          <p:nvPr/>
        </p:nvSpPr>
        <p:spPr>
          <a:xfrm rot="914607">
            <a:off x="2731627" y="2164619"/>
            <a:ext cx="652743" cy="307777"/>
          </a:xfrm>
          <a:prstGeom prst="rect">
            <a:avLst/>
          </a:prstGeom>
        </p:spPr>
        <p:txBody>
          <a:bodyPr vert="horz" wrap="none" lIns="91440" tIns="45720" rIns="91440" bIns="45720" rtlCol="0" anchor="t">
            <a:spAutoFit/>
          </a:bodyPr>
          <a:lstStyle/>
          <a:p>
            <a:pPr algn="l"/>
            <a:r>
              <a:rPr lang="en-US" sz="1400" dirty="0" smtClean="0"/>
              <a:t>TCR1</a:t>
            </a:r>
            <a:endParaRPr lang="de-DE" sz="1400" dirty="0" smtClean="0"/>
          </a:p>
        </p:txBody>
      </p:sp>
      <p:sp>
        <p:nvSpPr>
          <p:cNvPr id="29" name="Textfeld 28"/>
          <p:cNvSpPr txBox="1"/>
          <p:nvPr/>
        </p:nvSpPr>
        <p:spPr>
          <a:xfrm rot="20031969">
            <a:off x="3009893" y="2982610"/>
            <a:ext cx="444352" cy="307777"/>
          </a:xfrm>
          <a:prstGeom prst="rect">
            <a:avLst/>
          </a:prstGeom>
        </p:spPr>
        <p:txBody>
          <a:bodyPr vert="horz" wrap="none" lIns="91440" tIns="45720" rIns="91440" bIns="45720" rtlCol="0" anchor="t">
            <a:spAutoFit/>
          </a:bodyPr>
          <a:lstStyle/>
          <a:p>
            <a:pPr algn="l"/>
            <a:r>
              <a:rPr lang="en-US" sz="1400" dirty="0" smtClean="0"/>
              <a:t>CR</a:t>
            </a:r>
            <a:endParaRPr lang="de-DE" sz="1400" dirty="0" smtClean="0"/>
          </a:p>
        </p:txBody>
      </p:sp>
      <p:cxnSp>
        <p:nvCxnSpPr>
          <p:cNvPr id="31" name="Gerade Verbindung mit Pfeil 30"/>
          <p:cNvCxnSpPr/>
          <p:nvPr/>
        </p:nvCxnSpPr>
        <p:spPr>
          <a:xfrm flipH="1">
            <a:off x="5539154" y="2625969"/>
            <a:ext cx="17584" cy="257908"/>
          </a:xfrm>
          <a:prstGeom prst="straightConnector1">
            <a:avLst/>
          </a:prstGeom>
          <a:ln w="1270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2" name="Gerade Verbindung mit Pfeil 31"/>
          <p:cNvCxnSpPr/>
          <p:nvPr/>
        </p:nvCxnSpPr>
        <p:spPr>
          <a:xfrm>
            <a:off x="5556738" y="2625969"/>
            <a:ext cx="134816" cy="257908"/>
          </a:xfrm>
          <a:prstGeom prst="straightConnector1">
            <a:avLst/>
          </a:prstGeom>
          <a:ln w="1270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5" name="Gerade Verbindung mit Pfeil 34"/>
          <p:cNvCxnSpPr/>
          <p:nvPr/>
        </p:nvCxnSpPr>
        <p:spPr>
          <a:xfrm flipH="1">
            <a:off x="5404338" y="2625969"/>
            <a:ext cx="152400" cy="216877"/>
          </a:xfrm>
          <a:prstGeom prst="straightConnector1">
            <a:avLst/>
          </a:prstGeom>
          <a:ln w="1270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8" name="Gerade Verbindung mit Pfeil 37"/>
          <p:cNvCxnSpPr/>
          <p:nvPr/>
        </p:nvCxnSpPr>
        <p:spPr>
          <a:xfrm>
            <a:off x="7575114" y="2637692"/>
            <a:ext cx="191424" cy="269631"/>
          </a:xfrm>
          <a:prstGeom prst="straightConnector1">
            <a:avLst/>
          </a:prstGeom>
          <a:ln w="1270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39" name="Gerade Verbindung mit Pfeil 38"/>
          <p:cNvCxnSpPr/>
          <p:nvPr/>
        </p:nvCxnSpPr>
        <p:spPr>
          <a:xfrm flipH="1">
            <a:off x="7344508" y="2625969"/>
            <a:ext cx="230606" cy="269631"/>
          </a:xfrm>
          <a:prstGeom prst="straightConnector1">
            <a:avLst/>
          </a:prstGeom>
          <a:ln w="12700">
            <a:solidFill>
              <a:schemeClr val="tx1"/>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41" name="Textfeld 40"/>
          <p:cNvSpPr txBox="1"/>
          <p:nvPr/>
        </p:nvSpPr>
        <p:spPr>
          <a:xfrm>
            <a:off x="7180056" y="2353019"/>
            <a:ext cx="947695" cy="230832"/>
          </a:xfrm>
          <a:prstGeom prst="rect">
            <a:avLst/>
          </a:prstGeom>
          <a:ln>
            <a:solidFill>
              <a:schemeClr val="tx2">
                <a:lumMod val="60000"/>
                <a:lumOff val="40000"/>
              </a:schemeClr>
            </a:solidFill>
          </a:ln>
        </p:spPr>
        <p:txBody>
          <a:bodyPr vert="horz" wrap="none" lIns="91440" tIns="45720" rIns="91440" bIns="45720" rtlCol="0" anchor="t">
            <a:spAutoFit/>
          </a:bodyPr>
          <a:lstStyle/>
          <a:p>
            <a:pPr algn="l"/>
            <a:r>
              <a:rPr lang="en-US" sz="900" dirty="0" smtClean="0"/>
              <a:t>Injection kicker</a:t>
            </a:r>
            <a:endParaRPr lang="de-DE" sz="900" dirty="0" smtClean="0"/>
          </a:p>
        </p:txBody>
      </p:sp>
      <p:cxnSp>
        <p:nvCxnSpPr>
          <p:cNvPr id="43" name="Gerader Verbinder 42"/>
          <p:cNvCxnSpPr/>
          <p:nvPr/>
        </p:nvCxnSpPr>
        <p:spPr>
          <a:xfrm flipV="1">
            <a:off x="990381" y="1675902"/>
            <a:ext cx="111369" cy="439615"/>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Gerader Verbinder 43"/>
          <p:cNvCxnSpPr/>
          <p:nvPr/>
        </p:nvCxnSpPr>
        <p:spPr>
          <a:xfrm flipV="1">
            <a:off x="6049374" y="2754923"/>
            <a:ext cx="0" cy="421893"/>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7" name="Textfeld 36"/>
          <p:cNvSpPr txBox="1"/>
          <p:nvPr/>
        </p:nvSpPr>
        <p:spPr>
          <a:xfrm>
            <a:off x="4774585" y="2341521"/>
            <a:ext cx="1441420" cy="230832"/>
          </a:xfrm>
          <a:prstGeom prst="rect">
            <a:avLst/>
          </a:prstGeom>
          <a:solidFill>
            <a:schemeClr val="bg1"/>
          </a:solidFill>
          <a:ln>
            <a:solidFill>
              <a:schemeClr val="tx2">
                <a:lumMod val="60000"/>
                <a:lumOff val="40000"/>
              </a:schemeClr>
            </a:solidFill>
          </a:ln>
        </p:spPr>
        <p:txBody>
          <a:bodyPr vert="horz" wrap="none" lIns="91440" tIns="45720" rIns="91440" bIns="45720" rtlCol="0" anchor="t">
            <a:spAutoFit/>
          </a:bodyPr>
          <a:lstStyle/>
          <a:p>
            <a:pPr algn="l"/>
            <a:r>
              <a:rPr lang="en-US" sz="900" dirty="0" smtClean="0"/>
              <a:t>Injection septum magnet</a:t>
            </a:r>
            <a:endParaRPr lang="de-DE" sz="900" dirty="0" smtClean="0"/>
          </a:p>
        </p:txBody>
      </p:sp>
      <p:cxnSp>
        <p:nvCxnSpPr>
          <p:cNvPr id="46" name="Gerader Verbinder 45"/>
          <p:cNvCxnSpPr/>
          <p:nvPr/>
        </p:nvCxnSpPr>
        <p:spPr>
          <a:xfrm flipV="1">
            <a:off x="8042296" y="2734407"/>
            <a:ext cx="0" cy="421893"/>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Gerade Verbindung mit Pfeil 46"/>
          <p:cNvCxnSpPr/>
          <p:nvPr/>
        </p:nvCxnSpPr>
        <p:spPr>
          <a:xfrm flipV="1">
            <a:off x="8006994" y="3120652"/>
            <a:ext cx="0" cy="312878"/>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50" name="Textfeld 49"/>
          <p:cNvSpPr txBox="1"/>
          <p:nvPr/>
        </p:nvSpPr>
        <p:spPr>
          <a:xfrm>
            <a:off x="7606073" y="3476426"/>
            <a:ext cx="902811" cy="230832"/>
          </a:xfrm>
          <a:prstGeom prst="rect">
            <a:avLst/>
          </a:prstGeom>
          <a:ln>
            <a:solidFill>
              <a:srgbClr val="FDBB63"/>
            </a:solidFill>
          </a:ln>
        </p:spPr>
        <p:txBody>
          <a:bodyPr vert="horz" wrap="none" lIns="91440" tIns="45720" rIns="91440" bIns="45720" rtlCol="0" anchor="t">
            <a:spAutoFit/>
          </a:bodyPr>
          <a:lstStyle/>
          <a:p>
            <a:pPr algn="l"/>
            <a:r>
              <a:rPr lang="en-US" sz="900" dirty="0" smtClean="0"/>
              <a:t>Beam stopper</a:t>
            </a:r>
            <a:endParaRPr lang="de-DE" sz="900" dirty="0" smtClean="0"/>
          </a:p>
        </p:txBody>
      </p:sp>
      <p:sp>
        <p:nvSpPr>
          <p:cNvPr id="51" name="Textfeld 50"/>
          <p:cNvSpPr txBox="1"/>
          <p:nvPr/>
        </p:nvSpPr>
        <p:spPr>
          <a:xfrm>
            <a:off x="5967345" y="3307879"/>
            <a:ext cx="1146468" cy="230832"/>
          </a:xfrm>
          <a:prstGeom prst="rect">
            <a:avLst/>
          </a:prstGeom>
          <a:ln>
            <a:solidFill>
              <a:srgbClr val="FDBB63"/>
            </a:solidFill>
          </a:ln>
        </p:spPr>
        <p:txBody>
          <a:bodyPr vert="horz" wrap="none" lIns="91440" tIns="45720" rIns="91440" bIns="45720" rtlCol="0" anchor="t">
            <a:spAutoFit/>
          </a:bodyPr>
          <a:lstStyle/>
          <a:p>
            <a:pPr algn="l"/>
            <a:r>
              <a:rPr lang="en-US" sz="900" dirty="0" smtClean="0"/>
              <a:t>Scintillation screen</a:t>
            </a:r>
            <a:endParaRPr lang="de-DE" sz="900" dirty="0" smtClean="0"/>
          </a:p>
        </p:txBody>
      </p:sp>
      <p:cxnSp>
        <p:nvCxnSpPr>
          <p:cNvPr id="52" name="Gerade Verbindung mit Pfeil 51"/>
          <p:cNvCxnSpPr/>
          <p:nvPr/>
        </p:nvCxnSpPr>
        <p:spPr>
          <a:xfrm flipH="1" flipV="1">
            <a:off x="5967345" y="3006969"/>
            <a:ext cx="602088" cy="270122"/>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54" name="Gerade Verbindung mit Pfeil 53"/>
          <p:cNvCxnSpPr/>
          <p:nvPr/>
        </p:nvCxnSpPr>
        <p:spPr>
          <a:xfrm flipV="1">
            <a:off x="6569433" y="3020377"/>
            <a:ext cx="1291023" cy="256714"/>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58" name="Textfeld 57"/>
          <p:cNvSpPr txBox="1"/>
          <p:nvPr/>
        </p:nvSpPr>
        <p:spPr>
          <a:xfrm>
            <a:off x="2471046" y="1626531"/>
            <a:ext cx="1146468" cy="230832"/>
          </a:xfrm>
          <a:prstGeom prst="rect">
            <a:avLst/>
          </a:prstGeom>
          <a:ln>
            <a:solidFill>
              <a:srgbClr val="FDBB63"/>
            </a:solidFill>
          </a:ln>
        </p:spPr>
        <p:txBody>
          <a:bodyPr vert="horz" wrap="none" lIns="91440" tIns="45720" rIns="91440" bIns="45720" rtlCol="0" anchor="t">
            <a:spAutoFit/>
          </a:bodyPr>
          <a:lstStyle/>
          <a:p>
            <a:pPr algn="l"/>
            <a:r>
              <a:rPr lang="en-US" sz="900" dirty="0" smtClean="0"/>
              <a:t>Scintillation screen</a:t>
            </a:r>
            <a:endParaRPr lang="de-DE" sz="900" dirty="0" smtClean="0"/>
          </a:p>
        </p:txBody>
      </p:sp>
      <p:cxnSp>
        <p:nvCxnSpPr>
          <p:cNvPr id="59" name="Gerade Verbindung mit Pfeil 58"/>
          <p:cNvCxnSpPr/>
          <p:nvPr/>
        </p:nvCxnSpPr>
        <p:spPr>
          <a:xfrm>
            <a:off x="3093649" y="1888495"/>
            <a:ext cx="1847628" cy="884012"/>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1" name="Gerade Verbindung mit Pfeil 60"/>
          <p:cNvCxnSpPr/>
          <p:nvPr/>
        </p:nvCxnSpPr>
        <p:spPr>
          <a:xfrm>
            <a:off x="3093649" y="1888495"/>
            <a:ext cx="657306" cy="718499"/>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3" name="Gerade Verbindung mit Pfeil 62"/>
          <p:cNvCxnSpPr/>
          <p:nvPr/>
        </p:nvCxnSpPr>
        <p:spPr>
          <a:xfrm flipH="1">
            <a:off x="2125380" y="1893673"/>
            <a:ext cx="968269" cy="335598"/>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65" name="Gerader Verbinder 64"/>
          <p:cNvCxnSpPr/>
          <p:nvPr/>
        </p:nvCxnSpPr>
        <p:spPr>
          <a:xfrm flipV="1">
            <a:off x="2070210" y="2156941"/>
            <a:ext cx="154126" cy="369161"/>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7" name="Gerader Verbinder 66"/>
          <p:cNvCxnSpPr/>
          <p:nvPr/>
        </p:nvCxnSpPr>
        <p:spPr>
          <a:xfrm flipV="1">
            <a:off x="3764974" y="2526102"/>
            <a:ext cx="41709" cy="35777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Gerader Verbinder 68"/>
          <p:cNvCxnSpPr/>
          <p:nvPr/>
        </p:nvCxnSpPr>
        <p:spPr>
          <a:xfrm flipV="1">
            <a:off x="4972178" y="2680566"/>
            <a:ext cx="41709" cy="357776"/>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70" name="Textfeld 69"/>
          <p:cNvSpPr txBox="1"/>
          <p:nvPr/>
        </p:nvSpPr>
        <p:spPr>
          <a:xfrm>
            <a:off x="1950305" y="3084561"/>
            <a:ext cx="434734" cy="230832"/>
          </a:xfrm>
          <a:prstGeom prst="rect">
            <a:avLst/>
          </a:prstGeom>
          <a:ln>
            <a:solidFill>
              <a:srgbClr val="FDBB63"/>
            </a:solidFill>
          </a:ln>
        </p:spPr>
        <p:txBody>
          <a:bodyPr vert="horz" wrap="none" lIns="91440" tIns="45720" rIns="91440" bIns="45720" rtlCol="0" anchor="t">
            <a:spAutoFit/>
          </a:bodyPr>
          <a:lstStyle/>
          <a:p>
            <a:pPr algn="l"/>
            <a:r>
              <a:rPr lang="en-US" sz="900" dirty="0" smtClean="0"/>
              <a:t>BPM</a:t>
            </a:r>
            <a:endParaRPr lang="de-DE" sz="900" dirty="0" smtClean="0"/>
          </a:p>
        </p:txBody>
      </p:sp>
      <p:cxnSp>
        <p:nvCxnSpPr>
          <p:cNvPr id="71" name="Gerade Verbindung mit Pfeil 70"/>
          <p:cNvCxnSpPr/>
          <p:nvPr/>
        </p:nvCxnSpPr>
        <p:spPr>
          <a:xfrm flipH="1" flipV="1">
            <a:off x="1354545" y="2084223"/>
            <a:ext cx="799108" cy="961033"/>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4" name="Gerade Verbindung mit Pfeil 73"/>
          <p:cNvCxnSpPr/>
          <p:nvPr/>
        </p:nvCxnSpPr>
        <p:spPr>
          <a:xfrm flipV="1">
            <a:off x="2167672" y="2526103"/>
            <a:ext cx="343624" cy="522770"/>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6" name="Gerade Verbindung mit Pfeil 75"/>
          <p:cNvCxnSpPr/>
          <p:nvPr/>
        </p:nvCxnSpPr>
        <p:spPr>
          <a:xfrm flipV="1">
            <a:off x="2153653" y="2649415"/>
            <a:ext cx="732197" cy="407251"/>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78" name="Gerade Verbindung mit Pfeil 77"/>
          <p:cNvCxnSpPr/>
          <p:nvPr/>
        </p:nvCxnSpPr>
        <p:spPr>
          <a:xfrm flipV="1">
            <a:off x="2153653" y="2761623"/>
            <a:ext cx="1800281" cy="287250"/>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0" name="Gerade Verbindung mit Pfeil 79"/>
          <p:cNvCxnSpPr/>
          <p:nvPr/>
        </p:nvCxnSpPr>
        <p:spPr>
          <a:xfrm flipV="1">
            <a:off x="2171237" y="2888249"/>
            <a:ext cx="2575442" cy="157007"/>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82" name="Gerade Verbindung mit Pfeil 81"/>
          <p:cNvCxnSpPr/>
          <p:nvPr/>
        </p:nvCxnSpPr>
        <p:spPr>
          <a:xfrm flipV="1">
            <a:off x="2153653" y="2921953"/>
            <a:ext cx="2974927" cy="126920"/>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sp>
        <p:nvSpPr>
          <p:cNvPr id="90" name="Textfeld 89"/>
          <p:cNvSpPr txBox="1"/>
          <p:nvPr/>
        </p:nvSpPr>
        <p:spPr>
          <a:xfrm>
            <a:off x="6467016" y="2372464"/>
            <a:ext cx="434734" cy="230832"/>
          </a:xfrm>
          <a:prstGeom prst="rect">
            <a:avLst/>
          </a:prstGeom>
          <a:ln>
            <a:solidFill>
              <a:srgbClr val="FDBB63"/>
            </a:solidFill>
          </a:ln>
        </p:spPr>
        <p:txBody>
          <a:bodyPr vert="horz" wrap="none" lIns="91440" tIns="45720" rIns="91440" bIns="45720" rtlCol="0" anchor="t">
            <a:spAutoFit/>
          </a:bodyPr>
          <a:lstStyle/>
          <a:p>
            <a:pPr algn="l"/>
            <a:r>
              <a:rPr lang="en-US" sz="900" dirty="0" smtClean="0"/>
              <a:t>BPM</a:t>
            </a:r>
            <a:endParaRPr lang="de-DE" sz="900" dirty="0" smtClean="0"/>
          </a:p>
        </p:txBody>
      </p:sp>
      <p:cxnSp>
        <p:nvCxnSpPr>
          <p:cNvPr id="91" name="Gerade Verbindung mit Pfeil 90"/>
          <p:cNvCxnSpPr/>
          <p:nvPr/>
        </p:nvCxnSpPr>
        <p:spPr>
          <a:xfrm flipH="1">
            <a:off x="6079689" y="2625969"/>
            <a:ext cx="604694" cy="272505"/>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cxnSp>
        <p:nvCxnSpPr>
          <p:cNvPr id="94" name="Gerade Verbindung mit Pfeil 93"/>
          <p:cNvCxnSpPr/>
          <p:nvPr/>
        </p:nvCxnSpPr>
        <p:spPr>
          <a:xfrm>
            <a:off x="6684383" y="2625969"/>
            <a:ext cx="530326" cy="262280"/>
          </a:xfrm>
          <a:prstGeom prst="straightConnector1">
            <a:avLst/>
          </a:prstGeom>
          <a:ln w="12700">
            <a:solidFill>
              <a:schemeClr val="tx2">
                <a:lumMod val="40000"/>
                <a:lumOff val="60000"/>
              </a:schemeClr>
            </a:solidFill>
            <a:tailEnd type="triangle" w="med" len="sm"/>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5413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5966502" cy="787560"/>
          </a:xfrm>
        </p:spPr>
        <p:txBody>
          <a:bodyPr>
            <a:normAutofit/>
          </a:bodyPr>
          <a:lstStyle/>
          <a:p>
            <a:r>
              <a:rPr lang="en-US" dirty="0" smtClean="0"/>
              <a:t>First turn      stored beam</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12</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pic>
        <p:nvPicPr>
          <p:cNvPr id="19" name="Grafik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1" y="1407229"/>
            <a:ext cx="3387355" cy="4690186"/>
          </a:xfrm>
          <a:prstGeom prst="rect">
            <a:avLst/>
          </a:prstGeom>
        </p:spPr>
      </p:pic>
      <p:sp>
        <p:nvSpPr>
          <p:cNvPr id="45" name="Textfeld 44"/>
          <p:cNvSpPr txBox="1"/>
          <p:nvPr/>
        </p:nvSpPr>
        <p:spPr>
          <a:xfrm rot="17583508">
            <a:off x="2313586" y="1811712"/>
            <a:ext cx="940041" cy="230832"/>
          </a:xfrm>
          <a:prstGeom prst="rect">
            <a:avLst/>
          </a:prstGeom>
          <a:noFill/>
        </p:spPr>
        <p:txBody>
          <a:bodyPr vert="horz" wrap="square" lIns="91440" tIns="45720" rIns="91440" bIns="45720" rtlCol="0" anchor="t">
            <a:spAutoFit/>
          </a:bodyPr>
          <a:lstStyle/>
          <a:p>
            <a:pPr algn="r"/>
            <a:r>
              <a:rPr lang="en-US" sz="900" dirty="0" smtClean="0"/>
              <a:t>Proton</a:t>
            </a:r>
            <a:r>
              <a:rPr lang="en-US" sz="900" dirty="0" smtClean="0"/>
              <a:t> beam</a:t>
            </a:r>
            <a:endParaRPr lang="en-US" sz="900" dirty="0"/>
          </a:p>
        </p:txBody>
      </p:sp>
      <p:sp>
        <p:nvSpPr>
          <p:cNvPr id="46" name="Pfeil nach rechts 45"/>
          <p:cNvSpPr/>
          <p:nvPr/>
        </p:nvSpPr>
        <p:spPr>
          <a:xfrm rot="6859814">
            <a:off x="2723418" y="1913756"/>
            <a:ext cx="386862" cy="169592"/>
          </a:xfrm>
          <a:prstGeom prst="rightArrow">
            <a:avLst/>
          </a:prstGeom>
          <a:solidFill>
            <a:srgbClr val="FECD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8" name="Inhaltsplatzhalter 2"/>
          <p:cNvSpPr txBox="1">
            <a:spLocks/>
          </p:cNvSpPr>
          <p:nvPr/>
        </p:nvSpPr>
        <p:spPr>
          <a:xfrm>
            <a:off x="3270033" y="1236784"/>
            <a:ext cx="5545719" cy="5681003"/>
          </a:xfrm>
          <a:prstGeom prst="rect">
            <a:avLst/>
          </a:prstGeom>
          <a:noFill/>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1500" dirty="0" smtClean="0">
                <a:solidFill>
                  <a:schemeClr val="tx1"/>
                </a:solidFill>
              </a:rPr>
              <a:t>First turn – data from scintillation screens, BPMs and scrapers to monitor the beam position/profile</a:t>
            </a:r>
            <a:r>
              <a:rPr lang="en-US" sz="1500" dirty="0" smtClean="0">
                <a:solidFill>
                  <a:schemeClr val="tx1"/>
                </a:solidFill>
              </a:rPr>
              <a:t>.</a:t>
            </a:r>
          </a:p>
          <a:p>
            <a:pPr marL="285750" indent="-285750">
              <a:spcBef>
                <a:spcPts val="1200"/>
              </a:spcBef>
              <a:buFont typeface="Wingdings" panose="05000000000000000000" pitchFamily="2" charset="2"/>
              <a:buChar char="§"/>
            </a:pPr>
            <a:r>
              <a:rPr lang="en-US" sz="1500" dirty="0" smtClean="0">
                <a:solidFill>
                  <a:schemeClr val="tx1"/>
                </a:solidFill>
              </a:rPr>
              <a:t>Beam stoppers for terminating the beam and measurements of relative beam current.</a:t>
            </a:r>
          </a:p>
          <a:p>
            <a:pPr marL="285750" indent="-285750">
              <a:spcBef>
                <a:spcPts val="1200"/>
              </a:spcBef>
              <a:buFont typeface="Wingdings" panose="05000000000000000000" pitchFamily="2" charset="2"/>
              <a:buChar char="§"/>
            </a:pPr>
            <a:r>
              <a:rPr lang="en-US" sz="1500" dirty="0">
                <a:solidFill>
                  <a:schemeClr val="tx1"/>
                </a:solidFill>
              </a:rPr>
              <a:t>Application of beam loss monitors for control of beam losses and estimation of beam position in combination with scrapers</a:t>
            </a:r>
            <a:r>
              <a:rPr lang="en-US" sz="1500" dirty="0" smtClean="0">
                <a:solidFill>
                  <a:schemeClr val="tx1"/>
                </a:solidFill>
              </a:rPr>
              <a:t>.</a:t>
            </a:r>
            <a:endParaRPr lang="en-US" sz="1500" dirty="0" smtClean="0">
              <a:solidFill>
                <a:schemeClr val="tx1"/>
              </a:solidFill>
            </a:endParaRPr>
          </a:p>
          <a:p>
            <a:pPr marL="285750" indent="-285750">
              <a:spcBef>
                <a:spcPts val="1200"/>
              </a:spcBef>
              <a:buFont typeface="Wingdings" panose="05000000000000000000" pitchFamily="2" charset="2"/>
              <a:buChar char="§"/>
            </a:pPr>
            <a:r>
              <a:rPr lang="en-US" sz="1500" dirty="0" smtClean="0">
                <a:solidFill>
                  <a:schemeClr val="tx1"/>
                </a:solidFill>
              </a:rPr>
              <a:t>For commissioning with antiprotons additional collimation in the </a:t>
            </a:r>
            <a:r>
              <a:rPr lang="en-US" sz="1500" dirty="0" err="1" smtClean="0">
                <a:solidFill>
                  <a:schemeClr val="tx1"/>
                </a:solidFill>
              </a:rPr>
              <a:t>pbar</a:t>
            </a:r>
            <a:r>
              <a:rPr lang="en-US" sz="1500" dirty="0" smtClean="0">
                <a:solidFill>
                  <a:schemeClr val="tx1"/>
                </a:solidFill>
              </a:rPr>
              <a:t>-separator might be necessary, e.g. 						need to adjust and control the device settings and timing sequence.</a:t>
            </a:r>
            <a:endParaRPr lang="en-US" sz="1500" dirty="0" smtClean="0">
              <a:solidFill>
                <a:schemeClr val="tx1"/>
              </a:solidFill>
            </a:endParaRPr>
          </a:p>
          <a:p>
            <a:pPr marL="285750" indent="-285750">
              <a:spcBef>
                <a:spcPts val="1200"/>
              </a:spcBef>
              <a:buFont typeface="Wingdings" panose="05000000000000000000" pitchFamily="2" charset="2"/>
              <a:buChar char="§"/>
            </a:pPr>
            <a:r>
              <a:rPr lang="en-US" sz="1500" dirty="0">
                <a:solidFill>
                  <a:schemeClr val="tx1"/>
                </a:solidFill>
              </a:rPr>
              <a:t>Beam current measurements and evaluation of injection efficiency</a:t>
            </a:r>
            <a:r>
              <a:rPr lang="en-US" sz="1500" dirty="0" smtClean="0">
                <a:solidFill>
                  <a:schemeClr val="tx1"/>
                </a:solidFill>
              </a:rPr>
              <a:t>.</a:t>
            </a:r>
          </a:p>
          <a:p>
            <a:pPr marL="285750" indent="-285750">
              <a:spcBef>
                <a:spcPts val="1200"/>
              </a:spcBef>
              <a:buFont typeface="Wingdings" panose="05000000000000000000" pitchFamily="2" charset="2"/>
              <a:buChar char="§"/>
            </a:pPr>
            <a:r>
              <a:rPr lang="en-US" sz="1500" dirty="0" smtClean="0">
                <a:solidFill>
                  <a:schemeClr val="tx1"/>
                </a:solidFill>
              </a:rPr>
              <a:t>Stored beam – standard measurements of the main parameters:</a:t>
            </a:r>
          </a:p>
          <a:p>
            <a:pPr marL="685800" lvl="1">
              <a:spcBef>
                <a:spcPts val="600"/>
              </a:spcBef>
              <a:buFont typeface="Wingdings" panose="05000000000000000000" pitchFamily="2" charset="2"/>
              <a:buChar char="§"/>
            </a:pPr>
            <a:r>
              <a:rPr lang="en-US" sz="1500" dirty="0" smtClean="0">
                <a:solidFill>
                  <a:schemeClr val="tx1"/>
                </a:solidFill>
              </a:rPr>
              <a:t>orbit </a:t>
            </a:r>
            <a:r>
              <a:rPr lang="en-US" sz="1500" dirty="0">
                <a:solidFill>
                  <a:schemeClr val="tx1"/>
                </a:solidFill>
              </a:rPr>
              <a:t>measurements, tuning and </a:t>
            </a:r>
            <a:r>
              <a:rPr lang="en-US" sz="1500" dirty="0" smtClean="0">
                <a:solidFill>
                  <a:schemeClr val="tx1"/>
                </a:solidFill>
              </a:rPr>
              <a:t>corrections</a:t>
            </a:r>
            <a:r>
              <a:rPr lang="en-US" sz="1500" dirty="0">
                <a:solidFill>
                  <a:schemeClr val="tx1"/>
                </a:solidFill>
              </a:rPr>
              <a:t>,</a:t>
            </a:r>
            <a:endParaRPr lang="en-US" sz="1500" dirty="0" smtClean="0">
              <a:solidFill>
                <a:schemeClr val="tx1"/>
              </a:solidFill>
            </a:endParaRPr>
          </a:p>
          <a:p>
            <a:pPr marL="685800" lvl="1">
              <a:spcBef>
                <a:spcPts val="600"/>
              </a:spcBef>
              <a:buFont typeface="Wingdings" panose="05000000000000000000" pitchFamily="2" charset="2"/>
              <a:buChar char="§"/>
            </a:pPr>
            <a:r>
              <a:rPr lang="en-US" sz="1500" dirty="0">
                <a:solidFill>
                  <a:schemeClr val="tx1"/>
                </a:solidFill>
              </a:rPr>
              <a:t>t</a:t>
            </a:r>
            <a:r>
              <a:rPr lang="en-US" sz="1500" dirty="0" smtClean="0">
                <a:solidFill>
                  <a:schemeClr val="tx1"/>
                </a:solidFill>
              </a:rPr>
              <a:t>une and chromaticity measurements and corrections etc.</a:t>
            </a:r>
            <a:endParaRPr lang="en-US" sz="1500" dirty="0" smtClean="0">
              <a:solidFill>
                <a:schemeClr val="tx1"/>
              </a:solidFill>
            </a:endParaRPr>
          </a:p>
          <a:p>
            <a:pPr marL="285750" indent="-285750">
              <a:spcBef>
                <a:spcPts val="1200"/>
              </a:spcBef>
              <a:buFont typeface="Wingdings" panose="05000000000000000000" pitchFamily="2" charset="2"/>
              <a:buChar char="§"/>
            </a:pPr>
            <a:r>
              <a:rPr lang="en-US" sz="1500" dirty="0" smtClean="0">
                <a:solidFill>
                  <a:schemeClr val="tx1"/>
                </a:solidFill>
              </a:rPr>
              <a:t>Longitudinal </a:t>
            </a:r>
            <a:r>
              <a:rPr lang="en-US" sz="1500" dirty="0" smtClean="0">
                <a:solidFill>
                  <a:schemeClr val="tx1"/>
                </a:solidFill>
              </a:rPr>
              <a:t>b</a:t>
            </a:r>
            <a:r>
              <a:rPr lang="en-US" sz="1500" dirty="0" smtClean="0">
                <a:solidFill>
                  <a:schemeClr val="tx1"/>
                </a:solidFill>
              </a:rPr>
              <a:t>unch profile measurements during the RF processes.</a:t>
            </a:r>
          </a:p>
          <a:p>
            <a:pPr marL="285750" indent="-285750">
              <a:spcBef>
                <a:spcPts val="1200"/>
              </a:spcBef>
              <a:buFont typeface="Wingdings" panose="05000000000000000000" pitchFamily="2" charset="2"/>
              <a:buChar char="§"/>
            </a:pPr>
            <a:r>
              <a:rPr lang="en-US" sz="1500" dirty="0" smtClean="0">
                <a:solidFill>
                  <a:schemeClr val="tx1"/>
                </a:solidFill>
              </a:rPr>
              <a:t>Measurements of transverse beam profile and momentum distribution during the stochastic cooling.</a:t>
            </a:r>
          </a:p>
          <a:p>
            <a:pPr marL="285750" indent="-285750">
              <a:spcBef>
                <a:spcPts val="1200"/>
              </a:spcBef>
              <a:buFont typeface="Wingdings" panose="05000000000000000000" pitchFamily="2" charset="2"/>
              <a:buChar char="§"/>
            </a:pPr>
            <a:r>
              <a:rPr lang="en-US" sz="1500" dirty="0" smtClean="0">
                <a:solidFill>
                  <a:schemeClr val="tx1"/>
                </a:solidFill>
              </a:rPr>
              <a:t>Data collection and saving for further analysis and visualization.</a:t>
            </a:r>
            <a:endParaRPr lang="en-US" sz="6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cxnSp>
        <p:nvCxnSpPr>
          <p:cNvPr id="69" name="Gerade Verbindung mit Pfeil 68"/>
          <p:cNvCxnSpPr/>
          <p:nvPr/>
        </p:nvCxnSpPr>
        <p:spPr>
          <a:xfrm>
            <a:off x="1962885" y="854552"/>
            <a:ext cx="275492" cy="0"/>
          </a:xfrm>
          <a:prstGeom prst="straightConnector1">
            <a:avLst/>
          </a:prstGeom>
          <a:ln w="25400">
            <a:solidFill>
              <a:schemeClr val="tx1"/>
            </a:solidFill>
            <a:tailEnd type="triangle" w="lg" len="med"/>
          </a:ln>
          <a:effectLst/>
        </p:spPr>
        <p:style>
          <a:lnRef idx="2">
            <a:schemeClr val="accent1"/>
          </a:lnRef>
          <a:fillRef idx="0">
            <a:schemeClr val="accent1"/>
          </a:fillRef>
          <a:effectRef idx="1">
            <a:schemeClr val="accent1"/>
          </a:effectRef>
          <a:fontRef idx="minor">
            <a:schemeClr val="tx1"/>
          </a:fontRef>
        </p:style>
      </p:cxnSp>
      <p:cxnSp>
        <p:nvCxnSpPr>
          <p:cNvPr id="70" name="Gerade Verbindung mit Pfeil 69"/>
          <p:cNvCxnSpPr/>
          <p:nvPr/>
        </p:nvCxnSpPr>
        <p:spPr>
          <a:xfrm>
            <a:off x="3862389" y="3382046"/>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8114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6347502" cy="787560"/>
          </a:xfrm>
        </p:spPr>
        <p:txBody>
          <a:bodyPr>
            <a:normAutofit/>
          </a:bodyPr>
          <a:lstStyle/>
          <a:p>
            <a:r>
              <a:rPr lang="en-US" dirty="0" smtClean="0"/>
              <a:t>Outlook</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13</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sp>
        <p:nvSpPr>
          <p:cNvPr id="18" name="Inhaltsplatzhalter 2"/>
          <p:cNvSpPr txBox="1">
            <a:spLocks/>
          </p:cNvSpPr>
          <p:nvPr/>
        </p:nvSpPr>
        <p:spPr>
          <a:xfrm>
            <a:off x="639451" y="1566704"/>
            <a:ext cx="6676436" cy="3896249"/>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1500" dirty="0" smtClean="0">
                <a:solidFill>
                  <a:schemeClr val="tx1"/>
                </a:solidFill>
              </a:rPr>
              <a:t>Establish a more intense and regular communication with Controls department regarding interfaces to the control system and specific requirements for CR involving technical experts.</a:t>
            </a:r>
          </a:p>
          <a:p>
            <a:pPr marL="285750" indent="-285750">
              <a:spcBef>
                <a:spcPts val="1200"/>
              </a:spcBef>
              <a:buFont typeface="Wingdings" panose="05000000000000000000" pitchFamily="2" charset="2"/>
              <a:buChar char="§"/>
            </a:pPr>
            <a:r>
              <a:rPr lang="en-US" sz="1500" dirty="0" smtClean="0">
                <a:solidFill>
                  <a:schemeClr val="tx1"/>
                </a:solidFill>
              </a:rPr>
              <a:t>Preparation of detailed test procedures for equipment testing by technical expert groups.</a:t>
            </a:r>
          </a:p>
          <a:p>
            <a:pPr marL="285750" indent="-285750">
              <a:spcBef>
                <a:spcPts val="1200"/>
              </a:spcBef>
              <a:buFont typeface="Wingdings" panose="05000000000000000000" pitchFamily="2" charset="2"/>
              <a:buChar char="§"/>
            </a:pPr>
            <a:r>
              <a:rPr lang="en-US" sz="1500" dirty="0" smtClean="0">
                <a:solidFill>
                  <a:schemeClr val="tx1"/>
                </a:solidFill>
              </a:rPr>
              <a:t>Major part of the CR components including magnets, power converters, injection/extraction, beam diagnostics and vacuum will be produced and delivered by BINP (Novosibirsk). BINP colleagues would like to be involved into development of the control system interfaces for CR in order to prepare for testing and commissioning of equipment (writing FESA classes etc.) taking into account requirements of the FAIR control system.</a:t>
            </a: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spTree>
    <p:extLst>
      <p:ext uri="{BB962C8B-B14F-4D97-AF65-F5344CB8AC3E}">
        <p14:creationId xmlns:p14="http://schemas.microsoft.com/office/powerpoint/2010/main" val="102396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2"/>
          </p:nvPr>
        </p:nvSpPr>
        <p:spPr/>
        <p:txBody>
          <a:bodyPr/>
          <a:lstStyle/>
          <a:p>
            <a:fld id="{125CBDDA-5CCF-8748-8988-9DC6C8981774}" type="slidenum">
              <a:rPr lang="de-DE" smtClean="0"/>
              <a:t>14</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sp>
        <p:nvSpPr>
          <p:cNvPr id="18" name="Inhaltsplatzhalter 2"/>
          <p:cNvSpPr txBox="1">
            <a:spLocks/>
          </p:cNvSpPr>
          <p:nvPr/>
        </p:nvSpPr>
        <p:spPr>
          <a:xfrm>
            <a:off x="1512408" y="1660476"/>
            <a:ext cx="6347503" cy="3685234"/>
          </a:xfrm>
          <a:prstGeom prst="rect">
            <a:avLst/>
          </a:prstGeom>
          <a:noFill/>
        </p:spPr>
        <p:txBody>
          <a:bodyPr vert="horz" lIns="91440" tIns="45720" rIns="91440" bIns="45720" rtlCol="0">
            <a:norm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US" sz="1600" dirty="0" smtClean="0">
              <a:solidFill>
                <a:srgbClr val="0070C0"/>
              </a:solidFill>
            </a:endParaRPr>
          </a:p>
          <a:p>
            <a:pPr marL="0" indent="0" algn="ctr">
              <a:buNone/>
            </a:pPr>
            <a:endParaRPr lang="en-US" sz="1600" dirty="0">
              <a:solidFill>
                <a:srgbClr val="0070C0"/>
              </a:solidFill>
            </a:endParaRPr>
          </a:p>
          <a:p>
            <a:pPr marL="0" indent="0" algn="ctr">
              <a:buNone/>
            </a:pPr>
            <a:endParaRPr lang="en-US" sz="1600" dirty="0" smtClean="0">
              <a:solidFill>
                <a:srgbClr val="0070C0"/>
              </a:solidFill>
            </a:endParaRPr>
          </a:p>
          <a:p>
            <a:pPr marL="0" indent="0" algn="ctr">
              <a:buNone/>
            </a:pPr>
            <a:endParaRPr lang="en-US" sz="1600" dirty="0">
              <a:solidFill>
                <a:srgbClr val="0070C0"/>
              </a:solidFill>
            </a:endParaRPr>
          </a:p>
          <a:p>
            <a:pPr marL="0" indent="0" algn="ctr">
              <a:buNone/>
            </a:pPr>
            <a:r>
              <a:rPr lang="en-US" sz="4400" dirty="0" smtClean="0">
                <a:solidFill>
                  <a:schemeClr val="tx1"/>
                </a:solidFill>
              </a:rPr>
              <a:t>Thank you!</a:t>
            </a:r>
            <a:endParaRPr lang="en-US" sz="4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spTree>
    <p:extLst>
      <p:ext uri="{BB962C8B-B14F-4D97-AF65-F5344CB8AC3E}">
        <p14:creationId xmlns:p14="http://schemas.microsoft.com/office/powerpoint/2010/main" val="1846531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en-US" dirty="0" smtClean="0"/>
              <a:t>Recap: overview and tasks of CR</a:t>
            </a:r>
            <a:endParaRPr lang="de-DE" dirty="0"/>
          </a:p>
        </p:txBody>
      </p:sp>
      <p:sp>
        <p:nvSpPr>
          <p:cNvPr id="10" name="Foliennummernplatzhalter 9"/>
          <p:cNvSpPr>
            <a:spLocks noGrp="1"/>
          </p:cNvSpPr>
          <p:nvPr>
            <p:ph type="sldNum" sz="quarter" idx="12"/>
          </p:nvPr>
        </p:nvSpPr>
        <p:spPr/>
        <p:txBody>
          <a:bodyPr/>
          <a:lstStyle/>
          <a:p>
            <a:fld id="{125CBDDA-5CCF-8748-8988-9DC6C8981774}" type="slidenum">
              <a:rPr lang="de-DE" smtClean="0"/>
              <a:t>2</a:t>
            </a:fld>
            <a:endParaRPr lang="de-DE"/>
          </a:p>
        </p:txBody>
      </p:sp>
      <mc:AlternateContent xmlns:mc="http://schemas.openxmlformats.org/markup-compatibility/2006">
        <mc:Choice xmlns:a14="http://schemas.microsoft.com/office/drawing/2010/main" Requires="a14">
          <p:graphicFrame>
            <p:nvGraphicFramePr>
              <p:cNvPr id="45" name="Tabelle 44"/>
              <p:cNvGraphicFramePr>
                <a:graphicFrameLocks noGrp="1"/>
              </p:cNvGraphicFramePr>
              <p:nvPr>
                <p:extLst>
                  <p:ext uri="{D42A27DB-BD31-4B8C-83A1-F6EECF244321}">
                    <p14:modId xmlns:p14="http://schemas.microsoft.com/office/powerpoint/2010/main" val="4283628174"/>
                  </p:ext>
                </p:extLst>
              </p:nvPr>
            </p:nvGraphicFramePr>
            <p:xfrm>
              <a:off x="3671811" y="3525935"/>
              <a:ext cx="3648284" cy="2565400"/>
            </p:xfrm>
            <a:graphic>
              <a:graphicData uri="http://schemas.openxmlformats.org/drawingml/2006/table">
                <a:tbl>
                  <a:tblPr firstRow="1" bandRow="1">
                    <a:tableStyleId>{5C22544A-7EE6-4342-B048-85BDC9FD1C3A}</a:tableStyleId>
                  </a:tblPr>
                  <a:tblGrid>
                    <a:gridCol w="248730">
                      <a:extLst>
                        <a:ext uri="{9D8B030D-6E8A-4147-A177-3AD203B41FA5}">
                          <a16:colId xmlns:a16="http://schemas.microsoft.com/office/drawing/2014/main" val="3656079126"/>
                        </a:ext>
                      </a:extLst>
                    </a:gridCol>
                    <a:gridCol w="1523289">
                      <a:extLst>
                        <a:ext uri="{9D8B030D-6E8A-4147-A177-3AD203B41FA5}">
                          <a16:colId xmlns:a16="http://schemas.microsoft.com/office/drawing/2014/main" val="481340793"/>
                        </a:ext>
                      </a:extLst>
                    </a:gridCol>
                    <a:gridCol w="720969">
                      <a:extLst>
                        <a:ext uri="{9D8B030D-6E8A-4147-A177-3AD203B41FA5}">
                          <a16:colId xmlns:a16="http://schemas.microsoft.com/office/drawing/2014/main" val="4202203066"/>
                        </a:ext>
                      </a:extLst>
                    </a:gridCol>
                    <a:gridCol w="545123">
                      <a:extLst>
                        <a:ext uri="{9D8B030D-6E8A-4147-A177-3AD203B41FA5}">
                          <a16:colId xmlns:a16="http://schemas.microsoft.com/office/drawing/2014/main" val="3465211674"/>
                        </a:ext>
                      </a:extLst>
                    </a:gridCol>
                    <a:gridCol w="610173">
                      <a:extLst>
                        <a:ext uri="{9D8B030D-6E8A-4147-A177-3AD203B41FA5}">
                          <a16:colId xmlns:a16="http://schemas.microsoft.com/office/drawing/2014/main" val="453665361"/>
                        </a:ext>
                      </a:extLst>
                    </a:gridCol>
                  </a:tblGrid>
                  <a:tr h="398567">
                    <a:tc>
                      <a:txBody>
                        <a:bodyPr/>
                        <a:lstStyle/>
                        <a:p>
                          <a:endParaRPr lang="de-DE" sz="1200" dirty="0"/>
                        </a:p>
                      </a:txBody>
                      <a:tcPr anchor="ctr"/>
                    </a:tc>
                    <a:tc>
                      <a:txBody>
                        <a:bodyPr/>
                        <a:lstStyle/>
                        <a:p>
                          <a:pPr algn="ctr"/>
                          <a:r>
                            <a:rPr lang="en-US" sz="1200" dirty="0"/>
                            <a:t>Operation mode</a:t>
                          </a:r>
                          <a:endParaRPr lang="de-DE" sz="1200" dirty="0"/>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t>Kin. Energy</a:t>
                          </a:r>
                          <a:endParaRPr lang="de-DE" sz="1200" dirty="0"/>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err="1"/>
                            <a:t>N</a:t>
                          </a:r>
                          <a:r>
                            <a:rPr lang="en-US" sz="1200" baseline="-25000" dirty="0" err="1"/>
                            <a:t>max</a:t>
                          </a:r>
                          <a:endParaRPr lang="de-DE" sz="1200" baseline="-25000" dirty="0"/>
                        </a:p>
                      </a:txBody>
                      <a:tcPr anchor="ctr"/>
                    </a:tc>
                    <a:tc>
                      <a:txBody>
                        <a:bodyPr/>
                        <a:lstStyle/>
                        <a:p>
                          <a:pPr algn="ctr"/>
                          <a:r>
                            <a:rPr lang="de-DE" sz="1200" dirty="0"/>
                            <a:t>C</a:t>
                          </a:r>
                          <a:r>
                            <a:rPr lang="en-US" sz="1200" dirty="0" err="1"/>
                            <a:t>ycle</a:t>
                          </a:r>
                          <a:r>
                            <a:rPr lang="ru-RU" sz="1200" dirty="0"/>
                            <a:t> </a:t>
                          </a:r>
                          <a:r>
                            <a:rPr lang="en-US" sz="1200" dirty="0"/>
                            <a:t>Time</a:t>
                          </a:r>
                          <a:endParaRPr lang="de-DE" sz="1200" dirty="0"/>
                        </a:p>
                      </a:txBody>
                      <a:tcPr anchor="ctr"/>
                    </a:tc>
                    <a:extLst>
                      <a:ext uri="{0D108BD9-81ED-4DB2-BD59-A6C34878D82A}">
                        <a16:rowId xmlns:a16="http://schemas.microsoft.com/office/drawing/2014/main" val="1851678386"/>
                      </a:ext>
                    </a:extLst>
                  </a:tr>
                  <a:tr h="370840">
                    <a:tc>
                      <a:txBody>
                        <a:bodyPr/>
                        <a:lstStyle/>
                        <a:p>
                          <a:pPr algn="ctr"/>
                          <a:r>
                            <a:rPr lang="ru-RU" sz="1200" dirty="0">
                              <a:solidFill>
                                <a:schemeClr val="tx1"/>
                              </a:solidFill>
                            </a:rPr>
                            <a:t>1</a:t>
                          </a:r>
                          <a:endParaRPr lang="de-DE" sz="1200" dirty="0">
                            <a:solidFill>
                              <a:schemeClr val="tx1"/>
                            </a:solidFill>
                          </a:endParaRPr>
                        </a:p>
                      </a:txBody>
                      <a:tcPr anchor="ctr"/>
                    </a:tc>
                    <a:tc>
                      <a:txBody>
                        <a:bodyPr/>
                        <a:lstStyle/>
                        <a:p>
                          <a14:m>
                            <m:oMath xmlns:m="http://schemas.openxmlformats.org/officeDocument/2006/math">
                              <m:acc>
                                <m:accPr>
                                  <m:chr m:val="̅"/>
                                  <m:ctrlPr>
                                    <a:rPr lang="en-US" sz="1200" b="0" i="1" smtClean="0">
                                      <a:solidFill>
                                        <a:schemeClr val="tx1"/>
                                      </a:solidFill>
                                      <a:latin typeface="Cambria Math" panose="02040503050406030204" pitchFamily="18" charset="0"/>
                                    </a:rPr>
                                  </m:ctrlPr>
                                </m:accPr>
                                <m:e>
                                  <m:r>
                                    <a:rPr lang="en-US" sz="1200" b="0" i="1" smtClean="0">
                                      <a:solidFill>
                                        <a:schemeClr val="tx1"/>
                                      </a:solidFill>
                                      <a:latin typeface="Cambria Math" panose="02040503050406030204" pitchFamily="18" charset="0"/>
                                    </a:rPr>
                                    <m:t>𝑝</m:t>
                                  </m:r>
                                </m:e>
                              </m:acc>
                            </m:oMath>
                          </a14:m>
                          <a:r>
                            <a:rPr lang="de-DE" sz="1200" dirty="0">
                              <a:solidFill>
                                <a:schemeClr val="tx1"/>
                              </a:solidFill>
                            </a:rPr>
                            <a:t> </a:t>
                          </a:r>
                          <a:r>
                            <a:rPr lang="de-DE" sz="1200" dirty="0" smtClean="0">
                              <a:solidFill>
                                <a:schemeClr val="tx1"/>
                              </a:solidFill>
                            </a:rPr>
                            <a:t>pre-cooling</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GeV</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10</a:t>
                          </a:r>
                          <a:r>
                            <a:rPr lang="en-US" sz="1200" baseline="30000" dirty="0">
                              <a:solidFill>
                                <a:schemeClr val="tx1"/>
                              </a:solidFill>
                            </a:rPr>
                            <a:t>8</a:t>
                          </a:r>
                          <a:endParaRPr lang="de-DE" sz="1200" baseline="30000" dirty="0">
                            <a:solidFill>
                              <a:schemeClr val="tx1"/>
                            </a:solidFill>
                          </a:endParaRPr>
                        </a:p>
                      </a:txBody>
                      <a:tcPr anchor="ctr"/>
                    </a:tc>
                    <a:tc>
                      <a:txBody>
                        <a:bodyPr/>
                        <a:lstStyle/>
                        <a:p>
                          <a:pPr algn="ctr"/>
                          <a:r>
                            <a:rPr lang="en-US" sz="1200" dirty="0">
                              <a:solidFill>
                                <a:schemeClr val="tx1"/>
                              </a:solidFill>
                            </a:rPr>
                            <a:t>10 s *</a:t>
                          </a:r>
                          <a:endParaRPr lang="de-DE" sz="1200" dirty="0">
                            <a:solidFill>
                              <a:schemeClr val="tx1"/>
                            </a:solidFill>
                          </a:endParaRPr>
                        </a:p>
                      </a:txBody>
                      <a:tcPr anchor="ctr"/>
                    </a:tc>
                    <a:extLst>
                      <a:ext uri="{0D108BD9-81ED-4DB2-BD59-A6C34878D82A}">
                        <a16:rowId xmlns:a16="http://schemas.microsoft.com/office/drawing/2014/main" val="142312229"/>
                      </a:ext>
                    </a:extLst>
                  </a:tr>
                  <a:tr h="370840">
                    <a:tc>
                      <a:txBody>
                        <a:bodyPr/>
                        <a:lstStyle/>
                        <a:p>
                          <a:pPr algn="ctr"/>
                          <a:r>
                            <a:rPr lang="ru-RU" sz="1200" dirty="0">
                              <a:solidFill>
                                <a:schemeClr val="tx1"/>
                              </a:solidFill>
                            </a:rPr>
                            <a:t>2</a:t>
                          </a:r>
                          <a:endParaRPr lang="de-DE" sz="1200" dirty="0">
                            <a:solidFill>
                              <a:schemeClr val="tx1"/>
                            </a:solidFill>
                          </a:endParaRPr>
                        </a:p>
                      </a:txBody>
                      <a:tcPr anchor="ctr"/>
                    </a:tc>
                    <a:tc>
                      <a:txBody>
                        <a:bodyPr/>
                        <a:lstStyle/>
                        <a:p>
                          <a:r>
                            <a:rPr lang="en-US" sz="1200" dirty="0" smtClean="0">
                              <a:solidFill>
                                <a:schemeClr val="tx1"/>
                              </a:solidFill>
                            </a:rPr>
                            <a:t>RIB</a:t>
                          </a:r>
                          <a:r>
                            <a:rPr lang="en-US" sz="1200" baseline="0" dirty="0">
                              <a:solidFill>
                                <a:schemeClr val="tx1"/>
                              </a:solidFill>
                            </a:rPr>
                            <a:t> </a:t>
                          </a:r>
                          <a:r>
                            <a:rPr lang="en-US" sz="1200" baseline="0" dirty="0" smtClean="0">
                              <a:solidFill>
                                <a:schemeClr val="tx1"/>
                              </a:solidFill>
                            </a:rPr>
                            <a:t>pre-cooling</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740 MeV/u</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10</a:t>
                          </a:r>
                          <a:r>
                            <a:rPr lang="en-US" sz="1200" baseline="30000" dirty="0">
                              <a:solidFill>
                                <a:schemeClr val="tx1"/>
                              </a:solidFill>
                            </a:rPr>
                            <a:t>8</a:t>
                          </a:r>
                          <a:endParaRPr lang="de-DE" sz="1200" baseline="30000" dirty="0">
                            <a:solidFill>
                              <a:schemeClr val="tx1"/>
                            </a:solidFill>
                          </a:endParaRPr>
                        </a:p>
                      </a:txBody>
                      <a:tcPr anchor="ctr"/>
                    </a:tc>
                    <a:tc>
                      <a:txBody>
                        <a:bodyPr/>
                        <a:lstStyle/>
                        <a:p>
                          <a:pPr algn="ctr"/>
                          <a:r>
                            <a:rPr lang="en-US" sz="1200" dirty="0">
                              <a:solidFill>
                                <a:schemeClr val="tx1"/>
                              </a:solidFill>
                            </a:rPr>
                            <a:t>1.5</a:t>
                          </a:r>
                          <a:r>
                            <a:rPr lang="en-US" sz="1200" baseline="0" dirty="0">
                              <a:solidFill>
                                <a:schemeClr val="tx1"/>
                              </a:solidFill>
                            </a:rPr>
                            <a:t> </a:t>
                          </a:r>
                          <a:r>
                            <a:rPr lang="en-US" sz="1200" dirty="0">
                              <a:solidFill>
                                <a:schemeClr val="tx1"/>
                              </a:solidFill>
                            </a:rPr>
                            <a:t>s</a:t>
                          </a:r>
                          <a:endParaRPr lang="de-DE" sz="1200" dirty="0">
                            <a:solidFill>
                              <a:schemeClr val="tx1"/>
                            </a:solidFill>
                          </a:endParaRPr>
                        </a:p>
                      </a:txBody>
                      <a:tcPr anchor="ctr"/>
                    </a:tc>
                    <a:extLst>
                      <a:ext uri="{0D108BD9-81ED-4DB2-BD59-A6C34878D82A}">
                        <a16:rowId xmlns:a16="http://schemas.microsoft.com/office/drawing/2014/main" val="3218420419"/>
                      </a:ext>
                    </a:extLst>
                  </a:tr>
                  <a:tr h="370840">
                    <a:tc>
                      <a:txBody>
                        <a:bodyPr/>
                        <a:lstStyle/>
                        <a:p>
                          <a:pPr algn="ctr"/>
                          <a:r>
                            <a:rPr lang="ru-RU" sz="1200" dirty="0">
                              <a:solidFill>
                                <a:schemeClr val="tx1"/>
                              </a:solidFill>
                            </a:rPr>
                            <a:t>3</a:t>
                          </a:r>
                          <a:endParaRPr lang="de-DE" sz="1200" dirty="0">
                            <a:solidFill>
                              <a:schemeClr val="tx1"/>
                            </a:solidFill>
                          </a:endParaRPr>
                        </a:p>
                      </a:txBody>
                      <a:tcPr anchor="ctr"/>
                    </a:tc>
                    <a:tc>
                      <a:txBody>
                        <a:bodyPr/>
                        <a:lstStyle/>
                        <a:p>
                          <a:r>
                            <a:rPr lang="en-US" sz="1200" dirty="0">
                              <a:solidFill>
                                <a:schemeClr val="tx1"/>
                              </a:solidFill>
                            </a:rPr>
                            <a:t>RIB isochronous mass-measurements</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400-790 MeV/u</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1-</a:t>
                          </a:r>
                          <a:r>
                            <a:rPr lang="en-US" sz="1200" dirty="0">
                              <a:solidFill>
                                <a:schemeClr val="tx1"/>
                              </a:solidFill>
                            </a:rPr>
                            <a:t>10</a:t>
                          </a:r>
                          <a:r>
                            <a:rPr lang="en-US" sz="1200" baseline="30000" dirty="0">
                              <a:solidFill>
                                <a:schemeClr val="tx1"/>
                              </a:solidFill>
                            </a:rPr>
                            <a:t>8</a:t>
                          </a:r>
                          <a:endParaRPr lang="de-DE" sz="1200" baseline="30000" dirty="0">
                            <a:solidFill>
                              <a:schemeClr val="tx1"/>
                            </a:solidFill>
                          </a:endParaRPr>
                        </a:p>
                      </a:txBody>
                      <a:tcPr anchor="ctr"/>
                    </a:tc>
                    <a:tc>
                      <a:txBody>
                        <a:bodyPr/>
                        <a:lstStyle/>
                        <a:p>
                          <a:pPr algn="ctr"/>
                          <a:r>
                            <a:rPr lang="en-US" sz="1200" dirty="0">
                              <a:solidFill>
                                <a:schemeClr val="tx1"/>
                              </a:solidFill>
                            </a:rPr>
                            <a:t>few turns</a:t>
                          </a:r>
                          <a:endParaRPr lang="de-DE" sz="1200" dirty="0">
                            <a:solidFill>
                              <a:schemeClr val="tx1"/>
                            </a:solidFill>
                          </a:endParaRPr>
                        </a:p>
                      </a:txBody>
                      <a:tcPr anchor="ctr"/>
                    </a:tc>
                    <a:extLst>
                      <a:ext uri="{0D108BD9-81ED-4DB2-BD59-A6C34878D82A}">
                        <a16:rowId xmlns:a16="http://schemas.microsoft.com/office/drawing/2014/main" val="1811716802"/>
                      </a:ext>
                    </a:extLst>
                  </a:tr>
                  <a:tr h="370840">
                    <a:tc>
                      <a:txBody>
                        <a:bodyPr/>
                        <a:lstStyle/>
                        <a:p>
                          <a:pPr algn="ctr"/>
                          <a:r>
                            <a:rPr lang="en-US" sz="1200" dirty="0">
                              <a:solidFill>
                                <a:schemeClr val="bg1">
                                  <a:lumMod val="50000"/>
                                </a:schemeClr>
                              </a:solidFill>
                            </a:rPr>
                            <a:t>4</a:t>
                          </a:r>
                          <a:endParaRPr lang="de-DE" sz="1200" dirty="0">
                            <a:solidFill>
                              <a:schemeClr val="bg1">
                                <a:lumMod val="50000"/>
                              </a:schemeClr>
                            </a:solidFill>
                          </a:endParaRPr>
                        </a:p>
                      </a:txBody>
                      <a:tcPr anchor="ctr"/>
                    </a:tc>
                    <a:tc>
                      <a:txBody>
                        <a:bodyPr/>
                        <a:lstStyle/>
                        <a:p>
                          <a:r>
                            <a:rPr lang="en-US" sz="1200" dirty="0">
                              <a:solidFill>
                                <a:schemeClr val="bg1">
                                  <a:lumMod val="50000"/>
                                </a:schemeClr>
                              </a:solidFill>
                            </a:rPr>
                            <a:t>Delivery of primary stable beams from SIS-18 to HESR **</a:t>
                          </a:r>
                          <a:endParaRPr lang="de-DE" sz="1200" dirty="0">
                            <a:solidFill>
                              <a:schemeClr val="bg1">
                                <a:lumMod val="50000"/>
                              </a:schemeClr>
                            </a:solidFill>
                          </a:endParaRPr>
                        </a:p>
                      </a:txBody>
                      <a:tcPr anchor="ctr"/>
                    </a:tc>
                    <a:tc gridSpan="3">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On demand,</a:t>
                          </a:r>
                        </a:p>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(with pre-cooling if necessary)</a:t>
                          </a:r>
                          <a:endParaRPr lang="de-DE" sz="1200" dirty="0">
                            <a:solidFill>
                              <a:schemeClr val="bg1">
                                <a:lumMod val="50000"/>
                              </a:schemeClr>
                            </a:solidFill>
                          </a:endParaRPr>
                        </a:p>
                      </a:txBody>
                      <a:tcPr anchor="ctr"/>
                    </a:tc>
                    <a:tc hMerge="1">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endParaRPr lang="de-DE" sz="1200" baseline="30000" dirty="0"/>
                        </a:p>
                      </a:txBody>
                      <a:tcPr anchor="ctr"/>
                    </a:tc>
                    <a:tc hMerge="1">
                      <a:txBody>
                        <a:bodyPr/>
                        <a:lstStyle/>
                        <a:p>
                          <a:pPr algn="ctr"/>
                          <a:endParaRPr lang="de-DE" sz="1200" dirty="0"/>
                        </a:p>
                      </a:txBody>
                      <a:tcPr anchor="ctr"/>
                    </a:tc>
                    <a:extLst>
                      <a:ext uri="{0D108BD9-81ED-4DB2-BD59-A6C34878D82A}">
                        <a16:rowId xmlns:a16="http://schemas.microsoft.com/office/drawing/2014/main" val="2446298655"/>
                      </a:ext>
                    </a:extLst>
                  </a:tr>
                </a:tbl>
              </a:graphicData>
            </a:graphic>
          </p:graphicFrame>
        </mc:Choice>
        <mc:Fallback>
          <p:graphicFrame>
            <p:nvGraphicFramePr>
              <p:cNvPr id="45" name="Tabelle 44"/>
              <p:cNvGraphicFramePr>
                <a:graphicFrameLocks noGrp="1"/>
              </p:cNvGraphicFramePr>
              <p:nvPr>
                <p:extLst>
                  <p:ext uri="{D42A27DB-BD31-4B8C-83A1-F6EECF244321}">
                    <p14:modId xmlns:p14="http://schemas.microsoft.com/office/powerpoint/2010/main" val="4283628174"/>
                  </p:ext>
                </p:extLst>
              </p:nvPr>
            </p:nvGraphicFramePr>
            <p:xfrm>
              <a:off x="3671811" y="3525935"/>
              <a:ext cx="3648284" cy="2565400"/>
            </p:xfrm>
            <a:graphic>
              <a:graphicData uri="http://schemas.openxmlformats.org/drawingml/2006/table">
                <a:tbl>
                  <a:tblPr firstRow="1" bandRow="1">
                    <a:tableStyleId>{5C22544A-7EE6-4342-B048-85BDC9FD1C3A}</a:tableStyleId>
                  </a:tblPr>
                  <a:tblGrid>
                    <a:gridCol w="248730">
                      <a:extLst>
                        <a:ext uri="{9D8B030D-6E8A-4147-A177-3AD203B41FA5}">
                          <a16:colId xmlns:a16="http://schemas.microsoft.com/office/drawing/2014/main" val="3656079126"/>
                        </a:ext>
                      </a:extLst>
                    </a:gridCol>
                    <a:gridCol w="1523289">
                      <a:extLst>
                        <a:ext uri="{9D8B030D-6E8A-4147-A177-3AD203B41FA5}">
                          <a16:colId xmlns:a16="http://schemas.microsoft.com/office/drawing/2014/main" val="481340793"/>
                        </a:ext>
                      </a:extLst>
                    </a:gridCol>
                    <a:gridCol w="720969">
                      <a:extLst>
                        <a:ext uri="{9D8B030D-6E8A-4147-A177-3AD203B41FA5}">
                          <a16:colId xmlns:a16="http://schemas.microsoft.com/office/drawing/2014/main" val="4202203066"/>
                        </a:ext>
                      </a:extLst>
                    </a:gridCol>
                    <a:gridCol w="545123">
                      <a:extLst>
                        <a:ext uri="{9D8B030D-6E8A-4147-A177-3AD203B41FA5}">
                          <a16:colId xmlns:a16="http://schemas.microsoft.com/office/drawing/2014/main" val="3465211674"/>
                        </a:ext>
                      </a:extLst>
                    </a:gridCol>
                    <a:gridCol w="610173">
                      <a:extLst>
                        <a:ext uri="{9D8B030D-6E8A-4147-A177-3AD203B41FA5}">
                          <a16:colId xmlns:a16="http://schemas.microsoft.com/office/drawing/2014/main" val="453665361"/>
                        </a:ext>
                      </a:extLst>
                    </a:gridCol>
                  </a:tblGrid>
                  <a:tr h="457200">
                    <a:tc>
                      <a:txBody>
                        <a:bodyPr/>
                        <a:lstStyle/>
                        <a:p>
                          <a:endParaRPr lang="de-DE" sz="1200" dirty="0"/>
                        </a:p>
                      </a:txBody>
                      <a:tcPr anchor="ctr"/>
                    </a:tc>
                    <a:tc>
                      <a:txBody>
                        <a:bodyPr/>
                        <a:lstStyle/>
                        <a:p>
                          <a:pPr algn="ctr"/>
                          <a:r>
                            <a:rPr lang="en-US" sz="1200" dirty="0"/>
                            <a:t>Operation mode</a:t>
                          </a:r>
                          <a:endParaRPr lang="de-DE" sz="1200" dirty="0"/>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t>Kin. Energy</a:t>
                          </a:r>
                          <a:endParaRPr lang="de-DE" sz="1200" dirty="0"/>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err="1"/>
                            <a:t>N</a:t>
                          </a:r>
                          <a:r>
                            <a:rPr lang="en-US" sz="1200" baseline="-25000" dirty="0" err="1"/>
                            <a:t>max</a:t>
                          </a:r>
                          <a:endParaRPr lang="de-DE" sz="1200" baseline="-25000" dirty="0"/>
                        </a:p>
                      </a:txBody>
                      <a:tcPr anchor="ctr"/>
                    </a:tc>
                    <a:tc>
                      <a:txBody>
                        <a:bodyPr/>
                        <a:lstStyle/>
                        <a:p>
                          <a:pPr algn="ctr"/>
                          <a:r>
                            <a:rPr lang="de-DE" sz="1200" dirty="0"/>
                            <a:t>C</a:t>
                          </a:r>
                          <a:r>
                            <a:rPr lang="en-US" sz="1200" dirty="0" err="1"/>
                            <a:t>ycle</a:t>
                          </a:r>
                          <a:r>
                            <a:rPr lang="ru-RU" sz="1200" dirty="0"/>
                            <a:t> </a:t>
                          </a:r>
                          <a:r>
                            <a:rPr lang="en-US" sz="1200" dirty="0"/>
                            <a:t>Time</a:t>
                          </a:r>
                          <a:endParaRPr lang="de-DE" sz="1200" dirty="0"/>
                        </a:p>
                      </a:txBody>
                      <a:tcPr anchor="ctr"/>
                    </a:tc>
                    <a:extLst>
                      <a:ext uri="{0D108BD9-81ED-4DB2-BD59-A6C34878D82A}">
                        <a16:rowId xmlns:a16="http://schemas.microsoft.com/office/drawing/2014/main" val="1851678386"/>
                      </a:ext>
                    </a:extLst>
                  </a:tr>
                  <a:tr h="370840">
                    <a:tc>
                      <a:txBody>
                        <a:bodyPr/>
                        <a:lstStyle/>
                        <a:p>
                          <a:pPr algn="ctr"/>
                          <a:r>
                            <a:rPr lang="ru-RU" sz="1200" dirty="0">
                              <a:solidFill>
                                <a:schemeClr val="tx1"/>
                              </a:solidFill>
                            </a:rPr>
                            <a:t>1</a:t>
                          </a:r>
                          <a:endParaRPr lang="de-DE" sz="1200" dirty="0">
                            <a:solidFill>
                              <a:schemeClr val="tx1"/>
                            </a:solidFill>
                          </a:endParaRPr>
                        </a:p>
                      </a:txBody>
                      <a:tcPr anchor="ctr"/>
                    </a:tc>
                    <a:tc>
                      <a:txBody>
                        <a:bodyPr/>
                        <a:lstStyle/>
                        <a:p>
                          <a:endParaRPr lang="de-DE"/>
                        </a:p>
                      </a:txBody>
                      <a:tcPr anchor="ctr">
                        <a:blipFill>
                          <a:blip r:embed="rId2"/>
                          <a:stretch>
                            <a:fillRect l="-16800" t="-124590" r="-124800" b="-478689"/>
                          </a:stretch>
                        </a:blipFill>
                      </a:tcP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3</a:t>
                          </a:r>
                          <a:r>
                            <a:rPr lang="en-US" sz="1200" baseline="0" dirty="0">
                              <a:solidFill>
                                <a:schemeClr val="tx1"/>
                              </a:solidFill>
                            </a:rPr>
                            <a:t> GeV</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10</a:t>
                          </a:r>
                          <a:r>
                            <a:rPr lang="en-US" sz="1200" baseline="30000" dirty="0">
                              <a:solidFill>
                                <a:schemeClr val="tx1"/>
                              </a:solidFill>
                            </a:rPr>
                            <a:t>8</a:t>
                          </a:r>
                          <a:endParaRPr lang="de-DE" sz="1200" baseline="30000" dirty="0">
                            <a:solidFill>
                              <a:schemeClr val="tx1"/>
                            </a:solidFill>
                          </a:endParaRPr>
                        </a:p>
                      </a:txBody>
                      <a:tcPr anchor="ctr"/>
                    </a:tc>
                    <a:tc>
                      <a:txBody>
                        <a:bodyPr/>
                        <a:lstStyle/>
                        <a:p>
                          <a:pPr algn="ctr"/>
                          <a:r>
                            <a:rPr lang="en-US" sz="1200" dirty="0">
                              <a:solidFill>
                                <a:schemeClr val="tx1"/>
                              </a:solidFill>
                            </a:rPr>
                            <a:t>10 s *</a:t>
                          </a:r>
                          <a:endParaRPr lang="de-DE" sz="1200" dirty="0">
                            <a:solidFill>
                              <a:schemeClr val="tx1"/>
                            </a:solidFill>
                          </a:endParaRPr>
                        </a:p>
                      </a:txBody>
                      <a:tcPr anchor="ctr"/>
                    </a:tc>
                    <a:extLst>
                      <a:ext uri="{0D108BD9-81ED-4DB2-BD59-A6C34878D82A}">
                        <a16:rowId xmlns:a16="http://schemas.microsoft.com/office/drawing/2014/main" val="142312229"/>
                      </a:ext>
                    </a:extLst>
                  </a:tr>
                  <a:tr h="457200">
                    <a:tc>
                      <a:txBody>
                        <a:bodyPr/>
                        <a:lstStyle/>
                        <a:p>
                          <a:pPr algn="ctr"/>
                          <a:r>
                            <a:rPr lang="ru-RU" sz="1200" dirty="0">
                              <a:solidFill>
                                <a:schemeClr val="tx1"/>
                              </a:solidFill>
                            </a:rPr>
                            <a:t>2</a:t>
                          </a:r>
                          <a:endParaRPr lang="de-DE" sz="1200" dirty="0">
                            <a:solidFill>
                              <a:schemeClr val="tx1"/>
                            </a:solidFill>
                          </a:endParaRPr>
                        </a:p>
                      </a:txBody>
                      <a:tcPr anchor="ctr"/>
                    </a:tc>
                    <a:tc>
                      <a:txBody>
                        <a:bodyPr/>
                        <a:lstStyle/>
                        <a:p>
                          <a:r>
                            <a:rPr lang="en-US" sz="1200" dirty="0" smtClean="0">
                              <a:solidFill>
                                <a:schemeClr val="tx1"/>
                              </a:solidFill>
                            </a:rPr>
                            <a:t>RIB</a:t>
                          </a:r>
                          <a:r>
                            <a:rPr lang="en-US" sz="1200" baseline="0" dirty="0">
                              <a:solidFill>
                                <a:schemeClr val="tx1"/>
                              </a:solidFill>
                            </a:rPr>
                            <a:t> </a:t>
                          </a:r>
                          <a:r>
                            <a:rPr lang="en-US" sz="1200" baseline="0" dirty="0" smtClean="0">
                              <a:solidFill>
                                <a:schemeClr val="tx1"/>
                              </a:solidFill>
                            </a:rPr>
                            <a:t>pre-cooling</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740 MeV/u</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10</a:t>
                          </a:r>
                          <a:r>
                            <a:rPr lang="en-US" sz="1200" baseline="30000" dirty="0">
                              <a:solidFill>
                                <a:schemeClr val="tx1"/>
                              </a:solidFill>
                            </a:rPr>
                            <a:t>8</a:t>
                          </a:r>
                          <a:endParaRPr lang="de-DE" sz="1200" baseline="30000" dirty="0">
                            <a:solidFill>
                              <a:schemeClr val="tx1"/>
                            </a:solidFill>
                          </a:endParaRPr>
                        </a:p>
                      </a:txBody>
                      <a:tcPr anchor="ctr"/>
                    </a:tc>
                    <a:tc>
                      <a:txBody>
                        <a:bodyPr/>
                        <a:lstStyle/>
                        <a:p>
                          <a:pPr algn="ctr"/>
                          <a:r>
                            <a:rPr lang="en-US" sz="1200" dirty="0">
                              <a:solidFill>
                                <a:schemeClr val="tx1"/>
                              </a:solidFill>
                            </a:rPr>
                            <a:t>1.5</a:t>
                          </a:r>
                          <a:r>
                            <a:rPr lang="en-US" sz="1200" baseline="0" dirty="0">
                              <a:solidFill>
                                <a:schemeClr val="tx1"/>
                              </a:solidFill>
                            </a:rPr>
                            <a:t> </a:t>
                          </a:r>
                          <a:r>
                            <a:rPr lang="en-US" sz="1200" dirty="0">
                              <a:solidFill>
                                <a:schemeClr val="tx1"/>
                              </a:solidFill>
                            </a:rPr>
                            <a:t>s</a:t>
                          </a:r>
                          <a:endParaRPr lang="de-DE" sz="1200" dirty="0">
                            <a:solidFill>
                              <a:schemeClr val="tx1"/>
                            </a:solidFill>
                          </a:endParaRPr>
                        </a:p>
                      </a:txBody>
                      <a:tcPr anchor="ctr"/>
                    </a:tc>
                    <a:extLst>
                      <a:ext uri="{0D108BD9-81ED-4DB2-BD59-A6C34878D82A}">
                        <a16:rowId xmlns:a16="http://schemas.microsoft.com/office/drawing/2014/main" val="3218420419"/>
                      </a:ext>
                    </a:extLst>
                  </a:tr>
                  <a:tr h="640080">
                    <a:tc>
                      <a:txBody>
                        <a:bodyPr/>
                        <a:lstStyle/>
                        <a:p>
                          <a:pPr algn="ctr"/>
                          <a:r>
                            <a:rPr lang="ru-RU" sz="1200" dirty="0">
                              <a:solidFill>
                                <a:schemeClr val="tx1"/>
                              </a:solidFill>
                            </a:rPr>
                            <a:t>3</a:t>
                          </a:r>
                          <a:endParaRPr lang="de-DE" sz="1200" dirty="0">
                            <a:solidFill>
                              <a:schemeClr val="tx1"/>
                            </a:solidFill>
                          </a:endParaRPr>
                        </a:p>
                      </a:txBody>
                      <a:tcPr anchor="ctr"/>
                    </a:tc>
                    <a:tc>
                      <a:txBody>
                        <a:bodyPr/>
                        <a:lstStyle/>
                        <a:p>
                          <a:r>
                            <a:rPr lang="en-US" sz="1200" dirty="0">
                              <a:solidFill>
                                <a:schemeClr val="tx1"/>
                              </a:solidFill>
                            </a:rPr>
                            <a:t>RIB isochronous mass-measurements</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tx1"/>
                              </a:solidFill>
                            </a:rPr>
                            <a:t>400-790 MeV/u</a:t>
                          </a:r>
                          <a:endParaRPr lang="de-DE" sz="1200" dirty="0">
                            <a:solidFill>
                              <a:schemeClr val="tx1"/>
                            </a:solidFill>
                          </a:endParaRPr>
                        </a:p>
                      </a:txBody>
                      <a:tcPr anchor="ctr"/>
                    </a:tc>
                    <a:tc>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rPr>
                            <a:t>1-</a:t>
                          </a:r>
                          <a:r>
                            <a:rPr lang="en-US" sz="1200" dirty="0">
                              <a:solidFill>
                                <a:schemeClr val="tx1"/>
                              </a:solidFill>
                            </a:rPr>
                            <a:t>10</a:t>
                          </a:r>
                          <a:r>
                            <a:rPr lang="en-US" sz="1200" baseline="30000" dirty="0">
                              <a:solidFill>
                                <a:schemeClr val="tx1"/>
                              </a:solidFill>
                            </a:rPr>
                            <a:t>8</a:t>
                          </a:r>
                          <a:endParaRPr lang="de-DE" sz="1200" baseline="30000" dirty="0">
                            <a:solidFill>
                              <a:schemeClr val="tx1"/>
                            </a:solidFill>
                          </a:endParaRPr>
                        </a:p>
                      </a:txBody>
                      <a:tcPr anchor="ctr"/>
                    </a:tc>
                    <a:tc>
                      <a:txBody>
                        <a:bodyPr/>
                        <a:lstStyle/>
                        <a:p>
                          <a:pPr algn="ctr"/>
                          <a:r>
                            <a:rPr lang="en-US" sz="1200" dirty="0">
                              <a:solidFill>
                                <a:schemeClr val="tx1"/>
                              </a:solidFill>
                            </a:rPr>
                            <a:t>few turns</a:t>
                          </a:r>
                          <a:endParaRPr lang="de-DE" sz="1200" dirty="0">
                            <a:solidFill>
                              <a:schemeClr val="tx1"/>
                            </a:solidFill>
                          </a:endParaRPr>
                        </a:p>
                      </a:txBody>
                      <a:tcPr anchor="ctr"/>
                    </a:tc>
                    <a:extLst>
                      <a:ext uri="{0D108BD9-81ED-4DB2-BD59-A6C34878D82A}">
                        <a16:rowId xmlns:a16="http://schemas.microsoft.com/office/drawing/2014/main" val="1811716802"/>
                      </a:ext>
                    </a:extLst>
                  </a:tr>
                  <a:tr h="640080">
                    <a:tc>
                      <a:txBody>
                        <a:bodyPr/>
                        <a:lstStyle/>
                        <a:p>
                          <a:pPr algn="ctr"/>
                          <a:r>
                            <a:rPr lang="en-US" sz="1200" dirty="0">
                              <a:solidFill>
                                <a:schemeClr val="bg1">
                                  <a:lumMod val="50000"/>
                                </a:schemeClr>
                              </a:solidFill>
                            </a:rPr>
                            <a:t>4</a:t>
                          </a:r>
                          <a:endParaRPr lang="de-DE" sz="1200" dirty="0">
                            <a:solidFill>
                              <a:schemeClr val="bg1">
                                <a:lumMod val="50000"/>
                              </a:schemeClr>
                            </a:solidFill>
                          </a:endParaRPr>
                        </a:p>
                      </a:txBody>
                      <a:tcPr anchor="ctr"/>
                    </a:tc>
                    <a:tc>
                      <a:txBody>
                        <a:bodyPr/>
                        <a:lstStyle/>
                        <a:p>
                          <a:r>
                            <a:rPr lang="en-US" sz="1200" dirty="0">
                              <a:solidFill>
                                <a:schemeClr val="bg1">
                                  <a:lumMod val="50000"/>
                                </a:schemeClr>
                              </a:solidFill>
                            </a:rPr>
                            <a:t>Delivery of primary stable beams from SIS-18 to HESR **</a:t>
                          </a:r>
                          <a:endParaRPr lang="de-DE" sz="1200" dirty="0">
                            <a:solidFill>
                              <a:schemeClr val="bg1">
                                <a:lumMod val="50000"/>
                              </a:schemeClr>
                            </a:solidFill>
                          </a:endParaRPr>
                        </a:p>
                      </a:txBody>
                      <a:tcPr anchor="ctr"/>
                    </a:tc>
                    <a:tc gridSpan="3">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On demand,</a:t>
                          </a:r>
                        </a:p>
                        <a:p>
                          <a:pPr marL="0" marR="0" lvl="0" indent="0" algn="ctr" defTabSz="457065" rtl="0" eaLnBrk="1" fontAlgn="auto" latinLnBrk="0" hangingPunct="1">
                            <a:lnSpc>
                              <a:spcPct val="100000"/>
                            </a:lnSpc>
                            <a:spcBef>
                              <a:spcPts val="0"/>
                            </a:spcBef>
                            <a:spcAft>
                              <a:spcPts val="0"/>
                            </a:spcAft>
                            <a:buClrTx/>
                            <a:buSzTx/>
                            <a:buFontTx/>
                            <a:buNone/>
                            <a:tabLst/>
                            <a:defRPr/>
                          </a:pPr>
                          <a:r>
                            <a:rPr lang="en-US" sz="1200" dirty="0">
                              <a:solidFill>
                                <a:schemeClr val="bg1">
                                  <a:lumMod val="50000"/>
                                </a:schemeClr>
                              </a:solidFill>
                            </a:rPr>
                            <a:t>(with pre-cooling if necessary)</a:t>
                          </a:r>
                          <a:endParaRPr lang="de-DE" sz="1200" dirty="0">
                            <a:solidFill>
                              <a:schemeClr val="bg1">
                                <a:lumMod val="50000"/>
                              </a:schemeClr>
                            </a:solidFill>
                          </a:endParaRPr>
                        </a:p>
                      </a:txBody>
                      <a:tcPr anchor="ctr"/>
                    </a:tc>
                    <a:tc hMerge="1">
                      <a:txBody>
                        <a:bodyPr/>
                        <a:lstStyle/>
                        <a:p>
                          <a:pPr marL="0" marR="0" lvl="0" indent="0" algn="ctr" defTabSz="457065" rtl="0" eaLnBrk="1" fontAlgn="auto" latinLnBrk="0" hangingPunct="1">
                            <a:lnSpc>
                              <a:spcPct val="100000"/>
                            </a:lnSpc>
                            <a:spcBef>
                              <a:spcPts val="0"/>
                            </a:spcBef>
                            <a:spcAft>
                              <a:spcPts val="0"/>
                            </a:spcAft>
                            <a:buClrTx/>
                            <a:buSzTx/>
                            <a:buFontTx/>
                            <a:buNone/>
                            <a:tabLst/>
                            <a:defRPr/>
                          </a:pPr>
                          <a:endParaRPr lang="de-DE" sz="1200" baseline="30000" dirty="0"/>
                        </a:p>
                      </a:txBody>
                      <a:tcPr anchor="ctr"/>
                    </a:tc>
                    <a:tc hMerge="1">
                      <a:txBody>
                        <a:bodyPr/>
                        <a:lstStyle/>
                        <a:p>
                          <a:pPr algn="ctr"/>
                          <a:endParaRPr lang="de-DE" sz="1200" dirty="0"/>
                        </a:p>
                      </a:txBody>
                      <a:tcPr anchor="ctr"/>
                    </a:tc>
                    <a:extLst>
                      <a:ext uri="{0D108BD9-81ED-4DB2-BD59-A6C34878D82A}">
                        <a16:rowId xmlns:a16="http://schemas.microsoft.com/office/drawing/2014/main" val="2446298655"/>
                      </a:ext>
                    </a:extLst>
                  </a:tr>
                </a:tbl>
              </a:graphicData>
            </a:graphic>
          </p:graphicFrame>
        </mc:Fallback>
      </mc:AlternateContent>
      <p:cxnSp>
        <p:nvCxnSpPr>
          <p:cNvPr id="47" name="Gerade Verbindung mit Pfeil 46"/>
          <p:cNvCxnSpPr/>
          <p:nvPr/>
        </p:nvCxnSpPr>
        <p:spPr>
          <a:xfrm>
            <a:off x="7318948" y="4180757"/>
            <a:ext cx="178420" cy="0"/>
          </a:xfrm>
          <a:prstGeom prst="straightConnector1">
            <a:avLst/>
          </a:prstGeom>
          <a:ln w="6350">
            <a:solidFill>
              <a:schemeClr val="tx1"/>
            </a:solidFill>
            <a:tailEnd type="stealth" w="sm" len="med"/>
          </a:ln>
          <a:effectLst/>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p:nvPr/>
        </p:nvCxnSpPr>
        <p:spPr>
          <a:xfrm>
            <a:off x="7318948" y="4582628"/>
            <a:ext cx="178420" cy="0"/>
          </a:xfrm>
          <a:prstGeom prst="straightConnector1">
            <a:avLst/>
          </a:prstGeom>
          <a:ln w="6350">
            <a:solidFill>
              <a:schemeClr val="tx1"/>
            </a:solidFill>
            <a:tailEnd type="stealth" w="sm" len="med"/>
          </a:ln>
          <a:effectLst/>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7434989" y="4062793"/>
            <a:ext cx="1130438" cy="215444"/>
          </a:xfrm>
          <a:prstGeom prst="rect">
            <a:avLst/>
          </a:prstGeom>
        </p:spPr>
        <p:txBody>
          <a:bodyPr vert="horz" wrap="none" lIns="91440" tIns="45720" rIns="91440" bIns="45720" rtlCol="0" anchor="t">
            <a:spAutoFit/>
          </a:bodyPr>
          <a:lstStyle/>
          <a:p>
            <a:pPr algn="l"/>
            <a:r>
              <a:rPr lang="en-US" sz="800" dirty="0"/>
              <a:t>extraction to HESR *</a:t>
            </a:r>
            <a:endParaRPr lang="de-DE" sz="800" dirty="0"/>
          </a:p>
        </p:txBody>
      </p:sp>
      <p:sp>
        <p:nvSpPr>
          <p:cNvPr id="50" name="Textfeld 49"/>
          <p:cNvSpPr txBox="1"/>
          <p:nvPr/>
        </p:nvSpPr>
        <p:spPr>
          <a:xfrm>
            <a:off x="7436843" y="4470521"/>
            <a:ext cx="1130438" cy="215444"/>
          </a:xfrm>
          <a:prstGeom prst="rect">
            <a:avLst/>
          </a:prstGeom>
        </p:spPr>
        <p:txBody>
          <a:bodyPr vert="horz" wrap="none" lIns="91440" tIns="45720" rIns="91440" bIns="45720" rtlCol="0" anchor="t">
            <a:spAutoFit/>
          </a:bodyPr>
          <a:lstStyle/>
          <a:p>
            <a:pPr algn="l"/>
            <a:r>
              <a:rPr lang="en-US" sz="800" dirty="0"/>
              <a:t>extraction to HESR *</a:t>
            </a:r>
            <a:endParaRPr lang="de-DE" sz="800" dirty="0"/>
          </a:p>
        </p:txBody>
      </p:sp>
      <p:cxnSp>
        <p:nvCxnSpPr>
          <p:cNvPr id="51" name="Gerade Verbindung mit Pfeil 50"/>
          <p:cNvCxnSpPr/>
          <p:nvPr/>
        </p:nvCxnSpPr>
        <p:spPr>
          <a:xfrm>
            <a:off x="7320111" y="5130311"/>
            <a:ext cx="178420" cy="0"/>
          </a:xfrm>
          <a:prstGeom prst="straightConnector1">
            <a:avLst/>
          </a:prstGeom>
          <a:ln w="6350">
            <a:solidFill>
              <a:schemeClr val="tx1"/>
            </a:solidFill>
            <a:tailEnd type="stealth" w="sm" len="med"/>
          </a:ln>
          <a:effectLst/>
        </p:spPr>
        <p:style>
          <a:lnRef idx="2">
            <a:schemeClr val="accent1"/>
          </a:lnRef>
          <a:fillRef idx="0">
            <a:schemeClr val="accent1"/>
          </a:fillRef>
          <a:effectRef idx="1">
            <a:schemeClr val="accent1"/>
          </a:effectRef>
          <a:fontRef idx="minor">
            <a:schemeClr val="tx1"/>
          </a:fontRef>
        </p:style>
      </p:cxnSp>
      <p:sp>
        <p:nvSpPr>
          <p:cNvPr id="52" name="Textfeld 51"/>
          <p:cNvSpPr txBox="1"/>
          <p:nvPr/>
        </p:nvSpPr>
        <p:spPr>
          <a:xfrm>
            <a:off x="7438006" y="5017918"/>
            <a:ext cx="470000" cy="215444"/>
          </a:xfrm>
          <a:prstGeom prst="rect">
            <a:avLst/>
          </a:prstGeom>
        </p:spPr>
        <p:txBody>
          <a:bodyPr vert="horz" wrap="none" lIns="91440" tIns="45720" rIns="91440" bIns="45720" rtlCol="0" anchor="t">
            <a:spAutoFit/>
          </a:bodyPr>
          <a:lstStyle/>
          <a:p>
            <a:pPr algn="l"/>
            <a:r>
              <a:rPr lang="en-US" sz="800" smtClean="0"/>
              <a:t>in-ring</a:t>
            </a:r>
            <a:endParaRPr lang="de-DE" sz="800" dirty="0"/>
          </a:p>
        </p:txBody>
      </p:sp>
      <p:sp>
        <p:nvSpPr>
          <p:cNvPr id="53" name="Textfeld 52"/>
          <p:cNvSpPr txBox="1"/>
          <p:nvPr/>
        </p:nvSpPr>
        <p:spPr>
          <a:xfrm>
            <a:off x="5451596" y="6077899"/>
            <a:ext cx="3171061" cy="400110"/>
          </a:xfrm>
          <a:prstGeom prst="rect">
            <a:avLst/>
          </a:prstGeom>
        </p:spPr>
        <p:txBody>
          <a:bodyPr vert="horz" wrap="none" lIns="91440" tIns="45720" rIns="91440" bIns="45720" rtlCol="0" anchor="t">
            <a:spAutoFit/>
          </a:bodyPr>
          <a:lstStyle/>
          <a:p>
            <a:pPr algn="l">
              <a:lnSpc>
                <a:spcPct val="150000"/>
              </a:lnSpc>
            </a:pPr>
            <a:r>
              <a:rPr lang="en-US" sz="800" i="1" dirty="0"/>
              <a:t> *  within the Modularized Start Version (MSV) of the FAIR project</a:t>
            </a:r>
          </a:p>
          <a:p>
            <a:pPr algn="l"/>
            <a:r>
              <a:rPr lang="en-US" sz="800" i="1" dirty="0"/>
              <a:t>** </a:t>
            </a:r>
            <a:r>
              <a:rPr lang="ru-RU" sz="800" i="1" dirty="0"/>
              <a:t> </a:t>
            </a:r>
            <a:r>
              <a:rPr lang="en-US" sz="800" i="1" dirty="0" smtClean="0"/>
              <a:t>option </a:t>
            </a:r>
            <a:r>
              <a:rPr lang="en-US" sz="800" i="1" dirty="0"/>
              <a:t>under consideration</a:t>
            </a:r>
            <a:endParaRPr lang="de-DE" sz="800" i="1" dirty="0"/>
          </a:p>
        </p:txBody>
      </p:sp>
      <p:cxnSp>
        <p:nvCxnSpPr>
          <p:cNvPr id="54" name="Gerade Verbindung mit Pfeil 53"/>
          <p:cNvCxnSpPr/>
          <p:nvPr/>
        </p:nvCxnSpPr>
        <p:spPr>
          <a:xfrm>
            <a:off x="7317094" y="5762506"/>
            <a:ext cx="178420" cy="0"/>
          </a:xfrm>
          <a:prstGeom prst="straightConnector1">
            <a:avLst/>
          </a:prstGeom>
          <a:ln w="6350">
            <a:solidFill>
              <a:schemeClr val="bg1">
                <a:lumMod val="50000"/>
              </a:schemeClr>
            </a:solidFill>
            <a:tailEnd type="stealth" w="sm" len="med"/>
          </a:ln>
          <a:effectLst/>
        </p:spPr>
        <p:style>
          <a:lnRef idx="2">
            <a:schemeClr val="accent1"/>
          </a:lnRef>
          <a:fillRef idx="0">
            <a:schemeClr val="accent1"/>
          </a:fillRef>
          <a:effectRef idx="1">
            <a:schemeClr val="accent1"/>
          </a:effectRef>
          <a:fontRef idx="minor">
            <a:schemeClr val="tx1"/>
          </a:fontRef>
        </p:style>
      </p:cxnSp>
      <p:sp>
        <p:nvSpPr>
          <p:cNvPr id="55" name="Textfeld 54"/>
          <p:cNvSpPr txBox="1"/>
          <p:nvPr/>
        </p:nvSpPr>
        <p:spPr>
          <a:xfrm>
            <a:off x="7434989" y="5650399"/>
            <a:ext cx="1170513" cy="215444"/>
          </a:xfrm>
          <a:prstGeom prst="rect">
            <a:avLst/>
          </a:prstGeom>
        </p:spPr>
        <p:txBody>
          <a:bodyPr vert="horz" wrap="none" lIns="91440" tIns="45720" rIns="91440" bIns="45720" rtlCol="0" anchor="t">
            <a:spAutoFit/>
          </a:bodyPr>
          <a:lstStyle/>
          <a:p>
            <a:pPr algn="l"/>
            <a:r>
              <a:rPr lang="en-US" sz="800" dirty="0">
                <a:solidFill>
                  <a:schemeClr val="bg1">
                    <a:lumMod val="50000"/>
                  </a:schemeClr>
                </a:solidFill>
              </a:rPr>
              <a:t>extraction to HESR **</a:t>
            </a:r>
            <a:endParaRPr lang="de-DE" sz="800" dirty="0">
              <a:solidFill>
                <a:schemeClr val="bg1">
                  <a:lumMod val="50000"/>
                </a:schemeClr>
              </a:solidFill>
            </a:endParaRPr>
          </a:p>
        </p:txBody>
      </p:sp>
      <p:sp>
        <p:nvSpPr>
          <p:cNvPr id="33" name="Fußzeilenplatzhalter 4"/>
          <p:cNvSpPr>
            <a:spLocks noGrp="1"/>
          </p:cNvSpPr>
          <p:nvPr>
            <p:ph type="ftr" sz="quarter" idx="3"/>
          </p:nvPr>
        </p:nvSpPr>
        <p:spPr>
          <a:xfrm>
            <a:off x="2273311" y="6560629"/>
            <a:ext cx="4438151" cy="357158"/>
          </a:xfrm>
        </p:spPr>
        <p:txBody>
          <a:bodyPr/>
          <a:lstStyle/>
          <a:p>
            <a:pPr algn="l"/>
            <a:r>
              <a:rPr lang="en-US" dirty="0" smtClean="0"/>
              <a:t>Workshop on Controls </a:t>
            </a:r>
            <a:r>
              <a:rPr lang="en-US" dirty="0"/>
              <a:t>Developments for FAIR </a:t>
            </a:r>
            <a:r>
              <a:rPr lang="en-US" dirty="0" smtClean="0"/>
              <a:t>Commissioning, 17.09.2020</a:t>
            </a:r>
            <a:endParaRPr lang="de-DE" dirty="0"/>
          </a:p>
        </p:txBody>
      </p:sp>
      <p:grpSp>
        <p:nvGrpSpPr>
          <p:cNvPr id="42" name="Gruppieren 41"/>
          <p:cNvGrpSpPr/>
          <p:nvPr/>
        </p:nvGrpSpPr>
        <p:grpSpPr>
          <a:xfrm>
            <a:off x="149723" y="1218593"/>
            <a:ext cx="3604308" cy="5368726"/>
            <a:chOff x="4531773" y="1235869"/>
            <a:chExt cx="3604308" cy="5368726"/>
          </a:xfrm>
        </p:grpSpPr>
        <p:pic>
          <p:nvPicPr>
            <p:cNvPr id="43" name="Grafik 4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1773" y="1727858"/>
              <a:ext cx="3522088" cy="4876737"/>
            </a:xfrm>
            <a:prstGeom prst="rect">
              <a:avLst/>
            </a:prstGeom>
          </p:spPr>
        </p:pic>
        <p:cxnSp>
          <p:nvCxnSpPr>
            <p:cNvPr id="46" name="Gerader Verbinder 45"/>
            <p:cNvCxnSpPr/>
            <p:nvPr/>
          </p:nvCxnSpPr>
          <p:spPr>
            <a:xfrm flipV="1">
              <a:off x="7856217" y="1235869"/>
              <a:ext cx="279864" cy="754856"/>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7" name="Gerader Verbinder 56"/>
            <p:cNvCxnSpPr/>
            <p:nvPr/>
          </p:nvCxnSpPr>
          <p:spPr>
            <a:xfrm flipV="1">
              <a:off x="7838384" y="1235869"/>
              <a:ext cx="280013" cy="753941"/>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8" name="Gerader Verbinder 57"/>
            <p:cNvCxnSpPr/>
            <p:nvPr/>
          </p:nvCxnSpPr>
          <p:spPr>
            <a:xfrm flipV="1">
              <a:off x="7836003" y="1235869"/>
              <a:ext cx="67710" cy="736955"/>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9" name="Gerader Verbinder 58"/>
            <p:cNvCxnSpPr/>
            <p:nvPr/>
          </p:nvCxnSpPr>
          <p:spPr>
            <a:xfrm flipV="1">
              <a:off x="7820700" y="1235869"/>
              <a:ext cx="68504" cy="736041"/>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60" name="Gerade Verbindung mit Pfeil 59"/>
          <p:cNvCxnSpPr/>
          <p:nvPr/>
        </p:nvCxnSpPr>
        <p:spPr>
          <a:xfrm flipH="1">
            <a:off x="3326486" y="1291956"/>
            <a:ext cx="50780" cy="565055"/>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1" name="Gerade Verbindung mit Pfeil 60"/>
          <p:cNvCxnSpPr/>
          <p:nvPr/>
        </p:nvCxnSpPr>
        <p:spPr>
          <a:xfrm flipH="1">
            <a:off x="3580563" y="1346147"/>
            <a:ext cx="277790" cy="720696"/>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62" name="Gruppieren 61"/>
          <p:cNvGrpSpPr/>
          <p:nvPr/>
        </p:nvGrpSpPr>
        <p:grpSpPr>
          <a:xfrm>
            <a:off x="1654763" y="1298646"/>
            <a:ext cx="1388142" cy="768197"/>
            <a:chOff x="5973878" y="1369361"/>
            <a:chExt cx="1388142" cy="913697"/>
          </a:xfrm>
        </p:grpSpPr>
        <p:sp>
          <p:nvSpPr>
            <p:cNvPr id="63" name="Ellipse 62"/>
            <p:cNvSpPr/>
            <p:nvPr/>
          </p:nvSpPr>
          <p:spPr>
            <a:xfrm>
              <a:off x="5973878" y="1369361"/>
              <a:ext cx="1388142" cy="913697"/>
            </a:xfrm>
            <a:prstGeom prst="ellipse">
              <a:avLst/>
            </a:prstGeom>
            <a:solidFill>
              <a:srgbClr val="FECD8C"/>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4" name="Textfeld 63"/>
            <p:cNvSpPr txBox="1"/>
            <p:nvPr/>
          </p:nvSpPr>
          <p:spPr>
            <a:xfrm>
              <a:off x="6095644" y="1417139"/>
              <a:ext cx="1224701" cy="577081"/>
            </a:xfrm>
            <a:prstGeom prst="rect">
              <a:avLst/>
            </a:prstGeom>
            <a:noFill/>
          </p:spPr>
          <p:txBody>
            <a:bodyPr vert="horz" wrap="square" lIns="91440" tIns="45720" rIns="91440" bIns="45720" rtlCol="0" anchor="t">
              <a:spAutoFit/>
            </a:bodyPr>
            <a:lstStyle/>
            <a:p>
              <a:pPr algn="ctr">
                <a:lnSpc>
                  <a:spcPct val="150000"/>
                </a:lnSpc>
              </a:pPr>
              <a:r>
                <a:rPr lang="en-US" sz="900" b="1" u="sng" dirty="0"/>
                <a:t>Antiprotons</a:t>
              </a:r>
            </a:p>
            <a:p>
              <a:r>
                <a:rPr lang="en-US" sz="900" dirty="0" err="1"/>
                <a:t>ε</a:t>
              </a:r>
              <a:r>
                <a:rPr lang="en-US" sz="900" baseline="-25000" dirty="0" err="1"/>
                <a:t>x,y</a:t>
              </a:r>
              <a:r>
                <a:rPr lang="en-US" sz="900" baseline="-25000" dirty="0"/>
                <a:t> </a:t>
              </a:r>
              <a:r>
                <a:rPr lang="en-US" sz="900" dirty="0"/>
                <a:t>= 240 mm </a:t>
              </a:r>
              <a:r>
                <a:rPr lang="en-US" sz="900" dirty="0" err="1"/>
                <a:t>mrad</a:t>
              </a:r>
              <a:endParaRPr lang="en-US" sz="900" dirty="0"/>
            </a:p>
            <a:p>
              <a:r>
                <a:rPr lang="en-US" sz="900" dirty="0" err="1"/>
                <a:t>δp</a:t>
              </a:r>
              <a:r>
                <a:rPr lang="en-US" sz="900" dirty="0"/>
                <a:t>/p = ± 3%</a:t>
              </a:r>
            </a:p>
          </p:txBody>
        </p:sp>
      </p:grpSp>
      <mc:AlternateContent xmlns:mc="http://schemas.openxmlformats.org/markup-compatibility/2006">
        <mc:Choice xmlns:a14="http://schemas.microsoft.com/office/drawing/2010/main" Requires="a14">
          <p:sp>
            <p:nvSpPr>
              <p:cNvPr id="65" name="Textfeld 64"/>
              <p:cNvSpPr txBox="1"/>
              <p:nvPr/>
            </p:nvSpPr>
            <p:spPr>
              <a:xfrm rot="16504252">
                <a:off x="2541418" y="1679338"/>
                <a:ext cx="1224701" cy="230832"/>
              </a:xfrm>
              <a:prstGeom prst="rect">
                <a:avLst/>
              </a:prstGeom>
              <a:noFill/>
            </p:spPr>
            <p:txBody>
              <a:bodyPr vert="horz" wrap="square" lIns="91440" tIns="45720" rIns="91440" bIns="45720" rtlCol="0" anchor="t">
                <a:spAutoFit/>
              </a:bodyPr>
              <a:lstStyle/>
              <a:p>
                <a:pPr algn="r"/>
                <a:r>
                  <a:rPr lang="en-US" sz="900" dirty="0"/>
                  <a:t>from </a:t>
                </a:r>
                <a14:m>
                  <m:oMath xmlns:m="http://schemas.openxmlformats.org/officeDocument/2006/math">
                    <m:acc>
                      <m:accPr>
                        <m:chr m:val="̅"/>
                        <m:ctrlPr>
                          <a:rPr lang="en-US" sz="900" i="1">
                            <a:latin typeface="Cambria Math" panose="02040503050406030204" pitchFamily="18" charset="0"/>
                          </a:rPr>
                        </m:ctrlPr>
                      </m:accPr>
                      <m:e>
                        <m:r>
                          <a:rPr lang="en-US" sz="900" i="1">
                            <a:latin typeface="Cambria Math" panose="02040503050406030204" pitchFamily="18" charset="0"/>
                          </a:rPr>
                          <m:t>𝑝</m:t>
                        </m:r>
                      </m:e>
                    </m:acc>
                  </m:oMath>
                </a14:m>
                <a:r>
                  <a:rPr lang="en-US" sz="900" dirty="0"/>
                  <a:t>-separator</a:t>
                </a:r>
              </a:p>
            </p:txBody>
          </p:sp>
        </mc:Choice>
        <mc:Fallback>
          <p:sp>
            <p:nvSpPr>
              <p:cNvPr id="65" name="Textfeld 64"/>
              <p:cNvSpPr txBox="1">
                <a:spLocks noRot="1" noChangeAspect="1" noMove="1" noResize="1" noEditPoints="1" noAdjustHandles="1" noChangeArrowheads="1" noChangeShapeType="1" noTextEdit="1"/>
              </p:cNvSpPr>
              <p:nvPr/>
            </p:nvSpPr>
            <p:spPr>
              <a:xfrm rot="16504252">
                <a:off x="2541418" y="1679338"/>
                <a:ext cx="1224701" cy="230832"/>
              </a:xfrm>
              <a:prstGeom prst="rect">
                <a:avLst/>
              </a:prstGeom>
              <a:blipFill>
                <a:blip r:embed="rId4"/>
                <a:stretch>
                  <a:fillRect r="-3509"/>
                </a:stretch>
              </a:blipFill>
            </p:spPr>
            <p:txBody>
              <a:bodyPr/>
              <a:lstStyle/>
              <a:p>
                <a:r>
                  <a:rPr lang="de-DE">
                    <a:noFill/>
                  </a:rPr>
                  <a:t> </a:t>
                </a:r>
              </a:p>
            </p:txBody>
          </p:sp>
        </mc:Fallback>
      </mc:AlternateContent>
      <p:sp>
        <p:nvSpPr>
          <p:cNvPr id="66" name="Textfeld 65"/>
          <p:cNvSpPr txBox="1"/>
          <p:nvPr/>
        </p:nvSpPr>
        <p:spPr>
          <a:xfrm rot="17437522">
            <a:off x="3233035" y="1685735"/>
            <a:ext cx="1224701" cy="230832"/>
          </a:xfrm>
          <a:prstGeom prst="rect">
            <a:avLst/>
          </a:prstGeom>
          <a:noFill/>
        </p:spPr>
        <p:txBody>
          <a:bodyPr vert="horz" wrap="square" lIns="91440" tIns="45720" rIns="91440" bIns="45720" rtlCol="0" anchor="t">
            <a:spAutoFit/>
          </a:bodyPr>
          <a:lstStyle/>
          <a:p>
            <a:pPr algn="r"/>
            <a:r>
              <a:rPr lang="en-US" sz="900" dirty="0"/>
              <a:t>from Super-FRS</a:t>
            </a:r>
          </a:p>
        </p:txBody>
      </p:sp>
      <p:grpSp>
        <p:nvGrpSpPr>
          <p:cNvPr id="67" name="Gruppieren 66"/>
          <p:cNvGrpSpPr/>
          <p:nvPr/>
        </p:nvGrpSpPr>
        <p:grpSpPr>
          <a:xfrm>
            <a:off x="3380095" y="2155959"/>
            <a:ext cx="1269276" cy="794934"/>
            <a:chOff x="7699209" y="2262303"/>
            <a:chExt cx="1269276" cy="943356"/>
          </a:xfrm>
        </p:grpSpPr>
        <p:sp>
          <p:nvSpPr>
            <p:cNvPr id="68" name="Ellipse 67"/>
            <p:cNvSpPr/>
            <p:nvPr/>
          </p:nvSpPr>
          <p:spPr>
            <a:xfrm>
              <a:off x="7699209" y="2262303"/>
              <a:ext cx="1189472" cy="943356"/>
            </a:xfrm>
            <a:prstGeom prst="ellipse">
              <a:avLst/>
            </a:prstGeom>
            <a:solidFill>
              <a:srgbClr val="FECD8C"/>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69" name="Textfeld 68"/>
            <p:cNvSpPr txBox="1"/>
            <p:nvPr/>
          </p:nvSpPr>
          <p:spPr>
            <a:xfrm>
              <a:off x="7743784" y="2298205"/>
              <a:ext cx="1224701" cy="577081"/>
            </a:xfrm>
            <a:prstGeom prst="rect">
              <a:avLst/>
            </a:prstGeom>
            <a:noFill/>
          </p:spPr>
          <p:txBody>
            <a:bodyPr vert="horz" wrap="square" lIns="91440" tIns="45720" rIns="91440" bIns="45720" rtlCol="0" anchor="t">
              <a:spAutoFit/>
            </a:bodyPr>
            <a:lstStyle/>
            <a:p>
              <a:pPr algn="ctr">
                <a:lnSpc>
                  <a:spcPct val="150000"/>
                </a:lnSpc>
              </a:pPr>
              <a:r>
                <a:rPr lang="en-US" sz="900" b="1" u="sng" dirty="0"/>
                <a:t>RIBs</a:t>
              </a:r>
            </a:p>
            <a:p>
              <a:r>
                <a:rPr lang="en-US" sz="900" dirty="0" err="1"/>
                <a:t>ε</a:t>
              </a:r>
              <a:r>
                <a:rPr lang="en-US" sz="900" baseline="-25000" dirty="0" err="1"/>
                <a:t>x,y</a:t>
              </a:r>
              <a:r>
                <a:rPr lang="en-US" sz="900" baseline="-25000" dirty="0"/>
                <a:t> </a:t>
              </a:r>
              <a:r>
                <a:rPr lang="en-US" sz="900" dirty="0"/>
                <a:t>= 200 mm </a:t>
              </a:r>
              <a:r>
                <a:rPr lang="en-US" sz="900" dirty="0" err="1"/>
                <a:t>mrad</a:t>
              </a:r>
              <a:endParaRPr lang="en-US" sz="900" dirty="0"/>
            </a:p>
            <a:p>
              <a:r>
                <a:rPr lang="en-US" sz="900" dirty="0" err="1"/>
                <a:t>δp</a:t>
              </a:r>
              <a:r>
                <a:rPr lang="en-US" sz="900" dirty="0"/>
                <a:t>/p = ± 1.5%</a:t>
              </a:r>
            </a:p>
          </p:txBody>
        </p:sp>
      </p:grpSp>
      <p:sp>
        <p:nvSpPr>
          <p:cNvPr id="70" name="Textfeld 69"/>
          <p:cNvSpPr txBox="1"/>
          <p:nvPr/>
        </p:nvSpPr>
        <p:spPr>
          <a:xfrm rot="16200000">
            <a:off x="-377866" y="2992400"/>
            <a:ext cx="1224701" cy="230832"/>
          </a:xfrm>
          <a:prstGeom prst="rect">
            <a:avLst/>
          </a:prstGeom>
          <a:noFill/>
        </p:spPr>
        <p:txBody>
          <a:bodyPr vert="horz" wrap="square" lIns="91440" tIns="45720" rIns="91440" bIns="45720" rtlCol="0" anchor="t">
            <a:spAutoFit/>
          </a:bodyPr>
          <a:lstStyle/>
          <a:p>
            <a:pPr algn="r"/>
            <a:r>
              <a:rPr lang="en-US" sz="900" dirty="0"/>
              <a:t>to HESR </a:t>
            </a:r>
          </a:p>
        </p:txBody>
      </p:sp>
      <p:cxnSp>
        <p:nvCxnSpPr>
          <p:cNvPr id="72" name="Gerade Verbindung mit Pfeil 71"/>
          <p:cNvCxnSpPr/>
          <p:nvPr/>
        </p:nvCxnSpPr>
        <p:spPr>
          <a:xfrm flipV="1">
            <a:off x="234484" y="3107816"/>
            <a:ext cx="0" cy="563392"/>
          </a:xfrm>
          <a:prstGeom prst="straightConnector1">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3" name="Inhaltsplatzhalter 2"/>
          <p:cNvSpPr txBox="1">
            <a:spLocks/>
          </p:cNvSpPr>
          <p:nvPr/>
        </p:nvSpPr>
        <p:spPr>
          <a:xfrm>
            <a:off x="4879961" y="1488577"/>
            <a:ext cx="3929426" cy="1705405"/>
          </a:xfrm>
          <a:prstGeom prst="rect">
            <a:avLst/>
          </a:prstGeom>
          <a:solidFill>
            <a:schemeClr val="accent1">
              <a:lumMod val="20000"/>
              <a:lumOff val="80000"/>
            </a:schemeClr>
          </a:solidFill>
        </p:spPr>
        <p:txBody>
          <a:bodyPr vert="horz" lIns="91440" tIns="45720" rIns="91440" bIns="45720" rtlCol="0">
            <a:normAutofit fontScale="85000" lnSpcReduction="1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1500" dirty="0" smtClean="0">
                <a:solidFill>
                  <a:schemeClr val="tx1"/>
                </a:solidFill>
              </a:rPr>
              <a:t>No beam acceleration or deceleration. Operation at the fixed magnetic rigidity.</a:t>
            </a:r>
            <a:endParaRPr lang="en-US" sz="1500" dirty="0" smtClean="0">
              <a:solidFill>
                <a:schemeClr val="tx1"/>
              </a:solidFill>
            </a:endParaRPr>
          </a:p>
          <a:p>
            <a:pPr marL="285750" indent="-285750">
              <a:spcBef>
                <a:spcPts val="1800"/>
              </a:spcBef>
              <a:buFont typeface="Wingdings" panose="05000000000000000000" pitchFamily="2" charset="2"/>
              <a:buChar char="§"/>
            </a:pPr>
            <a:r>
              <a:rPr lang="en-US" sz="1500" dirty="0" smtClean="0">
                <a:solidFill>
                  <a:schemeClr val="tx1"/>
                </a:solidFill>
              </a:rPr>
              <a:t>Flexibility in switching between the different operation modes.</a:t>
            </a:r>
          </a:p>
          <a:p>
            <a:pPr marL="285750" indent="-285750">
              <a:spcBef>
                <a:spcPts val="1800"/>
              </a:spcBef>
              <a:buFont typeface="Wingdings" panose="05000000000000000000" pitchFamily="2" charset="2"/>
              <a:buChar char="§"/>
            </a:pPr>
            <a:r>
              <a:rPr lang="en-US" sz="1500" dirty="0" smtClean="0">
                <a:solidFill>
                  <a:schemeClr val="tx1"/>
                </a:solidFill>
              </a:rPr>
              <a:t>Polarity change of equipment required when switching between antiproton and RIB modes.</a:t>
            </a:r>
            <a:endParaRPr lang="en-US" sz="1500" dirty="0">
              <a:solidFill>
                <a:schemeClr val="tx1"/>
              </a:solidFill>
            </a:endParaRPr>
          </a:p>
          <a:p>
            <a:pPr marL="285750" indent="-285750">
              <a:buFont typeface="Wingdings" panose="05000000000000000000" pitchFamily="2" charset="2"/>
              <a:buChar char="§"/>
            </a:pPr>
            <a:endParaRPr lang="en-US" sz="6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sp>
        <p:nvSpPr>
          <p:cNvPr id="86" name="Textfeld 85"/>
          <p:cNvSpPr txBox="1"/>
          <p:nvPr/>
        </p:nvSpPr>
        <p:spPr>
          <a:xfrm>
            <a:off x="916399" y="3059394"/>
            <a:ext cx="720069" cy="338554"/>
          </a:xfrm>
          <a:prstGeom prst="rect">
            <a:avLst/>
          </a:prstGeom>
        </p:spPr>
        <p:txBody>
          <a:bodyPr vert="horz" wrap="none" lIns="91440" tIns="45720" rIns="91440" bIns="45720" rtlCol="0" anchor="t">
            <a:spAutoFit/>
          </a:bodyPr>
          <a:lstStyle/>
          <a:p>
            <a:pPr algn="l"/>
            <a:r>
              <a:rPr lang="en-US" sz="1600" dirty="0">
                <a:solidFill>
                  <a:srgbClr val="FDBB63"/>
                </a:solidFill>
              </a:rPr>
              <a:t>Beam</a:t>
            </a:r>
            <a:endParaRPr lang="de-DE" sz="1600" dirty="0">
              <a:solidFill>
                <a:srgbClr val="FDBB63"/>
              </a:solidFill>
            </a:endParaRPr>
          </a:p>
        </p:txBody>
      </p:sp>
      <p:sp>
        <p:nvSpPr>
          <p:cNvPr id="87" name="Gebogener Pfeil 86"/>
          <p:cNvSpPr/>
          <p:nvPr/>
        </p:nvSpPr>
        <p:spPr>
          <a:xfrm rot="13470333">
            <a:off x="856154" y="2125142"/>
            <a:ext cx="1109684" cy="1933733"/>
          </a:xfrm>
          <a:prstGeom prst="circularArrow">
            <a:avLst>
              <a:gd name="adj1" fmla="val 12500"/>
              <a:gd name="adj2" fmla="val 1142319"/>
              <a:gd name="adj3" fmla="val 20457681"/>
              <a:gd name="adj4" fmla="val 17018262"/>
              <a:gd name="adj5" fmla="val 10913"/>
            </a:avLst>
          </a:prstGeom>
          <a:solidFill>
            <a:srgbClr val="FECD8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solidFill>
                <a:schemeClr val="tx1"/>
              </a:solidFill>
            </a:endParaRPr>
          </a:p>
        </p:txBody>
      </p:sp>
      <p:grpSp>
        <p:nvGrpSpPr>
          <p:cNvPr id="90" name="Gruppieren 89"/>
          <p:cNvGrpSpPr/>
          <p:nvPr/>
        </p:nvGrpSpPr>
        <p:grpSpPr>
          <a:xfrm>
            <a:off x="742455" y="5110146"/>
            <a:ext cx="2068147" cy="416603"/>
            <a:chOff x="5777971" y="4611566"/>
            <a:chExt cx="2134801" cy="627269"/>
          </a:xfrm>
        </p:grpSpPr>
        <p:sp>
          <p:nvSpPr>
            <p:cNvPr id="91" name="Rechteck 90"/>
            <p:cNvSpPr/>
            <p:nvPr/>
          </p:nvSpPr>
          <p:spPr>
            <a:xfrm>
              <a:off x="5777971" y="4611566"/>
              <a:ext cx="2134801" cy="627269"/>
            </a:xfrm>
            <a:prstGeom prst="rect">
              <a:avLst/>
            </a:prstGeom>
            <a:solidFill>
              <a:srgbClr val="FECD8C"/>
            </a:solidFill>
            <a:ln>
              <a:no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2" name="Textfeld 91"/>
            <p:cNvSpPr txBox="1"/>
            <p:nvPr/>
          </p:nvSpPr>
          <p:spPr>
            <a:xfrm>
              <a:off x="5795557" y="4641256"/>
              <a:ext cx="2116648" cy="430998"/>
            </a:xfrm>
            <a:prstGeom prst="rect">
              <a:avLst/>
            </a:prstGeom>
            <a:solidFill>
              <a:srgbClr val="FECD8C"/>
            </a:solidFill>
          </p:spPr>
          <p:txBody>
            <a:bodyPr vert="horz" wrap="none" lIns="91440" tIns="45720" rIns="91440" bIns="45720" rtlCol="0" anchor="t">
              <a:spAutoFit/>
            </a:bodyPr>
            <a:lstStyle/>
            <a:p>
              <a:pPr algn="l"/>
              <a:r>
                <a:rPr lang="en-US" sz="900" dirty="0"/>
                <a:t>Circumference		221.45 m</a:t>
              </a:r>
            </a:p>
            <a:p>
              <a:pPr algn="l"/>
              <a:r>
                <a:rPr lang="en-US" sz="900" dirty="0" smtClean="0"/>
                <a:t>Max. magnetic </a:t>
              </a:r>
              <a:r>
                <a:rPr lang="en-US" sz="900" dirty="0"/>
                <a:t>rigidity	</a:t>
              </a:r>
              <a:r>
                <a:rPr lang="en-US" sz="900" dirty="0" smtClean="0"/>
                <a:t>13 Tm</a:t>
              </a:r>
              <a:endParaRPr lang="en-US" sz="900" dirty="0"/>
            </a:p>
          </p:txBody>
        </p:sp>
      </p:grpSp>
      <p:sp>
        <p:nvSpPr>
          <p:cNvPr id="6" name="Textfeld 5"/>
          <p:cNvSpPr txBox="1"/>
          <p:nvPr/>
        </p:nvSpPr>
        <p:spPr>
          <a:xfrm rot="17015704">
            <a:off x="2810318" y="2372355"/>
            <a:ext cx="519694" cy="246221"/>
          </a:xfrm>
          <a:prstGeom prst="rect">
            <a:avLst/>
          </a:prstGeom>
        </p:spPr>
        <p:txBody>
          <a:bodyPr vert="horz" wrap="none" lIns="91440" tIns="45720" rIns="91440" bIns="45720" rtlCol="0" anchor="t">
            <a:spAutoFit/>
          </a:bodyPr>
          <a:lstStyle/>
          <a:p>
            <a:pPr algn="l"/>
            <a:r>
              <a:rPr lang="en-US" sz="1000" dirty="0" smtClean="0"/>
              <a:t>TCR1</a:t>
            </a:r>
            <a:endParaRPr lang="de-DE" sz="1000" dirty="0" smtClean="0"/>
          </a:p>
        </p:txBody>
      </p:sp>
    </p:spTree>
    <p:extLst>
      <p:ext uri="{BB962C8B-B14F-4D97-AF65-F5344CB8AC3E}">
        <p14:creationId xmlns:p14="http://schemas.microsoft.com/office/powerpoint/2010/main" val="2900442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CR cooling cycle</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3</a:t>
            </a:fld>
            <a:endParaRPr lang="de-DE"/>
          </a:p>
        </p:txBody>
      </p:sp>
      <p:grpSp>
        <p:nvGrpSpPr>
          <p:cNvPr id="51" name="Gruppieren 50"/>
          <p:cNvGrpSpPr/>
          <p:nvPr/>
        </p:nvGrpSpPr>
        <p:grpSpPr>
          <a:xfrm>
            <a:off x="182591" y="1110800"/>
            <a:ext cx="8662368" cy="3730817"/>
            <a:chOff x="182591" y="1163559"/>
            <a:chExt cx="8662368" cy="3730817"/>
          </a:xfrm>
        </p:grpSpPr>
        <p:graphicFrame>
          <p:nvGraphicFramePr>
            <p:cNvPr id="39" name="Diagramm 38"/>
            <p:cNvGraphicFramePr/>
            <p:nvPr>
              <p:extLst>
                <p:ext uri="{D42A27DB-BD31-4B8C-83A1-F6EECF244321}">
                  <p14:modId xmlns:p14="http://schemas.microsoft.com/office/powerpoint/2010/main" val="2831078933"/>
                </p:ext>
              </p:extLst>
            </p:nvPr>
          </p:nvGraphicFramePr>
          <p:xfrm>
            <a:off x="182591" y="1163559"/>
            <a:ext cx="8662368" cy="37308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 name="図 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2147" y="2450058"/>
              <a:ext cx="1873020" cy="1411262"/>
            </a:xfrm>
            <a:prstGeom prst="rect">
              <a:avLst/>
            </a:prstGeom>
            <a:noFill/>
            <a:ln>
              <a:noFill/>
            </a:ln>
          </p:spPr>
        </p:pic>
        <p:pic>
          <p:nvPicPr>
            <p:cNvPr id="48" name="Grafik 4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30398" y="2523417"/>
              <a:ext cx="1343112" cy="1077267"/>
            </a:xfrm>
            <a:prstGeom prst="rect">
              <a:avLst/>
            </a:prstGeom>
          </p:spPr>
        </p:pic>
        <p:pic>
          <p:nvPicPr>
            <p:cNvPr id="49"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80867" y="2709605"/>
              <a:ext cx="885769" cy="603552"/>
            </a:xfrm>
            <a:prstGeom prst="rect">
              <a:avLst/>
            </a:prstGeom>
          </p:spPr>
        </p:pic>
        <p:pic>
          <p:nvPicPr>
            <p:cNvPr id="5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79093" y="3377906"/>
              <a:ext cx="881113" cy="597032"/>
            </a:xfrm>
            <a:prstGeom prst="rect">
              <a:avLst/>
            </a:prstGeom>
          </p:spPr>
        </p:pic>
      </p:grpSp>
      <p:grpSp>
        <p:nvGrpSpPr>
          <p:cNvPr id="9" name="Gruppieren 8"/>
          <p:cNvGrpSpPr/>
          <p:nvPr/>
        </p:nvGrpSpPr>
        <p:grpSpPr>
          <a:xfrm>
            <a:off x="4798506" y="4266872"/>
            <a:ext cx="2381869" cy="230832"/>
            <a:chOff x="-355472" y="4442584"/>
            <a:chExt cx="3447727" cy="334127"/>
          </a:xfrm>
        </p:grpSpPr>
        <p:sp>
          <p:nvSpPr>
            <p:cNvPr id="7" name="Rechteck 6"/>
            <p:cNvSpPr/>
            <p:nvPr/>
          </p:nvSpPr>
          <p:spPr>
            <a:xfrm>
              <a:off x="-355472" y="4484993"/>
              <a:ext cx="3208175" cy="239112"/>
            </a:xfrm>
            <a:prstGeom prst="rect">
              <a:avLst/>
            </a:prstGeom>
            <a:solidFill>
              <a:srgbClr val="FDBB63"/>
            </a:solidFill>
            <a:ln w="6350">
              <a:solidFill>
                <a:schemeClr val="tx1"/>
              </a:solid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Textfeld 7"/>
            <p:cNvSpPr txBox="1"/>
            <p:nvPr/>
          </p:nvSpPr>
          <p:spPr>
            <a:xfrm>
              <a:off x="-335712" y="4442584"/>
              <a:ext cx="3427967" cy="334127"/>
            </a:xfrm>
            <a:prstGeom prst="rect">
              <a:avLst/>
            </a:prstGeom>
          </p:spPr>
          <p:txBody>
            <a:bodyPr vert="horz" wrap="square" lIns="91440" tIns="45720" rIns="91440" bIns="45720" rtlCol="0" anchor="t">
              <a:spAutoFit/>
            </a:bodyPr>
            <a:lstStyle/>
            <a:p>
              <a:pPr algn="l"/>
              <a:r>
                <a:rPr lang="en-US" sz="900" i="1" dirty="0"/>
                <a:t>Schematic RF pattern for antiprotons </a:t>
              </a:r>
              <a:r>
                <a:rPr lang="en-US" sz="900" i="1" dirty="0" smtClean="0"/>
                <a:t>*</a:t>
              </a:r>
              <a:endParaRPr lang="de-DE" sz="900" i="1" dirty="0"/>
            </a:p>
          </p:txBody>
        </p:sp>
      </p:grpSp>
      <p:sp>
        <p:nvSpPr>
          <p:cNvPr id="25" name="Textfeld 24"/>
          <p:cNvSpPr txBox="1"/>
          <p:nvPr/>
        </p:nvSpPr>
        <p:spPr>
          <a:xfrm>
            <a:off x="1621338" y="6352609"/>
            <a:ext cx="947695" cy="200055"/>
          </a:xfrm>
          <a:prstGeom prst="rect">
            <a:avLst/>
          </a:prstGeom>
        </p:spPr>
        <p:txBody>
          <a:bodyPr vert="horz" wrap="none" lIns="91440" tIns="45720" rIns="91440" bIns="45720" rtlCol="0" anchor="t">
            <a:spAutoFit/>
          </a:bodyPr>
          <a:lstStyle/>
          <a:p>
            <a:pPr algn="l"/>
            <a:r>
              <a:rPr lang="en-US" sz="700" i="1" dirty="0"/>
              <a:t> </a:t>
            </a:r>
            <a:r>
              <a:rPr lang="en-US" sz="700" i="1" dirty="0" smtClean="0"/>
              <a:t>* </a:t>
            </a:r>
            <a:r>
              <a:rPr lang="en-US" sz="700" i="1" dirty="0"/>
              <a:t>not true to scale</a:t>
            </a:r>
            <a:endParaRPr lang="de-DE" sz="700" i="1" dirty="0"/>
          </a:p>
        </p:txBody>
      </p:sp>
      <p:sp>
        <p:nvSpPr>
          <p:cNvPr id="23" name="Fußzeilenplatzhalter 4"/>
          <p:cNvSpPr>
            <a:spLocks noGrp="1"/>
          </p:cNvSpPr>
          <p:nvPr>
            <p:ph type="ftr" sz="quarter" idx="3"/>
          </p:nvPr>
        </p:nvSpPr>
        <p:spPr>
          <a:xfrm>
            <a:off x="2273311" y="6560629"/>
            <a:ext cx="4825699" cy="357158"/>
          </a:xfrm>
        </p:spPr>
        <p:txBody>
          <a:bodyPr/>
          <a:lstStyle/>
          <a:p>
            <a:pPr algn="l"/>
            <a:r>
              <a:rPr lang="en-US" dirty="0"/>
              <a:t>Workshop on Controls Developments for FAIR Commissioning, 17.09.2020</a:t>
            </a:r>
            <a:endParaRPr lang="de-DE" dirty="0"/>
          </a:p>
        </p:txBody>
      </p:sp>
      <p:pic>
        <p:nvPicPr>
          <p:cNvPr id="10" name="Grafik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58714" y="4613798"/>
            <a:ext cx="5624407" cy="1827549"/>
          </a:xfrm>
          <a:prstGeom prst="rect">
            <a:avLst/>
          </a:prstGeom>
        </p:spPr>
      </p:pic>
      <p:sp>
        <p:nvSpPr>
          <p:cNvPr id="3" name="Pfeil nach unten 2"/>
          <p:cNvSpPr/>
          <p:nvPr/>
        </p:nvSpPr>
        <p:spPr>
          <a:xfrm>
            <a:off x="2569033" y="4421854"/>
            <a:ext cx="102573" cy="366944"/>
          </a:xfrm>
          <a:prstGeom prst="down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5" name="Textfeld 4"/>
          <p:cNvSpPr txBox="1"/>
          <p:nvPr/>
        </p:nvSpPr>
        <p:spPr>
          <a:xfrm>
            <a:off x="2240570" y="4180364"/>
            <a:ext cx="819455" cy="276999"/>
          </a:xfrm>
          <a:prstGeom prst="rect">
            <a:avLst/>
          </a:prstGeom>
        </p:spPr>
        <p:txBody>
          <a:bodyPr vert="horz" wrap="none" lIns="91440" tIns="45720" rIns="91440" bIns="45720" rtlCol="0" anchor="t">
            <a:spAutoFit/>
          </a:bodyPr>
          <a:lstStyle/>
          <a:p>
            <a:pPr algn="l"/>
            <a:r>
              <a:rPr lang="en-US" sz="1200" b="1" dirty="0" smtClean="0">
                <a:solidFill>
                  <a:srgbClr val="FDBB63"/>
                </a:solidFill>
              </a:rPr>
              <a:t>Injection</a:t>
            </a:r>
            <a:endParaRPr lang="de-DE" sz="1200" b="1" dirty="0" smtClean="0">
              <a:solidFill>
                <a:srgbClr val="FDBB63"/>
              </a:solidFill>
            </a:endParaRPr>
          </a:p>
        </p:txBody>
      </p:sp>
    </p:spTree>
    <p:extLst>
      <p:ext uri="{BB962C8B-B14F-4D97-AF65-F5344CB8AC3E}">
        <p14:creationId xmlns:p14="http://schemas.microsoft.com/office/powerpoint/2010/main" val="1240129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Planned operation cycle</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4</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grpSp>
        <p:nvGrpSpPr>
          <p:cNvPr id="23" name="Gruppieren 22"/>
          <p:cNvGrpSpPr/>
          <p:nvPr/>
        </p:nvGrpSpPr>
        <p:grpSpPr>
          <a:xfrm>
            <a:off x="232033" y="1345415"/>
            <a:ext cx="4433736" cy="5105620"/>
            <a:chOff x="232033" y="1345415"/>
            <a:chExt cx="4433736" cy="5105620"/>
          </a:xfrm>
        </p:grpSpPr>
        <p:grpSp>
          <p:nvGrpSpPr>
            <p:cNvPr id="12" name="Gruppieren 11"/>
            <p:cNvGrpSpPr/>
            <p:nvPr/>
          </p:nvGrpSpPr>
          <p:grpSpPr>
            <a:xfrm>
              <a:off x="232033" y="1345415"/>
              <a:ext cx="4433736" cy="5105620"/>
              <a:chOff x="1797079" y="1345415"/>
              <a:chExt cx="4433736" cy="5105620"/>
            </a:xfrm>
          </p:grpSpPr>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4147" y="1345415"/>
                <a:ext cx="4426668" cy="5105620"/>
              </a:xfrm>
              <a:prstGeom prst="rect">
                <a:avLst/>
              </a:prstGeom>
            </p:spPr>
          </p:pic>
          <p:sp>
            <p:nvSpPr>
              <p:cNvPr id="7" name="Rechteck 6"/>
              <p:cNvSpPr/>
              <p:nvPr/>
            </p:nvSpPr>
            <p:spPr>
              <a:xfrm>
                <a:off x="1804147" y="1441939"/>
                <a:ext cx="159468" cy="703385"/>
              </a:xfrm>
              <a:prstGeom prst="rect">
                <a:avLst/>
              </a:prstGeom>
              <a:noFill/>
              <a:ln w="25400">
                <a:solidFill>
                  <a:srgbClr val="FECD8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8" name="Rechteck 7"/>
              <p:cNvSpPr/>
              <p:nvPr/>
            </p:nvSpPr>
            <p:spPr>
              <a:xfrm>
                <a:off x="1804147" y="2174643"/>
                <a:ext cx="159468" cy="463050"/>
              </a:xfrm>
              <a:prstGeom prst="rect">
                <a:avLst/>
              </a:prstGeom>
              <a:noFill/>
              <a:ln w="25400">
                <a:solidFill>
                  <a:srgbClr val="FECD8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9" name="Rechteck 8"/>
              <p:cNvSpPr/>
              <p:nvPr/>
            </p:nvSpPr>
            <p:spPr>
              <a:xfrm>
                <a:off x="1804147" y="3588944"/>
                <a:ext cx="159468" cy="654809"/>
              </a:xfrm>
              <a:prstGeom prst="rect">
                <a:avLst/>
              </a:prstGeom>
              <a:noFill/>
              <a:ln w="25400">
                <a:solidFill>
                  <a:srgbClr val="FECD8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0" name="Rechteck 9"/>
              <p:cNvSpPr/>
              <p:nvPr/>
            </p:nvSpPr>
            <p:spPr>
              <a:xfrm>
                <a:off x="1797079" y="4841632"/>
                <a:ext cx="159468" cy="222738"/>
              </a:xfrm>
              <a:prstGeom prst="rect">
                <a:avLst/>
              </a:prstGeom>
              <a:noFill/>
              <a:ln w="25400">
                <a:solidFill>
                  <a:srgbClr val="FECD8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1" name="Rechteck 10"/>
              <p:cNvSpPr/>
              <p:nvPr/>
            </p:nvSpPr>
            <p:spPr>
              <a:xfrm>
                <a:off x="1804147" y="5451235"/>
                <a:ext cx="159468" cy="785442"/>
              </a:xfrm>
              <a:prstGeom prst="rect">
                <a:avLst/>
              </a:prstGeom>
              <a:noFill/>
              <a:ln w="25400">
                <a:solidFill>
                  <a:srgbClr val="FECD8C"/>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sp>
          <p:nvSpPr>
            <p:cNvPr id="13" name="Rechteck 12"/>
            <p:cNvSpPr/>
            <p:nvPr/>
          </p:nvSpPr>
          <p:spPr>
            <a:xfrm>
              <a:off x="2133587" y="2854569"/>
              <a:ext cx="181707" cy="633046"/>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 name="Rechteck 13"/>
            <p:cNvSpPr/>
            <p:nvPr/>
          </p:nvSpPr>
          <p:spPr>
            <a:xfrm>
              <a:off x="2760561" y="2854569"/>
              <a:ext cx="275702" cy="633046"/>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Rechteck 14"/>
            <p:cNvSpPr/>
            <p:nvPr/>
          </p:nvSpPr>
          <p:spPr>
            <a:xfrm>
              <a:off x="3444533" y="2854569"/>
              <a:ext cx="183749" cy="633046"/>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6" name="Rechteck 15"/>
            <p:cNvSpPr/>
            <p:nvPr/>
          </p:nvSpPr>
          <p:spPr>
            <a:xfrm>
              <a:off x="3846941" y="2854569"/>
              <a:ext cx="183749" cy="633046"/>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7" name="Rechteck 16"/>
            <p:cNvSpPr/>
            <p:nvPr/>
          </p:nvSpPr>
          <p:spPr>
            <a:xfrm>
              <a:off x="1314756" y="2854569"/>
              <a:ext cx="183749" cy="633046"/>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8" name="Rechteck 17"/>
            <p:cNvSpPr/>
            <p:nvPr/>
          </p:nvSpPr>
          <p:spPr>
            <a:xfrm>
              <a:off x="1090235" y="2854569"/>
              <a:ext cx="224521" cy="633046"/>
            </a:xfrm>
            <a:prstGeom prst="rect">
              <a:avLst/>
            </a:prstGeom>
            <a:solidFill>
              <a:schemeClr val="tx2">
                <a:lumMod val="60000"/>
                <a:lumOff val="4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grpSp>
      <p:sp>
        <p:nvSpPr>
          <p:cNvPr id="20" name="Inhaltsplatzhalter 2"/>
          <p:cNvSpPr txBox="1">
            <a:spLocks/>
          </p:cNvSpPr>
          <p:nvPr/>
        </p:nvSpPr>
        <p:spPr>
          <a:xfrm>
            <a:off x="4984124" y="1471250"/>
            <a:ext cx="3901967" cy="4671642"/>
          </a:xfrm>
          <a:prstGeom prst="rect">
            <a:avLst/>
          </a:prstGeom>
          <a:noFill/>
        </p:spPr>
        <p:txBody>
          <a:bodyPr vert="horz" lIns="91440" tIns="45720" rIns="91440" bIns="45720" rtlCol="0">
            <a:normAutofit fontScale="85000" lnSpcReduction="1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1600" dirty="0" smtClean="0">
                <a:solidFill>
                  <a:schemeClr val="tx1"/>
                </a:solidFill>
              </a:rPr>
              <a:t>Appropriate timing signals/sequences for the septum magnets, kicker magnets, RF cavities and stochastic cooling system.</a:t>
            </a:r>
            <a:endParaRPr lang="en-US" sz="1600" dirty="0" smtClean="0">
              <a:solidFill>
                <a:schemeClr val="tx1"/>
              </a:solidFill>
            </a:endParaRPr>
          </a:p>
          <a:p>
            <a:pPr marL="285750" indent="-285750">
              <a:spcBef>
                <a:spcPts val="1800"/>
              </a:spcBef>
              <a:buFont typeface="Wingdings" panose="05000000000000000000" pitchFamily="2" charset="2"/>
              <a:buChar char="§"/>
            </a:pPr>
            <a:r>
              <a:rPr lang="en-US" sz="1600" dirty="0" smtClean="0">
                <a:solidFill>
                  <a:schemeClr val="tx1"/>
                </a:solidFill>
              </a:rPr>
              <a:t>Real-time timing triggers for the machine modes, RF clock, stochastic cooling and </a:t>
            </a:r>
            <a:r>
              <a:rPr lang="en-US" sz="1600" dirty="0" smtClean="0">
                <a:solidFill>
                  <a:schemeClr val="tx1"/>
                </a:solidFill>
              </a:rPr>
              <a:t>other</a:t>
            </a:r>
            <a:r>
              <a:rPr lang="en-US" sz="1600" dirty="0" smtClean="0">
                <a:solidFill>
                  <a:schemeClr val="tx1"/>
                </a:solidFill>
              </a:rPr>
              <a:t> events:             				     		manual adjustment/optimization of the timing sequence depending on the operation mode.</a:t>
            </a:r>
          </a:p>
          <a:p>
            <a:pPr marL="285750" indent="-285750">
              <a:spcBef>
                <a:spcPts val="1800"/>
              </a:spcBef>
              <a:buFont typeface="Wingdings" panose="05000000000000000000" pitchFamily="2" charset="2"/>
              <a:buChar char="§"/>
            </a:pPr>
            <a:r>
              <a:rPr lang="en-US" sz="1600" dirty="0" smtClean="0">
                <a:solidFill>
                  <a:schemeClr val="tx1"/>
                </a:solidFill>
              </a:rPr>
              <a:t>Individual equipment timing triggers during the commissioning with/without beam.</a:t>
            </a:r>
            <a:endParaRPr lang="en-US" sz="1600" dirty="0" smtClean="0">
              <a:solidFill>
                <a:schemeClr val="tx1"/>
              </a:solidFill>
            </a:endParaRPr>
          </a:p>
          <a:p>
            <a:pPr marL="285750" indent="-285750">
              <a:spcBef>
                <a:spcPts val="1800"/>
              </a:spcBef>
              <a:buFont typeface="Wingdings" panose="05000000000000000000" pitchFamily="2" charset="2"/>
              <a:buChar char="§"/>
            </a:pPr>
            <a:r>
              <a:rPr lang="en-US" sz="1600" dirty="0" smtClean="0">
                <a:solidFill>
                  <a:schemeClr val="tx1"/>
                </a:solidFill>
              </a:rPr>
              <a:t>Synchronization </a:t>
            </a:r>
            <a:r>
              <a:rPr lang="en-US" sz="1600" dirty="0">
                <a:solidFill>
                  <a:schemeClr val="tx1"/>
                </a:solidFill>
              </a:rPr>
              <a:t>of hardware operation including Super-FRS, </a:t>
            </a:r>
            <a:r>
              <a:rPr lang="en-US" sz="1600" dirty="0" err="1">
                <a:solidFill>
                  <a:schemeClr val="tx1"/>
                </a:solidFill>
              </a:rPr>
              <a:t>pbar</a:t>
            </a:r>
            <a:r>
              <a:rPr lang="en-US" sz="1600" dirty="0">
                <a:solidFill>
                  <a:schemeClr val="tx1"/>
                </a:solidFill>
              </a:rPr>
              <a:t>-separator, RF turn on, equipment state changes, data acquisition for power supplies and beam diagnostics</a:t>
            </a:r>
            <a:r>
              <a:rPr lang="en-US" sz="1600" dirty="0" smtClean="0">
                <a:solidFill>
                  <a:schemeClr val="tx1"/>
                </a:solidFill>
              </a:rPr>
              <a:t>.</a:t>
            </a:r>
          </a:p>
          <a:p>
            <a:pPr marL="285750" indent="-285750">
              <a:spcBef>
                <a:spcPts val="1800"/>
              </a:spcBef>
              <a:buFont typeface="Wingdings" panose="05000000000000000000" pitchFamily="2" charset="2"/>
              <a:buChar char="§"/>
            </a:pPr>
            <a:r>
              <a:rPr lang="en-US" sz="1600" dirty="0" smtClean="0">
                <a:solidFill>
                  <a:schemeClr val="tx1"/>
                </a:solidFill>
              </a:rPr>
              <a:t>Polarity change of the main magnets, kickers and septa for commissioning and operation with different beams.</a:t>
            </a:r>
          </a:p>
          <a:p>
            <a:pPr marL="0" indent="0">
              <a:buNone/>
            </a:pPr>
            <a:endParaRPr lang="en-US" sz="6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de-DE" altLang="de-DE" sz="1400" dirty="0"/>
          </a:p>
        </p:txBody>
      </p:sp>
      <p:sp>
        <p:nvSpPr>
          <p:cNvPr id="21" name="Textfeld 20"/>
          <p:cNvSpPr txBox="1"/>
          <p:nvPr/>
        </p:nvSpPr>
        <p:spPr>
          <a:xfrm>
            <a:off x="748074" y="6425429"/>
            <a:ext cx="947695" cy="200055"/>
          </a:xfrm>
          <a:prstGeom prst="rect">
            <a:avLst/>
          </a:prstGeom>
        </p:spPr>
        <p:txBody>
          <a:bodyPr vert="horz" wrap="none" lIns="91440" tIns="45720" rIns="91440" bIns="45720" rtlCol="0" anchor="t">
            <a:spAutoFit/>
          </a:bodyPr>
          <a:lstStyle/>
          <a:p>
            <a:pPr algn="l"/>
            <a:r>
              <a:rPr lang="en-US" sz="700" i="1" dirty="0"/>
              <a:t> </a:t>
            </a:r>
            <a:r>
              <a:rPr lang="en-US" sz="700" i="1" dirty="0" smtClean="0"/>
              <a:t>* </a:t>
            </a:r>
            <a:r>
              <a:rPr lang="en-US" sz="700" i="1" dirty="0"/>
              <a:t>not true to scale</a:t>
            </a:r>
            <a:endParaRPr lang="de-DE" sz="700" i="1" dirty="0"/>
          </a:p>
        </p:txBody>
      </p:sp>
      <p:sp>
        <p:nvSpPr>
          <p:cNvPr id="22" name="Textfeld 21"/>
          <p:cNvSpPr txBox="1"/>
          <p:nvPr/>
        </p:nvSpPr>
        <p:spPr>
          <a:xfrm>
            <a:off x="1978587" y="6425429"/>
            <a:ext cx="1734770" cy="200055"/>
          </a:xfrm>
          <a:prstGeom prst="rect">
            <a:avLst/>
          </a:prstGeom>
        </p:spPr>
        <p:txBody>
          <a:bodyPr vert="horz" wrap="none" lIns="91440" tIns="45720" rIns="91440" bIns="45720" rtlCol="0" anchor="t">
            <a:spAutoFit/>
          </a:bodyPr>
          <a:lstStyle/>
          <a:p>
            <a:pPr algn="l"/>
            <a:r>
              <a:rPr lang="en-US" sz="700" i="1" dirty="0"/>
              <a:t> </a:t>
            </a:r>
            <a:r>
              <a:rPr lang="en-US" sz="700" i="1" dirty="0" smtClean="0"/>
              <a:t>** values in () correspond to RIB mode</a:t>
            </a:r>
            <a:endParaRPr lang="de-DE" sz="700" i="1" dirty="0"/>
          </a:p>
        </p:txBody>
      </p:sp>
      <p:cxnSp>
        <p:nvCxnSpPr>
          <p:cNvPr id="26" name="Gerade Verbindung mit Pfeil 25"/>
          <p:cNvCxnSpPr/>
          <p:nvPr/>
        </p:nvCxnSpPr>
        <p:spPr>
          <a:xfrm>
            <a:off x="5530362" y="2989385"/>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4907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5808240" cy="787560"/>
          </a:xfrm>
        </p:spPr>
        <p:txBody>
          <a:bodyPr>
            <a:normAutofit/>
          </a:bodyPr>
          <a:lstStyle/>
          <a:p>
            <a:r>
              <a:rPr lang="en-US" dirty="0" smtClean="0"/>
              <a:t>Commissioning without beam</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5</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sp>
        <p:nvSpPr>
          <p:cNvPr id="20" name="Inhaltsplatzhalter 2"/>
          <p:cNvSpPr txBox="1">
            <a:spLocks/>
          </p:cNvSpPr>
          <p:nvPr/>
        </p:nvSpPr>
        <p:spPr>
          <a:xfrm>
            <a:off x="627727" y="1722273"/>
            <a:ext cx="6781257" cy="3734820"/>
          </a:xfrm>
          <a:prstGeom prst="rect">
            <a:avLst/>
          </a:prstGeom>
          <a:noFill/>
        </p:spPr>
        <p:txBody>
          <a:bodyPr vert="horz" lIns="91440" tIns="45720" rIns="91440" bIns="45720" rtlCol="0">
            <a:normAutofit fontScale="775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2000" dirty="0" smtClean="0">
                <a:solidFill>
                  <a:schemeClr val="tx1"/>
                </a:solidFill>
              </a:rPr>
              <a:t>Testing/dry running of individual </a:t>
            </a:r>
            <a:r>
              <a:rPr lang="en-US" sz="2000" dirty="0">
                <a:solidFill>
                  <a:schemeClr val="tx1"/>
                </a:solidFill>
              </a:rPr>
              <a:t>TCR1 and CR equipment </a:t>
            </a:r>
            <a:r>
              <a:rPr lang="en-US" sz="2000" dirty="0" smtClean="0">
                <a:solidFill>
                  <a:schemeClr val="tx1"/>
                </a:solidFill>
              </a:rPr>
              <a:t>– testing of components and data acquisition systems according to specifications (magnets/power converters, RF system, injection/extraction, beam diagnostics, stochastic cooling components, experimental devices).</a:t>
            </a:r>
          </a:p>
          <a:p>
            <a:pPr marL="285750" indent="-285750">
              <a:spcBef>
                <a:spcPts val="1200"/>
              </a:spcBef>
              <a:buFont typeface="Wingdings" panose="05000000000000000000" pitchFamily="2" charset="2"/>
              <a:buChar char="§"/>
            </a:pPr>
            <a:r>
              <a:rPr lang="en-US" sz="2000" dirty="0" smtClean="0">
                <a:solidFill>
                  <a:schemeClr val="tx1"/>
                </a:solidFill>
              </a:rPr>
              <a:t>Manual and/or automated testing with using of programmable sequencer tasks (connection/communication, powering, interlocks, etc.).</a:t>
            </a:r>
          </a:p>
          <a:p>
            <a:pPr marL="285750" indent="-285750">
              <a:spcBef>
                <a:spcPts val="1200"/>
              </a:spcBef>
              <a:buFont typeface="Wingdings" panose="05000000000000000000" pitchFamily="2" charset="2"/>
              <a:buChar char="§"/>
            </a:pPr>
            <a:r>
              <a:rPr lang="en-US" sz="2000" dirty="0" smtClean="0">
                <a:solidFill>
                  <a:schemeClr val="tx1"/>
                </a:solidFill>
              </a:rPr>
              <a:t>Tools for data analysis and visualization – manual or automated (for standard testing procedures)?</a:t>
            </a:r>
          </a:p>
          <a:p>
            <a:pPr marL="285750" indent="-285750">
              <a:spcBef>
                <a:spcPts val="1200"/>
              </a:spcBef>
              <a:buFont typeface="Wingdings" panose="05000000000000000000" pitchFamily="2" charset="2"/>
              <a:buChar char="§"/>
            </a:pPr>
            <a:r>
              <a:rPr lang="en-US" sz="2000" dirty="0" smtClean="0">
                <a:solidFill>
                  <a:schemeClr val="tx1"/>
                </a:solidFill>
              </a:rPr>
              <a:t>Possibility of parallel equipment testing: lock test circuits during testing to prevent simultaneous access.</a:t>
            </a:r>
          </a:p>
          <a:p>
            <a:pPr marL="285750" indent="-285750">
              <a:spcBef>
                <a:spcPts val="1200"/>
              </a:spcBef>
              <a:buFont typeface="Wingdings" panose="05000000000000000000" pitchFamily="2" charset="2"/>
              <a:buChar char="§"/>
            </a:pPr>
            <a:r>
              <a:rPr lang="en-US" sz="2000" dirty="0" smtClean="0">
                <a:solidFill>
                  <a:schemeClr val="tx1"/>
                </a:solidFill>
              </a:rPr>
              <a:t>Dry running of the complete CR system within programmed sequencer tasks taking into account the required timing dependencies.</a:t>
            </a:r>
            <a:endParaRPr lang="en-US" sz="2000" dirty="0">
              <a:solidFill>
                <a:schemeClr val="tx1"/>
              </a:solidFill>
            </a:endParaRPr>
          </a:p>
          <a:p>
            <a:pPr marL="285750" indent="-285750">
              <a:spcBef>
                <a:spcPts val="1200"/>
              </a:spcBef>
              <a:buFont typeface="Wingdings" panose="05000000000000000000" pitchFamily="2" charset="2"/>
              <a:buChar char="§"/>
            </a:pPr>
            <a:endParaRPr lang="en-US" sz="6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en-US" sz="1600" dirty="0">
              <a:solidFill>
                <a:srgbClr val="0070C0"/>
              </a:solidFill>
            </a:endParaRPr>
          </a:p>
          <a:p>
            <a:pPr marL="0" indent="0">
              <a:buNone/>
            </a:pPr>
            <a:endParaRPr lang="de-DE" altLang="de-DE" sz="1400" dirty="0"/>
          </a:p>
        </p:txBody>
      </p:sp>
    </p:spTree>
    <p:extLst>
      <p:ext uri="{BB962C8B-B14F-4D97-AF65-F5344CB8AC3E}">
        <p14:creationId xmlns:p14="http://schemas.microsoft.com/office/powerpoint/2010/main" val="2020992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5808240" cy="787560"/>
          </a:xfrm>
        </p:spPr>
        <p:txBody>
          <a:bodyPr>
            <a:normAutofit/>
          </a:bodyPr>
          <a:lstStyle/>
          <a:p>
            <a:r>
              <a:rPr lang="en-US" dirty="0" smtClean="0"/>
              <a:t>Example: power converters</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6</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sp>
        <p:nvSpPr>
          <p:cNvPr id="6" name="TextBox 15"/>
          <p:cNvSpPr txBox="1"/>
          <p:nvPr/>
        </p:nvSpPr>
        <p:spPr>
          <a:xfrm>
            <a:off x="2195736" y="1916832"/>
            <a:ext cx="1080120" cy="738664"/>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DC magnets/ correctors</a:t>
            </a:r>
            <a:endParaRPr lang="ru-RU" sz="1400" b="1" dirty="0">
              <a:solidFill>
                <a:schemeClr val="tx2">
                  <a:lumMod val="75000"/>
                </a:schemeClr>
              </a:solidFill>
              <a:latin typeface="Arial" pitchFamily="34" charset="0"/>
              <a:cs typeface="Arial" pitchFamily="34" charset="0"/>
            </a:endParaRPr>
          </a:p>
        </p:txBody>
      </p:sp>
      <p:sp>
        <p:nvSpPr>
          <p:cNvPr id="7" name="TextBox 16"/>
          <p:cNvSpPr txBox="1"/>
          <p:nvPr/>
        </p:nvSpPr>
        <p:spPr>
          <a:xfrm>
            <a:off x="2195736" y="4977172"/>
            <a:ext cx="1080120" cy="738664"/>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Injection/ Extraction</a:t>
            </a:r>
          </a:p>
          <a:p>
            <a:pPr algn="ctr"/>
            <a:r>
              <a:rPr lang="en-US" sz="1400" b="1" dirty="0" smtClean="0">
                <a:solidFill>
                  <a:schemeClr val="tx2">
                    <a:lumMod val="75000"/>
                  </a:schemeClr>
                </a:solidFill>
                <a:latin typeface="Arial" pitchFamily="34" charset="0"/>
                <a:cs typeface="Arial" pitchFamily="34" charset="0"/>
              </a:rPr>
              <a:t>magnets</a:t>
            </a:r>
            <a:endParaRPr lang="ru-RU" sz="1400" b="1" dirty="0">
              <a:solidFill>
                <a:schemeClr val="tx2">
                  <a:lumMod val="75000"/>
                </a:schemeClr>
              </a:solidFill>
              <a:latin typeface="Arial" pitchFamily="34" charset="0"/>
              <a:cs typeface="Arial" pitchFamily="34" charset="0"/>
            </a:endParaRPr>
          </a:p>
        </p:txBody>
      </p:sp>
      <p:cxnSp>
        <p:nvCxnSpPr>
          <p:cNvPr id="8" name="Соединительная линия уступом 18"/>
          <p:cNvCxnSpPr/>
          <p:nvPr/>
        </p:nvCxnSpPr>
        <p:spPr>
          <a:xfrm rot="16200000" flipH="1">
            <a:off x="1043608" y="4185084"/>
            <a:ext cx="2160240" cy="144016"/>
          </a:xfrm>
          <a:prstGeom prst="bentConnector3">
            <a:avLst>
              <a:gd name="adj1" fmla="val 100265"/>
            </a:avLst>
          </a:prstGeom>
          <a:ln w="19050"/>
        </p:spPr>
        <p:style>
          <a:lnRef idx="1">
            <a:schemeClr val="accent1"/>
          </a:lnRef>
          <a:fillRef idx="0">
            <a:schemeClr val="accent1"/>
          </a:fillRef>
          <a:effectRef idx="0">
            <a:schemeClr val="accent1"/>
          </a:effectRef>
          <a:fontRef idx="minor">
            <a:schemeClr val="tx1"/>
          </a:fontRef>
        </p:style>
      </p:cxnSp>
      <p:cxnSp>
        <p:nvCxnSpPr>
          <p:cNvPr id="9" name="Соединительная линия уступом 35"/>
          <p:cNvCxnSpPr/>
          <p:nvPr/>
        </p:nvCxnSpPr>
        <p:spPr>
          <a:xfrm rot="5400000">
            <a:off x="1326994" y="2641558"/>
            <a:ext cx="1089412" cy="360040"/>
          </a:xfrm>
          <a:prstGeom prst="bentConnector2">
            <a:avLst/>
          </a:prstGeom>
          <a:ln w="19050"/>
        </p:spPr>
        <p:style>
          <a:lnRef idx="1">
            <a:schemeClr val="accent1"/>
          </a:lnRef>
          <a:fillRef idx="0">
            <a:schemeClr val="accent1"/>
          </a:fillRef>
          <a:effectRef idx="0">
            <a:schemeClr val="accent1"/>
          </a:effectRef>
          <a:fontRef idx="minor">
            <a:schemeClr val="tx1"/>
          </a:fontRef>
        </p:style>
      </p:cxnSp>
      <p:sp>
        <p:nvSpPr>
          <p:cNvPr id="10" name="TextBox 42"/>
          <p:cNvSpPr txBox="1"/>
          <p:nvPr/>
        </p:nvSpPr>
        <p:spPr>
          <a:xfrm>
            <a:off x="3851920" y="1988840"/>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48</a:t>
            </a:r>
          </a:p>
          <a:p>
            <a:pPr algn="ctr"/>
            <a:r>
              <a:rPr lang="en-US" sz="1400" b="1" dirty="0" smtClean="0">
                <a:solidFill>
                  <a:schemeClr val="tx2">
                    <a:lumMod val="75000"/>
                  </a:schemeClr>
                </a:solidFill>
                <a:latin typeface="Arial" pitchFamily="34" charset="0"/>
                <a:cs typeface="Arial" pitchFamily="34" charset="0"/>
              </a:rPr>
              <a:t> </a:t>
            </a:r>
            <a:r>
              <a:rPr lang="en-US" sz="1400" b="1" dirty="0" smtClean="0">
                <a:solidFill>
                  <a:schemeClr val="tx2">
                    <a:lumMod val="75000"/>
                  </a:schemeClr>
                </a:solidFill>
                <a:latin typeface="Arial Narrow" pitchFamily="34" charset="0"/>
                <a:cs typeface="Arial" pitchFamily="34" charset="0"/>
              </a:rPr>
              <a:t>QPC+TCR1 DPC</a:t>
            </a:r>
            <a:endParaRPr lang="ru-RU" sz="1400" b="1" dirty="0">
              <a:solidFill>
                <a:schemeClr val="tx2">
                  <a:lumMod val="75000"/>
                </a:schemeClr>
              </a:solidFill>
              <a:latin typeface="Arial Narrow" pitchFamily="34" charset="0"/>
              <a:cs typeface="Arial" pitchFamily="34" charset="0"/>
            </a:endParaRPr>
          </a:p>
        </p:txBody>
      </p:sp>
      <p:sp>
        <p:nvSpPr>
          <p:cNvPr id="11" name="TextBox 44"/>
          <p:cNvSpPr txBox="1"/>
          <p:nvPr/>
        </p:nvSpPr>
        <p:spPr>
          <a:xfrm>
            <a:off x="5796136" y="2636912"/>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26</a:t>
            </a:r>
          </a:p>
          <a:p>
            <a:pPr algn="ctr"/>
            <a:r>
              <a:rPr lang="en-US" sz="1400" b="1" dirty="0" smtClean="0">
                <a:solidFill>
                  <a:schemeClr val="tx2">
                    <a:lumMod val="75000"/>
                  </a:schemeClr>
                </a:solidFill>
                <a:latin typeface="Arial" pitchFamily="34" charset="0"/>
                <a:cs typeface="Arial" pitchFamily="34" charset="0"/>
              </a:rPr>
              <a:t>ACU</a:t>
            </a:r>
            <a:endParaRPr lang="ru-RU" sz="1400" b="1" dirty="0">
              <a:solidFill>
                <a:schemeClr val="tx2">
                  <a:lumMod val="75000"/>
                </a:schemeClr>
              </a:solidFill>
              <a:latin typeface="Arial" pitchFamily="34" charset="0"/>
              <a:cs typeface="Arial" pitchFamily="34" charset="0"/>
            </a:endParaRPr>
          </a:p>
        </p:txBody>
      </p:sp>
      <p:sp>
        <p:nvSpPr>
          <p:cNvPr id="12" name="TextBox 46"/>
          <p:cNvSpPr txBox="1"/>
          <p:nvPr/>
        </p:nvSpPr>
        <p:spPr>
          <a:xfrm>
            <a:off x="3851920" y="2636912"/>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26</a:t>
            </a:r>
          </a:p>
          <a:p>
            <a:pPr algn="ctr"/>
            <a:r>
              <a:rPr lang="en-US" sz="1400" b="1" dirty="0" smtClean="0">
                <a:solidFill>
                  <a:schemeClr val="tx2">
                    <a:lumMod val="75000"/>
                  </a:schemeClr>
                </a:solidFill>
                <a:latin typeface="Arial" pitchFamily="34" charset="0"/>
                <a:cs typeface="Arial" pitchFamily="34" charset="0"/>
              </a:rPr>
              <a:t> </a:t>
            </a:r>
            <a:r>
              <a:rPr lang="en-US" sz="1400" b="1" dirty="0" smtClean="0">
                <a:solidFill>
                  <a:schemeClr val="tx2">
                    <a:lumMod val="75000"/>
                  </a:schemeClr>
                </a:solidFill>
                <a:latin typeface="Arial Narrow" pitchFamily="34" charset="0"/>
                <a:cs typeface="Arial" pitchFamily="34" charset="0"/>
              </a:rPr>
              <a:t>SPC</a:t>
            </a:r>
            <a:endParaRPr lang="ru-RU" sz="1400" b="1" dirty="0">
              <a:solidFill>
                <a:schemeClr val="tx2">
                  <a:lumMod val="75000"/>
                </a:schemeClr>
              </a:solidFill>
              <a:latin typeface="Arial Narrow" pitchFamily="34" charset="0"/>
              <a:cs typeface="Arial" pitchFamily="34" charset="0"/>
            </a:endParaRPr>
          </a:p>
        </p:txBody>
      </p:sp>
      <p:sp>
        <p:nvSpPr>
          <p:cNvPr id="13" name="TextBox 47"/>
          <p:cNvSpPr txBox="1"/>
          <p:nvPr/>
        </p:nvSpPr>
        <p:spPr>
          <a:xfrm>
            <a:off x="3851920" y="3284984"/>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12</a:t>
            </a:r>
          </a:p>
          <a:p>
            <a:pPr algn="ctr"/>
            <a:r>
              <a:rPr lang="en-US" sz="1400" b="1" dirty="0" smtClean="0">
                <a:solidFill>
                  <a:schemeClr val="tx2">
                    <a:lumMod val="75000"/>
                  </a:schemeClr>
                </a:solidFill>
                <a:latin typeface="Arial Narrow" pitchFamily="34" charset="0"/>
                <a:cs typeface="Arial" pitchFamily="34" charset="0"/>
              </a:rPr>
              <a:t>OPC</a:t>
            </a:r>
            <a:endParaRPr lang="ru-RU" sz="1400" b="1" dirty="0">
              <a:solidFill>
                <a:schemeClr val="tx2">
                  <a:lumMod val="75000"/>
                </a:schemeClr>
              </a:solidFill>
              <a:latin typeface="Arial Narrow" pitchFamily="34" charset="0"/>
              <a:cs typeface="Arial" pitchFamily="34" charset="0"/>
            </a:endParaRPr>
          </a:p>
        </p:txBody>
      </p:sp>
      <p:sp>
        <p:nvSpPr>
          <p:cNvPr id="14" name="TextBox 20"/>
          <p:cNvSpPr txBox="1"/>
          <p:nvPr/>
        </p:nvSpPr>
        <p:spPr>
          <a:xfrm>
            <a:off x="5796136" y="1988840"/>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48 </a:t>
            </a:r>
          </a:p>
          <a:p>
            <a:pPr algn="ctr"/>
            <a:r>
              <a:rPr lang="en-US" sz="1400" b="1" dirty="0" smtClean="0">
                <a:solidFill>
                  <a:schemeClr val="tx2">
                    <a:lumMod val="75000"/>
                  </a:schemeClr>
                </a:solidFill>
                <a:latin typeface="Arial" pitchFamily="34" charset="0"/>
                <a:cs typeface="Arial" pitchFamily="34" charset="0"/>
              </a:rPr>
              <a:t>ACU+DCCT</a:t>
            </a:r>
            <a:endParaRPr lang="ru-RU" sz="1400" b="1" dirty="0">
              <a:solidFill>
                <a:schemeClr val="tx2">
                  <a:lumMod val="75000"/>
                </a:schemeClr>
              </a:solidFill>
              <a:latin typeface="Arial" pitchFamily="34" charset="0"/>
              <a:cs typeface="Arial" pitchFamily="34" charset="0"/>
            </a:endParaRPr>
          </a:p>
        </p:txBody>
      </p:sp>
      <p:sp>
        <p:nvSpPr>
          <p:cNvPr id="15" name="TextBox 21"/>
          <p:cNvSpPr txBox="1"/>
          <p:nvPr/>
        </p:nvSpPr>
        <p:spPr>
          <a:xfrm>
            <a:off x="5796136" y="1340768"/>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err="1" smtClean="0">
                <a:solidFill>
                  <a:schemeClr val="tx2">
                    <a:lumMod val="75000"/>
                  </a:schemeClr>
                </a:solidFill>
                <a:latin typeface="Arial" pitchFamily="34" charset="0"/>
                <a:cs typeface="Arial" pitchFamily="34" charset="0"/>
              </a:rPr>
              <a:t>Thermostab</a:t>
            </a:r>
            <a:endParaRPr lang="en-US" sz="1400" b="1" dirty="0" smtClean="0">
              <a:solidFill>
                <a:schemeClr val="tx2">
                  <a:lumMod val="75000"/>
                </a:schemeClr>
              </a:solidFill>
              <a:latin typeface="Arial" pitchFamily="34" charset="0"/>
              <a:cs typeface="Arial" pitchFamily="34" charset="0"/>
            </a:endParaRPr>
          </a:p>
          <a:p>
            <a:pPr algn="ctr"/>
            <a:r>
              <a:rPr lang="en-US" sz="1400" b="1" dirty="0" smtClean="0">
                <a:solidFill>
                  <a:schemeClr val="tx2">
                    <a:lumMod val="75000"/>
                  </a:schemeClr>
                </a:solidFill>
                <a:latin typeface="Arial" pitchFamily="34" charset="0"/>
                <a:cs typeface="Arial" pitchFamily="34" charset="0"/>
              </a:rPr>
              <a:t>Control rack</a:t>
            </a:r>
            <a:endParaRPr lang="ru-RU" sz="1400" b="1" dirty="0">
              <a:solidFill>
                <a:schemeClr val="tx2">
                  <a:lumMod val="75000"/>
                </a:schemeClr>
              </a:solidFill>
              <a:latin typeface="Arial" pitchFamily="34" charset="0"/>
              <a:cs typeface="Arial" pitchFamily="34" charset="0"/>
            </a:endParaRPr>
          </a:p>
        </p:txBody>
      </p:sp>
      <p:sp>
        <p:nvSpPr>
          <p:cNvPr id="16" name="TextBox 22"/>
          <p:cNvSpPr txBox="1"/>
          <p:nvPr/>
        </p:nvSpPr>
        <p:spPr>
          <a:xfrm>
            <a:off x="5796136" y="3284984"/>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6</a:t>
            </a:r>
          </a:p>
          <a:p>
            <a:pPr algn="ctr"/>
            <a:r>
              <a:rPr lang="en-US" sz="1400" b="1" dirty="0" smtClean="0">
                <a:solidFill>
                  <a:schemeClr val="tx2">
                    <a:lumMod val="75000"/>
                  </a:schemeClr>
                </a:solidFill>
                <a:latin typeface="Arial" pitchFamily="34" charset="0"/>
                <a:cs typeface="Arial" pitchFamily="34" charset="0"/>
              </a:rPr>
              <a:t>SCU+IO</a:t>
            </a:r>
            <a:endParaRPr lang="ru-RU" sz="1400" b="1" dirty="0" smtClean="0">
              <a:solidFill>
                <a:schemeClr val="tx2">
                  <a:lumMod val="75000"/>
                </a:schemeClr>
              </a:solidFill>
              <a:latin typeface="Arial" pitchFamily="34" charset="0"/>
              <a:cs typeface="Arial" pitchFamily="34" charset="0"/>
            </a:endParaRPr>
          </a:p>
        </p:txBody>
      </p:sp>
      <p:cxnSp>
        <p:nvCxnSpPr>
          <p:cNvPr id="17" name="Прямая соединительная линия 25"/>
          <p:cNvCxnSpPr>
            <a:endCxn id="15" idx="1"/>
          </p:cNvCxnSpPr>
          <p:nvPr/>
        </p:nvCxnSpPr>
        <p:spPr>
          <a:xfrm flipV="1">
            <a:off x="5220072" y="1602378"/>
            <a:ext cx="576064" cy="3"/>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26"/>
          <p:cNvCxnSpPr/>
          <p:nvPr/>
        </p:nvCxnSpPr>
        <p:spPr>
          <a:xfrm>
            <a:off x="5220072" y="2276872"/>
            <a:ext cx="5760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27"/>
          <p:cNvCxnSpPr/>
          <p:nvPr/>
        </p:nvCxnSpPr>
        <p:spPr>
          <a:xfrm>
            <a:off x="5220072" y="2924944"/>
            <a:ext cx="5760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8"/>
          <p:cNvCxnSpPr/>
          <p:nvPr/>
        </p:nvCxnSpPr>
        <p:spPr>
          <a:xfrm>
            <a:off x="5220072" y="3573016"/>
            <a:ext cx="5760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9"/>
          <p:cNvCxnSpPr/>
          <p:nvPr/>
        </p:nvCxnSpPr>
        <p:spPr>
          <a:xfrm>
            <a:off x="3563888" y="3573016"/>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31"/>
          <p:cNvCxnSpPr/>
          <p:nvPr/>
        </p:nvCxnSpPr>
        <p:spPr>
          <a:xfrm>
            <a:off x="3563888" y="2924944"/>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32"/>
          <p:cNvCxnSpPr/>
          <p:nvPr/>
        </p:nvCxnSpPr>
        <p:spPr>
          <a:xfrm>
            <a:off x="3563888" y="2276872"/>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33"/>
          <p:cNvCxnSpPr/>
          <p:nvPr/>
        </p:nvCxnSpPr>
        <p:spPr>
          <a:xfrm>
            <a:off x="3563888" y="1628800"/>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37"/>
          <p:cNvCxnSpPr/>
          <p:nvPr/>
        </p:nvCxnSpPr>
        <p:spPr>
          <a:xfrm flipV="1">
            <a:off x="3563888" y="1628800"/>
            <a:ext cx="0" cy="262829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38"/>
          <p:cNvCxnSpPr/>
          <p:nvPr/>
        </p:nvCxnSpPr>
        <p:spPr>
          <a:xfrm>
            <a:off x="3275856" y="2276872"/>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28" name="TextBox 40"/>
          <p:cNvSpPr txBox="1"/>
          <p:nvPr/>
        </p:nvSpPr>
        <p:spPr>
          <a:xfrm>
            <a:off x="3851920" y="4725144"/>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INJECTION</a:t>
            </a:r>
          </a:p>
          <a:p>
            <a:pPr algn="ctr"/>
            <a:r>
              <a:rPr lang="en-US" sz="1400" b="1" dirty="0" smtClean="0">
                <a:solidFill>
                  <a:schemeClr val="tx2">
                    <a:lumMod val="75000"/>
                  </a:schemeClr>
                </a:solidFill>
                <a:latin typeface="Arial" pitchFamily="34" charset="0"/>
                <a:cs typeface="Arial" pitchFamily="34" charset="0"/>
              </a:rPr>
              <a:t>SEPTUM</a:t>
            </a:r>
            <a:endParaRPr lang="ru-RU" sz="1400" b="1" dirty="0">
              <a:solidFill>
                <a:schemeClr val="tx2">
                  <a:lumMod val="75000"/>
                </a:schemeClr>
              </a:solidFill>
              <a:latin typeface="Arial Narrow" pitchFamily="34" charset="0"/>
              <a:cs typeface="Arial" pitchFamily="34" charset="0"/>
            </a:endParaRPr>
          </a:p>
        </p:txBody>
      </p:sp>
      <p:sp>
        <p:nvSpPr>
          <p:cNvPr id="29" name="TextBox 48"/>
          <p:cNvSpPr txBox="1"/>
          <p:nvPr/>
        </p:nvSpPr>
        <p:spPr>
          <a:xfrm>
            <a:off x="3851920" y="5445224"/>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EXTRACTION</a:t>
            </a:r>
          </a:p>
          <a:p>
            <a:pPr algn="ctr"/>
            <a:r>
              <a:rPr lang="en-US" sz="1400" b="1" dirty="0" smtClean="0">
                <a:solidFill>
                  <a:schemeClr val="tx2">
                    <a:lumMod val="75000"/>
                  </a:schemeClr>
                </a:solidFill>
                <a:latin typeface="Arial" pitchFamily="34" charset="0"/>
                <a:cs typeface="Arial" pitchFamily="34" charset="0"/>
              </a:rPr>
              <a:t>SEPTUM</a:t>
            </a:r>
            <a:endParaRPr lang="ru-RU" sz="1400" b="1" dirty="0">
              <a:solidFill>
                <a:schemeClr val="tx2">
                  <a:lumMod val="75000"/>
                </a:schemeClr>
              </a:solidFill>
              <a:latin typeface="Arial Narrow" pitchFamily="34" charset="0"/>
              <a:cs typeface="Arial" pitchFamily="34" charset="0"/>
            </a:endParaRPr>
          </a:p>
        </p:txBody>
      </p:sp>
      <p:sp>
        <p:nvSpPr>
          <p:cNvPr id="30" name="TextBox 49"/>
          <p:cNvSpPr txBox="1"/>
          <p:nvPr/>
        </p:nvSpPr>
        <p:spPr>
          <a:xfrm>
            <a:off x="5796136" y="4725144"/>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3</a:t>
            </a:r>
          </a:p>
          <a:p>
            <a:pPr algn="ctr"/>
            <a:r>
              <a:rPr lang="en-US" sz="1400" b="1" dirty="0" err="1" smtClean="0">
                <a:solidFill>
                  <a:schemeClr val="tx2">
                    <a:lumMod val="75000"/>
                  </a:schemeClr>
                </a:solidFill>
                <a:latin typeface="Arial" pitchFamily="34" charset="0"/>
                <a:cs typeface="Arial" pitchFamily="34" charset="0"/>
              </a:rPr>
              <a:t>SCU+IO+Sync</a:t>
            </a:r>
            <a:endParaRPr lang="ru-RU" sz="1400" b="1" dirty="0">
              <a:solidFill>
                <a:schemeClr val="tx2">
                  <a:lumMod val="75000"/>
                </a:schemeClr>
              </a:solidFill>
              <a:latin typeface="Arial Narrow" pitchFamily="34" charset="0"/>
              <a:cs typeface="Arial" pitchFamily="34" charset="0"/>
            </a:endParaRPr>
          </a:p>
        </p:txBody>
      </p:sp>
      <p:sp>
        <p:nvSpPr>
          <p:cNvPr id="31" name="TextBox 50"/>
          <p:cNvSpPr txBox="1"/>
          <p:nvPr/>
        </p:nvSpPr>
        <p:spPr>
          <a:xfrm>
            <a:off x="5796136" y="5445224"/>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2 </a:t>
            </a:r>
          </a:p>
          <a:p>
            <a:pPr algn="ctr"/>
            <a:r>
              <a:rPr lang="en-US" sz="1400" b="1" dirty="0" err="1" smtClean="0">
                <a:solidFill>
                  <a:schemeClr val="tx2">
                    <a:lumMod val="75000"/>
                  </a:schemeClr>
                </a:solidFill>
                <a:latin typeface="Arial" pitchFamily="34" charset="0"/>
                <a:cs typeface="Arial" pitchFamily="34" charset="0"/>
              </a:rPr>
              <a:t>SCU+IO+Sync</a:t>
            </a:r>
            <a:endParaRPr lang="ru-RU" sz="1400" b="1" dirty="0">
              <a:solidFill>
                <a:schemeClr val="tx2">
                  <a:lumMod val="75000"/>
                </a:schemeClr>
              </a:solidFill>
              <a:latin typeface="Arial Narrow" pitchFamily="34" charset="0"/>
              <a:cs typeface="Arial" pitchFamily="34" charset="0"/>
            </a:endParaRPr>
          </a:p>
        </p:txBody>
      </p:sp>
      <p:cxnSp>
        <p:nvCxnSpPr>
          <p:cNvPr id="32" name="Прямая соединительная линия 53"/>
          <p:cNvCxnSpPr/>
          <p:nvPr/>
        </p:nvCxnSpPr>
        <p:spPr>
          <a:xfrm>
            <a:off x="5220072" y="5013176"/>
            <a:ext cx="5760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54"/>
          <p:cNvCxnSpPr/>
          <p:nvPr/>
        </p:nvCxnSpPr>
        <p:spPr>
          <a:xfrm>
            <a:off x="5220072" y="5733256"/>
            <a:ext cx="5760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55"/>
          <p:cNvCxnSpPr/>
          <p:nvPr/>
        </p:nvCxnSpPr>
        <p:spPr>
          <a:xfrm>
            <a:off x="3563888" y="5733256"/>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56"/>
          <p:cNvCxnSpPr/>
          <p:nvPr/>
        </p:nvCxnSpPr>
        <p:spPr>
          <a:xfrm>
            <a:off x="3563888" y="5013176"/>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58"/>
          <p:cNvCxnSpPr/>
          <p:nvPr/>
        </p:nvCxnSpPr>
        <p:spPr>
          <a:xfrm flipV="1">
            <a:off x="3563888" y="5013176"/>
            <a:ext cx="0" cy="72008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59"/>
          <p:cNvCxnSpPr/>
          <p:nvPr/>
        </p:nvCxnSpPr>
        <p:spPr>
          <a:xfrm>
            <a:off x="3275856" y="5337212"/>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38" name="TextBox 61"/>
          <p:cNvSpPr txBox="1"/>
          <p:nvPr/>
        </p:nvSpPr>
        <p:spPr>
          <a:xfrm>
            <a:off x="3851920" y="1340768"/>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1 </a:t>
            </a:r>
          </a:p>
          <a:p>
            <a:pPr algn="ctr"/>
            <a:r>
              <a:rPr lang="en-US" sz="1400" b="1" dirty="0" smtClean="0">
                <a:solidFill>
                  <a:schemeClr val="tx2">
                    <a:lumMod val="75000"/>
                  </a:schemeClr>
                </a:solidFill>
                <a:latin typeface="Arial" pitchFamily="34" charset="0"/>
                <a:cs typeface="Arial" pitchFamily="34" charset="0"/>
              </a:rPr>
              <a:t>DPC </a:t>
            </a:r>
            <a:endParaRPr lang="ru-RU" sz="1400" b="1" dirty="0">
              <a:solidFill>
                <a:schemeClr val="tx2">
                  <a:lumMod val="75000"/>
                </a:schemeClr>
              </a:solidFill>
              <a:latin typeface="Arial" pitchFamily="34" charset="0"/>
              <a:cs typeface="Arial" pitchFamily="34" charset="0"/>
            </a:endParaRPr>
          </a:p>
        </p:txBody>
      </p:sp>
      <p:cxnSp>
        <p:nvCxnSpPr>
          <p:cNvPr id="39" name="Прямая соединительная линия 68"/>
          <p:cNvCxnSpPr/>
          <p:nvPr/>
        </p:nvCxnSpPr>
        <p:spPr>
          <a:xfrm>
            <a:off x="2051720" y="2276872"/>
            <a:ext cx="144016"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0" name="TextBox 70"/>
          <p:cNvSpPr txBox="1"/>
          <p:nvPr/>
        </p:nvSpPr>
        <p:spPr>
          <a:xfrm>
            <a:off x="3851920" y="3969060"/>
            <a:ext cx="1368152"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53</a:t>
            </a:r>
          </a:p>
          <a:p>
            <a:pPr algn="ctr"/>
            <a:r>
              <a:rPr lang="en-US" sz="1400" b="1" dirty="0" smtClean="0">
                <a:solidFill>
                  <a:schemeClr val="tx2">
                    <a:lumMod val="75000"/>
                  </a:schemeClr>
                </a:solidFill>
                <a:latin typeface="Arial Narrow" pitchFamily="34" charset="0"/>
                <a:cs typeface="Arial" pitchFamily="34" charset="0"/>
              </a:rPr>
              <a:t>CPC</a:t>
            </a:r>
            <a:endParaRPr lang="ru-RU" sz="1400" b="1" dirty="0">
              <a:solidFill>
                <a:schemeClr val="tx2">
                  <a:lumMod val="75000"/>
                </a:schemeClr>
              </a:solidFill>
              <a:latin typeface="Arial Narrow" pitchFamily="34" charset="0"/>
              <a:cs typeface="Arial" pitchFamily="34" charset="0"/>
            </a:endParaRPr>
          </a:p>
        </p:txBody>
      </p:sp>
      <p:sp>
        <p:nvSpPr>
          <p:cNvPr id="41" name="TextBox 71"/>
          <p:cNvSpPr txBox="1"/>
          <p:nvPr/>
        </p:nvSpPr>
        <p:spPr>
          <a:xfrm>
            <a:off x="5796136" y="3969060"/>
            <a:ext cx="1440160" cy="523220"/>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27</a:t>
            </a:r>
          </a:p>
          <a:p>
            <a:pPr algn="ctr"/>
            <a:r>
              <a:rPr lang="en-US" sz="1400" b="1" dirty="0" smtClean="0">
                <a:solidFill>
                  <a:schemeClr val="tx2">
                    <a:lumMod val="75000"/>
                  </a:schemeClr>
                </a:solidFill>
                <a:latin typeface="Arial" pitchFamily="34" charset="0"/>
                <a:cs typeface="Arial" pitchFamily="34" charset="0"/>
              </a:rPr>
              <a:t>SCU+IO</a:t>
            </a:r>
            <a:endParaRPr lang="ru-RU" sz="1400" b="1" dirty="0" smtClean="0">
              <a:solidFill>
                <a:schemeClr val="tx2">
                  <a:lumMod val="75000"/>
                </a:schemeClr>
              </a:solidFill>
              <a:latin typeface="Arial" pitchFamily="34" charset="0"/>
              <a:cs typeface="Arial" pitchFamily="34" charset="0"/>
            </a:endParaRPr>
          </a:p>
        </p:txBody>
      </p:sp>
      <p:cxnSp>
        <p:nvCxnSpPr>
          <p:cNvPr id="42" name="Прямая соединительная линия 72"/>
          <p:cNvCxnSpPr/>
          <p:nvPr/>
        </p:nvCxnSpPr>
        <p:spPr>
          <a:xfrm>
            <a:off x="5220072" y="4257092"/>
            <a:ext cx="576064"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73"/>
          <p:cNvCxnSpPr/>
          <p:nvPr/>
        </p:nvCxnSpPr>
        <p:spPr>
          <a:xfrm>
            <a:off x="3563888" y="4257092"/>
            <a:ext cx="288032"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44" name="TextBox 14"/>
          <p:cNvSpPr txBox="1"/>
          <p:nvPr/>
        </p:nvSpPr>
        <p:spPr>
          <a:xfrm>
            <a:off x="683568" y="2996952"/>
            <a:ext cx="1008112" cy="738664"/>
          </a:xfrm>
          <a:prstGeom prst="rect">
            <a:avLst/>
          </a:prstGeom>
          <a:gradFill flip="none" rotWithShape="1">
            <a:gsLst>
              <a:gs pos="0">
                <a:schemeClr val="tx2">
                  <a:lumMod val="40000"/>
                  <a:lumOff val="60000"/>
                </a:schemeClr>
              </a:gs>
              <a:gs pos="50000">
                <a:schemeClr val="accent1">
                  <a:tint val="44500"/>
                  <a:satMod val="160000"/>
                </a:schemeClr>
              </a:gs>
              <a:gs pos="100000">
                <a:schemeClr val="accent1">
                  <a:tint val="23500"/>
                  <a:satMod val="160000"/>
                </a:schemeClr>
              </a:gs>
            </a:gsLst>
            <a:lin ang="16200000" scaled="1"/>
            <a:tileRect/>
          </a:gradFill>
          <a:ln w="6350" cmpd="sng">
            <a:solidFill>
              <a:schemeClr val="tx2">
                <a:lumMod val="60000"/>
                <a:lumOff val="40000"/>
              </a:schemeClr>
            </a:solidFill>
          </a:ln>
        </p:spPr>
        <p:txBody>
          <a:bodyPr wrap="square" rtlCol="0">
            <a:spAutoFit/>
          </a:bodyPr>
          <a:lstStyle/>
          <a:p>
            <a:pPr algn="ctr"/>
            <a:r>
              <a:rPr lang="en-US" sz="1400" b="1" dirty="0" smtClean="0">
                <a:solidFill>
                  <a:schemeClr val="tx2">
                    <a:lumMod val="75000"/>
                  </a:schemeClr>
                </a:solidFill>
                <a:latin typeface="Arial" pitchFamily="34" charset="0"/>
                <a:cs typeface="Arial" pitchFamily="34" charset="0"/>
              </a:rPr>
              <a:t>CR Magnet System</a:t>
            </a:r>
            <a:endParaRPr lang="ru-RU" sz="1400" b="1" dirty="0">
              <a:solidFill>
                <a:schemeClr val="tx2">
                  <a:lumMod val="75000"/>
                </a:schemeClr>
              </a:solidFill>
              <a:latin typeface="Arial" pitchFamily="34" charset="0"/>
              <a:cs typeface="Arial" pitchFamily="34" charset="0"/>
            </a:endParaRPr>
          </a:p>
        </p:txBody>
      </p:sp>
    </p:spTree>
    <p:extLst>
      <p:ext uri="{BB962C8B-B14F-4D97-AF65-F5344CB8AC3E}">
        <p14:creationId xmlns:p14="http://schemas.microsoft.com/office/powerpoint/2010/main" val="30253178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22575" y="271335"/>
            <a:ext cx="5808240" cy="787560"/>
          </a:xfrm>
        </p:spPr>
        <p:txBody>
          <a:bodyPr>
            <a:normAutofit/>
          </a:bodyPr>
          <a:lstStyle/>
          <a:p>
            <a:r>
              <a:rPr lang="en-US" dirty="0" smtClean="0"/>
              <a:t>Example: quadrupole PC control</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7</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sp>
        <p:nvSpPr>
          <p:cNvPr id="20" name="Inhaltsplatzhalter 2"/>
          <p:cNvSpPr txBox="1">
            <a:spLocks/>
          </p:cNvSpPr>
          <p:nvPr/>
        </p:nvSpPr>
        <p:spPr>
          <a:xfrm>
            <a:off x="925142" y="5531678"/>
            <a:ext cx="6359226" cy="935837"/>
          </a:xfrm>
          <a:prstGeom prst="rect">
            <a:avLst/>
          </a:prstGeom>
          <a:noFill/>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Bef>
                <a:spcPts val="1200"/>
              </a:spcBef>
              <a:buFont typeface="Wingdings" panose="05000000000000000000" pitchFamily="2" charset="2"/>
              <a:buChar char="§"/>
            </a:pPr>
            <a:r>
              <a:rPr lang="en-US" sz="1500" dirty="0" smtClean="0">
                <a:solidFill>
                  <a:srgbClr val="FF0000"/>
                </a:solidFill>
              </a:rPr>
              <a:t>Specific features: </a:t>
            </a:r>
          </a:p>
          <a:p>
            <a:pPr marL="685800" lvl="1">
              <a:spcBef>
                <a:spcPts val="600"/>
              </a:spcBef>
              <a:buFont typeface="Wingdings" panose="05000000000000000000" pitchFamily="2" charset="2"/>
              <a:buChar char="§"/>
            </a:pPr>
            <a:r>
              <a:rPr lang="en-US" sz="1600" dirty="0" smtClean="0">
                <a:solidFill>
                  <a:schemeClr val="tx1"/>
                </a:solidFill>
              </a:rPr>
              <a:t>testing of the polarity change within the specified time of 60 sec.</a:t>
            </a:r>
          </a:p>
          <a:p>
            <a:pPr marL="685800" lvl="1">
              <a:spcBef>
                <a:spcPts val="600"/>
              </a:spcBef>
              <a:buFont typeface="Wingdings" panose="05000000000000000000" pitchFamily="2" charset="2"/>
              <a:buChar char="§"/>
            </a:pPr>
            <a:r>
              <a:rPr lang="en-US" sz="1600" dirty="0" smtClean="0">
                <a:solidFill>
                  <a:schemeClr val="tx1"/>
                </a:solidFill>
              </a:rPr>
              <a:t>q</a:t>
            </a:r>
            <a:r>
              <a:rPr lang="en-US" sz="1600" dirty="0" smtClean="0">
                <a:solidFill>
                  <a:schemeClr val="tx1"/>
                </a:solidFill>
              </a:rPr>
              <a:t>uadrupole ramping test within the planned antiproton cooling cycle according to the requirements (0.024 T/s ramping rate).</a:t>
            </a:r>
            <a:endParaRPr lang="en-US" sz="1600" dirty="0">
              <a:solidFill>
                <a:srgbClr val="0070C0"/>
              </a:solidFill>
            </a:endParaRPr>
          </a:p>
          <a:p>
            <a:pPr marL="0" indent="0">
              <a:buNone/>
            </a:pPr>
            <a:endParaRPr lang="en-US" sz="1600" dirty="0">
              <a:solidFill>
                <a:srgbClr val="0070C0"/>
              </a:solidFill>
            </a:endParaRPr>
          </a:p>
          <a:p>
            <a:pPr marL="0" indent="0">
              <a:buNone/>
            </a:pPr>
            <a:endParaRPr lang="de-DE" altLang="de-DE" sz="1400" dirty="0"/>
          </a:p>
        </p:txBody>
      </p:sp>
      <p:pic>
        <p:nvPicPr>
          <p:cNvPr id="45" name="Рисунок 12"/>
          <p:cNvPicPr/>
          <p:nvPr/>
        </p:nvPicPr>
        <p:blipFill>
          <a:blip r:embed="rId2" cstate="print"/>
          <a:stretch>
            <a:fillRect/>
          </a:stretch>
        </p:blipFill>
        <p:spPr>
          <a:xfrm>
            <a:off x="263475" y="1289425"/>
            <a:ext cx="2787727" cy="1815506"/>
          </a:xfrm>
          <a:prstGeom prst="rect">
            <a:avLst/>
          </a:prstGeom>
        </p:spPr>
      </p:pic>
      <p:sp>
        <p:nvSpPr>
          <p:cNvPr id="46" name="Содержимое 10"/>
          <p:cNvSpPr>
            <a:spLocks noGrp="1"/>
          </p:cNvSpPr>
          <p:nvPr>
            <p:ph idx="1"/>
          </p:nvPr>
        </p:nvSpPr>
        <p:spPr>
          <a:xfrm>
            <a:off x="263475" y="3303042"/>
            <a:ext cx="2787727" cy="2334072"/>
          </a:xfrm>
        </p:spPr>
        <p:txBody>
          <a:bodyPr>
            <a:normAutofit fontScale="55000" lnSpcReduction="20000"/>
          </a:bodyPr>
          <a:lstStyle/>
          <a:p>
            <a:pPr>
              <a:buNone/>
            </a:pPr>
            <a:r>
              <a:rPr lang="en-US" sz="2000" b="1" i="1" dirty="0" smtClean="0">
                <a:latin typeface="Arial" pitchFamily="34" charset="0"/>
                <a:cs typeface="Arial" pitchFamily="34" charset="0"/>
              </a:rPr>
              <a:t>List of QPC type PC control and status </a:t>
            </a:r>
            <a:endParaRPr lang="en-US" sz="2000" b="1" i="1" dirty="0" smtClean="0">
              <a:latin typeface="Arial" pitchFamily="34" charset="0"/>
              <a:cs typeface="Arial" pitchFamily="34" charset="0"/>
            </a:endParaRPr>
          </a:p>
          <a:p>
            <a:pPr>
              <a:buNone/>
            </a:pPr>
            <a:r>
              <a:rPr lang="en-US" sz="2000" b="1" i="1" dirty="0" smtClean="0">
                <a:latin typeface="Arial" pitchFamily="34" charset="0"/>
                <a:cs typeface="Arial" pitchFamily="34" charset="0"/>
              </a:rPr>
              <a:t>channels</a:t>
            </a:r>
            <a:r>
              <a:rPr lang="en-US" sz="2000" b="1" i="1" dirty="0" smtClean="0">
                <a:latin typeface="Arial" pitchFamily="34" charset="0"/>
                <a:cs typeface="Arial" pitchFamily="34" charset="0"/>
              </a:rPr>
              <a:t>:</a:t>
            </a:r>
          </a:p>
          <a:p>
            <a:r>
              <a:rPr lang="en-US" sz="2000" dirty="0" smtClean="0">
                <a:latin typeface="Arial" pitchFamily="34" charset="0"/>
                <a:cs typeface="Arial" pitchFamily="34" charset="0"/>
              </a:rPr>
              <a:t>Control: PC soft start</a:t>
            </a:r>
          </a:p>
          <a:p>
            <a:r>
              <a:rPr lang="en-US" sz="2000" dirty="0" smtClean="0">
                <a:latin typeface="Arial" pitchFamily="34" charset="0"/>
                <a:cs typeface="Arial" pitchFamily="34" charset="0"/>
              </a:rPr>
              <a:t>Control: PC on/off</a:t>
            </a:r>
          </a:p>
          <a:p>
            <a:r>
              <a:rPr lang="en-US" sz="2000" dirty="0" smtClean="0">
                <a:latin typeface="Arial" pitchFamily="34" charset="0"/>
                <a:cs typeface="Arial" pitchFamily="34" charset="0"/>
              </a:rPr>
              <a:t>Control: Output current </a:t>
            </a:r>
            <a:r>
              <a:rPr lang="en-US" sz="2000" dirty="0" err="1" smtClean="0">
                <a:latin typeface="Arial" pitchFamily="34" charset="0"/>
                <a:cs typeface="Arial" pitchFamily="34" charset="0"/>
              </a:rPr>
              <a:t>setpoint</a:t>
            </a:r>
            <a:endParaRPr lang="en-US" sz="2000" dirty="0" smtClean="0">
              <a:latin typeface="Arial" pitchFamily="34" charset="0"/>
              <a:cs typeface="Arial" pitchFamily="34" charset="0"/>
            </a:endParaRPr>
          </a:p>
          <a:p>
            <a:r>
              <a:rPr lang="en-US" sz="2000" dirty="0" smtClean="0">
                <a:latin typeface="Arial" pitchFamily="34" charset="0"/>
                <a:cs typeface="Arial" pitchFamily="34" charset="0"/>
              </a:rPr>
              <a:t>Status: Load current</a:t>
            </a:r>
          </a:p>
          <a:p>
            <a:r>
              <a:rPr lang="en-US" sz="2000" dirty="0" smtClean="0">
                <a:latin typeface="Arial" pitchFamily="34" charset="0"/>
                <a:cs typeface="Arial" pitchFamily="34" charset="0"/>
              </a:rPr>
              <a:t>Status: Load voltage</a:t>
            </a:r>
          </a:p>
          <a:p>
            <a:r>
              <a:rPr lang="en-US" sz="2000" dirty="0" smtClean="0">
                <a:latin typeface="Arial" pitchFamily="34" charset="0"/>
                <a:cs typeface="Arial" pitchFamily="34" charset="0"/>
              </a:rPr>
              <a:t>Status: Primary current</a:t>
            </a:r>
          </a:p>
          <a:p>
            <a:r>
              <a:rPr lang="en-US" sz="2000" dirty="0" smtClean="0">
                <a:latin typeface="Arial" pitchFamily="34" charset="0"/>
                <a:cs typeface="Arial" pitchFamily="34" charset="0"/>
              </a:rPr>
              <a:t>Status: </a:t>
            </a:r>
            <a:r>
              <a:rPr lang="en-US" sz="2000" dirty="0" err="1" smtClean="0">
                <a:latin typeface="Arial" pitchFamily="34" charset="0"/>
                <a:cs typeface="Arial" pitchFamily="34" charset="0"/>
              </a:rPr>
              <a:t>Dclink</a:t>
            </a:r>
            <a:r>
              <a:rPr lang="en-US" sz="2000" dirty="0" smtClean="0">
                <a:latin typeface="Arial" pitchFamily="34" charset="0"/>
                <a:cs typeface="Arial" pitchFamily="34" charset="0"/>
              </a:rPr>
              <a:t> voltage</a:t>
            </a:r>
          </a:p>
          <a:p>
            <a:r>
              <a:rPr lang="en-US" sz="2000" dirty="0" smtClean="0">
                <a:latin typeface="Arial" pitchFamily="34" charset="0"/>
                <a:cs typeface="Arial" pitchFamily="34" charset="0"/>
              </a:rPr>
              <a:t>Status: Earth current</a:t>
            </a:r>
          </a:p>
          <a:p>
            <a:r>
              <a:rPr lang="en-US" sz="2000" dirty="0" smtClean="0">
                <a:latin typeface="Arial" pitchFamily="34" charset="0"/>
                <a:cs typeface="Arial" pitchFamily="34" charset="0"/>
              </a:rPr>
              <a:t>Status: up to 20 DIN </a:t>
            </a:r>
          </a:p>
          <a:p>
            <a:endParaRPr lang="en-US" sz="2000" dirty="0" smtClean="0">
              <a:latin typeface="Arial" pitchFamily="34" charset="0"/>
              <a:cs typeface="Arial" pitchFamily="34" charset="0"/>
            </a:endParaRPr>
          </a:p>
          <a:p>
            <a:pPr>
              <a:buNone/>
            </a:pPr>
            <a:endParaRPr lang="en-US" sz="2000" dirty="0" smtClean="0">
              <a:latin typeface="Arial" pitchFamily="34" charset="0"/>
              <a:cs typeface="Arial" pitchFamily="34" charset="0"/>
            </a:endParaRPr>
          </a:p>
          <a:p>
            <a:pPr lvl="1"/>
            <a:endParaRPr lang="en-US" sz="2000" dirty="0" smtClean="0">
              <a:latin typeface="Arial" pitchFamily="34" charset="0"/>
              <a:cs typeface="Arial" pitchFamily="34" charset="0"/>
            </a:endParaRPr>
          </a:p>
          <a:p>
            <a:pPr>
              <a:buNone/>
            </a:pPr>
            <a:endParaRPr lang="en-US" sz="2400" dirty="0" smtClean="0">
              <a:latin typeface="Arial" pitchFamily="34" charset="0"/>
              <a:cs typeface="Arial" pitchFamily="34" charset="0"/>
            </a:endParaRPr>
          </a:p>
          <a:p>
            <a:endParaRPr lang="ru-RU" sz="2400" dirty="0">
              <a:latin typeface="Arial" pitchFamily="34" charset="0"/>
              <a:cs typeface="Arial" pitchFamily="34" charset="0"/>
            </a:endParaRPr>
          </a:p>
        </p:txBody>
      </p:sp>
      <p:graphicFrame>
        <p:nvGraphicFramePr>
          <p:cNvPr id="47" name="Таблица 10"/>
          <p:cNvGraphicFramePr>
            <a:graphicFrameLocks noGrp="1"/>
          </p:cNvGraphicFramePr>
          <p:nvPr>
            <p:extLst>
              <p:ext uri="{D42A27DB-BD31-4B8C-83A1-F6EECF244321}">
                <p14:modId xmlns:p14="http://schemas.microsoft.com/office/powerpoint/2010/main" val="2402873863"/>
              </p:ext>
            </p:extLst>
          </p:nvPr>
        </p:nvGraphicFramePr>
        <p:xfrm>
          <a:off x="3414991" y="1279388"/>
          <a:ext cx="5224917" cy="4435107"/>
        </p:xfrm>
        <a:graphic>
          <a:graphicData uri="http://schemas.openxmlformats.org/drawingml/2006/table">
            <a:tbl>
              <a:tblPr firstRow="1" bandRow="1">
                <a:tableStyleId>{5C22544A-7EE6-4342-B048-85BDC9FD1C3A}</a:tableStyleId>
              </a:tblPr>
              <a:tblGrid>
                <a:gridCol w="1741639">
                  <a:extLst>
                    <a:ext uri="{9D8B030D-6E8A-4147-A177-3AD203B41FA5}">
                      <a16:colId xmlns:a16="http://schemas.microsoft.com/office/drawing/2014/main" val="20000"/>
                    </a:ext>
                  </a:extLst>
                </a:gridCol>
                <a:gridCol w="1741639">
                  <a:extLst>
                    <a:ext uri="{9D8B030D-6E8A-4147-A177-3AD203B41FA5}">
                      <a16:colId xmlns:a16="http://schemas.microsoft.com/office/drawing/2014/main" val="20001"/>
                    </a:ext>
                  </a:extLst>
                </a:gridCol>
                <a:gridCol w="1741639">
                  <a:extLst>
                    <a:ext uri="{9D8B030D-6E8A-4147-A177-3AD203B41FA5}">
                      <a16:colId xmlns:a16="http://schemas.microsoft.com/office/drawing/2014/main" val="20002"/>
                    </a:ext>
                  </a:extLst>
                </a:gridCol>
              </a:tblGrid>
              <a:tr h="131255">
                <a:tc>
                  <a:txBody>
                    <a:bodyPr/>
                    <a:lstStyle/>
                    <a:p>
                      <a:pPr>
                        <a:lnSpc>
                          <a:spcPct val="107000"/>
                        </a:lnSpc>
                        <a:spcAft>
                          <a:spcPts val="0"/>
                        </a:spcAft>
                      </a:pPr>
                      <a:r>
                        <a:rPr lang="en-US" sz="1100" dirty="0">
                          <a:latin typeface="Calibri"/>
                          <a:ea typeface="Calibri"/>
                          <a:cs typeface="Times New Roman"/>
                        </a:rPr>
                        <a:t>Interlock source</a:t>
                      </a:r>
                      <a:endParaRPr lang="ru-RU" sz="1100" dirty="0">
                        <a:latin typeface="Calibri"/>
                        <a:ea typeface="Calibri"/>
                        <a:cs typeface="Times New Roman"/>
                      </a:endParaRPr>
                    </a:p>
                  </a:txBody>
                  <a:tcPr marL="68580" marR="68580" marT="0" marB="0"/>
                </a:tc>
                <a:tc>
                  <a:txBody>
                    <a:bodyPr/>
                    <a:lstStyle/>
                    <a:p>
                      <a:pPr>
                        <a:lnSpc>
                          <a:spcPct val="107000"/>
                        </a:lnSpc>
                        <a:spcAft>
                          <a:spcPts val="0"/>
                        </a:spcAft>
                      </a:pPr>
                      <a:r>
                        <a:rPr lang="en-US" sz="1100" dirty="0">
                          <a:latin typeface="Calibri"/>
                          <a:ea typeface="Calibri"/>
                          <a:cs typeface="Times New Roman"/>
                        </a:rPr>
                        <a:t>Interlock </a:t>
                      </a:r>
                      <a:endParaRPr lang="ru-RU" sz="1100" dirty="0">
                        <a:latin typeface="Calibri"/>
                        <a:ea typeface="Calibri"/>
                        <a:cs typeface="Times New Roman"/>
                      </a:endParaRPr>
                    </a:p>
                  </a:txBody>
                  <a:tcPr marL="68580" marR="68580" marT="0" marB="0"/>
                </a:tc>
                <a:tc>
                  <a:txBody>
                    <a:bodyPr/>
                    <a:lstStyle/>
                    <a:p>
                      <a:pPr>
                        <a:lnSpc>
                          <a:spcPct val="107000"/>
                        </a:lnSpc>
                        <a:spcAft>
                          <a:spcPts val="0"/>
                        </a:spcAft>
                      </a:pPr>
                      <a:r>
                        <a:rPr lang="en-US" sz="1100">
                          <a:latin typeface="Calibri"/>
                          <a:ea typeface="Calibri"/>
                          <a:cs typeface="Times New Roman"/>
                        </a:rPr>
                        <a:t>ICM target connector</a:t>
                      </a:r>
                      <a:endParaRPr lang="ru-RU" sz="1100">
                        <a:latin typeface="Calibri"/>
                        <a:ea typeface="Calibri"/>
                        <a:cs typeface="Times New Roman"/>
                      </a:endParaRPr>
                    </a:p>
                  </a:txBody>
                  <a:tcPr marL="68580" marR="68580" marT="0" marB="0"/>
                </a:tc>
                <a:extLst>
                  <a:ext uri="{0D108BD9-81ED-4DB2-BD59-A6C34878D82A}">
                    <a16:rowId xmlns:a16="http://schemas.microsoft.com/office/drawing/2014/main" val="10000"/>
                  </a:ext>
                </a:extLst>
              </a:tr>
              <a:tr h="131255">
                <a:tc gridSpan="3">
                  <a:txBody>
                    <a:bodyPr/>
                    <a:lstStyle/>
                    <a:p>
                      <a:pPr>
                        <a:lnSpc>
                          <a:spcPct val="107000"/>
                        </a:lnSpc>
                        <a:spcAft>
                          <a:spcPts val="0"/>
                        </a:spcAft>
                      </a:pPr>
                      <a:r>
                        <a:rPr lang="en-US" sz="900" dirty="0">
                          <a:latin typeface="Calibri"/>
                          <a:ea typeface="Calibri"/>
                          <a:cs typeface="Times New Roman"/>
                        </a:rPr>
                        <a:t>ICM board</a:t>
                      </a:r>
                      <a:endParaRPr lang="ru-RU" sz="900" dirty="0">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01"/>
                  </a:ext>
                </a:extLst>
              </a:tr>
              <a:tr h="131255">
                <a:tc>
                  <a:txBody>
                    <a:bodyPr/>
                    <a:lstStyle/>
                    <a:p>
                      <a:pPr>
                        <a:lnSpc>
                          <a:spcPct val="107000"/>
                        </a:lnSpc>
                        <a:spcAft>
                          <a:spcPts val="0"/>
                        </a:spcAft>
                      </a:pPr>
                      <a:r>
                        <a:rPr lang="en-US" sz="900">
                          <a:latin typeface="Calibri"/>
                          <a:ea typeface="Calibri"/>
                          <a:cs typeface="Times New Roman"/>
                        </a:rPr>
                        <a:t>Main contactor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DIN1 - Main contactor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X4</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2"/>
                  </a:ext>
                </a:extLst>
              </a:tr>
              <a:tr h="131255">
                <a:tc>
                  <a:txBody>
                    <a:bodyPr/>
                    <a:lstStyle/>
                    <a:p>
                      <a:pPr>
                        <a:lnSpc>
                          <a:spcPct val="107000"/>
                        </a:lnSpc>
                        <a:spcAft>
                          <a:spcPts val="0"/>
                        </a:spcAft>
                      </a:pPr>
                      <a:r>
                        <a:rPr lang="en-US" sz="900">
                          <a:latin typeface="Calibri"/>
                          <a:ea typeface="Calibri"/>
                          <a:cs typeface="Times New Roman"/>
                        </a:rPr>
                        <a:t>Fast shutdown + Door switch</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DIN2 – Fast OFF</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X5</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3"/>
                  </a:ext>
                </a:extLst>
              </a:tr>
              <a:tr h="131255">
                <a:tc>
                  <a:txBody>
                    <a:bodyPr/>
                    <a:lstStyle/>
                    <a:p>
                      <a:pPr>
                        <a:lnSpc>
                          <a:spcPct val="107000"/>
                        </a:lnSpc>
                        <a:spcAft>
                          <a:spcPts val="0"/>
                        </a:spcAft>
                      </a:pPr>
                      <a:r>
                        <a:rPr lang="en-US" sz="900">
                          <a:latin typeface="Calibri"/>
                          <a:ea typeface="Calibri"/>
                          <a:cs typeface="Times New Roman"/>
                        </a:rPr>
                        <a:t>Control Part Mains Monitor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DIN3 – Control Part Mains Voltage</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X6</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4"/>
                  </a:ext>
                </a:extLst>
              </a:tr>
              <a:tr h="131255">
                <a:tc>
                  <a:txBody>
                    <a:bodyPr/>
                    <a:lstStyle/>
                    <a:p>
                      <a:pPr>
                        <a:lnSpc>
                          <a:spcPct val="107000"/>
                        </a:lnSpc>
                        <a:spcAft>
                          <a:spcPts val="0"/>
                        </a:spcAft>
                      </a:pPr>
                      <a:r>
                        <a:rPr lang="en-US" sz="900">
                          <a:latin typeface="Calibri"/>
                          <a:ea typeface="Calibri"/>
                          <a:cs typeface="Times New Roman"/>
                        </a:rPr>
                        <a:t>Power Part Mains Monitor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DIN4 – Power Part Mains Voltage</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X7</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5"/>
                  </a:ext>
                </a:extLst>
              </a:tr>
              <a:tr h="131255">
                <a:tc>
                  <a:txBody>
                    <a:bodyPr/>
                    <a:lstStyle/>
                    <a:p>
                      <a:pPr>
                        <a:lnSpc>
                          <a:spcPct val="107000"/>
                        </a:lnSpc>
                        <a:spcAft>
                          <a:spcPts val="0"/>
                        </a:spcAft>
                      </a:pPr>
                      <a:r>
                        <a:rPr lang="en-US" sz="900">
                          <a:latin typeface="Calibri"/>
                          <a:ea typeface="Calibri"/>
                          <a:cs typeface="Times New Roman"/>
                        </a:rPr>
                        <a:t>Control part power CBs status</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DIN5 – Protective Power Switch</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X8</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6"/>
                  </a:ext>
                </a:extLst>
              </a:tr>
              <a:tr h="131255">
                <a:tc>
                  <a:txBody>
                    <a:bodyPr/>
                    <a:lstStyle/>
                    <a:p>
                      <a:pPr>
                        <a:lnSpc>
                          <a:spcPct val="107000"/>
                        </a:lnSpc>
                        <a:spcAft>
                          <a:spcPts val="0"/>
                        </a:spcAft>
                      </a:pPr>
                      <a:r>
                        <a:rPr lang="en-US" sz="900">
                          <a:latin typeface="Calibri"/>
                          <a:ea typeface="Calibri"/>
                          <a:cs typeface="Times New Roman"/>
                        </a:rPr>
                        <a:t>Heatsink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DIN6 – Heatsink overheat</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X9</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7"/>
                  </a:ext>
                </a:extLst>
              </a:tr>
              <a:tr h="131255">
                <a:tc>
                  <a:txBody>
                    <a:bodyPr/>
                    <a:lstStyle/>
                    <a:p>
                      <a:pPr>
                        <a:lnSpc>
                          <a:spcPct val="107000"/>
                        </a:lnSpc>
                        <a:spcAft>
                          <a:spcPts val="0"/>
                        </a:spcAft>
                      </a:pPr>
                      <a:r>
                        <a:rPr lang="en-US" sz="900">
                          <a:solidFill>
                            <a:srgbClr val="0070C0"/>
                          </a:solidFill>
                          <a:latin typeface="Calibri"/>
                          <a:ea typeface="Calibri"/>
                          <a:cs typeface="Times New Roman"/>
                        </a:rPr>
                        <a:t>PAS Interlock / reserve</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solidFill>
                            <a:srgbClr val="0070C0"/>
                          </a:solidFill>
                          <a:latin typeface="Calibri"/>
                          <a:ea typeface="Calibri"/>
                          <a:cs typeface="Times New Roman"/>
                        </a:rPr>
                        <a:t>DIN7 – PAS interlock</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X10</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8"/>
                  </a:ext>
                </a:extLst>
              </a:tr>
              <a:tr h="131255">
                <a:tc>
                  <a:txBody>
                    <a:bodyPr/>
                    <a:lstStyle/>
                    <a:p>
                      <a:pPr>
                        <a:lnSpc>
                          <a:spcPct val="107000"/>
                        </a:lnSpc>
                        <a:spcAft>
                          <a:spcPts val="0"/>
                        </a:spcAft>
                      </a:pPr>
                      <a:r>
                        <a:rPr lang="en-US" sz="900">
                          <a:latin typeface="Calibri"/>
                          <a:ea typeface="Calibri"/>
                          <a:cs typeface="Times New Roman"/>
                        </a:rPr>
                        <a:t>WCable connection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DIN8 – Load cable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X11</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09"/>
                  </a:ext>
                </a:extLst>
              </a:tr>
              <a:tr h="176643">
                <a:tc>
                  <a:txBody>
                    <a:bodyPr/>
                    <a:lstStyle/>
                    <a:p>
                      <a:pPr>
                        <a:lnSpc>
                          <a:spcPct val="107000"/>
                        </a:lnSpc>
                        <a:spcAft>
                          <a:spcPts val="0"/>
                        </a:spcAft>
                      </a:pPr>
                      <a:r>
                        <a:rPr lang="en-US" sz="900">
                          <a:latin typeface="Calibri"/>
                          <a:ea typeface="Calibri"/>
                          <a:cs typeface="Times New Roman"/>
                        </a:rPr>
                        <a:t>Termoswitch @130 </a:t>
                      </a:r>
                      <a:endParaRPr lang="ru-RU" sz="900">
                        <a:latin typeface="Calibri"/>
                        <a:ea typeface="Calibri"/>
                        <a:cs typeface="Times New Roman"/>
                      </a:endParaRPr>
                    </a:p>
                    <a:p>
                      <a:pPr>
                        <a:lnSpc>
                          <a:spcPct val="107000"/>
                        </a:lnSpc>
                        <a:spcAft>
                          <a:spcPts val="0"/>
                        </a:spcAft>
                      </a:pPr>
                      <a:r>
                        <a:rPr lang="en-US" sz="900">
                          <a:latin typeface="Calibri"/>
                          <a:ea typeface="Calibri"/>
                          <a:cs typeface="Times New Roman"/>
                        </a:rPr>
                        <a:t>Transformer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DIN9 – Step-down transformer warning</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X12</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0"/>
                  </a:ext>
                </a:extLst>
              </a:tr>
              <a:tr h="176643">
                <a:tc>
                  <a:txBody>
                    <a:bodyPr/>
                    <a:lstStyle/>
                    <a:p>
                      <a:pPr>
                        <a:lnSpc>
                          <a:spcPct val="107000"/>
                        </a:lnSpc>
                        <a:spcAft>
                          <a:spcPts val="0"/>
                        </a:spcAft>
                      </a:pPr>
                      <a:r>
                        <a:rPr lang="en-US" sz="900">
                          <a:latin typeface="Calibri"/>
                          <a:ea typeface="Calibri"/>
                          <a:cs typeface="Times New Roman"/>
                        </a:rPr>
                        <a:t>TermoSwitch @120</a:t>
                      </a:r>
                      <a:endParaRPr lang="ru-RU" sz="900">
                        <a:latin typeface="Calibri"/>
                        <a:ea typeface="Calibri"/>
                        <a:cs typeface="Times New Roman"/>
                      </a:endParaRPr>
                    </a:p>
                    <a:p>
                      <a:pPr>
                        <a:lnSpc>
                          <a:spcPct val="107000"/>
                        </a:lnSpc>
                        <a:spcAft>
                          <a:spcPts val="0"/>
                        </a:spcAft>
                      </a:pPr>
                      <a:r>
                        <a:rPr lang="en-US" sz="900">
                          <a:latin typeface="Calibri"/>
                          <a:ea typeface="Calibri"/>
                          <a:cs typeface="Times New Roman"/>
                        </a:rPr>
                        <a:t>Transformer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DIN10 – Step-down transformer Overheat</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X13</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1"/>
                  </a:ext>
                </a:extLst>
              </a:tr>
              <a:tr h="131255">
                <a:tc>
                  <a:txBody>
                    <a:bodyPr/>
                    <a:lstStyle/>
                    <a:p>
                      <a:pPr>
                        <a:lnSpc>
                          <a:spcPct val="107000"/>
                        </a:lnSpc>
                        <a:spcAft>
                          <a:spcPts val="0"/>
                        </a:spcAft>
                      </a:pPr>
                      <a:r>
                        <a:rPr lang="en-US" sz="900">
                          <a:latin typeface="Calibri"/>
                          <a:ea typeface="Calibri"/>
                          <a:cs typeface="Times New Roman"/>
                        </a:rPr>
                        <a:t>Output overvoltage</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AIN1 – Load voltage</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X2</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2"/>
                  </a:ext>
                </a:extLst>
              </a:tr>
              <a:tr h="131255">
                <a:tc>
                  <a:txBody>
                    <a:bodyPr/>
                    <a:lstStyle/>
                    <a:p>
                      <a:pPr>
                        <a:lnSpc>
                          <a:spcPct val="107000"/>
                        </a:lnSpc>
                        <a:spcAft>
                          <a:spcPts val="0"/>
                        </a:spcAft>
                      </a:pPr>
                      <a:r>
                        <a:rPr lang="en-US" sz="900">
                          <a:latin typeface="Calibri"/>
                          <a:ea typeface="Calibri"/>
                          <a:cs typeface="Times New Roman"/>
                        </a:rPr>
                        <a:t>Primary overcurrent</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AIN2 – Primary current </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X31</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3"/>
                  </a:ext>
                </a:extLst>
              </a:tr>
              <a:tr h="131255">
                <a:tc>
                  <a:txBody>
                    <a:bodyPr/>
                    <a:lstStyle/>
                    <a:p>
                      <a:pPr>
                        <a:lnSpc>
                          <a:spcPct val="107000"/>
                        </a:lnSpc>
                        <a:spcAft>
                          <a:spcPts val="0"/>
                        </a:spcAft>
                      </a:pPr>
                      <a:r>
                        <a:rPr lang="en-US" sz="900">
                          <a:latin typeface="Calibri"/>
                          <a:ea typeface="Calibri"/>
                          <a:cs typeface="Times New Roman"/>
                        </a:rPr>
                        <a:t>DC Link voltage level</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AIN3 – DCLink voltage  </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X3</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4"/>
                  </a:ext>
                </a:extLst>
              </a:tr>
              <a:tr h="131255">
                <a:tc>
                  <a:txBody>
                    <a:bodyPr/>
                    <a:lstStyle/>
                    <a:p>
                      <a:pPr>
                        <a:lnSpc>
                          <a:spcPct val="107000"/>
                        </a:lnSpc>
                        <a:spcAft>
                          <a:spcPts val="0"/>
                        </a:spcAft>
                      </a:pPr>
                      <a:r>
                        <a:rPr lang="en-US" sz="900">
                          <a:latin typeface="Calibri"/>
                          <a:ea typeface="Calibri"/>
                          <a:cs typeface="Times New Roman"/>
                        </a:rPr>
                        <a:t>Earth current monitor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AIN4 – Earth current</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X32</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5"/>
                  </a:ext>
                </a:extLst>
              </a:tr>
              <a:tr h="131255">
                <a:tc>
                  <a:txBody>
                    <a:bodyPr/>
                    <a:lstStyle/>
                    <a:p>
                      <a:pPr>
                        <a:lnSpc>
                          <a:spcPct val="107000"/>
                        </a:lnSpc>
                        <a:spcAft>
                          <a:spcPts val="0"/>
                        </a:spcAft>
                      </a:pPr>
                      <a:r>
                        <a:rPr lang="en-US" sz="900">
                          <a:latin typeface="Calibri"/>
                          <a:ea typeface="Calibri"/>
                          <a:cs typeface="Times New Roman"/>
                        </a:rPr>
                        <a:t>Out Oscillations</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AIN5</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X15</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6"/>
                  </a:ext>
                </a:extLst>
              </a:tr>
              <a:tr h="131255">
                <a:tc>
                  <a:txBody>
                    <a:bodyPr/>
                    <a:lstStyle/>
                    <a:p>
                      <a:pPr>
                        <a:lnSpc>
                          <a:spcPct val="107000"/>
                        </a:lnSpc>
                        <a:spcAft>
                          <a:spcPts val="0"/>
                        </a:spcAft>
                      </a:pPr>
                      <a:r>
                        <a:rPr lang="en-US" sz="900">
                          <a:latin typeface="Calibri"/>
                          <a:ea typeface="Calibri"/>
                          <a:cs typeface="Times New Roman"/>
                        </a:rPr>
                        <a:t>Waterflow monitor 1</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WF1 – PC waterflow monitor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X30</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7"/>
                  </a:ext>
                </a:extLst>
              </a:tr>
              <a:tr h="131255">
                <a:tc>
                  <a:txBody>
                    <a:bodyPr/>
                    <a:lstStyle/>
                    <a:p>
                      <a:pPr>
                        <a:lnSpc>
                          <a:spcPct val="107000"/>
                        </a:lnSpc>
                        <a:spcAft>
                          <a:spcPts val="0"/>
                        </a:spcAft>
                      </a:pPr>
                      <a:r>
                        <a:rPr lang="en-US" sz="900">
                          <a:latin typeface="Calibri"/>
                          <a:ea typeface="Calibri"/>
                          <a:cs typeface="Times New Roman"/>
                        </a:rPr>
                        <a:t>Waterflow monitor 2</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WF2 – WCable waterflow monitor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X30</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18"/>
                  </a:ext>
                </a:extLst>
              </a:tr>
              <a:tr h="131255">
                <a:tc gridSpan="3">
                  <a:txBody>
                    <a:bodyPr/>
                    <a:lstStyle/>
                    <a:p>
                      <a:pPr>
                        <a:lnSpc>
                          <a:spcPct val="107000"/>
                        </a:lnSpc>
                        <a:spcAft>
                          <a:spcPts val="0"/>
                        </a:spcAft>
                      </a:pPr>
                      <a:r>
                        <a:rPr lang="en-US" sz="900">
                          <a:latin typeface="Calibri"/>
                          <a:ea typeface="Calibri"/>
                          <a:cs typeface="Times New Roman"/>
                        </a:rPr>
                        <a:t>40 DIN Extention board</a:t>
                      </a:r>
                      <a:endParaRPr lang="ru-RU" sz="900">
                        <a:latin typeface="Calibri"/>
                        <a:ea typeface="Calibri"/>
                        <a:cs typeface="Times New Roman"/>
                      </a:endParaRPr>
                    </a:p>
                  </a:txBody>
                  <a:tcPr marL="68580" marR="68580" marT="0" marB="0"/>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val="10019"/>
                  </a:ext>
                </a:extLst>
              </a:tr>
              <a:tr h="131255">
                <a:tc>
                  <a:txBody>
                    <a:bodyPr/>
                    <a:lstStyle/>
                    <a:p>
                      <a:pPr>
                        <a:lnSpc>
                          <a:spcPct val="107000"/>
                        </a:lnSpc>
                        <a:spcAft>
                          <a:spcPts val="0"/>
                        </a:spcAft>
                      </a:pPr>
                      <a:r>
                        <a:rPr lang="en-US" sz="900">
                          <a:latin typeface="Calibri"/>
                          <a:ea typeface="Calibri"/>
                          <a:cs typeface="Times New Roman"/>
                        </a:rPr>
                        <a:t>Thermo SW Magnet 1 – EXT1</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DIN11 – Load protection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EBoard</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20"/>
                  </a:ext>
                </a:extLst>
              </a:tr>
              <a:tr h="131255">
                <a:tc>
                  <a:txBody>
                    <a:bodyPr/>
                    <a:lstStyle/>
                    <a:p>
                      <a:pPr>
                        <a:lnSpc>
                          <a:spcPct val="107000"/>
                        </a:lnSpc>
                        <a:spcAft>
                          <a:spcPts val="0"/>
                        </a:spcAft>
                      </a:pPr>
                      <a:r>
                        <a:rPr lang="en-US" sz="900">
                          <a:latin typeface="Calibri"/>
                          <a:ea typeface="Calibri"/>
                          <a:cs typeface="Times New Roman"/>
                        </a:rPr>
                        <a:t>CWater SW Magnet 1 – EXT1</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DIN12 – Load protection Water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EBoard</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21"/>
                  </a:ext>
                </a:extLst>
              </a:tr>
              <a:tr h="131255">
                <a:tc>
                  <a:txBody>
                    <a:bodyPr/>
                    <a:lstStyle/>
                    <a:p>
                      <a:pPr>
                        <a:lnSpc>
                          <a:spcPct val="107000"/>
                        </a:lnSpc>
                        <a:spcAft>
                          <a:spcPts val="0"/>
                        </a:spcAft>
                      </a:pPr>
                      <a:r>
                        <a:rPr lang="en-US" sz="900" dirty="0" err="1">
                          <a:latin typeface="Calibri"/>
                          <a:ea typeface="Calibri"/>
                          <a:cs typeface="Times New Roman"/>
                        </a:rPr>
                        <a:t>Thermo</a:t>
                      </a:r>
                      <a:r>
                        <a:rPr lang="en-US" sz="900" dirty="0">
                          <a:latin typeface="Calibri"/>
                          <a:ea typeface="Calibri"/>
                          <a:cs typeface="Times New Roman"/>
                        </a:rPr>
                        <a:t> SW Magnet 2 – EXT2</a:t>
                      </a:r>
                      <a:endParaRPr lang="ru-RU" sz="900" dirty="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DIN13 – Load protection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EBoard</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22"/>
                  </a:ext>
                </a:extLst>
              </a:tr>
              <a:tr h="131255">
                <a:tc>
                  <a:txBody>
                    <a:bodyPr/>
                    <a:lstStyle/>
                    <a:p>
                      <a:pPr>
                        <a:lnSpc>
                          <a:spcPct val="107000"/>
                        </a:lnSpc>
                        <a:spcAft>
                          <a:spcPts val="0"/>
                        </a:spcAft>
                      </a:pPr>
                      <a:r>
                        <a:rPr lang="en-US" sz="900">
                          <a:latin typeface="Calibri"/>
                          <a:ea typeface="Calibri"/>
                          <a:cs typeface="Times New Roman"/>
                        </a:rPr>
                        <a:t>CWater SW Magnet 2 – EXT2</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DIN14 – Load protection Water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EBoard</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23"/>
                  </a:ext>
                </a:extLst>
              </a:tr>
              <a:tr h="131255">
                <a:tc>
                  <a:txBody>
                    <a:bodyPr/>
                    <a:lstStyle/>
                    <a:p>
                      <a:pPr>
                        <a:lnSpc>
                          <a:spcPct val="107000"/>
                        </a:lnSpc>
                        <a:spcAft>
                          <a:spcPts val="0"/>
                        </a:spcAft>
                      </a:pPr>
                      <a:r>
                        <a:rPr lang="en-US" sz="900">
                          <a:latin typeface="Calibri"/>
                          <a:ea typeface="Calibri"/>
                          <a:cs typeface="Times New Roman"/>
                        </a:rPr>
                        <a:t>Thermo SW Magnet 3 – EXT3</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DIN15 – Load protection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EBoard</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24"/>
                  </a:ext>
                </a:extLst>
              </a:tr>
              <a:tr h="131255">
                <a:tc>
                  <a:txBody>
                    <a:bodyPr/>
                    <a:lstStyle/>
                    <a:p>
                      <a:pPr>
                        <a:lnSpc>
                          <a:spcPct val="107000"/>
                        </a:lnSpc>
                        <a:spcAft>
                          <a:spcPts val="0"/>
                        </a:spcAft>
                      </a:pPr>
                      <a:r>
                        <a:rPr lang="en-US" sz="900">
                          <a:latin typeface="Calibri"/>
                          <a:ea typeface="Calibri"/>
                          <a:cs typeface="Times New Roman"/>
                        </a:rPr>
                        <a:t>CWater SW Magnet 3 – EXT3</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DIN16 – Load protection Water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dirty="0" err="1">
                          <a:latin typeface="Calibri"/>
                          <a:ea typeface="Calibri"/>
                          <a:cs typeface="Times New Roman"/>
                        </a:rPr>
                        <a:t>EBoard</a:t>
                      </a:r>
                      <a:endParaRPr lang="ru-RU" sz="900" dirty="0">
                        <a:latin typeface="Calibri"/>
                        <a:ea typeface="Calibri"/>
                        <a:cs typeface="Times New Roman"/>
                      </a:endParaRPr>
                    </a:p>
                  </a:txBody>
                  <a:tcPr marL="68580" marR="68580" marT="0" marB="0"/>
                </a:tc>
                <a:extLst>
                  <a:ext uri="{0D108BD9-81ED-4DB2-BD59-A6C34878D82A}">
                    <a16:rowId xmlns:a16="http://schemas.microsoft.com/office/drawing/2014/main" val="10025"/>
                  </a:ext>
                </a:extLst>
              </a:tr>
              <a:tr h="131255">
                <a:tc>
                  <a:txBody>
                    <a:bodyPr/>
                    <a:lstStyle/>
                    <a:p>
                      <a:pPr>
                        <a:lnSpc>
                          <a:spcPct val="107000"/>
                        </a:lnSpc>
                        <a:spcAft>
                          <a:spcPts val="0"/>
                        </a:spcAft>
                      </a:pPr>
                      <a:r>
                        <a:rPr lang="en-US" sz="900">
                          <a:latin typeface="Calibri"/>
                          <a:ea typeface="Calibri"/>
                          <a:cs typeface="Times New Roman"/>
                        </a:rPr>
                        <a:t>Thermo SW Magnet 4 – EXT4</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DIN17 – Load protection TSW</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EBoard</a:t>
                      </a:r>
                      <a:endParaRPr lang="ru-RU" sz="900">
                        <a:latin typeface="Calibri"/>
                        <a:ea typeface="Calibri"/>
                        <a:cs typeface="Times New Roman"/>
                      </a:endParaRPr>
                    </a:p>
                  </a:txBody>
                  <a:tcPr marL="68580" marR="68580" marT="0" marB="0"/>
                </a:tc>
                <a:extLst>
                  <a:ext uri="{0D108BD9-81ED-4DB2-BD59-A6C34878D82A}">
                    <a16:rowId xmlns:a16="http://schemas.microsoft.com/office/drawing/2014/main" val="10026"/>
                  </a:ext>
                </a:extLst>
              </a:tr>
              <a:tr h="131255">
                <a:tc>
                  <a:txBody>
                    <a:bodyPr/>
                    <a:lstStyle/>
                    <a:p>
                      <a:pPr>
                        <a:lnSpc>
                          <a:spcPct val="107000"/>
                        </a:lnSpc>
                        <a:spcAft>
                          <a:spcPts val="0"/>
                        </a:spcAft>
                      </a:pPr>
                      <a:r>
                        <a:rPr lang="en-US" sz="900" dirty="0" err="1">
                          <a:latin typeface="Calibri"/>
                          <a:ea typeface="Calibri"/>
                          <a:cs typeface="Times New Roman"/>
                        </a:rPr>
                        <a:t>CWater</a:t>
                      </a:r>
                      <a:r>
                        <a:rPr lang="en-US" sz="900" dirty="0">
                          <a:latin typeface="Calibri"/>
                          <a:ea typeface="Calibri"/>
                          <a:cs typeface="Times New Roman"/>
                        </a:rPr>
                        <a:t> SW Magnet 4 – EXT4</a:t>
                      </a:r>
                      <a:endParaRPr lang="ru-RU" sz="900" dirty="0">
                        <a:latin typeface="Calibri"/>
                        <a:ea typeface="Calibri"/>
                        <a:cs typeface="Times New Roman"/>
                      </a:endParaRPr>
                    </a:p>
                  </a:txBody>
                  <a:tcPr marL="68580" marR="68580" marT="0" marB="0"/>
                </a:tc>
                <a:tc>
                  <a:txBody>
                    <a:bodyPr/>
                    <a:lstStyle/>
                    <a:p>
                      <a:pPr>
                        <a:lnSpc>
                          <a:spcPct val="107000"/>
                        </a:lnSpc>
                        <a:spcAft>
                          <a:spcPts val="0"/>
                        </a:spcAft>
                      </a:pPr>
                      <a:r>
                        <a:rPr lang="en-US" sz="900">
                          <a:latin typeface="Calibri"/>
                          <a:ea typeface="Calibri"/>
                          <a:cs typeface="Times New Roman"/>
                        </a:rPr>
                        <a:t>DIN18 – Load protection Water</a:t>
                      </a:r>
                      <a:endParaRPr lang="ru-RU" sz="900">
                        <a:latin typeface="Calibri"/>
                        <a:ea typeface="Calibri"/>
                        <a:cs typeface="Times New Roman"/>
                      </a:endParaRPr>
                    </a:p>
                  </a:txBody>
                  <a:tcPr marL="68580" marR="68580" marT="0" marB="0"/>
                </a:tc>
                <a:tc>
                  <a:txBody>
                    <a:bodyPr/>
                    <a:lstStyle/>
                    <a:p>
                      <a:pPr>
                        <a:lnSpc>
                          <a:spcPct val="107000"/>
                        </a:lnSpc>
                        <a:spcAft>
                          <a:spcPts val="0"/>
                        </a:spcAft>
                      </a:pPr>
                      <a:r>
                        <a:rPr lang="en-US" sz="900" dirty="0" err="1">
                          <a:latin typeface="Calibri"/>
                          <a:ea typeface="Calibri"/>
                          <a:cs typeface="Times New Roman"/>
                        </a:rPr>
                        <a:t>EBoard</a:t>
                      </a:r>
                      <a:endParaRPr lang="ru-RU" sz="900" dirty="0">
                        <a:latin typeface="Calibri"/>
                        <a:ea typeface="Calibri"/>
                        <a:cs typeface="Times New Roman"/>
                      </a:endParaRPr>
                    </a:p>
                  </a:txBody>
                  <a:tcPr marL="68580" marR="68580" marT="0" marB="0"/>
                </a:tc>
                <a:extLst>
                  <a:ext uri="{0D108BD9-81ED-4DB2-BD59-A6C34878D82A}">
                    <a16:rowId xmlns:a16="http://schemas.microsoft.com/office/drawing/2014/main" val="10027"/>
                  </a:ext>
                </a:extLst>
              </a:tr>
            </a:tbl>
          </a:graphicData>
        </a:graphic>
      </p:graphicFrame>
    </p:spTree>
    <p:extLst>
      <p:ext uri="{BB962C8B-B14F-4D97-AF65-F5344CB8AC3E}">
        <p14:creationId xmlns:p14="http://schemas.microsoft.com/office/powerpoint/2010/main" val="1963679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RF de-</a:t>
            </a:r>
            <a:r>
              <a:rPr lang="en-US" dirty="0" err="1" smtClean="0"/>
              <a:t>bunchers</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8</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pic>
        <p:nvPicPr>
          <p:cNvPr id="7" name="Grafik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145" y="1271377"/>
            <a:ext cx="2214581" cy="1660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0769" y="1251630"/>
            <a:ext cx="3728760" cy="3232440"/>
          </a:xfrm>
          <a:prstGeom prst="rect">
            <a:avLst/>
          </a:prstGeom>
        </p:spPr>
      </p:pic>
      <p:sp>
        <p:nvSpPr>
          <p:cNvPr id="9" name="Textfeld 8"/>
          <p:cNvSpPr txBox="1"/>
          <p:nvPr/>
        </p:nvSpPr>
        <p:spPr>
          <a:xfrm>
            <a:off x="274509" y="4332451"/>
            <a:ext cx="947695" cy="200055"/>
          </a:xfrm>
          <a:prstGeom prst="rect">
            <a:avLst/>
          </a:prstGeom>
        </p:spPr>
        <p:txBody>
          <a:bodyPr vert="horz" wrap="none" lIns="91440" tIns="45720" rIns="91440" bIns="45720" rtlCol="0" anchor="t">
            <a:spAutoFit/>
          </a:bodyPr>
          <a:lstStyle/>
          <a:p>
            <a:pPr algn="l"/>
            <a:r>
              <a:rPr lang="en-US" sz="700" i="1" dirty="0"/>
              <a:t> </a:t>
            </a:r>
            <a:r>
              <a:rPr lang="en-US" sz="700" i="1" dirty="0" smtClean="0"/>
              <a:t>* </a:t>
            </a:r>
            <a:r>
              <a:rPr lang="en-US" sz="700" i="1" dirty="0"/>
              <a:t>not true to scale</a:t>
            </a:r>
            <a:endParaRPr lang="de-DE" sz="700" i="1" dirty="0"/>
          </a:p>
        </p:txBody>
      </p:sp>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146" y="3143070"/>
            <a:ext cx="3669777" cy="1192428"/>
          </a:xfrm>
          <a:prstGeom prst="rect">
            <a:avLst/>
          </a:prstGeom>
        </p:spPr>
      </p:pic>
      <p:grpSp>
        <p:nvGrpSpPr>
          <p:cNvPr id="11" name="Gruppieren 10"/>
          <p:cNvGrpSpPr/>
          <p:nvPr/>
        </p:nvGrpSpPr>
        <p:grpSpPr>
          <a:xfrm>
            <a:off x="1809125" y="2940243"/>
            <a:ext cx="2381864" cy="230832"/>
            <a:chOff x="365717" y="4518949"/>
            <a:chExt cx="3447718" cy="334127"/>
          </a:xfrm>
        </p:grpSpPr>
        <p:sp>
          <p:nvSpPr>
            <p:cNvPr id="12" name="Rechteck 11"/>
            <p:cNvSpPr/>
            <p:nvPr/>
          </p:nvSpPr>
          <p:spPr>
            <a:xfrm>
              <a:off x="365717" y="4561358"/>
              <a:ext cx="3208176" cy="239112"/>
            </a:xfrm>
            <a:prstGeom prst="rect">
              <a:avLst/>
            </a:prstGeom>
            <a:solidFill>
              <a:srgbClr val="FDBB63"/>
            </a:solidFill>
            <a:ln w="6350">
              <a:solidFill>
                <a:schemeClr val="tx1"/>
              </a:solidFill>
            </a:ln>
            <a:effectLst>
              <a:outerShdw blurRad="50800" dist="38100" dir="18900000" algn="b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3" name="Textfeld 12"/>
            <p:cNvSpPr txBox="1"/>
            <p:nvPr/>
          </p:nvSpPr>
          <p:spPr>
            <a:xfrm>
              <a:off x="385477" y="4518949"/>
              <a:ext cx="3427958" cy="334127"/>
            </a:xfrm>
            <a:prstGeom prst="rect">
              <a:avLst/>
            </a:prstGeom>
          </p:spPr>
          <p:txBody>
            <a:bodyPr vert="horz" wrap="square" lIns="91440" tIns="45720" rIns="91440" bIns="45720" rtlCol="0" anchor="t">
              <a:spAutoFit/>
            </a:bodyPr>
            <a:lstStyle/>
            <a:p>
              <a:pPr algn="l"/>
              <a:r>
                <a:rPr lang="en-US" sz="900" i="1" dirty="0"/>
                <a:t>Schematic RF pattern for antiprotons </a:t>
              </a:r>
              <a:r>
                <a:rPr lang="en-US" sz="900" i="1" dirty="0" smtClean="0"/>
                <a:t>*</a:t>
              </a:r>
              <a:endParaRPr lang="de-DE" sz="900" i="1" dirty="0"/>
            </a:p>
          </p:txBody>
        </p:sp>
      </p:grpSp>
      <p:sp>
        <p:nvSpPr>
          <p:cNvPr id="14" name="Inhaltsplatzhalter 2"/>
          <p:cNvSpPr txBox="1">
            <a:spLocks/>
          </p:cNvSpPr>
          <p:nvPr/>
        </p:nvSpPr>
        <p:spPr>
          <a:xfrm>
            <a:off x="1388789" y="4545154"/>
            <a:ext cx="7509026" cy="2027700"/>
          </a:xfrm>
          <a:prstGeom prst="rect">
            <a:avLst/>
          </a:prstGeom>
          <a:noFill/>
        </p:spPr>
        <p:txBody>
          <a:bodyPr vert="horz" lIns="91440" tIns="45720" rIns="91440" bIns="45720" rtlCol="0">
            <a:normAutofit fontScale="70000" lnSpcReduction="2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2000" dirty="0" smtClean="0">
                <a:solidFill>
                  <a:schemeClr val="tx1"/>
                </a:solidFill>
              </a:rPr>
              <a:t>Testing of interfaces for pulse, amplitude and phase control in operational environment.</a:t>
            </a:r>
          </a:p>
          <a:p>
            <a:pPr marL="285750" indent="-285750">
              <a:spcBef>
                <a:spcPts val="1200"/>
              </a:spcBef>
              <a:buFont typeface="Wingdings" panose="05000000000000000000" pitchFamily="2" charset="2"/>
              <a:buChar char="§"/>
            </a:pPr>
            <a:r>
              <a:rPr lang="en-US" sz="2000" dirty="0" smtClean="0">
                <a:solidFill>
                  <a:schemeClr val="tx1"/>
                </a:solidFill>
              </a:rPr>
              <a:t>Flexibility in manual setting and testing of the RF pattern implementation and timing sequences for the RF processes during commissioning and operation with beam.</a:t>
            </a:r>
          </a:p>
          <a:p>
            <a:pPr marL="285750" indent="-285750">
              <a:spcBef>
                <a:spcPts val="1200"/>
              </a:spcBef>
              <a:buFont typeface="Wingdings" panose="05000000000000000000" pitchFamily="2" charset="2"/>
              <a:buChar char="§"/>
            </a:pPr>
            <a:r>
              <a:rPr lang="en-US" sz="2000" dirty="0" smtClean="0">
                <a:solidFill>
                  <a:schemeClr val="tx1"/>
                </a:solidFill>
              </a:rPr>
              <a:t>Different operation modes (antiprotons, RIBs, stable ions) require specific settings and timing:  																	system optimization and dry running of pre-defined RF cycles according to the planned operation modes (create sequencer tasks?).</a:t>
            </a:r>
          </a:p>
          <a:p>
            <a:pPr marL="285750" indent="-285750">
              <a:spcBef>
                <a:spcPts val="1200"/>
              </a:spcBef>
              <a:buFont typeface="Wingdings" panose="05000000000000000000" pitchFamily="2" charset="2"/>
              <a:buChar char="§"/>
            </a:pPr>
            <a:r>
              <a:rPr lang="en-US" sz="2000" dirty="0" smtClean="0">
                <a:solidFill>
                  <a:schemeClr val="tx1"/>
                </a:solidFill>
              </a:rPr>
              <a:t>Saving settings and archiving measured parameters.</a:t>
            </a:r>
          </a:p>
          <a:p>
            <a:pPr marL="285750" indent="-285750">
              <a:spcBef>
                <a:spcPts val="1200"/>
              </a:spcBef>
              <a:buFont typeface="Wingdings" panose="05000000000000000000" pitchFamily="2" charset="2"/>
              <a:buChar char="§"/>
            </a:pPr>
            <a:endParaRPr lang="en-US" sz="6400" dirty="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en-US" sz="1600" dirty="0">
              <a:solidFill>
                <a:srgbClr val="0070C0"/>
              </a:solidFill>
            </a:endParaRPr>
          </a:p>
          <a:p>
            <a:pPr marL="0" indent="0">
              <a:buNone/>
            </a:pPr>
            <a:endParaRPr lang="de-DE" altLang="de-DE" sz="1400" dirty="0"/>
          </a:p>
        </p:txBody>
      </p:sp>
      <p:cxnSp>
        <p:nvCxnSpPr>
          <p:cNvPr id="15" name="Gerade Verbindung mit Pfeil 14"/>
          <p:cNvCxnSpPr/>
          <p:nvPr/>
        </p:nvCxnSpPr>
        <p:spPr>
          <a:xfrm>
            <a:off x="1945666" y="5834692"/>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17029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Stochastic cooling system</a:t>
            </a:r>
            <a:endParaRPr lang="de-DE" dirty="0"/>
          </a:p>
        </p:txBody>
      </p:sp>
      <p:sp>
        <p:nvSpPr>
          <p:cNvPr id="4" name="Foliennummernplatzhalter 3"/>
          <p:cNvSpPr>
            <a:spLocks noGrp="1"/>
          </p:cNvSpPr>
          <p:nvPr>
            <p:ph type="sldNum" sz="quarter" idx="12"/>
          </p:nvPr>
        </p:nvSpPr>
        <p:spPr/>
        <p:txBody>
          <a:bodyPr/>
          <a:lstStyle/>
          <a:p>
            <a:fld id="{125CBDDA-5CCF-8748-8988-9DC6C8981774}" type="slidenum">
              <a:rPr lang="de-DE" smtClean="0"/>
              <a:t>9</a:t>
            </a:fld>
            <a:endParaRPr lang="de-DE"/>
          </a:p>
        </p:txBody>
      </p:sp>
      <p:sp>
        <p:nvSpPr>
          <p:cNvPr id="5" name="Fußzeilenplatzhalter 4"/>
          <p:cNvSpPr>
            <a:spLocks noGrp="1"/>
          </p:cNvSpPr>
          <p:nvPr>
            <p:ph type="ftr" sz="quarter" idx="3"/>
          </p:nvPr>
        </p:nvSpPr>
        <p:spPr/>
        <p:txBody>
          <a:bodyPr/>
          <a:lstStyle/>
          <a:p>
            <a:pPr algn="l"/>
            <a:r>
              <a:rPr lang="en-US" dirty="0"/>
              <a:t>Workshop on Controls Developments for FAIR Commissioning, 17.09.2020</a:t>
            </a:r>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546" y="1779769"/>
            <a:ext cx="3864364" cy="2114258"/>
          </a:xfrm>
          <a:prstGeom prst="rect">
            <a:avLst/>
          </a:prstGeom>
          <a:effectLst>
            <a:outerShdw blurRad="50800" dist="38100" dir="8100000" algn="tr" rotWithShape="0">
              <a:prstClr val="black">
                <a:alpha val="40000"/>
              </a:prstClr>
            </a:outerShdw>
          </a:effectLst>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037" y="3483786"/>
            <a:ext cx="1233255" cy="610712"/>
          </a:xfrm>
          <a:prstGeom prst="rect">
            <a:avLst/>
          </a:prstGeom>
          <a:effectLst>
            <a:outerShdw blurRad="50800" dist="38100" dir="8100000" algn="tr" rotWithShape="0">
              <a:prstClr val="black">
                <a:alpha val="40000"/>
              </a:prstClr>
            </a:outerShdw>
          </a:effectLst>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7511" y="1299000"/>
            <a:ext cx="1143864" cy="747815"/>
          </a:xfrm>
          <a:prstGeom prst="rect">
            <a:avLst/>
          </a:prstGeom>
          <a:ln w="12700">
            <a:solidFill>
              <a:schemeClr val="bg1">
                <a:lumMod val="50000"/>
              </a:schemeClr>
            </a:solidFill>
          </a:ln>
          <a:effectLst>
            <a:outerShdw blurRad="50800" dist="38100" dir="8100000" algn="tr" rotWithShape="0">
              <a:prstClr val="black">
                <a:alpha val="40000"/>
              </a:prstClr>
            </a:outerShdw>
          </a:effectLst>
        </p:spPr>
      </p:pic>
      <p:sp>
        <p:nvSpPr>
          <p:cNvPr id="10" name="Inhaltsplatzhalter 2"/>
          <p:cNvSpPr>
            <a:spLocks noGrp="1"/>
          </p:cNvSpPr>
          <p:nvPr>
            <p:ph idx="1"/>
          </p:nvPr>
        </p:nvSpPr>
        <p:spPr>
          <a:xfrm>
            <a:off x="26055" y="4091095"/>
            <a:ext cx="1253100" cy="268678"/>
          </a:xfrm>
        </p:spPr>
        <p:txBody>
          <a:bodyPr>
            <a:noAutofit/>
          </a:bodyPr>
          <a:lstStyle/>
          <a:p>
            <a:pPr marL="0" indent="0">
              <a:spcAft>
                <a:spcPts val="600"/>
              </a:spcAft>
              <a:buNone/>
            </a:pPr>
            <a:r>
              <a:rPr lang="en-US" sz="1000" dirty="0">
                <a:solidFill>
                  <a:schemeClr val="tx1"/>
                </a:solidFill>
              </a:rPr>
              <a:t>Palmer </a:t>
            </a:r>
            <a:r>
              <a:rPr lang="en-US" sz="1000" dirty="0" smtClean="0">
                <a:solidFill>
                  <a:schemeClr val="tx1"/>
                </a:solidFill>
              </a:rPr>
              <a:t>Pick-Up</a:t>
            </a:r>
          </a:p>
        </p:txBody>
      </p:sp>
      <p:sp>
        <p:nvSpPr>
          <p:cNvPr id="11" name="Inhaltsplatzhalter 2"/>
          <p:cNvSpPr txBox="1">
            <a:spLocks/>
          </p:cNvSpPr>
          <p:nvPr/>
        </p:nvSpPr>
        <p:spPr>
          <a:xfrm>
            <a:off x="795924" y="4324266"/>
            <a:ext cx="1563921" cy="32807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Wingdings" charset="2"/>
              <a:buNone/>
            </a:pPr>
            <a:r>
              <a:rPr lang="en-US" sz="1000" dirty="0">
                <a:solidFill>
                  <a:schemeClr val="tx1"/>
                </a:solidFill>
              </a:rPr>
              <a:t>Slot-line double Pick-Up</a:t>
            </a:r>
          </a:p>
        </p:txBody>
      </p:sp>
      <p:sp>
        <p:nvSpPr>
          <p:cNvPr id="12" name="Inhaltsplatzhalter 2"/>
          <p:cNvSpPr txBox="1">
            <a:spLocks/>
          </p:cNvSpPr>
          <p:nvPr/>
        </p:nvSpPr>
        <p:spPr>
          <a:xfrm>
            <a:off x="639178" y="1440250"/>
            <a:ext cx="644223" cy="25894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Aft>
                <a:spcPts val="600"/>
              </a:spcAft>
              <a:buFont typeface="Wingdings" charset="2"/>
              <a:buNone/>
            </a:pPr>
            <a:r>
              <a:rPr lang="en-US" sz="1000" dirty="0">
                <a:solidFill>
                  <a:schemeClr val="tx1"/>
                </a:solidFill>
              </a:rPr>
              <a:t>Kickers</a:t>
            </a:r>
          </a:p>
        </p:txBody>
      </p:sp>
      <p:sp>
        <p:nvSpPr>
          <p:cNvPr id="13" name="Pfeil nach rechts 12"/>
          <p:cNvSpPr/>
          <p:nvPr/>
        </p:nvSpPr>
        <p:spPr>
          <a:xfrm rot="16683839">
            <a:off x="1575412" y="3896285"/>
            <a:ext cx="646501" cy="118319"/>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4" name="Pfeil nach rechts 13"/>
          <p:cNvSpPr/>
          <p:nvPr/>
        </p:nvSpPr>
        <p:spPr>
          <a:xfrm rot="17724421">
            <a:off x="743358" y="3327812"/>
            <a:ext cx="384800" cy="126838"/>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sp>
        <p:nvSpPr>
          <p:cNvPr id="15" name="Pfeil nach rechts 14"/>
          <p:cNvSpPr/>
          <p:nvPr/>
        </p:nvSpPr>
        <p:spPr>
          <a:xfrm rot="2874834">
            <a:off x="1608799" y="1952770"/>
            <a:ext cx="338242" cy="126944"/>
          </a:xfrm>
          <a:prstGeom prst="rightArrow">
            <a:avLst/>
          </a:prstGeom>
          <a:solidFill>
            <a:srgbClr val="FDBB6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de-DE"/>
          </a:p>
        </p:txBody>
      </p:sp>
      <p:pic>
        <p:nvPicPr>
          <p:cNvPr id="16" name="Grafik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574" y="4587059"/>
            <a:ext cx="1676166" cy="935175"/>
          </a:xfrm>
          <a:prstGeom prst="rect">
            <a:avLst/>
          </a:prstGeom>
          <a:scene3d>
            <a:camera prst="orthographicFront">
              <a:rot lat="0" lon="10800000" rev="0"/>
            </a:camera>
            <a:lightRig rig="threePt" dir="t"/>
          </a:scene3d>
        </p:spPr>
      </p:pic>
      <p:pic>
        <p:nvPicPr>
          <p:cNvPr id="17" name="Grafik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2952" y="1229820"/>
            <a:ext cx="3186663" cy="2688900"/>
          </a:xfrm>
          <a:prstGeom prst="rect">
            <a:avLst/>
          </a:prstGeom>
        </p:spPr>
      </p:pic>
      <p:sp>
        <p:nvSpPr>
          <p:cNvPr id="18" name="Inhaltsplatzhalter 2"/>
          <p:cNvSpPr txBox="1">
            <a:spLocks/>
          </p:cNvSpPr>
          <p:nvPr/>
        </p:nvSpPr>
        <p:spPr>
          <a:xfrm>
            <a:off x="2359845" y="4079631"/>
            <a:ext cx="6620032" cy="2596661"/>
          </a:xfrm>
          <a:prstGeom prst="rect">
            <a:avLst/>
          </a:prstGeom>
          <a:noFill/>
        </p:spPr>
        <p:txBody>
          <a:bodyPr vert="horz" lIns="91440" tIns="45720" rIns="91440" bIns="45720" rtlCol="0">
            <a:normAutofit lnSpcReduction="10000"/>
          </a:bodyPr>
          <a:lstStyle>
            <a:lvl1pPr marL="342900" indent="-342900" algn="l" defTabSz="457200" rtl="0" eaLnBrk="1" latinLnBrk="0" hangingPunct="1">
              <a:spcBef>
                <a:spcPct val="20000"/>
              </a:spcBef>
              <a:buClr>
                <a:srgbClr val="FDBB63"/>
              </a:buClr>
              <a:buFont typeface="Wingdings" charset="2"/>
              <a:buChar char="§"/>
              <a:defRPr sz="2400" kern="1200">
                <a:solidFill>
                  <a:srgbClr val="333333"/>
                </a:solidFill>
                <a:latin typeface="Arial"/>
                <a:ea typeface="+mn-ea"/>
                <a:cs typeface="Arial"/>
              </a:defRPr>
            </a:lvl1pPr>
            <a:lvl2pPr marL="742950" indent="-285750" algn="l" defTabSz="457200" rtl="0" eaLnBrk="1" latinLnBrk="0" hangingPunct="1">
              <a:spcBef>
                <a:spcPct val="20000"/>
              </a:spcBef>
              <a:buClr>
                <a:srgbClr val="FDBB63"/>
              </a:buClr>
              <a:buFont typeface="Wingdings" charset="2"/>
              <a:buChar char="§"/>
              <a:defRPr sz="2000" kern="1200">
                <a:solidFill>
                  <a:srgbClr val="333333"/>
                </a:solidFill>
                <a:latin typeface="Arial"/>
                <a:ea typeface="+mn-ea"/>
                <a:cs typeface="Arial"/>
              </a:defRPr>
            </a:lvl2pPr>
            <a:lvl3pPr marL="1143000" indent="-228600" algn="l" defTabSz="457200" rtl="0" eaLnBrk="1" latinLnBrk="0" hangingPunct="1">
              <a:spcBef>
                <a:spcPct val="20000"/>
              </a:spcBef>
              <a:buClr>
                <a:srgbClr val="FDBB63"/>
              </a:buClr>
              <a:buFont typeface="Wingdings" charset="2"/>
              <a:buChar char="§"/>
              <a:defRPr sz="1800" kern="1200">
                <a:solidFill>
                  <a:srgbClr val="333333"/>
                </a:solidFill>
                <a:latin typeface="Arial"/>
                <a:ea typeface="+mn-ea"/>
                <a:cs typeface="Arial"/>
              </a:defRPr>
            </a:lvl3pPr>
            <a:lvl4pPr marL="1600200" indent="-228600" algn="l" defTabSz="457200" rtl="0" eaLnBrk="1" latinLnBrk="0" hangingPunct="1">
              <a:spcBef>
                <a:spcPct val="20000"/>
              </a:spcBef>
              <a:buClr>
                <a:srgbClr val="FDBB63"/>
              </a:buClr>
              <a:buFont typeface="Wingdings" charset="2"/>
              <a:buChar char="§"/>
              <a:defRPr sz="1600" kern="1200">
                <a:solidFill>
                  <a:srgbClr val="333333"/>
                </a:solidFill>
                <a:latin typeface="Arial"/>
                <a:ea typeface="+mn-ea"/>
                <a:cs typeface="Arial"/>
              </a:defRPr>
            </a:lvl4pPr>
            <a:lvl5pPr marL="2057400" indent="-228600" algn="l" defTabSz="457200" rtl="0" eaLnBrk="1" latinLnBrk="0" hangingPunct="1">
              <a:spcBef>
                <a:spcPct val="20000"/>
              </a:spcBef>
              <a:buClr>
                <a:srgbClr val="FDBB63"/>
              </a:buClr>
              <a:buFont typeface="Wingdings" charset="2"/>
              <a:buChar char="§"/>
              <a:defRPr sz="14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Wingdings" panose="05000000000000000000" pitchFamily="2" charset="2"/>
              <a:buChar char="§"/>
            </a:pPr>
            <a:r>
              <a:rPr lang="en-US" sz="1400" dirty="0" smtClean="0">
                <a:solidFill>
                  <a:schemeClr val="tx1"/>
                </a:solidFill>
              </a:rPr>
              <a:t>Local controls developed by technical expert group. Development of operational planned in collaboration with FZJ colleagues 						to be integrated into FAIR control system.</a:t>
            </a:r>
          </a:p>
          <a:p>
            <a:pPr marL="285750" indent="-285750">
              <a:spcBef>
                <a:spcPts val="1200"/>
              </a:spcBef>
              <a:buFont typeface="Wingdings" panose="05000000000000000000" pitchFamily="2" charset="2"/>
              <a:buChar char="§"/>
            </a:pPr>
            <a:r>
              <a:rPr lang="en-US" sz="1400" dirty="0" smtClean="0">
                <a:solidFill>
                  <a:schemeClr val="tx1"/>
                </a:solidFill>
              </a:rPr>
              <a:t>Implementation of different cooling methods depending on operation modes (antiprotons, RIBs, stable ions) require different sequences/cooling time/hardware 													need flexibility in setting up of the operation cycles/timing signals.</a:t>
            </a:r>
          </a:p>
          <a:p>
            <a:pPr marL="285750" indent="-285750">
              <a:spcBef>
                <a:spcPts val="1200"/>
              </a:spcBef>
              <a:buFont typeface="Wingdings" panose="05000000000000000000" pitchFamily="2" charset="2"/>
              <a:buChar char="§"/>
            </a:pPr>
            <a:r>
              <a:rPr lang="en-US" sz="1400" dirty="0" smtClean="0">
                <a:solidFill>
                  <a:schemeClr val="tx1"/>
                </a:solidFill>
              </a:rPr>
              <a:t>Interfaces for testing </a:t>
            </a:r>
            <a:r>
              <a:rPr lang="en-US" sz="1400" dirty="0">
                <a:solidFill>
                  <a:schemeClr val="tx1"/>
                </a:solidFill>
              </a:rPr>
              <a:t>and tuning of movable linear motors of the </a:t>
            </a:r>
            <a:r>
              <a:rPr lang="en-US" sz="1400" dirty="0" err="1" smtClean="0">
                <a:solidFill>
                  <a:schemeClr val="tx1"/>
                </a:solidFill>
              </a:rPr>
              <a:t>cryo</a:t>
            </a:r>
            <a:r>
              <a:rPr lang="en-US" sz="1400" dirty="0" smtClean="0">
                <a:solidFill>
                  <a:schemeClr val="tx1"/>
                </a:solidFill>
              </a:rPr>
              <a:t> pick-ups </a:t>
            </a:r>
            <a:r>
              <a:rPr lang="en-US" sz="1400" dirty="0">
                <a:solidFill>
                  <a:schemeClr val="tx1"/>
                </a:solidFill>
              </a:rPr>
              <a:t>within </a:t>
            </a:r>
            <a:r>
              <a:rPr lang="en-US" sz="1400" dirty="0" smtClean="0">
                <a:solidFill>
                  <a:schemeClr val="tx1"/>
                </a:solidFill>
              </a:rPr>
              <a:t>planned </a:t>
            </a:r>
            <a:r>
              <a:rPr lang="en-US" sz="1400" dirty="0">
                <a:solidFill>
                  <a:schemeClr val="tx1"/>
                </a:solidFill>
              </a:rPr>
              <a:t>working </a:t>
            </a:r>
            <a:r>
              <a:rPr lang="en-US" sz="1400" dirty="0" smtClean="0">
                <a:solidFill>
                  <a:schemeClr val="tx1"/>
                </a:solidFill>
              </a:rPr>
              <a:t>cycles         following shrinking beam during cooling.</a:t>
            </a:r>
            <a:endParaRPr lang="en-US" sz="1400" dirty="0">
              <a:solidFill>
                <a:schemeClr val="tx1"/>
              </a:solidFill>
            </a:endParaRPr>
          </a:p>
          <a:p>
            <a:pPr marL="285750" indent="-285750">
              <a:spcBef>
                <a:spcPts val="1200"/>
              </a:spcBef>
              <a:buFont typeface="Wingdings" panose="05000000000000000000" pitchFamily="2" charset="2"/>
              <a:buChar char="§"/>
            </a:pPr>
            <a:r>
              <a:rPr lang="en-US" sz="1400" dirty="0">
                <a:solidFill>
                  <a:schemeClr val="tx1"/>
                </a:solidFill>
              </a:rPr>
              <a:t>Testing of controls for the </a:t>
            </a:r>
            <a:r>
              <a:rPr lang="en-US" sz="1400" dirty="0" err="1" smtClean="0">
                <a:solidFill>
                  <a:schemeClr val="tx1"/>
                </a:solidFill>
              </a:rPr>
              <a:t>cryocompressors</a:t>
            </a:r>
            <a:r>
              <a:rPr lang="en-US" sz="1400" dirty="0" smtClean="0">
                <a:solidFill>
                  <a:schemeClr val="tx1"/>
                </a:solidFill>
              </a:rPr>
              <a:t>, interlocks etc.</a:t>
            </a:r>
            <a:endParaRPr lang="en-US" sz="1400" dirty="0">
              <a:solidFill>
                <a:schemeClr val="tx1"/>
              </a:solidFill>
            </a:endParaRPr>
          </a:p>
          <a:p>
            <a:pPr marL="285750" indent="-285750">
              <a:spcBef>
                <a:spcPts val="1200"/>
              </a:spcBef>
              <a:buFont typeface="Wingdings" panose="05000000000000000000" pitchFamily="2" charset="2"/>
              <a:buChar char="§"/>
            </a:pPr>
            <a:endParaRPr lang="en-US" sz="1400" dirty="0" smtClean="0">
              <a:solidFill>
                <a:schemeClr val="tx1"/>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285750" indent="-285750">
              <a:buFont typeface="Wingdings" panose="05000000000000000000" pitchFamily="2" charset="2"/>
              <a:buChar char="§"/>
            </a:pPr>
            <a:endParaRPr lang="en-US" sz="1600" dirty="0">
              <a:solidFill>
                <a:srgbClr val="0070C0"/>
              </a:solidFill>
            </a:endParaRPr>
          </a:p>
          <a:p>
            <a:pPr marL="0" indent="0">
              <a:buNone/>
            </a:pPr>
            <a:endParaRPr lang="en-US" sz="1600" dirty="0">
              <a:solidFill>
                <a:srgbClr val="0070C0"/>
              </a:solidFill>
            </a:endParaRPr>
          </a:p>
          <a:p>
            <a:pPr marL="0" indent="0">
              <a:buNone/>
            </a:pPr>
            <a:endParaRPr lang="de-DE" altLang="de-DE" sz="1400" dirty="0"/>
          </a:p>
        </p:txBody>
      </p:sp>
      <p:cxnSp>
        <p:nvCxnSpPr>
          <p:cNvPr id="23" name="Gerade Verbindung mit Pfeil 22"/>
          <p:cNvCxnSpPr/>
          <p:nvPr/>
        </p:nvCxnSpPr>
        <p:spPr>
          <a:xfrm>
            <a:off x="2953851" y="4594214"/>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Gerade Verbindung mit Pfeil 23"/>
          <p:cNvCxnSpPr/>
          <p:nvPr/>
        </p:nvCxnSpPr>
        <p:spPr>
          <a:xfrm>
            <a:off x="2953851" y="5526199"/>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Gerade Verbindung mit Pfeil 24"/>
          <p:cNvCxnSpPr/>
          <p:nvPr/>
        </p:nvCxnSpPr>
        <p:spPr>
          <a:xfrm>
            <a:off x="5140205" y="6065460"/>
            <a:ext cx="275492" cy="0"/>
          </a:xfrm>
          <a:prstGeom prst="straightConnector1">
            <a:avLst/>
          </a:prstGeom>
          <a:ln w="1905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2620002"/>
      </p:ext>
    </p:extLst>
  </p:cSld>
  <p:clrMapOvr>
    <a:masterClrMapping/>
  </p:clrMapOvr>
</p:sld>
</file>

<file path=ppt/theme/theme1.xml><?xml version="1.0" encoding="utf-8"?>
<a:theme xmlns:a="http://schemas.openxmlformats.org/drawingml/2006/main" name="fair-gsi-folienmaster_2016_onering">
  <a:themeElements>
    <a:clrScheme name="Benutzerdefiniert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666666"/>
      </a:hlink>
      <a:folHlink>
        <a:srgbClr val="800080"/>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DBB63"/>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t"/>
      <a:lstStyle>
        <a:defPPr algn="l">
          <a:defRPr dirty="0" smtClean="0"/>
        </a:defPPr>
      </a:lstStyle>
    </a:txDef>
  </a:objectDefaults>
  <a:extraClrSchemeLst/>
  <a:extLst>
    <a:ext uri="{05A4C25C-085E-4340-85A3-A5531E510DB2}">
      <thm15:themeFamily xmlns:thm15="http://schemas.microsoft.com/office/thememl/2012/main" name="Präsentation3" id="{2187FC39-6E23-A544-8598-51FCED494874}" vid="{08B53125-47F3-1D4E-B45D-09522840DC96}"/>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Facet</Template>
  <TotalTime>0</TotalTime>
  <Words>1714</Words>
  <Application>Microsoft Office PowerPoint</Application>
  <PresentationFormat>Overheadfolien</PresentationFormat>
  <Paragraphs>335</Paragraphs>
  <Slides>14</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14</vt:i4>
      </vt:variant>
    </vt:vector>
  </HeadingPairs>
  <TitlesOfParts>
    <vt:vector size="21" baseType="lpstr">
      <vt:lpstr>Arial</vt:lpstr>
      <vt:lpstr>Arial Narrow</vt:lpstr>
      <vt:lpstr>Calibri</vt:lpstr>
      <vt:lpstr>Cambria Math</vt:lpstr>
      <vt:lpstr>Times New Roman</vt:lpstr>
      <vt:lpstr>Wingdings</vt:lpstr>
      <vt:lpstr>fair-gsi-folienmaster_2016_onering</vt:lpstr>
      <vt:lpstr>Requirements to controls  for CR commissioning</vt:lpstr>
      <vt:lpstr>Recap: overview and tasks of CR</vt:lpstr>
      <vt:lpstr>CR cooling cycle</vt:lpstr>
      <vt:lpstr>Planned operation cycle</vt:lpstr>
      <vt:lpstr>Commissioning without beam</vt:lpstr>
      <vt:lpstr>Example: power converters</vt:lpstr>
      <vt:lpstr>Example: quadrupole PC control</vt:lpstr>
      <vt:lpstr>RF de-bunchers</vt:lpstr>
      <vt:lpstr>Stochastic cooling system</vt:lpstr>
      <vt:lpstr>Commissioning with beam</vt:lpstr>
      <vt:lpstr>Commissioning with beam – injection</vt:lpstr>
      <vt:lpstr>First turn      stored beam</vt:lpstr>
      <vt:lpstr>Outlook</vt:lpstr>
      <vt:lpstr>PowerPoint-Präsentation</vt:lpstr>
    </vt:vector>
  </TitlesOfParts>
  <Company>GSI Helmholtzzentrum für Schwerionenforschung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Collector Ring @ FAIR</dc:title>
  <dc:creator>Gorda, Oleksii Dr.</dc:creator>
  <cp:lastModifiedBy>Gorda, Oleksii Dr.</cp:lastModifiedBy>
  <cp:revision>635</cp:revision>
  <dcterms:created xsi:type="dcterms:W3CDTF">2019-01-11T13:56:12Z</dcterms:created>
  <dcterms:modified xsi:type="dcterms:W3CDTF">2020-09-17T06:36:21Z</dcterms:modified>
</cp:coreProperties>
</file>