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410" r:id="rId4"/>
    <p:sldId id="411" r:id="rId5"/>
    <p:sldId id="431" r:id="rId6"/>
    <p:sldId id="369" r:id="rId7"/>
    <p:sldId id="412" r:id="rId8"/>
    <p:sldId id="414" r:id="rId9"/>
    <p:sldId id="432" r:id="rId10"/>
    <p:sldId id="415" r:id="rId11"/>
    <p:sldId id="416" r:id="rId12"/>
    <p:sldId id="417" r:id="rId13"/>
    <p:sldId id="413" r:id="rId14"/>
    <p:sldId id="418" r:id="rId15"/>
    <p:sldId id="434" r:id="rId16"/>
    <p:sldId id="428" r:id="rId17"/>
    <p:sldId id="419" r:id="rId18"/>
    <p:sldId id="420" r:id="rId19"/>
    <p:sldId id="422" r:id="rId20"/>
    <p:sldId id="423" r:id="rId21"/>
    <p:sldId id="427" r:id="rId22"/>
    <p:sldId id="433" r:id="rId23"/>
    <p:sldId id="429" r:id="rId24"/>
    <p:sldId id="424" r:id="rId25"/>
    <p:sldId id="426" r:id="rId26"/>
    <p:sldId id="425" r:id="rId27"/>
    <p:sldId id="266" r:id="rId28"/>
  </p:sldIdLst>
  <p:sldSz cx="9144000" cy="6858000" type="screen4x3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6936" autoAdjust="0"/>
  </p:normalViewPr>
  <p:slideViewPr>
    <p:cSldViewPr snapToGrid="0" snapToObjects="1">
      <p:cViewPr varScale="1">
        <p:scale>
          <a:sx n="116" d="100"/>
          <a:sy n="116" d="100"/>
        </p:scale>
        <p:origin x="84" y="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14.09.2020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14.09.2020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15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43BD1-B28A-4B2F-997A-C574F2769E84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04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43BD1-B28A-4B2F-997A-C574F2769E84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5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43BD1-B28A-4B2F-997A-C574F2769E84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94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file:///\\campus\groups\ACOGroup\Projects\IC\FAIR\docs\Controls-Release-Plan_2020-07_INWORK.pptx#-1,13,PowerPoint-Pr&#228;sentation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file:///\\campus\groups\ACOGroup\Projects\IC\FAIR\docs\Controls-Release-Plan_2020-07_INWORK.pptx#-1,14,PowerPoint-Pr&#228;sentation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file:///\\campus\groups\ACOGroup\Projects\IC\FAIR\docs\Controls-Release-Plan_2020-07_INWORK.pptx#-1,12,PowerPoint-Pr&#228;sentation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file:///\\campus\groups\ACOGroup\Projects\IC\FAIR\docs\Controls-Release-Plan_2020-07_INWORK.pptx#-1,13,PowerPoint-Pr&#228;sentation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40375" y="2364377"/>
            <a:ext cx="5191245" cy="3357154"/>
          </a:xfrm>
        </p:spPr>
        <p:txBody>
          <a:bodyPr/>
          <a:lstStyle/>
          <a:p>
            <a:r>
              <a:rPr lang="de-DE" dirty="0" smtClean="0"/>
              <a:t>System </a:t>
            </a:r>
            <a:r>
              <a:rPr lang="de-DE" dirty="0" err="1" smtClean="0"/>
              <a:t>Principles</a:t>
            </a:r>
            <a:r>
              <a:rPr lang="de-DE" dirty="0" smtClean="0"/>
              <a:t>, </a:t>
            </a:r>
            <a:r>
              <a:rPr lang="de-DE" dirty="0" err="1" smtClean="0"/>
              <a:t>Responsibilities</a:t>
            </a:r>
            <a:r>
              <a:rPr lang="de-DE" dirty="0" smtClean="0"/>
              <a:t>, Installation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IND Control Systems </a:t>
            </a:r>
            <a:r>
              <a:rPr lang="de-DE" dirty="0" err="1" smtClean="0"/>
              <a:t>for</a:t>
            </a:r>
            <a:r>
              <a:rPr lang="de-DE" dirty="0" smtClean="0"/>
              <a:t> FAIR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661" y="1149312"/>
            <a:ext cx="8535111" cy="335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de-DE" sz="1400" b="1" u="sng" dirty="0" smtClean="0">
                <a:latin typeface="Arial" charset="0"/>
                <a:cs typeface="Arial" charset="0"/>
              </a:rPr>
              <a:t>Controller Cabinets for Vacuum Control System (example from UNILAC)</a:t>
            </a:r>
            <a:endParaRPr lang="de-DE" altLang="de-DE" sz="1400" b="1" u="sng" dirty="0" smtClean="0">
              <a:latin typeface="Arial" charset="0"/>
              <a:cs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5565913" y="1319818"/>
            <a:ext cx="344889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Controls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Cabinets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components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(UH001/UH002)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G:\Maschinenübergreifende Beschaffungen Vakuumstandardkomponenten\Schaltschränke_UNILAC\20190218_140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24818"/>
          <a:stretch/>
        </p:blipFill>
        <p:spPr bwMode="auto">
          <a:xfrm>
            <a:off x="122610" y="1858400"/>
            <a:ext cx="5194977" cy="46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Maschinenübergreifende Beschaffungen Vakuumstandardkomponenten\Schaltschränke_UNILAC\20190218_140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845" y="1827676"/>
            <a:ext cx="2629649" cy="46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feld 67"/>
          <p:cNvSpPr txBox="1"/>
          <p:nvPr/>
        </p:nvSpPr>
        <p:spPr>
          <a:xfrm>
            <a:off x="144725" y="1519899"/>
            <a:ext cx="431544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Controller </a:t>
            </a: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Cabinets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(UH011-UH22) 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57200" y="192311"/>
            <a:ext cx="6242342" cy="8073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P2: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Cabinet Design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80794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661" y="1149312"/>
            <a:ext cx="8535111" cy="335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de-DE" sz="1400" b="1" u="sng" dirty="0" smtClean="0">
                <a:latin typeface="Arial" charset="0"/>
                <a:cs typeface="Arial" charset="0"/>
              </a:rPr>
              <a:t>Controller Cabinets for Vacuum Control System (example from UNILAC)</a:t>
            </a:r>
            <a:endParaRPr lang="de-DE" altLang="de-DE" sz="1400" b="1" u="sng" dirty="0" smtClean="0">
              <a:latin typeface="Arial" charset="0"/>
              <a:cs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144725" y="1519899"/>
            <a:ext cx="431544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Controller </a:t>
            </a: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Cabinets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(UH011-UH22) 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57200" y="192311"/>
            <a:ext cx="6242342" cy="8073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P2: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Cabinet Design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5" y="1795226"/>
            <a:ext cx="2671473" cy="47574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75" y="1805435"/>
            <a:ext cx="2671473" cy="4757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25" y="1795225"/>
            <a:ext cx="2671473" cy="47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624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661" y="1149312"/>
            <a:ext cx="8535111" cy="335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de-DE" sz="1400" b="1" u="sng" dirty="0" smtClean="0">
                <a:latin typeface="Arial" charset="0"/>
                <a:cs typeface="Arial" charset="0"/>
              </a:rPr>
              <a:t>Stationary Pumping Stations SFRS (example from UNILAC)</a:t>
            </a:r>
            <a:endParaRPr lang="de-DE" altLang="de-DE" sz="1400" b="1" u="sng" dirty="0" smtClean="0">
              <a:latin typeface="Arial" charset="0"/>
              <a:cs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57200" y="192311"/>
            <a:ext cx="6242342" cy="8073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P2: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stationary pumping stations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66" y="1485227"/>
            <a:ext cx="3528158" cy="28186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261" y="3077379"/>
            <a:ext cx="1591651" cy="21536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439" y="4111793"/>
            <a:ext cx="1684734" cy="17024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316" y="4639791"/>
            <a:ext cx="2868275" cy="15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309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P2: Look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Feel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Vacuum</a:t>
            </a:r>
            <a:r>
              <a:rPr lang="de-DE" dirty="0" smtClean="0">
                <a:solidFill>
                  <a:schemeClr val="tx1"/>
                </a:solidFill>
              </a:rPr>
              <a:t>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31641"/>
            <a:ext cx="6323222" cy="53626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629" y="1231641"/>
            <a:ext cx="3537371" cy="19017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629" y="3133401"/>
            <a:ext cx="3529202" cy="22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578083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</a:t>
            </a:r>
            <a:r>
              <a:rPr lang="de-DE" dirty="0">
                <a:solidFill>
                  <a:schemeClr val="tx1"/>
                </a:solidFill>
              </a:rPr>
              <a:t>Bake Out Control System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00891" y="1189805"/>
            <a:ext cx="8033508" cy="5362838"/>
          </a:xfrm>
        </p:spPr>
        <p:txBody>
          <a:bodyPr>
            <a:noAutofit/>
          </a:bodyPr>
          <a:lstStyle/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SW Development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Slovenian</a:t>
            </a:r>
            <a:r>
              <a:rPr lang="de-DE" sz="1400" dirty="0" smtClean="0"/>
              <a:t> </a:t>
            </a:r>
            <a:r>
              <a:rPr lang="de-DE" sz="1400" dirty="0" err="1" smtClean="0"/>
              <a:t>Inkind</a:t>
            </a:r>
            <a:r>
              <a:rPr lang="de-DE" sz="1400" dirty="0" smtClean="0"/>
              <a:t> </a:t>
            </a:r>
            <a:r>
              <a:rPr lang="de-DE" sz="1400" dirty="0" err="1" smtClean="0"/>
              <a:t>task</a:t>
            </a:r>
            <a:r>
              <a:rPr lang="de-DE" sz="1400" dirty="0" smtClean="0"/>
              <a:t>, but </a:t>
            </a:r>
            <a:r>
              <a:rPr lang="de-DE" sz="1400" dirty="0" err="1" smtClean="0"/>
              <a:t>based</a:t>
            </a:r>
            <a:r>
              <a:rPr lang="de-DE" sz="1400" dirty="0" smtClean="0"/>
              <a:t> on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principles</a:t>
            </a:r>
            <a:r>
              <a:rPr lang="de-DE" sz="1400" dirty="0" smtClean="0"/>
              <a:t> </a:t>
            </a:r>
            <a:r>
              <a:rPr lang="de-DE" sz="1400" dirty="0" err="1" smtClean="0"/>
              <a:t>developped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Cryring</a:t>
            </a:r>
            <a:r>
              <a:rPr lang="de-DE" sz="1400" dirty="0" smtClean="0"/>
              <a:t>, </a:t>
            </a:r>
            <a:r>
              <a:rPr lang="de-DE" sz="1400" dirty="0" err="1" smtClean="0"/>
              <a:t>for</a:t>
            </a:r>
            <a:r>
              <a:rPr lang="de-DE" sz="1400" dirty="0" smtClean="0"/>
              <a:t> HESR </a:t>
            </a:r>
            <a:r>
              <a:rPr lang="de-DE" sz="1400" dirty="0" err="1" smtClean="0"/>
              <a:t>it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provided</a:t>
            </a:r>
            <a:r>
              <a:rPr lang="de-DE" sz="1400" dirty="0" smtClean="0"/>
              <a:t> </a:t>
            </a:r>
            <a:r>
              <a:rPr lang="de-DE" sz="1400" dirty="0" err="1" smtClean="0"/>
              <a:t>through</a:t>
            </a:r>
            <a:r>
              <a:rPr lang="de-DE" sz="1400" dirty="0" smtClean="0"/>
              <a:t> FZJ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400" dirty="0" err="1" smtClean="0"/>
              <a:t>Electrical</a:t>
            </a:r>
            <a:r>
              <a:rPr lang="de-DE" sz="1400" dirty="0" smtClean="0"/>
              <a:t> </a:t>
            </a:r>
            <a:r>
              <a:rPr lang="de-DE" sz="1400" dirty="0" err="1"/>
              <a:t>Cabinet</a:t>
            </a:r>
            <a:r>
              <a:rPr lang="de-DE" sz="1400" dirty="0"/>
              <a:t> Design </a:t>
            </a:r>
            <a:r>
              <a:rPr lang="de-DE" sz="1400" dirty="0" err="1"/>
              <a:t>and</a:t>
            </a:r>
            <a:r>
              <a:rPr lang="de-DE" sz="1400" dirty="0"/>
              <a:t> Manufacturing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smtClean="0"/>
              <a:t>GSI </a:t>
            </a:r>
            <a:r>
              <a:rPr lang="de-DE" sz="1400" dirty="0" err="1"/>
              <a:t>Inkind</a:t>
            </a:r>
            <a:r>
              <a:rPr lang="de-DE" sz="1400" dirty="0"/>
              <a:t> </a:t>
            </a:r>
            <a:r>
              <a:rPr lang="de-DE" sz="1400" dirty="0" smtClean="0"/>
              <a:t>(</a:t>
            </a:r>
            <a:r>
              <a:rPr lang="de-DE" sz="1400" dirty="0" err="1" smtClean="0"/>
              <a:t>for</a:t>
            </a:r>
            <a:r>
              <a:rPr lang="de-DE" sz="1400" dirty="0" smtClean="0"/>
              <a:t> HESR FZJ) </a:t>
            </a:r>
            <a:r>
              <a:rPr lang="de-DE" sz="1400" dirty="0" err="1" smtClean="0"/>
              <a:t>task</a:t>
            </a:r>
            <a:r>
              <a:rPr lang="de-DE" sz="1400" dirty="0"/>
              <a:t>, </a:t>
            </a:r>
            <a:r>
              <a:rPr lang="de-DE" sz="1400" dirty="0" smtClean="0"/>
              <a:t>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/>
              <a:t>based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principles</a:t>
            </a:r>
            <a:r>
              <a:rPr lang="de-DE" sz="1400" dirty="0"/>
              <a:t> </a:t>
            </a:r>
            <a:r>
              <a:rPr lang="de-DE" sz="1400" dirty="0" err="1"/>
              <a:t>developped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Cryring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smtClean="0"/>
              <a:t>HESR (</a:t>
            </a:r>
            <a:r>
              <a:rPr lang="de-DE" sz="1400" dirty="0" err="1" smtClean="0"/>
              <a:t>ongoing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mobile </a:t>
            </a:r>
            <a:r>
              <a:rPr lang="de-DE" sz="1400" dirty="0" err="1" smtClean="0"/>
              <a:t>solution</a:t>
            </a:r>
            <a:r>
              <a:rPr lang="de-DE" sz="1400" dirty="0" smtClean="0"/>
              <a:t>)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FAT/SAT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cabinets</a:t>
            </a:r>
            <a:r>
              <a:rPr lang="de-DE" sz="1400" dirty="0" smtClean="0"/>
              <a:t> PLC/Controller at </a:t>
            </a:r>
            <a:r>
              <a:rPr lang="de-DE" sz="1400" dirty="0" err="1" smtClean="0"/>
              <a:t>factory</a:t>
            </a:r>
            <a:r>
              <a:rPr lang="de-DE" sz="1400" dirty="0" smtClean="0"/>
              <a:t>, but </a:t>
            </a:r>
            <a:r>
              <a:rPr lang="de-DE" sz="1400" dirty="0" err="1" smtClean="0"/>
              <a:t>under</a:t>
            </a:r>
            <a:r>
              <a:rPr lang="de-DE" sz="1400" dirty="0" smtClean="0"/>
              <a:t> </a:t>
            </a:r>
            <a:r>
              <a:rPr lang="de-DE" sz="1400" dirty="0" err="1" smtClean="0"/>
              <a:t>supervision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GSI/FZJ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GSI (VAC)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provide</a:t>
            </a:r>
            <a:r>
              <a:rPr lang="de-DE" sz="1400" dirty="0" smtClean="0"/>
              <a:t> </a:t>
            </a:r>
            <a:r>
              <a:rPr lang="de-DE" sz="1400" dirty="0" err="1" smtClean="0"/>
              <a:t>Slovenian</a:t>
            </a:r>
            <a:r>
              <a:rPr lang="de-DE" sz="1400" dirty="0" smtClean="0"/>
              <a:t> </a:t>
            </a:r>
            <a:r>
              <a:rPr lang="de-DE" sz="1400" dirty="0" err="1" smtClean="0"/>
              <a:t>partners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complete</a:t>
            </a:r>
            <a:r>
              <a:rPr lang="de-DE" sz="1400" dirty="0" smtClean="0"/>
              <a:t> </a:t>
            </a:r>
            <a:r>
              <a:rPr lang="de-DE" sz="1400" dirty="0" err="1" smtClean="0"/>
              <a:t>information</a:t>
            </a:r>
            <a:r>
              <a:rPr lang="de-DE" sz="1400" dirty="0" smtClean="0"/>
              <a:t> </a:t>
            </a:r>
            <a:r>
              <a:rPr lang="de-DE" sz="1400" dirty="0" err="1" smtClean="0"/>
              <a:t>belonging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system</a:t>
            </a:r>
            <a:r>
              <a:rPr lang="de-DE" sz="1400" dirty="0" smtClean="0"/>
              <a:t> </a:t>
            </a:r>
            <a:r>
              <a:rPr lang="de-DE" sz="1400" dirty="0" err="1" smtClean="0"/>
              <a:t>structures</a:t>
            </a:r>
            <a:r>
              <a:rPr lang="de-DE" sz="1400" dirty="0" smtClean="0"/>
              <a:t>, </a:t>
            </a:r>
            <a:r>
              <a:rPr lang="de-DE" sz="1400" dirty="0" err="1" smtClean="0"/>
              <a:t>this</a:t>
            </a:r>
            <a:r>
              <a:rPr lang="de-DE" sz="1400" dirty="0" smtClean="0"/>
              <a:t> </a:t>
            </a:r>
            <a:r>
              <a:rPr lang="de-DE" sz="1400" dirty="0" err="1" smtClean="0"/>
              <a:t>includes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dedicated</a:t>
            </a:r>
            <a:r>
              <a:rPr lang="de-DE" sz="1400" dirty="0" smtClean="0"/>
              <a:t> </a:t>
            </a:r>
            <a:r>
              <a:rPr lang="de-DE" sz="1400" dirty="0" err="1" smtClean="0"/>
              <a:t>amount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heating</a:t>
            </a:r>
            <a:r>
              <a:rPr lang="de-DE" sz="1400" dirty="0" smtClean="0"/>
              <a:t> </a:t>
            </a:r>
            <a:r>
              <a:rPr lang="de-DE" sz="1400" dirty="0" err="1" smtClean="0"/>
              <a:t>channels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actual</a:t>
            </a:r>
            <a:r>
              <a:rPr lang="de-DE" sz="1400" dirty="0" smtClean="0"/>
              <a:t> </a:t>
            </a:r>
            <a:r>
              <a:rPr lang="de-DE" sz="1400" dirty="0" err="1" smtClean="0"/>
              <a:t>deadline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Q2/2021 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400" dirty="0" err="1" smtClean="0"/>
              <a:t>Responsibility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SIS100/HEBT PLC </a:t>
            </a:r>
            <a:r>
              <a:rPr lang="de-DE" sz="1400" dirty="0" err="1" smtClean="0"/>
              <a:t>cabinets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cable</a:t>
            </a:r>
            <a:r>
              <a:rPr lang="de-DE" sz="1400" dirty="0" smtClean="0"/>
              <a:t> </a:t>
            </a:r>
            <a:r>
              <a:rPr lang="de-DE" sz="1400" dirty="0" err="1" smtClean="0"/>
              <a:t>connections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PLC </a:t>
            </a:r>
            <a:r>
              <a:rPr lang="de-DE" sz="1400" dirty="0" err="1" smtClean="0"/>
              <a:t>cabinets</a:t>
            </a:r>
            <a:r>
              <a:rPr lang="de-DE" sz="1400" dirty="0" smtClean="0"/>
              <a:t>, </a:t>
            </a:r>
            <a:r>
              <a:rPr lang="de-DE" sz="1400" dirty="0" err="1" smtClean="0"/>
              <a:t>signal</a:t>
            </a:r>
            <a:r>
              <a:rPr lang="de-DE" sz="1400" dirty="0" smtClean="0"/>
              <a:t> </a:t>
            </a:r>
            <a:r>
              <a:rPr lang="de-DE" sz="1400" dirty="0" err="1" smtClean="0"/>
              <a:t>tests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PLC </a:t>
            </a:r>
            <a:r>
              <a:rPr lang="de-DE" sz="1400" dirty="0" err="1" smtClean="0"/>
              <a:t>has</a:t>
            </a:r>
            <a:r>
              <a:rPr lang="de-DE" sz="1400" dirty="0" smtClean="0"/>
              <a:t> GSI/IND, </a:t>
            </a:r>
            <a:r>
              <a:rPr lang="de-DE" sz="1400" dirty="0" err="1" smtClean="0"/>
              <a:t>for</a:t>
            </a:r>
            <a:r>
              <a:rPr lang="de-DE" sz="1400" dirty="0" smtClean="0"/>
              <a:t> HESR </a:t>
            </a:r>
            <a:r>
              <a:rPr lang="de-DE" sz="1400" dirty="0" err="1" smtClean="0"/>
              <a:t>no</a:t>
            </a:r>
            <a:r>
              <a:rPr lang="de-DE" sz="1400" dirty="0" smtClean="0"/>
              <a:t> PLC </a:t>
            </a:r>
            <a:r>
              <a:rPr lang="de-DE" sz="1400" dirty="0" err="1" smtClean="0"/>
              <a:t>cabinet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 </a:t>
            </a:r>
            <a:r>
              <a:rPr lang="de-DE" sz="1400" dirty="0" err="1" smtClean="0"/>
              <a:t>required</a:t>
            </a:r>
            <a:endParaRPr lang="de-DE" sz="14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400" dirty="0" err="1"/>
              <a:t>Responsibility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/</a:t>
            </a:r>
            <a:r>
              <a:rPr lang="de-DE" sz="1400" dirty="0" err="1" smtClean="0"/>
              <a:t>commisioning</a:t>
            </a:r>
            <a:r>
              <a:rPr lang="de-DE" sz="1400" dirty="0" smtClean="0"/>
              <a:t> </a:t>
            </a:r>
            <a:r>
              <a:rPr lang="de-DE" sz="1400" dirty="0"/>
              <a:t>at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 smtClean="0"/>
              <a:t>has</a:t>
            </a:r>
            <a:r>
              <a:rPr lang="de-DE" sz="1400" dirty="0" smtClean="0"/>
              <a:t> GSI/VAC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Installation </a:t>
            </a:r>
            <a:r>
              <a:rPr lang="de-DE" sz="1400" dirty="0" err="1" smtClean="0"/>
              <a:t>and</a:t>
            </a:r>
            <a:r>
              <a:rPr lang="de-DE" sz="1400" dirty="0" smtClean="0"/>
              <a:t> Test Support </a:t>
            </a:r>
            <a:r>
              <a:rPr lang="de-DE" sz="1400" dirty="0" err="1" smtClean="0"/>
              <a:t>through</a:t>
            </a:r>
            <a:r>
              <a:rPr lang="de-DE" sz="1400" dirty="0" smtClean="0"/>
              <a:t> </a:t>
            </a:r>
            <a:r>
              <a:rPr lang="de-DE" sz="1400" dirty="0" err="1" smtClean="0"/>
              <a:t>temporarily</a:t>
            </a:r>
            <a:r>
              <a:rPr lang="de-DE" sz="1400" dirty="0" smtClean="0"/>
              <a:t> </a:t>
            </a:r>
            <a:r>
              <a:rPr lang="de-DE" sz="1400" dirty="0" err="1" smtClean="0"/>
              <a:t>hired</a:t>
            </a:r>
            <a:r>
              <a:rPr lang="de-DE" sz="1400" dirty="0"/>
              <a:t> </a:t>
            </a:r>
            <a:r>
              <a:rPr lang="de-DE" sz="1400" dirty="0" err="1"/>
              <a:t>skilled</a:t>
            </a:r>
            <a:r>
              <a:rPr lang="de-DE" sz="1400" dirty="0"/>
              <a:t> </a:t>
            </a:r>
            <a:r>
              <a:rPr lang="de-DE" sz="1400" dirty="0" err="1" smtClean="0"/>
              <a:t>workers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required</a:t>
            </a:r>
            <a:endParaRPr lang="de-DE" sz="1400" dirty="0"/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Signal </a:t>
            </a:r>
            <a:r>
              <a:rPr lang="de-DE" sz="1400" dirty="0" err="1" smtClean="0"/>
              <a:t>tests</a:t>
            </a:r>
            <a:r>
              <a:rPr lang="de-DE" sz="1400" dirty="0" smtClean="0"/>
              <a:t> </a:t>
            </a:r>
            <a:r>
              <a:rPr lang="de-DE" sz="1400" dirty="0" err="1" smtClean="0"/>
              <a:t>can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executed</a:t>
            </a:r>
            <a:r>
              <a:rPr lang="de-DE" sz="1400" dirty="0" smtClean="0"/>
              <a:t> </a:t>
            </a:r>
            <a:r>
              <a:rPr lang="de-DE" sz="1400" dirty="0" err="1" smtClean="0"/>
              <a:t>based</a:t>
            </a:r>
            <a:r>
              <a:rPr lang="de-DE" sz="1400" dirty="0" smtClean="0"/>
              <a:t> on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SW </a:t>
            </a:r>
            <a:r>
              <a:rPr lang="de-DE" sz="1400" dirty="0" err="1" smtClean="0"/>
              <a:t>version</a:t>
            </a:r>
            <a:r>
              <a:rPr lang="de-DE" sz="1400" dirty="0" smtClean="0"/>
              <a:t>, </a:t>
            </a:r>
            <a:r>
              <a:rPr lang="de-DE" sz="1400" dirty="0" err="1" smtClean="0"/>
              <a:t>which</a:t>
            </a:r>
            <a:r>
              <a:rPr lang="de-DE" sz="1400" dirty="0" smtClean="0"/>
              <a:t> </a:t>
            </a:r>
            <a:r>
              <a:rPr lang="de-DE" sz="1400" dirty="0" err="1" smtClean="0"/>
              <a:t>should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already</a:t>
            </a:r>
            <a:r>
              <a:rPr lang="de-DE" sz="1400" dirty="0" smtClean="0"/>
              <a:t> </a:t>
            </a:r>
            <a:r>
              <a:rPr lang="de-DE" sz="1400" dirty="0" err="1" smtClean="0"/>
              <a:t>fully</a:t>
            </a:r>
            <a:r>
              <a:rPr lang="de-DE" sz="1400" dirty="0" smtClean="0"/>
              <a:t> </a:t>
            </a:r>
            <a:r>
              <a:rPr lang="de-DE" sz="1400" dirty="0" err="1" smtClean="0"/>
              <a:t>functional</a:t>
            </a:r>
            <a:endParaRPr lang="de-DE" sz="14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400" dirty="0" err="1" smtClean="0"/>
              <a:t>Commissioning</a:t>
            </a:r>
            <a:r>
              <a:rPr lang="de-DE" sz="1400" dirty="0" smtClean="0"/>
              <a:t>/</a:t>
            </a:r>
            <a:r>
              <a:rPr lang="de-DE" sz="1400" dirty="0" err="1" smtClean="0"/>
              <a:t>parametrization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PID </a:t>
            </a:r>
            <a:r>
              <a:rPr lang="de-DE" sz="1400" dirty="0" err="1" smtClean="0"/>
              <a:t>controllers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already</a:t>
            </a:r>
            <a:r>
              <a:rPr lang="de-DE" sz="1400" dirty="0" smtClean="0"/>
              <a:t> </a:t>
            </a:r>
            <a:r>
              <a:rPr lang="de-DE" sz="1400" dirty="0" err="1" smtClean="0"/>
              <a:t>fully</a:t>
            </a:r>
            <a:r>
              <a:rPr lang="de-DE" sz="1400" dirty="0" smtClean="0"/>
              <a:t> </a:t>
            </a:r>
            <a:r>
              <a:rPr lang="de-DE" sz="1400" dirty="0" err="1" smtClean="0"/>
              <a:t>supported</a:t>
            </a:r>
            <a:r>
              <a:rPr lang="de-DE" sz="1400" dirty="0" smtClean="0"/>
              <a:t> </a:t>
            </a:r>
            <a:r>
              <a:rPr lang="de-DE" sz="1400" dirty="0" err="1" smtClean="0"/>
              <a:t>through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SW via </a:t>
            </a:r>
            <a:r>
              <a:rPr lang="de-DE" sz="1400" dirty="0" err="1" smtClean="0"/>
              <a:t>autotuning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recipes</a:t>
            </a:r>
            <a:endParaRPr lang="de-DE" sz="14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IND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presently</a:t>
            </a:r>
            <a:r>
              <a:rPr lang="de-DE" sz="1400" dirty="0" smtClean="0"/>
              <a:t> not </a:t>
            </a:r>
            <a:r>
              <a:rPr lang="de-DE" sz="1400" dirty="0" err="1" smtClean="0"/>
              <a:t>able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provide</a:t>
            </a:r>
            <a:r>
              <a:rPr lang="de-DE" sz="1400" dirty="0" smtClean="0"/>
              <a:t> </a:t>
            </a:r>
            <a:r>
              <a:rPr lang="de-DE" sz="1400" dirty="0" err="1" smtClean="0"/>
              <a:t>during</a:t>
            </a:r>
            <a:r>
              <a:rPr lang="de-DE" sz="1400" dirty="0" smtClean="0"/>
              <a:t>/after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24h </a:t>
            </a:r>
            <a:r>
              <a:rPr lang="de-DE" sz="1400" dirty="0" err="1" smtClean="0"/>
              <a:t>or</a:t>
            </a:r>
            <a:r>
              <a:rPr lang="de-DE" sz="1400" dirty="0"/>
              <a:t> on-</a:t>
            </a:r>
            <a:r>
              <a:rPr lang="de-DE" sz="1400" dirty="0" err="1"/>
              <a:t>call</a:t>
            </a:r>
            <a:r>
              <a:rPr lang="de-DE" sz="1400" dirty="0"/>
              <a:t> </a:t>
            </a:r>
            <a:r>
              <a:rPr lang="de-DE" sz="1400" dirty="0" err="1" smtClean="0"/>
              <a:t>service</a:t>
            </a:r>
            <a:endParaRPr lang="de-DE" sz="14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400" dirty="0" smtClean="0"/>
              <a:t>FCC </a:t>
            </a:r>
            <a:r>
              <a:rPr lang="de-DE" sz="1400" dirty="0" err="1" smtClean="0"/>
              <a:t>solution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acoustic</a:t>
            </a:r>
            <a:r>
              <a:rPr lang="de-DE" sz="1400" dirty="0" smtClean="0"/>
              <a:t> </a:t>
            </a:r>
            <a:r>
              <a:rPr lang="de-DE" sz="1400" dirty="0" err="1" smtClean="0"/>
              <a:t>alarm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required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0470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Timeline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hlinkClick r:id="rId2" action="ppaction://hlinkpres?slideindex=13&amp;slidetitle=PowerPoint-Präsentation"/>
              </a:rPr>
              <a:t>Timeline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1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578083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</a:t>
            </a:r>
            <a:r>
              <a:rPr lang="de-DE" dirty="0" err="1" smtClean="0">
                <a:solidFill>
                  <a:schemeClr val="tx1"/>
                </a:solidFill>
              </a:rPr>
              <a:t>Cabinet</a:t>
            </a:r>
            <a:r>
              <a:rPr lang="de-DE" dirty="0" smtClean="0">
                <a:solidFill>
                  <a:schemeClr val="tx1"/>
                </a:solidFill>
              </a:rPr>
              <a:t> Design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962" y="1497622"/>
            <a:ext cx="3196548" cy="50013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37" y="1501222"/>
            <a:ext cx="1036324" cy="151462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1" y="1441655"/>
            <a:ext cx="4620097" cy="17008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" y="3212920"/>
            <a:ext cx="1937699" cy="27734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928" y="3212920"/>
            <a:ext cx="1212283" cy="328606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271" y="3212921"/>
            <a:ext cx="1021908" cy="328606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37" y="2749762"/>
            <a:ext cx="1036324" cy="151462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37" y="3867058"/>
            <a:ext cx="1036324" cy="15146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37" y="4984353"/>
            <a:ext cx="1036324" cy="15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</a:t>
            </a:r>
            <a:r>
              <a:rPr lang="en-US" dirty="0" smtClean="0">
                <a:solidFill>
                  <a:schemeClr val="tx1"/>
                </a:solidFill>
              </a:rPr>
              <a:t>Look and Feel of Bake Out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6" y="1692814"/>
            <a:ext cx="7405438" cy="48824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61" y="1219814"/>
            <a:ext cx="3273639" cy="30439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61" y="4263724"/>
            <a:ext cx="3273639" cy="21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</a:t>
            </a:r>
            <a:r>
              <a:rPr lang="en-US" dirty="0">
                <a:solidFill>
                  <a:schemeClr val="tx1"/>
                </a:solidFill>
              </a:rPr>
              <a:t>Look and Feel of Bake Out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4" y="1960737"/>
            <a:ext cx="8814266" cy="36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P3: </a:t>
            </a:r>
            <a:r>
              <a:rPr lang="en-US" dirty="0">
                <a:solidFill>
                  <a:schemeClr val="tx1"/>
                </a:solidFill>
              </a:rPr>
              <a:t>Look and Feel of Bake Out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398"/>
            <a:ext cx="6785119" cy="40052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19" y="2895745"/>
            <a:ext cx="4063181" cy="37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</a:rPr>
              <a:t>Introduction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/ </a:t>
            </a:r>
            <a:r>
              <a:rPr lang="de-DE" dirty="0" smtClean="0">
                <a:solidFill>
                  <a:schemeClr val="tx1"/>
                </a:solidFill>
              </a:rPr>
              <a:t>Content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endParaRPr lang="de-DE" sz="2400" dirty="0" smtClean="0">
              <a:solidFill>
                <a:srgbClr val="FDBB63"/>
              </a:solidFill>
            </a:endParaRPr>
          </a:p>
          <a:p>
            <a:pPr marL="0" lvl="1" indent="0">
              <a:buNone/>
            </a:pPr>
            <a:r>
              <a:rPr lang="de-DE" sz="2400" dirty="0" smtClean="0">
                <a:solidFill>
                  <a:srgbClr val="FDBB63"/>
                </a:solidFill>
              </a:rPr>
              <a:t>Part </a:t>
            </a:r>
            <a:r>
              <a:rPr lang="de-DE" sz="2400" dirty="0">
                <a:solidFill>
                  <a:srgbClr val="FDBB63"/>
                </a:solidFill>
              </a:rPr>
              <a:t>1: </a:t>
            </a:r>
            <a:r>
              <a:rPr lang="en-US" sz="2400" dirty="0" smtClean="0">
                <a:solidFill>
                  <a:srgbClr val="FDBB63"/>
                </a:solidFill>
              </a:rPr>
              <a:t>UNICOS and IND Control System Principles</a:t>
            </a:r>
            <a:endParaRPr lang="de-DE" sz="2400" dirty="0">
              <a:solidFill>
                <a:srgbClr val="FDBB63"/>
              </a:solidFill>
            </a:endParaRPr>
          </a:p>
          <a:p>
            <a:pPr marL="0" lvl="1" indent="0">
              <a:buNone/>
            </a:pPr>
            <a:endParaRPr lang="de-DE" sz="2400" dirty="0" smtClean="0">
              <a:solidFill>
                <a:srgbClr val="FDBB63"/>
              </a:solidFill>
            </a:endParaRPr>
          </a:p>
          <a:p>
            <a:pPr marL="0" lvl="1" indent="0">
              <a:buNone/>
            </a:pPr>
            <a:r>
              <a:rPr lang="de-DE" sz="2400" dirty="0">
                <a:solidFill>
                  <a:srgbClr val="FDBB63"/>
                </a:solidFill>
              </a:rPr>
              <a:t>Part </a:t>
            </a:r>
            <a:r>
              <a:rPr lang="de-DE" sz="2400" dirty="0" smtClean="0">
                <a:solidFill>
                  <a:srgbClr val="FDBB63"/>
                </a:solidFill>
              </a:rPr>
              <a:t>2: </a:t>
            </a:r>
            <a:r>
              <a:rPr lang="de-DE" sz="2400" dirty="0" err="1" smtClean="0">
                <a:solidFill>
                  <a:srgbClr val="FDBB63"/>
                </a:solidFill>
              </a:rPr>
              <a:t>Beamline</a:t>
            </a:r>
            <a:r>
              <a:rPr lang="de-DE" sz="2400" dirty="0" smtClean="0">
                <a:solidFill>
                  <a:srgbClr val="FDBB63"/>
                </a:solidFill>
              </a:rPr>
              <a:t> </a:t>
            </a:r>
            <a:r>
              <a:rPr lang="de-DE" sz="2400" dirty="0" err="1" smtClean="0">
                <a:solidFill>
                  <a:srgbClr val="FDBB63"/>
                </a:solidFill>
              </a:rPr>
              <a:t>Vacuum</a:t>
            </a:r>
            <a:r>
              <a:rPr lang="de-DE" sz="2400" dirty="0" smtClean="0">
                <a:solidFill>
                  <a:srgbClr val="FDBB63"/>
                </a:solidFill>
              </a:rPr>
              <a:t> Control System</a:t>
            </a:r>
          </a:p>
          <a:p>
            <a:pPr marL="0" indent="0">
              <a:buNone/>
            </a:pPr>
            <a:endParaRPr lang="de-DE" dirty="0" smtClean="0">
              <a:solidFill>
                <a:srgbClr val="FDBB63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FDBB63"/>
                </a:solidFill>
              </a:rPr>
              <a:t>Part </a:t>
            </a:r>
            <a:r>
              <a:rPr lang="de-DE" dirty="0" smtClean="0">
                <a:solidFill>
                  <a:srgbClr val="FDBB63"/>
                </a:solidFill>
              </a:rPr>
              <a:t>3: Bake Out Control System</a:t>
            </a:r>
            <a:endParaRPr lang="de-DE" dirty="0">
              <a:solidFill>
                <a:srgbClr val="FDBB63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FDBB63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FDBB63"/>
                </a:solidFill>
              </a:rPr>
              <a:t>Part </a:t>
            </a:r>
            <a:r>
              <a:rPr lang="de-DE" dirty="0" smtClean="0">
                <a:solidFill>
                  <a:srgbClr val="FDBB63"/>
                </a:solidFill>
              </a:rPr>
              <a:t>4: </a:t>
            </a:r>
            <a:r>
              <a:rPr lang="de-DE" dirty="0" err="1" smtClean="0">
                <a:solidFill>
                  <a:srgbClr val="FDBB63"/>
                </a:solidFill>
              </a:rPr>
              <a:t>Cryo</a:t>
            </a:r>
            <a:r>
              <a:rPr lang="de-DE" dirty="0" smtClean="0">
                <a:solidFill>
                  <a:srgbClr val="FDBB63"/>
                </a:solidFill>
              </a:rPr>
              <a:t> Control System incl. </a:t>
            </a:r>
            <a:r>
              <a:rPr lang="de-DE" dirty="0" err="1" smtClean="0">
                <a:solidFill>
                  <a:srgbClr val="FDBB63"/>
                </a:solidFill>
              </a:rPr>
              <a:t>Insulation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Vacuum</a:t>
            </a:r>
            <a:endParaRPr lang="de-DE" dirty="0" smtClean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688395" cy="80733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en-US" dirty="0" err="1">
                <a:solidFill>
                  <a:schemeClr val="tx1"/>
                </a:solidFill>
              </a:rPr>
              <a:t>Cryo</a:t>
            </a:r>
            <a:r>
              <a:rPr lang="en-US" dirty="0">
                <a:solidFill>
                  <a:schemeClr val="tx1"/>
                </a:solidFill>
              </a:rPr>
              <a:t> Control System incl. Insulation Vacuum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00891" y="1278295"/>
            <a:ext cx="8033508" cy="5274348"/>
          </a:xfrm>
        </p:spPr>
        <p:txBody>
          <a:bodyPr>
            <a:noAutofit/>
          </a:bodyPr>
          <a:lstStyle/>
          <a:p>
            <a:pPr marL="857250" lvl="1" indent="-457200">
              <a:spcBef>
                <a:spcPts val="1000"/>
              </a:spcBef>
            </a:pPr>
            <a:r>
              <a:rPr lang="de-DE" sz="1600" dirty="0" smtClean="0"/>
              <a:t>SW </a:t>
            </a:r>
            <a:r>
              <a:rPr lang="de-DE" sz="1600" dirty="0" err="1" smtClean="0"/>
              <a:t>development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Distribution System, CBM </a:t>
            </a:r>
            <a:r>
              <a:rPr lang="de-DE" sz="1600" dirty="0" err="1" smtClean="0"/>
              <a:t>Feedbox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SIS100/SFRS </a:t>
            </a:r>
            <a:r>
              <a:rPr lang="de-DE" sz="1600" dirty="0" err="1" smtClean="0"/>
              <a:t>local</a:t>
            </a:r>
            <a:r>
              <a:rPr lang="de-DE" sz="1600" dirty="0" smtClean="0"/>
              <a:t> </a:t>
            </a:r>
            <a:r>
              <a:rPr lang="de-DE" sz="1600" dirty="0" err="1" smtClean="0"/>
              <a:t>cryogenics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IND </a:t>
            </a:r>
            <a:r>
              <a:rPr lang="de-DE" sz="1600" dirty="0" err="1" smtClean="0"/>
              <a:t>task</a:t>
            </a:r>
            <a:endParaRPr lang="de-DE" sz="16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600" dirty="0" err="1" smtClean="0"/>
              <a:t>Electrical</a:t>
            </a:r>
            <a:r>
              <a:rPr lang="de-DE" sz="1600" dirty="0" smtClean="0"/>
              <a:t> </a:t>
            </a:r>
            <a:r>
              <a:rPr lang="de-DE" sz="1600" dirty="0" err="1"/>
              <a:t>Cabinet</a:t>
            </a:r>
            <a:r>
              <a:rPr lang="de-DE" sz="1600" dirty="0"/>
              <a:t> Design </a:t>
            </a:r>
            <a:r>
              <a:rPr lang="de-DE" sz="1600" dirty="0" err="1"/>
              <a:t>and</a:t>
            </a:r>
            <a:r>
              <a:rPr lang="de-DE" sz="1600" dirty="0"/>
              <a:t> Manufacturing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smtClean="0"/>
              <a:t>GSI </a:t>
            </a:r>
            <a:r>
              <a:rPr lang="de-DE" sz="1600" dirty="0" err="1"/>
              <a:t>Inkind</a:t>
            </a:r>
            <a:r>
              <a:rPr lang="de-DE" sz="1600" dirty="0"/>
              <a:t> </a:t>
            </a:r>
            <a:r>
              <a:rPr lang="de-DE" sz="1600" dirty="0" err="1" smtClean="0"/>
              <a:t>task</a:t>
            </a:r>
            <a:r>
              <a:rPr lang="de-DE" sz="1600" dirty="0"/>
              <a:t>, </a:t>
            </a:r>
            <a:r>
              <a:rPr lang="de-DE" sz="1600" dirty="0" smtClean="0"/>
              <a:t>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principles</a:t>
            </a:r>
            <a:r>
              <a:rPr lang="de-DE" sz="1600" dirty="0"/>
              <a:t> </a:t>
            </a:r>
            <a:r>
              <a:rPr lang="de-DE" sz="1600" dirty="0" err="1"/>
              <a:t>developped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smtClean="0"/>
              <a:t>SFRS CERN </a:t>
            </a:r>
            <a:r>
              <a:rPr lang="de-DE" sz="1600" dirty="0" err="1" smtClean="0"/>
              <a:t>magnet</a:t>
            </a:r>
            <a:r>
              <a:rPr lang="de-DE" sz="1600" dirty="0" smtClean="0"/>
              <a:t> </a:t>
            </a:r>
            <a:r>
              <a:rPr lang="de-DE" sz="1600" dirty="0" err="1" smtClean="0"/>
              <a:t>testing</a:t>
            </a:r>
            <a:endParaRPr lang="de-DE" sz="16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600" dirty="0" smtClean="0"/>
              <a:t>FAT/SAT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cabinets</a:t>
            </a:r>
            <a:r>
              <a:rPr lang="de-DE" sz="1600" dirty="0" smtClean="0"/>
              <a:t> PLC/Controller at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, but </a:t>
            </a:r>
            <a:r>
              <a:rPr lang="de-DE" sz="1600" dirty="0" err="1" smtClean="0"/>
              <a:t>under</a:t>
            </a:r>
            <a:r>
              <a:rPr lang="de-DE" sz="1600" dirty="0" smtClean="0"/>
              <a:t> </a:t>
            </a:r>
            <a:r>
              <a:rPr lang="de-DE" sz="1600" dirty="0" err="1" smtClean="0"/>
              <a:t>supervision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GSI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600" dirty="0" smtClean="0"/>
              <a:t>GSI (CRY/SCM) </a:t>
            </a:r>
            <a:r>
              <a:rPr lang="de-DE" sz="1600" dirty="0" err="1" smtClean="0"/>
              <a:t>has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provide</a:t>
            </a:r>
            <a:r>
              <a:rPr lang="de-DE" sz="1600" dirty="0" smtClean="0"/>
              <a:t> IND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complete</a:t>
            </a:r>
            <a:r>
              <a:rPr lang="de-DE" sz="1600" dirty="0" smtClean="0"/>
              <a:t> </a:t>
            </a:r>
            <a:r>
              <a:rPr lang="de-DE" sz="1600" dirty="0" err="1" smtClean="0"/>
              <a:t>information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belonging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structures</a:t>
            </a:r>
            <a:r>
              <a:rPr lang="de-DE" sz="1600" dirty="0" smtClean="0"/>
              <a:t>,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includes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complete</a:t>
            </a:r>
            <a:r>
              <a:rPr lang="de-DE" sz="1600" dirty="0" smtClean="0"/>
              <a:t> P&amp;ID,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instrumentation</a:t>
            </a:r>
            <a:r>
              <a:rPr lang="de-DE" sz="1600" dirty="0" smtClean="0"/>
              <a:t> </a:t>
            </a:r>
            <a:r>
              <a:rPr lang="de-DE" sz="1600" dirty="0" err="1" smtClean="0"/>
              <a:t>lists</a:t>
            </a:r>
            <a:r>
              <a:rPr lang="de-DE" sz="1600" dirty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functional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,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actual</a:t>
            </a:r>
            <a:r>
              <a:rPr lang="de-DE" sz="1600" dirty="0" smtClean="0"/>
              <a:t> </a:t>
            </a:r>
            <a:r>
              <a:rPr lang="de-DE" sz="1600" dirty="0" err="1" smtClean="0"/>
              <a:t>deadline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SIS100/DS </a:t>
            </a:r>
            <a:r>
              <a:rPr lang="de-DE" sz="1600" dirty="0" err="1" smtClean="0"/>
              <a:t>is</a:t>
            </a:r>
            <a:r>
              <a:rPr lang="de-DE" sz="1600" dirty="0" smtClean="0"/>
              <a:t> Q1/2021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SFRS </a:t>
            </a:r>
            <a:r>
              <a:rPr lang="de-DE" sz="1600" dirty="0" err="1" smtClean="0"/>
              <a:t>unknown</a:t>
            </a:r>
            <a:r>
              <a:rPr lang="de-DE" sz="1600" dirty="0" smtClean="0"/>
              <a:t> </a:t>
            </a:r>
            <a:r>
              <a:rPr lang="de-DE" sz="1600" dirty="0" err="1" smtClean="0"/>
              <a:t>because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delay</a:t>
            </a:r>
            <a:r>
              <a:rPr lang="de-DE" sz="1600" dirty="0" smtClean="0"/>
              <a:t> in </a:t>
            </a:r>
            <a:r>
              <a:rPr lang="de-DE" sz="1600" dirty="0" err="1" smtClean="0"/>
              <a:t>Polish</a:t>
            </a:r>
            <a:r>
              <a:rPr lang="de-DE" sz="1600" dirty="0" smtClean="0"/>
              <a:t> </a:t>
            </a:r>
            <a:r>
              <a:rPr lang="de-DE" sz="1600" dirty="0" err="1" smtClean="0"/>
              <a:t>Inkind</a:t>
            </a:r>
            <a:r>
              <a:rPr lang="de-DE" sz="1600" dirty="0" smtClean="0"/>
              <a:t> 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600" dirty="0" smtClean="0"/>
              <a:t>GSI (VAC) </a:t>
            </a:r>
            <a:r>
              <a:rPr lang="de-DE" sz="1600" dirty="0" err="1" smtClean="0"/>
              <a:t>has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provide</a:t>
            </a:r>
            <a:r>
              <a:rPr lang="de-DE" sz="1600" dirty="0" smtClean="0"/>
              <a:t> IND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complete</a:t>
            </a:r>
            <a:r>
              <a:rPr lang="de-DE" sz="1600" dirty="0" smtClean="0"/>
              <a:t> </a:t>
            </a:r>
            <a:r>
              <a:rPr lang="de-DE" sz="1600" dirty="0" err="1" smtClean="0"/>
              <a:t>information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belonging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insulation</a:t>
            </a:r>
            <a:r>
              <a:rPr lang="de-DE" sz="1600" dirty="0" smtClean="0"/>
              <a:t> </a:t>
            </a: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pumpstations</a:t>
            </a:r>
            <a:r>
              <a:rPr lang="de-DE" sz="1600" dirty="0" smtClean="0"/>
              <a:t>,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includes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/>
              <a:t> </a:t>
            </a:r>
            <a:r>
              <a:rPr lang="de-DE" sz="1600" dirty="0" err="1" smtClean="0"/>
              <a:t>dedicated</a:t>
            </a:r>
            <a:r>
              <a:rPr lang="de-DE" sz="1600" dirty="0" smtClean="0"/>
              <a:t> </a:t>
            </a:r>
            <a:r>
              <a:rPr lang="de-DE" sz="1600" dirty="0" err="1"/>
              <a:t>list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valves</a:t>
            </a:r>
            <a:r>
              <a:rPr lang="de-DE" sz="1600" dirty="0"/>
              <a:t>, </a:t>
            </a:r>
            <a:r>
              <a:rPr lang="de-DE" sz="1600" dirty="0" err="1"/>
              <a:t>gauges</a:t>
            </a:r>
            <a:r>
              <a:rPr lang="de-DE" sz="1600" dirty="0"/>
              <a:t>, </a:t>
            </a:r>
            <a:r>
              <a:rPr lang="de-DE" sz="1600" dirty="0" err="1"/>
              <a:t>pumps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related</a:t>
            </a:r>
            <a:r>
              <a:rPr lang="de-DE" sz="1600" dirty="0"/>
              <a:t> </a:t>
            </a:r>
            <a:r>
              <a:rPr lang="de-DE" sz="1600" dirty="0" err="1"/>
              <a:t>controllers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channels</a:t>
            </a:r>
            <a:r>
              <a:rPr lang="de-DE" sz="1600" dirty="0"/>
              <a:t> incl. all </a:t>
            </a:r>
            <a:r>
              <a:rPr lang="de-DE" sz="1600" dirty="0" err="1"/>
              <a:t>naming</a:t>
            </a:r>
            <a:r>
              <a:rPr lang="de-DE" sz="1600" dirty="0"/>
              <a:t> </a:t>
            </a:r>
            <a:r>
              <a:rPr lang="de-DE" sz="1600" dirty="0" err="1"/>
              <a:t>conventions</a:t>
            </a:r>
            <a:endParaRPr lang="de-DE" sz="16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600" dirty="0" err="1" smtClean="0"/>
              <a:t>Responsibility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installation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cabinets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cable</a:t>
            </a:r>
            <a:r>
              <a:rPr lang="de-DE" sz="1600" dirty="0" smtClean="0"/>
              <a:t> </a:t>
            </a:r>
            <a:r>
              <a:rPr lang="de-DE" sz="1600" dirty="0" err="1" smtClean="0"/>
              <a:t>connections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PLC </a:t>
            </a:r>
            <a:r>
              <a:rPr lang="de-DE" sz="1600" dirty="0" err="1" smtClean="0"/>
              <a:t>cabinets</a:t>
            </a:r>
            <a:r>
              <a:rPr lang="de-DE" sz="1600" dirty="0" smtClean="0"/>
              <a:t>, </a:t>
            </a:r>
            <a:r>
              <a:rPr lang="de-DE" sz="1600" dirty="0" err="1" smtClean="0"/>
              <a:t>signal</a:t>
            </a:r>
            <a:r>
              <a:rPr lang="de-DE" sz="1600" dirty="0" smtClean="0"/>
              <a:t> </a:t>
            </a:r>
            <a:r>
              <a:rPr lang="de-DE" sz="1600" dirty="0" err="1" smtClean="0"/>
              <a:t>tests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has</a:t>
            </a:r>
            <a:r>
              <a:rPr lang="de-DE" sz="1600" dirty="0" smtClean="0"/>
              <a:t> GSI/IND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sz="1600" dirty="0" err="1"/>
              <a:t>Responsibility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 smtClean="0"/>
              <a:t>installation</a:t>
            </a:r>
            <a:r>
              <a:rPr lang="de-DE" sz="1600" dirty="0" smtClean="0"/>
              <a:t>/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/>
              <a:t>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machine</a:t>
            </a:r>
            <a:r>
              <a:rPr lang="de-DE" sz="1600" dirty="0"/>
              <a:t> </a:t>
            </a:r>
            <a:r>
              <a:rPr lang="de-DE" sz="1600" dirty="0" err="1" smtClean="0"/>
              <a:t>has</a:t>
            </a:r>
            <a:r>
              <a:rPr lang="de-DE" sz="1600" dirty="0" smtClean="0"/>
              <a:t> GSI/CRY </a:t>
            </a:r>
            <a:r>
              <a:rPr lang="de-DE" sz="1600" dirty="0" err="1" smtClean="0"/>
              <a:t>or</a:t>
            </a:r>
            <a:r>
              <a:rPr lang="de-DE" sz="1600" dirty="0" smtClean="0"/>
              <a:t> GSI/SCM </a:t>
            </a:r>
            <a:r>
              <a:rPr lang="de-DE" sz="1600" dirty="0" err="1" smtClean="0"/>
              <a:t>or</a:t>
            </a:r>
            <a:r>
              <a:rPr lang="de-DE" sz="1600" dirty="0" smtClean="0"/>
              <a:t> GSI/VAC</a:t>
            </a:r>
          </a:p>
        </p:txBody>
      </p:sp>
    </p:spTree>
    <p:extLst>
      <p:ext uri="{BB962C8B-B14F-4D97-AF65-F5344CB8AC3E}">
        <p14:creationId xmlns:p14="http://schemas.microsoft.com/office/powerpoint/2010/main" val="17775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688395" cy="80733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en-US" dirty="0" err="1">
                <a:solidFill>
                  <a:schemeClr val="tx1"/>
                </a:solidFill>
              </a:rPr>
              <a:t>Cryo</a:t>
            </a:r>
            <a:r>
              <a:rPr lang="en-US" dirty="0">
                <a:solidFill>
                  <a:schemeClr val="tx1"/>
                </a:solidFill>
              </a:rPr>
              <a:t> Control System incl. Insulation Vacuum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00891" y="1278295"/>
            <a:ext cx="8033508" cy="5274348"/>
          </a:xfrm>
        </p:spPr>
        <p:txBody>
          <a:bodyPr>
            <a:noAutofit/>
          </a:bodyPr>
          <a:lstStyle/>
          <a:p>
            <a:pPr marL="857250" lvl="1" indent="-457200">
              <a:spcBef>
                <a:spcPts val="1000"/>
              </a:spcBef>
            </a:pPr>
            <a:r>
              <a:rPr lang="de-DE" sz="1800" dirty="0"/>
              <a:t>Installation </a:t>
            </a:r>
            <a:r>
              <a:rPr lang="de-DE" sz="1800" dirty="0" err="1"/>
              <a:t>and</a:t>
            </a:r>
            <a:r>
              <a:rPr lang="de-DE" sz="1800" dirty="0"/>
              <a:t> Test Support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temporarily</a:t>
            </a:r>
            <a:r>
              <a:rPr lang="de-DE" sz="1800" dirty="0"/>
              <a:t> </a:t>
            </a:r>
            <a:r>
              <a:rPr lang="de-DE" sz="1800" dirty="0" err="1"/>
              <a:t>hired</a:t>
            </a:r>
            <a:r>
              <a:rPr lang="de-DE" sz="1800" dirty="0"/>
              <a:t> </a:t>
            </a:r>
            <a:r>
              <a:rPr lang="de-DE" sz="1800" dirty="0" err="1"/>
              <a:t>skilled</a:t>
            </a:r>
            <a:r>
              <a:rPr lang="de-DE" sz="1800" dirty="0"/>
              <a:t> </a:t>
            </a:r>
            <a:r>
              <a:rPr lang="de-DE" sz="1800" dirty="0" err="1"/>
              <a:t>workers</a:t>
            </a:r>
            <a:r>
              <a:rPr lang="de-DE" sz="1800" dirty="0"/>
              <a:t> will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 smtClean="0"/>
              <a:t>required</a:t>
            </a:r>
            <a:endParaRPr lang="de-DE" sz="18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800" dirty="0" smtClean="0"/>
              <a:t>Signal </a:t>
            </a:r>
            <a:r>
              <a:rPr lang="de-DE" sz="1800" dirty="0" err="1" smtClean="0"/>
              <a:t>tests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executed</a:t>
            </a:r>
            <a:r>
              <a:rPr lang="de-DE" sz="1800" dirty="0" smtClean="0"/>
              <a:t> </a:t>
            </a:r>
            <a:r>
              <a:rPr lang="de-DE" sz="1800" dirty="0" err="1" smtClean="0"/>
              <a:t>based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commissioning</a:t>
            </a:r>
            <a:r>
              <a:rPr lang="de-DE" sz="1800" dirty="0" smtClean="0"/>
              <a:t> SW </a:t>
            </a:r>
            <a:r>
              <a:rPr lang="de-DE" sz="1800" dirty="0" err="1" smtClean="0"/>
              <a:t>version</a:t>
            </a:r>
            <a:r>
              <a:rPr lang="de-DE" sz="1800" dirty="0" smtClean="0"/>
              <a:t>, </a:t>
            </a:r>
            <a:r>
              <a:rPr lang="de-DE" sz="1800" dirty="0" err="1" smtClean="0"/>
              <a:t>which</a:t>
            </a:r>
            <a:r>
              <a:rPr lang="de-DE" sz="1800" dirty="0" smtClean="0"/>
              <a:t> </a:t>
            </a:r>
            <a:r>
              <a:rPr lang="de-DE" sz="1800" dirty="0" err="1" smtClean="0"/>
              <a:t>includes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functionality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complete</a:t>
            </a:r>
            <a:r>
              <a:rPr lang="de-DE" sz="1800" dirty="0" smtClean="0"/>
              <a:t> </a:t>
            </a:r>
            <a:r>
              <a:rPr lang="de-DE" sz="1800" dirty="0" err="1" smtClean="0"/>
              <a:t>temperature</a:t>
            </a:r>
            <a:r>
              <a:rPr lang="de-DE" sz="1800" dirty="0" smtClean="0"/>
              <a:t> </a:t>
            </a:r>
            <a:r>
              <a:rPr lang="de-DE" sz="1800" dirty="0" err="1" smtClean="0"/>
              <a:t>read</a:t>
            </a:r>
            <a:r>
              <a:rPr lang="de-DE" sz="1800" dirty="0" smtClean="0"/>
              <a:t>-out </a:t>
            </a:r>
            <a:r>
              <a:rPr lang="de-DE" sz="1800" dirty="0" err="1" smtClean="0"/>
              <a:t>and</a:t>
            </a:r>
            <a:r>
              <a:rPr lang="de-DE" sz="1800" dirty="0"/>
              <a:t> </a:t>
            </a:r>
            <a:r>
              <a:rPr lang="de-DE" sz="1800" dirty="0" err="1"/>
              <a:t>manual</a:t>
            </a:r>
            <a:r>
              <a:rPr lang="de-DE" sz="1800" dirty="0"/>
              <a:t> </a:t>
            </a:r>
            <a:r>
              <a:rPr lang="de-DE" sz="1800" dirty="0" err="1"/>
              <a:t>mode</a:t>
            </a:r>
            <a:r>
              <a:rPr lang="de-DE" sz="1800" dirty="0"/>
              <a:t> </a:t>
            </a:r>
            <a:r>
              <a:rPr lang="de-DE" sz="1800" dirty="0" err="1" smtClean="0"/>
              <a:t>operation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all </a:t>
            </a:r>
            <a:r>
              <a:rPr lang="de-DE" sz="1800" dirty="0" err="1" smtClean="0"/>
              <a:t>valves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heaters</a:t>
            </a:r>
            <a:r>
              <a:rPr lang="de-DE" sz="1800" dirty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insulation</a:t>
            </a:r>
            <a:r>
              <a:rPr lang="de-DE" sz="1800" dirty="0" smtClean="0"/>
              <a:t> </a:t>
            </a:r>
            <a:r>
              <a:rPr lang="de-DE" sz="1800" dirty="0" err="1" smtClean="0"/>
              <a:t>vacuum</a:t>
            </a:r>
            <a:r>
              <a:rPr lang="de-DE" sz="1800" dirty="0" smtClean="0"/>
              <a:t> </a:t>
            </a:r>
            <a:r>
              <a:rPr lang="de-DE" sz="1800" dirty="0" err="1" smtClean="0"/>
              <a:t>pumping</a:t>
            </a:r>
            <a:r>
              <a:rPr lang="de-DE" sz="1800" dirty="0" smtClean="0"/>
              <a:t> </a:t>
            </a:r>
            <a:r>
              <a:rPr lang="de-DE" sz="1800" dirty="0" err="1" smtClean="0"/>
              <a:t>stations</a:t>
            </a:r>
            <a:endParaRPr lang="de-DE" sz="18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800" dirty="0" err="1" smtClean="0"/>
              <a:t>Automatic</a:t>
            </a:r>
            <a:r>
              <a:rPr lang="de-DE" sz="1800" dirty="0" smtClean="0"/>
              <a:t> </a:t>
            </a:r>
            <a:r>
              <a:rPr lang="de-DE" sz="1800" dirty="0" err="1" smtClean="0"/>
              <a:t>mode</a:t>
            </a:r>
            <a:r>
              <a:rPr lang="de-DE" sz="1800" dirty="0" smtClean="0"/>
              <a:t> SW will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prepared</a:t>
            </a:r>
            <a:r>
              <a:rPr lang="de-DE" sz="1800" dirty="0" smtClean="0"/>
              <a:t>, </a:t>
            </a:r>
            <a:r>
              <a:rPr lang="de-DE" sz="1800" dirty="0" err="1" smtClean="0"/>
              <a:t>which</a:t>
            </a:r>
            <a:r>
              <a:rPr lang="de-DE" sz="1800" dirty="0" smtClean="0"/>
              <a:t> </a:t>
            </a:r>
            <a:r>
              <a:rPr lang="de-DE" sz="1800" dirty="0" err="1" smtClean="0"/>
              <a:t>means</a:t>
            </a:r>
            <a:r>
              <a:rPr lang="de-DE" sz="1800" dirty="0" smtClean="0"/>
              <a:t> </a:t>
            </a:r>
            <a:r>
              <a:rPr lang="en-US" sz="1800" dirty="0"/>
              <a:t>logical structure with the intended operating modes and the necessary </a:t>
            </a:r>
            <a:r>
              <a:rPr lang="en-US" sz="1800" dirty="0" smtClean="0"/>
              <a:t>stepper </a:t>
            </a:r>
            <a:r>
              <a:rPr lang="en-US" sz="1800" dirty="0"/>
              <a:t>chains as functional framework</a:t>
            </a:r>
            <a:endParaRPr lang="de-DE" sz="18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800" dirty="0" err="1" smtClean="0"/>
              <a:t>Commissioning</a:t>
            </a:r>
            <a:r>
              <a:rPr lang="de-DE" sz="1800" dirty="0" smtClean="0"/>
              <a:t>/</a:t>
            </a:r>
            <a:r>
              <a:rPr lang="de-DE" sz="1800" dirty="0" err="1" smtClean="0"/>
              <a:t>parametrization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PID </a:t>
            </a:r>
            <a:r>
              <a:rPr lang="de-DE" sz="1800" dirty="0" err="1" smtClean="0"/>
              <a:t>controllers</a:t>
            </a:r>
            <a:r>
              <a:rPr lang="de-DE" sz="1800" dirty="0" smtClean="0"/>
              <a:t> will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already</a:t>
            </a:r>
            <a:r>
              <a:rPr lang="de-DE" sz="1800" dirty="0" smtClean="0"/>
              <a:t> </a:t>
            </a:r>
            <a:r>
              <a:rPr lang="de-DE" sz="1800" dirty="0" err="1" smtClean="0"/>
              <a:t>fully</a:t>
            </a:r>
            <a:r>
              <a:rPr lang="de-DE" sz="1800" dirty="0" smtClean="0"/>
              <a:t> </a:t>
            </a:r>
            <a:r>
              <a:rPr lang="de-DE" sz="1800" dirty="0" err="1" smtClean="0"/>
              <a:t>supported</a:t>
            </a:r>
            <a:r>
              <a:rPr lang="de-DE" sz="1800" dirty="0" smtClean="0"/>
              <a:t> </a:t>
            </a:r>
            <a:r>
              <a:rPr lang="de-DE" sz="1800" dirty="0" err="1" smtClean="0"/>
              <a:t>through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SW via </a:t>
            </a:r>
            <a:r>
              <a:rPr lang="de-DE" sz="1800" dirty="0" err="1" smtClean="0"/>
              <a:t>autotuning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recipes</a:t>
            </a:r>
            <a:endParaRPr lang="de-DE" sz="1800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sz="1800" dirty="0" smtClean="0"/>
              <a:t>IND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presently</a:t>
            </a:r>
            <a:r>
              <a:rPr lang="de-DE" sz="1800" dirty="0" smtClean="0"/>
              <a:t> not </a:t>
            </a:r>
            <a:r>
              <a:rPr lang="de-DE" sz="1800" dirty="0" err="1" smtClean="0"/>
              <a:t>able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provide</a:t>
            </a:r>
            <a:r>
              <a:rPr lang="de-DE" sz="1800" dirty="0" smtClean="0"/>
              <a:t> </a:t>
            </a:r>
            <a:r>
              <a:rPr lang="de-DE" sz="1800" dirty="0" err="1" smtClean="0"/>
              <a:t>during</a:t>
            </a:r>
            <a:r>
              <a:rPr lang="de-DE" sz="1800" dirty="0" smtClean="0"/>
              <a:t>/after </a:t>
            </a:r>
            <a:r>
              <a:rPr lang="de-DE" sz="1800" dirty="0" err="1" smtClean="0"/>
              <a:t>commissioning</a:t>
            </a:r>
            <a:r>
              <a:rPr lang="de-DE" sz="1800" dirty="0" smtClean="0"/>
              <a:t> 24h </a:t>
            </a:r>
            <a:r>
              <a:rPr lang="de-DE" sz="1800" dirty="0" err="1" smtClean="0"/>
              <a:t>or</a:t>
            </a:r>
            <a:r>
              <a:rPr lang="de-DE" sz="1800" dirty="0"/>
              <a:t> on-</a:t>
            </a:r>
            <a:r>
              <a:rPr lang="de-DE" sz="1800" dirty="0" err="1"/>
              <a:t>call</a:t>
            </a:r>
            <a:r>
              <a:rPr lang="de-DE" sz="1800" dirty="0"/>
              <a:t> </a:t>
            </a:r>
            <a:r>
              <a:rPr lang="de-DE" sz="1800" dirty="0" err="1" smtClean="0"/>
              <a:t>service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6653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Timeline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hlinkClick r:id="rId2" action="ppaction://hlinkpres?slideindex=14&amp;slidetitle=PowerPoint-Präsentation"/>
              </a:rPr>
              <a:t>Timeline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7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578083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de-DE" dirty="0" err="1" smtClean="0">
                <a:solidFill>
                  <a:schemeClr val="tx1"/>
                </a:solidFill>
              </a:rPr>
              <a:t>Cabinet</a:t>
            </a:r>
            <a:r>
              <a:rPr lang="de-DE" dirty="0" smtClean="0">
                <a:solidFill>
                  <a:schemeClr val="tx1"/>
                </a:solidFill>
              </a:rPr>
              <a:t> Design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50" y="1519083"/>
            <a:ext cx="2789837" cy="48595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062" y="4649818"/>
            <a:ext cx="1842125" cy="1902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73" y="1243083"/>
            <a:ext cx="2181439" cy="33349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143" y="1243083"/>
            <a:ext cx="2099965" cy="3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en-US" dirty="0">
                <a:solidFill>
                  <a:schemeClr val="tx1"/>
                </a:solidFill>
              </a:rPr>
              <a:t>Look and Feel of </a:t>
            </a: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27" y="1241335"/>
            <a:ext cx="6571269" cy="53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en-US" dirty="0">
                <a:solidFill>
                  <a:schemeClr val="tx1"/>
                </a:solidFill>
              </a:rPr>
              <a:t>Look and Feel of </a:t>
            </a: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Systems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8331"/>
            <a:ext cx="4874342" cy="39457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43" y="3306221"/>
            <a:ext cx="4209379" cy="32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P4: </a:t>
            </a:r>
            <a:r>
              <a:rPr lang="en-US" dirty="0">
                <a:solidFill>
                  <a:schemeClr val="tx1"/>
                </a:solidFill>
              </a:rPr>
              <a:t>Look and Feel of </a:t>
            </a:r>
            <a:r>
              <a:rPr lang="en-US" dirty="0" smtClean="0">
                <a:solidFill>
                  <a:schemeClr val="tx1"/>
                </a:solidFill>
              </a:rPr>
              <a:t>Insulation Vacuum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3" y="1238941"/>
            <a:ext cx="1104900" cy="12001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73" y="2505459"/>
            <a:ext cx="4191759" cy="38000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271" y="1305309"/>
            <a:ext cx="4482756" cy="36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1292912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89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578083" cy="80733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P1: </a:t>
            </a:r>
            <a:r>
              <a:rPr lang="en-US" dirty="0">
                <a:solidFill>
                  <a:schemeClr val="tx1"/>
                </a:solidFill>
              </a:rPr>
              <a:t>UNICOS and IND Control System Principles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00891" y="1278295"/>
            <a:ext cx="8033508" cy="5274348"/>
          </a:xfrm>
        </p:spPr>
        <p:txBody>
          <a:bodyPr>
            <a:normAutofit fontScale="92500" lnSpcReduction="20000"/>
          </a:bodyPr>
          <a:lstStyle/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IND Control Systems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on:</a:t>
            </a:r>
          </a:p>
          <a:p>
            <a:pPr marL="1257300" lvl="2" indent="-457200">
              <a:spcBef>
                <a:spcPts val="1000"/>
              </a:spcBef>
            </a:pPr>
            <a:r>
              <a:rPr lang="de-DE" dirty="0" smtClean="0"/>
              <a:t>Siemens SIMATIC S7 </a:t>
            </a:r>
            <a:r>
              <a:rPr lang="de-DE" dirty="0" err="1" smtClean="0"/>
              <a:t>PLC‘s</a:t>
            </a:r>
            <a:endParaRPr lang="de-DE" dirty="0" smtClean="0"/>
          </a:p>
          <a:p>
            <a:pPr marL="1257300" lvl="2" indent="-457200">
              <a:spcBef>
                <a:spcPts val="1000"/>
              </a:spcBef>
            </a:pPr>
            <a:r>
              <a:rPr lang="de-DE" dirty="0" err="1" smtClean="0"/>
              <a:t>WinCC</a:t>
            </a:r>
            <a:r>
              <a:rPr lang="de-DE" dirty="0" smtClean="0"/>
              <a:t> OA SCADA System </a:t>
            </a:r>
            <a:r>
              <a:rPr lang="de-DE" dirty="0" err="1" smtClean="0"/>
              <a:t>running</a:t>
            </a:r>
            <a:r>
              <a:rPr lang="de-DE" dirty="0" smtClean="0"/>
              <a:t> on </a:t>
            </a:r>
            <a:r>
              <a:rPr lang="de-DE" dirty="0" err="1" smtClean="0"/>
              <a:t>CentOS</a:t>
            </a:r>
            <a:r>
              <a:rPr lang="de-DE" dirty="0" smtClean="0"/>
              <a:t> LINUX </a:t>
            </a:r>
            <a:r>
              <a:rPr lang="de-DE" dirty="0" err="1" smtClean="0"/>
              <a:t>server</a:t>
            </a:r>
            <a:endParaRPr lang="de-DE" dirty="0" smtClean="0"/>
          </a:p>
          <a:p>
            <a:pPr marL="1257300" lvl="2" indent="-457200">
              <a:spcBef>
                <a:spcPts val="1000"/>
              </a:spcBef>
            </a:pPr>
            <a:r>
              <a:rPr lang="de-DE" dirty="0" smtClean="0"/>
              <a:t>UNICOS </a:t>
            </a:r>
            <a:r>
              <a:rPr lang="de-DE" dirty="0" err="1" smtClean="0"/>
              <a:t>framework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CERN,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PLC </a:t>
            </a:r>
            <a:r>
              <a:rPr lang="de-DE" dirty="0" err="1" smtClean="0"/>
              <a:t>and</a:t>
            </a:r>
            <a:r>
              <a:rPr lang="de-DE" dirty="0" smtClean="0"/>
              <a:t> SCADA </a:t>
            </a:r>
            <a:r>
              <a:rPr lang="de-DE" dirty="0" err="1" smtClean="0"/>
              <a:t>database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Communication </a:t>
            </a:r>
            <a:r>
              <a:rPr lang="de-DE" dirty="0" err="1" smtClean="0"/>
              <a:t>between</a:t>
            </a:r>
            <a:r>
              <a:rPr lang="de-DE" dirty="0" smtClean="0"/>
              <a:t> SCADA </a:t>
            </a:r>
            <a:r>
              <a:rPr lang="de-DE" dirty="0" err="1" smtClean="0"/>
              <a:t>server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PLC‘s</a:t>
            </a:r>
            <a:r>
              <a:rPr lang="de-DE" dirty="0" smtClean="0"/>
              <a:t> via ACC </a:t>
            </a:r>
            <a:r>
              <a:rPr lang="de-DE" dirty="0" err="1" smtClean="0"/>
              <a:t>network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Communication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PLC‘s</a:t>
            </a:r>
            <a:r>
              <a:rPr lang="de-DE" dirty="0" smtClean="0"/>
              <a:t> via </a:t>
            </a:r>
            <a:r>
              <a:rPr lang="de-DE" dirty="0" err="1" smtClean="0"/>
              <a:t>completly</a:t>
            </a:r>
            <a:r>
              <a:rPr lang="de-DE" dirty="0" smtClean="0"/>
              <a:t> </a:t>
            </a:r>
            <a:r>
              <a:rPr lang="de-DE" dirty="0" err="1" smtClean="0"/>
              <a:t>isolated</a:t>
            </a:r>
            <a:r>
              <a:rPr lang="de-DE" dirty="0" smtClean="0"/>
              <a:t> </a:t>
            </a:r>
            <a:r>
              <a:rPr lang="de-DE" dirty="0" err="1" smtClean="0"/>
              <a:t>Ind</a:t>
            </a:r>
            <a:r>
              <a:rPr lang="de-DE" dirty="0" smtClean="0"/>
              <a:t>. Ethernet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SCADA HMI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accessable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FCC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locally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office</a:t>
            </a:r>
            <a:r>
              <a:rPr lang="de-DE" dirty="0" smtClean="0"/>
              <a:t> </a:t>
            </a:r>
            <a:r>
              <a:rPr lang="de-DE" dirty="0" err="1" smtClean="0"/>
              <a:t>machines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Operation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valves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visualisation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GUI‘s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ACC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Long </a:t>
            </a:r>
            <a:r>
              <a:rPr lang="de-DE" dirty="0" err="1" smtClean="0"/>
              <a:t>term</a:t>
            </a:r>
            <a:r>
              <a:rPr lang="de-DE" dirty="0" smtClean="0"/>
              <a:t> </a:t>
            </a:r>
            <a:r>
              <a:rPr lang="de-DE" dirty="0" err="1" smtClean="0"/>
              <a:t>archiving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Controls Archive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Short </a:t>
            </a:r>
            <a:r>
              <a:rPr lang="de-DE" dirty="0" err="1" smtClean="0"/>
              <a:t>term</a:t>
            </a:r>
            <a:r>
              <a:rPr lang="de-DE" dirty="0" smtClean="0"/>
              <a:t> </a:t>
            </a:r>
            <a:r>
              <a:rPr lang="de-DE" dirty="0" err="1" smtClean="0"/>
              <a:t>archiving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WinCC</a:t>
            </a:r>
            <a:r>
              <a:rPr lang="de-DE" dirty="0" smtClean="0"/>
              <a:t> OA SCADA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254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P1: System </a:t>
            </a:r>
            <a:r>
              <a:rPr lang="de-DE" dirty="0" err="1">
                <a:solidFill>
                  <a:schemeClr val="tx1"/>
                </a:solidFill>
              </a:rPr>
              <a:t>Architecture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9" y="1330909"/>
            <a:ext cx="8512342" cy="50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P1: </a:t>
            </a:r>
            <a:r>
              <a:rPr lang="de-DE" dirty="0" smtClean="0">
                <a:solidFill>
                  <a:schemeClr val="tx1"/>
                </a:solidFill>
              </a:rPr>
              <a:t>Timeline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hlinkClick r:id="rId2" action="ppaction://hlinkpres?slideindex=12&amp;slidetitle=PowerPoint-Präsentation"/>
              </a:rPr>
              <a:t>Timeline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15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P1: Basic </a:t>
            </a:r>
            <a:r>
              <a:rPr lang="de-DE" dirty="0">
                <a:solidFill>
                  <a:schemeClr val="tx1"/>
                </a:solidFill>
              </a:rPr>
              <a:t>L</a:t>
            </a:r>
            <a:r>
              <a:rPr lang="de-DE" dirty="0" smtClean="0">
                <a:solidFill>
                  <a:schemeClr val="tx1"/>
                </a:solidFill>
              </a:rPr>
              <a:t>ook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Feel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UNICOS SCADA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2" y="1233237"/>
            <a:ext cx="6644970" cy="536151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747" y="1233237"/>
            <a:ext cx="2818527" cy="203208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747" y="3265321"/>
            <a:ext cx="2818527" cy="203501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747" y="5297405"/>
            <a:ext cx="2818527" cy="12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0017"/>
            <a:ext cx="6578083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P2: </a:t>
            </a:r>
            <a:r>
              <a:rPr lang="en-US" dirty="0">
                <a:solidFill>
                  <a:schemeClr val="tx1"/>
                </a:solidFill>
              </a:rPr>
              <a:t>Beamline Vacuum Control System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00891" y="1278295"/>
            <a:ext cx="8033508" cy="5274348"/>
          </a:xfrm>
        </p:spPr>
        <p:txBody>
          <a:bodyPr>
            <a:normAutofit fontScale="77500" lnSpcReduction="20000"/>
          </a:bodyPr>
          <a:lstStyle/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SW Development, </a:t>
            </a:r>
            <a:r>
              <a:rPr lang="de-DE" dirty="0" err="1" smtClean="0"/>
              <a:t>electrical</a:t>
            </a:r>
            <a:r>
              <a:rPr lang="de-DE" dirty="0" smtClean="0"/>
              <a:t> </a:t>
            </a:r>
            <a:r>
              <a:rPr lang="de-DE" dirty="0" err="1" smtClean="0"/>
              <a:t>Cabinet</a:t>
            </a:r>
            <a:r>
              <a:rPr lang="de-DE" dirty="0" smtClean="0"/>
              <a:t> Design </a:t>
            </a:r>
            <a:r>
              <a:rPr lang="de-DE" dirty="0" err="1" smtClean="0"/>
              <a:t>and</a:t>
            </a:r>
            <a:r>
              <a:rPr lang="de-DE" dirty="0" smtClean="0"/>
              <a:t> Manufacturing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Slovenian</a:t>
            </a:r>
            <a:r>
              <a:rPr lang="de-DE" dirty="0" smtClean="0"/>
              <a:t> </a:t>
            </a:r>
            <a:r>
              <a:rPr lang="de-DE" dirty="0" err="1" smtClean="0"/>
              <a:t>Inkind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r>
              <a:rPr lang="de-DE" dirty="0" smtClean="0"/>
              <a:t>, but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principles</a:t>
            </a:r>
            <a:r>
              <a:rPr lang="de-DE" dirty="0" smtClean="0"/>
              <a:t> </a:t>
            </a:r>
            <a:r>
              <a:rPr lang="de-DE" dirty="0" err="1" smtClean="0"/>
              <a:t>developped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UNILAC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FAT/SAT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cabinets</a:t>
            </a:r>
            <a:r>
              <a:rPr lang="de-DE" dirty="0" smtClean="0"/>
              <a:t> PLC/Controller at </a:t>
            </a:r>
            <a:r>
              <a:rPr lang="de-DE" dirty="0" err="1" smtClean="0"/>
              <a:t>factory</a:t>
            </a:r>
            <a:r>
              <a:rPr lang="de-DE" dirty="0" smtClean="0"/>
              <a:t>, but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supervision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GSI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GSI (VAC)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Slovenian</a:t>
            </a:r>
            <a:r>
              <a:rPr lang="de-DE" dirty="0" smtClean="0"/>
              <a:t>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belonging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,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includes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dedicated</a:t>
            </a:r>
            <a:r>
              <a:rPr lang="de-DE" dirty="0" smtClean="0"/>
              <a:t> </a:t>
            </a:r>
            <a:r>
              <a:rPr lang="de-DE" dirty="0" err="1" smtClean="0"/>
              <a:t>list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valves</a:t>
            </a:r>
            <a:r>
              <a:rPr lang="de-DE" dirty="0" smtClean="0"/>
              <a:t>, </a:t>
            </a:r>
            <a:r>
              <a:rPr lang="de-DE" dirty="0" err="1" smtClean="0"/>
              <a:t>gauges</a:t>
            </a:r>
            <a:r>
              <a:rPr lang="de-DE" dirty="0" smtClean="0"/>
              <a:t>, </a:t>
            </a:r>
            <a:r>
              <a:rPr lang="de-DE" dirty="0" err="1" smtClean="0"/>
              <a:t>pumps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controllers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incl. all </a:t>
            </a:r>
            <a:r>
              <a:rPr lang="de-DE" dirty="0" err="1" smtClean="0"/>
              <a:t>naming</a:t>
            </a:r>
            <a:r>
              <a:rPr lang="de-DE" dirty="0" smtClean="0"/>
              <a:t> </a:t>
            </a:r>
            <a:r>
              <a:rPr lang="de-DE" dirty="0" err="1" smtClean="0"/>
              <a:t>conventions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deadline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Q2/2021 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err="1" smtClean="0"/>
              <a:t>Responsibility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PLC </a:t>
            </a:r>
            <a:r>
              <a:rPr lang="de-DE" dirty="0" err="1" smtClean="0"/>
              <a:t>cabinets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cable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PLC </a:t>
            </a:r>
            <a:r>
              <a:rPr lang="de-DE" dirty="0" err="1" smtClean="0"/>
              <a:t>cabinets</a:t>
            </a:r>
            <a:r>
              <a:rPr lang="de-DE" dirty="0" smtClean="0"/>
              <a:t>,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PLC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clarified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will </a:t>
            </a:r>
            <a:r>
              <a:rPr lang="de-DE" dirty="0" err="1" smtClean="0"/>
              <a:t>probably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shifted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Cosylab</a:t>
            </a:r>
            <a:r>
              <a:rPr lang="de-DE" dirty="0" smtClean="0"/>
              <a:t> -&gt; GSI/IND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err="1" smtClean="0"/>
              <a:t>Responsibility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/</a:t>
            </a:r>
            <a:r>
              <a:rPr lang="de-DE" dirty="0" err="1" smtClean="0"/>
              <a:t>commissioning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controller</a:t>
            </a:r>
            <a:r>
              <a:rPr lang="de-DE" dirty="0" smtClean="0"/>
              <a:t> </a:t>
            </a:r>
            <a:r>
              <a:rPr lang="de-DE" dirty="0" err="1" smtClean="0"/>
              <a:t>cabinets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GSI/VAC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Installation </a:t>
            </a:r>
            <a:r>
              <a:rPr lang="de-DE" dirty="0" err="1" smtClean="0"/>
              <a:t>and</a:t>
            </a:r>
            <a:r>
              <a:rPr lang="de-DE" dirty="0" smtClean="0"/>
              <a:t> Test Support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temporarily</a:t>
            </a:r>
            <a:r>
              <a:rPr lang="de-DE" dirty="0" smtClean="0"/>
              <a:t> </a:t>
            </a:r>
            <a:r>
              <a:rPr lang="de-DE" dirty="0" err="1" smtClean="0"/>
              <a:t>hired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 smtClean="0"/>
              <a:t>workers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/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Signal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executed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 SW </a:t>
            </a:r>
            <a:r>
              <a:rPr lang="de-DE" dirty="0" err="1" smtClean="0"/>
              <a:t>version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err="1" smtClean="0"/>
              <a:t>Commissioning</a:t>
            </a:r>
            <a:r>
              <a:rPr lang="de-DE" dirty="0" smtClean="0"/>
              <a:t>/</a:t>
            </a:r>
            <a:r>
              <a:rPr lang="de-DE" dirty="0" err="1" smtClean="0"/>
              <a:t>parametrization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controllers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gauges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pumps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supported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SW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/>
              <a:t>IND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presently</a:t>
            </a:r>
            <a:r>
              <a:rPr lang="de-DE" dirty="0" smtClean="0"/>
              <a:t> not </a:t>
            </a:r>
            <a:r>
              <a:rPr lang="de-DE" dirty="0" err="1" smtClean="0"/>
              <a:t>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/after </a:t>
            </a:r>
            <a:r>
              <a:rPr lang="de-DE" dirty="0" err="1" smtClean="0"/>
              <a:t>commissioning</a:t>
            </a:r>
            <a:r>
              <a:rPr lang="de-DE" dirty="0" smtClean="0"/>
              <a:t> 24h </a:t>
            </a:r>
            <a:r>
              <a:rPr lang="de-DE" dirty="0" err="1" smtClean="0"/>
              <a:t>or</a:t>
            </a:r>
            <a:r>
              <a:rPr lang="de-DE" dirty="0"/>
              <a:t> on-</a:t>
            </a:r>
            <a:r>
              <a:rPr lang="de-DE" dirty="0" err="1"/>
              <a:t>call</a:t>
            </a:r>
            <a:r>
              <a:rPr lang="de-DE" dirty="0"/>
              <a:t> </a:t>
            </a:r>
            <a:r>
              <a:rPr lang="de-DE" dirty="0" err="1" smtClean="0"/>
              <a:t>service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641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P2: </a:t>
            </a:r>
            <a:r>
              <a:rPr lang="de-DE" dirty="0" err="1">
                <a:solidFill>
                  <a:schemeClr val="tx1"/>
                </a:solidFill>
              </a:rPr>
              <a:t>Responsibilities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and</a:t>
            </a:r>
            <a:r>
              <a:rPr lang="de-DE" dirty="0">
                <a:solidFill>
                  <a:schemeClr val="tx1"/>
                </a:solidFill>
              </a:rPr>
              <a:t> PSP-codes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0" y="2033339"/>
          <a:ext cx="9144000" cy="3693692"/>
        </p:xfrm>
        <a:graphic>
          <a:graphicData uri="http://schemas.openxmlformats.org/drawingml/2006/table">
            <a:tbl>
              <a:tblPr/>
              <a:tblGrid>
                <a:gridCol w="57781">
                  <a:extLst>
                    <a:ext uri="{9D8B030D-6E8A-4147-A177-3AD203B41FA5}">
                      <a16:colId xmlns:a16="http://schemas.microsoft.com/office/drawing/2014/main" val="1760287104"/>
                    </a:ext>
                  </a:extLst>
                </a:gridCol>
                <a:gridCol w="1200581">
                  <a:extLst>
                    <a:ext uri="{9D8B030D-6E8A-4147-A177-3AD203B41FA5}">
                      <a16:colId xmlns:a16="http://schemas.microsoft.com/office/drawing/2014/main" val="763896191"/>
                    </a:ext>
                  </a:extLst>
                </a:gridCol>
                <a:gridCol w="494357">
                  <a:extLst>
                    <a:ext uri="{9D8B030D-6E8A-4147-A177-3AD203B41FA5}">
                      <a16:colId xmlns:a16="http://schemas.microsoft.com/office/drawing/2014/main" val="3388670947"/>
                    </a:ext>
                  </a:extLst>
                </a:gridCol>
                <a:gridCol w="481517">
                  <a:extLst>
                    <a:ext uri="{9D8B030D-6E8A-4147-A177-3AD203B41FA5}">
                      <a16:colId xmlns:a16="http://schemas.microsoft.com/office/drawing/2014/main" val="598655633"/>
                    </a:ext>
                  </a:extLst>
                </a:gridCol>
                <a:gridCol w="481517">
                  <a:extLst>
                    <a:ext uri="{9D8B030D-6E8A-4147-A177-3AD203B41FA5}">
                      <a16:colId xmlns:a16="http://schemas.microsoft.com/office/drawing/2014/main" val="3547735923"/>
                    </a:ext>
                  </a:extLst>
                </a:gridCol>
                <a:gridCol w="385213">
                  <a:extLst>
                    <a:ext uri="{9D8B030D-6E8A-4147-A177-3AD203B41FA5}">
                      <a16:colId xmlns:a16="http://schemas.microsoft.com/office/drawing/2014/main" val="4251783806"/>
                    </a:ext>
                  </a:extLst>
                </a:gridCol>
                <a:gridCol w="553744">
                  <a:extLst>
                    <a:ext uri="{9D8B030D-6E8A-4147-A177-3AD203B41FA5}">
                      <a16:colId xmlns:a16="http://schemas.microsoft.com/office/drawing/2014/main" val="1479725295"/>
                    </a:ext>
                  </a:extLst>
                </a:gridCol>
                <a:gridCol w="487937">
                  <a:extLst>
                    <a:ext uri="{9D8B030D-6E8A-4147-A177-3AD203B41FA5}">
                      <a16:colId xmlns:a16="http://schemas.microsoft.com/office/drawing/2014/main" val="526243193"/>
                    </a:ext>
                  </a:extLst>
                </a:gridCol>
                <a:gridCol w="487937">
                  <a:extLst>
                    <a:ext uri="{9D8B030D-6E8A-4147-A177-3AD203B41FA5}">
                      <a16:colId xmlns:a16="http://schemas.microsoft.com/office/drawing/2014/main" val="1108978172"/>
                    </a:ext>
                  </a:extLst>
                </a:gridCol>
                <a:gridCol w="866730">
                  <a:extLst>
                    <a:ext uri="{9D8B030D-6E8A-4147-A177-3AD203B41FA5}">
                      <a16:colId xmlns:a16="http://schemas.microsoft.com/office/drawing/2014/main" val="2902513706"/>
                    </a:ext>
                  </a:extLst>
                </a:gridCol>
                <a:gridCol w="789688">
                  <a:extLst>
                    <a:ext uri="{9D8B030D-6E8A-4147-A177-3AD203B41FA5}">
                      <a16:colId xmlns:a16="http://schemas.microsoft.com/office/drawing/2014/main" val="2903396936"/>
                    </a:ext>
                  </a:extLst>
                </a:gridCol>
                <a:gridCol w="584240">
                  <a:extLst>
                    <a:ext uri="{9D8B030D-6E8A-4147-A177-3AD203B41FA5}">
                      <a16:colId xmlns:a16="http://schemas.microsoft.com/office/drawing/2014/main" val="3557869956"/>
                    </a:ext>
                  </a:extLst>
                </a:gridCol>
                <a:gridCol w="584240">
                  <a:extLst>
                    <a:ext uri="{9D8B030D-6E8A-4147-A177-3AD203B41FA5}">
                      <a16:colId xmlns:a16="http://schemas.microsoft.com/office/drawing/2014/main" val="3399456937"/>
                    </a:ext>
                  </a:extLst>
                </a:gridCol>
                <a:gridCol w="693384">
                  <a:extLst>
                    <a:ext uri="{9D8B030D-6E8A-4147-A177-3AD203B41FA5}">
                      <a16:colId xmlns:a16="http://schemas.microsoft.com/office/drawing/2014/main" val="3442232759"/>
                    </a:ext>
                  </a:extLst>
                </a:gridCol>
                <a:gridCol w="995134">
                  <a:extLst>
                    <a:ext uri="{9D8B030D-6E8A-4147-A177-3AD203B41FA5}">
                      <a16:colId xmlns:a16="http://schemas.microsoft.com/office/drawing/2014/main" val="3219407178"/>
                    </a:ext>
                  </a:extLst>
                </a:gridCol>
              </a:tblGrid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444039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Cabinet types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86866"/>
                  </a:ext>
                </a:extLst>
              </a:tr>
              <a:tr h="575642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Task/Project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Schütz-steuer-ungen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 PLC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 SSR Heater Cab. w. TB 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PLC com-ponents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Vacuum Controller devices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 based on UNICOS and GSI specfile Generator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Instrumentation-list and UHV-Design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related SLO PSP codes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related VAC PSP codes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related IND/ACO PSP codes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Electro design based on GSI Macros and Generator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3202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293606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 Vacuum FAIR (wo HESR)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(CSL/INEA)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2.14.10.6.1-4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(CSL/INEA)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02274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 Vacuum HESR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2.14.10.6.6/2.14.10.6.9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(EPK)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99142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 Out FAIR (wo HESR)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2.14.10.6.1-4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2.14.10.6.7/2.14.10.7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(EPK)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771628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 Bake Out HESR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 via FC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030781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Insulation Vacuum SIS100, SFRS and 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(EPK)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530126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 pumping stations (wo HESR)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2.14.10.6.1-4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(CSL/INEA)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328063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 pumping stations HESR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 via FC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2.14.10.6.6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00281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473784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53931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Legend: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740395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relevant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323137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(VAC)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group of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769659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Forschungszentrum Jülich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640234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 via FC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Forschungszentrum Jülich via GSI contract for Siemens components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908885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Slovenien Inkind (Cosylab)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92088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 (CSL/INEA)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Slovenien Inkind (Cosylab and INEA)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63191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 group of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602869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(IND)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 group of GSI, but FAIR money from CB8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26887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 (EPK)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EPK group of GSI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535089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(EPK)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EPK group of GSI, but FAIR money from CB8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696116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528193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for clarification Finances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380628"/>
                  </a:ext>
                </a:extLst>
              </a:tr>
              <a:tr h="119925"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for clarification Technical solution and responsibilities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6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3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P2: Timeline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hlinkClick r:id="rId2" action="ppaction://hlinkpres?slideindex=13&amp;slidetitle=PowerPoint-Präsentation"/>
              </a:rPr>
              <a:t>Timeline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9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1463</Words>
  <Application>Microsoft Office PowerPoint</Application>
  <PresentationFormat>Bildschirmpräsentation (4:3)</PresentationFormat>
  <Paragraphs>259</Paragraphs>
  <Slides>27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gsi-folienmaster</vt:lpstr>
      <vt:lpstr>System Principles, Responsibilities, Installation and Commissioning of IND Control Systems for FAIR</vt:lpstr>
      <vt:lpstr>Introduction / Content</vt:lpstr>
      <vt:lpstr>P1: UNICOS and IND Control System Principles</vt:lpstr>
      <vt:lpstr>P1: System Architecture</vt:lpstr>
      <vt:lpstr>P1: Timeline</vt:lpstr>
      <vt:lpstr>P1: Basic Look and Feel of UNICOS SCADA</vt:lpstr>
      <vt:lpstr>P2: Beamline Vacuum Control System</vt:lpstr>
      <vt:lpstr>P2: Responsibilities and PSP-codes</vt:lpstr>
      <vt:lpstr>P2: Timeline</vt:lpstr>
      <vt:lpstr>Controller Cabinets for Vacuum Control System (example from UNILAC)</vt:lpstr>
      <vt:lpstr>Controller Cabinets for Vacuum Control System (example from UNILAC)</vt:lpstr>
      <vt:lpstr>Stationary Pumping Stations SFRS (example from UNILAC)</vt:lpstr>
      <vt:lpstr>P2: Look and Feel of Vacuum Systems</vt:lpstr>
      <vt:lpstr>P3: Bake Out Control System</vt:lpstr>
      <vt:lpstr>P3: Timeline</vt:lpstr>
      <vt:lpstr>P3: Cabinet Design</vt:lpstr>
      <vt:lpstr>P3: Look and Feel of Bake Out Systems</vt:lpstr>
      <vt:lpstr>P3: Look and Feel of Bake Out Systems</vt:lpstr>
      <vt:lpstr>P3: Look and Feel of Bake Out Systems</vt:lpstr>
      <vt:lpstr>P4: Cryo Control System incl. Insulation Vacuum</vt:lpstr>
      <vt:lpstr>P4: Cryo Control System incl. Insulation Vacuum</vt:lpstr>
      <vt:lpstr>P4: Timeline</vt:lpstr>
      <vt:lpstr>P4: Cabinet Design</vt:lpstr>
      <vt:lpstr>P4: Look and Feel of Cryo Systems</vt:lpstr>
      <vt:lpstr>P4: Look and Feel of Cryo Systems</vt:lpstr>
      <vt:lpstr>P4: Look and Feel of Insulation Vacuum</vt:lpstr>
      <vt:lpstr> Thank you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Bach, Waldemar</dc:creator>
  <cp:lastModifiedBy>Betz, Christine</cp:lastModifiedBy>
  <cp:revision>775</cp:revision>
  <cp:lastPrinted>2018-02-19T08:24:20Z</cp:lastPrinted>
  <dcterms:created xsi:type="dcterms:W3CDTF">2016-11-08T12:56:06Z</dcterms:created>
  <dcterms:modified xsi:type="dcterms:W3CDTF">2020-09-15T16:07:12Z</dcterms:modified>
</cp:coreProperties>
</file>