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4" r:id="rId1"/>
  </p:sldMasterIdLst>
  <p:notesMasterIdLst>
    <p:notesMasterId r:id="rId29"/>
  </p:notesMasterIdLst>
  <p:sldIdLst>
    <p:sldId id="256" r:id="rId2"/>
    <p:sldId id="662" r:id="rId3"/>
    <p:sldId id="672" r:id="rId4"/>
    <p:sldId id="532" r:id="rId5"/>
    <p:sldId id="663" r:id="rId6"/>
    <p:sldId id="355" r:id="rId7"/>
    <p:sldId id="617" r:id="rId8"/>
    <p:sldId id="664" r:id="rId9"/>
    <p:sldId id="665" r:id="rId10"/>
    <p:sldId id="621" r:id="rId11"/>
    <p:sldId id="666" r:id="rId12"/>
    <p:sldId id="536" r:id="rId13"/>
    <p:sldId id="541" r:id="rId14"/>
    <p:sldId id="509" r:id="rId15"/>
    <p:sldId id="511" r:id="rId16"/>
    <p:sldId id="538" r:id="rId17"/>
    <p:sldId id="668" r:id="rId18"/>
    <p:sldId id="313" r:id="rId19"/>
    <p:sldId id="542" r:id="rId20"/>
    <p:sldId id="445" r:id="rId21"/>
    <p:sldId id="669" r:id="rId22"/>
    <p:sldId id="456" r:id="rId23"/>
    <p:sldId id="457" r:id="rId24"/>
    <p:sldId id="458" r:id="rId25"/>
    <p:sldId id="670" r:id="rId26"/>
    <p:sldId id="671" r:id="rId27"/>
    <p:sldId id="258" r:id="rId28"/>
  </p:sldIdLst>
  <p:sldSz cx="12192000" cy="6858000"/>
  <p:notesSz cx="6858000" cy="9144000"/>
  <p:embeddedFontLs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Bradley Hand ITC" panose="03070402050302030203" pitchFamily="66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Montserrat Light" panose="00000400000000000000" pitchFamily="2" charset="0"/>
      <p:regular r:id="rId43"/>
      <p:italic r:id="rId44"/>
    </p:embeddedFont>
    <p:embeddedFont>
      <p:font typeface="Montserrat Medium" panose="00000600000000000000" pitchFamily="2" charset="0"/>
      <p:regular r:id="rId45"/>
      <p:italic r:id="rId4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370"/>
    <a:srgbClr val="BBC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7482" autoAdjust="0"/>
  </p:normalViewPr>
  <p:slideViewPr>
    <p:cSldViewPr snapToGrid="0">
      <p:cViewPr varScale="1">
        <p:scale>
          <a:sx n="99" d="100"/>
          <a:sy n="99" d="100"/>
        </p:scale>
        <p:origin x="51" y="3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EB986-6EA6-4660-963A-CF1998E7DE1F}" type="datetimeFigureOut">
              <a:rPr lang="de-AT" smtClean="0"/>
              <a:t>16.09.2020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26CD-739F-4A3D-9645-68CA4F3D2DC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626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8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1" y="4416389"/>
            <a:ext cx="5608320" cy="41830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6884" name="Slide Number Placeholder 3"/>
          <p:cNvSpPr txBox="1">
            <a:spLocks noGrp="1"/>
          </p:cNvSpPr>
          <p:nvPr/>
        </p:nvSpPr>
        <p:spPr bwMode="auto">
          <a:xfrm>
            <a:off x="3970362" y="8829786"/>
            <a:ext cx="3038390" cy="4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941276F-22B0-4D15-AD1C-1FBFEDAFA916}" type="slidenum">
              <a:rPr lang="en-GB" sz="1200">
                <a:latin typeface="Arial" pitchFamily="34" charset="0"/>
              </a:rPr>
              <a:pPr algn="r" eaLnBrk="1" hangingPunct="1"/>
              <a:t>6</a:t>
            </a:fld>
            <a:endParaRPr lang="en-GB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703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489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0BE4389-B018-B247-A464-60184744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B99622-8C4F-9B49-BE10-103D6703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078706"/>
            <a:ext cx="9144000" cy="1233862"/>
          </a:xfrm>
        </p:spPr>
        <p:txBody>
          <a:bodyPr anchor="b"/>
          <a:lstStyle>
            <a:lvl1pPr algn="l">
              <a:defRPr sz="36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33F7AA-D019-9149-99AD-969B4B70F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49093"/>
            <a:ext cx="9144000" cy="893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3569B5-8EF3-2D4A-BFB0-32CC6461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FFC2A5-3FA0-1E4F-9FA1-28EAD2A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940543-009C-4E41-A708-0539C16E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1386C4D4-2D31-B345-9B74-583FC1CED1A9}"/>
              </a:ext>
            </a:extLst>
          </p:cNvPr>
          <p:cNvCxnSpPr/>
          <p:nvPr/>
        </p:nvCxnSpPr>
        <p:spPr>
          <a:xfrm>
            <a:off x="956441" y="5375628"/>
            <a:ext cx="65059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7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0FCA6-9AF7-CF4E-8CED-6BD440B1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B43D74-0991-F044-83D7-C8E9EF7C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803409-D9F0-9F4E-987D-154861320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92E78B-542E-E24B-AD6B-8791C317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67F884-223C-784C-A540-3056C164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CEEBB9-8688-AD4F-8234-971F8E81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647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E334D-F50A-744B-BA72-3670C282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DF501C9-8D64-E64E-9D8A-1E883FDC7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F3C6B3-C77C-C142-9058-62B79DE21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7C5049-F4F7-3E45-BBF3-7BA34069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6016CB-DC58-9547-83CC-233C3978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B72946-758D-F643-ABA5-3B67C16F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358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4EA26-C55D-2045-902A-7731DBB9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43EB1A-4B8F-D741-B197-32F65FE9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B54524-0312-2141-A9E3-E195E22C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1EC48E-7E36-B340-B256-85749129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D38C9B-3604-464F-859F-8428AF34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731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793FD78-2C76-934A-84C8-81D88A6FD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78D2E8-2021-A047-B36B-033BBF940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5DCAFA-E114-3B44-A857-2839D3DB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15655D-6802-FC42-8100-1F71CA1F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AF6499-F111-D24A-B29A-A628867E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2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E1D74-DB8C-BB4A-902E-50094F8A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D7F17A-B033-8646-8174-604CFF08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925"/>
            <a:ext cx="10515600" cy="5074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8A4B02-91DE-924F-9F13-4143624B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AA10AD-4271-4645-A80D-C1705623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9EC1A6-1BD4-2542-86D9-7238E418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405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3355D92-1035-3F41-AD75-02A8D502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hteck 12">
            <a:extLst>
              <a:ext uri="{FF2B5EF4-FFF2-40B4-BE49-F238E27FC236}">
                <a16:creationId xmlns:a16="http://schemas.microsoft.com/office/drawing/2014/main" id="{A55E4D74-CF58-4B28-B771-43265F9820F5}"/>
              </a:ext>
            </a:extLst>
          </p:cNvPr>
          <p:cNvSpPr/>
          <p:nvPr userDrawn="1"/>
        </p:nvSpPr>
        <p:spPr>
          <a:xfrm>
            <a:off x="0" y="6478235"/>
            <a:ext cx="12192000" cy="379764"/>
          </a:xfrm>
          <a:prstGeom prst="rect">
            <a:avLst/>
          </a:prstGeom>
          <a:solidFill>
            <a:srgbClr val="0F3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7BB355-C2CB-1C41-A242-1BD7551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86266"/>
            <a:ext cx="3589679" cy="367621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7D5318-91A8-BE46-A586-C2FE67726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75982"/>
            <a:ext cx="3589679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30BCF8-F799-F54E-B846-30DCDFB3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224A3-A7E4-F246-AA4E-FAD883DC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5DB7A5-1399-4447-8B6F-F848CA36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B8802E6A-4891-0A48-9DD8-5644226CABE1}"/>
              </a:ext>
            </a:extLst>
          </p:cNvPr>
          <p:cNvCxnSpPr>
            <a:cxnSpLocks/>
          </p:cNvCxnSpPr>
          <p:nvPr/>
        </p:nvCxnSpPr>
        <p:spPr>
          <a:xfrm>
            <a:off x="924168" y="4589463"/>
            <a:ext cx="33367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08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0061DA3-729C-974D-870D-006863C26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7BB355-C2CB-1C41-A242-1BD7551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96190"/>
            <a:ext cx="8533531" cy="906518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7D5318-91A8-BE46-A586-C2FE67726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1292689"/>
            <a:ext cx="8527180" cy="365126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30BCF8-F799-F54E-B846-30DCDFB3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224A3-A7E4-F246-AA4E-FAD883DC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5DB7A5-1399-4447-8B6F-F848CA36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B8802E6A-4891-0A48-9DD8-5644226CABE1}"/>
              </a:ext>
            </a:extLst>
          </p:cNvPr>
          <p:cNvCxnSpPr>
            <a:cxnSpLocks/>
          </p:cNvCxnSpPr>
          <p:nvPr/>
        </p:nvCxnSpPr>
        <p:spPr>
          <a:xfrm>
            <a:off x="933482" y="1197698"/>
            <a:ext cx="60565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18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0FF19-1DF7-A048-8D45-E1C78BEF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E991ED-08D6-EE4E-9508-4BB77DFF9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6436"/>
            <a:ext cx="5181600" cy="53686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765D23-E87C-A444-99DE-BC259A2BB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16436"/>
            <a:ext cx="5181600" cy="5368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D4173C-0DB1-0847-9767-2A71A136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123D49-EEEC-0641-BF12-A0A99A35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826201-2327-2645-891E-BB7F7A00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574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0FF19-1DF7-A048-8D45-E1C78BEF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765D23-E87C-A444-99DE-BC259A2BB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16436"/>
            <a:ext cx="5181600" cy="5368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D4173C-0DB1-0847-9767-2A71A136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123D49-EEEC-0641-BF12-A0A99A35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826201-2327-2645-891E-BB7F7A00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508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51355-DE7B-E842-A7F6-8561882B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ABB900-5B5A-124D-ADBB-76DA990B8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8152BE-6774-D541-A489-145E27048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162F38-561D-3E44-B63E-3F71C9A71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997EE9-C519-2E4E-AFF0-F42C7DDC4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DAE7843-E8A6-6942-A95E-B7664024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6DD699-BB4A-8E4B-8D95-B618C055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8FF9B96-F34A-5346-90C4-167640C8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275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A4885-CB70-7D4B-B1C9-F810046C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4E0311-FC89-1848-9D98-639B20EF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2DF2D1-5553-E240-AFEC-08CC6F32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6AA692-5051-6742-B101-8B20A37D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575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B0FD42-B517-6E42-BD93-3CFBC826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ECBF97-3DB0-694E-94FA-C940B5CE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535B3E-C007-C24E-90D7-57D04FA8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552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47A054F-1D01-EE4E-B523-2906DB7254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35500E2-FFD1-5540-B38E-4D2A80A8038E}"/>
              </a:ext>
            </a:extLst>
          </p:cNvPr>
          <p:cNvSpPr/>
          <p:nvPr/>
        </p:nvSpPr>
        <p:spPr>
          <a:xfrm>
            <a:off x="0" y="6478235"/>
            <a:ext cx="12192000" cy="379764"/>
          </a:xfrm>
          <a:prstGeom prst="rect">
            <a:avLst/>
          </a:prstGeom>
          <a:solidFill>
            <a:srgbClr val="0F3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7361B3-0D49-7741-B783-E25015A3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3C61A5-1403-9245-ABB2-866E404FF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71909"/>
            <a:ext cx="10515600" cy="543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8EC716-E41C-9642-B035-64575FC3F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78236"/>
            <a:ext cx="1002957" cy="379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7A1958-D15A-8A43-86E7-E3536206E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2543" y="6485554"/>
            <a:ext cx="8041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202D36-3659-F34F-BD89-C9FD309C5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41157" y="6485555"/>
            <a:ext cx="1019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4D2BBF0-9F8A-4460-9AAF-D44EEA529390}" type="slidenum">
              <a:rPr lang="de-AT" smtClean="0"/>
              <a:t>‹#›</a:t>
            </a:fld>
            <a:endParaRPr lang="de-AT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7790D8BA-0275-CC44-AD4B-F8CCD5D1AA63}"/>
              </a:ext>
            </a:extLst>
          </p:cNvPr>
          <p:cNvCxnSpPr/>
          <p:nvPr/>
        </p:nvCxnSpPr>
        <p:spPr>
          <a:xfrm>
            <a:off x="956441" y="844827"/>
            <a:ext cx="6505904" cy="0"/>
          </a:xfrm>
          <a:prstGeom prst="line">
            <a:avLst/>
          </a:prstGeom>
          <a:ln w="28575">
            <a:solidFill>
              <a:srgbClr val="3A3A3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0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7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3A3A39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2400" b="0" i="0" kern="1200">
          <a:solidFill>
            <a:srgbClr val="3A3A39"/>
          </a:solidFill>
          <a:latin typeface="Montserrat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000" b="0" i="0" kern="1200">
          <a:solidFill>
            <a:srgbClr val="3A3A39"/>
          </a:solidFill>
          <a:latin typeface="Montserrat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b="0" i="0" kern="1200">
          <a:solidFill>
            <a:srgbClr val="3A3A39"/>
          </a:solidFill>
          <a:latin typeface="Montserrat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400" b="0" i="0" kern="1200">
          <a:solidFill>
            <a:srgbClr val="3A3A39"/>
          </a:solidFill>
          <a:latin typeface="Montserrat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rgbClr val="3A3A39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CDB3-BD9F-41C4-AFD9-A3650201E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Experience from LHC Hardware-Commissioning (HWC)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CDA30-69DB-4DAA-B50A-F583EAF37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K. Fuchsberger</a:t>
            </a:r>
            <a:endParaRPr lang="de-AT" baseline="30000" dirty="0"/>
          </a:p>
        </p:txBody>
      </p:sp>
    </p:spTree>
    <p:extLst>
      <p:ext uri="{BB962C8B-B14F-4D97-AF65-F5344CB8AC3E}">
        <p14:creationId xmlns:p14="http://schemas.microsoft.com/office/powerpoint/2010/main" val="292647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Conditions for powering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9D58C-EBDD-43E3-9F09-802F2444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23E19-4A73-4BA5-927A-C931B697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54078-67FE-463B-B1B1-E1C4E06802B4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1622425" y="1223172"/>
            <a:ext cx="2249488" cy="1082675"/>
          </a:xfrm>
          <a:prstGeom prst="rect">
            <a:avLst/>
          </a:prstGeom>
          <a:solidFill>
            <a:srgbClr val="DDDDDD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GB" altLang="en-US" sz="1600" b="1">
                <a:latin typeface="Arial" panose="020B0604020202020204" pitchFamily="34" charset="0"/>
              </a:rPr>
              <a:t>Cryogenics:</a:t>
            </a:r>
            <a:r>
              <a:rPr lang="en-GB" altLang="en-US" sz="1600" b="1">
                <a:solidFill>
                  <a:srgbClr val="006600"/>
                </a:solidFill>
                <a:latin typeface="Arial" panose="020B0604020202020204" pitchFamily="34" charset="0"/>
              </a:rPr>
              <a:t> correct conditions </a:t>
            </a:r>
          </a:p>
          <a:p>
            <a:r>
              <a:rPr lang="en-GB" altLang="en-US" sz="1600" b="1">
                <a:solidFill>
                  <a:srgbClr val="006600"/>
                </a:solidFill>
                <a:latin typeface="Arial" panose="020B0604020202020204" pitchFamily="34" charset="0"/>
              </a:rPr>
              <a:t>1.9K, 4.5K, other conditions 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6480175" y="1223171"/>
            <a:ext cx="1766888" cy="591444"/>
          </a:xfrm>
          <a:prstGeom prst="rect">
            <a:avLst/>
          </a:prstGeom>
          <a:solidFill>
            <a:srgbClr val="DDDDDD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GB" altLang="en-US" sz="1600" b="1">
                <a:latin typeface="Arial" panose="020B0604020202020204" pitchFamily="34" charset="0"/>
              </a:rPr>
              <a:t>Power converter </a:t>
            </a:r>
            <a:r>
              <a:rPr lang="en-GB" altLang="en-US" sz="1600" b="1">
                <a:solidFill>
                  <a:srgbClr val="006600"/>
                </a:solidFill>
                <a:latin typeface="Arial" panose="020B0604020202020204" pitchFamily="34" charset="0"/>
              </a:rPr>
              <a:t>ready</a:t>
            </a:r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8374064" y="1223171"/>
            <a:ext cx="2073275" cy="591444"/>
          </a:xfrm>
          <a:prstGeom prst="rect">
            <a:avLst/>
          </a:prstGeom>
          <a:solidFill>
            <a:srgbClr val="DDDDDD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GB" altLang="en-US" sz="1600" b="1">
                <a:latin typeface="Arial" panose="020B0604020202020204" pitchFamily="34" charset="0"/>
              </a:rPr>
              <a:t>Magnet protection system</a:t>
            </a:r>
            <a:r>
              <a:rPr lang="en-GB" altLang="en-US" sz="1600">
                <a:latin typeface="Arial" panose="020B0604020202020204" pitchFamily="34" charset="0"/>
              </a:rPr>
              <a:t> </a:t>
            </a:r>
            <a:r>
              <a:rPr lang="en-GB" altLang="en-US" sz="1600" b="1">
                <a:solidFill>
                  <a:srgbClr val="006600"/>
                </a:solidFill>
                <a:latin typeface="Arial" panose="020B0604020202020204" pitchFamily="34" charset="0"/>
              </a:rPr>
              <a:t>ready</a:t>
            </a:r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1301071" y="5019676"/>
            <a:ext cx="1627187" cy="1133475"/>
          </a:xfrm>
          <a:prstGeom prst="rect">
            <a:avLst/>
          </a:prstGeom>
          <a:solidFill>
            <a:srgbClr val="DDDDDD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GB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Quench</a:t>
            </a:r>
            <a:r>
              <a:rPr lang="en-GB" altLang="en-US" sz="1600" b="1">
                <a:latin typeface="Arial" panose="020B0604020202020204" pitchFamily="34" charset="0"/>
              </a:rPr>
              <a:t> </a:t>
            </a:r>
            <a:r>
              <a:rPr lang="en-GB" altLang="en-US" sz="1600">
                <a:latin typeface="Arial" panose="020B0604020202020204" pitchFamily="34" charset="0"/>
              </a:rPr>
              <a:t>in a magnet inside the electrical circuit</a:t>
            </a:r>
          </a:p>
        </p:txBody>
      </p:sp>
      <p:sp>
        <p:nvSpPr>
          <p:cNvPr id="63496" name="Text Box 7"/>
          <p:cNvSpPr txBox="1">
            <a:spLocks noChangeArrowheads="1"/>
          </p:cNvSpPr>
          <p:nvPr/>
        </p:nvSpPr>
        <p:spPr bwMode="auto">
          <a:xfrm>
            <a:off x="5176157" y="5019676"/>
            <a:ext cx="2071688" cy="1133475"/>
          </a:xfrm>
          <a:prstGeom prst="rect">
            <a:avLst/>
          </a:prstGeom>
          <a:solidFill>
            <a:srgbClr val="DDDDDD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GB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Warming up</a:t>
            </a:r>
            <a:r>
              <a:rPr lang="en-GB" altLang="en-US" sz="1600">
                <a:latin typeface="Arial" panose="020B0604020202020204" pitchFamily="34" charset="0"/>
              </a:rPr>
              <a:t> of the magnet due to failure in the cryogenic system</a:t>
            </a:r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auto">
          <a:xfrm>
            <a:off x="3082245" y="5019676"/>
            <a:ext cx="1960562" cy="1133475"/>
          </a:xfrm>
          <a:prstGeom prst="rect">
            <a:avLst/>
          </a:prstGeom>
          <a:solidFill>
            <a:srgbClr val="DDDDDD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GB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Warming up</a:t>
            </a:r>
            <a:r>
              <a:rPr lang="en-GB" altLang="en-US" sz="1600">
                <a:latin typeface="Arial" panose="020B0604020202020204" pitchFamily="34" charset="0"/>
              </a:rPr>
              <a:t> of the magnet due to </a:t>
            </a:r>
            <a:r>
              <a:rPr lang="en-GB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quench in an adjacent magnet</a:t>
            </a:r>
            <a:endParaRPr lang="en-GB" altLang="en-U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3498" name="Text Box 9"/>
          <p:cNvSpPr txBox="1">
            <a:spLocks noChangeArrowheads="1"/>
          </p:cNvSpPr>
          <p:nvPr/>
        </p:nvSpPr>
        <p:spPr bwMode="auto">
          <a:xfrm>
            <a:off x="7368496" y="5018087"/>
            <a:ext cx="1133475" cy="1108509"/>
          </a:xfrm>
          <a:prstGeom prst="rect">
            <a:avLst/>
          </a:prstGeom>
          <a:solidFill>
            <a:srgbClr val="DDDDDD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Emergency Switch</a:t>
            </a:r>
            <a:r>
              <a:rPr lang="en-GB" altLang="en-US" sz="1600" dirty="0">
                <a:latin typeface="Arial" panose="020B0604020202020204" pitchFamily="34" charset="0"/>
              </a:rPr>
              <a:t> or </a:t>
            </a: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UPS fault</a:t>
            </a:r>
          </a:p>
        </p:txBody>
      </p:sp>
      <p:sp>
        <p:nvSpPr>
          <p:cNvPr id="63499" name="Text Box 10"/>
          <p:cNvSpPr txBox="1">
            <a:spLocks noChangeArrowheads="1"/>
          </p:cNvSpPr>
          <p:nvPr/>
        </p:nvSpPr>
        <p:spPr bwMode="auto">
          <a:xfrm>
            <a:off x="8748032" y="5019675"/>
            <a:ext cx="1157288" cy="876300"/>
          </a:xfrm>
          <a:prstGeom prst="rect">
            <a:avLst/>
          </a:prstGeom>
          <a:solidFill>
            <a:srgbClr val="DDDDDD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GB" altLang="en-US" sz="1600" b="1">
                <a:latin typeface="Arial" panose="020B0604020202020204" pitchFamily="34" charset="0"/>
              </a:rPr>
              <a:t>Power converter</a:t>
            </a:r>
            <a:r>
              <a:rPr lang="en-GB" altLang="en-US" sz="1600">
                <a:latin typeface="Arial" panose="020B0604020202020204" pitchFamily="34" charset="0"/>
              </a:rPr>
              <a:t> </a:t>
            </a:r>
            <a:r>
              <a:rPr lang="en-GB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failure</a:t>
            </a:r>
          </a:p>
        </p:txBody>
      </p:sp>
      <p:sp>
        <p:nvSpPr>
          <p:cNvPr id="63500" name="Text Box 11"/>
          <p:cNvSpPr txBox="1">
            <a:spLocks noChangeArrowheads="1"/>
          </p:cNvSpPr>
          <p:nvPr/>
        </p:nvSpPr>
        <p:spPr bwMode="auto">
          <a:xfrm>
            <a:off x="4873625" y="3338944"/>
            <a:ext cx="2071688" cy="948465"/>
          </a:xfrm>
          <a:prstGeom prst="rect">
            <a:avLst/>
          </a:prstGeom>
          <a:solidFill>
            <a:srgbClr val="BBCEF3"/>
          </a:solidFill>
          <a:ln w="12700">
            <a:solidFill>
              <a:srgbClr val="13337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GB" altLang="en-US" sz="1600" b="1" dirty="0">
                <a:solidFill>
                  <a:srgbClr val="133370"/>
                </a:solidFill>
                <a:latin typeface="Arial" panose="020B0604020202020204" pitchFamily="34" charset="0"/>
              </a:rPr>
              <a:t>Powering Interlock Controller (PIC)</a:t>
            </a:r>
          </a:p>
          <a:p>
            <a:pPr algn="ctr" eaLnBrk="1" hangingPunct="1">
              <a:lnSpc>
                <a:spcPct val="105000"/>
              </a:lnSpc>
              <a:spcBef>
                <a:spcPct val="40000"/>
              </a:spcBef>
            </a:pPr>
            <a:endParaRPr lang="en-GB" altLang="en-US" sz="1600" b="1" dirty="0">
              <a:solidFill>
                <a:srgbClr val="133370"/>
              </a:solidFill>
              <a:latin typeface="Arial" panose="020B0604020202020204" pitchFamily="34" charset="0"/>
            </a:endParaRPr>
          </a:p>
        </p:txBody>
      </p:sp>
      <p:sp>
        <p:nvSpPr>
          <p:cNvPr id="63501" name="Text Box 16"/>
          <p:cNvSpPr txBox="1">
            <a:spLocks noChangeArrowheads="1"/>
          </p:cNvSpPr>
          <p:nvPr/>
        </p:nvSpPr>
        <p:spPr bwMode="auto">
          <a:xfrm>
            <a:off x="4008439" y="1223171"/>
            <a:ext cx="2249487" cy="849976"/>
          </a:xfrm>
          <a:prstGeom prst="rect">
            <a:avLst/>
          </a:prstGeom>
          <a:solidFill>
            <a:srgbClr val="DDDDDD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GB" altLang="en-US" sz="1600" b="1" dirty="0">
                <a:latin typeface="Arial" panose="020B0604020202020204" pitchFamily="34" charset="0"/>
              </a:rPr>
              <a:t>Safety systems</a:t>
            </a:r>
            <a:r>
              <a:rPr lang="en-GB" altLang="en-US" sz="1600" dirty="0">
                <a:latin typeface="Arial" panose="020B0604020202020204" pitchFamily="34" charset="0"/>
              </a:rPr>
              <a:t> </a:t>
            </a:r>
            <a:r>
              <a:rPr lang="en-GB" altLang="en-US" sz="1600" b="1" dirty="0">
                <a:solidFill>
                  <a:srgbClr val="006600"/>
                </a:solidFill>
                <a:latin typeface="Arial" panose="020B0604020202020204" pitchFamily="34" charset="0"/>
              </a:rPr>
              <a:t>ready</a:t>
            </a:r>
            <a:r>
              <a:rPr lang="en-GB" altLang="en-US" sz="1600" dirty="0">
                <a:latin typeface="Arial" panose="020B0604020202020204" pitchFamily="34" charset="0"/>
              </a:rPr>
              <a:t> (</a:t>
            </a:r>
            <a:r>
              <a:rPr lang="en-GB" altLang="en-US" sz="1600" b="1" dirty="0">
                <a:solidFill>
                  <a:srgbClr val="006600"/>
                </a:solidFill>
                <a:latin typeface="Arial" panose="020B0604020202020204" pitchFamily="34" charset="0"/>
              </a:rPr>
              <a:t>Emergency Stop Switches</a:t>
            </a:r>
            <a:r>
              <a:rPr lang="en-GB" altLang="en-US" sz="1600" dirty="0">
                <a:latin typeface="Arial" panose="020B0604020202020204" pitchFamily="34" charset="0"/>
              </a:rPr>
              <a:t>, </a:t>
            </a:r>
            <a:r>
              <a:rPr lang="en-GB" altLang="en-US" sz="1600" b="1" dirty="0">
                <a:solidFill>
                  <a:srgbClr val="006600"/>
                </a:solidFill>
                <a:latin typeface="Arial" panose="020B0604020202020204" pitchFamily="34" charset="0"/>
              </a:rPr>
              <a:t>UPS</a:t>
            </a:r>
            <a:r>
              <a:rPr lang="en-GB" altLang="en-US" sz="1600" dirty="0"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63502" name="AutoShape 17"/>
          <p:cNvCxnSpPr>
            <a:cxnSpLocks noChangeShapeType="1"/>
            <a:stCxn id="63495" idx="0"/>
            <a:endCxn id="63536" idx="4"/>
          </p:cNvCxnSpPr>
          <p:nvPr/>
        </p:nvCxnSpPr>
        <p:spPr bwMode="auto">
          <a:xfrm flipV="1">
            <a:off x="2114665" y="4286251"/>
            <a:ext cx="3369354" cy="73342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3" name="AutoShape 18"/>
          <p:cNvCxnSpPr>
            <a:cxnSpLocks noChangeShapeType="1"/>
            <a:stCxn id="63499" idx="0"/>
            <a:endCxn id="63540" idx="5"/>
          </p:cNvCxnSpPr>
          <p:nvPr/>
        </p:nvCxnSpPr>
        <p:spPr bwMode="auto">
          <a:xfrm flipH="1" flipV="1">
            <a:off x="6661801" y="4281907"/>
            <a:ext cx="2664875" cy="737768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4" name="AutoShape 19"/>
          <p:cNvCxnSpPr>
            <a:cxnSpLocks noChangeShapeType="1"/>
            <a:stCxn id="63498" idx="0"/>
            <a:endCxn id="63539" idx="5"/>
          </p:cNvCxnSpPr>
          <p:nvPr/>
        </p:nvCxnSpPr>
        <p:spPr bwMode="auto">
          <a:xfrm flipH="1" flipV="1">
            <a:off x="6379226" y="4280320"/>
            <a:ext cx="1556008" cy="737767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5" name="AutoShape 20"/>
          <p:cNvCxnSpPr>
            <a:cxnSpLocks noChangeShapeType="1"/>
            <a:stCxn id="63497" idx="0"/>
            <a:endCxn id="63537" idx="3"/>
          </p:cNvCxnSpPr>
          <p:nvPr/>
        </p:nvCxnSpPr>
        <p:spPr bwMode="auto">
          <a:xfrm flipV="1">
            <a:off x="4062526" y="4280320"/>
            <a:ext cx="1683575" cy="739356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6" name="AutoShape 21"/>
          <p:cNvCxnSpPr>
            <a:cxnSpLocks noChangeShapeType="1"/>
            <a:stCxn id="63496" idx="0"/>
            <a:endCxn id="63538" idx="5"/>
          </p:cNvCxnSpPr>
          <p:nvPr/>
        </p:nvCxnSpPr>
        <p:spPr bwMode="auto">
          <a:xfrm flipH="1" flipV="1">
            <a:off x="6085539" y="4281907"/>
            <a:ext cx="126462" cy="737769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7" name="AutoShape 22"/>
          <p:cNvCxnSpPr>
            <a:cxnSpLocks noChangeShapeType="1"/>
            <a:stCxn id="63500" idx="3"/>
            <a:endCxn id="63508" idx="1"/>
          </p:cNvCxnSpPr>
          <p:nvPr/>
        </p:nvCxnSpPr>
        <p:spPr bwMode="auto">
          <a:xfrm flipV="1">
            <a:off x="6945313" y="2824836"/>
            <a:ext cx="3132220" cy="988341"/>
          </a:xfrm>
          <a:prstGeom prst="straightConnector1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8" name="Text Box 23"/>
          <p:cNvSpPr txBox="1">
            <a:spLocks noChangeArrowheads="1"/>
          </p:cNvSpPr>
          <p:nvPr/>
        </p:nvSpPr>
        <p:spPr bwMode="auto">
          <a:xfrm>
            <a:off x="10077533" y="2529114"/>
            <a:ext cx="1381125" cy="591444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GB" altLang="en-US" sz="1600" b="1">
                <a:solidFill>
                  <a:srgbClr val="0033CC"/>
                </a:solidFill>
                <a:latin typeface="Arial" panose="020B0604020202020204" pitchFamily="34" charset="0"/>
              </a:rPr>
              <a:t>Power converters</a:t>
            </a:r>
            <a:endParaRPr lang="en-GB" altLang="en-US" sz="16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63509" name="Text Box 24"/>
          <p:cNvSpPr txBox="1">
            <a:spLocks noChangeArrowheads="1"/>
          </p:cNvSpPr>
          <p:nvPr/>
        </p:nvSpPr>
        <p:spPr bwMode="auto">
          <a:xfrm>
            <a:off x="10088645" y="3249839"/>
            <a:ext cx="1381125" cy="591444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GB" altLang="en-US" sz="1600" b="1">
                <a:solidFill>
                  <a:srgbClr val="0033CC"/>
                </a:solidFill>
                <a:latin typeface="Arial" panose="020B0604020202020204" pitchFamily="34" charset="0"/>
              </a:rPr>
              <a:t>Energy extraction</a:t>
            </a:r>
            <a:endParaRPr lang="en-GB" altLang="en-US" sz="16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cxnSp>
        <p:nvCxnSpPr>
          <p:cNvPr id="63510" name="AutoShape 25"/>
          <p:cNvCxnSpPr>
            <a:cxnSpLocks noChangeShapeType="1"/>
            <a:stCxn id="63500" idx="3"/>
            <a:endCxn id="63509" idx="1"/>
          </p:cNvCxnSpPr>
          <p:nvPr/>
        </p:nvCxnSpPr>
        <p:spPr bwMode="auto">
          <a:xfrm flipV="1">
            <a:off x="6945313" y="3545561"/>
            <a:ext cx="3143332" cy="267616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11" name="Text Box 26"/>
          <p:cNvSpPr txBox="1">
            <a:spLocks noChangeArrowheads="1"/>
          </p:cNvSpPr>
          <p:nvPr/>
        </p:nvSpPr>
        <p:spPr bwMode="auto">
          <a:xfrm>
            <a:off x="464191" y="3370491"/>
            <a:ext cx="2184400" cy="8382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GB" altLang="en-US" sz="1600" b="1">
                <a:latin typeface="Arial" panose="020B0604020202020204" pitchFamily="34" charset="0"/>
              </a:rPr>
              <a:t>Operator / Controls: </a:t>
            </a:r>
            <a:r>
              <a:rPr lang="en-GB" altLang="en-US" sz="1600">
                <a:latin typeface="Arial" panose="020B0604020202020204" pitchFamily="34" charset="0"/>
              </a:rPr>
              <a:t>must give permission to start powering</a:t>
            </a:r>
          </a:p>
        </p:txBody>
      </p:sp>
      <p:cxnSp>
        <p:nvCxnSpPr>
          <p:cNvPr id="63512" name="AutoShape 27"/>
          <p:cNvCxnSpPr>
            <a:cxnSpLocks noChangeShapeType="1"/>
            <a:stCxn id="63511" idx="3"/>
            <a:endCxn id="63500" idx="1"/>
          </p:cNvCxnSpPr>
          <p:nvPr/>
        </p:nvCxnSpPr>
        <p:spPr bwMode="auto">
          <a:xfrm>
            <a:off x="2648591" y="3789591"/>
            <a:ext cx="2225034" cy="23586"/>
          </a:xfrm>
          <a:prstGeom prst="straightConnector1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13" name="Oval 28"/>
          <p:cNvSpPr>
            <a:spLocks noChangeArrowheads="1"/>
          </p:cNvSpPr>
          <p:nvPr/>
        </p:nvSpPr>
        <p:spPr bwMode="auto">
          <a:xfrm>
            <a:off x="5929314" y="4241801"/>
            <a:ext cx="73025" cy="73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14" name="Oval 29"/>
          <p:cNvSpPr>
            <a:spLocks noChangeArrowheads="1"/>
          </p:cNvSpPr>
          <p:nvPr/>
        </p:nvSpPr>
        <p:spPr bwMode="auto">
          <a:xfrm>
            <a:off x="5853114" y="4241801"/>
            <a:ext cx="73025" cy="73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15" name="Oval 30"/>
          <p:cNvSpPr>
            <a:spLocks noChangeArrowheads="1"/>
          </p:cNvSpPr>
          <p:nvPr/>
        </p:nvSpPr>
        <p:spPr bwMode="auto">
          <a:xfrm>
            <a:off x="6029326" y="4241801"/>
            <a:ext cx="73025" cy="73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16" name="Oval 31"/>
          <p:cNvSpPr>
            <a:spLocks noChangeArrowheads="1"/>
          </p:cNvSpPr>
          <p:nvPr/>
        </p:nvSpPr>
        <p:spPr bwMode="auto">
          <a:xfrm>
            <a:off x="5702301" y="4241801"/>
            <a:ext cx="73025" cy="73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17" name="Oval 32"/>
          <p:cNvSpPr>
            <a:spLocks noChangeArrowheads="1"/>
          </p:cNvSpPr>
          <p:nvPr/>
        </p:nvSpPr>
        <p:spPr bwMode="auto">
          <a:xfrm>
            <a:off x="6184901" y="4241801"/>
            <a:ext cx="73025" cy="73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18" name="Oval 33"/>
          <p:cNvSpPr>
            <a:spLocks noChangeArrowheads="1"/>
          </p:cNvSpPr>
          <p:nvPr/>
        </p:nvSpPr>
        <p:spPr bwMode="auto">
          <a:xfrm>
            <a:off x="5934076" y="3322639"/>
            <a:ext cx="73025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19" name="Oval 34"/>
          <p:cNvSpPr>
            <a:spLocks noChangeArrowheads="1"/>
          </p:cNvSpPr>
          <p:nvPr/>
        </p:nvSpPr>
        <p:spPr bwMode="auto">
          <a:xfrm>
            <a:off x="6005514" y="3322639"/>
            <a:ext cx="73025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20" name="Oval 35"/>
          <p:cNvSpPr>
            <a:spLocks noChangeArrowheads="1"/>
          </p:cNvSpPr>
          <p:nvPr/>
        </p:nvSpPr>
        <p:spPr bwMode="auto">
          <a:xfrm>
            <a:off x="6076951" y="3303589"/>
            <a:ext cx="73025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21" name="Oval 36"/>
          <p:cNvSpPr>
            <a:spLocks noChangeArrowheads="1"/>
          </p:cNvSpPr>
          <p:nvPr/>
        </p:nvSpPr>
        <p:spPr bwMode="auto">
          <a:xfrm>
            <a:off x="6292851" y="3322639"/>
            <a:ext cx="73025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22" name="Oval 37"/>
          <p:cNvSpPr>
            <a:spLocks noChangeArrowheads="1"/>
          </p:cNvSpPr>
          <p:nvPr/>
        </p:nvSpPr>
        <p:spPr bwMode="auto">
          <a:xfrm>
            <a:off x="6223001" y="3322639"/>
            <a:ext cx="73025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cxnSp>
        <p:nvCxnSpPr>
          <p:cNvPr id="63523" name="AutoShape 38"/>
          <p:cNvCxnSpPr>
            <a:cxnSpLocks noChangeShapeType="1"/>
            <a:stCxn id="63492" idx="2"/>
            <a:endCxn id="63527" idx="0"/>
          </p:cNvCxnSpPr>
          <p:nvPr/>
        </p:nvCxnSpPr>
        <p:spPr bwMode="auto">
          <a:xfrm>
            <a:off x="2747169" y="2305847"/>
            <a:ext cx="2730500" cy="102314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24" name="AutoShape 39"/>
          <p:cNvCxnSpPr>
            <a:cxnSpLocks noChangeShapeType="1"/>
            <a:stCxn id="63501" idx="2"/>
            <a:endCxn id="63528" idx="0"/>
          </p:cNvCxnSpPr>
          <p:nvPr/>
        </p:nvCxnSpPr>
        <p:spPr bwMode="auto">
          <a:xfrm>
            <a:off x="5133183" y="2073147"/>
            <a:ext cx="631825" cy="126060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25" name="AutoShape 40"/>
          <p:cNvCxnSpPr>
            <a:cxnSpLocks noChangeShapeType="1"/>
            <a:stCxn id="63493" idx="2"/>
            <a:endCxn id="63529" idx="0"/>
          </p:cNvCxnSpPr>
          <p:nvPr/>
        </p:nvCxnSpPr>
        <p:spPr bwMode="auto">
          <a:xfrm flipH="1">
            <a:off x="6053933" y="1814615"/>
            <a:ext cx="1309686" cy="152072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26" name="AutoShape 41"/>
          <p:cNvCxnSpPr>
            <a:cxnSpLocks noChangeShapeType="1"/>
            <a:stCxn id="63494" idx="2"/>
            <a:endCxn id="63530" idx="0"/>
          </p:cNvCxnSpPr>
          <p:nvPr/>
        </p:nvCxnSpPr>
        <p:spPr bwMode="auto">
          <a:xfrm flipH="1">
            <a:off x="6347619" y="1814615"/>
            <a:ext cx="3063083" cy="151913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27" name="Oval 42"/>
          <p:cNvSpPr>
            <a:spLocks noChangeArrowheads="1"/>
          </p:cNvSpPr>
          <p:nvPr/>
        </p:nvSpPr>
        <p:spPr bwMode="auto">
          <a:xfrm>
            <a:off x="5441950" y="3328989"/>
            <a:ext cx="71438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28" name="Oval 43"/>
          <p:cNvSpPr>
            <a:spLocks noChangeArrowheads="1"/>
          </p:cNvSpPr>
          <p:nvPr/>
        </p:nvSpPr>
        <p:spPr bwMode="auto">
          <a:xfrm>
            <a:off x="5729289" y="3333751"/>
            <a:ext cx="71437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29" name="Oval 44"/>
          <p:cNvSpPr>
            <a:spLocks noChangeArrowheads="1"/>
          </p:cNvSpPr>
          <p:nvPr/>
        </p:nvSpPr>
        <p:spPr bwMode="auto">
          <a:xfrm>
            <a:off x="6018214" y="3335339"/>
            <a:ext cx="71437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30" name="Oval 45"/>
          <p:cNvSpPr>
            <a:spLocks noChangeArrowheads="1"/>
          </p:cNvSpPr>
          <p:nvPr/>
        </p:nvSpPr>
        <p:spPr bwMode="auto">
          <a:xfrm>
            <a:off x="6311900" y="3333751"/>
            <a:ext cx="71438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31" name="Oval 46"/>
          <p:cNvSpPr>
            <a:spLocks noChangeArrowheads="1"/>
          </p:cNvSpPr>
          <p:nvPr/>
        </p:nvSpPr>
        <p:spPr bwMode="auto">
          <a:xfrm>
            <a:off x="5940426" y="4206876"/>
            <a:ext cx="73025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32" name="Oval 47"/>
          <p:cNvSpPr>
            <a:spLocks noChangeArrowheads="1"/>
          </p:cNvSpPr>
          <p:nvPr/>
        </p:nvSpPr>
        <p:spPr bwMode="auto">
          <a:xfrm>
            <a:off x="6011864" y="4206876"/>
            <a:ext cx="73025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33" name="Oval 48"/>
          <p:cNvSpPr>
            <a:spLocks noChangeArrowheads="1"/>
          </p:cNvSpPr>
          <p:nvPr/>
        </p:nvSpPr>
        <p:spPr bwMode="auto">
          <a:xfrm>
            <a:off x="6083301" y="4187826"/>
            <a:ext cx="73025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34" name="Oval 49"/>
          <p:cNvSpPr>
            <a:spLocks noChangeArrowheads="1"/>
          </p:cNvSpPr>
          <p:nvPr/>
        </p:nvSpPr>
        <p:spPr bwMode="auto">
          <a:xfrm>
            <a:off x="6299201" y="4206876"/>
            <a:ext cx="73025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35" name="Oval 50"/>
          <p:cNvSpPr>
            <a:spLocks noChangeArrowheads="1"/>
          </p:cNvSpPr>
          <p:nvPr/>
        </p:nvSpPr>
        <p:spPr bwMode="auto">
          <a:xfrm>
            <a:off x="6229351" y="4206876"/>
            <a:ext cx="73025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36" name="Oval 51"/>
          <p:cNvSpPr>
            <a:spLocks noChangeArrowheads="1"/>
          </p:cNvSpPr>
          <p:nvPr/>
        </p:nvSpPr>
        <p:spPr bwMode="auto">
          <a:xfrm>
            <a:off x="5448300" y="4213226"/>
            <a:ext cx="71438" cy="73025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37" name="Oval 52"/>
          <p:cNvSpPr>
            <a:spLocks noChangeArrowheads="1"/>
          </p:cNvSpPr>
          <p:nvPr/>
        </p:nvSpPr>
        <p:spPr bwMode="auto">
          <a:xfrm>
            <a:off x="5735639" y="4217989"/>
            <a:ext cx="71437" cy="73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38" name="Oval 53"/>
          <p:cNvSpPr>
            <a:spLocks noChangeArrowheads="1"/>
          </p:cNvSpPr>
          <p:nvPr/>
        </p:nvSpPr>
        <p:spPr bwMode="auto">
          <a:xfrm>
            <a:off x="6024564" y="4219576"/>
            <a:ext cx="71437" cy="73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39" name="Oval 54"/>
          <p:cNvSpPr>
            <a:spLocks noChangeArrowheads="1"/>
          </p:cNvSpPr>
          <p:nvPr/>
        </p:nvSpPr>
        <p:spPr bwMode="auto">
          <a:xfrm>
            <a:off x="6318250" y="4217989"/>
            <a:ext cx="71438" cy="73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40" name="Oval 55"/>
          <p:cNvSpPr>
            <a:spLocks noChangeArrowheads="1"/>
          </p:cNvSpPr>
          <p:nvPr/>
        </p:nvSpPr>
        <p:spPr bwMode="auto">
          <a:xfrm>
            <a:off x="6600825" y="4219576"/>
            <a:ext cx="71438" cy="73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3541" name="Text Box 56"/>
          <p:cNvSpPr txBox="1">
            <a:spLocks noChangeArrowheads="1"/>
          </p:cNvSpPr>
          <p:nvPr/>
        </p:nvSpPr>
        <p:spPr bwMode="auto">
          <a:xfrm>
            <a:off x="10102933" y="4042002"/>
            <a:ext cx="1381125" cy="591444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GB" altLang="en-US" sz="1600" b="1">
                <a:solidFill>
                  <a:srgbClr val="0033CC"/>
                </a:solidFill>
                <a:latin typeface="Arial" panose="020B0604020202020204" pitchFamily="34" charset="0"/>
              </a:rPr>
              <a:t>Beam Interlocks</a:t>
            </a:r>
            <a:endParaRPr lang="en-GB" altLang="en-US" sz="16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cxnSp>
        <p:nvCxnSpPr>
          <p:cNvPr id="63542" name="AutoShape 57"/>
          <p:cNvCxnSpPr>
            <a:cxnSpLocks noChangeShapeType="1"/>
            <a:stCxn id="63500" idx="3"/>
            <a:endCxn id="63541" idx="1"/>
          </p:cNvCxnSpPr>
          <p:nvPr/>
        </p:nvCxnSpPr>
        <p:spPr bwMode="auto">
          <a:xfrm>
            <a:off x="6945313" y="3813177"/>
            <a:ext cx="3157620" cy="524547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8" grpId="0" animBg="1"/>
      <p:bldP spid="63509" grpId="0" animBg="1"/>
      <p:bldP spid="63511" grpId="0" animBg="1"/>
      <p:bldP spid="63513" grpId="0"/>
      <p:bldP spid="63514" grpId="0"/>
      <p:bldP spid="63515" grpId="0"/>
      <p:bldP spid="63516" grpId="0"/>
      <p:bldP spid="63517" grpId="0"/>
      <p:bldP spid="63518" grpId="0" animBg="1"/>
      <p:bldP spid="63519" grpId="0" animBg="1"/>
      <p:bldP spid="63520" grpId="0" animBg="1"/>
      <p:bldP spid="63521" grpId="0" animBg="1"/>
      <p:bldP spid="63522" grpId="0" animBg="1"/>
      <p:bldP spid="63527" grpId="0" animBg="1"/>
      <p:bldP spid="63528" grpId="0" animBg="1"/>
      <p:bldP spid="63529" grpId="0" animBg="1"/>
      <p:bldP spid="63530" grpId="0" animBg="1"/>
      <p:bldP spid="63531" grpId="0" animBg="1"/>
      <p:bldP spid="63532" grpId="0" animBg="1"/>
      <p:bldP spid="63533" grpId="0" animBg="1"/>
      <p:bldP spid="63534" grpId="0" animBg="1"/>
      <p:bldP spid="63535" grpId="0" animBg="1"/>
      <p:bldP spid="63536" grpId="0" animBg="1"/>
      <p:bldP spid="63537" grpId="0"/>
      <p:bldP spid="63538" grpId="0"/>
      <p:bldP spid="63539" grpId="0"/>
      <p:bldP spid="63540" grpId="0"/>
      <p:bldP spid="635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72F3-E236-4E6F-A933-61194BDF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Summary: LHC HWC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72FB9-773C-4C60-9E16-E1723AAF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133370"/>
                </a:solidFill>
                <a:sym typeface="Wingdings" panose="05000000000000000000" pitchFamily="2" charset="2"/>
              </a:rPr>
              <a:t>1618 </a:t>
            </a:r>
            <a:r>
              <a:rPr lang="de-AT" b="1" dirty="0">
                <a:solidFill>
                  <a:srgbClr val="133370"/>
                </a:solidFill>
              </a:rPr>
              <a:t>Superconducting Magnet Systems (!!!)</a:t>
            </a:r>
            <a:r>
              <a:rPr lang="de-AT" b="1" dirty="0"/>
              <a:t>: </a:t>
            </a:r>
            <a:br>
              <a:rPr lang="de-AT" b="1" dirty="0"/>
            </a:br>
            <a:r>
              <a:rPr lang="de-AT" b="1" dirty="0">
                <a:sym typeface="Wingdings" panose="05000000000000000000" pitchFamily="2" charset="2"/>
              </a:rPr>
              <a:t> </a:t>
            </a:r>
            <a:r>
              <a:rPr lang="de-AT" dirty="0"/>
              <a:t>„Integration Testing“ (in the real environment)</a:t>
            </a:r>
            <a:br>
              <a:rPr lang="de-AT" dirty="0"/>
            </a:br>
            <a:r>
              <a:rPr lang="de-AT" dirty="0"/>
              <a:t>Magnet + Power Converter + QPS + EE + ...</a:t>
            </a:r>
          </a:p>
          <a:p>
            <a:r>
              <a:rPr lang="de-AT" dirty="0"/>
              <a:t>~ </a:t>
            </a:r>
            <a:r>
              <a:rPr lang="de-AT" b="1" dirty="0">
                <a:solidFill>
                  <a:srgbClr val="133370"/>
                </a:solidFill>
              </a:rPr>
              <a:t>7000 individual Tests in total</a:t>
            </a:r>
          </a:p>
          <a:p>
            <a:pPr marL="449263" indent="-180975"/>
            <a:r>
              <a:rPr lang="en-GB" sz="2000" dirty="0"/>
              <a:t>Magnets performance</a:t>
            </a:r>
          </a:p>
          <a:p>
            <a:pPr marL="449263" indent="-180975"/>
            <a:r>
              <a:rPr lang="en-GB" sz="2000" dirty="0"/>
              <a:t>Protection functionalities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b="1" dirty="0">
                <a:solidFill>
                  <a:srgbClr val="133370"/>
                </a:solidFill>
              </a:rPr>
              <a:t>To be reproducibly repeated </a:t>
            </a:r>
            <a:r>
              <a:rPr lang="de-AT" dirty="0"/>
              <a:t>each year after Christmas Shutdown and/or whenever a sector is warmed up.</a:t>
            </a:r>
          </a:p>
          <a:p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1CCAA-18D6-418E-878B-994917B9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7AA1B-F5D6-463A-944C-F0A0F500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16AC1-6A08-4A7A-A266-D928DBFD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41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0EE7-8000-4E18-B166-FE65F2AB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Key Approaches/Tools for LHC HWC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5C5F-5528-4538-81D8-8A887540E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 ... It‘s been a long road 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4DE8F-6496-49D1-BED7-0F7DFF1E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0B3-607B-4E70-8E34-22AB2CC1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408A9-B798-4848-91AC-099AD886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589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42C303-8DD6-4133-8852-88F2631C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... getting from there to here ...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608E15-6249-4CF1-9FC4-9B34E2D050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/>
              <a:t>Initial plan: HWC in the tunnel (close to the electronics).</a:t>
            </a:r>
          </a:p>
          <a:p>
            <a:r>
              <a:rPr lang="de-AT" dirty="0"/>
              <a:t>Soon decided, that this is not necessary (System built to be remotely controlled ;-), and not super-comfortable ... </a:t>
            </a:r>
          </a:p>
          <a:p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8769E-0C6F-4C11-9224-C8A980E9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82B6-8524-46A9-B62C-8A931523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AF040-DFAE-4FBF-91FA-0F8C3DBA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13</a:t>
            </a:fld>
            <a:endParaRPr lang="de-AT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FA1492D-726A-4E54-B7C1-CB15C76F1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96" y="1579746"/>
            <a:ext cx="3587893" cy="478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FF4142-5BE4-4C4A-9E20-6D9DB43F257A}"/>
              </a:ext>
            </a:extLst>
          </p:cNvPr>
          <p:cNvSpPr txBox="1"/>
          <p:nvPr/>
        </p:nvSpPr>
        <p:spPr>
          <a:xfrm>
            <a:off x="1416703" y="1014852"/>
            <a:ext cx="3841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24</a:t>
            </a:r>
            <a:r>
              <a:rPr lang="en-GB" sz="1600" baseline="30000" dirty="0"/>
              <a:t>th</a:t>
            </a:r>
            <a:r>
              <a:rPr lang="en-GB" sz="1600" dirty="0"/>
              <a:t> April 2007</a:t>
            </a:r>
          </a:p>
          <a:p>
            <a:pPr algn="ctr"/>
            <a:r>
              <a:rPr lang="en-GB" sz="1600" dirty="0"/>
              <a:t>Start of LHC S/C circuits commissioning</a:t>
            </a:r>
          </a:p>
        </p:txBody>
      </p:sp>
      <p:pic>
        <p:nvPicPr>
          <p:cNvPr id="2050" name="Picture 2" descr="CERN control center images gallery | CERN">
            <a:extLst>
              <a:ext uri="{FF2B5EF4-FFF2-40B4-BE49-F238E27FC236}">
                <a16:creationId xmlns:a16="http://schemas.microsoft.com/office/drawing/2014/main" id="{4E781AFE-2411-4BDF-9862-F8B2709F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65" y="3443694"/>
            <a:ext cx="4375133" cy="29199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8C22A20-719D-409A-AEB4-3C3FDCDAB23F}"/>
              </a:ext>
            </a:extLst>
          </p:cNvPr>
          <p:cNvSpPr/>
          <p:nvPr/>
        </p:nvSpPr>
        <p:spPr>
          <a:xfrm>
            <a:off x="5332396" y="4499811"/>
            <a:ext cx="943276" cy="777875"/>
          </a:xfrm>
          <a:prstGeom prst="rightArrow">
            <a:avLst/>
          </a:prstGeom>
          <a:solidFill>
            <a:srgbClr val="BBCEF3"/>
          </a:solidFill>
          <a:ln>
            <a:solidFill>
              <a:srgbClr val="1333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9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6A42-14F9-48C3-A59B-E33581A3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0) How to test? 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/>
              <a:t>Test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8692-1AD2-4C55-992B-0AB5C62B79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AT" dirty="0"/>
              <a:t>Textual step by step Guide for particular circuit type + Guide to Analysis</a:t>
            </a:r>
          </a:p>
          <a:p>
            <a:r>
              <a:rPr lang="de-AT" dirty="0">
                <a:sym typeface="Wingdings" panose="05000000000000000000" pitchFamily="2" charset="2"/>
              </a:rPr>
              <a:t>Contains Parameter for the tests (might change from campaign to campaign), potentially per circuit</a:t>
            </a:r>
            <a:endParaRPr lang="de-AT" dirty="0"/>
          </a:p>
          <a:p>
            <a:r>
              <a:rPr lang="de-AT" dirty="0"/>
              <a:t>Maintained and updated before every campaign. Still today the ‚only source of truth‘</a:t>
            </a:r>
          </a:p>
          <a:p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DEA1-141B-4975-B470-71DE75F1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E09DF-1C91-49AA-BF28-EE2A1C1F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D4590-666F-4E56-850B-0DA0D181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D046A-3088-4506-A036-B1A7E733195A}"/>
              </a:ext>
            </a:extLst>
          </p:cNvPr>
          <p:cNvSpPr txBox="1"/>
          <p:nvPr/>
        </p:nvSpPr>
        <p:spPr>
          <a:xfrm>
            <a:off x="770819" y="597825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Example Procedure: 600A Circuit (Courtesy: CERN)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125CE-7374-471B-B27E-3EECD3A18497}"/>
              </a:ext>
            </a:extLst>
          </p:cNvPr>
          <p:cNvSpPr txBox="1"/>
          <p:nvPr/>
        </p:nvSpPr>
        <p:spPr>
          <a:xfrm>
            <a:off x="6172200" y="5265019"/>
            <a:ext cx="5756704" cy="461665"/>
          </a:xfrm>
          <a:prstGeom prst="rect">
            <a:avLst/>
          </a:prstGeom>
          <a:solidFill>
            <a:srgbClr val="BBCEF3"/>
          </a:solidFill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13337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 Reference / Only source of truth</a:t>
            </a:r>
            <a:endParaRPr lang="de-AT" sz="2400" b="1" dirty="0">
              <a:solidFill>
                <a:srgbClr val="13337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210" descr="dipole_cycle.png">
            <a:extLst>
              <a:ext uri="{FF2B5EF4-FFF2-40B4-BE49-F238E27FC236}">
                <a16:creationId xmlns:a16="http://schemas.microsoft.com/office/drawing/2014/main" id="{B17D83D8-61C0-450D-B8D5-CEE93FBFE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6" y="1646444"/>
            <a:ext cx="5452226" cy="33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F1403B-6F15-4836-B705-4DA44961910A}"/>
              </a:ext>
            </a:extLst>
          </p:cNvPr>
          <p:cNvSpPr txBox="1"/>
          <p:nvPr/>
        </p:nvSpPr>
        <p:spPr>
          <a:xfrm>
            <a:off x="263096" y="4800222"/>
            <a:ext cx="726443" cy="577081"/>
          </a:xfrm>
          <a:prstGeom prst="rect">
            <a:avLst/>
          </a:prstGeom>
          <a:solidFill>
            <a:srgbClr val="BBCEF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dirty="0"/>
              <a:t>Power Converter </a:t>
            </a:r>
          </a:p>
          <a:p>
            <a:pPr algn="ctr">
              <a:defRPr/>
            </a:pPr>
            <a:r>
              <a:rPr lang="en-US" sz="1050" dirty="0"/>
              <a:t>Setup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E65757-F625-4A54-9F09-58769C49696C}"/>
              </a:ext>
            </a:extLst>
          </p:cNvPr>
          <p:cNvSpPr txBox="1"/>
          <p:nvPr/>
        </p:nvSpPr>
        <p:spPr>
          <a:xfrm>
            <a:off x="1145563" y="4790618"/>
            <a:ext cx="697627" cy="415498"/>
          </a:xfrm>
          <a:prstGeom prst="rect">
            <a:avLst/>
          </a:prstGeom>
          <a:solidFill>
            <a:srgbClr val="BBCEF3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/>
              <a:t>Interlock </a:t>
            </a:r>
          </a:p>
          <a:p>
            <a:pPr algn="ctr">
              <a:defRPr/>
            </a:pPr>
            <a:r>
              <a:rPr lang="en-US" sz="1050" dirty="0"/>
              <a:t>tests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E3277-ED49-4EE4-9CF0-6CB34ED02568}"/>
              </a:ext>
            </a:extLst>
          </p:cNvPr>
          <p:cNvSpPr txBox="1"/>
          <p:nvPr/>
        </p:nvSpPr>
        <p:spPr>
          <a:xfrm>
            <a:off x="3312543" y="4133992"/>
            <a:ext cx="1011815" cy="415498"/>
          </a:xfrm>
          <a:prstGeom prst="rect">
            <a:avLst/>
          </a:prstGeom>
          <a:solidFill>
            <a:srgbClr val="BBCEF3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/>
              <a:t>Splice </a:t>
            </a:r>
          </a:p>
          <a:p>
            <a:pPr algn="ctr">
              <a:defRPr/>
            </a:pPr>
            <a:r>
              <a:rPr lang="en-US" sz="1050" dirty="0"/>
              <a:t>Measurements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F72E2A-6435-4110-A4F9-ECC0F2F9CBEB}"/>
              </a:ext>
            </a:extLst>
          </p:cNvPr>
          <p:cNvSpPr txBox="1"/>
          <p:nvPr/>
        </p:nvSpPr>
        <p:spPr>
          <a:xfrm>
            <a:off x="4541812" y="2902577"/>
            <a:ext cx="1079143" cy="253916"/>
          </a:xfrm>
          <a:prstGeom prst="rect">
            <a:avLst/>
          </a:prstGeom>
          <a:solidFill>
            <a:srgbClr val="BBCEF3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/>
              <a:t>Nominal current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6F5540-730A-4DE1-9CD2-7C19120B51A4}"/>
              </a:ext>
            </a:extLst>
          </p:cNvPr>
          <p:cNvSpPr txBox="1"/>
          <p:nvPr/>
        </p:nvSpPr>
        <p:spPr>
          <a:xfrm>
            <a:off x="2860590" y="3700769"/>
            <a:ext cx="1401346" cy="253916"/>
          </a:xfrm>
          <a:prstGeom prst="rect">
            <a:avLst/>
          </a:prstGeom>
          <a:solidFill>
            <a:srgbClr val="BBCEF3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/>
              <a:t>Intermediate Current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00DD00-133C-4B1A-AAE0-87BC1B4911B1}"/>
              </a:ext>
            </a:extLst>
          </p:cNvPr>
          <p:cNvSpPr txBox="1"/>
          <p:nvPr/>
        </p:nvSpPr>
        <p:spPr>
          <a:xfrm>
            <a:off x="770819" y="3751455"/>
            <a:ext cx="856324" cy="253916"/>
          </a:xfrm>
          <a:prstGeom prst="rect">
            <a:avLst/>
          </a:prstGeom>
          <a:solidFill>
            <a:srgbClr val="BBCEF3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/>
              <a:t>Low Current</a:t>
            </a:r>
          </a:p>
        </p:txBody>
      </p:sp>
    </p:spTree>
    <p:extLst>
      <p:ext uri="{BB962C8B-B14F-4D97-AF65-F5344CB8AC3E}">
        <p14:creationId xmlns:p14="http://schemas.microsoft.com/office/powerpoint/2010/main" val="1415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7B0F-0232-42D7-8224-51E3F754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1) Efficient Execution </a:t>
            </a:r>
            <a:r>
              <a:rPr lang="de-AT" dirty="0">
                <a:sym typeface="Wingdings" panose="05000000000000000000" pitchFamily="2" charset="2"/>
              </a:rPr>
              <a:t></a:t>
            </a:r>
            <a:r>
              <a:rPr lang="de-AT" dirty="0"/>
              <a:t> HWC Sequencer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1652B6-16D5-4E69-95CC-20624665C6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/>
              <a:t>Kind of ‚scripting‘ of repetitive tasks </a:t>
            </a:r>
            <a:r>
              <a:rPr lang="de-AT" dirty="0">
                <a:sym typeface="Wingdings" panose="05000000000000000000" pitchFamily="2" charset="2"/>
              </a:rPr>
              <a:t> „Sequences“</a:t>
            </a:r>
            <a:r>
              <a:rPr lang="de-AT" dirty="0"/>
              <a:t>.</a:t>
            </a:r>
          </a:p>
          <a:p>
            <a:r>
              <a:rPr lang="de-AT" dirty="0"/>
              <a:t>Possibility to step through the Tests</a:t>
            </a:r>
          </a:p>
          <a:p>
            <a:r>
              <a:rPr lang="de-AT" dirty="0"/>
              <a:t>Different modes: </a:t>
            </a:r>
          </a:p>
          <a:p>
            <a:pPr lvl="1"/>
            <a:r>
              <a:rPr lang="de-AT" dirty="0"/>
              <a:t>Strict (fails the full test on any problem)</a:t>
            </a:r>
          </a:p>
          <a:p>
            <a:pPr lvl="1"/>
            <a:r>
              <a:rPr lang="de-AT" dirty="0"/>
              <a:t>„Expert“ mode (e.g. Failed tasks can be retried)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8B2E9-5F3E-4F75-9845-33FF7F5C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845A-D9FF-45CF-8D3E-F83BC703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4780A-8BAE-446B-8B75-B87AF31E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15</a:t>
            </a:fld>
            <a:endParaRPr lang="de-AT"/>
          </a:p>
        </p:txBody>
      </p:sp>
      <p:pic>
        <p:nvPicPr>
          <p:cNvPr id="10" name="Picture 4" descr="sequencer-gui1024x800">
            <a:extLst>
              <a:ext uri="{FF2B5EF4-FFF2-40B4-BE49-F238E27FC236}">
                <a16:creationId xmlns:a16="http://schemas.microsoft.com/office/drawing/2014/main" id="{A6744643-3BD1-42FA-A4CB-F9C18D6B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8" y="1375051"/>
            <a:ext cx="5495213" cy="42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CB9014-76DD-42B2-81C9-CA1E13B1A007}"/>
              </a:ext>
            </a:extLst>
          </p:cNvPr>
          <p:cNvSpPr txBox="1"/>
          <p:nvPr/>
        </p:nvSpPr>
        <p:spPr>
          <a:xfrm>
            <a:off x="6757126" y="4817696"/>
            <a:ext cx="4008241" cy="923330"/>
          </a:xfrm>
          <a:prstGeom prst="rect">
            <a:avLst/>
          </a:prstGeom>
          <a:solidFill>
            <a:srgbClr val="BBCEF3"/>
          </a:solidFill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13337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 Very similar Concept already almost ready at GSI.</a:t>
            </a:r>
            <a:br>
              <a:rPr lang="de-AT" b="1" dirty="0">
                <a:solidFill>
                  <a:srgbClr val="13337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</a:br>
            <a:r>
              <a:rPr lang="de-AT" b="1" dirty="0">
                <a:solidFill>
                  <a:srgbClr val="13337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 See presentation of S. Krepp</a:t>
            </a:r>
            <a:endParaRPr lang="de-AT" b="1" dirty="0">
              <a:solidFill>
                <a:srgbClr val="13337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885E-9FE8-446B-9BC1-2BB7EA43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2) Knowing what happened </a:t>
            </a:r>
            <a:r>
              <a:rPr lang="de-AT" dirty="0">
                <a:sym typeface="Wingdings" panose="05000000000000000000" pitchFamily="2" charset="2"/>
              </a:rPr>
              <a:t> Signal Data</a:t>
            </a:r>
            <a:endParaRPr lang="de-A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96881-91F0-4D04-8D97-6E0ED5992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57124"/>
            <a:ext cx="5181600" cy="3195588"/>
          </a:xfrm>
        </p:spPr>
        <p:txBody>
          <a:bodyPr/>
          <a:lstStyle/>
          <a:p>
            <a:r>
              <a:rPr lang="de-AT" dirty="0">
                <a:sym typeface="Wingdings" panose="05000000000000000000" pitchFamily="2" charset="2"/>
              </a:rPr>
              <a:t>(Powering) Post Mortem System: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Event driven (e.g. Triggered by power aborts)</a:t>
            </a:r>
          </a:p>
          <a:p>
            <a:r>
              <a:rPr lang="de-AT" dirty="0">
                <a:sym typeface="Wingdings" panose="05000000000000000000" pitchFamily="2" charset="2"/>
              </a:rPr>
              <a:t>Logging Database (CALS):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Logged continuously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Lower resolution; (potental) data reduction.</a:t>
            </a:r>
          </a:p>
          <a:p>
            <a:pPr lvl="1"/>
            <a:endParaRPr lang="de-AT" dirty="0">
              <a:sym typeface="Wingdings" panose="05000000000000000000" pitchFamily="2" charset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B4A48-FDB0-40E9-BF8C-2A0CCA7E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49FCD-3400-4519-8155-464BDAA2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C8DC-AA51-4775-B6B8-5459705C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16</a:t>
            </a:fld>
            <a:endParaRPr lang="de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2FB62F-D8F5-46EA-A970-919E7A564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9" b="5176"/>
          <a:stretch>
            <a:fillRect/>
          </a:stretch>
        </p:blipFill>
        <p:spPr bwMode="auto">
          <a:xfrm>
            <a:off x="406782" y="1673861"/>
            <a:ext cx="5613019" cy="426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F438-1C4A-4626-BB79-3FB146AA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3) Test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BA53-FDF1-4DC6-B7AF-2F7595AA4F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e-AT" dirty="0"/>
              <a:t>Some ideas in the beginning that sequencer could also do (some) verification </a:t>
            </a:r>
            <a:r>
              <a:rPr lang="de-AT" dirty="0">
                <a:sym typeface="Wingdings" panose="05000000000000000000" pitchFamily="2" charset="2"/>
              </a:rPr>
              <a:t> Proofed to be difficult (e.g. Long time until data arrives,</a:t>
            </a:r>
            <a:r>
              <a:rPr lang="de-AT" dirty="0"/>
              <a:t> Complexity of Analysis)</a:t>
            </a:r>
          </a:p>
          <a:p>
            <a:r>
              <a:rPr lang="de-AT" dirty="0">
                <a:sym typeface="Wingdings" panose="05000000000000000000" pitchFamily="2" charset="2"/>
              </a:rPr>
              <a:t> Analysis was kept separate from Execution</a:t>
            </a:r>
          </a:p>
          <a:p>
            <a:r>
              <a:rPr lang="de-AT" dirty="0">
                <a:sym typeface="Wingdings" panose="05000000000000000000" pitchFamily="2" charset="2"/>
              </a:rPr>
              <a:t>Analysis in the beginning done manually (PMEA – LabView tools)</a:t>
            </a:r>
          </a:p>
          <a:p>
            <a:r>
              <a:rPr lang="de-AT" dirty="0">
                <a:sym typeface="Wingdings" panose="05000000000000000000" pitchFamily="2" charset="2"/>
              </a:rPr>
              <a:t>More and more automation over time: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Semi-Automation (e.g. Pulling data together and visualizing appropriate for the specific Test)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Some fully automated Test modules in LabView</a:t>
            </a:r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058B4-E24D-430C-80A9-27CF17FB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0E53F-0A86-4930-8963-8C68D0DE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31D2C-3C31-4C5F-B47A-B6CEF1D7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17</a:t>
            </a:fld>
            <a:endParaRPr lang="de-AT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F818B29-92BD-4429-AD5E-A5562591D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7" y="1951979"/>
            <a:ext cx="5204786" cy="32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47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4) Keeping the overview</a:t>
            </a:r>
          </a:p>
        </p:txBody>
      </p:sp>
      <p:sp>
        <p:nvSpPr>
          <p:cNvPr id="4" name="Textfeld 3"/>
          <p:cNvSpPr txBox="1">
            <a:spLocks noGrp="1"/>
          </p:cNvSpPr>
          <p:nvPr>
            <p:ph sz="half" idx="2"/>
          </p:nvPr>
        </p:nvSpPr>
        <p:spPr>
          <a:xfrm>
            <a:off x="6172200" y="2589196"/>
            <a:ext cx="5181600" cy="2464067"/>
          </a:xfrm>
        </p:spPr>
        <p:txBody>
          <a:bodyPr/>
          <a:lstStyle/>
          <a:p>
            <a:r>
              <a:rPr lang="en-US" dirty="0"/>
              <a:t>In the beginning: Excel Spreadsheets by </a:t>
            </a:r>
            <a:r>
              <a:rPr lang="en-US" dirty="0" err="1"/>
              <a:t>Rüdiger</a:t>
            </a:r>
            <a:r>
              <a:rPr lang="en-US" dirty="0"/>
              <a:t> </a:t>
            </a:r>
          </a:p>
          <a:p>
            <a:r>
              <a:rPr lang="en-US" dirty="0"/>
              <a:t>Later: “Alvaro’s pages”:</a:t>
            </a:r>
            <a:br>
              <a:rPr lang="en-US" dirty="0"/>
            </a:br>
            <a:r>
              <a:rPr lang="en-US" dirty="0"/>
              <a:t>Dedicated website. (php, directly accessing LSA DB – where test results were stored)</a:t>
            </a:r>
          </a:p>
        </p:txBody>
      </p:sp>
      <p:pic>
        <p:nvPicPr>
          <p:cNvPr id="6" name="Grafik 4" descr="HWC-TestTracking.png"/>
          <p:cNvPicPr>
            <a:picLocks noChangeAspect="1"/>
          </p:cNvPicPr>
          <p:nvPr/>
        </p:nvPicPr>
        <p:blipFill rotWithShape="1">
          <a:blip r:embed="rId2" cstate="print"/>
          <a:srcRect l="-113" t="-260" r="-927" b="341"/>
          <a:stretch/>
        </p:blipFill>
        <p:spPr>
          <a:xfrm>
            <a:off x="461235" y="1016436"/>
            <a:ext cx="4490640" cy="471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908A39-B11A-4409-92BB-CD50F13E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2"/>
          <a:stretch>
            <a:fillRect/>
          </a:stretch>
        </p:blipFill>
        <p:spPr bwMode="auto">
          <a:xfrm>
            <a:off x="3076904" y="3210834"/>
            <a:ext cx="2073541" cy="30853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96824-202E-4ADC-A1D5-8C523FC9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104E3E-C2B7-4836-8436-29E2CF67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CC9751-708B-426A-871D-B4CED839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2625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9A68-AD69-48A4-AF5A-3D7AB9D6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5) Avoiding Testing Crosstalk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2EA38-D2B2-492B-B8AA-76EF69F1DB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Parallel Test execution: To avoid that several Operators would access the same hardware: </a:t>
            </a:r>
          </a:p>
          <a:p>
            <a:pPr lvl="1"/>
            <a:r>
              <a:rPr lang="de-AT" dirty="0"/>
              <a:t>Reservation of „Set of Circuits“</a:t>
            </a:r>
          </a:p>
          <a:p>
            <a:pPr lvl="1"/>
            <a:r>
              <a:rPr lang="de-AT" dirty="0"/>
              <a:t>Sequencer „locks“ (db) a circuit during execution. </a:t>
            </a:r>
          </a:p>
          <a:p>
            <a:r>
              <a:rPr lang="de-AT" dirty="0">
                <a:sym typeface="Wingdings" panose="05000000000000000000" pitchFamily="2" charset="2"/>
              </a:rPr>
              <a:t>Still much interference between the tests: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Some Tests (e.g. of close circuits, or same QPS controller) must not be executed at the same time (fail otherwise)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Some tests on different circuits MUST be executed at the same time .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...</a:t>
            </a:r>
            <a:endParaRPr lang="de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D70C8-A071-4EDE-BE9B-FBCF4A70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374A0-45D9-4FC3-860E-EF6D3B6E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AA8FE-B268-473A-AF92-2762AB74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19</a:t>
            </a:fld>
            <a:endParaRPr lang="de-A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539F4-C198-4FA5-9297-FDE838ADAB24}"/>
              </a:ext>
            </a:extLst>
          </p:cNvPr>
          <p:cNvSpPr txBox="1"/>
          <p:nvPr/>
        </p:nvSpPr>
        <p:spPr>
          <a:xfrm>
            <a:off x="8250767" y="5461772"/>
            <a:ext cx="2819400" cy="923330"/>
          </a:xfrm>
          <a:prstGeom prst="rect">
            <a:avLst/>
          </a:prstGeom>
          <a:solidFill>
            <a:srgbClr val="BBCEF3"/>
          </a:solidFill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13337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 A lot of Knowledge required in the head of the operators!</a:t>
            </a:r>
            <a:endParaRPr lang="de-AT" b="1" dirty="0">
              <a:solidFill>
                <a:srgbClr val="133370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Picture 4" descr="sequencer-gui1024x800">
            <a:extLst>
              <a:ext uri="{FF2B5EF4-FFF2-40B4-BE49-F238E27FC236}">
                <a16:creationId xmlns:a16="http://schemas.microsoft.com/office/drawing/2014/main" id="{4488104A-2147-42D4-9A93-08AC2A92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8" y="1425851"/>
            <a:ext cx="4593549" cy="356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Soc_Selection_Dialog">
            <a:extLst>
              <a:ext uri="{FF2B5EF4-FFF2-40B4-BE49-F238E27FC236}">
                <a16:creationId xmlns:a16="http://schemas.microsoft.com/office/drawing/2014/main" id="{8869BB0C-3A76-4D89-8407-5F9F68BDC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12" y="2248485"/>
            <a:ext cx="4771469" cy="17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3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7667-7314-4932-892B-F3946D97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Introductory Remarks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E59AD-3B08-4FD0-AE37-D2F134E6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FEDEA-A8C3-441C-8B69-4C81CB78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CCE53-3D77-423D-96F4-B40BAA1E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2</a:t>
            </a:fld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0FB8B-9DDC-4524-8682-677F48247B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8800" y="2943225"/>
            <a:ext cx="10515600" cy="1611842"/>
          </a:xfrm>
        </p:spPr>
        <p:txBody>
          <a:bodyPr>
            <a:normAutofit fontScale="77500" lnSpcReduction="20000"/>
          </a:bodyPr>
          <a:lstStyle/>
          <a:p>
            <a:r>
              <a:rPr lang="de-AT" dirty="0"/>
              <a:t>Thanks to M. Zerlauth, R. Schmidt, M. Solfaroli Camillocci and M. Pojer for providing material and ideas!</a:t>
            </a:r>
          </a:p>
          <a:p>
            <a:r>
              <a:rPr lang="de-AT" dirty="0"/>
              <a:t>Copyright CERN for all pictures and Schematics/Graphics in this presentation. </a:t>
            </a:r>
          </a:p>
          <a:p>
            <a:r>
              <a:rPr lang="de-AT" dirty="0"/>
              <a:t>Several screenshots were done by myself (K. Fuchsberger), as I was for a long period part of the team, developing and improving several concepts and tools mentioned in this presentation (e.g. AccTesting, eDSL)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2136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6) Orchestration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/>
              <a:t>AccTesting</a:t>
            </a:r>
            <a:endParaRPr lang="en-GB" dirty="0"/>
          </a:p>
        </p:txBody>
      </p:sp>
      <p:pic>
        <p:nvPicPr>
          <p:cNvPr id="6" name="Picture 5" descr="\\cern.ch\dfs\Users\k\KFUCHSBE\Documents\tmp\AcctestingGui-2012-02-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52" y="1260371"/>
            <a:ext cx="6525178" cy="39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E0D5F42-7B71-4E52-9DDD-1B434B0C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5771" y="612855"/>
            <a:ext cx="2187367" cy="35374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F436F202-C961-4A48-A89F-AEBF63838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7" t="29055" r="2042" b="54026"/>
          <a:stretch/>
        </p:blipFill>
        <p:spPr bwMode="auto">
          <a:xfrm>
            <a:off x="162662" y="4359026"/>
            <a:ext cx="3965108" cy="10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ular Callout 4">
            <a:extLst>
              <a:ext uri="{FF2B5EF4-FFF2-40B4-BE49-F238E27FC236}">
                <a16:creationId xmlns:a16="http://schemas.microsoft.com/office/drawing/2014/main" id="{3FA8F581-044F-4BD2-A921-493F456385F1}"/>
              </a:ext>
            </a:extLst>
          </p:cNvPr>
          <p:cNvSpPr/>
          <p:nvPr/>
        </p:nvSpPr>
        <p:spPr bwMode="auto">
          <a:xfrm>
            <a:off x="1134893" y="6061741"/>
            <a:ext cx="1539728" cy="342901"/>
          </a:xfrm>
          <a:prstGeom prst="wedgeRectCallout">
            <a:avLst>
              <a:gd name="adj1" fmla="val 16471"/>
              <a:gd name="adj2" fmla="val 46711"/>
            </a:avLst>
          </a:prstGeom>
          <a:solidFill>
            <a:srgbClr val="BBCEF3"/>
          </a:solidFill>
          <a:ln w="28575" cap="flat" cmpd="sng" algn="ctr">
            <a:solidFill>
              <a:srgbClr val="1333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Test-Phases. </a:t>
            </a:r>
          </a:p>
        </p:txBody>
      </p:sp>
      <p:cxnSp>
        <p:nvCxnSpPr>
          <p:cNvPr id="30" name="Straight Connector 6">
            <a:extLst>
              <a:ext uri="{FF2B5EF4-FFF2-40B4-BE49-F238E27FC236}">
                <a16:creationId xmlns:a16="http://schemas.microsoft.com/office/drawing/2014/main" id="{EDE78815-4B43-41CD-AC33-6B4059B7CA6A}"/>
              </a:ext>
            </a:extLst>
          </p:cNvPr>
          <p:cNvCxnSpPr>
            <a:stCxn id="29" idx="0"/>
            <a:endCxn id="40" idx="1"/>
          </p:cNvCxnSpPr>
          <p:nvPr/>
        </p:nvCxnSpPr>
        <p:spPr bwMode="auto">
          <a:xfrm flipH="1" flipV="1">
            <a:off x="772079" y="5623226"/>
            <a:ext cx="1132679" cy="4385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37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Rectangular Callout 11">
            <a:extLst>
              <a:ext uri="{FF2B5EF4-FFF2-40B4-BE49-F238E27FC236}">
                <a16:creationId xmlns:a16="http://schemas.microsoft.com/office/drawing/2014/main" id="{27914B65-712B-4E74-A669-BEB2B732CADB}"/>
              </a:ext>
            </a:extLst>
          </p:cNvPr>
          <p:cNvSpPr/>
          <p:nvPr/>
        </p:nvSpPr>
        <p:spPr bwMode="auto">
          <a:xfrm>
            <a:off x="1016911" y="3627693"/>
            <a:ext cx="758187" cy="356098"/>
          </a:xfrm>
          <a:prstGeom prst="wedgeRectCallout">
            <a:avLst>
              <a:gd name="adj1" fmla="val 16471"/>
              <a:gd name="adj2" fmla="val 46711"/>
            </a:avLst>
          </a:prstGeom>
          <a:solidFill>
            <a:srgbClr val="BBCEF3"/>
          </a:solidFill>
          <a:ln w="28575" cap="flat" cmpd="sng" algn="ctr">
            <a:solidFill>
              <a:srgbClr val="1333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Tests</a:t>
            </a:r>
          </a:p>
        </p:txBody>
      </p:sp>
      <p:cxnSp>
        <p:nvCxnSpPr>
          <p:cNvPr id="32" name="Straight Connector 6">
            <a:extLst>
              <a:ext uri="{FF2B5EF4-FFF2-40B4-BE49-F238E27FC236}">
                <a16:creationId xmlns:a16="http://schemas.microsoft.com/office/drawing/2014/main" id="{824762CE-4D77-45BA-8E20-39527008CAD6}"/>
              </a:ext>
            </a:extLst>
          </p:cNvPr>
          <p:cNvCxnSpPr>
            <a:stCxn id="29" idx="0"/>
            <a:endCxn id="41" idx="1"/>
          </p:cNvCxnSpPr>
          <p:nvPr/>
        </p:nvCxnSpPr>
        <p:spPr bwMode="auto">
          <a:xfrm flipH="1" flipV="1">
            <a:off x="1768329" y="5623226"/>
            <a:ext cx="136429" cy="4385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37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3" name="Straight Connector 6">
            <a:extLst>
              <a:ext uri="{FF2B5EF4-FFF2-40B4-BE49-F238E27FC236}">
                <a16:creationId xmlns:a16="http://schemas.microsoft.com/office/drawing/2014/main" id="{8E6CE2C1-F9DE-47CB-B673-7D534280EF3B}"/>
              </a:ext>
            </a:extLst>
          </p:cNvPr>
          <p:cNvCxnSpPr>
            <a:stCxn id="29" idx="0"/>
            <a:endCxn id="42" idx="1"/>
          </p:cNvCxnSpPr>
          <p:nvPr/>
        </p:nvCxnSpPr>
        <p:spPr bwMode="auto">
          <a:xfrm flipV="1">
            <a:off x="1904757" y="5623226"/>
            <a:ext cx="1124974" cy="4385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37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Connector 6">
            <a:extLst>
              <a:ext uri="{FF2B5EF4-FFF2-40B4-BE49-F238E27FC236}">
                <a16:creationId xmlns:a16="http://schemas.microsoft.com/office/drawing/2014/main" id="{07EF542E-4874-4A44-81A9-D1F57BAFFA2D}"/>
              </a:ext>
            </a:extLst>
          </p:cNvPr>
          <p:cNvCxnSpPr>
            <a:stCxn id="31" idx="2"/>
          </p:cNvCxnSpPr>
          <p:nvPr/>
        </p:nvCxnSpPr>
        <p:spPr bwMode="auto">
          <a:xfrm>
            <a:off x="1396005" y="3983792"/>
            <a:ext cx="379093" cy="6172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37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Straight Connector 6">
            <a:extLst>
              <a:ext uri="{FF2B5EF4-FFF2-40B4-BE49-F238E27FC236}">
                <a16:creationId xmlns:a16="http://schemas.microsoft.com/office/drawing/2014/main" id="{500E3944-D62C-4649-ABD3-D2C987AC0E6D}"/>
              </a:ext>
            </a:extLst>
          </p:cNvPr>
          <p:cNvCxnSpPr>
            <a:stCxn id="31" idx="2"/>
          </p:cNvCxnSpPr>
          <p:nvPr/>
        </p:nvCxnSpPr>
        <p:spPr bwMode="auto">
          <a:xfrm flipH="1">
            <a:off x="1134894" y="3983792"/>
            <a:ext cx="261111" cy="6172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37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6" name="Straight Connector 6">
            <a:extLst>
              <a:ext uri="{FF2B5EF4-FFF2-40B4-BE49-F238E27FC236}">
                <a16:creationId xmlns:a16="http://schemas.microsoft.com/office/drawing/2014/main" id="{9F3B2EA2-9965-4860-A32F-0B6BE577718D}"/>
              </a:ext>
            </a:extLst>
          </p:cNvPr>
          <p:cNvCxnSpPr/>
          <p:nvPr/>
        </p:nvCxnSpPr>
        <p:spPr bwMode="auto">
          <a:xfrm flipH="1">
            <a:off x="468264" y="3985545"/>
            <a:ext cx="927740" cy="5181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37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Connector 6">
            <a:extLst>
              <a:ext uri="{FF2B5EF4-FFF2-40B4-BE49-F238E27FC236}">
                <a16:creationId xmlns:a16="http://schemas.microsoft.com/office/drawing/2014/main" id="{0C1C57E9-10EA-47B8-96FA-141890C99CA0}"/>
              </a:ext>
            </a:extLst>
          </p:cNvPr>
          <p:cNvCxnSpPr>
            <a:stCxn id="31" idx="2"/>
          </p:cNvCxnSpPr>
          <p:nvPr/>
        </p:nvCxnSpPr>
        <p:spPr bwMode="auto">
          <a:xfrm>
            <a:off x="1396004" y="3983792"/>
            <a:ext cx="1647820" cy="6172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37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8" name="Straight Connector 6">
            <a:extLst>
              <a:ext uri="{FF2B5EF4-FFF2-40B4-BE49-F238E27FC236}">
                <a16:creationId xmlns:a16="http://schemas.microsoft.com/office/drawing/2014/main" id="{4BE490B4-62FC-41F8-AA9C-CBE92E04BBF5}"/>
              </a:ext>
            </a:extLst>
          </p:cNvPr>
          <p:cNvCxnSpPr>
            <a:stCxn id="31" idx="2"/>
          </p:cNvCxnSpPr>
          <p:nvPr/>
        </p:nvCxnSpPr>
        <p:spPr bwMode="auto">
          <a:xfrm>
            <a:off x="1396004" y="3983792"/>
            <a:ext cx="2234560" cy="6172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37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Connector 6">
            <a:extLst>
              <a:ext uri="{FF2B5EF4-FFF2-40B4-BE49-F238E27FC236}">
                <a16:creationId xmlns:a16="http://schemas.microsoft.com/office/drawing/2014/main" id="{61018FB8-A423-46C9-8CA5-64E0CA4BE00A}"/>
              </a:ext>
            </a:extLst>
          </p:cNvPr>
          <p:cNvCxnSpPr>
            <a:stCxn id="31" idx="2"/>
          </p:cNvCxnSpPr>
          <p:nvPr/>
        </p:nvCxnSpPr>
        <p:spPr bwMode="auto">
          <a:xfrm>
            <a:off x="1396004" y="3983792"/>
            <a:ext cx="1078286" cy="6172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37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0" name="Geschweifte Klammer links 9">
            <a:extLst>
              <a:ext uri="{FF2B5EF4-FFF2-40B4-BE49-F238E27FC236}">
                <a16:creationId xmlns:a16="http://schemas.microsoft.com/office/drawing/2014/main" id="{38082CDD-AC66-45EC-860C-7CA1E51E3359}"/>
              </a:ext>
            </a:extLst>
          </p:cNvPr>
          <p:cNvSpPr/>
          <p:nvPr/>
        </p:nvSpPr>
        <p:spPr>
          <a:xfrm rot="16200000">
            <a:off x="667043" y="4908778"/>
            <a:ext cx="210068" cy="1218829"/>
          </a:xfrm>
          <a:prstGeom prst="leftBrace">
            <a:avLst/>
          </a:prstGeom>
          <a:solidFill>
            <a:srgbClr val="BBCEF3"/>
          </a:solidFill>
          <a:ln>
            <a:solidFill>
              <a:srgbClr val="1333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Geschweifte Klammer links 23">
            <a:extLst>
              <a:ext uri="{FF2B5EF4-FFF2-40B4-BE49-F238E27FC236}">
                <a16:creationId xmlns:a16="http://schemas.microsoft.com/office/drawing/2014/main" id="{ADED3B73-ED85-42B5-AF44-565530905738}"/>
              </a:ext>
            </a:extLst>
          </p:cNvPr>
          <p:cNvSpPr/>
          <p:nvPr/>
        </p:nvSpPr>
        <p:spPr>
          <a:xfrm rot="16200000">
            <a:off x="1663295" y="5194157"/>
            <a:ext cx="210067" cy="648071"/>
          </a:xfrm>
          <a:prstGeom prst="leftBrace">
            <a:avLst/>
          </a:prstGeom>
          <a:solidFill>
            <a:srgbClr val="BBCEF3"/>
          </a:solidFill>
          <a:ln>
            <a:solidFill>
              <a:srgbClr val="1333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Geschweifte Klammer links 24">
            <a:extLst>
              <a:ext uri="{FF2B5EF4-FFF2-40B4-BE49-F238E27FC236}">
                <a16:creationId xmlns:a16="http://schemas.microsoft.com/office/drawing/2014/main" id="{3B68833D-7FD0-4D8F-9F3F-E34832A73FB8}"/>
              </a:ext>
            </a:extLst>
          </p:cNvPr>
          <p:cNvSpPr/>
          <p:nvPr/>
        </p:nvSpPr>
        <p:spPr>
          <a:xfrm rot="16200000">
            <a:off x="2924696" y="4652836"/>
            <a:ext cx="210068" cy="1730713"/>
          </a:xfrm>
          <a:prstGeom prst="leftBrace">
            <a:avLst/>
          </a:prstGeom>
          <a:solidFill>
            <a:srgbClr val="BBCEF3"/>
          </a:solidFill>
          <a:ln>
            <a:solidFill>
              <a:srgbClr val="1333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FF6E322-BBC5-4A25-A6E6-56200D6C33C9}"/>
              </a:ext>
            </a:extLst>
          </p:cNvPr>
          <p:cNvSpPr/>
          <p:nvPr/>
        </p:nvSpPr>
        <p:spPr>
          <a:xfrm>
            <a:off x="4305300" y="2633133"/>
            <a:ext cx="444500" cy="469900"/>
          </a:xfrm>
          <a:prstGeom prst="rightArrow">
            <a:avLst/>
          </a:prstGeom>
          <a:solidFill>
            <a:srgbClr val="BBCEF3"/>
          </a:solidFill>
          <a:ln>
            <a:solidFill>
              <a:srgbClr val="1333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A4D42-67F8-41A2-B6F1-427176F0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9D2C2-3F02-4996-BBF9-FB0DB7EA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E47C8-C2F9-4417-A284-B633DDFC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885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0147-0C2D-4808-B269-4EAA1C7D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ym typeface="Wingdings" panose="05000000000000000000" pitchFamily="2" charset="2"/>
              </a:rPr>
              <a:t>AccTesting Concepts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B7E3D-9FD5-43ED-9658-C652396432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AT" dirty="0"/>
              <a:t>Central Server with many Uis</a:t>
            </a:r>
          </a:p>
          <a:p>
            <a:r>
              <a:rPr lang="de-AT" dirty="0"/>
              <a:t>Open Architecture, which supports ‚plugins‘ for execution and Analysis.</a:t>
            </a:r>
          </a:p>
          <a:p>
            <a:r>
              <a:rPr lang="de-AT" dirty="0">
                <a:sym typeface="Wingdings" panose="05000000000000000000" pitchFamily="2" charset="2"/>
              </a:rPr>
              <a:t>Integrates all the existing tools.</a:t>
            </a:r>
            <a:endParaRPr lang="de-AT" dirty="0"/>
          </a:p>
          <a:p>
            <a:r>
              <a:rPr lang="de-AT" dirty="0"/>
              <a:t>Takes care of all the tricky things:</a:t>
            </a:r>
          </a:p>
          <a:p>
            <a:pPr lvl="1"/>
            <a:r>
              <a:rPr lang="de-AT" dirty="0"/>
              <a:t>Correct Order of execution</a:t>
            </a:r>
          </a:p>
          <a:p>
            <a:pPr lvl="1"/>
            <a:r>
              <a:rPr lang="de-AT" dirty="0"/>
              <a:t>Locking of Circuits</a:t>
            </a:r>
          </a:p>
          <a:p>
            <a:pPr lvl="1"/>
            <a:r>
              <a:rPr lang="de-AT" dirty="0"/>
              <a:t>Tracking of results</a:t>
            </a:r>
          </a:p>
          <a:p>
            <a:pPr lvl="1"/>
            <a:r>
              <a:rPr lang="de-AT" dirty="0"/>
              <a:t>Avoiding Crosstalks (through „Constraints“)</a:t>
            </a:r>
          </a:p>
          <a:p>
            <a:pPr lvl="1"/>
            <a:r>
              <a:rPr lang="de-AT" dirty="0"/>
              <a:t>Signatures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95E5-9C51-4FF4-A8E1-9ED027A3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F9DD7-6568-4EC0-803C-B713A5E3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78C31-FFB2-4895-BB08-CA6BDF5A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21</a:t>
            </a:fld>
            <a:endParaRPr lang="de-AT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798FE85-F52F-4681-A9C1-F126B72A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5" y="1468967"/>
            <a:ext cx="4821216" cy="293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6">
            <a:extLst>
              <a:ext uri="{FF2B5EF4-FFF2-40B4-BE49-F238E27FC236}">
                <a16:creationId xmlns:a16="http://schemas.microsoft.com/office/drawing/2014/main" id="{2928D43A-C476-4C28-980A-51FB40658FB4}"/>
              </a:ext>
            </a:extLst>
          </p:cNvPr>
          <p:cNvSpPr/>
          <p:nvPr/>
        </p:nvSpPr>
        <p:spPr bwMode="auto">
          <a:xfrm>
            <a:off x="1083732" y="4532725"/>
            <a:ext cx="1447801" cy="379764"/>
          </a:xfrm>
          <a:prstGeom prst="wedgeRectCallout">
            <a:avLst>
              <a:gd name="adj1" fmla="val 59210"/>
              <a:gd name="adj2" fmla="val -22667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e.g.: LabView</a:t>
            </a:r>
          </a:p>
        </p:txBody>
      </p:sp>
      <p:sp>
        <p:nvSpPr>
          <p:cNvPr id="12" name="Rectangular Callout 8">
            <a:extLst>
              <a:ext uri="{FF2B5EF4-FFF2-40B4-BE49-F238E27FC236}">
                <a16:creationId xmlns:a16="http://schemas.microsoft.com/office/drawing/2014/main" id="{C3DA86C7-055A-4118-B0D7-6BE0E81C3AFF}"/>
              </a:ext>
            </a:extLst>
          </p:cNvPr>
          <p:cNvSpPr/>
          <p:nvPr/>
        </p:nvSpPr>
        <p:spPr bwMode="auto">
          <a:xfrm>
            <a:off x="4944770" y="2686382"/>
            <a:ext cx="1227430" cy="612106"/>
          </a:xfrm>
          <a:prstGeom prst="wedgeRectCallout">
            <a:avLst>
              <a:gd name="adj1" fmla="val -53847"/>
              <a:gd name="adj2" fmla="val -998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e.g.: HWC Sequencer</a:t>
            </a:r>
          </a:p>
          <a:p>
            <a:endParaRPr lang="en-GB" sz="2400" dirty="0"/>
          </a:p>
        </p:txBody>
      </p:sp>
      <p:sp>
        <p:nvSpPr>
          <p:cNvPr id="14" name="Rectangular Callout 9">
            <a:extLst>
              <a:ext uri="{FF2B5EF4-FFF2-40B4-BE49-F238E27FC236}">
                <a16:creationId xmlns:a16="http://schemas.microsoft.com/office/drawing/2014/main" id="{23A87B83-EABC-4DEE-960E-E78979C9C893}"/>
              </a:ext>
            </a:extLst>
          </p:cNvPr>
          <p:cNvSpPr/>
          <p:nvPr/>
        </p:nvSpPr>
        <p:spPr bwMode="auto">
          <a:xfrm>
            <a:off x="4178537" y="4677306"/>
            <a:ext cx="1447801" cy="847193"/>
          </a:xfrm>
          <a:prstGeom prst="wedgeRectCallout">
            <a:avLst>
              <a:gd name="adj1" fmla="val -17651"/>
              <a:gd name="adj2" fmla="val -10966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e.g.: Magnet Circuits, BIC/PIC …</a:t>
            </a:r>
          </a:p>
        </p:txBody>
      </p:sp>
    </p:spTree>
    <p:extLst>
      <p:ext uri="{BB962C8B-B14F-4D97-AF65-F5344CB8AC3E}">
        <p14:creationId xmlns:p14="http://schemas.microsoft.com/office/powerpoint/2010/main" val="1584692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AccTesting</a:t>
            </a:r>
            <a:r>
              <a:rPr lang="en-GB" dirty="0"/>
              <a:t> - Workflow I</a:t>
            </a:r>
          </a:p>
        </p:txBody>
      </p:sp>
      <p:pic>
        <p:nvPicPr>
          <p:cNvPr id="4" name="Picture 3" descr="\\cern.ch\dfs\Users\k\KFUCHSBE\Documents\tmp\AcctestingGui-2012-02-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97" y="1481073"/>
            <a:ext cx="7771219" cy="46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784958" y="2267253"/>
            <a:ext cx="4889395" cy="1060616"/>
          </a:xfrm>
          <a:prstGeom prst="rect">
            <a:avLst/>
          </a:prstGeom>
          <a:solidFill>
            <a:srgbClr val="BBCEF3"/>
          </a:solidFill>
          <a:ln w="28575">
            <a:solidFill>
              <a:srgbClr val="133370"/>
            </a:solidFill>
          </a:ln>
        </p:spPr>
        <p:txBody>
          <a:bodyPr/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1. User “expresses his/her wish” to execute one (or many) tests.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48727-1B61-475C-98A4-1755ED0D9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26F02-9133-4435-B364-21BA2764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10F7F-416C-482D-94B5-73285A7F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31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AccTesting</a:t>
            </a:r>
            <a:r>
              <a:rPr lang="en-GB" dirty="0"/>
              <a:t> - Workflow II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6" y="1094151"/>
            <a:ext cx="9918232" cy="483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5850" y="3863590"/>
            <a:ext cx="8131358" cy="954107"/>
          </a:xfrm>
          <a:prstGeom prst="rect">
            <a:avLst/>
          </a:prstGeom>
          <a:solidFill>
            <a:srgbClr val="BBCEF3"/>
          </a:solidFill>
          <a:ln w="28575">
            <a:solidFill>
              <a:srgbClr val="13337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2. The Tests go to the Execution Basket (Server!)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C19B2-B385-4B3B-A2D3-261D021E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F27B2-D09A-4CEF-BD5D-62B5EA59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BAE33-C61D-4589-9735-0FA4736C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3878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AccTesting</a:t>
            </a:r>
            <a:r>
              <a:rPr lang="en-GB" dirty="0"/>
              <a:t> - Workflow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DE32E-CB8E-4B5A-8C52-0D68E32240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Central Scheduling can respect all the conditions (Phases, Locks, Constraints …), even if requests come from different GUIs.</a:t>
            </a:r>
          </a:p>
          <a:p>
            <a:r>
              <a:rPr lang="en-GB" dirty="0"/>
              <a:t>No Test started, if preconditions are not fulfilled.</a:t>
            </a:r>
          </a:p>
          <a:p>
            <a:r>
              <a:rPr lang="en-GB" dirty="0"/>
              <a:t>When conditions are fulfilled later, the tests are started automatically (No delays).</a:t>
            </a:r>
          </a:p>
          <a:p>
            <a:r>
              <a:rPr lang="en-GB" dirty="0"/>
              <a:t>No Need for reservation of Systems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3" y="2798496"/>
            <a:ext cx="5832928" cy="33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94062" y="1448037"/>
            <a:ext cx="5618549" cy="972717"/>
          </a:xfrm>
          <a:prstGeom prst="rect">
            <a:avLst/>
          </a:prstGeom>
          <a:solidFill>
            <a:srgbClr val="BBCEF3"/>
          </a:solidFill>
          <a:ln w="28575">
            <a:solidFill>
              <a:srgbClr val="13337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2800" dirty="0"/>
              <a:t>3. The Scheduler (on the Server) will decide when to start which test(s).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114533-BE26-447F-9D86-C4F7BB03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B1560A-C638-4C77-8508-D1F20855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1810B0-45A7-4378-B933-6301EE90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24</a:t>
            </a:fld>
            <a:endParaRPr lang="de-A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CBFAC7-E425-4EF5-9292-6080BE99A214}"/>
              </a:ext>
            </a:extLst>
          </p:cNvPr>
          <p:cNvSpPr txBox="1"/>
          <p:nvPr/>
        </p:nvSpPr>
        <p:spPr>
          <a:xfrm>
            <a:off x="7981260" y="5546103"/>
            <a:ext cx="2819400" cy="646331"/>
          </a:xfrm>
          <a:prstGeom prst="rect">
            <a:avLst/>
          </a:prstGeom>
          <a:solidFill>
            <a:srgbClr val="BBCEF3"/>
          </a:solidFill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13337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 Big boost in Testing throughput!</a:t>
            </a:r>
            <a:endParaRPr lang="de-AT" b="1" dirty="0">
              <a:solidFill>
                <a:srgbClr val="13337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6AC2-59AF-4666-9B34-FB09796B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7) Analysis Automation </a:t>
            </a:r>
            <a:r>
              <a:rPr lang="de-AT" dirty="0">
                <a:sym typeface="Wingdings" panose="05000000000000000000" pitchFamily="2" charset="2"/>
              </a:rPr>
              <a:t> Analysis DSL</a:t>
            </a:r>
            <a:endParaRPr lang="de-A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D51834-126F-4615-A205-82E911DE40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e-AT" dirty="0"/>
              <a:t>Small domain specific language, integrated in java.</a:t>
            </a:r>
          </a:p>
          <a:p>
            <a:pPr lvl="1"/>
            <a:r>
              <a:rPr lang="de-AT" dirty="0"/>
              <a:t>Code completion, grammer, javadoc </a:t>
            </a:r>
            <a:r>
              <a:rPr lang="de-AT" dirty="0">
                <a:sym typeface="Wingdings" panose="05000000000000000000" pitchFamily="2" charset="2"/>
              </a:rPr>
              <a:t> out of the box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Supports fixed set of conditions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Can be run on extra servers (scalable)</a:t>
            </a:r>
          </a:p>
          <a:p>
            <a:r>
              <a:rPr lang="de-AT" dirty="0">
                <a:sym typeface="Wingdings" panose="05000000000000000000" pitchFamily="2" charset="2"/>
              </a:rPr>
              <a:t>GUI plugin directly for AccTesting  direct presentation of assertion Results.</a:t>
            </a:r>
            <a:endParaRPr lang="de-AT" dirty="0"/>
          </a:p>
          <a:p>
            <a:r>
              <a:rPr lang="de-AT" dirty="0"/>
              <a:t>Brought large gain in time, in particular for tests of the (numeroes) small circuits.</a:t>
            </a:r>
          </a:p>
          <a:p>
            <a:r>
              <a:rPr lang="de-AT" dirty="0"/>
              <a:t>Takes away ‚monkey analysis‘ from the experts and saves their energy for the „tricky cases“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D8BC1-E355-42F6-9013-5F5AA221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419D0-CF17-4707-9B7F-93475A4E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BC3B1-C34A-4B11-8932-3DB082A5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25</a:t>
            </a:fld>
            <a:endParaRPr lang="de-AT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CEBA0E3-C2D1-4A4F-83F9-EDB67383D8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6033" y="2666479"/>
            <a:ext cx="5397500" cy="327712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E6E6CE-21F4-4E71-A03F-DD4626EAB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59" y="1397088"/>
            <a:ext cx="5782851" cy="9411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411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8BDFEA-4300-4F52-B3CE-67F27E3B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F5AE9D-74B1-4DDD-A1AB-8F0AF09A9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... and lessons learnt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67A47-7C76-417F-83FA-D48C63F7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0C534-E74E-46AF-BF01-B8899C27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D98C3-C2B0-47C3-8873-18044BBC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4618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FEF97-9511-4A7C-AD3C-5C3E12B7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Summary and Lessons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D3288-3117-4926-8FE3-28B88D3B4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>
                <a:sym typeface="Wingdings" panose="05000000000000000000" pitchFamily="2" charset="2"/>
              </a:rPr>
              <a:t>Good (not neccesary long) procedures are the basics. If kept up to date, together with the results of the test, serve as essential documentation.</a:t>
            </a:r>
          </a:p>
          <a:p>
            <a:r>
              <a:rPr lang="de-AT" dirty="0">
                <a:sym typeface="Wingdings" panose="05000000000000000000" pitchFamily="2" charset="2"/>
              </a:rPr>
              <a:t>Automation pays off! (Tests are frequently repeated)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Execution: Sequencer (see also Stefan‘s talk)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Analysis</a:t>
            </a:r>
          </a:p>
          <a:p>
            <a:r>
              <a:rPr lang="de-AT" dirty="0">
                <a:sym typeface="Wingdings" panose="05000000000000000000" pitchFamily="2" charset="2"/>
              </a:rPr>
              <a:t>Dumping data is easy, finding it again might be tricky ...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Archiving System  see Vitaliy‘s presentation </a:t>
            </a:r>
          </a:p>
          <a:p>
            <a:r>
              <a:rPr lang="de-AT" dirty="0">
                <a:sym typeface="Wingdings" panose="05000000000000000000" pitchFamily="2" charset="2"/>
              </a:rPr>
              <a:t>Orchestration avoids mistakes and saves time! </a:t>
            </a:r>
          </a:p>
          <a:p>
            <a:r>
              <a:rPr lang="de-AT" dirty="0">
                <a:sym typeface="Wingdings" panose="05000000000000000000" pitchFamily="2" charset="2"/>
              </a:rPr>
              <a:t>Not everything has to be perfect from the beginning (it anyway wont;-). Better: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AT" dirty="0">
                <a:sym typeface="Wingdings" panose="05000000000000000000" pitchFamily="2" charset="2"/>
              </a:rPr>
              <a:t>Start from „the simplest thing that might possibly work“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AT" dirty="0">
                <a:sym typeface="Wingdings" panose="05000000000000000000" pitchFamily="2" charset="2"/>
              </a:rPr>
              <a:t>Try + use it  learn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AT" dirty="0">
                <a:sym typeface="Wingdings" panose="05000000000000000000" pitchFamily="2" charset="2"/>
              </a:rPr>
              <a:t>Iterate („goto 1“)</a:t>
            </a:r>
          </a:p>
          <a:p>
            <a:endParaRPr lang="de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5406C-37AC-4617-AA01-CFA8596D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A2045-CB6B-401A-831E-D5C6FCD9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9E6B3-F584-4651-8B0A-FBE068C0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27</a:t>
            </a:fld>
            <a:endParaRPr lang="de-A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DE5D-275C-4C09-8018-68261DC0C4CC}"/>
              </a:ext>
            </a:extLst>
          </p:cNvPr>
          <p:cNvSpPr txBox="1"/>
          <p:nvPr/>
        </p:nvSpPr>
        <p:spPr>
          <a:xfrm rot="20616561">
            <a:off x="8354730" y="5163083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b="1" dirty="0">
                <a:solidFill>
                  <a:srgbClr val="133370"/>
                </a:solidFill>
                <a:latin typeface="Bradley Hand ITC" panose="03070402050302030203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84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02FB-043F-4CB4-A56C-62B6F3FF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A0B89-549E-4F64-952A-03192D21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D2C42-9862-475F-ACA8-DE23BC6B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3</a:t>
            </a:fld>
            <a:endParaRPr lang="de-AT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4456C-B0F4-44CA-AED0-24B2813FDB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41069" y="2755900"/>
            <a:ext cx="5962650" cy="1346200"/>
          </a:xfrm>
        </p:spPr>
        <p:txBody>
          <a:bodyPr/>
          <a:lstStyle/>
          <a:p>
            <a:r>
              <a:rPr lang="de-AT" dirty="0"/>
              <a:t>Introduction: The LHC Circuits</a:t>
            </a:r>
          </a:p>
          <a:p>
            <a:r>
              <a:rPr lang="de-AT" dirty="0"/>
              <a:t>Key Approaches/Tools for HWC</a:t>
            </a:r>
          </a:p>
          <a:p>
            <a:r>
              <a:rPr lang="de-AT" dirty="0"/>
              <a:t>Summary</a:t>
            </a:r>
          </a:p>
          <a:p>
            <a:endParaRPr lang="de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8FB44-4375-4AFA-B4A4-5EE4F3D2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494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5BCBA2-BE79-48F9-B856-6EF223A3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Introduction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DC151F-0286-4F52-927C-B94C73EC0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... The LHC Circuits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7AE75-1AEA-4D21-9A82-EF825F3C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14B66-8BCD-4593-854E-7272EB18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0723-0B3C-44AE-8EAD-AEBB4195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027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17C225-2F88-4602-B1EB-880A1B30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LHC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B5CCD-D15E-4C8F-AA48-CF5CB20E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5D0EB-85DE-47C7-86E6-35B030F0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59AAE-2572-4F38-BA8E-EDDF3902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5</a:t>
            </a:fld>
            <a:endParaRPr lang="de-A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B8F278-AF04-4DAB-827B-C8CFF95369A5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2460" y="990304"/>
            <a:ext cx="7770439" cy="531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1AA97C-97E0-4915-96BA-AE56B35480AD}"/>
              </a:ext>
            </a:extLst>
          </p:cNvPr>
          <p:cNvSpPr txBox="1"/>
          <p:nvPr/>
        </p:nvSpPr>
        <p:spPr>
          <a:xfrm>
            <a:off x="5384365" y="3257987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27 km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2 Beams</a:t>
            </a:r>
          </a:p>
        </p:txBody>
      </p:sp>
    </p:spTree>
    <p:extLst>
      <p:ext uri="{BB962C8B-B14F-4D97-AF65-F5344CB8AC3E}">
        <p14:creationId xmlns:p14="http://schemas.microsoft.com/office/powerpoint/2010/main" val="368284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LHC magnets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9E5D5-3525-4A1D-A943-67BA563D4E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b="1" dirty="0">
                <a:solidFill>
                  <a:srgbClr val="133370"/>
                </a:solidFill>
                <a:sym typeface="Wingdings" panose="05000000000000000000" pitchFamily="2" charset="2"/>
              </a:rPr>
              <a:t>More than 10.000 superconducting magnets of </a:t>
            </a:r>
            <a:r>
              <a:rPr lang="en-GB" altLang="en-US" b="1" dirty="0">
                <a:solidFill>
                  <a:srgbClr val="133370"/>
                </a:solidFill>
              </a:rPr>
              <a:t>50 different types, e.g.:</a:t>
            </a:r>
          </a:p>
          <a:p>
            <a:pPr lvl="1"/>
            <a:r>
              <a:rPr lang="de-AT" dirty="0"/>
              <a:t>1232 main dipoles </a:t>
            </a:r>
            <a:br>
              <a:rPr lang="de-AT" dirty="0"/>
            </a:br>
            <a:r>
              <a:rPr lang="de-AT" dirty="0"/>
              <a:t>(powered in series)</a:t>
            </a:r>
          </a:p>
          <a:p>
            <a:pPr lvl="1"/>
            <a:r>
              <a:rPr lang="de-AT" dirty="0"/>
              <a:t>752 orbit corrector magnets </a:t>
            </a:r>
            <a:br>
              <a:rPr lang="de-AT" dirty="0"/>
            </a:br>
            <a:r>
              <a:rPr lang="de-AT" dirty="0"/>
              <a:t>(powered individually)</a:t>
            </a:r>
          </a:p>
          <a:p>
            <a:pPr lvl="1"/>
            <a:r>
              <a:rPr lang="de-AT" dirty="0"/>
              <a:t>392 Main Quadrupole magnets </a:t>
            </a:r>
            <a:br>
              <a:rPr lang="de-AT" dirty="0"/>
            </a:br>
            <a:r>
              <a:rPr lang="de-AT" dirty="0"/>
              <a:t>(powered in series)	</a:t>
            </a:r>
          </a:p>
          <a:p>
            <a:pPr lvl="1"/>
            <a:r>
              <a:rPr lang="de-AT" dirty="0"/>
              <a:t>Triplets at Interaction points, correctors, ...</a:t>
            </a:r>
          </a:p>
          <a:p>
            <a:r>
              <a:rPr lang="en-GB" altLang="en-US" dirty="0">
                <a:sym typeface="Wingdings" panose="05000000000000000000" pitchFamily="2" charset="2"/>
              </a:rPr>
              <a:t>In total </a:t>
            </a:r>
            <a:r>
              <a:rPr lang="en-GB" altLang="en-US" b="1" dirty="0">
                <a:solidFill>
                  <a:srgbClr val="133370"/>
                </a:solidFill>
                <a:sym typeface="Wingdings" panose="05000000000000000000" pitchFamily="2" charset="2"/>
              </a:rPr>
              <a:t>1618 Electrical Circuits</a:t>
            </a:r>
          </a:p>
          <a:p>
            <a:r>
              <a:rPr lang="en-GB" altLang="en-US" dirty="0">
                <a:sym typeface="Wingdings" panose="05000000000000000000" pitchFamily="2" charset="2"/>
              </a:rPr>
              <a:t> </a:t>
            </a:r>
            <a:r>
              <a:rPr lang="en-GB" altLang="en-US" b="1" dirty="0">
                <a:solidFill>
                  <a:srgbClr val="133370"/>
                </a:solidFill>
                <a:sym typeface="Wingdings" panose="05000000000000000000" pitchFamily="2" charset="2"/>
              </a:rPr>
              <a:t>9 Circuit types,</a:t>
            </a:r>
            <a:r>
              <a:rPr lang="en-GB" altLang="en-US" dirty="0">
                <a:sym typeface="Wingdings" panose="05000000000000000000" pitchFamily="2" charset="2"/>
              </a:rPr>
              <a:t> depending on:</a:t>
            </a:r>
          </a:p>
          <a:p>
            <a:pPr lvl="1"/>
            <a:r>
              <a:rPr lang="en-GB" altLang="en-US" dirty="0">
                <a:sym typeface="Wingdings" panose="05000000000000000000" pitchFamily="2" charset="2"/>
              </a:rPr>
              <a:t>Stored Energy, Risks</a:t>
            </a:r>
          </a:p>
          <a:p>
            <a:pPr lvl="1"/>
            <a:r>
              <a:rPr lang="en-GB" altLang="en-US" dirty="0">
                <a:sym typeface="Wingdings" panose="05000000000000000000" pitchFamily="2" charset="2"/>
              </a:rPr>
              <a:t>Protection Elements (for magnets, busbars and current leads)</a:t>
            </a:r>
            <a:endParaRPr lang="en-GB" altLang="en-US" dirty="0"/>
          </a:p>
          <a:p>
            <a:r>
              <a:rPr lang="en-GB" altLang="en-US" dirty="0"/>
              <a:t>Examples:</a:t>
            </a:r>
          </a:p>
          <a:p>
            <a:pPr lvl="1"/>
            <a:r>
              <a:rPr lang="en-GB" altLang="en-US" dirty="0"/>
              <a:t>Individual orbit corrector: </a:t>
            </a:r>
            <a:r>
              <a:rPr lang="en-GB" altLang="en-US" b="1" dirty="0">
                <a:solidFill>
                  <a:srgbClr val="133370"/>
                </a:solidFill>
              </a:rPr>
              <a:t>60 A, 9 kJ</a:t>
            </a:r>
          </a:p>
          <a:p>
            <a:pPr lvl="1"/>
            <a:r>
              <a:rPr lang="en-GB" altLang="en-US" dirty="0"/>
              <a:t>154 mains (series): </a:t>
            </a:r>
            <a:r>
              <a:rPr lang="en-GB" altLang="en-US" b="1" dirty="0">
                <a:solidFill>
                  <a:srgbClr val="133370"/>
                </a:solidFill>
              </a:rPr>
              <a:t>12 kA,  1.2 GJ</a:t>
            </a:r>
            <a:endParaRPr lang="de-AT" dirty="0"/>
          </a:p>
        </p:txBody>
      </p:sp>
      <p:pic>
        <p:nvPicPr>
          <p:cNvPr id="294915" name="Picture 3" descr="\\cern.ch\dfs\Departments\TE\Projects\Splices\Talks\Mike\Outreach\Raw material\LHC_tunnel_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96" y="1840913"/>
            <a:ext cx="5426965" cy="348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D76E1-0B51-4DF4-B13F-68B66FEE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8A58C-2ADF-45A4-ACCB-A8E5072A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5C03-2AE9-40F2-AEFC-2CF0530C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BBF0-9F8A-4460-9AAF-D44EEA529390}" type="slidenum">
              <a:rPr lang="de-AT" smtClean="0"/>
              <a:t>6</a:t>
            </a:fld>
            <a:endParaRPr lang="de-AT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Exemplary Circuit: Main dipoles in arc cryostat</a:t>
            </a:r>
            <a:endParaRPr lang="en-GB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BF0D1-0467-47A7-BECB-4D7BA68E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16.09.2020</a:t>
            </a:r>
            <a:endParaRPr lang="de-A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F0A09-6811-49BD-AF3C-FF4AFA66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2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24710-716E-4A73-836C-4190AD4260C2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3178" y="1039845"/>
            <a:ext cx="8534400" cy="8874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AU" altLang="en-US" sz="1800"/>
              <a:t>Time for the energy </a:t>
            </a:r>
            <a:r>
              <a:rPr lang="en-AU" altLang="en-US" sz="1800" b="1"/>
              <a:t>ramp</a:t>
            </a:r>
            <a:r>
              <a:rPr lang="en-AU" altLang="en-US" sz="1800"/>
              <a:t> is about </a:t>
            </a:r>
            <a:r>
              <a:rPr lang="en-AU" altLang="en-US" sz="1800" b="1"/>
              <a:t>20-30 min </a:t>
            </a:r>
            <a:r>
              <a:rPr lang="en-AU" altLang="en-US" sz="1800"/>
              <a:t>(Energy from the grid)</a:t>
            </a:r>
          </a:p>
          <a:p>
            <a:pPr eaLnBrk="1" hangingPunct="1"/>
            <a:r>
              <a:rPr lang="en-AU" altLang="en-US" sz="1800"/>
              <a:t>Time for regular discharge is about </a:t>
            </a:r>
            <a:r>
              <a:rPr lang="en-AU" altLang="en-US" sz="1800" b="1"/>
              <a:t>the same </a:t>
            </a:r>
            <a:r>
              <a:rPr lang="en-AU" altLang="en-US" sz="1800"/>
              <a:t>(Energy back to the grid)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426028" y="2327042"/>
            <a:ext cx="611188" cy="2495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9742942" y="2327042"/>
            <a:ext cx="827087" cy="2495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2037217" y="2327043"/>
            <a:ext cx="7705725" cy="2497137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9527042" y="5787793"/>
            <a:ext cx="981075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fr-CH" altLang="en-US" sz="1400">
                <a:latin typeface="Arial" panose="020B0604020202020204" pitchFamily="34" charset="0"/>
              </a:rPr>
              <a:t>Power Converter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5545" name="Freeform 8"/>
          <p:cNvSpPr>
            <a:spLocks/>
          </p:cNvSpPr>
          <p:nvPr/>
        </p:nvSpPr>
        <p:spPr bwMode="auto">
          <a:xfrm>
            <a:off x="8468179" y="5594118"/>
            <a:ext cx="193675" cy="598487"/>
          </a:xfrm>
          <a:custGeom>
            <a:avLst/>
            <a:gdLst>
              <a:gd name="T0" fmla="*/ 193675 w 51"/>
              <a:gd name="T1" fmla="*/ 0 h 256"/>
              <a:gd name="T2" fmla="*/ 193675 w 51"/>
              <a:gd name="T3" fmla="*/ 121568 h 256"/>
              <a:gd name="T4" fmla="*/ 0 w 51"/>
              <a:gd name="T5" fmla="*/ 180014 h 256"/>
              <a:gd name="T6" fmla="*/ 193675 w 51"/>
              <a:gd name="T7" fmla="*/ 240798 h 256"/>
              <a:gd name="T8" fmla="*/ 0 w 51"/>
              <a:gd name="T9" fmla="*/ 299244 h 256"/>
              <a:gd name="T10" fmla="*/ 193675 w 51"/>
              <a:gd name="T11" fmla="*/ 360027 h 256"/>
              <a:gd name="T12" fmla="*/ 0 w 51"/>
              <a:gd name="T13" fmla="*/ 418473 h 256"/>
              <a:gd name="T14" fmla="*/ 193675 w 51"/>
              <a:gd name="T15" fmla="*/ 479257 h 256"/>
              <a:gd name="T16" fmla="*/ 193675 w 51"/>
              <a:gd name="T17" fmla="*/ 598487 h 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" h="256">
                <a:moveTo>
                  <a:pt x="51" y="0"/>
                </a:moveTo>
                <a:lnTo>
                  <a:pt x="51" y="52"/>
                </a:lnTo>
                <a:lnTo>
                  <a:pt x="0" y="77"/>
                </a:lnTo>
                <a:lnTo>
                  <a:pt x="51" y="103"/>
                </a:lnTo>
                <a:lnTo>
                  <a:pt x="0" y="128"/>
                </a:lnTo>
                <a:lnTo>
                  <a:pt x="51" y="154"/>
                </a:lnTo>
                <a:lnTo>
                  <a:pt x="0" y="179"/>
                </a:lnTo>
                <a:lnTo>
                  <a:pt x="51" y="205"/>
                </a:lnTo>
                <a:lnTo>
                  <a:pt x="51" y="256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6" name="Line 9"/>
          <p:cNvSpPr>
            <a:spLocks noChangeShapeType="1"/>
          </p:cNvSpPr>
          <p:nvPr/>
        </p:nvSpPr>
        <p:spPr bwMode="auto">
          <a:xfrm flipH="1">
            <a:off x="8322129" y="5640154"/>
            <a:ext cx="341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7" name="Line 10"/>
          <p:cNvSpPr>
            <a:spLocks noChangeShapeType="1"/>
          </p:cNvSpPr>
          <p:nvPr/>
        </p:nvSpPr>
        <p:spPr bwMode="auto">
          <a:xfrm flipH="1">
            <a:off x="8322129" y="6165617"/>
            <a:ext cx="341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8" name="Line 11"/>
          <p:cNvSpPr>
            <a:spLocks noChangeShapeType="1"/>
          </p:cNvSpPr>
          <p:nvPr/>
        </p:nvSpPr>
        <p:spPr bwMode="auto">
          <a:xfrm flipH="1">
            <a:off x="8328478" y="5644917"/>
            <a:ext cx="1588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9" name="Line 12"/>
          <p:cNvSpPr>
            <a:spLocks noChangeShapeType="1"/>
          </p:cNvSpPr>
          <p:nvPr/>
        </p:nvSpPr>
        <p:spPr bwMode="auto">
          <a:xfrm flipH="1">
            <a:off x="8328478" y="6029092"/>
            <a:ext cx="1588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50" name="Line 13"/>
          <p:cNvSpPr>
            <a:spLocks noChangeShapeType="1"/>
          </p:cNvSpPr>
          <p:nvPr/>
        </p:nvSpPr>
        <p:spPr bwMode="auto">
          <a:xfrm>
            <a:off x="8330067" y="5790967"/>
            <a:ext cx="1587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51" name="Oval 14"/>
          <p:cNvSpPr>
            <a:spLocks noChangeAspect="1" noChangeArrowheads="1"/>
          </p:cNvSpPr>
          <p:nvPr/>
        </p:nvSpPr>
        <p:spPr bwMode="auto">
          <a:xfrm>
            <a:off x="8322129" y="6024330"/>
            <a:ext cx="17463" cy="174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52" name="Rectangle 15"/>
          <p:cNvSpPr>
            <a:spLocks noChangeAspect="1" noChangeArrowheads="1"/>
          </p:cNvSpPr>
          <p:nvPr/>
        </p:nvSpPr>
        <p:spPr bwMode="auto">
          <a:xfrm>
            <a:off x="8650742" y="6187843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53" name="Rectangle 16"/>
          <p:cNvSpPr>
            <a:spLocks noChangeAspect="1" noChangeArrowheads="1"/>
          </p:cNvSpPr>
          <p:nvPr/>
        </p:nvSpPr>
        <p:spPr bwMode="auto">
          <a:xfrm>
            <a:off x="8650742" y="5583005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54" name="Oval 17"/>
          <p:cNvSpPr>
            <a:spLocks noChangeArrowheads="1"/>
          </p:cNvSpPr>
          <p:nvPr/>
        </p:nvSpPr>
        <p:spPr bwMode="auto">
          <a:xfrm>
            <a:off x="9138103" y="5752867"/>
            <a:ext cx="357188" cy="3476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55" name="Line 18"/>
          <p:cNvSpPr>
            <a:spLocks noChangeShapeType="1"/>
          </p:cNvSpPr>
          <p:nvPr/>
        </p:nvSpPr>
        <p:spPr bwMode="auto">
          <a:xfrm>
            <a:off x="9317491" y="5749692"/>
            <a:ext cx="0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56" name="Line 19"/>
          <p:cNvSpPr>
            <a:spLocks noChangeShapeType="1"/>
          </p:cNvSpPr>
          <p:nvPr/>
        </p:nvSpPr>
        <p:spPr bwMode="auto">
          <a:xfrm>
            <a:off x="9317491" y="6094180"/>
            <a:ext cx="0" cy="93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57" name="Line 20"/>
          <p:cNvSpPr>
            <a:spLocks noChangeShapeType="1"/>
          </p:cNvSpPr>
          <p:nvPr/>
        </p:nvSpPr>
        <p:spPr bwMode="auto">
          <a:xfrm>
            <a:off x="9317491" y="5675080"/>
            <a:ext cx="0" cy="93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5558" name="Group 21"/>
          <p:cNvGrpSpPr>
            <a:grpSpLocks/>
          </p:cNvGrpSpPr>
          <p:nvPr/>
        </p:nvGrpSpPr>
        <p:grpSpPr bwMode="auto">
          <a:xfrm>
            <a:off x="8480878" y="5889393"/>
            <a:ext cx="488950" cy="168275"/>
            <a:chOff x="4444" y="3769"/>
            <a:chExt cx="308" cy="106"/>
          </a:xfrm>
        </p:grpSpPr>
        <p:sp>
          <p:nvSpPr>
            <p:cNvPr id="65800" name="Line 22"/>
            <p:cNvSpPr>
              <a:spLocks noChangeShapeType="1"/>
            </p:cNvSpPr>
            <p:nvPr/>
          </p:nvSpPr>
          <p:spPr bwMode="auto">
            <a:xfrm>
              <a:off x="4444" y="3769"/>
              <a:ext cx="231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801" name="Line 23"/>
            <p:cNvSpPr>
              <a:spLocks noChangeShapeType="1"/>
            </p:cNvSpPr>
            <p:nvPr/>
          </p:nvSpPr>
          <p:spPr bwMode="auto">
            <a:xfrm>
              <a:off x="4610" y="3830"/>
              <a:ext cx="142" cy="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802" name="Line 24"/>
            <p:cNvSpPr>
              <a:spLocks noChangeShapeType="1"/>
            </p:cNvSpPr>
            <p:nvPr/>
          </p:nvSpPr>
          <p:spPr bwMode="auto">
            <a:xfrm flipV="1">
              <a:off x="4676" y="3772"/>
              <a:ext cx="0" cy="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803" name="Line 25"/>
            <p:cNvSpPr>
              <a:spLocks noChangeShapeType="1"/>
            </p:cNvSpPr>
            <p:nvPr/>
          </p:nvSpPr>
          <p:spPr bwMode="auto">
            <a:xfrm>
              <a:off x="4625" y="3854"/>
              <a:ext cx="10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804" name="Line 26"/>
            <p:cNvSpPr>
              <a:spLocks noChangeShapeType="1"/>
            </p:cNvSpPr>
            <p:nvPr/>
          </p:nvSpPr>
          <p:spPr bwMode="auto">
            <a:xfrm>
              <a:off x="4642" y="3874"/>
              <a:ext cx="69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559" name="Rectangle 27"/>
          <p:cNvSpPr>
            <a:spLocks noChangeAspect="1" noChangeArrowheads="1"/>
          </p:cNvSpPr>
          <p:nvPr/>
        </p:nvSpPr>
        <p:spPr bwMode="auto">
          <a:xfrm>
            <a:off x="9306379" y="6184668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60" name="Rectangle 28"/>
          <p:cNvSpPr>
            <a:spLocks noChangeAspect="1" noChangeArrowheads="1"/>
          </p:cNvSpPr>
          <p:nvPr/>
        </p:nvSpPr>
        <p:spPr bwMode="auto">
          <a:xfrm>
            <a:off x="9306378" y="5668729"/>
            <a:ext cx="25400" cy="25400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cxnSp>
        <p:nvCxnSpPr>
          <p:cNvPr id="65561" name="AutoShape 29"/>
          <p:cNvCxnSpPr>
            <a:cxnSpLocks noChangeShapeType="1"/>
            <a:stCxn id="65559" idx="2"/>
            <a:endCxn id="65552" idx="2"/>
          </p:cNvCxnSpPr>
          <p:nvPr/>
        </p:nvCxnSpPr>
        <p:spPr bwMode="auto">
          <a:xfrm rot="5400000">
            <a:off x="8988085" y="5894948"/>
            <a:ext cx="3175" cy="655638"/>
          </a:xfrm>
          <a:prstGeom prst="bentConnector3">
            <a:avLst>
              <a:gd name="adj1" fmla="val 68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62" name="AutoShape 30"/>
          <p:cNvCxnSpPr>
            <a:cxnSpLocks noChangeShapeType="1"/>
            <a:stCxn id="65735" idx="6"/>
            <a:endCxn id="65724" idx="2"/>
          </p:cNvCxnSpPr>
          <p:nvPr/>
        </p:nvCxnSpPr>
        <p:spPr bwMode="auto">
          <a:xfrm>
            <a:off x="3072267" y="4252679"/>
            <a:ext cx="765175" cy="1588"/>
          </a:xfrm>
          <a:prstGeom prst="bentConnector3">
            <a:avLst>
              <a:gd name="adj1" fmla="val 49792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63" name="AutoShape 31"/>
          <p:cNvCxnSpPr>
            <a:cxnSpLocks noChangeShapeType="1"/>
            <a:stCxn id="65792" idx="6"/>
            <a:endCxn id="65744" idx="2"/>
          </p:cNvCxnSpPr>
          <p:nvPr/>
        </p:nvCxnSpPr>
        <p:spPr bwMode="auto">
          <a:xfrm flipV="1">
            <a:off x="3818391" y="3284305"/>
            <a:ext cx="1027112" cy="3175"/>
          </a:xfrm>
          <a:prstGeom prst="bentConnector3">
            <a:avLst>
              <a:gd name="adj1" fmla="val 49921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564" name="Group 32"/>
          <p:cNvGrpSpPr>
            <a:grpSpLocks/>
          </p:cNvGrpSpPr>
          <p:nvPr/>
        </p:nvGrpSpPr>
        <p:grpSpPr bwMode="auto">
          <a:xfrm>
            <a:off x="2829379" y="2792180"/>
            <a:ext cx="989013" cy="519113"/>
            <a:chOff x="956" y="1949"/>
            <a:chExt cx="623" cy="327"/>
          </a:xfrm>
        </p:grpSpPr>
        <p:grpSp>
          <p:nvGrpSpPr>
            <p:cNvPr id="65790" name="Group 33"/>
            <p:cNvGrpSpPr>
              <a:grpSpLocks/>
            </p:cNvGrpSpPr>
            <p:nvPr/>
          </p:nvGrpSpPr>
          <p:grpSpPr bwMode="auto">
            <a:xfrm>
              <a:off x="966" y="1949"/>
              <a:ext cx="600" cy="312"/>
              <a:chOff x="860" y="2816"/>
              <a:chExt cx="1924" cy="496"/>
            </a:xfrm>
          </p:grpSpPr>
          <p:sp>
            <p:nvSpPr>
              <p:cNvPr id="65793" name="Line 34"/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94" name="Arc 35"/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95" name="Arc 36"/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96" name="Arc 37"/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97" name="Arc 38"/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98" name="Arc 39"/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99" name="Line 40"/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791" name="Oval 41"/>
            <p:cNvSpPr>
              <a:spLocks noChangeArrowheads="1"/>
            </p:cNvSpPr>
            <p:nvPr/>
          </p:nvSpPr>
          <p:spPr bwMode="auto">
            <a:xfrm>
              <a:off x="956" y="2253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792" name="Oval 42"/>
            <p:cNvSpPr>
              <a:spLocks noChangeArrowheads="1"/>
            </p:cNvSpPr>
            <p:nvPr/>
          </p:nvSpPr>
          <p:spPr bwMode="auto">
            <a:xfrm>
              <a:off x="1556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65565" name="AutoShape 43"/>
          <p:cNvCxnSpPr>
            <a:cxnSpLocks noChangeShapeType="1"/>
            <a:stCxn id="65782" idx="6"/>
            <a:endCxn id="65771" idx="2"/>
          </p:cNvCxnSpPr>
          <p:nvPr/>
        </p:nvCxnSpPr>
        <p:spPr bwMode="auto">
          <a:xfrm>
            <a:off x="7566478" y="3284304"/>
            <a:ext cx="80803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566" name="Group 44"/>
          <p:cNvGrpSpPr>
            <a:grpSpLocks/>
          </p:cNvGrpSpPr>
          <p:nvPr/>
        </p:nvGrpSpPr>
        <p:grpSpPr bwMode="auto">
          <a:xfrm>
            <a:off x="6574292" y="2789005"/>
            <a:ext cx="992187" cy="519113"/>
            <a:chOff x="3256" y="1947"/>
            <a:chExt cx="625" cy="327"/>
          </a:xfrm>
        </p:grpSpPr>
        <p:grpSp>
          <p:nvGrpSpPr>
            <p:cNvPr id="65780" name="Group 45"/>
            <p:cNvGrpSpPr>
              <a:grpSpLocks/>
            </p:cNvGrpSpPr>
            <p:nvPr/>
          </p:nvGrpSpPr>
          <p:grpSpPr bwMode="auto">
            <a:xfrm>
              <a:off x="3268" y="1947"/>
              <a:ext cx="600" cy="312"/>
              <a:chOff x="860" y="2816"/>
              <a:chExt cx="1924" cy="496"/>
            </a:xfrm>
          </p:grpSpPr>
          <p:sp>
            <p:nvSpPr>
              <p:cNvPr id="65783" name="Line 46"/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84" name="Arc 47"/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85" name="Arc 48"/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86" name="Arc 49"/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87" name="Arc 50"/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88" name="Arc 51"/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89" name="Line 52"/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781" name="Oval 53"/>
            <p:cNvSpPr>
              <a:spLocks noChangeArrowheads="1"/>
            </p:cNvSpPr>
            <p:nvPr/>
          </p:nvSpPr>
          <p:spPr bwMode="auto">
            <a:xfrm>
              <a:off x="3256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782" name="Oval 54"/>
            <p:cNvSpPr>
              <a:spLocks noChangeArrowheads="1"/>
            </p:cNvSpPr>
            <p:nvPr/>
          </p:nvSpPr>
          <p:spPr bwMode="auto">
            <a:xfrm>
              <a:off x="3858" y="2247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65567" name="Group 55"/>
          <p:cNvGrpSpPr>
            <a:grpSpLocks/>
          </p:cNvGrpSpPr>
          <p:nvPr/>
        </p:nvGrpSpPr>
        <p:grpSpPr bwMode="auto">
          <a:xfrm>
            <a:off x="8374517" y="2758843"/>
            <a:ext cx="985837" cy="542925"/>
            <a:chOff x="4601" y="1928"/>
            <a:chExt cx="621" cy="342"/>
          </a:xfrm>
        </p:grpSpPr>
        <p:grpSp>
          <p:nvGrpSpPr>
            <p:cNvPr id="65770" name="Group 56"/>
            <p:cNvGrpSpPr>
              <a:grpSpLocks/>
            </p:cNvGrpSpPr>
            <p:nvPr/>
          </p:nvGrpSpPr>
          <p:grpSpPr bwMode="auto">
            <a:xfrm>
              <a:off x="4615" y="1928"/>
              <a:ext cx="596" cy="336"/>
              <a:chOff x="860" y="2816"/>
              <a:chExt cx="1924" cy="496"/>
            </a:xfrm>
          </p:grpSpPr>
          <p:sp>
            <p:nvSpPr>
              <p:cNvPr id="65773" name="Line 57"/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74" name="Arc 58"/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75" name="Arc 59"/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76" name="Arc 60"/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77" name="Arc 61"/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78" name="Arc 62"/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79" name="Line 63"/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771" name="Oval 64"/>
            <p:cNvSpPr>
              <a:spLocks noChangeArrowheads="1"/>
            </p:cNvSpPr>
            <p:nvPr/>
          </p:nvSpPr>
          <p:spPr bwMode="auto">
            <a:xfrm>
              <a:off x="4601" y="2247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772" name="Oval 65"/>
            <p:cNvSpPr>
              <a:spLocks noChangeArrowheads="1"/>
            </p:cNvSpPr>
            <p:nvPr/>
          </p:nvSpPr>
          <p:spPr bwMode="auto">
            <a:xfrm>
              <a:off x="5199" y="2243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65568" name="Group 66"/>
          <p:cNvGrpSpPr>
            <a:grpSpLocks/>
          </p:cNvGrpSpPr>
          <p:nvPr/>
        </p:nvGrpSpPr>
        <p:grpSpPr bwMode="auto">
          <a:xfrm>
            <a:off x="7510917" y="3717692"/>
            <a:ext cx="992187" cy="519112"/>
            <a:chOff x="3944" y="2401"/>
            <a:chExt cx="625" cy="327"/>
          </a:xfrm>
        </p:grpSpPr>
        <p:grpSp>
          <p:nvGrpSpPr>
            <p:cNvPr id="65760" name="Group 67"/>
            <p:cNvGrpSpPr>
              <a:grpSpLocks/>
            </p:cNvGrpSpPr>
            <p:nvPr/>
          </p:nvGrpSpPr>
          <p:grpSpPr bwMode="auto">
            <a:xfrm>
              <a:off x="3956" y="2401"/>
              <a:ext cx="600" cy="312"/>
              <a:chOff x="860" y="2816"/>
              <a:chExt cx="1924" cy="496"/>
            </a:xfrm>
          </p:grpSpPr>
          <p:sp>
            <p:nvSpPr>
              <p:cNvPr id="65763" name="Line 68"/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64" name="Arc 69"/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65" name="Arc 70"/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66" name="Arc 71"/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67" name="Arc 72"/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68" name="Arc 73"/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69" name="Line 74"/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761" name="Oval 75"/>
            <p:cNvSpPr>
              <a:spLocks noChangeArrowheads="1"/>
            </p:cNvSpPr>
            <p:nvPr/>
          </p:nvSpPr>
          <p:spPr bwMode="auto">
            <a:xfrm>
              <a:off x="3944" y="2705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762" name="Oval 76"/>
            <p:cNvSpPr>
              <a:spLocks noChangeArrowheads="1"/>
            </p:cNvSpPr>
            <p:nvPr/>
          </p:nvSpPr>
          <p:spPr bwMode="auto">
            <a:xfrm>
              <a:off x="4546" y="270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65569" name="AutoShape 77"/>
          <p:cNvCxnSpPr>
            <a:cxnSpLocks noChangeShapeType="1"/>
            <a:stCxn id="65745" idx="6"/>
            <a:endCxn id="65781" idx="2"/>
          </p:cNvCxnSpPr>
          <p:nvPr/>
        </p:nvCxnSpPr>
        <p:spPr bwMode="auto">
          <a:xfrm>
            <a:off x="5821817" y="3287480"/>
            <a:ext cx="752475" cy="3175"/>
          </a:xfrm>
          <a:prstGeom prst="bentConnector3">
            <a:avLst>
              <a:gd name="adj1" fmla="val 49787"/>
            </a:avLst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570" name="Group 78"/>
          <p:cNvGrpSpPr>
            <a:grpSpLocks/>
          </p:cNvGrpSpPr>
          <p:nvPr/>
        </p:nvGrpSpPr>
        <p:grpSpPr bwMode="auto">
          <a:xfrm>
            <a:off x="5693228" y="3749442"/>
            <a:ext cx="952500" cy="495300"/>
            <a:chOff x="860" y="2816"/>
            <a:chExt cx="1924" cy="496"/>
          </a:xfrm>
        </p:grpSpPr>
        <p:sp>
          <p:nvSpPr>
            <p:cNvPr id="65753" name="Line 79"/>
            <p:cNvSpPr>
              <a:spLocks noChangeShapeType="1"/>
            </p:cNvSpPr>
            <p:nvPr/>
          </p:nvSpPr>
          <p:spPr bwMode="auto">
            <a:xfrm flipV="1">
              <a:off x="864" y="3072"/>
              <a:ext cx="0" cy="240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54" name="Arc 80"/>
            <p:cNvSpPr>
              <a:spLocks/>
            </p:cNvSpPr>
            <p:nvPr/>
          </p:nvSpPr>
          <p:spPr bwMode="auto">
            <a:xfrm rot="16058654" flipV="1">
              <a:off x="921" y="2759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755" name="Arc 81"/>
            <p:cNvSpPr>
              <a:spLocks/>
            </p:cNvSpPr>
            <p:nvPr/>
          </p:nvSpPr>
          <p:spPr bwMode="auto">
            <a:xfrm rot="16058654" flipV="1">
              <a:off x="1308" y="2765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756" name="Arc 82"/>
            <p:cNvSpPr>
              <a:spLocks/>
            </p:cNvSpPr>
            <p:nvPr/>
          </p:nvSpPr>
          <p:spPr bwMode="auto">
            <a:xfrm rot="16058654" flipV="1">
              <a:off x="1689" y="2767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757" name="Arc 83"/>
            <p:cNvSpPr>
              <a:spLocks/>
            </p:cNvSpPr>
            <p:nvPr/>
          </p:nvSpPr>
          <p:spPr bwMode="auto">
            <a:xfrm rot="16058654" flipV="1">
              <a:off x="2072" y="2773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758" name="Arc 84"/>
            <p:cNvSpPr>
              <a:spLocks/>
            </p:cNvSpPr>
            <p:nvPr/>
          </p:nvSpPr>
          <p:spPr bwMode="auto">
            <a:xfrm rot="16058654" flipV="1">
              <a:off x="2456" y="2755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759" name="Line 85"/>
            <p:cNvSpPr>
              <a:spLocks noChangeShapeType="1"/>
            </p:cNvSpPr>
            <p:nvPr/>
          </p:nvSpPr>
          <p:spPr bwMode="auto">
            <a:xfrm flipV="1">
              <a:off x="2784" y="3072"/>
              <a:ext cx="0" cy="240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571" name="Oval 86"/>
          <p:cNvSpPr>
            <a:spLocks noChangeArrowheads="1"/>
          </p:cNvSpPr>
          <p:nvPr/>
        </p:nvSpPr>
        <p:spPr bwMode="auto">
          <a:xfrm>
            <a:off x="5675766" y="4232042"/>
            <a:ext cx="36512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72" name="Oval 87"/>
          <p:cNvSpPr>
            <a:spLocks noChangeArrowheads="1"/>
          </p:cNvSpPr>
          <p:nvPr/>
        </p:nvSpPr>
        <p:spPr bwMode="auto">
          <a:xfrm>
            <a:off x="6626679" y="4200292"/>
            <a:ext cx="36513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cxnSp>
        <p:nvCxnSpPr>
          <p:cNvPr id="65573" name="AutoShape 88"/>
          <p:cNvCxnSpPr>
            <a:cxnSpLocks noChangeShapeType="1"/>
            <a:stCxn id="65725" idx="6"/>
            <a:endCxn id="65571" idx="2"/>
          </p:cNvCxnSpPr>
          <p:nvPr/>
        </p:nvCxnSpPr>
        <p:spPr bwMode="auto">
          <a:xfrm flipV="1">
            <a:off x="4813754" y="4251092"/>
            <a:ext cx="862013" cy="6350"/>
          </a:xfrm>
          <a:prstGeom prst="bentConnector3">
            <a:avLst>
              <a:gd name="adj1" fmla="val 49907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574" name="Group 89"/>
          <p:cNvGrpSpPr>
            <a:grpSpLocks/>
          </p:cNvGrpSpPr>
          <p:nvPr/>
        </p:nvGrpSpPr>
        <p:grpSpPr bwMode="auto">
          <a:xfrm>
            <a:off x="4845504" y="2758842"/>
            <a:ext cx="976313" cy="546100"/>
            <a:chOff x="2347" y="1930"/>
            <a:chExt cx="615" cy="344"/>
          </a:xfrm>
        </p:grpSpPr>
        <p:grpSp>
          <p:nvGrpSpPr>
            <p:cNvPr id="65743" name="Group 90"/>
            <p:cNvGrpSpPr>
              <a:grpSpLocks/>
            </p:cNvGrpSpPr>
            <p:nvPr/>
          </p:nvGrpSpPr>
          <p:grpSpPr bwMode="auto">
            <a:xfrm>
              <a:off x="2355" y="1930"/>
              <a:ext cx="596" cy="336"/>
              <a:chOff x="860" y="2816"/>
              <a:chExt cx="1924" cy="496"/>
            </a:xfrm>
          </p:grpSpPr>
          <p:sp>
            <p:nvSpPr>
              <p:cNvPr id="65746" name="Line 91"/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47" name="Arc 92"/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48" name="Arc 93"/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49" name="Arc 94"/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50" name="Arc 95"/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51" name="Arc 96"/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52" name="Line 97"/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744" name="Oval 98"/>
            <p:cNvSpPr>
              <a:spLocks noChangeArrowheads="1"/>
            </p:cNvSpPr>
            <p:nvPr/>
          </p:nvSpPr>
          <p:spPr bwMode="auto">
            <a:xfrm>
              <a:off x="2347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745" name="Oval 99"/>
            <p:cNvSpPr>
              <a:spLocks noChangeArrowheads="1"/>
            </p:cNvSpPr>
            <p:nvPr/>
          </p:nvSpPr>
          <p:spPr bwMode="auto">
            <a:xfrm>
              <a:off x="2939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65575" name="Group 100"/>
          <p:cNvGrpSpPr>
            <a:grpSpLocks/>
          </p:cNvGrpSpPr>
          <p:nvPr/>
        </p:nvGrpSpPr>
        <p:grpSpPr bwMode="auto">
          <a:xfrm>
            <a:off x="2095954" y="3724042"/>
            <a:ext cx="976313" cy="546100"/>
            <a:chOff x="2347" y="1930"/>
            <a:chExt cx="615" cy="344"/>
          </a:xfrm>
        </p:grpSpPr>
        <p:grpSp>
          <p:nvGrpSpPr>
            <p:cNvPr id="65733" name="Group 101"/>
            <p:cNvGrpSpPr>
              <a:grpSpLocks/>
            </p:cNvGrpSpPr>
            <p:nvPr/>
          </p:nvGrpSpPr>
          <p:grpSpPr bwMode="auto">
            <a:xfrm>
              <a:off x="2355" y="1930"/>
              <a:ext cx="596" cy="336"/>
              <a:chOff x="860" y="2816"/>
              <a:chExt cx="1924" cy="496"/>
            </a:xfrm>
          </p:grpSpPr>
          <p:sp>
            <p:nvSpPr>
              <p:cNvPr id="65736" name="Line 102"/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37" name="Arc 103"/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38" name="Arc 104"/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39" name="Arc 105"/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40" name="Arc 106"/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41" name="Arc 107"/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42" name="Line 108"/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734" name="Oval 109"/>
            <p:cNvSpPr>
              <a:spLocks noChangeArrowheads="1"/>
            </p:cNvSpPr>
            <p:nvPr/>
          </p:nvSpPr>
          <p:spPr bwMode="auto">
            <a:xfrm>
              <a:off x="2347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735" name="Oval 110"/>
            <p:cNvSpPr>
              <a:spLocks noChangeArrowheads="1"/>
            </p:cNvSpPr>
            <p:nvPr/>
          </p:nvSpPr>
          <p:spPr bwMode="auto">
            <a:xfrm>
              <a:off x="2939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65576" name="AutoShape 111"/>
          <p:cNvCxnSpPr>
            <a:cxnSpLocks noChangeShapeType="1"/>
          </p:cNvCxnSpPr>
          <p:nvPr/>
        </p:nvCxnSpPr>
        <p:spPr bwMode="auto">
          <a:xfrm>
            <a:off x="6645729" y="4219342"/>
            <a:ext cx="906463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77" name="Freeform 112"/>
          <p:cNvSpPr>
            <a:spLocks/>
          </p:cNvSpPr>
          <p:nvPr/>
        </p:nvSpPr>
        <p:spPr bwMode="auto">
          <a:xfrm>
            <a:off x="1995942" y="5570304"/>
            <a:ext cx="193675" cy="598488"/>
          </a:xfrm>
          <a:custGeom>
            <a:avLst/>
            <a:gdLst>
              <a:gd name="T0" fmla="*/ 193675 w 51"/>
              <a:gd name="T1" fmla="*/ 0 h 256"/>
              <a:gd name="T2" fmla="*/ 193675 w 51"/>
              <a:gd name="T3" fmla="*/ 121568 h 256"/>
              <a:gd name="T4" fmla="*/ 0 w 51"/>
              <a:gd name="T5" fmla="*/ 180014 h 256"/>
              <a:gd name="T6" fmla="*/ 193675 w 51"/>
              <a:gd name="T7" fmla="*/ 240798 h 256"/>
              <a:gd name="T8" fmla="*/ 0 w 51"/>
              <a:gd name="T9" fmla="*/ 299244 h 256"/>
              <a:gd name="T10" fmla="*/ 193675 w 51"/>
              <a:gd name="T11" fmla="*/ 360028 h 256"/>
              <a:gd name="T12" fmla="*/ 0 w 51"/>
              <a:gd name="T13" fmla="*/ 418474 h 256"/>
              <a:gd name="T14" fmla="*/ 193675 w 51"/>
              <a:gd name="T15" fmla="*/ 479258 h 256"/>
              <a:gd name="T16" fmla="*/ 193675 w 51"/>
              <a:gd name="T17" fmla="*/ 598488 h 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" h="256">
                <a:moveTo>
                  <a:pt x="51" y="0"/>
                </a:moveTo>
                <a:lnTo>
                  <a:pt x="51" y="52"/>
                </a:lnTo>
                <a:lnTo>
                  <a:pt x="0" y="77"/>
                </a:lnTo>
                <a:lnTo>
                  <a:pt x="51" y="103"/>
                </a:lnTo>
                <a:lnTo>
                  <a:pt x="0" y="128"/>
                </a:lnTo>
                <a:lnTo>
                  <a:pt x="51" y="154"/>
                </a:lnTo>
                <a:lnTo>
                  <a:pt x="0" y="179"/>
                </a:lnTo>
                <a:lnTo>
                  <a:pt x="51" y="205"/>
                </a:lnTo>
                <a:lnTo>
                  <a:pt x="51" y="256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78" name="Line 113"/>
          <p:cNvSpPr>
            <a:spLocks noChangeShapeType="1"/>
          </p:cNvSpPr>
          <p:nvPr/>
        </p:nvSpPr>
        <p:spPr bwMode="auto">
          <a:xfrm flipH="1">
            <a:off x="1849891" y="5616342"/>
            <a:ext cx="341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79" name="Line 114"/>
          <p:cNvSpPr>
            <a:spLocks noChangeShapeType="1"/>
          </p:cNvSpPr>
          <p:nvPr/>
        </p:nvSpPr>
        <p:spPr bwMode="auto">
          <a:xfrm flipH="1">
            <a:off x="1849891" y="6141804"/>
            <a:ext cx="341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80" name="Line 115"/>
          <p:cNvSpPr>
            <a:spLocks noChangeShapeType="1"/>
          </p:cNvSpPr>
          <p:nvPr/>
        </p:nvSpPr>
        <p:spPr bwMode="auto">
          <a:xfrm flipH="1">
            <a:off x="1856242" y="5621105"/>
            <a:ext cx="1587" cy="13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81" name="Line 116"/>
          <p:cNvSpPr>
            <a:spLocks noChangeShapeType="1"/>
          </p:cNvSpPr>
          <p:nvPr/>
        </p:nvSpPr>
        <p:spPr bwMode="auto">
          <a:xfrm flipH="1">
            <a:off x="1856242" y="6005280"/>
            <a:ext cx="1587" cy="13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82" name="Line 117"/>
          <p:cNvSpPr>
            <a:spLocks noChangeShapeType="1"/>
          </p:cNvSpPr>
          <p:nvPr/>
        </p:nvSpPr>
        <p:spPr bwMode="auto">
          <a:xfrm>
            <a:off x="1854654" y="5783030"/>
            <a:ext cx="4763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83" name="Oval 118"/>
          <p:cNvSpPr>
            <a:spLocks noChangeAspect="1" noChangeArrowheads="1"/>
          </p:cNvSpPr>
          <p:nvPr/>
        </p:nvSpPr>
        <p:spPr bwMode="auto">
          <a:xfrm>
            <a:off x="1849891" y="6000517"/>
            <a:ext cx="17462" cy="1746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84" name="Rectangle 119"/>
          <p:cNvSpPr>
            <a:spLocks noChangeAspect="1" noChangeArrowheads="1"/>
          </p:cNvSpPr>
          <p:nvPr/>
        </p:nvSpPr>
        <p:spPr bwMode="auto">
          <a:xfrm>
            <a:off x="2178504" y="6164030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85" name="Rectangle 120"/>
          <p:cNvSpPr>
            <a:spLocks noChangeAspect="1" noChangeArrowheads="1"/>
          </p:cNvSpPr>
          <p:nvPr/>
        </p:nvSpPr>
        <p:spPr bwMode="auto">
          <a:xfrm>
            <a:off x="2178504" y="5559193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86" name="Oval 121"/>
          <p:cNvSpPr>
            <a:spLocks noChangeAspect="1" noChangeArrowheads="1"/>
          </p:cNvSpPr>
          <p:nvPr/>
        </p:nvSpPr>
        <p:spPr bwMode="auto">
          <a:xfrm>
            <a:off x="8318954" y="5778267"/>
            <a:ext cx="17463" cy="1746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65587" name="Text Box 122"/>
          <p:cNvSpPr txBox="1">
            <a:spLocks noChangeArrowheads="1"/>
          </p:cNvSpPr>
          <p:nvPr/>
        </p:nvSpPr>
        <p:spPr bwMode="auto">
          <a:xfrm>
            <a:off x="2542041" y="5422667"/>
            <a:ext cx="1223962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fr-CH" altLang="en-US" sz="1400">
                <a:latin typeface="Arial" panose="020B0604020202020204" pitchFamily="34" charset="0"/>
              </a:rPr>
              <a:t>Energy Extraction: </a:t>
            </a:r>
            <a:r>
              <a:rPr lang="fr-CH" altLang="en-US" sz="1400">
                <a:solidFill>
                  <a:srgbClr val="008000"/>
                </a:solidFill>
                <a:latin typeface="Arial" panose="020B0604020202020204" pitchFamily="34" charset="0"/>
              </a:rPr>
              <a:t>switch closed</a:t>
            </a:r>
            <a:endParaRPr lang="en-US" altLang="en-US" sz="14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65588" name="Oval 123"/>
          <p:cNvSpPr>
            <a:spLocks noChangeAspect="1" noChangeArrowheads="1"/>
          </p:cNvSpPr>
          <p:nvPr/>
        </p:nvSpPr>
        <p:spPr bwMode="auto">
          <a:xfrm>
            <a:off x="1846716" y="5759217"/>
            <a:ext cx="17462" cy="1746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65589" name="Group 124"/>
          <p:cNvGrpSpPr>
            <a:grpSpLocks/>
          </p:cNvGrpSpPr>
          <p:nvPr/>
        </p:nvGrpSpPr>
        <p:grpSpPr bwMode="auto">
          <a:xfrm>
            <a:off x="3837441" y="3728804"/>
            <a:ext cx="976312" cy="546100"/>
            <a:chOff x="2347" y="1930"/>
            <a:chExt cx="615" cy="344"/>
          </a:xfrm>
        </p:grpSpPr>
        <p:grpSp>
          <p:nvGrpSpPr>
            <p:cNvPr id="65723" name="Group 125"/>
            <p:cNvGrpSpPr>
              <a:grpSpLocks/>
            </p:cNvGrpSpPr>
            <p:nvPr/>
          </p:nvGrpSpPr>
          <p:grpSpPr bwMode="auto">
            <a:xfrm>
              <a:off x="2355" y="1930"/>
              <a:ext cx="596" cy="336"/>
              <a:chOff x="860" y="2816"/>
              <a:chExt cx="1924" cy="496"/>
            </a:xfrm>
          </p:grpSpPr>
          <p:sp>
            <p:nvSpPr>
              <p:cNvPr id="65726" name="Line 126"/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27" name="Arc 127"/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28" name="Arc 128"/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29" name="Arc 129"/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30" name="Arc 130"/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31" name="Arc 131"/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32" name="Line 132"/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724" name="Oval 133"/>
            <p:cNvSpPr>
              <a:spLocks noChangeArrowheads="1"/>
            </p:cNvSpPr>
            <p:nvPr/>
          </p:nvSpPr>
          <p:spPr bwMode="auto">
            <a:xfrm>
              <a:off x="2347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725" name="Oval 134"/>
            <p:cNvSpPr>
              <a:spLocks noChangeArrowheads="1"/>
            </p:cNvSpPr>
            <p:nvPr/>
          </p:nvSpPr>
          <p:spPr bwMode="auto">
            <a:xfrm>
              <a:off x="2939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65590" name="Text Box 135"/>
          <p:cNvSpPr txBox="1">
            <a:spLocks noChangeArrowheads="1"/>
          </p:cNvSpPr>
          <p:nvPr/>
        </p:nvSpPr>
        <p:spPr bwMode="auto">
          <a:xfrm>
            <a:off x="2181678" y="445588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1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5591" name="Text Box 136"/>
          <p:cNvSpPr txBox="1">
            <a:spLocks noChangeArrowheads="1"/>
          </p:cNvSpPr>
          <p:nvPr/>
        </p:nvSpPr>
        <p:spPr bwMode="auto">
          <a:xfrm>
            <a:off x="3916816" y="448763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3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5592" name="Text Box 137"/>
          <p:cNvSpPr txBox="1">
            <a:spLocks noChangeArrowheads="1"/>
          </p:cNvSpPr>
          <p:nvPr/>
        </p:nvSpPr>
        <p:spPr bwMode="auto">
          <a:xfrm>
            <a:off x="7509329" y="4455880"/>
            <a:ext cx="980521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153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5593" name="Text Box 138"/>
          <p:cNvSpPr txBox="1">
            <a:spLocks noChangeArrowheads="1"/>
          </p:cNvSpPr>
          <p:nvPr/>
        </p:nvSpPr>
        <p:spPr bwMode="auto">
          <a:xfrm>
            <a:off x="2973841" y="239848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5594" name="Text Box 139"/>
          <p:cNvSpPr txBox="1">
            <a:spLocks noChangeArrowheads="1"/>
          </p:cNvSpPr>
          <p:nvPr/>
        </p:nvSpPr>
        <p:spPr bwMode="auto">
          <a:xfrm>
            <a:off x="6574292" y="2398480"/>
            <a:ext cx="980521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152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5595" name="Text Box 140"/>
          <p:cNvSpPr txBox="1">
            <a:spLocks noChangeArrowheads="1"/>
          </p:cNvSpPr>
          <p:nvPr/>
        </p:nvSpPr>
        <p:spPr bwMode="auto">
          <a:xfrm>
            <a:off x="8374517" y="2398480"/>
            <a:ext cx="980521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154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5596" name="Text Box 141"/>
          <p:cNvSpPr txBox="1">
            <a:spLocks noChangeArrowheads="1"/>
          </p:cNvSpPr>
          <p:nvPr/>
        </p:nvSpPr>
        <p:spPr bwMode="auto">
          <a:xfrm>
            <a:off x="5782128" y="445588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5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5597" name="Text Box 142"/>
          <p:cNvSpPr txBox="1">
            <a:spLocks noChangeArrowheads="1"/>
          </p:cNvSpPr>
          <p:nvPr/>
        </p:nvSpPr>
        <p:spPr bwMode="auto">
          <a:xfrm>
            <a:off x="4924878" y="239848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4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5598" name="Text Box 143"/>
          <p:cNvSpPr txBox="1">
            <a:spLocks noChangeArrowheads="1"/>
          </p:cNvSpPr>
          <p:nvPr/>
        </p:nvSpPr>
        <p:spPr bwMode="auto">
          <a:xfrm>
            <a:off x="6861629" y="5422667"/>
            <a:ext cx="1223963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fr-CH" altLang="en-US" sz="1400">
                <a:latin typeface="Arial" panose="020B0604020202020204" pitchFamily="34" charset="0"/>
              </a:rPr>
              <a:t>Energy Extraction: </a:t>
            </a:r>
            <a:r>
              <a:rPr lang="fr-CH" altLang="en-US" sz="1400">
                <a:solidFill>
                  <a:srgbClr val="008000"/>
                </a:solidFill>
                <a:latin typeface="Arial" panose="020B0604020202020204" pitchFamily="34" charset="0"/>
              </a:rPr>
              <a:t>switch closed</a:t>
            </a:r>
            <a:endParaRPr lang="en-US" altLang="en-US" sz="14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65599" name="Text Box 144"/>
          <p:cNvSpPr txBox="1">
            <a:spLocks noChangeArrowheads="1"/>
          </p:cNvSpPr>
          <p:nvPr/>
        </p:nvSpPr>
        <p:spPr bwMode="auto">
          <a:xfrm>
            <a:off x="9846129" y="2336567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DFB</a:t>
            </a:r>
            <a:endParaRPr lang="en-GB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5600" name="Text Box 145"/>
          <p:cNvSpPr txBox="1">
            <a:spLocks noChangeArrowheads="1"/>
          </p:cNvSpPr>
          <p:nvPr/>
        </p:nvSpPr>
        <p:spPr bwMode="auto">
          <a:xfrm>
            <a:off x="1426029" y="2336567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DFB</a:t>
            </a:r>
            <a:endParaRPr lang="en-GB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65601" name="Group 146"/>
          <p:cNvGrpSpPr>
            <a:grpSpLocks/>
          </p:cNvGrpSpPr>
          <p:nvPr/>
        </p:nvGrpSpPr>
        <p:grpSpPr bwMode="auto">
          <a:xfrm>
            <a:off x="9935028" y="4447942"/>
            <a:ext cx="165100" cy="533400"/>
            <a:chOff x="5360" y="2865"/>
            <a:chExt cx="104" cy="336"/>
          </a:xfrm>
        </p:grpSpPr>
        <p:sp>
          <p:nvSpPr>
            <p:cNvPr id="65718" name="Rectangle 147"/>
            <p:cNvSpPr>
              <a:spLocks noChangeArrowheads="1"/>
            </p:cNvSpPr>
            <p:nvPr/>
          </p:nvSpPr>
          <p:spPr bwMode="auto">
            <a:xfrm rot="10800000">
              <a:off x="5364" y="2865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719" name="Line 148"/>
            <p:cNvSpPr>
              <a:spLocks noChangeShapeType="1"/>
            </p:cNvSpPr>
            <p:nvPr/>
          </p:nvSpPr>
          <p:spPr bwMode="auto">
            <a:xfrm>
              <a:off x="5364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20" name="Line 149"/>
            <p:cNvSpPr>
              <a:spLocks noChangeShapeType="1"/>
            </p:cNvSpPr>
            <p:nvPr/>
          </p:nvSpPr>
          <p:spPr bwMode="auto">
            <a:xfrm>
              <a:off x="5460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21" name="Line 150"/>
            <p:cNvSpPr>
              <a:spLocks noChangeShapeType="1"/>
            </p:cNvSpPr>
            <p:nvPr/>
          </p:nvSpPr>
          <p:spPr bwMode="auto">
            <a:xfrm>
              <a:off x="5360" y="3201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22" name="Oval 151"/>
            <p:cNvSpPr>
              <a:spLocks noChangeAspect="1" noChangeArrowheads="1"/>
            </p:cNvSpPr>
            <p:nvPr/>
          </p:nvSpPr>
          <p:spPr bwMode="auto">
            <a:xfrm>
              <a:off x="5399" y="3067"/>
              <a:ext cx="27" cy="2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65602" name="AutoShape 152"/>
          <p:cNvCxnSpPr>
            <a:cxnSpLocks noChangeShapeType="1"/>
            <a:stCxn id="65762" idx="6"/>
            <a:endCxn id="65722" idx="0"/>
          </p:cNvCxnSpPr>
          <p:nvPr/>
        </p:nvCxnSpPr>
        <p:spPr bwMode="auto">
          <a:xfrm>
            <a:off x="8503104" y="4212993"/>
            <a:ext cx="1516063" cy="555625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03" name="AutoShape 153"/>
          <p:cNvCxnSpPr>
            <a:cxnSpLocks noChangeShapeType="1"/>
            <a:stCxn id="65553" idx="0"/>
            <a:endCxn id="65722" idx="4"/>
          </p:cNvCxnSpPr>
          <p:nvPr/>
        </p:nvCxnSpPr>
        <p:spPr bwMode="auto">
          <a:xfrm rot="-5400000">
            <a:off x="8961098" y="4510649"/>
            <a:ext cx="758825" cy="1357313"/>
          </a:xfrm>
          <a:prstGeom prst="bentConnector3">
            <a:avLst>
              <a:gd name="adj1" fmla="val 62968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604" name="Group 154"/>
          <p:cNvGrpSpPr>
            <a:grpSpLocks/>
          </p:cNvGrpSpPr>
          <p:nvPr/>
        </p:nvGrpSpPr>
        <p:grpSpPr bwMode="auto">
          <a:xfrm>
            <a:off x="10155691" y="4447942"/>
            <a:ext cx="165100" cy="533400"/>
            <a:chOff x="5360" y="2865"/>
            <a:chExt cx="104" cy="336"/>
          </a:xfrm>
        </p:grpSpPr>
        <p:sp>
          <p:nvSpPr>
            <p:cNvPr id="65713" name="Rectangle 155"/>
            <p:cNvSpPr>
              <a:spLocks noChangeArrowheads="1"/>
            </p:cNvSpPr>
            <p:nvPr/>
          </p:nvSpPr>
          <p:spPr bwMode="auto">
            <a:xfrm rot="10800000">
              <a:off x="5364" y="2865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714" name="Line 156"/>
            <p:cNvSpPr>
              <a:spLocks noChangeShapeType="1"/>
            </p:cNvSpPr>
            <p:nvPr/>
          </p:nvSpPr>
          <p:spPr bwMode="auto">
            <a:xfrm>
              <a:off x="5364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15" name="Line 157"/>
            <p:cNvSpPr>
              <a:spLocks noChangeShapeType="1"/>
            </p:cNvSpPr>
            <p:nvPr/>
          </p:nvSpPr>
          <p:spPr bwMode="auto">
            <a:xfrm>
              <a:off x="5460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16" name="Line 158"/>
            <p:cNvSpPr>
              <a:spLocks noChangeShapeType="1"/>
            </p:cNvSpPr>
            <p:nvPr/>
          </p:nvSpPr>
          <p:spPr bwMode="auto">
            <a:xfrm>
              <a:off x="5360" y="3201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17" name="Oval 159"/>
            <p:cNvSpPr>
              <a:spLocks noChangeAspect="1" noChangeArrowheads="1"/>
            </p:cNvSpPr>
            <p:nvPr/>
          </p:nvSpPr>
          <p:spPr bwMode="auto">
            <a:xfrm>
              <a:off x="5399" y="3067"/>
              <a:ext cx="27" cy="2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65605" name="AutoShape 160"/>
          <p:cNvCxnSpPr>
            <a:cxnSpLocks noChangeShapeType="1"/>
            <a:stCxn id="65560" idx="0"/>
            <a:endCxn id="65717" idx="4"/>
          </p:cNvCxnSpPr>
          <p:nvPr/>
        </p:nvCxnSpPr>
        <p:spPr bwMode="auto">
          <a:xfrm rot="-5400000">
            <a:off x="9357178" y="4771792"/>
            <a:ext cx="844550" cy="920750"/>
          </a:xfrm>
          <a:prstGeom prst="bentConnector3">
            <a:avLst>
              <a:gd name="adj1" fmla="val 4906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06" name="AutoShape 161"/>
          <p:cNvCxnSpPr>
            <a:cxnSpLocks noChangeShapeType="1"/>
            <a:stCxn id="65772" idx="6"/>
            <a:endCxn id="65717" idx="0"/>
          </p:cNvCxnSpPr>
          <p:nvPr/>
        </p:nvCxnSpPr>
        <p:spPr bwMode="auto">
          <a:xfrm>
            <a:off x="9360354" y="3277955"/>
            <a:ext cx="879475" cy="1490663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607" name="Group 162"/>
          <p:cNvGrpSpPr>
            <a:grpSpLocks/>
          </p:cNvGrpSpPr>
          <p:nvPr/>
        </p:nvGrpSpPr>
        <p:grpSpPr bwMode="auto">
          <a:xfrm>
            <a:off x="1522866" y="4447942"/>
            <a:ext cx="165100" cy="533400"/>
            <a:chOff x="5360" y="2865"/>
            <a:chExt cx="104" cy="336"/>
          </a:xfrm>
        </p:grpSpPr>
        <p:sp>
          <p:nvSpPr>
            <p:cNvPr id="65708" name="Rectangle 163"/>
            <p:cNvSpPr>
              <a:spLocks noChangeArrowheads="1"/>
            </p:cNvSpPr>
            <p:nvPr/>
          </p:nvSpPr>
          <p:spPr bwMode="auto">
            <a:xfrm rot="10800000">
              <a:off x="5364" y="2865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709" name="Line 164"/>
            <p:cNvSpPr>
              <a:spLocks noChangeShapeType="1"/>
            </p:cNvSpPr>
            <p:nvPr/>
          </p:nvSpPr>
          <p:spPr bwMode="auto">
            <a:xfrm>
              <a:off x="5364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10" name="Line 165"/>
            <p:cNvSpPr>
              <a:spLocks noChangeShapeType="1"/>
            </p:cNvSpPr>
            <p:nvPr/>
          </p:nvSpPr>
          <p:spPr bwMode="auto">
            <a:xfrm>
              <a:off x="5460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11" name="Line 166"/>
            <p:cNvSpPr>
              <a:spLocks noChangeShapeType="1"/>
            </p:cNvSpPr>
            <p:nvPr/>
          </p:nvSpPr>
          <p:spPr bwMode="auto">
            <a:xfrm>
              <a:off x="5360" y="3201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12" name="Oval 167"/>
            <p:cNvSpPr>
              <a:spLocks noChangeAspect="1" noChangeArrowheads="1"/>
            </p:cNvSpPr>
            <p:nvPr/>
          </p:nvSpPr>
          <p:spPr bwMode="auto">
            <a:xfrm>
              <a:off x="5399" y="3067"/>
              <a:ext cx="27" cy="2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65608" name="Group 168"/>
          <p:cNvGrpSpPr>
            <a:grpSpLocks/>
          </p:cNvGrpSpPr>
          <p:nvPr/>
        </p:nvGrpSpPr>
        <p:grpSpPr bwMode="auto">
          <a:xfrm>
            <a:off x="1751466" y="4447942"/>
            <a:ext cx="165100" cy="533400"/>
            <a:chOff x="5360" y="2865"/>
            <a:chExt cx="104" cy="336"/>
          </a:xfrm>
        </p:grpSpPr>
        <p:sp>
          <p:nvSpPr>
            <p:cNvPr id="65703" name="Rectangle 169"/>
            <p:cNvSpPr>
              <a:spLocks noChangeArrowheads="1"/>
            </p:cNvSpPr>
            <p:nvPr/>
          </p:nvSpPr>
          <p:spPr bwMode="auto">
            <a:xfrm rot="10800000">
              <a:off x="5364" y="2865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704" name="Line 170"/>
            <p:cNvSpPr>
              <a:spLocks noChangeShapeType="1"/>
            </p:cNvSpPr>
            <p:nvPr/>
          </p:nvSpPr>
          <p:spPr bwMode="auto">
            <a:xfrm>
              <a:off x="5364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05" name="Line 171"/>
            <p:cNvSpPr>
              <a:spLocks noChangeShapeType="1"/>
            </p:cNvSpPr>
            <p:nvPr/>
          </p:nvSpPr>
          <p:spPr bwMode="auto">
            <a:xfrm>
              <a:off x="5460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06" name="Line 172"/>
            <p:cNvSpPr>
              <a:spLocks noChangeShapeType="1"/>
            </p:cNvSpPr>
            <p:nvPr/>
          </p:nvSpPr>
          <p:spPr bwMode="auto">
            <a:xfrm>
              <a:off x="5360" y="3201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07" name="Oval 173"/>
            <p:cNvSpPr>
              <a:spLocks noChangeAspect="1" noChangeArrowheads="1"/>
            </p:cNvSpPr>
            <p:nvPr/>
          </p:nvSpPr>
          <p:spPr bwMode="auto">
            <a:xfrm>
              <a:off x="5399" y="3067"/>
              <a:ext cx="27" cy="2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65609" name="AutoShape 174"/>
          <p:cNvCxnSpPr>
            <a:cxnSpLocks noChangeShapeType="1"/>
            <a:stCxn id="65707" idx="0"/>
            <a:endCxn id="65734" idx="2"/>
          </p:cNvCxnSpPr>
          <p:nvPr/>
        </p:nvCxnSpPr>
        <p:spPr bwMode="auto">
          <a:xfrm rot="-5400000">
            <a:off x="1706222" y="4378886"/>
            <a:ext cx="519113" cy="260350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10" name="AutoShape 175"/>
          <p:cNvCxnSpPr>
            <a:cxnSpLocks noChangeShapeType="1"/>
            <a:stCxn id="65712" idx="0"/>
            <a:endCxn id="65791" idx="2"/>
          </p:cNvCxnSpPr>
          <p:nvPr/>
        </p:nvCxnSpPr>
        <p:spPr bwMode="auto">
          <a:xfrm rot="-5400000">
            <a:off x="1480797" y="3420036"/>
            <a:ext cx="1474788" cy="1222375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11" name="AutoShape 176"/>
          <p:cNvCxnSpPr>
            <a:cxnSpLocks noChangeShapeType="1"/>
            <a:stCxn id="65707" idx="4"/>
            <a:endCxn id="65585" idx="0"/>
          </p:cNvCxnSpPr>
          <p:nvPr/>
        </p:nvCxnSpPr>
        <p:spPr bwMode="auto">
          <a:xfrm rot="16200000" flipH="1">
            <a:off x="1645104" y="5000392"/>
            <a:ext cx="735012" cy="354013"/>
          </a:xfrm>
          <a:prstGeom prst="bentConnector3">
            <a:avLst>
              <a:gd name="adj1" fmla="val 5097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612" name="AutoShape 177"/>
          <p:cNvCxnSpPr>
            <a:cxnSpLocks noChangeShapeType="1"/>
            <a:stCxn id="65584" idx="2"/>
            <a:endCxn id="65712" idx="4"/>
          </p:cNvCxnSpPr>
          <p:nvPr/>
        </p:nvCxnSpPr>
        <p:spPr bwMode="auto">
          <a:xfrm rot="16200000" flipV="1">
            <a:off x="1202985" y="5213911"/>
            <a:ext cx="1390650" cy="582613"/>
          </a:xfrm>
          <a:prstGeom prst="bentConnector3">
            <a:avLst>
              <a:gd name="adj1" fmla="val -154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613" name="Group 178"/>
          <p:cNvGrpSpPr>
            <a:grpSpLocks/>
          </p:cNvGrpSpPr>
          <p:nvPr/>
        </p:nvGrpSpPr>
        <p:grpSpPr bwMode="auto">
          <a:xfrm>
            <a:off x="3837441" y="3728804"/>
            <a:ext cx="976312" cy="546100"/>
            <a:chOff x="2347" y="1930"/>
            <a:chExt cx="615" cy="344"/>
          </a:xfrm>
        </p:grpSpPr>
        <p:grpSp>
          <p:nvGrpSpPr>
            <p:cNvPr id="65693" name="Group 179"/>
            <p:cNvGrpSpPr>
              <a:grpSpLocks/>
            </p:cNvGrpSpPr>
            <p:nvPr/>
          </p:nvGrpSpPr>
          <p:grpSpPr bwMode="auto">
            <a:xfrm>
              <a:off x="2355" y="1930"/>
              <a:ext cx="596" cy="336"/>
              <a:chOff x="860" y="2816"/>
              <a:chExt cx="1924" cy="496"/>
            </a:xfrm>
          </p:grpSpPr>
          <p:sp>
            <p:nvSpPr>
              <p:cNvPr id="65696" name="Line 180"/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97" name="Arc 181"/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698" name="Arc 182"/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699" name="Arc 183"/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00" name="Arc 184"/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01" name="Arc 185"/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702" name="Line 186"/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5694" name="Oval 187"/>
            <p:cNvSpPr>
              <a:spLocks noChangeArrowheads="1"/>
            </p:cNvSpPr>
            <p:nvPr/>
          </p:nvSpPr>
          <p:spPr bwMode="auto">
            <a:xfrm>
              <a:off x="2347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5695" name="Oval 188"/>
            <p:cNvSpPr>
              <a:spLocks noChangeArrowheads="1"/>
            </p:cNvSpPr>
            <p:nvPr/>
          </p:nvSpPr>
          <p:spPr bwMode="auto">
            <a:xfrm>
              <a:off x="2939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65614" name="Group 264"/>
          <p:cNvGrpSpPr>
            <a:grpSpLocks/>
          </p:cNvGrpSpPr>
          <p:nvPr/>
        </p:nvGrpSpPr>
        <p:grpSpPr bwMode="auto">
          <a:xfrm>
            <a:off x="3873953" y="4105042"/>
            <a:ext cx="914400" cy="322262"/>
            <a:chOff x="1542" y="2645"/>
            <a:chExt cx="576" cy="203"/>
          </a:xfrm>
        </p:grpSpPr>
        <p:grpSp>
          <p:nvGrpSpPr>
            <p:cNvPr id="65684" name="Group 189"/>
            <p:cNvGrpSpPr>
              <a:grpSpLocks/>
            </p:cNvGrpSpPr>
            <p:nvPr/>
          </p:nvGrpSpPr>
          <p:grpSpPr bwMode="auto">
            <a:xfrm flipH="1">
              <a:off x="1542" y="2645"/>
              <a:ext cx="444" cy="203"/>
              <a:chOff x="2378" y="2231"/>
              <a:chExt cx="444" cy="203"/>
            </a:xfrm>
          </p:grpSpPr>
          <p:sp>
            <p:nvSpPr>
              <p:cNvPr id="65686" name="Line 190"/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87" name="Line 191"/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5688" name="Group 192"/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65689" name="Line 193"/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90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91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92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65685" name="Line 197"/>
            <p:cNvSpPr>
              <a:spLocks noChangeShapeType="1"/>
            </p:cNvSpPr>
            <p:nvPr/>
          </p:nvSpPr>
          <p:spPr bwMode="auto">
            <a:xfrm>
              <a:off x="1984" y="2742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5615" name="Group 261"/>
          <p:cNvGrpSpPr>
            <a:grpSpLocks/>
          </p:cNvGrpSpPr>
          <p:nvPr/>
        </p:nvGrpSpPr>
        <p:grpSpPr bwMode="auto">
          <a:xfrm flipH="1">
            <a:off x="2865891" y="3139842"/>
            <a:ext cx="914400" cy="322262"/>
            <a:chOff x="907" y="2037"/>
            <a:chExt cx="576" cy="203"/>
          </a:xfrm>
        </p:grpSpPr>
        <p:grpSp>
          <p:nvGrpSpPr>
            <p:cNvPr id="65675" name="Group 198"/>
            <p:cNvGrpSpPr>
              <a:grpSpLocks/>
            </p:cNvGrpSpPr>
            <p:nvPr/>
          </p:nvGrpSpPr>
          <p:grpSpPr bwMode="auto">
            <a:xfrm flipH="1">
              <a:off x="907" y="2037"/>
              <a:ext cx="444" cy="203"/>
              <a:chOff x="2378" y="2231"/>
              <a:chExt cx="444" cy="203"/>
            </a:xfrm>
          </p:grpSpPr>
          <p:sp>
            <p:nvSpPr>
              <p:cNvPr id="65677" name="Line 199"/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78" name="Line 200"/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5679" name="Group 201"/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65680" name="Line 202"/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81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82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83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65676" name="Line 206"/>
            <p:cNvSpPr>
              <a:spLocks noChangeShapeType="1"/>
            </p:cNvSpPr>
            <p:nvPr/>
          </p:nvSpPr>
          <p:spPr bwMode="auto">
            <a:xfrm>
              <a:off x="1349" y="2134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5616" name="Group 207"/>
          <p:cNvGrpSpPr>
            <a:grpSpLocks/>
          </p:cNvGrpSpPr>
          <p:nvPr/>
        </p:nvGrpSpPr>
        <p:grpSpPr bwMode="auto">
          <a:xfrm>
            <a:off x="4880428" y="3138255"/>
            <a:ext cx="704850" cy="322263"/>
            <a:chOff x="2378" y="2231"/>
            <a:chExt cx="444" cy="203"/>
          </a:xfrm>
        </p:grpSpPr>
        <p:sp>
          <p:nvSpPr>
            <p:cNvPr id="65668" name="Line 208"/>
            <p:cNvSpPr>
              <a:spLocks noChangeShapeType="1"/>
            </p:cNvSpPr>
            <p:nvPr/>
          </p:nvSpPr>
          <p:spPr bwMode="auto">
            <a:xfrm>
              <a:off x="2378" y="2327"/>
              <a:ext cx="11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669" name="Line 209"/>
            <p:cNvSpPr>
              <a:spLocks noChangeShapeType="1"/>
            </p:cNvSpPr>
            <p:nvPr/>
          </p:nvSpPr>
          <p:spPr bwMode="auto">
            <a:xfrm>
              <a:off x="2685" y="2326"/>
              <a:ext cx="13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5670" name="Group 210"/>
            <p:cNvGrpSpPr>
              <a:grpSpLocks/>
            </p:cNvGrpSpPr>
            <p:nvPr/>
          </p:nvGrpSpPr>
          <p:grpSpPr bwMode="auto">
            <a:xfrm>
              <a:off x="2492" y="2231"/>
              <a:ext cx="191" cy="203"/>
              <a:chOff x="3312" y="2485"/>
              <a:chExt cx="192" cy="432"/>
            </a:xfrm>
          </p:grpSpPr>
          <p:sp>
            <p:nvSpPr>
              <p:cNvPr id="65671" name="Line 211"/>
              <p:cNvSpPr>
                <a:spLocks noChangeShapeType="1"/>
              </p:cNvSpPr>
              <p:nvPr/>
            </p:nvSpPr>
            <p:spPr bwMode="auto">
              <a:xfrm>
                <a:off x="3312" y="2485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72" name="Line 212"/>
              <p:cNvSpPr>
                <a:spLocks noChangeShapeType="1"/>
              </p:cNvSpPr>
              <p:nvPr/>
            </p:nvSpPr>
            <p:spPr bwMode="auto">
              <a:xfrm flipV="1">
                <a:off x="3312" y="2677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73" name="Line 213"/>
              <p:cNvSpPr>
                <a:spLocks noChangeShapeType="1"/>
              </p:cNvSpPr>
              <p:nvPr/>
            </p:nvSpPr>
            <p:spPr bwMode="auto">
              <a:xfrm flipH="1">
                <a:off x="3312" y="2485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74" name="Line 214"/>
              <p:cNvSpPr>
                <a:spLocks noChangeShapeType="1"/>
              </p:cNvSpPr>
              <p:nvPr/>
            </p:nvSpPr>
            <p:spPr bwMode="auto">
              <a:xfrm flipH="1">
                <a:off x="3504" y="2485"/>
                <a:ext cx="0" cy="38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65617" name="Line 215"/>
          <p:cNvSpPr>
            <a:spLocks noChangeShapeType="1"/>
          </p:cNvSpPr>
          <p:nvPr/>
        </p:nvSpPr>
        <p:spPr bwMode="auto">
          <a:xfrm>
            <a:off x="5582104" y="3292242"/>
            <a:ext cx="212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5618" name="Group 266"/>
          <p:cNvGrpSpPr>
            <a:grpSpLocks/>
          </p:cNvGrpSpPr>
          <p:nvPr/>
        </p:nvGrpSpPr>
        <p:grpSpPr bwMode="auto">
          <a:xfrm flipH="1">
            <a:off x="6613978" y="3131905"/>
            <a:ext cx="914400" cy="322263"/>
            <a:chOff x="3268" y="2032"/>
            <a:chExt cx="576" cy="203"/>
          </a:xfrm>
        </p:grpSpPr>
        <p:grpSp>
          <p:nvGrpSpPr>
            <p:cNvPr id="65659" name="Group 216"/>
            <p:cNvGrpSpPr>
              <a:grpSpLocks/>
            </p:cNvGrpSpPr>
            <p:nvPr/>
          </p:nvGrpSpPr>
          <p:grpSpPr bwMode="auto">
            <a:xfrm flipH="1">
              <a:off x="3268" y="2032"/>
              <a:ext cx="444" cy="203"/>
              <a:chOff x="2378" y="2231"/>
              <a:chExt cx="444" cy="203"/>
            </a:xfrm>
          </p:grpSpPr>
          <p:sp>
            <p:nvSpPr>
              <p:cNvPr id="65661" name="Line 217"/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62" name="Line 218"/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5663" name="Group 219"/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65664" name="Line 220"/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65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66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67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65660" name="Line 224"/>
            <p:cNvSpPr>
              <a:spLocks noChangeShapeType="1"/>
            </p:cNvSpPr>
            <p:nvPr/>
          </p:nvSpPr>
          <p:spPr bwMode="auto">
            <a:xfrm>
              <a:off x="3710" y="2129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5619" name="Group 268"/>
          <p:cNvGrpSpPr>
            <a:grpSpLocks/>
          </p:cNvGrpSpPr>
          <p:nvPr/>
        </p:nvGrpSpPr>
        <p:grpSpPr bwMode="auto">
          <a:xfrm flipH="1">
            <a:off x="8401503" y="3133492"/>
            <a:ext cx="920750" cy="322262"/>
            <a:chOff x="4394" y="2033"/>
            <a:chExt cx="580" cy="203"/>
          </a:xfrm>
        </p:grpSpPr>
        <p:grpSp>
          <p:nvGrpSpPr>
            <p:cNvPr id="65650" name="Group 225"/>
            <p:cNvGrpSpPr>
              <a:grpSpLocks/>
            </p:cNvGrpSpPr>
            <p:nvPr/>
          </p:nvGrpSpPr>
          <p:grpSpPr bwMode="auto">
            <a:xfrm flipH="1">
              <a:off x="4394" y="2033"/>
              <a:ext cx="444" cy="203"/>
              <a:chOff x="2378" y="2231"/>
              <a:chExt cx="444" cy="203"/>
            </a:xfrm>
          </p:grpSpPr>
          <p:sp>
            <p:nvSpPr>
              <p:cNvPr id="65652" name="Line 226"/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53" name="Line 227"/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5654" name="Group 228"/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65655" name="Line 229"/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56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57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58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65651" name="Line 233"/>
            <p:cNvSpPr>
              <a:spLocks noChangeShapeType="1"/>
            </p:cNvSpPr>
            <p:nvPr/>
          </p:nvSpPr>
          <p:spPr bwMode="auto">
            <a:xfrm>
              <a:off x="4840" y="2128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5620" name="Group 263"/>
          <p:cNvGrpSpPr>
            <a:grpSpLocks/>
          </p:cNvGrpSpPr>
          <p:nvPr/>
        </p:nvGrpSpPr>
        <p:grpSpPr bwMode="auto">
          <a:xfrm>
            <a:off x="5718629" y="4093930"/>
            <a:ext cx="906463" cy="322263"/>
            <a:chOff x="2704" y="2634"/>
            <a:chExt cx="571" cy="203"/>
          </a:xfrm>
        </p:grpSpPr>
        <p:grpSp>
          <p:nvGrpSpPr>
            <p:cNvPr id="65641" name="Group 234"/>
            <p:cNvGrpSpPr>
              <a:grpSpLocks/>
            </p:cNvGrpSpPr>
            <p:nvPr/>
          </p:nvGrpSpPr>
          <p:grpSpPr bwMode="auto">
            <a:xfrm flipH="1">
              <a:off x="2704" y="2634"/>
              <a:ext cx="444" cy="203"/>
              <a:chOff x="2378" y="2231"/>
              <a:chExt cx="444" cy="203"/>
            </a:xfrm>
          </p:grpSpPr>
          <p:sp>
            <p:nvSpPr>
              <p:cNvPr id="65643" name="Line 235"/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44" name="Line 236"/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5645" name="Group 237"/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65646" name="Line 238"/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47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48" name="Line 240"/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49" name="Line 241"/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65642" name="Line 242"/>
            <p:cNvSpPr>
              <a:spLocks noChangeShapeType="1"/>
            </p:cNvSpPr>
            <p:nvPr/>
          </p:nvSpPr>
          <p:spPr bwMode="auto">
            <a:xfrm>
              <a:off x="3141" y="2729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5621" name="Group 262"/>
          <p:cNvGrpSpPr>
            <a:grpSpLocks/>
          </p:cNvGrpSpPr>
          <p:nvPr/>
        </p:nvGrpSpPr>
        <p:grpSpPr bwMode="auto">
          <a:xfrm>
            <a:off x="2124528" y="4093930"/>
            <a:ext cx="909638" cy="322263"/>
            <a:chOff x="440" y="2638"/>
            <a:chExt cx="573" cy="203"/>
          </a:xfrm>
        </p:grpSpPr>
        <p:grpSp>
          <p:nvGrpSpPr>
            <p:cNvPr id="65632" name="Group 243"/>
            <p:cNvGrpSpPr>
              <a:grpSpLocks/>
            </p:cNvGrpSpPr>
            <p:nvPr/>
          </p:nvGrpSpPr>
          <p:grpSpPr bwMode="auto">
            <a:xfrm flipH="1">
              <a:off x="440" y="2638"/>
              <a:ext cx="444" cy="203"/>
              <a:chOff x="2378" y="2231"/>
              <a:chExt cx="444" cy="203"/>
            </a:xfrm>
          </p:grpSpPr>
          <p:sp>
            <p:nvSpPr>
              <p:cNvPr id="65634" name="Line 244"/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35" name="Line 245"/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5636" name="Group 246"/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65637" name="Line 247"/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38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39" name="Line 249"/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40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65633" name="Line 251"/>
            <p:cNvSpPr>
              <a:spLocks noChangeShapeType="1"/>
            </p:cNvSpPr>
            <p:nvPr/>
          </p:nvSpPr>
          <p:spPr bwMode="auto">
            <a:xfrm>
              <a:off x="879" y="2735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5622" name="Group 267"/>
          <p:cNvGrpSpPr>
            <a:grpSpLocks/>
          </p:cNvGrpSpPr>
          <p:nvPr/>
        </p:nvGrpSpPr>
        <p:grpSpPr bwMode="auto">
          <a:xfrm>
            <a:off x="7547428" y="4063767"/>
            <a:ext cx="914400" cy="322262"/>
            <a:chOff x="3856" y="2619"/>
            <a:chExt cx="576" cy="203"/>
          </a:xfrm>
        </p:grpSpPr>
        <p:grpSp>
          <p:nvGrpSpPr>
            <p:cNvPr id="65623" name="Group 252"/>
            <p:cNvGrpSpPr>
              <a:grpSpLocks/>
            </p:cNvGrpSpPr>
            <p:nvPr/>
          </p:nvGrpSpPr>
          <p:grpSpPr bwMode="auto">
            <a:xfrm flipH="1">
              <a:off x="3856" y="2619"/>
              <a:ext cx="444" cy="203"/>
              <a:chOff x="2378" y="2231"/>
              <a:chExt cx="444" cy="203"/>
            </a:xfrm>
          </p:grpSpPr>
          <p:sp>
            <p:nvSpPr>
              <p:cNvPr id="65625" name="Line 253"/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26" name="Line 254"/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5627" name="Group 255"/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65628" name="Line 256"/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29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30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631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65624" name="Line 260"/>
            <p:cNvSpPr>
              <a:spLocks noChangeShapeType="1"/>
            </p:cNvSpPr>
            <p:nvPr/>
          </p:nvSpPr>
          <p:spPr bwMode="auto">
            <a:xfrm>
              <a:off x="4298" y="2716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69392D1-5D8A-42A3-B25F-52F03D64CF3B}"/>
              </a:ext>
            </a:extLst>
          </p:cNvPr>
          <p:cNvSpPr txBox="1"/>
          <p:nvPr/>
        </p:nvSpPr>
        <p:spPr>
          <a:xfrm>
            <a:off x="9971540" y="5359724"/>
            <a:ext cx="212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Courtesy: R. Schmidt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Main dipoles: quench of a magnet 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5DBE2-95B1-4418-AF82-2B425806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A3259-CB42-45C1-B372-F7553ED32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2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22E2E-CC64-4B0D-B431-7F54FBEDCCCF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7647" name="Rectangle 140"/>
          <p:cNvSpPr>
            <a:spLocks noChangeArrowheads="1"/>
          </p:cNvSpPr>
          <p:nvPr/>
        </p:nvSpPr>
        <p:spPr bwMode="auto">
          <a:xfrm>
            <a:off x="1774825" y="981076"/>
            <a:ext cx="8534400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5000"/>
              </a:lnSpc>
              <a:spcBef>
                <a:spcPct val="4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AU" altLang="en-US" sz="1800" b="1">
                <a:solidFill>
                  <a:srgbClr val="CC0000"/>
                </a:solidFill>
              </a:rPr>
              <a:t>Quench in one magnet</a:t>
            </a:r>
            <a:r>
              <a:rPr lang="en-AU" altLang="en-US" sz="1800"/>
              <a:t>: </a:t>
            </a:r>
            <a:r>
              <a:rPr lang="en-AU" altLang="en-US" sz="1800">
                <a:solidFill>
                  <a:schemeClr val="tx1"/>
                </a:solidFill>
              </a:rPr>
              <a:t>Resistance and voltage drop across quenched zone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1800" b="1">
                <a:solidFill>
                  <a:srgbClr val="CC0000"/>
                </a:solidFill>
              </a:rPr>
              <a:t>Quench is detected: </a:t>
            </a:r>
            <a:r>
              <a:rPr lang="en-AU" altLang="en-US" sz="1800">
                <a:solidFill>
                  <a:schemeClr val="tx1"/>
                </a:solidFill>
              </a:rPr>
              <a:t>Voltage across magnet exceeds 100 mV for &gt;10 ms</a:t>
            </a:r>
            <a:endParaRPr lang="en-AU" altLang="en-US" sz="1800" b="1">
              <a:solidFill>
                <a:schemeClr val="tx1"/>
              </a:solidFill>
            </a:endParaRPr>
          </a:p>
        </p:txBody>
      </p:sp>
      <p:sp>
        <p:nvSpPr>
          <p:cNvPr id="265" name="Rectangle 4">
            <a:extLst>
              <a:ext uri="{FF2B5EF4-FFF2-40B4-BE49-F238E27FC236}">
                <a16:creationId xmlns:a16="http://schemas.microsoft.com/office/drawing/2014/main" id="{24318287-66CF-4020-A9DD-1AEACECB7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028" y="2327042"/>
            <a:ext cx="611188" cy="2495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66" name="Rectangle 5">
            <a:extLst>
              <a:ext uri="{FF2B5EF4-FFF2-40B4-BE49-F238E27FC236}">
                <a16:creationId xmlns:a16="http://schemas.microsoft.com/office/drawing/2014/main" id="{BAA154C9-4F1F-44F1-B2D5-DC3436EBF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942" y="2327042"/>
            <a:ext cx="827087" cy="2495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67" name="Rectangle 6">
            <a:extLst>
              <a:ext uri="{FF2B5EF4-FFF2-40B4-BE49-F238E27FC236}">
                <a16:creationId xmlns:a16="http://schemas.microsoft.com/office/drawing/2014/main" id="{B479FD29-13D0-407F-91CD-8CF78505D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217" y="2327043"/>
            <a:ext cx="7705725" cy="2497137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68" name="Text Box 7">
            <a:extLst>
              <a:ext uri="{FF2B5EF4-FFF2-40B4-BE49-F238E27FC236}">
                <a16:creationId xmlns:a16="http://schemas.microsoft.com/office/drawing/2014/main" id="{B3EB21CD-4630-4802-9754-21087FDD8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042" y="5787793"/>
            <a:ext cx="981075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fr-CH" altLang="en-US" sz="1400">
                <a:latin typeface="Arial" panose="020B0604020202020204" pitchFamily="34" charset="0"/>
              </a:rPr>
              <a:t>Power Converter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69" name="Freeform 8">
            <a:extLst>
              <a:ext uri="{FF2B5EF4-FFF2-40B4-BE49-F238E27FC236}">
                <a16:creationId xmlns:a16="http://schemas.microsoft.com/office/drawing/2014/main" id="{A94D0C28-C1A5-4E4E-A372-FA76A2BF230A}"/>
              </a:ext>
            </a:extLst>
          </p:cNvPr>
          <p:cNvSpPr>
            <a:spLocks/>
          </p:cNvSpPr>
          <p:nvPr/>
        </p:nvSpPr>
        <p:spPr bwMode="auto">
          <a:xfrm>
            <a:off x="8468179" y="5594118"/>
            <a:ext cx="193675" cy="598487"/>
          </a:xfrm>
          <a:custGeom>
            <a:avLst/>
            <a:gdLst>
              <a:gd name="T0" fmla="*/ 193675 w 51"/>
              <a:gd name="T1" fmla="*/ 0 h 256"/>
              <a:gd name="T2" fmla="*/ 193675 w 51"/>
              <a:gd name="T3" fmla="*/ 121568 h 256"/>
              <a:gd name="T4" fmla="*/ 0 w 51"/>
              <a:gd name="T5" fmla="*/ 180014 h 256"/>
              <a:gd name="T6" fmla="*/ 193675 w 51"/>
              <a:gd name="T7" fmla="*/ 240798 h 256"/>
              <a:gd name="T8" fmla="*/ 0 w 51"/>
              <a:gd name="T9" fmla="*/ 299244 h 256"/>
              <a:gd name="T10" fmla="*/ 193675 w 51"/>
              <a:gd name="T11" fmla="*/ 360027 h 256"/>
              <a:gd name="T12" fmla="*/ 0 w 51"/>
              <a:gd name="T13" fmla="*/ 418473 h 256"/>
              <a:gd name="T14" fmla="*/ 193675 w 51"/>
              <a:gd name="T15" fmla="*/ 479257 h 256"/>
              <a:gd name="T16" fmla="*/ 193675 w 51"/>
              <a:gd name="T17" fmla="*/ 598487 h 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" h="256">
                <a:moveTo>
                  <a:pt x="51" y="0"/>
                </a:moveTo>
                <a:lnTo>
                  <a:pt x="51" y="52"/>
                </a:lnTo>
                <a:lnTo>
                  <a:pt x="0" y="77"/>
                </a:lnTo>
                <a:lnTo>
                  <a:pt x="51" y="103"/>
                </a:lnTo>
                <a:lnTo>
                  <a:pt x="0" y="128"/>
                </a:lnTo>
                <a:lnTo>
                  <a:pt x="51" y="154"/>
                </a:lnTo>
                <a:lnTo>
                  <a:pt x="0" y="179"/>
                </a:lnTo>
                <a:lnTo>
                  <a:pt x="51" y="205"/>
                </a:lnTo>
                <a:lnTo>
                  <a:pt x="51" y="256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0" name="Line 9">
            <a:extLst>
              <a:ext uri="{FF2B5EF4-FFF2-40B4-BE49-F238E27FC236}">
                <a16:creationId xmlns:a16="http://schemas.microsoft.com/office/drawing/2014/main" id="{6337F0B1-9E11-4E26-B63E-1D351CB5EE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2129" y="5640154"/>
            <a:ext cx="341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1" name="Line 10">
            <a:extLst>
              <a:ext uri="{FF2B5EF4-FFF2-40B4-BE49-F238E27FC236}">
                <a16:creationId xmlns:a16="http://schemas.microsoft.com/office/drawing/2014/main" id="{142494B8-98C8-4CB8-B458-08B978BF1B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2129" y="6165617"/>
            <a:ext cx="341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" name="Line 11">
            <a:extLst>
              <a:ext uri="{FF2B5EF4-FFF2-40B4-BE49-F238E27FC236}">
                <a16:creationId xmlns:a16="http://schemas.microsoft.com/office/drawing/2014/main" id="{82D0287B-F24D-415A-8B7C-46E55011FB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8478" y="5644917"/>
            <a:ext cx="1588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3" name="Line 12">
            <a:extLst>
              <a:ext uri="{FF2B5EF4-FFF2-40B4-BE49-F238E27FC236}">
                <a16:creationId xmlns:a16="http://schemas.microsoft.com/office/drawing/2014/main" id="{D78BF8DA-8134-4A20-88EE-4E3734D523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8478" y="6029092"/>
            <a:ext cx="1588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4" name="Line 13">
            <a:extLst>
              <a:ext uri="{FF2B5EF4-FFF2-40B4-BE49-F238E27FC236}">
                <a16:creationId xmlns:a16="http://schemas.microsoft.com/office/drawing/2014/main" id="{27360E26-DFA2-4184-8024-BA92F770A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0067" y="5790967"/>
            <a:ext cx="1587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5" name="Oval 14">
            <a:extLst>
              <a:ext uri="{FF2B5EF4-FFF2-40B4-BE49-F238E27FC236}">
                <a16:creationId xmlns:a16="http://schemas.microsoft.com/office/drawing/2014/main" id="{12DF87FB-5345-4E5B-A537-B5D0C6AA1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22129" y="6024330"/>
            <a:ext cx="17463" cy="174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76" name="Rectangle 15">
            <a:extLst>
              <a:ext uri="{FF2B5EF4-FFF2-40B4-BE49-F238E27FC236}">
                <a16:creationId xmlns:a16="http://schemas.microsoft.com/office/drawing/2014/main" id="{EFF8F259-9A03-4D7E-A408-E2B52ECA25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50742" y="6187843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77" name="Rectangle 16">
            <a:extLst>
              <a:ext uri="{FF2B5EF4-FFF2-40B4-BE49-F238E27FC236}">
                <a16:creationId xmlns:a16="http://schemas.microsoft.com/office/drawing/2014/main" id="{FC593064-12DB-46FE-BC2A-5C31E81851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50742" y="5583005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78" name="Oval 17">
            <a:extLst>
              <a:ext uri="{FF2B5EF4-FFF2-40B4-BE49-F238E27FC236}">
                <a16:creationId xmlns:a16="http://schemas.microsoft.com/office/drawing/2014/main" id="{212E15D4-91A0-438F-9D53-367ECE30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103" y="5752867"/>
            <a:ext cx="357188" cy="3476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79" name="Line 18">
            <a:extLst>
              <a:ext uri="{FF2B5EF4-FFF2-40B4-BE49-F238E27FC236}">
                <a16:creationId xmlns:a16="http://schemas.microsoft.com/office/drawing/2014/main" id="{20DA311D-6B53-4CD7-BB5E-E7833B220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7491" y="5749692"/>
            <a:ext cx="0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" name="Line 19">
            <a:extLst>
              <a:ext uri="{FF2B5EF4-FFF2-40B4-BE49-F238E27FC236}">
                <a16:creationId xmlns:a16="http://schemas.microsoft.com/office/drawing/2014/main" id="{B00F19CD-666D-4985-B2BF-FFB5503EB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7491" y="6094180"/>
            <a:ext cx="0" cy="93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1" name="Line 20">
            <a:extLst>
              <a:ext uri="{FF2B5EF4-FFF2-40B4-BE49-F238E27FC236}">
                <a16:creationId xmlns:a16="http://schemas.microsoft.com/office/drawing/2014/main" id="{4BCF9C66-D91D-4431-B29C-B4929301E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7491" y="5675080"/>
            <a:ext cx="0" cy="93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82" name="Group 21">
            <a:extLst>
              <a:ext uri="{FF2B5EF4-FFF2-40B4-BE49-F238E27FC236}">
                <a16:creationId xmlns:a16="http://schemas.microsoft.com/office/drawing/2014/main" id="{EBF81344-C33E-4EC3-9B6B-A9F3BD8B4ABF}"/>
              </a:ext>
            </a:extLst>
          </p:cNvPr>
          <p:cNvGrpSpPr>
            <a:grpSpLocks/>
          </p:cNvGrpSpPr>
          <p:nvPr/>
        </p:nvGrpSpPr>
        <p:grpSpPr bwMode="auto">
          <a:xfrm>
            <a:off x="8480878" y="5889393"/>
            <a:ext cx="488950" cy="168275"/>
            <a:chOff x="4444" y="3769"/>
            <a:chExt cx="308" cy="106"/>
          </a:xfrm>
        </p:grpSpPr>
        <p:sp>
          <p:nvSpPr>
            <p:cNvPr id="283" name="Line 22">
              <a:extLst>
                <a:ext uri="{FF2B5EF4-FFF2-40B4-BE49-F238E27FC236}">
                  <a16:creationId xmlns:a16="http://schemas.microsoft.com/office/drawing/2014/main" id="{6CEE3710-D653-415A-9426-2BF6D8BA5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4" y="3769"/>
              <a:ext cx="231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4" name="Line 23">
              <a:extLst>
                <a:ext uri="{FF2B5EF4-FFF2-40B4-BE49-F238E27FC236}">
                  <a16:creationId xmlns:a16="http://schemas.microsoft.com/office/drawing/2014/main" id="{ABEAE1F7-D1B5-47E1-80C6-6E6BBB07C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3830"/>
              <a:ext cx="142" cy="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" name="Line 24">
              <a:extLst>
                <a:ext uri="{FF2B5EF4-FFF2-40B4-BE49-F238E27FC236}">
                  <a16:creationId xmlns:a16="http://schemas.microsoft.com/office/drawing/2014/main" id="{81BE8EE8-F7AE-4C75-85F7-E6535E791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" y="3772"/>
              <a:ext cx="0" cy="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" name="Line 25">
              <a:extLst>
                <a:ext uri="{FF2B5EF4-FFF2-40B4-BE49-F238E27FC236}">
                  <a16:creationId xmlns:a16="http://schemas.microsoft.com/office/drawing/2014/main" id="{6C394A8E-174E-43F8-B00F-4239CECB1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5" y="3854"/>
              <a:ext cx="10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Line 26">
              <a:extLst>
                <a:ext uri="{FF2B5EF4-FFF2-40B4-BE49-F238E27FC236}">
                  <a16:creationId xmlns:a16="http://schemas.microsoft.com/office/drawing/2014/main" id="{4E7184DC-41DC-4B5B-8124-002EDB5C0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2" y="3874"/>
              <a:ext cx="69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8" name="Rectangle 27">
            <a:extLst>
              <a:ext uri="{FF2B5EF4-FFF2-40B4-BE49-F238E27FC236}">
                <a16:creationId xmlns:a16="http://schemas.microsoft.com/office/drawing/2014/main" id="{EE7A7E86-4054-47D9-BCE5-D773B81174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06379" y="6184668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89" name="Rectangle 28">
            <a:extLst>
              <a:ext uri="{FF2B5EF4-FFF2-40B4-BE49-F238E27FC236}">
                <a16:creationId xmlns:a16="http://schemas.microsoft.com/office/drawing/2014/main" id="{CA779D99-2A44-4034-BA99-C74CD5F4D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06378" y="5668729"/>
            <a:ext cx="25400" cy="25400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cxnSp>
        <p:nvCxnSpPr>
          <p:cNvPr id="290" name="AutoShape 29">
            <a:extLst>
              <a:ext uri="{FF2B5EF4-FFF2-40B4-BE49-F238E27FC236}">
                <a16:creationId xmlns:a16="http://schemas.microsoft.com/office/drawing/2014/main" id="{DFE6DA35-ADF3-4FD8-A634-4044693D8943}"/>
              </a:ext>
            </a:extLst>
          </p:cNvPr>
          <p:cNvCxnSpPr>
            <a:cxnSpLocks noChangeShapeType="1"/>
            <a:stCxn id="288" idx="2"/>
            <a:endCxn id="276" idx="2"/>
          </p:cNvCxnSpPr>
          <p:nvPr/>
        </p:nvCxnSpPr>
        <p:spPr bwMode="auto">
          <a:xfrm rot="5400000">
            <a:off x="8988085" y="5894948"/>
            <a:ext cx="3175" cy="655638"/>
          </a:xfrm>
          <a:prstGeom prst="bentConnector3">
            <a:avLst>
              <a:gd name="adj1" fmla="val 68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1" name="AutoShape 30">
            <a:extLst>
              <a:ext uri="{FF2B5EF4-FFF2-40B4-BE49-F238E27FC236}">
                <a16:creationId xmlns:a16="http://schemas.microsoft.com/office/drawing/2014/main" id="{9FD42CA9-79C2-4658-BA26-4632B39158EC}"/>
              </a:ext>
            </a:extLst>
          </p:cNvPr>
          <p:cNvCxnSpPr>
            <a:cxnSpLocks noChangeShapeType="1"/>
            <a:stCxn id="364" idx="6"/>
            <a:endCxn id="387" idx="2"/>
          </p:cNvCxnSpPr>
          <p:nvPr/>
        </p:nvCxnSpPr>
        <p:spPr bwMode="auto">
          <a:xfrm>
            <a:off x="3072267" y="4252679"/>
            <a:ext cx="765175" cy="1588"/>
          </a:xfrm>
          <a:prstGeom prst="bentConnector3">
            <a:avLst>
              <a:gd name="adj1" fmla="val 49792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2" name="AutoShape 31">
            <a:extLst>
              <a:ext uri="{FF2B5EF4-FFF2-40B4-BE49-F238E27FC236}">
                <a16:creationId xmlns:a16="http://schemas.microsoft.com/office/drawing/2014/main" id="{B16AB65A-14A3-43C5-B554-72F02A67F8DA}"/>
              </a:ext>
            </a:extLst>
          </p:cNvPr>
          <p:cNvCxnSpPr>
            <a:cxnSpLocks noChangeShapeType="1"/>
            <a:stCxn id="296" idx="6"/>
            <a:endCxn id="352" idx="2"/>
          </p:cNvCxnSpPr>
          <p:nvPr/>
        </p:nvCxnSpPr>
        <p:spPr bwMode="auto">
          <a:xfrm flipV="1">
            <a:off x="3818391" y="3284305"/>
            <a:ext cx="1027112" cy="3175"/>
          </a:xfrm>
          <a:prstGeom prst="bentConnector3">
            <a:avLst>
              <a:gd name="adj1" fmla="val 49921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3" name="Group 32">
            <a:extLst>
              <a:ext uri="{FF2B5EF4-FFF2-40B4-BE49-F238E27FC236}">
                <a16:creationId xmlns:a16="http://schemas.microsoft.com/office/drawing/2014/main" id="{F2CAF305-FBF7-4B51-8E6D-583DA8A0C9DE}"/>
              </a:ext>
            </a:extLst>
          </p:cNvPr>
          <p:cNvGrpSpPr>
            <a:grpSpLocks/>
          </p:cNvGrpSpPr>
          <p:nvPr/>
        </p:nvGrpSpPr>
        <p:grpSpPr bwMode="auto">
          <a:xfrm>
            <a:off x="2829379" y="2792180"/>
            <a:ext cx="989013" cy="519113"/>
            <a:chOff x="956" y="1949"/>
            <a:chExt cx="623" cy="327"/>
          </a:xfrm>
        </p:grpSpPr>
        <p:grpSp>
          <p:nvGrpSpPr>
            <p:cNvPr id="294" name="Group 33">
              <a:extLst>
                <a:ext uri="{FF2B5EF4-FFF2-40B4-BE49-F238E27FC236}">
                  <a16:creationId xmlns:a16="http://schemas.microsoft.com/office/drawing/2014/main" id="{0FF47BF1-2864-4409-BC10-4FC9D8146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6" y="1949"/>
              <a:ext cx="600" cy="312"/>
              <a:chOff x="860" y="2816"/>
              <a:chExt cx="1924" cy="496"/>
            </a:xfrm>
          </p:grpSpPr>
          <p:sp>
            <p:nvSpPr>
              <p:cNvPr id="297" name="Line 34">
                <a:extLst>
                  <a:ext uri="{FF2B5EF4-FFF2-40B4-BE49-F238E27FC236}">
                    <a16:creationId xmlns:a16="http://schemas.microsoft.com/office/drawing/2014/main" id="{069E03B1-BD66-4277-BC04-8D18F63C1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8" name="Arc 35">
                <a:extLst>
                  <a:ext uri="{FF2B5EF4-FFF2-40B4-BE49-F238E27FC236}">
                    <a16:creationId xmlns:a16="http://schemas.microsoft.com/office/drawing/2014/main" id="{F15419D2-1352-4DB9-819F-03ADEAA566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9" name="Arc 36">
                <a:extLst>
                  <a:ext uri="{FF2B5EF4-FFF2-40B4-BE49-F238E27FC236}">
                    <a16:creationId xmlns:a16="http://schemas.microsoft.com/office/drawing/2014/main" id="{04403808-CE31-45DD-924D-C0EB61324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0" name="Arc 37">
                <a:extLst>
                  <a:ext uri="{FF2B5EF4-FFF2-40B4-BE49-F238E27FC236}">
                    <a16:creationId xmlns:a16="http://schemas.microsoft.com/office/drawing/2014/main" id="{32207849-A37B-456F-A6F1-7EE1C6A618B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1" name="Arc 38">
                <a:extLst>
                  <a:ext uri="{FF2B5EF4-FFF2-40B4-BE49-F238E27FC236}">
                    <a16:creationId xmlns:a16="http://schemas.microsoft.com/office/drawing/2014/main" id="{E302F86A-2BBD-4402-9317-2C4DB87C30A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2" name="Arc 39">
                <a:extLst>
                  <a:ext uri="{FF2B5EF4-FFF2-40B4-BE49-F238E27FC236}">
                    <a16:creationId xmlns:a16="http://schemas.microsoft.com/office/drawing/2014/main" id="{DF35B78A-3BC5-467A-BC27-4E46DCA77A4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3" name="Line 40">
                <a:extLst>
                  <a:ext uri="{FF2B5EF4-FFF2-40B4-BE49-F238E27FC236}">
                    <a16:creationId xmlns:a16="http://schemas.microsoft.com/office/drawing/2014/main" id="{383A4448-4C4C-4DA1-B1B8-295668710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95" name="Oval 41">
              <a:extLst>
                <a:ext uri="{FF2B5EF4-FFF2-40B4-BE49-F238E27FC236}">
                  <a16:creationId xmlns:a16="http://schemas.microsoft.com/office/drawing/2014/main" id="{5C9C636D-4547-436D-965E-9EC783F34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2253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96" name="Oval 42">
              <a:extLst>
                <a:ext uri="{FF2B5EF4-FFF2-40B4-BE49-F238E27FC236}">
                  <a16:creationId xmlns:a16="http://schemas.microsoft.com/office/drawing/2014/main" id="{06B7F003-CAE3-42D7-987C-7E5611143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304" name="AutoShape 43">
            <a:extLst>
              <a:ext uri="{FF2B5EF4-FFF2-40B4-BE49-F238E27FC236}">
                <a16:creationId xmlns:a16="http://schemas.microsoft.com/office/drawing/2014/main" id="{CE2074CD-716F-4952-B54C-D5FCB15D62CE}"/>
              </a:ext>
            </a:extLst>
          </p:cNvPr>
          <p:cNvCxnSpPr>
            <a:cxnSpLocks noChangeShapeType="1"/>
            <a:stCxn id="308" idx="6"/>
            <a:endCxn id="318" idx="2"/>
          </p:cNvCxnSpPr>
          <p:nvPr/>
        </p:nvCxnSpPr>
        <p:spPr bwMode="auto">
          <a:xfrm>
            <a:off x="7566478" y="3284304"/>
            <a:ext cx="80803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5" name="Group 44">
            <a:extLst>
              <a:ext uri="{FF2B5EF4-FFF2-40B4-BE49-F238E27FC236}">
                <a16:creationId xmlns:a16="http://schemas.microsoft.com/office/drawing/2014/main" id="{903F5FB4-18DE-4BB1-9C2E-DAEB6417232A}"/>
              </a:ext>
            </a:extLst>
          </p:cNvPr>
          <p:cNvGrpSpPr>
            <a:grpSpLocks/>
          </p:cNvGrpSpPr>
          <p:nvPr/>
        </p:nvGrpSpPr>
        <p:grpSpPr bwMode="auto">
          <a:xfrm>
            <a:off x="6574292" y="2789005"/>
            <a:ext cx="992187" cy="519113"/>
            <a:chOff x="3256" y="1947"/>
            <a:chExt cx="625" cy="327"/>
          </a:xfrm>
        </p:grpSpPr>
        <p:grpSp>
          <p:nvGrpSpPr>
            <p:cNvPr id="306" name="Group 45">
              <a:extLst>
                <a:ext uri="{FF2B5EF4-FFF2-40B4-BE49-F238E27FC236}">
                  <a16:creationId xmlns:a16="http://schemas.microsoft.com/office/drawing/2014/main" id="{2AB4F7E5-61BC-4875-9D43-6156E0DE83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" y="1947"/>
              <a:ext cx="600" cy="312"/>
              <a:chOff x="860" y="2816"/>
              <a:chExt cx="1924" cy="496"/>
            </a:xfrm>
          </p:grpSpPr>
          <p:sp>
            <p:nvSpPr>
              <p:cNvPr id="309" name="Line 46">
                <a:extLst>
                  <a:ext uri="{FF2B5EF4-FFF2-40B4-BE49-F238E27FC236}">
                    <a16:creationId xmlns:a16="http://schemas.microsoft.com/office/drawing/2014/main" id="{0B657DF8-EEBB-45BB-AB86-DC5AAE23C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" name="Arc 47">
                <a:extLst>
                  <a:ext uri="{FF2B5EF4-FFF2-40B4-BE49-F238E27FC236}">
                    <a16:creationId xmlns:a16="http://schemas.microsoft.com/office/drawing/2014/main" id="{F22A559A-8596-4E30-8ADF-85E8FBFFDF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1" name="Arc 48">
                <a:extLst>
                  <a:ext uri="{FF2B5EF4-FFF2-40B4-BE49-F238E27FC236}">
                    <a16:creationId xmlns:a16="http://schemas.microsoft.com/office/drawing/2014/main" id="{222BF5C2-5BC8-49F4-A6C8-ECA1ACC5F0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" name="Arc 49">
                <a:extLst>
                  <a:ext uri="{FF2B5EF4-FFF2-40B4-BE49-F238E27FC236}">
                    <a16:creationId xmlns:a16="http://schemas.microsoft.com/office/drawing/2014/main" id="{3BA29DDF-8A98-4F64-98C0-3CA1AB8AAD3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3" name="Arc 50">
                <a:extLst>
                  <a:ext uri="{FF2B5EF4-FFF2-40B4-BE49-F238E27FC236}">
                    <a16:creationId xmlns:a16="http://schemas.microsoft.com/office/drawing/2014/main" id="{FEEC8D51-8357-4CB5-B90C-716EA06FADF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4" name="Arc 51">
                <a:extLst>
                  <a:ext uri="{FF2B5EF4-FFF2-40B4-BE49-F238E27FC236}">
                    <a16:creationId xmlns:a16="http://schemas.microsoft.com/office/drawing/2014/main" id="{3E4880F2-BF19-47CE-9786-69269EB8C88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5" name="Line 52">
                <a:extLst>
                  <a:ext uri="{FF2B5EF4-FFF2-40B4-BE49-F238E27FC236}">
                    <a16:creationId xmlns:a16="http://schemas.microsoft.com/office/drawing/2014/main" id="{503093D3-949D-43ED-B507-B17E7F4F5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7" name="Oval 53">
              <a:extLst>
                <a:ext uri="{FF2B5EF4-FFF2-40B4-BE49-F238E27FC236}">
                  <a16:creationId xmlns:a16="http://schemas.microsoft.com/office/drawing/2014/main" id="{0980DBE0-9969-49BA-B76C-5E6DCD999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" name="Oval 54">
              <a:extLst>
                <a:ext uri="{FF2B5EF4-FFF2-40B4-BE49-F238E27FC236}">
                  <a16:creationId xmlns:a16="http://schemas.microsoft.com/office/drawing/2014/main" id="{749E8D5D-28A8-4C99-84F2-70C182BBA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2247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316" name="Group 55">
            <a:extLst>
              <a:ext uri="{FF2B5EF4-FFF2-40B4-BE49-F238E27FC236}">
                <a16:creationId xmlns:a16="http://schemas.microsoft.com/office/drawing/2014/main" id="{5ACFC597-DEFE-4738-991F-0102097FB96C}"/>
              </a:ext>
            </a:extLst>
          </p:cNvPr>
          <p:cNvGrpSpPr>
            <a:grpSpLocks/>
          </p:cNvGrpSpPr>
          <p:nvPr/>
        </p:nvGrpSpPr>
        <p:grpSpPr bwMode="auto">
          <a:xfrm>
            <a:off x="8374517" y="2758843"/>
            <a:ext cx="985837" cy="542925"/>
            <a:chOff x="4601" y="1928"/>
            <a:chExt cx="621" cy="342"/>
          </a:xfrm>
        </p:grpSpPr>
        <p:grpSp>
          <p:nvGrpSpPr>
            <p:cNvPr id="317" name="Group 56">
              <a:extLst>
                <a:ext uri="{FF2B5EF4-FFF2-40B4-BE49-F238E27FC236}">
                  <a16:creationId xmlns:a16="http://schemas.microsoft.com/office/drawing/2014/main" id="{B69D5665-F1A5-44BB-AB41-5D3BDFD2BC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5" y="1928"/>
              <a:ext cx="596" cy="336"/>
              <a:chOff x="860" y="2816"/>
              <a:chExt cx="1924" cy="496"/>
            </a:xfrm>
          </p:grpSpPr>
          <p:sp>
            <p:nvSpPr>
              <p:cNvPr id="320" name="Line 57">
                <a:extLst>
                  <a:ext uri="{FF2B5EF4-FFF2-40B4-BE49-F238E27FC236}">
                    <a16:creationId xmlns:a16="http://schemas.microsoft.com/office/drawing/2014/main" id="{BADB79F6-7631-41FF-A1F8-184B521BC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1" name="Arc 58">
                <a:extLst>
                  <a:ext uri="{FF2B5EF4-FFF2-40B4-BE49-F238E27FC236}">
                    <a16:creationId xmlns:a16="http://schemas.microsoft.com/office/drawing/2014/main" id="{6860694B-9F86-44A7-B66D-4D313AD47D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2" name="Arc 59">
                <a:extLst>
                  <a:ext uri="{FF2B5EF4-FFF2-40B4-BE49-F238E27FC236}">
                    <a16:creationId xmlns:a16="http://schemas.microsoft.com/office/drawing/2014/main" id="{81842E1A-9293-4706-9B7B-CF4A8081DB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3" name="Arc 60">
                <a:extLst>
                  <a:ext uri="{FF2B5EF4-FFF2-40B4-BE49-F238E27FC236}">
                    <a16:creationId xmlns:a16="http://schemas.microsoft.com/office/drawing/2014/main" id="{512A85A2-92C0-4B77-BBB0-5D9CD5D145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4" name="Arc 61">
                <a:extLst>
                  <a:ext uri="{FF2B5EF4-FFF2-40B4-BE49-F238E27FC236}">
                    <a16:creationId xmlns:a16="http://schemas.microsoft.com/office/drawing/2014/main" id="{9BEE2C87-BAAC-40E6-AACE-735D5FD210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5" name="Arc 62">
                <a:extLst>
                  <a:ext uri="{FF2B5EF4-FFF2-40B4-BE49-F238E27FC236}">
                    <a16:creationId xmlns:a16="http://schemas.microsoft.com/office/drawing/2014/main" id="{060480AD-592F-47B1-9313-750CA68EEBE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6" name="Line 63">
                <a:extLst>
                  <a:ext uri="{FF2B5EF4-FFF2-40B4-BE49-F238E27FC236}">
                    <a16:creationId xmlns:a16="http://schemas.microsoft.com/office/drawing/2014/main" id="{CE31500B-2F75-4DD6-9757-721601D8F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18" name="Oval 64">
              <a:extLst>
                <a:ext uri="{FF2B5EF4-FFF2-40B4-BE49-F238E27FC236}">
                  <a16:creationId xmlns:a16="http://schemas.microsoft.com/office/drawing/2014/main" id="{99C4987E-E426-435C-8BD1-8AE96C04E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2247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19" name="Oval 65">
              <a:extLst>
                <a:ext uri="{FF2B5EF4-FFF2-40B4-BE49-F238E27FC236}">
                  <a16:creationId xmlns:a16="http://schemas.microsoft.com/office/drawing/2014/main" id="{AA7D9EB6-430C-40FB-A556-4B7364568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" y="2243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327" name="Group 66">
            <a:extLst>
              <a:ext uri="{FF2B5EF4-FFF2-40B4-BE49-F238E27FC236}">
                <a16:creationId xmlns:a16="http://schemas.microsoft.com/office/drawing/2014/main" id="{A61AFCAF-EAF5-4F57-8AAF-BCDC997AA289}"/>
              </a:ext>
            </a:extLst>
          </p:cNvPr>
          <p:cNvGrpSpPr>
            <a:grpSpLocks/>
          </p:cNvGrpSpPr>
          <p:nvPr/>
        </p:nvGrpSpPr>
        <p:grpSpPr bwMode="auto">
          <a:xfrm>
            <a:off x="7510917" y="3717692"/>
            <a:ext cx="992187" cy="519112"/>
            <a:chOff x="3944" y="2401"/>
            <a:chExt cx="625" cy="327"/>
          </a:xfrm>
        </p:grpSpPr>
        <p:grpSp>
          <p:nvGrpSpPr>
            <p:cNvPr id="328" name="Group 67">
              <a:extLst>
                <a:ext uri="{FF2B5EF4-FFF2-40B4-BE49-F238E27FC236}">
                  <a16:creationId xmlns:a16="http://schemas.microsoft.com/office/drawing/2014/main" id="{30311FFC-0369-4AB9-9CBD-D4DC7186B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6" y="2401"/>
              <a:ext cx="600" cy="312"/>
              <a:chOff x="860" y="2816"/>
              <a:chExt cx="1924" cy="496"/>
            </a:xfrm>
          </p:grpSpPr>
          <p:sp>
            <p:nvSpPr>
              <p:cNvPr id="331" name="Line 68">
                <a:extLst>
                  <a:ext uri="{FF2B5EF4-FFF2-40B4-BE49-F238E27FC236}">
                    <a16:creationId xmlns:a16="http://schemas.microsoft.com/office/drawing/2014/main" id="{9C8E4B11-37B6-4D04-81C3-486812CA2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2" name="Arc 69">
                <a:extLst>
                  <a:ext uri="{FF2B5EF4-FFF2-40B4-BE49-F238E27FC236}">
                    <a16:creationId xmlns:a16="http://schemas.microsoft.com/office/drawing/2014/main" id="{76ADFEEE-E3C8-4CBE-8ED2-2FB830ACD9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3" name="Arc 70">
                <a:extLst>
                  <a:ext uri="{FF2B5EF4-FFF2-40B4-BE49-F238E27FC236}">
                    <a16:creationId xmlns:a16="http://schemas.microsoft.com/office/drawing/2014/main" id="{114D9C34-D27B-4463-A70B-B951DAE4F3B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4" name="Arc 71">
                <a:extLst>
                  <a:ext uri="{FF2B5EF4-FFF2-40B4-BE49-F238E27FC236}">
                    <a16:creationId xmlns:a16="http://schemas.microsoft.com/office/drawing/2014/main" id="{6FA9D439-6E4F-4755-BED4-47BD265AB4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5" name="Arc 72">
                <a:extLst>
                  <a:ext uri="{FF2B5EF4-FFF2-40B4-BE49-F238E27FC236}">
                    <a16:creationId xmlns:a16="http://schemas.microsoft.com/office/drawing/2014/main" id="{E115CBCB-E94C-4941-BBB1-1E24DBCB85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6" name="Arc 73">
                <a:extLst>
                  <a:ext uri="{FF2B5EF4-FFF2-40B4-BE49-F238E27FC236}">
                    <a16:creationId xmlns:a16="http://schemas.microsoft.com/office/drawing/2014/main" id="{93884FEC-C150-4991-A421-667FCDFB3A1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7" name="Line 74">
                <a:extLst>
                  <a:ext uri="{FF2B5EF4-FFF2-40B4-BE49-F238E27FC236}">
                    <a16:creationId xmlns:a16="http://schemas.microsoft.com/office/drawing/2014/main" id="{C48F7D7D-AA73-47A7-AE3F-2DFE90C02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9" name="Oval 75">
              <a:extLst>
                <a:ext uri="{FF2B5EF4-FFF2-40B4-BE49-F238E27FC236}">
                  <a16:creationId xmlns:a16="http://schemas.microsoft.com/office/drawing/2014/main" id="{3A2CD5F3-654D-4033-8543-7E7F2D760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2705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30" name="Oval 76">
              <a:extLst>
                <a:ext uri="{FF2B5EF4-FFF2-40B4-BE49-F238E27FC236}">
                  <a16:creationId xmlns:a16="http://schemas.microsoft.com/office/drawing/2014/main" id="{994CCFC8-5C0C-47C8-8284-2AF1A1226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270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338" name="AutoShape 77">
            <a:extLst>
              <a:ext uri="{FF2B5EF4-FFF2-40B4-BE49-F238E27FC236}">
                <a16:creationId xmlns:a16="http://schemas.microsoft.com/office/drawing/2014/main" id="{A6A1ACAB-331E-4150-8974-1E320E5973E9}"/>
              </a:ext>
            </a:extLst>
          </p:cNvPr>
          <p:cNvCxnSpPr>
            <a:cxnSpLocks noChangeShapeType="1"/>
            <a:stCxn id="353" idx="6"/>
            <a:endCxn id="307" idx="2"/>
          </p:cNvCxnSpPr>
          <p:nvPr/>
        </p:nvCxnSpPr>
        <p:spPr bwMode="auto">
          <a:xfrm>
            <a:off x="5821817" y="3287480"/>
            <a:ext cx="752475" cy="3175"/>
          </a:xfrm>
          <a:prstGeom prst="bentConnector3">
            <a:avLst>
              <a:gd name="adj1" fmla="val 49787"/>
            </a:avLst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9" name="Group 78">
            <a:extLst>
              <a:ext uri="{FF2B5EF4-FFF2-40B4-BE49-F238E27FC236}">
                <a16:creationId xmlns:a16="http://schemas.microsoft.com/office/drawing/2014/main" id="{04B79F9E-5D49-4493-A18E-8362C4A7BD48}"/>
              </a:ext>
            </a:extLst>
          </p:cNvPr>
          <p:cNvGrpSpPr>
            <a:grpSpLocks/>
          </p:cNvGrpSpPr>
          <p:nvPr/>
        </p:nvGrpSpPr>
        <p:grpSpPr bwMode="auto">
          <a:xfrm>
            <a:off x="5693228" y="3749442"/>
            <a:ext cx="952500" cy="495300"/>
            <a:chOff x="860" y="2816"/>
            <a:chExt cx="1924" cy="496"/>
          </a:xfrm>
        </p:grpSpPr>
        <p:sp>
          <p:nvSpPr>
            <p:cNvPr id="340" name="Line 79">
              <a:extLst>
                <a:ext uri="{FF2B5EF4-FFF2-40B4-BE49-F238E27FC236}">
                  <a16:creationId xmlns:a16="http://schemas.microsoft.com/office/drawing/2014/main" id="{4C73F0DA-1221-45F8-87EF-B053C13B19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072"/>
              <a:ext cx="0" cy="240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Arc 80">
              <a:extLst>
                <a:ext uri="{FF2B5EF4-FFF2-40B4-BE49-F238E27FC236}">
                  <a16:creationId xmlns:a16="http://schemas.microsoft.com/office/drawing/2014/main" id="{F0A9218C-DC62-4D01-8BF6-2ABA88443259}"/>
                </a:ext>
              </a:extLst>
            </p:cNvPr>
            <p:cNvSpPr>
              <a:spLocks/>
            </p:cNvSpPr>
            <p:nvPr/>
          </p:nvSpPr>
          <p:spPr bwMode="auto">
            <a:xfrm rot="16058654" flipV="1">
              <a:off x="921" y="2759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2" name="Arc 81">
              <a:extLst>
                <a:ext uri="{FF2B5EF4-FFF2-40B4-BE49-F238E27FC236}">
                  <a16:creationId xmlns:a16="http://schemas.microsoft.com/office/drawing/2014/main" id="{C6CFDBDC-FD21-4925-9E4B-FF3582C04A6C}"/>
                </a:ext>
              </a:extLst>
            </p:cNvPr>
            <p:cNvSpPr>
              <a:spLocks/>
            </p:cNvSpPr>
            <p:nvPr/>
          </p:nvSpPr>
          <p:spPr bwMode="auto">
            <a:xfrm rot="16058654" flipV="1">
              <a:off x="1308" y="2765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3" name="Arc 82">
              <a:extLst>
                <a:ext uri="{FF2B5EF4-FFF2-40B4-BE49-F238E27FC236}">
                  <a16:creationId xmlns:a16="http://schemas.microsoft.com/office/drawing/2014/main" id="{5B6F823B-6BBF-4EC4-91FC-2FE3ED0792EE}"/>
                </a:ext>
              </a:extLst>
            </p:cNvPr>
            <p:cNvSpPr>
              <a:spLocks/>
            </p:cNvSpPr>
            <p:nvPr/>
          </p:nvSpPr>
          <p:spPr bwMode="auto">
            <a:xfrm rot="16058654" flipV="1">
              <a:off x="1689" y="2767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4" name="Arc 83">
              <a:extLst>
                <a:ext uri="{FF2B5EF4-FFF2-40B4-BE49-F238E27FC236}">
                  <a16:creationId xmlns:a16="http://schemas.microsoft.com/office/drawing/2014/main" id="{DE7C9769-1CCC-4334-AB54-AD40DBF49EAA}"/>
                </a:ext>
              </a:extLst>
            </p:cNvPr>
            <p:cNvSpPr>
              <a:spLocks/>
            </p:cNvSpPr>
            <p:nvPr/>
          </p:nvSpPr>
          <p:spPr bwMode="auto">
            <a:xfrm rot="16058654" flipV="1">
              <a:off x="2072" y="2773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5" name="Arc 84">
              <a:extLst>
                <a:ext uri="{FF2B5EF4-FFF2-40B4-BE49-F238E27FC236}">
                  <a16:creationId xmlns:a16="http://schemas.microsoft.com/office/drawing/2014/main" id="{7724251B-FAC0-474D-A441-78F7AE7FDD33}"/>
                </a:ext>
              </a:extLst>
            </p:cNvPr>
            <p:cNvSpPr>
              <a:spLocks/>
            </p:cNvSpPr>
            <p:nvPr/>
          </p:nvSpPr>
          <p:spPr bwMode="auto">
            <a:xfrm rot="16058654" flipV="1">
              <a:off x="2456" y="2755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6" name="Line 85">
              <a:extLst>
                <a:ext uri="{FF2B5EF4-FFF2-40B4-BE49-F238E27FC236}">
                  <a16:creationId xmlns:a16="http://schemas.microsoft.com/office/drawing/2014/main" id="{C1259486-6A01-42E6-9839-AB52FF7BB5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3072"/>
              <a:ext cx="0" cy="240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7" name="Oval 86">
            <a:extLst>
              <a:ext uri="{FF2B5EF4-FFF2-40B4-BE49-F238E27FC236}">
                <a16:creationId xmlns:a16="http://schemas.microsoft.com/office/drawing/2014/main" id="{9839D431-61D7-4D8F-B96F-4FB8BBB02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766" y="4232042"/>
            <a:ext cx="36512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48" name="Oval 87">
            <a:extLst>
              <a:ext uri="{FF2B5EF4-FFF2-40B4-BE49-F238E27FC236}">
                <a16:creationId xmlns:a16="http://schemas.microsoft.com/office/drawing/2014/main" id="{B5AB636E-B21B-4047-AB71-3D425C8F9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679" y="4200292"/>
            <a:ext cx="36513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cxnSp>
        <p:nvCxnSpPr>
          <p:cNvPr id="349" name="AutoShape 88">
            <a:extLst>
              <a:ext uri="{FF2B5EF4-FFF2-40B4-BE49-F238E27FC236}">
                <a16:creationId xmlns:a16="http://schemas.microsoft.com/office/drawing/2014/main" id="{3DB27BB5-CE7F-4654-82D2-AFE433AB12B4}"/>
              </a:ext>
            </a:extLst>
          </p:cNvPr>
          <p:cNvCxnSpPr>
            <a:cxnSpLocks noChangeShapeType="1"/>
            <a:stCxn id="388" idx="6"/>
            <a:endCxn id="347" idx="2"/>
          </p:cNvCxnSpPr>
          <p:nvPr/>
        </p:nvCxnSpPr>
        <p:spPr bwMode="auto">
          <a:xfrm flipV="1">
            <a:off x="4813754" y="4251092"/>
            <a:ext cx="862013" cy="6350"/>
          </a:xfrm>
          <a:prstGeom prst="bentConnector3">
            <a:avLst>
              <a:gd name="adj1" fmla="val 49907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0" name="Group 89">
            <a:extLst>
              <a:ext uri="{FF2B5EF4-FFF2-40B4-BE49-F238E27FC236}">
                <a16:creationId xmlns:a16="http://schemas.microsoft.com/office/drawing/2014/main" id="{2A266C3A-7868-40D5-8ECD-FB1063FC810E}"/>
              </a:ext>
            </a:extLst>
          </p:cNvPr>
          <p:cNvGrpSpPr>
            <a:grpSpLocks/>
          </p:cNvGrpSpPr>
          <p:nvPr/>
        </p:nvGrpSpPr>
        <p:grpSpPr bwMode="auto">
          <a:xfrm>
            <a:off x="4845504" y="2758842"/>
            <a:ext cx="976313" cy="546100"/>
            <a:chOff x="2347" y="1930"/>
            <a:chExt cx="615" cy="344"/>
          </a:xfrm>
        </p:grpSpPr>
        <p:grpSp>
          <p:nvGrpSpPr>
            <p:cNvPr id="351" name="Group 90">
              <a:extLst>
                <a:ext uri="{FF2B5EF4-FFF2-40B4-BE49-F238E27FC236}">
                  <a16:creationId xmlns:a16="http://schemas.microsoft.com/office/drawing/2014/main" id="{F5C34C7C-8AEB-42E2-970C-8B0F7A447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5" y="1930"/>
              <a:ext cx="596" cy="336"/>
              <a:chOff x="860" y="2816"/>
              <a:chExt cx="1924" cy="496"/>
            </a:xfrm>
          </p:grpSpPr>
          <p:sp>
            <p:nvSpPr>
              <p:cNvPr id="354" name="Line 91">
                <a:extLst>
                  <a:ext uri="{FF2B5EF4-FFF2-40B4-BE49-F238E27FC236}">
                    <a16:creationId xmlns:a16="http://schemas.microsoft.com/office/drawing/2014/main" id="{976F1205-D29A-4EF4-8120-E89836B18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" name="Arc 92">
                <a:extLst>
                  <a:ext uri="{FF2B5EF4-FFF2-40B4-BE49-F238E27FC236}">
                    <a16:creationId xmlns:a16="http://schemas.microsoft.com/office/drawing/2014/main" id="{EC6F8F6D-E34D-4DA4-8886-6B682690B36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6" name="Arc 93">
                <a:extLst>
                  <a:ext uri="{FF2B5EF4-FFF2-40B4-BE49-F238E27FC236}">
                    <a16:creationId xmlns:a16="http://schemas.microsoft.com/office/drawing/2014/main" id="{0F34EA8A-6493-4498-A59C-065E346AAE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7" name="Arc 94">
                <a:extLst>
                  <a:ext uri="{FF2B5EF4-FFF2-40B4-BE49-F238E27FC236}">
                    <a16:creationId xmlns:a16="http://schemas.microsoft.com/office/drawing/2014/main" id="{3197EFD5-734D-4F59-AE55-E551A2610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" name="Arc 95">
                <a:extLst>
                  <a:ext uri="{FF2B5EF4-FFF2-40B4-BE49-F238E27FC236}">
                    <a16:creationId xmlns:a16="http://schemas.microsoft.com/office/drawing/2014/main" id="{E54F3FC3-A03B-4F69-BEA6-1F9A251E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" name="Arc 96">
                <a:extLst>
                  <a:ext uri="{FF2B5EF4-FFF2-40B4-BE49-F238E27FC236}">
                    <a16:creationId xmlns:a16="http://schemas.microsoft.com/office/drawing/2014/main" id="{5AD08A72-9188-4B61-A966-392144A2A2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0" name="Line 97">
                <a:extLst>
                  <a:ext uri="{FF2B5EF4-FFF2-40B4-BE49-F238E27FC236}">
                    <a16:creationId xmlns:a16="http://schemas.microsoft.com/office/drawing/2014/main" id="{28B30D05-839D-40AC-A5AB-E9CA81C12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2" name="Oval 98">
              <a:extLst>
                <a:ext uri="{FF2B5EF4-FFF2-40B4-BE49-F238E27FC236}">
                  <a16:creationId xmlns:a16="http://schemas.microsoft.com/office/drawing/2014/main" id="{8D02069B-D3CF-4975-927D-33B3ECC75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53" name="Oval 99">
              <a:extLst>
                <a:ext uri="{FF2B5EF4-FFF2-40B4-BE49-F238E27FC236}">
                  <a16:creationId xmlns:a16="http://schemas.microsoft.com/office/drawing/2014/main" id="{D4045472-0888-41E1-8D05-5F33A06BF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361" name="Group 100">
            <a:extLst>
              <a:ext uri="{FF2B5EF4-FFF2-40B4-BE49-F238E27FC236}">
                <a16:creationId xmlns:a16="http://schemas.microsoft.com/office/drawing/2014/main" id="{89BB22B8-A805-4AA4-9F31-98522AEF6DA4}"/>
              </a:ext>
            </a:extLst>
          </p:cNvPr>
          <p:cNvGrpSpPr>
            <a:grpSpLocks/>
          </p:cNvGrpSpPr>
          <p:nvPr/>
        </p:nvGrpSpPr>
        <p:grpSpPr bwMode="auto">
          <a:xfrm>
            <a:off x="2095954" y="3724042"/>
            <a:ext cx="976313" cy="546100"/>
            <a:chOff x="2347" y="1930"/>
            <a:chExt cx="615" cy="344"/>
          </a:xfrm>
        </p:grpSpPr>
        <p:grpSp>
          <p:nvGrpSpPr>
            <p:cNvPr id="362" name="Group 101">
              <a:extLst>
                <a:ext uri="{FF2B5EF4-FFF2-40B4-BE49-F238E27FC236}">
                  <a16:creationId xmlns:a16="http://schemas.microsoft.com/office/drawing/2014/main" id="{AFDDF4C7-743B-49AE-89D2-C29F567D1C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5" y="1930"/>
              <a:ext cx="596" cy="336"/>
              <a:chOff x="860" y="2816"/>
              <a:chExt cx="1924" cy="496"/>
            </a:xfrm>
          </p:grpSpPr>
          <p:sp>
            <p:nvSpPr>
              <p:cNvPr id="365" name="Line 102">
                <a:extLst>
                  <a:ext uri="{FF2B5EF4-FFF2-40B4-BE49-F238E27FC236}">
                    <a16:creationId xmlns:a16="http://schemas.microsoft.com/office/drawing/2014/main" id="{32CAF62D-D785-4FE5-AA4E-A7CE1A5EE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6" name="Arc 103">
                <a:extLst>
                  <a:ext uri="{FF2B5EF4-FFF2-40B4-BE49-F238E27FC236}">
                    <a16:creationId xmlns:a16="http://schemas.microsoft.com/office/drawing/2014/main" id="{3AE8732E-8218-4494-AEAC-5D45EF7402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7" name="Arc 104">
                <a:extLst>
                  <a:ext uri="{FF2B5EF4-FFF2-40B4-BE49-F238E27FC236}">
                    <a16:creationId xmlns:a16="http://schemas.microsoft.com/office/drawing/2014/main" id="{9C13F9B7-F883-446C-8473-BBAF06B1CE4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" name="Arc 105">
                <a:extLst>
                  <a:ext uri="{FF2B5EF4-FFF2-40B4-BE49-F238E27FC236}">
                    <a16:creationId xmlns:a16="http://schemas.microsoft.com/office/drawing/2014/main" id="{1C9E3CEC-DA8C-4BA3-87F9-8BEDA5B929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9" name="Arc 106">
                <a:extLst>
                  <a:ext uri="{FF2B5EF4-FFF2-40B4-BE49-F238E27FC236}">
                    <a16:creationId xmlns:a16="http://schemas.microsoft.com/office/drawing/2014/main" id="{E1A9E37D-C4C4-4DE4-9C39-61B3F0028A7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0" name="Arc 107">
                <a:extLst>
                  <a:ext uri="{FF2B5EF4-FFF2-40B4-BE49-F238E27FC236}">
                    <a16:creationId xmlns:a16="http://schemas.microsoft.com/office/drawing/2014/main" id="{AED16F6D-445D-4D31-848A-E24E043E88A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1" name="Line 108">
                <a:extLst>
                  <a:ext uri="{FF2B5EF4-FFF2-40B4-BE49-F238E27FC236}">
                    <a16:creationId xmlns:a16="http://schemas.microsoft.com/office/drawing/2014/main" id="{7F66BCC2-67C2-4D87-9C98-D6BD6EBEA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3" name="Oval 109">
              <a:extLst>
                <a:ext uri="{FF2B5EF4-FFF2-40B4-BE49-F238E27FC236}">
                  <a16:creationId xmlns:a16="http://schemas.microsoft.com/office/drawing/2014/main" id="{0B47D340-FEF7-4056-ABA4-0AD2F1B5C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64" name="Oval 110">
              <a:extLst>
                <a:ext uri="{FF2B5EF4-FFF2-40B4-BE49-F238E27FC236}">
                  <a16:creationId xmlns:a16="http://schemas.microsoft.com/office/drawing/2014/main" id="{1AEC7398-D2CD-4B3B-AE73-543B3B21E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372" name="AutoShape 111">
            <a:extLst>
              <a:ext uri="{FF2B5EF4-FFF2-40B4-BE49-F238E27FC236}">
                <a16:creationId xmlns:a16="http://schemas.microsoft.com/office/drawing/2014/main" id="{0B4D412D-4CA3-4704-B1DE-F2CD3B4EFE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45729" y="4219342"/>
            <a:ext cx="906463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3" name="Freeform 112">
            <a:extLst>
              <a:ext uri="{FF2B5EF4-FFF2-40B4-BE49-F238E27FC236}">
                <a16:creationId xmlns:a16="http://schemas.microsoft.com/office/drawing/2014/main" id="{7FB4F772-0930-4BD7-84D4-2EDF92FD919C}"/>
              </a:ext>
            </a:extLst>
          </p:cNvPr>
          <p:cNvSpPr>
            <a:spLocks/>
          </p:cNvSpPr>
          <p:nvPr/>
        </p:nvSpPr>
        <p:spPr bwMode="auto">
          <a:xfrm>
            <a:off x="1995942" y="5570304"/>
            <a:ext cx="193675" cy="598488"/>
          </a:xfrm>
          <a:custGeom>
            <a:avLst/>
            <a:gdLst>
              <a:gd name="T0" fmla="*/ 193675 w 51"/>
              <a:gd name="T1" fmla="*/ 0 h 256"/>
              <a:gd name="T2" fmla="*/ 193675 w 51"/>
              <a:gd name="T3" fmla="*/ 121568 h 256"/>
              <a:gd name="T4" fmla="*/ 0 w 51"/>
              <a:gd name="T5" fmla="*/ 180014 h 256"/>
              <a:gd name="T6" fmla="*/ 193675 w 51"/>
              <a:gd name="T7" fmla="*/ 240798 h 256"/>
              <a:gd name="T8" fmla="*/ 0 w 51"/>
              <a:gd name="T9" fmla="*/ 299244 h 256"/>
              <a:gd name="T10" fmla="*/ 193675 w 51"/>
              <a:gd name="T11" fmla="*/ 360028 h 256"/>
              <a:gd name="T12" fmla="*/ 0 w 51"/>
              <a:gd name="T13" fmla="*/ 418474 h 256"/>
              <a:gd name="T14" fmla="*/ 193675 w 51"/>
              <a:gd name="T15" fmla="*/ 479258 h 256"/>
              <a:gd name="T16" fmla="*/ 193675 w 51"/>
              <a:gd name="T17" fmla="*/ 598488 h 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" h="256">
                <a:moveTo>
                  <a:pt x="51" y="0"/>
                </a:moveTo>
                <a:lnTo>
                  <a:pt x="51" y="52"/>
                </a:lnTo>
                <a:lnTo>
                  <a:pt x="0" y="77"/>
                </a:lnTo>
                <a:lnTo>
                  <a:pt x="51" y="103"/>
                </a:lnTo>
                <a:lnTo>
                  <a:pt x="0" y="128"/>
                </a:lnTo>
                <a:lnTo>
                  <a:pt x="51" y="154"/>
                </a:lnTo>
                <a:lnTo>
                  <a:pt x="0" y="179"/>
                </a:lnTo>
                <a:lnTo>
                  <a:pt x="51" y="205"/>
                </a:lnTo>
                <a:lnTo>
                  <a:pt x="51" y="256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4" name="Line 113">
            <a:extLst>
              <a:ext uri="{FF2B5EF4-FFF2-40B4-BE49-F238E27FC236}">
                <a16:creationId xmlns:a16="http://schemas.microsoft.com/office/drawing/2014/main" id="{A65921C4-7687-48B8-966C-FC53A820D6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9891" y="5616342"/>
            <a:ext cx="341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5" name="Line 114">
            <a:extLst>
              <a:ext uri="{FF2B5EF4-FFF2-40B4-BE49-F238E27FC236}">
                <a16:creationId xmlns:a16="http://schemas.microsoft.com/office/drawing/2014/main" id="{C7816628-D526-4237-95E7-BD53194F6C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9891" y="6141804"/>
            <a:ext cx="341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6" name="Line 115">
            <a:extLst>
              <a:ext uri="{FF2B5EF4-FFF2-40B4-BE49-F238E27FC236}">
                <a16:creationId xmlns:a16="http://schemas.microsoft.com/office/drawing/2014/main" id="{D7B80C62-22B1-4B2B-88DD-FDD2AA2B93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56242" y="5621105"/>
            <a:ext cx="1587" cy="13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7" name="Line 116">
            <a:extLst>
              <a:ext uri="{FF2B5EF4-FFF2-40B4-BE49-F238E27FC236}">
                <a16:creationId xmlns:a16="http://schemas.microsoft.com/office/drawing/2014/main" id="{296558C8-C03C-4303-9200-F687ECA823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56242" y="6005280"/>
            <a:ext cx="1587" cy="13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" name="Line 117">
            <a:extLst>
              <a:ext uri="{FF2B5EF4-FFF2-40B4-BE49-F238E27FC236}">
                <a16:creationId xmlns:a16="http://schemas.microsoft.com/office/drawing/2014/main" id="{BA101F11-80FA-4FF7-8CAC-B1252E02E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4654" y="5783030"/>
            <a:ext cx="4763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" name="Oval 118">
            <a:extLst>
              <a:ext uri="{FF2B5EF4-FFF2-40B4-BE49-F238E27FC236}">
                <a16:creationId xmlns:a16="http://schemas.microsoft.com/office/drawing/2014/main" id="{E393725B-9550-4C15-910F-FED73BFFBD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9891" y="6000517"/>
            <a:ext cx="17462" cy="1746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80" name="Rectangle 119">
            <a:extLst>
              <a:ext uri="{FF2B5EF4-FFF2-40B4-BE49-F238E27FC236}">
                <a16:creationId xmlns:a16="http://schemas.microsoft.com/office/drawing/2014/main" id="{57EA3F8D-B069-4A24-B15A-B053D506AB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504" y="6164030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81" name="Rectangle 120">
            <a:extLst>
              <a:ext uri="{FF2B5EF4-FFF2-40B4-BE49-F238E27FC236}">
                <a16:creationId xmlns:a16="http://schemas.microsoft.com/office/drawing/2014/main" id="{E010D921-3965-4FB1-B622-A17C8DDC70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504" y="5559193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82" name="Oval 121">
            <a:extLst>
              <a:ext uri="{FF2B5EF4-FFF2-40B4-BE49-F238E27FC236}">
                <a16:creationId xmlns:a16="http://schemas.microsoft.com/office/drawing/2014/main" id="{D21334BE-69EF-478F-998C-14A862EC34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18954" y="5778267"/>
            <a:ext cx="17463" cy="1746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83" name="Text Box 122">
            <a:extLst>
              <a:ext uri="{FF2B5EF4-FFF2-40B4-BE49-F238E27FC236}">
                <a16:creationId xmlns:a16="http://schemas.microsoft.com/office/drawing/2014/main" id="{813A145F-FC21-4267-B587-0F1EE6B3A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041" y="5422667"/>
            <a:ext cx="1223962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fr-CH" altLang="en-US" sz="1400">
                <a:latin typeface="Arial" panose="020B0604020202020204" pitchFamily="34" charset="0"/>
              </a:rPr>
              <a:t>Energy Extraction: </a:t>
            </a:r>
            <a:r>
              <a:rPr lang="fr-CH" altLang="en-US" sz="1400">
                <a:solidFill>
                  <a:srgbClr val="008000"/>
                </a:solidFill>
                <a:latin typeface="Arial" panose="020B0604020202020204" pitchFamily="34" charset="0"/>
              </a:rPr>
              <a:t>switch closed</a:t>
            </a:r>
            <a:endParaRPr lang="en-US" altLang="en-US" sz="14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384" name="Oval 123">
            <a:extLst>
              <a:ext uri="{FF2B5EF4-FFF2-40B4-BE49-F238E27FC236}">
                <a16:creationId xmlns:a16="http://schemas.microsoft.com/office/drawing/2014/main" id="{9D2F9330-0C89-4674-96F1-1891D83131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6716" y="5759217"/>
            <a:ext cx="17462" cy="1746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385" name="Group 124">
            <a:extLst>
              <a:ext uri="{FF2B5EF4-FFF2-40B4-BE49-F238E27FC236}">
                <a16:creationId xmlns:a16="http://schemas.microsoft.com/office/drawing/2014/main" id="{7F4A5925-5DB8-4253-803F-E216E055EA36}"/>
              </a:ext>
            </a:extLst>
          </p:cNvPr>
          <p:cNvGrpSpPr>
            <a:grpSpLocks/>
          </p:cNvGrpSpPr>
          <p:nvPr/>
        </p:nvGrpSpPr>
        <p:grpSpPr bwMode="auto">
          <a:xfrm>
            <a:off x="3837441" y="3728804"/>
            <a:ext cx="976312" cy="546100"/>
            <a:chOff x="2347" y="1930"/>
            <a:chExt cx="615" cy="344"/>
          </a:xfrm>
        </p:grpSpPr>
        <p:grpSp>
          <p:nvGrpSpPr>
            <p:cNvPr id="386" name="Group 125">
              <a:extLst>
                <a:ext uri="{FF2B5EF4-FFF2-40B4-BE49-F238E27FC236}">
                  <a16:creationId xmlns:a16="http://schemas.microsoft.com/office/drawing/2014/main" id="{700E5D18-618F-49A8-9ACE-1F42BEF03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5" y="1930"/>
              <a:ext cx="596" cy="336"/>
              <a:chOff x="860" y="2816"/>
              <a:chExt cx="1924" cy="496"/>
            </a:xfrm>
          </p:grpSpPr>
          <p:sp>
            <p:nvSpPr>
              <p:cNvPr id="389" name="Line 126">
                <a:extLst>
                  <a:ext uri="{FF2B5EF4-FFF2-40B4-BE49-F238E27FC236}">
                    <a16:creationId xmlns:a16="http://schemas.microsoft.com/office/drawing/2014/main" id="{C89A57E1-702E-4A32-A5C9-F39CDB692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" name="Arc 127">
                <a:extLst>
                  <a:ext uri="{FF2B5EF4-FFF2-40B4-BE49-F238E27FC236}">
                    <a16:creationId xmlns:a16="http://schemas.microsoft.com/office/drawing/2014/main" id="{E8783C30-798A-46CF-9483-50AB85AD6E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1" name="Arc 128">
                <a:extLst>
                  <a:ext uri="{FF2B5EF4-FFF2-40B4-BE49-F238E27FC236}">
                    <a16:creationId xmlns:a16="http://schemas.microsoft.com/office/drawing/2014/main" id="{399F3DC6-C36D-467B-A3C9-FB67061D1C2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2" name="Arc 129">
                <a:extLst>
                  <a:ext uri="{FF2B5EF4-FFF2-40B4-BE49-F238E27FC236}">
                    <a16:creationId xmlns:a16="http://schemas.microsoft.com/office/drawing/2014/main" id="{A04D7614-9671-4560-9C49-4622165432F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3" name="Arc 130">
                <a:extLst>
                  <a:ext uri="{FF2B5EF4-FFF2-40B4-BE49-F238E27FC236}">
                    <a16:creationId xmlns:a16="http://schemas.microsoft.com/office/drawing/2014/main" id="{37379614-6436-4ED3-9FA4-41E50F7806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4" name="Arc 131">
                <a:extLst>
                  <a:ext uri="{FF2B5EF4-FFF2-40B4-BE49-F238E27FC236}">
                    <a16:creationId xmlns:a16="http://schemas.microsoft.com/office/drawing/2014/main" id="{C77CF6AF-BE22-450E-8479-7D067067BB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5" name="Line 132">
                <a:extLst>
                  <a:ext uri="{FF2B5EF4-FFF2-40B4-BE49-F238E27FC236}">
                    <a16:creationId xmlns:a16="http://schemas.microsoft.com/office/drawing/2014/main" id="{5EE10CDC-233F-4220-BBB8-8703A81A3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87" name="Oval 133">
              <a:extLst>
                <a:ext uri="{FF2B5EF4-FFF2-40B4-BE49-F238E27FC236}">
                  <a16:creationId xmlns:a16="http://schemas.microsoft.com/office/drawing/2014/main" id="{A0178A54-B0C7-4AA4-9666-93B8D3F50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8" name="Oval 134">
              <a:extLst>
                <a:ext uri="{FF2B5EF4-FFF2-40B4-BE49-F238E27FC236}">
                  <a16:creationId xmlns:a16="http://schemas.microsoft.com/office/drawing/2014/main" id="{EF33608A-61F0-43B1-8A38-D2BC65C4B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396" name="Text Box 135">
            <a:extLst>
              <a:ext uri="{FF2B5EF4-FFF2-40B4-BE49-F238E27FC236}">
                <a16:creationId xmlns:a16="http://schemas.microsoft.com/office/drawing/2014/main" id="{17FFE671-3DED-45BB-A075-97924984D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678" y="445588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1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97" name="Text Box 136">
            <a:extLst>
              <a:ext uri="{FF2B5EF4-FFF2-40B4-BE49-F238E27FC236}">
                <a16:creationId xmlns:a16="http://schemas.microsoft.com/office/drawing/2014/main" id="{EC2836E1-C854-4AF1-B15A-6ABD283AB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816" y="448763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3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98" name="Text Box 137">
            <a:extLst>
              <a:ext uri="{FF2B5EF4-FFF2-40B4-BE49-F238E27FC236}">
                <a16:creationId xmlns:a16="http://schemas.microsoft.com/office/drawing/2014/main" id="{702FEE92-67B9-49DC-B5AB-AED9670B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329" y="4455880"/>
            <a:ext cx="980521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153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99" name="Text Box 138">
            <a:extLst>
              <a:ext uri="{FF2B5EF4-FFF2-40B4-BE49-F238E27FC236}">
                <a16:creationId xmlns:a16="http://schemas.microsoft.com/office/drawing/2014/main" id="{2C88F03D-0F71-4024-BCA8-FAECC205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841" y="239848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0" name="Text Box 139">
            <a:extLst>
              <a:ext uri="{FF2B5EF4-FFF2-40B4-BE49-F238E27FC236}">
                <a16:creationId xmlns:a16="http://schemas.microsoft.com/office/drawing/2014/main" id="{F7683A84-B11B-4A71-83E4-04B48A36F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292" y="2398480"/>
            <a:ext cx="980521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152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1" name="Text Box 140">
            <a:extLst>
              <a:ext uri="{FF2B5EF4-FFF2-40B4-BE49-F238E27FC236}">
                <a16:creationId xmlns:a16="http://schemas.microsoft.com/office/drawing/2014/main" id="{6949B0A8-C6C5-444C-A72E-B8F5580C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517" y="2398480"/>
            <a:ext cx="980521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154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2" name="Text Box 141">
            <a:extLst>
              <a:ext uri="{FF2B5EF4-FFF2-40B4-BE49-F238E27FC236}">
                <a16:creationId xmlns:a16="http://schemas.microsoft.com/office/drawing/2014/main" id="{5F1E9D9C-4A1B-49AE-9B25-FF0B6EBE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128" y="445588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5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3" name="Text Box 142">
            <a:extLst>
              <a:ext uri="{FF2B5EF4-FFF2-40B4-BE49-F238E27FC236}">
                <a16:creationId xmlns:a16="http://schemas.microsoft.com/office/drawing/2014/main" id="{80DB1B2D-839D-4289-9BA6-76B13B826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878" y="239848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4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4" name="Text Box 143">
            <a:extLst>
              <a:ext uri="{FF2B5EF4-FFF2-40B4-BE49-F238E27FC236}">
                <a16:creationId xmlns:a16="http://schemas.microsoft.com/office/drawing/2014/main" id="{5015D444-7E07-4B1C-9568-39C7484D1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629" y="5422667"/>
            <a:ext cx="1223963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fr-CH" altLang="en-US" sz="1400">
                <a:latin typeface="Arial" panose="020B0604020202020204" pitchFamily="34" charset="0"/>
              </a:rPr>
              <a:t>Energy Extraction: </a:t>
            </a:r>
            <a:r>
              <a:rPr lang="fr-CH" altLang="en-US" sz="1400">
                <a:solidFill>
                  <a:srgbClr val="008000"/>
                </a:solidFill>
                <a:latin typeface="Arial" panose="020B0604020202020204" pitchFamily="34" charset="0"/>
              </a:rPr>
              <a:t>switch closed</a:t>
            </a:r>
            <a:endParaRPr lang="en-US" altLang="en-US" sz="14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405" name="Text Box 144">
            <a:extLst>
              <a:ext uri="{FF2B5EF4-FFF2-40B4-BE49-F238E27FC236}">
                <a16:creationId xmlns:a16="http://schemas.microsoft.com/office/drawing/2014/main" id="{690B890B-CD1B-4CE3-A4DE-9C9EFFFA8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6129" y="2336567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DFB</a:t>
            </a:r>
            <a:endParaRPr lang="en-GB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06" name="Text Box 145">
            <a:extLst>
              <a:ext uri="{FF2B5EF4-FFF2-40B4-BE49-F238E27FC236}">
                <a16:creationId xmlns:a16="http://schemas.microsoft.com/office/drawing/2014/main" id="{6579B1A0-B699-418A-A3DA-6BC4ECFAD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029" y="2336567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DFB</a:t>
            </a:r>
            <a:endParaRPr lang="en-GB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407" name="Group 146">
            <a:extLst>
              <a:ext uri="{FF2B5EF4-FFF2-40B4-BE49-F238E27FC236}">
                <a16:creationId xmlns:a16="http://schemas.microsoft.com/office/drawing/2014/main" id="{6EB17590-7E32-4E45-98F1-0C7B0C08AAEA}"/>
              </a:ext>
            </a:extLst>
          </p:cNvPr>
          <p:cNvGrpSpPr>
            <a:grpSpLocks/>
          </p:cNvGrpSpPr>
          <p:nvPr/>
        </p:nvGrpSpPr>
        <p:grpSpPr bwMode="auto">
          <a:xfrm>
            <a:off x="9935028" y="4447942"/>
            <a:ext cx="165100" cy="533400"/>
            <a:chOff x="5360" y="2865"/>
            <a:chExt cx="104" cy="336"/>
          </a:xfrm>
        </p:grpSpPr>
        <p:sp>
          <p:nvSpPr>
            <p:cNvPr id="408" name="Rectangle 147">
              <a:extLst>
                <a:ext uri="{FF2B5EF4-FFF2-40B4-BE49-F238E27FC236}">
                  <a16:creationId xmlns:a16="http://schemas.microsoft.com/office/drawing/2014/main" id="{2D4E7AE9-01E2-447D-A460-59D85CB106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64" y="2865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" name="Line 148">
              <a:extLst>
                <a:ext uri="{FF2B5EF4-FFF2-40B4-BE49-F238E27FC236}">
                  <a16:creationId xmlns:a16="http://schemas.microsoft.com/office/drawing/2014/main" id="{B8E69ABA-3000-4516-90B8-8C4E8602A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4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" name="Line 149">
              <a:extLst>
                <a:ext uri="{FF2B5EF4-FFF2-40B4-BE49-F238E27FC236}">
                  <a16:creationId xmlns:a16="http://schemas.microsoft.com/office/drawing/2014/main" id="{2C72AB5B-CA7B-4507-AA1F-09A1E97C4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" name="Line 150">
              <a:extLst>
                <a:ext uri="{FF2B5EF4-FFF2-40B4-BE49-F238E27FC236}">
                  <a16:creationId xmlns:a16="http://schemas.microsoft.com/office/drawing/2014/main" id="{5D47484D-8B88-486C-8A9A-EAD56D6BE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0" y="3201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" name="Oval 151">
              <a:extLst>
                <a:ext uri="{FF2B5EF4-FFF2-40B4-BE49-F238E27FC236}">
                  <a16:creationId xmlns:a16="http://schemas.microsoft.com/office/drawing/2014/main" id="{5CF8751E-6F12-4799-A6AC-A58EA0905F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9" y="3067"/>
              <a:ext cx="27" cy="2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413" name="AutoShape 152">
            <a:extLst>
              <a:ext uri="{FF2B5EF4-FFF2-40B4-BE49-F238E27FC236}">
                <a16:creationId xmlns:a16="http://schemas.microsoft.com/office/drawing/2014/main" id="{A6A65412-A264-4DF2-9BCB-5B366A557925}"/>
              </a:ext>
            </a:extLst>
          </p:cNvPr>
          <p:cNvCxnSpPr>
            <a:cxnSpLocks noChangeShapeType="1"/>
            <a:stCxn id="330" idx="6"/>
            <a:endCxn id="412" idx="0"/>
          </p:cNvCxnSpPr>
          <p:nvPr/>
        </p:nvCxnSpPr>
        <p:spPr bwMode="auto">
          <a:xfrm>
            <a:off x="8503104" y="4212993"/>
            <a:ext cx="1516063" cy="555625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" name="AutoShape 153">
            <a:extLst>
              <a:ext uri="{FF2B5EF4-FFF2-40B4-BE49-F238E27FC236}">
                <a16:creationId xmlns:a16="http://schemas.microsoft.com/office/drawing/2014/main" id="{C7A6EBA8-5E43-4334-B77E-C39118512ED4}"/>
              </a:ext>
            </a:extLst>
          </p:cNvPr>
          <p:cNvCxnSpPr>
            <a:cxnSpLocks noChangeShapeType="1"/>
            <a:stCxn id="277" idx="0"/>
            <a:endCxn id="412" idx="4"/>
          </p:cNvCxnSpPr>
          <p:nvPr/>
        </p:nvCxnSpPr>
        <p:spPr bwMode="auto">
          <a:xfrm rot="-5400000">
            <a:off x="8961098" y="4510649"/>
            <a:ext cx="758825" cy="1357313"/>
          </a:xfrm>
          <a:prstGeom prst="bentConnector3">
            <a:avLst>
              <a:gd name="adj1" fmla="val 62968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Group 154">
            <a:extLst>
              <a:ext uri="{FF2B5EF4-FFF2-40B4-BE49-F238E27FC236}">
                <a16:creationId xmlns:a16="http://schemas.microsoft.com/office/drawing/2014/main" id="{E2119809-3A9C-47EC-B4B1-4F1F8C1EE878}"/>
              </a:ext>
            </a:extLst>
          </p:cNvPr>
          <p:cNvGrpSpPr>
            <a:grpSpLocks/>
          </p:cNvGrpSpPr>
          <p:nvPr/>
        </p:nvGrpSpPr>
        <p:grpSpPr bwMode="auto">
          <a:xfrm>
            <a:off x="10155691" y="4447942"/>
            <a:ext cx="165100" cy="533400"/>
            <a:chOff x="5360" y="2865"/>
            <a:chExt cx="104" cy="336"/>
          </a:xfrm>
        </p:grpSpPr>
        <p:sp>
          <p:nvSpPr>
            <p:cNvPr id="416" name="Rectangle 155">
              <a:extLst>
                <a:ext uri="{FF2B5EF4-FFF2-40B4-BE49-F238E27FC236}">
                  <a16:creationId xmlns:a16="http://schemas.microsoft.com/office/drawing/2014/main" id="{FE037C45-E8FC-40EC-AFE2-8335702B9C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64" y="2865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7" name="Line 156">
              <a:extLst>
                <a:ext uri="{FF2B5EF4-FFF2-40B4-BE49-F238E27FC236}">
                  <a16:creationId xmlns:a16="http://schemas.microsoft.com/office/drawing/2014/main" id="{D50404E7-EB37-49A7-9B76-91F71C36D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4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8" name="Line 157">
              <a:extLst>
                <a:ext uri="{FF2B5EF4-FFF2-40B4-BE49-F238E27FC236}">
                  <a16:creationId xmlns:a16="http://schemas.microsoft.com/office/drawing/2014/main" id="{9C17348D-89C4-4A26-A929-D2C3037D0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" name="Line 158">
              <a:extLst>
                <a:ext uri="{FF2B5EF4-FFF2-40B4-BE49-F238E27FC236}">
                  <a16:creationId xmlns:a16="http://schemas.microsoft.com/office/drawing/2014/main" id="{D74A89CC-78E6-4353-BE2D-9017CF492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0" y="3201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" name="Oval 159">
              <a:extLst>
                <a:ext uri="{FF2B5EF4-FFF2-40B4-BE49-F238E27FC236}">
                  <a16:creationId xmlns:a16="http://schemas.microsoft.com/office/drawing/2014/main" id="{38B38159-B047-4133-A33E-AC99DBB568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9" y="3067"/>
              <a:ext cx="27" cy="2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421" name="AutoShape 160">
            <a:extLst>
              <a:ext uri="{FF2B5EF4-FFF2-40B4-BE49-F238E27FC236}">
                <a16:creationId xmlns:a16="http://schemas.microsoft.com/office/drawing/2014/main" id="{4DB4EEC2-E0B1-4494-BE2B-926E17891970}"/>
              </a:ext>
            </a:extLst>
          </p:cNvPr>
          <p:cNvCxnSpPr>
            <a:cxnSpLocks noChangeShapeType="1"/>
            <a:stCxn id="289" idx="0"/>
            <a:endCxn id="420" idx="4"/>
          </p:cNvCxnSpPr>
          <p:nvPr/>
        </p:nvCxnSpPr>
        <p:spPr bwMode="auto">
          <a:xfrm rot="-5400000">
            <a:off x="9357178" y="4771792"/>
            <a:ext cx="844550" cy="920750"/>
          </a:xfrm>
          <a:prstGeom prst="bentConnector3">
            <a:avLst>
              <a:gd name="adj1" fmla="val 4906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2" name="AutoShape 161">
            <a:extLst>
              <a:ext uri="{FF2B5EF4-FFF2-40B4-BE49-F238E27FC236}">
                <a16:creationId xmlns:a16="http://schemas.microsoft.com/office/drawing/2014/main" id="{E7D8FCA5-53FC-4CB8-B2B8-F0942E011D46}"/>
              </a:ext>
            </a:extLst>
          </p:cNvPr>
          <p:cNvCxnSpPr>
            <a:cxnSpLocks noChangeShapeType="1"/>
            <a:stCxn id="319" idx="6"/>
            <a:endCxn id="420" idx="0"/>
          </p:cNvCxnSpPr>
          <p:nvPr/>
        </p:nvCxnSpPr>
        <p:spPr bwMode="auto">
          <a:xfrm>
            <a:off x="9360354" y="3277955"/>
            <a:ext cx="879475" cy="1490663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3" name="Group 162">
            <a:extLst>
              <a:ext uri="{FF2B5EF4-FFF2-40B4-BE49-F238E27FC236}">
                <a16:creationId xmlns:a16="http://schemas.microsoft.com/office/drawing/2014/main" id="{AE95EE80-4A80-40EF-9500-B3DC4E60B183}"/>
              </a:ext>
            </a:extLst>
          </p:cNvPr>
          <p:cNvGrpSpPr>
            <a:grpSpLocks/>
          </p:cNvGrpSpPr>
          <p:nvPr/>
        </p:nvGrpSpPr>
        <p:grpSpPr bwMode="auto">
          <a:xfrm>
            <a:off x="1522866" y="4447942"/>
            <a:ext cx="165100" cy="533400"/>
            <a:chOff x="5360" y="2865"/>
            <a:chExt cx="104" cy="336"/>
          </a:xfrm>
        </p:grpSpPr>
        <p:sp>
          <p:nvSpPr>
            <p:cNvPr id="424" name="Rectangle 163">
              <a:extLst>
                <a:ext uri="{FF2B5EF4-FFF2-40B4-BE49-F238E27FC236}">
                  <a16:creationId xmlns:a16="http://schemas.microsoft.com/office/drawing/2014/main" id="{D8695AA5-EA2E-4B2C-83BD-DD8A00353F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64" y="2865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25" name="Line 164">
              <a:extLst>
                <a:ext uri="{FF2B5EF4-FFF2-40B4-BE49-F238E27FC236}">
                  <a16:creationId xmlns:a16="http://schemas.microsoft.com/office/drawing/2014/main" id="{827DBFA2-9B3A-42C5-BB06-B77B59E91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4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" name="Line 165">
              <a:extLst>
                <a:ext uri="{FF2B5EF4-FFF2-40B4-BE49-F238E27FC236}">
                  <a16:creationId xmlns:a16="http://schemas.microsoft.com/office/drawing/2014/main" id="{69814600-2CDE-46D1-BDD3-6DE550319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" name="Line 166">
              <a:extLst>
                <a:ext uri="{FF2B5EF4-FFF2-40B4-BE49-F238E27FC236}">
                  <a16:creationId xmlns:a16="http://schemas.microsoft.com/office/drawing/2014/main" id="{D3B6D911-DE2F-4362-87B9-F2541CA15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0" y="3201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" name="Oval 167">
              <a:extLst>
                <a:ext uri="{FF2B5EF4-FFF2-40B4-BE49-F238E27FC236}">
                  <a16:creationId xmlns:a16="http://schemas.microsoft.com/office/drawing/2014/main" id="{CB53F1ED-010E-471C-BDEA-B53B3B2A88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9" y="3067"/>
              <a:ext cx="27" cy="2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429" name="Group 168">
            <a:extLst>
              <a:ext uri="{FF2B5EF4-FFF2-40B4-BE49-F238E27FC236}">
                <a16:creationId xmlns:a16="http://schemas.microsoft.com/office/drawing/2014/main" id="{E3E0AD2B-9A6A-4EAD-ACB0-0C7D768E0055}"/>
              </a:ext>
            </a:extLst>
          </p:cNvPr>
          <p:cNvGrpSpPr>
            <a:grpSpLocks/>
          </p:cNvGrpSpPr>
          <p:nvPr/>
        </p:nvGrpSpPr>
        <p:grpSpPr bwMode="auto">
          <a:xfrm>
            <a:off x="1751466" y="4447942"/>
            <a:ext cx="165100" cy="533400"/>
            <a:chOff x="5360" y="2865"/>
            <a:chExt cx="104" cy="336"/>
          </a:xfrm>
        </p:grpSpPr>
        <p:sp>
          <p:nvSpPr>
            <p:cNvPr id="430" name="Rectangle 169">
              <a:extLst>
                <a:ext uri="{FF2B5EF4-FFF2-40B4-BE49-F238E27FC236}">
                  <a16:creationId xmlns:a16="http://schemas.microsoft.com/office/drawing/2014/main" id="{6A966CD1-37B8-4066-A522-D77A4B08B0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64" y="2865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31" name="Line 170">
              <a:extLst>
                <a:ext uri="{FF2B5EF4-FFF2-40B4-BE49-F238E27FC236}">
                  <a16:creationId xmlns:a16="http://schemas.microsoft.com/office/drawing/2014/main" id="{E7ACAB40-9C4A-42CF-B51D-6E6BBDD36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4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2" name="Line 171">
              <a:extLst>
                <a:ext uri="{FF2B5EF4-FFF2-40B4-BE49-F238E27FC236}">
                  <a16:creationId xmlns:a16="http://schemas.microsoft.com/office/drawing/2014/main" id="{35866B89-D5B6-44AE-B7FF-CA2DFA547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3" name="Line 172">
              <a:extLst>
                <a:ext uri="{FF2B5EF4-FFF2-40B4-BE49-F238E27FC236}">
                  <a16:creationId xmlns:a16="http://schemas.microsoft.com/office/drawing/2014/main" id="{A44F9065-7134-42CF-82A3-F9813722C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0" y="3201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4" name="Oval 173">
              <a:extLst>
                <a:ext uri="{FF2B5EF4-FFF2-40B4-BE49-F238E27FC236}">
                  <a16:creationId xmlns:a16="http://schemas.microsoft.com/office/drawing/2014/main" id="{C654A91E-CF42-44E8-A957-E95D0C18B4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9" y="3067"/>
              <a:ext cx="27" cy="2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435" name="AutoShape 174">
            <a:extLst>
              <a:ext uri="{FF2B5EF4-FFF2-40B4-BE49-F238E27FC236}">
                <a16:creationId xmlns:a16="http://schemas.microsoft.com/office/drawing/2014/main" id="{FE47E7D6-26FD-4C03-86AD-A4AF40BB3FEB}"/>
              </a:ext>
            </a:extLst>
          </p:cNvPr>
          <p:cNvCxnSpPr>
            <a:cxnSpLocks noChangeShapeType="1"/>
            <a:stCxn id="434" idx="0"/>
            <a:endCxn id="363" idx="2"/>
          </p:cNvCxnSpPr>
          <p:nvPr/>
        </p:nvCxnSpPr>
        <p:spPr bwMode="auto">
          <a:xfrm rot="-5400000">
            <a:off x="1706222" y="4378886"/>
            <a:ext cx="519113" cy="260350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6" name="AutoShape 175">
            <a:extLst>
              <a:ext uri="{FF2B5EF4-FFF2-40B4-BE49-F238E27FC236}">
                <a16:creationId xmlns:a16="http://schemas.microsoft.com/office/drawing/2014/main" id="{065091C4-64E3-4592-9249-03B43BC8436A}"/>
              </a:ext>
            </a:extLst>
          </p:cNvPr>
          <p:cNvCxnSpPr>
            <a:cxnSpLocks noChangeShapeType="1"/>
            <a:stCxn id="428" idx="0"/>
            <a:endCxn id="295" idx="2"/>
          </p:cNvCxnSpPr>
          <p:nvPr/>
        </p:nvCxnSpPr>
        <p:spPr bwMode="auto">
          <a:xfrm rot="-5400000">
            <a:off x="1480797" y="3420036"/>
            <a:ext cx="1474788" cy="1222375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AutoShape 176">
            <a:extLst>
              <a:ext uri="{FF2B5EF4-FFF2-40B4-BE49-F238E27FC236}">
                <a16:creationId xmlns:a16="http://schemas.microsoft.com/office/drawing/2014/main" id="{D142040B-33A8-4613-A20E-73CBD8B2B159}"/>
              </a:ext>
            </a:extLst>
          </p:cNvPr>
          <p:cNvCxnSpPr>
            <a:cxnSpLocks noChangeShapeType="1"/>
            <a:stCxn id="434" idx="4"/>
            <a:endCxn id="381" idx="0"/>
          </p:cNvCxnSpPr>
          <p:nvPr/>
        </p:nvCxnSpPr>
        <p:spPr bwMode="auto">
          <a:xfrm rot="16200000" flipH="1">
            <a:off x="1645104" y="5000392"/>
            <a:ext cx="735012" cy="354013"/>
          </a:xfrm>
          <a:prstGeom prst="bentConnector3">
            <a:avLst>
              <a:gd name="adj1" fmla="val 5097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" name="AutoShape 177">
            <a:extLst>
              <a:ext uri="{FF2B5EF4-FFF2-40B4-BE49-F238E27FC236}">
                <a16:creationId xmlns:a16="http://schemas.microsoft.com/office/drawing/2014/main" id="{40DD3C64-8458-4E44-A5AE-3290DD43C90C}"/>
              </a:ext>
            </a:extLst>
          </p:cNvPr>
          <p:cNvCxnSpPr>
            <a:cxnSpLocks noChangeShapeType="1"/>
            <a:stCxn id="380" idx="2"/>
            <a:endCxn id="428" idx="4"/>
          </p:cNvCxnSpPr>
          <p:nvPr/>
        </p:nvCxnSpPr>
        <p:spPr bwMode="auto">
          <a:xfrm rot="16200000" flipV="1">
            <a:off x="1202985" y="5213911"/>
            <a:ext cx="1390650" cy="582613"/>
          </a:xfrm>
          <a:prstGeom prst="bentConnector3">
            <a:avLst>
              <a:gd name="adj1" fmla="val -154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39" name="Group 178">
            <a:extLst>
              <a:ext uri="{FF2B5EF4-FFF2-40B4-BE49-F238E27FC236}">
                <a16:creationId xmlns:a16="http://schemas.microsoft.com/office/drawing/2014/main" id="{98E2011B-70DF-4B31-A3BD-D96350BB0FC5}"/>
              </a:ext>
            </a:extLst>
          </p:cNvPr>
          <p:cNvGrpSpPr>
            <a:grpSpLocks/>
          </p:cNvGrpSpPr>
          <p:nvPr/>
        </p:nvGrpSpPr>
        <p:grpSpPr bwMode="auto">
          <a:xfrm>
            <a:off x="3837441" y="3728804"/>
            <a:ext cx="976312" cy="546100"/>
            <a:chOff x="2347" y="1930"/>
            <a:chExt cx="615" cy="344"/>
          </a:xfrm>
        </p:grpSpPr>
        <p:grpSp>
          <p:nvGrpSpPr>
            <p:cNvPr id="440" name="Group 179">
              <a:extLst>
                <a:ext uri="{FF2B5EF4-FFF2-40B4-BE49-F238E27FC236}">
                  <a16:creationId xmlns:a16="http://schemas.microsoft.com/office/drawing/2014/main" id="{BE92DC6C-56B5-4C9E-B425-645661710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5" y="1930"/>
              <a:ext cx="596" cy="336"/>
              <a:chOff x="860" y="2816"/>
              <a:chExt cx="1924" cy="496"/>
            </a:xfrm>
          </p:grpSpPr>
          <p:sp>
            <p:nvSpPr>
              <p:cNvPr id="443" name="Line 180">
                <a:extLst>
                  <a:ext uri="{FF2B5EF4-FFF2-40B4-BE49-F238E27FC236}">
                    <a16:creationId xmlns:a16="http://schemas.microsoft.com/office/drawing/2014/main" id="{51AFC45D-9B60-42A2-B6E3-BDF3E26A2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" name="Arc 181">
                <a:extLst>
                  <a:ext uri="{FF2B5EF4-FFF2-40B4-BE49-F238E27FC236}">
                    <a16:creationId xmlns:a16="http://schemas.microsoft.com/office/drawing/2014/main" id="{B50905B4-40A1-4856-A70B-22C3B0B6A0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5" name="Arc 182">
                <a:extLst>
                  <a:ext uri="{FF2B5EF4-FFF2-40B4-BE49-F238E27FC236}">
                    <a16:creationId xmlns:a16="http://schemas.microsoft.com/office/drawing/2014/main" id="{744F7672-424F-4CA6-BA78-4EAEAF06D15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6" name="Arc 183">
                <a:extLst>
                  <a:ext uri="{FF2B5EF4-FFF2-40B4-BE49-F238E27FC236}">
                    <a16:creationId xmlns:a16="http://schemas.microsoft.com/office/drawing/2014/main" id="{50BBC0C6-4B83-491A-AAF0-6A469C188AF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7" name="Arc 184">
                <a:extLst>
                  <a:ext uri="{FF2B5EF4-FFF2-40B4-BE49-F238E27FC236}">
                    <a16:creationId xmlns:a16="http://schemas.microsoft.com/office/drawing/2014/main" id="{DF2D9FF0-BF36-47D6-8E33-49B1BAA196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8" name="Arc 185">
                <a:extLst>
                  <a:ext uri="{FF2B5EF4-FFF2-40B4-BE49-F238E27FC236}">
                    <a16:creationId xmlns:a16="http://schemas.microsoft.com/office/drawing/2014/main" id="{0C003BE8-BBFE-46A2-8ECF-9388B10F289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9" name="Line 186">
                <a:extLst>
                  <a:ext uri="{FF2B5EF4-FFF2-40B4-BE49-F238E27FC236}">
                    <a16:creationId xmlns:a16="http://schemas.microsoft.com/office/drawing/2014/main" id="{5ECF08C6-7F49-4FB3-A2B8-06469307A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41" name="Oval 187">
              <a:extLst>
                <a:ext uri="{FF2B5EF4-FFF2-40B4-BE49-F238E27FC236}">
                  <a16:creationId xmlns:a16="http://schemas.microsoft.com/office/drawing/2014/main" id="{F3D26229-4A5E-4DE3-A7FF-6A75B076D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42" name="Oval 188">
              <a:extLst>
                <a:ext uri="{FF2B5EF4-FFF2-40B4-BE49-F238E27FC236}">
                  <a16:creationId xmlns:a16="http://schemas.microsoft.com/office/drawing/2014/main" id="{6429D941-11A2-4EBB-B969-C3620E454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450" name="Group 264">
            <a:extLst>
              <a:ext uri="{FF2B5EF4-FFF2-40B4-BE49-F238E27FC236}">
                <a16:creationId xmlns:a16="http://schemas.microsoft.com/office/drawing/2014/main" id="{358888AD-797D-4E8F-8079-18DF33213BBF}"/>
              </a:ext>
            </a:extLst>
          </p:cNvPr>
          <p:cNvGrpSpPr>
            <a:grpSpLocks/>
          </p:cNvGrpSpPr>
          <p:nvPr/>
        </p:nvGrpSpPr>
        <p:grpSpPr bwMode="auto">
          <a:xfrm>
            <a:off x="3873953" y="4105042"/>
            <a:ext cx="914400" cy="322262"/>
            <a:chOff x="1542" y="2645"/>
            <a:chExt cx="576" cy="203"/>
          </a:xfrm>
        </p:grpSpPr>
        <p:grpSp>
          <p:nvGrpSpPr>
            <p:cNvPr id="451" name="Group 189">
              <a:extLst>
                <a:ext uri="{FF2B5EF4-FFF2-40B4-BE49-F238E27FC236}">
                  <a16:creationId xmlns:a16="http://schemas.microsoft.com/office/drawing/2014/main" id="{B8106000-134E-4E1A-99F7-D929BEBFDB4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42" y="2645"/>
              <a:ext cx="444" cy="203"/>
              <a:chOff x="2378" y="2231"/>
              <a:chExt cx="444" cy="203"/>
            </a:xfrm>
          </p:grpSpPr>
          <p:sp>
            <p:nvSpPr>
              <p:cNvPr id="453" name="Line 190">
                <a:extLst>
                  <a:ext uri="{FF2B5EF4-FFF2-40B4-BE49-F238E27FC236}">
                    <a16:creationId xmlns:a16="http://schemas.microsoft.com/office/drawing/2014/main" id="{A0E33E4D-084B-4D09-B48D-1910C2DFA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" name="Line 191">
                <a:extLst>
                  <a:ext uri="{FF2B5EF4-FFF2-40B4-BE49-F238E27FC236}">
                    <a16:creationId xmlns:a16="http://schemas.microsoft.com/office/drawing/2014/main" id="{F45AF367-4ED6-467D-BD88-D0FFE40CA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55" name="Group 192">
                <a:extLst>
                  <a:ext uri="{FF2B5EF4-FFF2-40B4-BE49-F238E27FC236}">
                    <a16:creationId xmlns:a16="http://schemas.microsoft.com/office/drawing/2014/main" id="{3B020B30-5C1F-4C88-8B0E-D109DF9A08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456" name="Line 193">
                  <a:extLst>
                    <a:ext uri="{FF2B5EF4-FFF2-40B4-BE49-F238E27FC236}">
                      <a16:creationId xmlns:a16="http://schemas.microsoft.com/office/drawing/2014/main" id="{FC49220F-BA7B-4034-A5FF-F9C0CD5C29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7" name="Line 194">
                  <a:extLst>
                    <a:ext uri="{FF2B5EF4-FFF2-40B4-BE49-F238E27FC236}">
                      <a16:creationId xmlns:a16="http://schemas.microsoft.com/office/drawing/2014/main" id="{E63F2917-95DC-4365-99A2-736A00C86D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8" name="Line 195">
                  <a:extLst>
                    <a:ext uri="{FF2B5EF4-FFF2-40B4-BE49-F238E27FC236}">
                      <a16:creationId xmlns:a16="http://schemas.microsoft.com/office/drawing/2014/main" id="{2E839836-8B5E-4571-A11E-C39942937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9" name="Line 196">
                  <a:extLst>
                    <a:ext uri="{FF2B5EF4-FFF2-40B4-BE49-F238E27FC236}">
                      <a16:creationId xmlns:a16="http://schemas.microsoft.com/office/drawing/2014/main" id="{C4FBD594-49DC-4366-9A2E-5DA3341E24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52" name="Line 197">
              <a:extLst>
                <a:ext uri="{FF2B5EF4-FFF2-40B4-BE49-F238E27FC236}">
                  <a16:creationId xmlns:a16="http://schemas.microsoft.com/office/drawing/2014/main" id="{50A0BF26-42A8-4EC6-B698-6F1697DC4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4" y="2742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0" name="Group 261">
            <a:extLst>
              <a:ext uri="{FF2B5EF4-FFF2-40B4-BE49-F238E27FC236}">
                <a16:creationId xmlns:a16="http://schemas.microsoft.com/office/drawing/2014/main" id="{0117C6ED-C20A-4A18-B6DB-994DC3C027F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865891" y="3139842"/>
            <a:ext cx="914400" cy="322262"/>
            <a:chOff x="907" y="2037"/>
            <a:chExt cx="576" cy="203"/>
          </a:xfrm>
        </p:grpSpPr>
        <p:grpSp>
          <p:nvGrpSpPr>
            <p:cNvPr id="461" name="Group 198">
              <a:extLst>
                <a:ext uri="{FF2B5EF4-FFF2-40B4-BE49-F238E27FC236}">
                  <a16:creationId xmlns:a16="http://schemas.microsoft.com/office/drawing/2014/main" id="{56306437-EE38-41C9-B7D8-5D59E62B517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07" y="2037"/>
              <a:ext cx="444" cy="203"/>
              <a:chOff x="2378" y="2231"/>
              <a:chExt cx="444" cy="203"/>
            </a:xfrm>
          </p:grpSpPr>
          <p:sp>
            <p:nvSpPr>
              <p:cNvPr id="463" name="Line 199">
                <a:extLst>
                  <a:ext uri="{FF2B5EF4-FFF2-40B4-BE49-F238E27FC236}">
                    <a16:creationId xmlns:a16="http://schemas.microsoft.com/office/drawing/2014/main" id="{41D05715-8BC5-41F1-ACDF-0DF726809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4" name="Line 200">
                <a:extLst>
                  <a:ext uri="{FF2B5EF4-FFF2-40B4-BE49-F238E27FC236}">
                    <a16:creationId xmlns:a16="http://schemas.microsoft.com/office/drawing/2014/main" id="{453413D8-90A1-47C7-9211-7FB30BFB3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65" name="Group 201">
                <a:extLst>
                  <a:ext uri="{FF2B5EF4-FFF2-40B4-BE49-F238E27FC236}">
                    <a16:creationId xmlns:a16="http://schemas.microsoft.com/office/drawing/2014/main" id="{D2FEF75C-4B15-497D-AE44-58D448AAF8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466" name="Line 202">
                  <a:extLst>
                    <a:ext uri="{FF2B5EF4-FFF2-40B4-BE49-F238E27FC236}">
                      <a16:creationId xmlns:a16="http://schemas.microsoft.com/office/drawing/2014/main" id="{DDBFD5E5-DE7D-4F1B-917E-360CC9B24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7" name="Line 203">
                  <a:extLst>
                    <a:ext uri="{FF2B5EF4-FFF2-40B4-BE49-F238E27FC236}">
                      <a16:creationId xmlns:a16="http://schemas.microsoft.com/office/drawing/2014/main" id="{B0789888-40F6-4E70-A0E5-02A282C98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8" name="Line 204">
                  <a:extLst>
                    <a:ext uri="{FF2B5EF4-FFF2-40B4-BE49-F238E27FC236}">
                      <a16:creationId xmlns:a16="http://schemas.microsoft.com/office/drawing/2014/main" id="{9FFA8D2E-AC4E-4D28-8AC7-54732AAD33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9" name="Line 205">
                  <a:extLst>
                    <a:ext uri="{FF2B5EF4-FFF2-40B4-BE49-F238E27FC236}">
                      <a16:creationId xmlns:a16="http://schemas.microsoft.com/office/drawing/2014/main" id="{FFBB3302-380D-4C59-900B-9BF8DC8109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62" name="Line 206">
              <a:extLst>
                <a:ext uri="{FF2B5EF4-FFF2-40B4-BE49-F238E27FC236}">
                  <a16:creationId xmlns:a16="http://schemas.microsoft.com/office/drawing/2014/main" id="{D5115BAF-BC7D-4AF8-8922-B21D51201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9" y="2134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0" name="Group 207">
            <a:extLst>
              <a:ext uri="{FF2B5EF4-FFF2-40B4-BE49-F238E27FC236}">
                <a16:creationId xmlns:a16="http://schemas.microsoft.com/office/drawing/2014/main" id="{3E316A94-8483-4E23-8B7D-87823666C6A0}"/>
              </a:ext>
            </a:extLst>
          </p:cNvPr>
          <p:cNvGrpSpPr>
            <a:grpSpLocks/>
          </p:cNvGrpSpPr>
          <p:nvPr/>
        </p:nvGrpSpPr>
        <p:grpSpPr bwMode="auto">
          <a:xfrm>
            <a:off x="4880428" y="3138255"/>
            <a:ext cx="704850" cy="322263"/>
            <a:chOff x="2378" y="2231"/>
            <a:chExt cx="444" cy="203"/>
          </a:xfrm>
        </p:grpSpPr>
        <p:sp>
          <p:nvSpPr>
            <p:cNvPr id="471" name="Line 208">
              <a:extLst>
                <a:ext uri="{FF2B5EF4-FFF2-40B4-BE49-F238E27FC236}">
                  <a16:creationId xmlns:a16="http://schemas.microsoft.com/office/drawing/2014/main" id="{996DCDBF-74FF-4B5C-BAAA-99A0F65F4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8" y="2327"/>
              <a:ext cx="11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2" name="Line 209">
              <a:extLst>
                <a:ext uri="{FF2B5EF4-FFF2-40B4-BE49-F238E27FC236}">
                  <a16:creationId xmlns:a16="http://schemas.microsoft.com/office/drawing/2014/main" id="{BE8E84B8-64BB-45DF-ADD1-C4E340AD5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5" y="2326"/>
              <a:ext cx="13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73" name="Group 210">
              <a:extLst>
                <a:ext uri="{FF2B5EF4-FFF2-40B4-BE49-F238E27FC236}">
                  <a16:creationId xmlns:a16="http://schemas.microsoft.com/office/drawing/2014/main" id="{44307D0D-C3CD-45C9-A64A-8FDB2BC4B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2" y="2231"/>
              <a:ext cx="191" cy="203"/>
              <a:chOff x="3312" y="2485"/>
              <a:chExt cx="192" cy="432"/>
            </a:xfrm>
          </p:grpSpPr>
          <p:sp>
            <p:nvSpPr>
              <p:cNvPr id="474" name="Line 211">
                <a:extLst>
                  <a:ext uri="{FF2B5EF4-FFF2-40B4-BE49-F238E27FC236}">
                    <a16:creationId xmlns:a16="http://schemas.microsoft.com/office/drawing/2014/main" id="{DFBFA055-7A56-4DD7-8F8A-2E42C1861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2485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5" name="Line 212">
                <a:extLst>
                  <a:ext uri="{FF2B5EF4-FFF2-40B4-BE49-F238E27FC236}">
                    <a16:creationId xmlns:a16="http://schemas.microsoft.com/office/drawing/2014/main" id="{3DC1BC77-D736-4CA8-B965-984FF15AC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2677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" name="Line 213">
                <a:extLst>
                  <a:ext uri="{FF2B5EF4-FFF2-40B4-BE49-F238E27FC236}">
                    <a16:creationId xmlns:a16="http://schemas.microsoft.com/office/drawing/2014/main" id="{EB321B9E-97A2-4D47-A123-36E5E0C7A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2" y="2485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7" name="Line 214">
                <a:extLst>
                  <a:ext uri="{FF2B5EF4-FFF2-40B4-BE49-F238E27FC236}">
                    <a16:creationId xmlns:a16="http://schemas.microsoft.com/office/drawing/2014/main" id="{A3DF7566-18DD-40A0-A231-D1198F91D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" y="2485"/>
                <a:ext cx="0" cy="38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78" name="Line 215">
            <a:extLst>
              <a:ext uri="{FF2B5EF4-FFF2-40B4-BE49-F238E27FC236}">
                <a16:creationId xmlns:a16="http://schemas.microsoft.com/office/drawing/2014/main" id="{68F42BAD-7FEA-495F-98CE-5583219E6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2104" y="3292242"/>
            <a:ext cx="212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79" name="Group 266">
            <a:extLst>
              <a:ext uri="{FF2B5EF4-FFF2-40B4-BE49-F238E27FC236}">
                <a16:creationId xmlns:a16="http://schemas.microsoft.com/office/drawing/2014/main" id="{4319AC84-0552-40AB-8DEA-4FF08340D0B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613978" y="3131905"/>
            <a:ext cx="914400" cy="322263"/>
            <a:chOff x="3268" y="2032"/>
            <a:chExt cx="576" cy="203"/>
          </a:xfrm>
        </p:grpSpPr>
        <p:grpSp>
          <p:nvGrpSpPr>
            <p:cNvPr id="480" name="Group 216">
              <a:extLst>
                <a:ext uri="{FF2B5EF4-FFF2-40B4-BE49-F238E27FC236}">
                  <a16:creationId xmlns:a16="http://schemas.microsoft.com/office/drawing/2014/main" id="{9C2B7DC9-B6EE-4DC5-96A3-97FD48EAE57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68" y="2032"/>
              <a:ext cx="444" cy="203"/>
              <a:chOff x="2378" y="2231"/>
              <a:chExt cx="444" cy="203"/>
            </a:xfrm>
          </p:grpSpPr>
          <p:sp>
            <p:nvSpPr>
              <p:cNvPr id="482" name="Line 217">
                <a:extLst>
                  <a:ext uri="{FF2B5EF4-FFF2-40B4-BE49-F238E27FC236}">
                    <a16:creationId xmlns:a16="http://schemas.microsoft.com/office/drawing/2014/main" id="{97935B9D-F0B9-466F-B28C-E8CCEDEF1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3" name="Line 218">
                <a:extLst>
                  <a:ext uri="{FF2B5EF4-FFF2-40B4-BE49-F238E27FC236}">
                    <a16:creationId xmlns:a16="http://schemas.microsoft.com/office/drawing/2014/main" id="{52757523-AB84-4018-B5A1-9998C1D32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84" name="Group 219">
                <a:extLst>
                  <a:ext uri="{FF2B5EF4-FFF2-40B4-BE49-F238E27FC236}">
                    <a16:creationId xmlns:a16="http://schemas.microsoft.com/office/drawing/2014/main" id="{66C1CBD4-BBAC-4EF6-AC37-B2945C5658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485" name="Line 220">
                  <a:extLst>
                    <a:ext uri="{FF2B5EF4-FFF2-40B4-BE49-F238E27FC236}">
                      <a16:creationId xmlns:a16="http://schemas.microsoft.com/office/drawing/2014/main" id="{BBA0ABAA-1547-4380-B23D-322EA3DFCE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6" name="Line 221">
                  <a:extLst>
                    <a:ext uri="{FF2B5EF4-FFF2-40B4-BE49-F238E27FC236}">
                      <a16:creationId xmlns:a16="http://schemas.microsoft.com/office/drawing/2014/main" id="{0B4FD938-9558-48F1-BF4B-B8DC687EC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7" name="Line 222">
                  <a:extLst>
                    <a:ext uri="{FF2B5EF4-FFF2-40B4-BE49-F238E27FC236}">
                      <a16:creationId xmlns:a16="http://schemas.microsoft.com/office/drawing/2014/main" id="{7D501A21-7EDD-43ED-B3BF-D580BE2C04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8" name="Line 223">
                  <a:extLst>
                    <a:ext uri="{FF2B5EF4-FFF2-40B4-BE49-F238E27FC236}">
                      <a16:creationId xmlns:a16="http://schemas.microsoft.com/office/drawing/2014/main" id="{3D2ADCDE-2170-4A39-A4B1-F83CAFD81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81" name="Line 224">
              <a:extLst>
                <a:ext uri="{FF2B5EF4-FFF2-40B4-BE49-F238E27FC236}">
                  <a16:creationId xmlns:a16="http://schemas.microsoft.com/office/drawing/2014/main" id="{E6CBFF39-D6E8-406F-B7FE-19046F36F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" y="2129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9" name="Group 268">
            <a:extLst>
              <a:ext uri="{FF2B5EF4-FFF2-40B4-BE49-F238E27FC236}">
                <a16:creationId xmlns:a16="http://schemas.microsoft.com/office/drawing/2014/main" id="{39455A44-CBD4-427C-AE6F-F946D9720CC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01503" y="3133492"/>
            <a:ext cx="920750" cy="322262"/>
            <a:chOff x="4394" y="2033"/>
            <a:chExt cx="580" cy="203"/>
          </a:xfrm>
        </p:grpSpPr>
        <p:grpSp>
          <p:nvGrpSpPr>
            <p:cNvPr id="490" name="Group 225">
              <a:extLst>
                <a:ext uri="{FF2B5EF4-FFF2-40B4-BE49-F238E27FC236}">
                  <a16:creationId xmlns:a16="http://schemas.microsoft.com/office/drawing/2014/main" id="{6AAC564E-B3C1-4249-AEA0-9A962565123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94" y="2033"/>
              <a:ext cx="444" cy="203"/>
              <a:chOff x="2378" y="2231"/>
              <a:chExt cx="444" cy="203"/>
            </a:xfrm>
          </p:grpSpPr>
          <p:sp>
            <p:nvSpPr>
              <p:cNvPr id="492" name="Line 226">
                <a:extLst>
                  <a:ext uri="{FF2B5EF4-FFF2-40B4-BE49-F238E27FC236}">
                    <a16:creationId xmlns:a16="http://schemas.microsoft.com/office/drawing/2014/main" id="{0C3D915E-0962-4C4E-87EB-3195C5BCB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" name="Line 227">
                <a:extLst>
                  <a:ext uri="{FF2B5EF4-FFF2-40B4-BE49-F238E27FC236}">
                    <a16:creationId xmlns:a16="http://schemas.microsoft.com/office/drawing/2014/main" id="{BEDABE79-8316-4649-9FA3-D1FC45688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94" name="Group 228">
                <a:extLst>
                  <a:ext uri="{FF2B5EF4-FFF2-40B4-BE49-F238E27FC236}">
                    <a16:creationId xmlns:a16="http://schemas.microsoft.com/office/drawing/2014/main" id="{09738E2B-91F9-4396-859A-3878B9AD5A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495" name="Line 229">
                  <a:extLst>
                    <a:ext uri="{FF2B5EF4-FFF2-40B4-BE49-F238E27FC236}">
                      <a16:creationId xmlns:a16="http://schemas.microsoft.com/office/drawing/2014/main" id="{89C954BD-7B7D-4A74-805C-6C179A6114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6" name="Line 230">
                  <a:extLst>
                    <a:ext uri="{FF2B5EF4-FFF2-40B4-BE49-F238E27FC236}">
                      <a16:creationId xmlns:a16="http://schemas.microsoft.com/office/drawing/2014/main" id="{21A1D2BE-2BB9-4A8E-A255-B8DC493E24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7" name="Line 231">
                  <a:extLst>
                    <a:ext uri="{FF2B5EF4-FFF2-40B4-BE49-F238E27FC236}">
                      <a16:creationId xmlns:a16="http://schemas.microsoft.com/office/drawing/2014/main" id="{CCC373A7-0F02-43AC-AF8C-8ADAD6D596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8" name="Line 232">
                  <a:extLst>
                    <a:ext uri="{FF2B5EF4-FFF2-40B4-BE49-F238E27FC236}">
                      <a16:creationId xmlns:a16="http://schemas.microsoft.com/office/drawing/2014/main" id="{74A131FC-D077-4309-97D2-CD44CB909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91" name="Line 233">
              <a:extLst>
                <a:ext uri="{FF2B5EF4-FFF2-40B4-BE49-F238E27FC236}">
                  <a16:creationId xmlns:a16="http://schemas.microsoft.com/office/drawing/2014/main" id="{792A0ACA-C0F1-4144-87CD-22359C66E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0" y="2128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99" name="Group 263">
            <a:extLst>
              <a:ext uri="{FF2B5EF4-FFF2-40B4-BE49-F238E27FC236}">
                <a16:creationId xmlns:a16="http://schemas.microsoft.com/office/drawing/2014/main" id="{402EC462-5972-49AD-92F1-33C00EF214AA}"/>
              </a:ext>
            </a:extLst>
          </p:cNvPr>
          <p:cNvGrpSpPr>
            <a:grpSpLocks/>
          </p:cNvGrpSpPr>
          <p:nvPr/>
        </p:nvGrpSpPr>
        <p:grpSpPr bwMode="auto">
          <a:xfrm>
            <a:off x="5718629" y="4093930"/>
            <a:ext cx="906463" cy="322263"/>
            <a:chOff x="2704" y="2634"/>
            <a:chExt cx="571" cy="203"/>
          </a:xfrm>
        </p:grpSpPr>
        <p:grpSp>
          <p:nvGrpSpPr>
            <p:cNvPr id="500" name="Group 234">
              <a:extLst>
                <a:ext uri="{FF2B5EF4-FFF2-40B4-BE49-F238E27FC236}">
                  <a16:creationId xmlns:a16="http://schemas.microsoft.com/office/drawing/2014/main" id="{3B202D63-F948-4DEB-938F-A2238DCE110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704" y="2634"/>
              <a:ext cx="444" cy="203"/>
              <a:chOff x="2378" y="2231"/>
              <a:chExt cx="444" cy="203"/>
            </a:xfrm>
          </p:grpSpPr>
          <p:sp>
            <p:nvSpPr>
              <p:cNvPr id="502" name="Line 235">
                <a:extLst>
                  <a:ext uri="{FF2B5EF4-FFF2-40B4-BE49-F238E27FC236}">
                    <a16:creationId xmlns:a16="http://schemas.microsoft.com/office/drawing/2014/main" id="{401B351E-D8DF-4A6F-8CF1-27DD5BCE9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" name="Line 236">
                <a:extLst>
                  <a:ext uri="{FF2B5EF4-FFF2-40B4-BE49-F238E27FC236}">
                    <a16:creationId xmlns:a16="http://schemas.microsoft.com/office/drawing/2014/main" id="{1A0D55F3-E4E3-43B4-A840-7B07CEF8E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4" name="Group 237">
                <a:extLst>
                  <a:ext uri="{FF2B5EF4-FFF2-40B4-BE49-F238E27FC236}">
                    <a16:creationId xmlns:a16="http://schemas.microsoft.com/office/drawing/2014/main" id="{4771E96D-AE00-4A34-B18C-4F5E43A3B0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505" name="Line 238">
                  <a:extLst>
                    <a:ext uri="{FF2B5EF4-FFF2-40B4-BE49-F238E27FC236}">
                      <a16:creationId xmlns:a16="http://schemas.microsoft.com/office/drawing/2014/main" id="{F4CF52C9-CA6D-4D67-BE5E-E92E7D928F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6" name="Line 239">
                  <a:extLst>
                    <a:ext uri="{FF2B5EF4-FFF2-40B4-BE49-F238E27FC236}">
                      <a16:creationId xmlns:a16="http://schemas.microsoft.com/office/drawing/2014/main" id="{E2D632CA-18CE-409B-AAE7-1B526A974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7" name="Line 240">
                  <a:extLst>
                    <a:ext uri="{FF2B5EF4-FFF2-40B4-BE49-F238E27FC236}">
                      <a16:creationId xmlns:a16="http://schemas.microsoft.com/office/drawing/2014/main" id="{858D93A4-B711-4B9D-B771-03489993DF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8" name="Line 241">
                  <a:extLst>
                    <a:ext uri="{FF2B5EF4-FFF2-40B4-BE49-F238E27FC236}">
                      <a16:creationId xmlns:a16="http://schemas.microsoft.com/office/drawing/2014/main" id="{4A576808-5959-48A0-B97A-89FF19B514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01" name="Line 242">
              <a:extLst>
                <a:ext uri="{FF2B5EF4-FFF2-40B4-BE49-F238E27FC236}">
                  <a16:creationId xmlns:a16="http://schemas.microsoft.com/office/drawing/2014/main" id="{49567782-C68B-49E6-BF3E-3F466597F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1" y="2729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09" name="Group 262">
            <a:extLst>
              <a:ext uri="{FF2B5EF4-FFF2-40B4-BE49-F238E27FC236}">
                <a16:creationId xmlns:a16="http://schemas.microsoft.com/office/drawing/2014/main" id="{6A529B04-4621-4A43-86BE-0E5BDBA76C73}"/>
              </a:ext>
            </a:extLst>
          </p:cNvPr>
          <p:cNvGrpSpPr>
            <a:grpSpLocks/>
          </p:cNvGrpSpPr>
          <p:nvPr/>
        </p:nvGrpSpPr>
        <p:grpSpPr bwMode="auto">
          <a:xfrm>
            <a:off x="2124528" y="4093930"/>
            <a:ext cx="909638" cy="322263"/>
            <a:chOff x="440" y="2638"/>
            <a:chExt cx="573" cy="203"/>
          </a:xfrm>
        </p:grpSpPr>
        <p:grpSp>
          <p:nvGrpSpPr>
            <p:cNvPr id="510" name="Group 243">
              <a:extLst>
                <a:ext uri="{FF2B5EF4-FFF2-40B4-BE49-F238E27FC236}">
                  <a16:creationId xmlns:a16="http://schemas.microsoft.com/office/drawing/2014/main" id="{2C95D8C3-E578-4531-A9A9-FFA5DFBEDDC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40" y="2638"/>
              <a:ext cx="444" cy="203"/>
              <a:chOff x="2378" y="2231"/>
              <a:chExt cx="444" cy="203"/>
            </a:xfrm>
          </p:grpSpPr>
          <p:sp>
            <p:nvSpPr>
              <p:cNvPr id="512" name="Line 244">
                <a:extLst>
                  <a:ext uri="{FF2B5EF4-FFF2-40B4-BE49-F238E27FC236}">
                    <a16:creationId xmlns:a16="http://schemas.microsoft.com/office/drawing/2014/main" id="{27B023C6-59BD-403B-8027-DA3CFC624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" name="Line 245">
                <a:extLst>
                  <a:ext uri="{FF2B5EF4-FFF2-40B4-BE49-F238E27FC236}">
                    <a16:creationId xmlns:a16="http://schemas.microsoft.com/office/drawing/2014/main" id="{94A5C4F0-42E1-41DD-BDB6-3853732F8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14" name="Group 246">
                <a:extLst>
                  <a:ext uri="{FF2B5EF4-FFF2-40B4-BE49-F238E27FC236}">
                    <a16:creationId xmlns:a16="http://schemas.microsoft.com/office/drawing/2014/main" id="{E65FA179-3BD7-4AD3-AE34-D64570C7A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515" name="Line 247">
                  <a:extLst>
                    <a:ext uri="{FF2B5EF4-FFF2-40B4-BE49-F238E27FC236}">
                      <a16:creationId xmlns:a16="http://schemas.microsoft.com/office/drawing/2014/main" id="{D6B8C16B-4AF5-417E-973E-29B08F2318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6" name="Line 248">
                  <a:extLst>
                    <a:ext uri="{FF2B5EF4-FFF2-40B4-BE49-F238E27FC236}">
                      <a16:creationId xmlns:a16="http://schemas.microsoft.com/office/drawing/2014/main" id="{8EACFC04-6FB4-4CE5-B190-75F710D94B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" name="Line 249">
                  <a:extLst>
                    <a:ext uri="{FF2B5EF4-FFF2-40B4-BE49-F238E27FC236}">
                      <a16:creationId xmlns:a16="http://schemas.microsoft.com/office/drawing/2014/main" id="{C545A38F-E6DA-4D77-BFBA-0FD9A4E3A4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8" name="Line 250">
                  <a:extLst>
                    <a:ext uri="{FF2B5EF4-FFF2-40B4-BE49-F238E27FC236}">
                      <a16:creationId xmlns:a16="http://schemas.microsoft.com/office/drawing/2014/main" id="{F77174BF-3E14-4405-9C4B-A118DBA2AD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11" name="Line 251">
              <a:extLst>
                <a:ext uri="{FF2B5EF4-FFF2-40B4-BE49-F238E27FC236}">
                  <a16:creationId xmlns:a16="http://schemas.microsoft.com/office/drawing/2014/main" id="{0A93E147-1744-45CC-B253-E0325CF80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" y="2735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9" name="Group 267">
            <a:extLst>
              <a:ext uri="{FF2B5EF4-FFF2-40B4-BE49-F238E27FC236}">
                <a16:creationId xmlns:a16="http://schemas.microsoft.com/office/drawing/2014/main" id="{DED17FB6-8DB0-4930-B104-65CC82653948}"/>
              </a:ext>
            </a:extLst>
          </p:cNvPr>
          <p:cNvGrpSpPr>
            <a:grpSpLocks/>
          </p:cNvGrpSpPr>
          <p:nvPr/>
        </p:nvGrpSpPr>
        <p:grpSpPr bwMode="auto">
          <a:xfrm>
            <a:off x="7547428" y="4063767"/>
            <a:ext cx="914400" cy="322262"/>
            <a:chOff x="3856" y="2619"/>
            <a:chExt cx="576" cy="203"/>
          </a:xfrm>
        </p:grpSpPr>
        <p:grpSp>
          <p:nvGrpSpPr>
            <p:cNvPr id="520" name="Group 252">
              <a:extLst>
                <a:ext uri="{FF2B5EF4-FFF2-40B4-BE49-F238E27FC236}">
                  <a16:creationId xmlns:a16="http://schemas.microsoft.com/office/drawing/2014/main" id="{83047C04-AECE-46B1-BA4A-934B91BBADF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856" y="2619"/>
              <a:ext cx="444" cy="203"/>
              <a:chOff x="2378" y="2231"/>
              <a:chExt cx="444" cy="203"/>
            </a:xfrm>
          </p:grpSpPr>
          <p:sp>
            <p:nvSpPr>
              <p:cNvPr id="522" name="Line 253">
                <a:extLst>
                  <a:ext uri="{FF2B5EF4-FFF2-40B4-BE49-F238E27FC236}">
                    <a16:creationId xmlns:a16="http://schemas.microsoft.com/office/drawing/2014/main" id="{C3A3DED3-9548-47B3-8CF0-022EED162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" name="Line 254">
                <a:extLst>
                  <a:ext uri="{FF2B5EF4-FFF2-40B4-BE49-F238E27FC236}">
                    <a16:creationId xmlns:a16="http://schemas.microsoft.com/office/drawing/2014/main" id="{57A69021-46F1-42A0-A802-D1D87D2F4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24" name="Group 255">
                <a:extLst>
                  <a:ext uri="{FF2B5EF4-FFF2-40B4-BE49-F238E27FC236}">
                    <a16:creationId xmlns:a16="http://schemas.microsoft.com/office/drawing/2014/main" id="{CB4A9459-84C6-4EF1-B3A3-4E171CCD5E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525" name="Line 256">
                  <a:extLst>
                    <a:ext uri="{FF2B5EF4-FFF2-40B4-BE49-F238E27FC236}">
                      <a16:creationId xmlns:a16="http://schemas.microsoft.com/office/drawing/2014/main" id="{3C774F02-A809-4570-9B81-B1E46F009A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" name="Line 257">
                  <a:extLst>
                    <a:ext uri="{FF2B5EF4-FFF2-40B4-BE49-F238E27FC236}">
                      <a16:creationId xmlns:a16="http://schemas.microsoft.com/office/drawing/2014/main" id="{19A8CE07-18F5-4C0E-B894-7A1F53424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7" name="Line 258">
                  <a:extLst>
                    <a:ext uri="{FF2B5EF4-FFF2-40B4-BE49-F238E27FC236}">
                      <a16:creationId xmlns:a16="http://schemas.microsoft.com/office/drawing/2014/main" id="{29890FE4-E678-490D-82BA-ABEA8AD685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8" name="Line 259">
                  <a:extLst>
                    <a:ext uri="{FF2B5EF4-FFF2-40B4-BE49-F238E27FC236}">
                      <a16:creationId xmlns:a16="http://schemas.microsoft.com/office/drawing/2014/main" id="{563EEC8F-CFD0-41F1-A015-A5117EA04B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21" name="Line 260">
              <a:extLst>
                <a:ext uri="{FF2B5EF4-FFF2-40B4-BE49-F238E27FC236}">
                  <a16:creationId xmlns:a16="http://schemas.microsoft.com/office/drawing/2014/main" id="{681A043D-8604-45E2-A2A1-DB24ED250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" y="2716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9" name="Freeform 137">
            <a:extLst>
              <a:ext uri="{FF2B5EF4-FFF2-40B4-BE49-F238E27FC236}">
                <a16:creationId xmlns:a16="http://schemas.microsoft.com/office/drawing/2014/main" id="{5B3C6C3E-E2E3-4C89-8E08-A4618473702E}"/>
              </a:ext>
            </a:extLst>
          </p:cNvPr>
          <p:cNvSpPr>
            <a:spLocks/>
          </p:cNvSpPr>
          <p:nvPr/>
        </p:nvSpPr>
        <p:spPr bwMode="auto">
          <a:xfrm>
            <a:off x="4249284" y="3734701"/>
            <a:ext cx="133350" cy="92075"/>
          </a:xfrm>
          <a:custGeom>
            <a:avLst/>
            <a:gdLst>
              <a:gd name="T0" fmla="*/ 0 w 84"/>
              <a:gd name="T1" fmla="*/ 92075 h 58"/>
              <a:gd name="T2" fmla="*/ 12700 w 84"/>
              <a:gd name="T3" fmla="*/ 46038 h 58"/>
              <a:gd name="T4" fmla="*/ 3175 w 84"/>
              <a:gd name="T5" fmla="*/ 66675 h 58"/>
              <a:gd name="T6" fmla="*/ 20638 w 84"/>
              <a:gd name="T7" fmla="*/ 31750 h 58"/>
              <a:gd name="T8" fmla="*/ 36513 w 84"/>
              <a:gd name="T9" fmla="*/ 15875 h 58"/>
              <a:gd name="T10" fmla="*/ 49213 w 84"/>
              <a:gd name="T11" fmla="*/ 3175 h 58"/>
              <a:gd name="T12" fmla="*/ 69850 w 84"/>
              <a:gd name="T13" fmla="*/ 1588 h 58"/>
              <a:gd name="T14" fmla="*/ 93663 w 84"/>
              <a:gd name="T15" fmla="*/ 7938 h 58"/>
              <a:gd name="T16" fmla="*/ 114300 w 84"/>
              <a:gd name="T17" fmla="*/ 30163 h 58"/>
              <a:gd name="T18" fmla="*/ 122238 w 84"/>
              <a:gd name="T19" fmla="*/ 46038 h 58"/>
              <a:gd name="T20" fmla="*/ 133350 w 84"/>
              <a:gd name="T21" fmla="*/ 66675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4" h="58">
                <a:moveTo>
                  <a:pt x="0" y="58"/>
                </a:moveTo>
                <a:cubicBezTo>
                  <a:pt x="3" y="45"/>
                  <a:pt x="8" y="32"/>
                  <a:pt x="8" y="29"/>
                </a:cubicBezTo>
                <a:cubicBezTo>
                  <a:pt x="9" y="26"/>
                  <a:pt x="1" y="43"/>
                  <a:pt x="2" y="42"/>
                </a:cubicBezTo>
                <a:cubicBezTo>
                  <a:pt x="3" y="41"/>
                  <a:pt x="10" y="25"/>
                  <a:pt x="13" y="20"/>
                </a:cubicBezTo>
                <a:cubicBezTo>
                  <a:pt x="16" y="15"/>
                  <a:pt x="20" y="13"/>
                  <a:pt x="23" y="10"/>
                </a:cubicBezTo>
                <a:cubicBezTo>
                  <a:pt x="26" y="7"/>
                  <a:pt x="28" y="3"/>
                  <a:pt x="31" y="2"/>
                </a:cubicBezTo>
                <a:cubicBezTo>
                  <a:pt x="34" y="1"/>
                  <a:pt x="39" y="0"/>
                  <a:pt x="44" y="1"/>
                </a:cubicBezTo>
                <a:cubicBezTo>
                  <a:pt x="49" y="2"/>
                  <a:pt x="54" y="2"/>
                  <a:pt x="59" y="5"/>
                </a:cubicBezTo>
                <a:cubicBezTo>
                  <a:pt x="64" y="8"/>
                  <a:pt x="69" y="15"/>
                  <a:pt x="72" y="19"/>
                </a:cubicBezTo>
                <a:cubicBezTo>
                  <a:pt x="75" y="23"/>
                  <a:pt x="75" y="25"/>
                  <a:pt x="77" y="29"/>
                </a:cubicBezTo>
                <a:cubicBezTo>
                  <a:pt x="79" y="33"/>
                  <a:pt x="83" y="40"/>
                  <a:pt x="84" y="4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530" name="AutoShape 138">
            <a:extLst>
              <a:ext uri="{FF2B5EF4-FFF2-40B4-BE49-F238E27FC236}">
                <a16:creationId xmlns:a16="http://schemas.microsoft.com/office/drawing/2014/main" id="{74C1B3E9-B111-4F4F-80DD-1BAB5FAB8FF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3229430" y="4884505"/>
            <a:ext cx="1425575" cy="168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1" name="AutoShape 139">
            <a:extLst>
              <a:ext uri="{FF2B5EF4-FFF2-40B4-BE49-F238E27FC236}">
                <a16:creationId xmlns:a16="http://schemas.microsoft.com/office/drawing/2014/main" id="{40C90966-0540-4F91-824A-6779CECC586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826329" y="4711467"/>
            <a:ext cx="1423988" cy="519113"/>
          </a:xfrm>
          <a:prstGeom prst="bentConnector3">
            <a:avLst>
              <a:gd name="adj1" fmla="val 50056"/>
            </a:avLst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" name="Rectangle 141">
            <a:extLst>
              <a:ext uri="{FF2B5EF4-FFF2-40B4-BE49-F238E27FC236}">
                <a16:creationId xmlns:a16="http://schemas.microsoft.com/office/drawing/2014/main" id="{69BD5505-EB13-44C3-B720-DB246D11A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154" y="5683018"/>
            <a:ext cx="792162" cy="509587"/>
          </a:xfrm>
          <a:prstGeom prst="rect">
            <a:avLst/>
          </a:prstGeom>
          <a:solidFill>
            <a:srgbClr val="FFCC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GB" altLang="en-US" sz="1400">
                <a:latin typeface="Arial" panose="020B0604020202020204" pitchFamily="34" charset="0"/>
              </a:rPr>
              <a:t>Quench </a:t>
            </a:r>
          </a:p>
          <a:p>
            <a:pPr algn="ctr"/>
            <a:r>
              <a:rPr lang="en-GB" altLang="en-US" sz="1400">
                <a:latin typeface="Arial" panose="020B0604020202020204" pitchFamily="34" charset="0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80996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Main dipoles: magnet protection</a:t>
            </a:r>
            <a:endParaRPr lang="en-GB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14859-8132-4A1F-9A48-BA93DC2C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16.09.2020</a:t>
            </a:r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8322D-42AF-4CA1-81F6-E9DA324D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Fuchsberger: Experience from LHC HWC, Controls Workshop on Commissioning, GSI, Darmstadt</a:t>
            </a:r>
            <a:endParaRPr lang="de-AT" dirty="0"/>
          </a:p>
        </p:txBody>
      </p:sp>
      <p:sp>
        <p:nvSpPr>
          <p:cNvPr id="2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E5F2A-4B3A-4892-93CF-C6E419C6CA68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9725" name="Rectangle 207"/>
          <p:cNvSpPr>
            <a:spLocks noChangeArrowheads="1"/>
          </p:cNvSpPr>
          <p:nvPr/>
        </p:nvSpPr>
        <p:spPr bwMode="auto">
          <a:xfrm>
            <a:off x="1703388" y="830264"/>
            <a:ext cx="8820150" cy="150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5000"/>
              </a:lnSpc>
              <a:spcBef>
                <a:spcPct val="4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CC0000"/>
                </a:solidFill>
              </a:rPr>
              <a:t>Quench heaters warm up the entire magnet coil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chemeClr val="tx1"/>
                </a:solidFill>
              </a:rPr>
              <a:t>energy stored in magnet dissipated inside the magnet (time constant of 200 </a:t>
            </a:r>
            <a:r>
              <a:rPr lang="en-US" altLang="en-US" sz="1800" dirty="0" err="1">
                <a:solidFill>
                  <a:schemeClr val="tx1"/>
                </a:solidFill>
              </a:rPr>
              <a:t>ms</a:t>
            </a:r>
            <a:r>
              <a:rPr lang="en-US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CC0000"/>
                </a:solidFill>
              </a:rPr>
              <a:t>Diode in parallel becomes conducting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chemeClr val="tx1"/>
                </a:solidFill>
              </a:rPr>
              <a:t>current of other magnets through diode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CC0000"/>
                </a:solidFill>
              </a:rPr>
              <a:t>Resistance is switched into the circuit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chemeClr val="tx1"/>
                </a:solidFill>
              </a:rPr>
              <a:t>energy of 153 magnets is dissipated into the resistance (time constant of 100 s for main dipole magnets)</a:t>
            </a:r>
            <a:endParaRPr lang="en-AU" altLang="en-US" sz="1800" dirty="0">
              <a:solidFill>
                <a:schemeClr val="tx1"/>
              </a:solidFill>
            </a:endParaRPr>
          </a:p>
        </p:txBody>
      </p:sp>
      <p:sp>
        <p:nvSpPr>
          <p:cNvPr id="277" name="Rectangle 4">
            <a:extLst>
              <a:ext uri="{FF2B5EF4-FFF2-40B4-BE49-F238E27FC236}">
                <a16:creationId xmlns:a16="http://schemas.microsoft.com/office/drawing/2014/main" id="{5890A022-2A40-4542-8563-2CC31E5A3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028" y="2327042"/>
            <a:ext cx="611188" cy="2495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78" name="Rectangle 5">
            <a:extLst>
              <a:ext uri="{FF2B5EF4-FFF2-40B4-BE49-F238E27FC236}">
                <a16:creationId xmlns:a16="http://schemas.microsoft.com/office/drawing/2014/main" id="{C1AC8A02-EC6B-4A33-8F27-6319FCFAD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942" y="2327042"/>
            <a:ext cx="827087" cy="2495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79" name="Rectangle 6">
            <a:extLst>
              <a:ext uri="{FF2B5EF4-FFF2-40B4-BE49-F238E27FC236}">
                <a16:creationId xmlns:a16="http://schemas.microsoft.com/office/drawing/2014/main" id="{670ABCCC-1B4E-421C-9255-6E9A72D16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217" y="2327043"/>
            <a:ext cx="7705725" cy="2497137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80" name="Text Box 7">
            <a:extLst>
              <a:ext uri="{FF2B5EF4-FFF2-40B4-BE49-F238E27FC236}">
                <a16:creationId xmlns:a16="http://schemas.microsoft.com/office/drawing/2014/main" id="{726F0DBB-8E04-4C1F-B8AB-2BFE02128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7042" y="5787793"/>
            <a:ext cx="981075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fr-CH" altLang="en-US" sz="1400">
                <a:latin typeface="Arial" panose="020B0604020202020204" pitchFamily="34" charset="0"/>
              </a:rPr>
              <a:t>Power Converter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81" name="Freeform 8">
            <a:extLst>
              <a:ext uri="{FF2B5EF4-FFF2-40B4-BE49-F238E27FC236}">
                <a16:creationId xmlns:a16="http://schemas.microsoft.com/office/drawing/2014/main" id="{C755B4F4-0463-49D3-9F54-3C9F9F67A3B5}"/>
              </a:ext>
            </a:extLst>
          </p:cNvPr>
          <p:cNvSpPr>
            <a:spLocks/>
          </p:cNvSpPr>
          <p:nvPr/>
        </p:nvSpPr>
        <p:spPr bwMode="auto">
          <a:xfrm>
            <a:off x="8468179" y="5594118"/>
            <a:ext cx="193675" cy="598487"/>
          </a:xfrm>
          <a:custGeom>
            <a:avLst/>
            <a:gdLst>
              <a:gd name="T0" fmla="*/ 193675 w 51"/>
              <a:gd name="T1" fmla="*/ 0 h 256"/>
              <a:gd name="T2" fmla="*/ 193675 w 51"/>
              <a:gd name="T3" fmla="*/ 121568 h 256"/>
              <a:gd name="T4" fmla="*/ 0 w 51"/>
              <a:gd name="T5" fmla="*/ 180014 h 256"/>
              <a:gd name="T6" fmla="*/ 193675 w 51"/>
              <a:gd name="T7" fmla="*/ 240798 h 256"/>
              <a:gd name="T8" fmla="*/ 0 w 51"/>
              <a:gd name="T9" fmla="*/ 299244 h 256"/>
              <a:gd name="T10" fmla="*/ 193675 w 51"/>
              <a:gd name="T11" fmla="*/ 360027 h 256"/>
              <a:gd name="T12" fmla="*/ 0 w 51"/>
              <a:gd name="T13" fmla="*/ 418473 h 256"/>
              <a:gd name="T14" fmla="*/ 193675 w 51"/>
              <a:gd name="T15" fmla="*/ 479257 h 256"/>
              <a:gd name="T16" fmla="*/ 193675 w 51"/>
              <a:gd name="T17" fmla="*/ 598487 h 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" h="256">
                <a:moveTo>
                  <a:pt x="51" y="0"/>
                </a:moveTo>
                <a:lnTo>
                  <a:pt x="51" y="52"/>
                </a:lnTo>
                <a:lnTo>
                  <a:pt x="0" y="77"/>
                </a:lnTo>
                <a:lnTo>
                  <a:pt x="51" y="103"/>
                </a:lnTo>
                <a:lnTo>
                  <a:pt x="0" y="128"/>
                </a:lnTo>
                <a:lnTo>
                  <a:pt x="51" y="154"/>
                </a:lnTo>
                <a:lnTo>
                  <a:pt x="0" y="179"/>
                </a:lnTo>
                <a:lnTo>
                  <a:pt x="51" y="205"/>
                </a:lnTo>
                <a:lnTo>
                  <a:pt x="51" y="256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2" name="Line 9">
            <a:extLst>
              <a:ext uri="{FF2B5EF4-FFF2-40B4-BE49-F238E27FC236}">
                <a16:creationId xmlns:a16="http://schemas.microsoft.com/office/drawing/2014/main" id="{EB3E827C-1604-4281-AFCB-5FF57EC0DB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2129" y="5640154"/>
            <a:ext cx="341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3" name="Line 10">
            <a:extLst>
              <a:ext uri="{FF2B5EF4-FFF2-40B4-BE49-F238E27FC236}">
                <a16:creationId xmlns:a16="http://schemas.microsoft.com/office/drawing/2014/main" id="{10B81E44-1D0C-49DE-9D36-D164B45D1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2129" y="6165617"/>
            <a:ext cx="341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4" name="Line 11">
            <a:extLst>
              <a:ext uri="{FF2B5EF4-FFF2-40B4-BE49-F238E27FC236}">
                <a16:creationId xmlns:a16="http://schemas.microsoft.com/office/drawing/2014/main" id="{834D01A0-60D9-4677-BDC0-802D0A03D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8478" y="5644917"/>
            <a:ext cx="1588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5" name="Line 12">
            <a:extLst>
              <a:ext uri="{FF2B5EF4-FFF2-40B4-BE49-F238E27FC236}">
                <a16:creationId xmlns:a16="http://schemas.microsoft.com/office/drawing/2014/main" id="{3A148120-9D43-4538-9F53-04E0CC1BCC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8478" y="6029092"/>
            <a:ext cx="1588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" name="Line 13">
            <a:extLst>
              <a:ext uri="{FF2B5EF4-FFF2-40B4-BE49-F238E27FC236}">
                <a16:creationId xmlns:a16="http://schemas.microsoft.com/office/drawing/2014/main" id="{D6E71B36-CCDA-48AF-A5EB-F3BCD71C9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4179" y="5817953"/>
            <a:ext cx="117475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" name="Oval 14">
            <a:extLst>
              <a:ext uri="{FF2B5EF4-FFF2-40B4-BE49-F238E27FC236}">
                <a16:creationId xmlns:a16="http://schemas.microsoft.com/office/drawing/2014/main" id="{B51F79A7-82C9-4D2D-B526-F3484B6242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22129" y="6024330"/>
            <a:ext cx="17463" cy="1746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88" name="Rectangle 15">
            <a:extLst>
              <a:ext uri="{FF2B5EF4-FFF2-40B4-BE49-F238E27FC236}">
                <a16:creationId xmlns:a16="http://schemas.microsoft.com/office/drawing/2014/main" id="{AE2E5A59-9A13-4E8A-AFEE-8400CCE00A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50742" y="6187843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89" name="Rectangle 16">
            <a:extLst>
              <a:ext uri="{FF2B5EF4-FFF2-40B4-BE49-F238E27FC236}">
                <a16:creationId xmlns:a16="http://schemas.microsoft.com/office/drawing/2014/main" id="{6AB8E22E-76A8-4646-9DCB-89109724E3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50742" y="5583005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90" name="Oval 17">
            <a:extLst>
              <a:ext uri="{FF2B5EF4-FFF2-40B4-BE49-F238E27FC236}">
                <a16:creationId xmlns:a16="http://schemas.microsoft.com/office/drawing/2014/main" id="{4249AF66-CCCA-4359-A224-5B60B2C22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103" y="5752867"/>
            <a:ext cx="357188" cy="3476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91" name="Line 18">
            <a:extLst>
              <a:ext uri="{FF2B5EF4-FFF2-40B4-BE49-F238E27FC236}">
                <a16:creationId xmlns:a16="http://schemas.microsoft.com/office/drawing/2014/main" id="{7DA1F0C8-1747-4EB2-8085-1C8608613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7491" y="5749692"/>
            <a:ext cx="0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" name="Line 19">
            <a:extLst>
              <a:ext uri="{FF2B5EF4-FFF2-40B4-BE49-F238E27FC236}">
                <a16:creationId xmlns:a16="http://schemas.microsoft.com/office/drawing/2014/main" id="{A37F0F1A-EFAE-4C0F-B66C-B4D31977C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7491" y="6094180"/>
            <a:ext cx="0" cy="93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3" name="Line 20">
            <a:extLst>
              <a:ext uri="{FF2B5EF4-FFF2-40B4-BE49-F238E27FC236}">
                <a16:creationId xmlns:a16="http://schemas.microsoft.com/office/drawing/2014/main" id="{E7F5E41F-B403-443E-B53E-E83B86DD4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7491" y="5675080"/>
            <a:ext cx="0" cy="93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94" name="Group 21">
            <a:extLst>
              <a:ext uri="{FF2B5EF4-FFF2-40B4-BE49-F238E27FC236}">
                <a16:creationId xmlns:a16="http://schemas.microsoft.com/office/drawing/2014/main" id="{7BBA6375-7984-4E11-BEAA-5906DA92E1D1}"/>
              </a:ext>
            </a:extLst>
          </p:cNvPr>
          <p:cNvGrpSpPr>
            <a:grpSpLocks/>
          </p:cNvGrpSpPr>
          <p:nvPr/>
        </p:nvGrpSpPr>
        <p:grpSpPr bwMode="auto">
          <a:xfrm>
            <a:off x="8480878" y="5889393"/>
            <a:ext cx="488950" cy="168275"/>
            <a:chOff x="4444" y="3769"/>
            <a:chExt cx="308" cy="106"/>
          </a:xfrm>
        </p:grpSpPr>
        <p:sp>
          <p:nvSpPr>
            <p:cNvPr id="295" name="Line 22">
              <a:extLst>
                <a:ext uri="{FF2B5EF4-FFF2-40B4-BE49-F238E27FC236}">
                  <a16:creationId xmlns:a16="http://schemas.microsoft.com/office/drawing/2014/main" id="{DB6F3DB8-8E5F-46C9-9E6F-87BA1AC0A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4" y="3769"/>
              <a:ext cx="231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Line 23">
              <a:extLst>
                <a:ext uri="{FF2B5EF4-FFF2-40B4-BE49-F238E27FC236}">
                  <a16:creationId xmlns:a16="http://schemas.microsoft.com/office/drawing/2014/main" id="{0784F6F1-7B19-4BF2-B9F1-34F14DF85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" y="3830"/>
              <a:ext cx="142" cy="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Line 24">
              <a:extLst>
                <a:ext uri="{FF2B5EF4-FFF2-40B4-BE49-F238E27FC236}">
                  <a16:creationId xmlns:a16="http://schemas.microsoft.com/office/drawing/2014/main" id="{A29AB014-D9B6-426E-816D-D1270CE356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" y="3772"/>
              <a:ext cx="0" cy="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Line 25">
              <a:extLst>
                <a:ext uri="{FF2B5EF4-FFF2-40B4-BE49-F238E27FC236}">
                  <a16:creationId xmlns:a16="http://schemas.microsoft.com/office/drawing/2014/main" id="{11DFC869-6D54-4166-943E-51D83A7F5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5" y="3854"/>
              <a:ext cx="10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Line 26">
              <a:extLst>
                <a:ext uri="{FF2B5EF4-FFF2-40B4-BE49-F238E27FC236}">
                  <a16:creationId xmlns:a16="http://schemas.microsoft.com/office/drawing/2014/main" id="{7DBDFEBC-DF56-4A80-B54A-B9F89C0EF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2" y="3874"/>
              <a:ext cx="69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0" name="Rectangle 27">
            <a:extLst>
              <a:ext uri="{FF2B5EF4-FFF2-40B4-BE49-F238E27FC236}">
                <a16:creationId xmlns:a16="http://schemas.microsoft.com/office/drawing/2014/main" id="{CDC45660-B103-44FF-BE59-CC875E89AD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06379" y="6184668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01" name="Rectangle 28">
            <a:extLst>
              <a:ext uri="{FF2B5EF4-FFF2-40B4-BE49-F238E27FC236}">
                <a16:creationId xmlns:a16="http://schemas.microsoft.com/office/drawing/2014/main" id="{B51B168E-F263-4720-9787-492FE17C79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06378" y="5668729"/>
            <a:ext cx="25400" cy="25400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cxnSp>
        <p:nvCxnSpPr>
          <p:cNvPr id="302" name="AutoShape 29">
            <a:extLst>
              <a:ext uri="{FF2B5EF4-FFF2-40B4-BE49-F238E27FC236}">
                <a16:creationId xmlns:a16="http://schemas.microsoft.com/office/drawing/2014/main" id="{EC8EA17A-60E3-4A39-B69A-7CF4E68FD7AA}"/>
              </a:ext>
            </a:extLst>
          </p:cNvPr>
          <p:cNvCxnSpPr>
            <a:cxnSpLocks noChangeShapeType="1"/>
            <a:stCxn id="300" idx="2"/>
            <a:endCxn id="288" idx="2"/>
          </p:cNvCxnSpPr>
          <p:nvPr/>
        </p:nvCxnSpPr>
        <p:spPr bwMode="auto">
          <a:xfrm rot="5400000">
            <a:off x="8988085" y="5894948"/>
            <a:ext cx="3175" cy="655638"/>
          </a:xfrm>
          <a:prstGeom prst="bentConnector3">
            <a:avLst>
              <a:gd name="adj1" fmla="val 68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3" name="AutoShape 30">
            <a:extLst>
              <a:ext uri="{FF2B5EF4-FFF2-40B4-BE49-F238E27FC236}">
                <a16:creationId xmlns:a16="http://schemas.microsoft.com/office/drawing/2014/main" id="{E583C989-A760-4892-B3B4-05DB8AB5ADD9}"/>
              </a:ext>
            </a:extLst>
          </p:cNvPr>
          <p:cNvCxnSpPr>
            <a:cxnSpLocks noChangeShapeType="1"/>
            <a:stCxn id="376" idx="6"/>
            <a:endCxn id="399" idx="2"/>
          </p:cNvCxnSpPr>
          <p:nvPr/>
        </p:nvCxnSpPr>
        <p:spPr bwMode="auto">
          <a:xfrm>
            <a:off x="3072267" y="4252679"/>
            <a:ext cx="765175" cy="1588"/>
          </a:xfrm>
          <a:prstGeom prst="bentConnector3">
            <a:avLst>
              <a:gd name="adj1" fmla="val 49792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4" name="AutoShape 31">
            <a:extLst>
              <a:ext uri="{FF2B5EF4-FFF2-40B4-BE49-F238E27FC236}">
                <a16:creationId xmlns:a16="http://schemas.microsoft.com/office/drawing/2014/main" id="{321C6C2B-CFB1-419F-8392-4391F2574FF2}"/>
              </a:ext>
            </a:extLst>
          </p:cNvPr>
          <p:cNvCxnSpPr>
            <a:cxnSpLocks noChangeShapeType="1"/>
            <a:stCxn id="308" idx="6"/>
            <a:endCxn id="364" idx="2"/>
          </p:cNvCxnSpPr>
          <p:nvPr/>
        </p:nvCxnSpPr>
        <p:spPr bwMode="auto">
          <a:xfrm flipV="1">
            <a:off x="3818391" y="3284305"/>
            <a:ext cx="1027112" cy="3175"/>
          </a:xfrm>
          <a:prstGeom prst="bentConnector3">
            <a:avLst>
              <a:gd name="adj1" fmla="val 49921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5" name="Group 32">
            <a:extLst>
              <a:ext uri="{FF2B5EF4-FFF2-40B4-BE49-F238E27FC236}">
                <a16:creationId xmlns:a16="http://schemas.microsoft.com/office/drawing/2014/main" id="{320EC3CC-8887-4DD0-802B-B0C28410D19A}"/>
              </a:ext>
            </a:extLst>
          </p:cNvPr>
          <p:cNvGrpSpPr>
            <a:grpSpLocks/>
          </p:cNvGrpSpPr>
          <p:nvPr/>
        </p:nvGrpSpPr>
        <p:grpSpPr bwMode="auto">
          <a:xfrm>
            <a:off x="2829379" y="2792180"/>
            <a:ext cx="989013" cy="519113"/>
            <a:chOff x="956" y="1949"/>
            <a:chExt cx="623" cy="327"/>
          </a:xfrm>
        </p:grpSpPr>
        <p:grpSp>
          <p:nvGrpSpPr>
            <p:cNvPr id="306" name="Group 33">
              <a:extLst>
                <a:ext uri="{FF2B5EF4-FFF2-40B4-BE49-F238E27FC236}">
                  <a16:creationId xmlns:a16="http://schemas.microsoft.com/office/drawing/2014/main" id="{22BAEE3B-8716-429F-AFFE-78A7870B98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6" y="1949"/>
              <a:ext cx="600" cy="312"/>
              <a:chOff x="860" y="2816"/>
              <a:chExt cx="1924" cy="496"/>
            </a:xfrm>
          </p:grpSpPr>
          <p:sp>
            <p:nvSpPr>
              <p:cNvPr id="309" name="Line 34">
                <a:extLst>
                  <a:ext uri="{FF2B5EF4-FFF2-40B4-BE49-F238E27FC236}">
                    <a16:creationId xmlns:a16="http://schemas.microsoft.com/office/drawing/2014/main" id="{539E5C3C-DDD2-43F6-B5F3-189024D20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" name="Arc 35">
                <a:extLst>
                  <a:ext uri="{FF2B5EF4-FFF2-40B4-BE49-F238E27FC236}">
                    <a16:creationId xmlns:a16="http://schemas.microsoft.com/office/drawing/2014/main" id="{40AE6AE0-E6B8-4A34-ADD9-4DADEE4CEF0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1" name="Arc 36">
                <a:extLst>
                  <a:ext uri="{FF2B5EF4-FFF2-40B4-BE49-F238E27FC236}">
                    <a16:creationId xmlns:a16="http://schemas.microsoft.com/office/drawing/2014/main" id="{F79136A6-AD25-47E1-9353-CB52A3DAE2F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" name="Arc 37">
                <a:extLst>
                  <a:ext uri="{FF2B5EF4-FFF2-40B4-BE49-F238E27FC236}">
                    <a16:creationId xmlns:a16="http://schemas.microsoft.com/office/drawing/2014/main" id="{CD3435D1-C814-4BED-B89E-043185EE6D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3" name="Arc 38">
                <a:extLst>
                  <a:ext uri="{FF2B5EF4-FFF2-40B4-BE49-F238E27FC236}">
                    <a16:creationId xmlns:a16="http://schemas.microsoft.com/office/drawing/2014/main" id="{F52B89FB-C262-4CE5-94A7-AA5CD49FBE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4" name="Arc 39">
                <a:extLst>
                  <a:ext uri="{FF2B5EF4-FFF2-40B4-BE49-F238E27FC236}">
                    <a16:creationId xmlns:a16="http://schemas.microsoft.com/office/drawing/2014/main" id="{DE3F1C26-1626-4378-94FD-CF3241F7997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5" name="Line 40">
                <a:extLst>
                  <a:ext uri="{FF2B5EF4-FFF2-40B4-BE49-F238E27FC236}">
                    <a16:creationId xmlns:a16="http://schemas.microsoft.com/office/drawing/2014/main" id="{51CE09C1-878B-452B-8F83-844632184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7" name="Oval 41">
              <a:extLst>
                <a:ext uri="{FF2B5EF4-FFF2-40B4-BE49-F238E27FC236}">
                  <a16:creationId xmlns:a16="http://schemas.microsoft.com/office/drawing/2014/main" id="{AECF78BC-5047-443B-819E-82F23349E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2253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" name="Oval 42">
              <a:extLst>
                <a:ext uri="{FF2B5EF4-FFF2-40B4-BE49-F238E27FC236}">
                  <a16:creationId xmlns:a16="http://schemas.microsoft.com/office/drawing/2014/main" id="{559752BB-BC8B-4C8E-A4CE-A973F1F1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316" name="AutoShape 43">
            <a:extLst>
              <a:ext uri="{FF2B5EF4-FFF2-40B4-BE49-F238E27FC236}">
                <a16:creationId xmlns:a16="http://schemas.microsoft.com/office/drawing/2014/main" id="{A9E8ABB2-AA34-48F3-87F6-6E8040FC6481}"/>
              </a:ext>
            </a:extLst>
          </p:cNvPr>
          <p:cNvCxnSpPr>
            <a:cxnSpLocks noChangeShapeType="1"/>
            <a:stCxn id="320" idx="6"/>
            <a:endCxn id="330" idx="2"/>
          </p:cNvCxnSpPr>
          <p:nvPr/>
        </p:nvCxnSpPr>
        <p:spPr bwMode="auto">
          <a:xfrm>
            <a:off x="7566478" y="3284304"/>
            <a:ext cx="80803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7" name="Group 44">
            <a:extLst>
              <a:ext uri="{FF2B5EF4-FFF2-40B4-BE49-F238E27FC236}">
                <a16:creationId xmlns:a16="http://schemas.microsoft.com/office/drawing/2014/main" id="{35939C4D-C387-4359-B81D-5840A9139C2A}"/>
              </a:ext>
            </a:extLst>
          </p:cNvPr>
          <p:cNvGrpSpPr>
            <a:grpSpLocks/>
          </p:cNvGrpSpPr>
          <p:nvPr/>
        </p:nvGrpSpPr>
        <p:grpSpPr bwMode="auto">
          <a:xfrm>
            <a:off x="6574292" y="2789005"/>
            <a:ext cx="992187" cy="519113"/>
            <a:chOff x="3256" y="1947"/>
            <a:chExt cx="625" cy="327"/>
          </a:xfrm>
        </p:grpSpPr>
        <p:grpSp>
          <p:nvGrpSpPr>
            <p:cNvPr id="318" name="Group 45">
              <a:extLst>
                <a:ext uri="{FF2B5EF4-FFF2-40B4-BE49-F238E27FC236}">
                  <a16:creationId xmlns:a16="http://schemas.microsoft.com/office/drawing/2014/main" id="{CD9BE70C-20D9-4436-BF5A-CEA50390D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" y="1947"/>
              <a:ext cx="600" cy="312"/>
              <a:chOff x="860" y="2816"/>
              <a:chExt cx="1924" cy="496"/>
            </a:xfrm>
          </p:grpSpPr>
          <p:sp>
            <p:nvSpPr>
              <p:cNvPr id="321" name="Line 46">
                <a:extLst>
                  <a:ext uri="{FF2B5EF4-FFF2-40B4-BE49-F238E27FC236}">
                    <a16:creationId xmlns:a16="http://schemas.microsoft.com/office/drawing/2014/main" id="{491B0DBE-5A07-4B08-ADDB-8D90AE9FD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2" name="Arc 47">
                <a:extLst>
                  <a:ext uri="{FF2B5EF4-FFF2-40B4-BE49-F238E27FC236}">
                    <a16:creationId xmlns:a16="http://schemas.microsoft.com/office/drawing/2014/main" id="{4B12F564-7303-4C51-82DB-384A1813378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3" name="Arc 48">
                <a:extLst>
                  <a:ext uri="{FF2B5EF4-FFF2-40B4-BE49-F238E27FC236}">
                    <a16:creationId xmlns:a16="http://schemas.microsoft.com/office/drawing/2014/main" id="{E98335A4-5DD2-4F8E-B1D6-680ED29B09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4" name="Arc 49">
                <a:extLst>
                  <a:ext uri="{FF2B5EF4-FFF2-40B4-BE49-F238E27FC236}">
                    <a16:creationId xmlns:a16="http://schemas.microsoft.com/office/drawing/2014/main" id="{92B421E6-F280-4358-803B-8E9482DAFA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5" name="Arc 50">
                <a:extLst>
                  <a:ext uri="{FF2B5EF4-FFF2-40B4-BE49-F238E27FC236}">
                    <a16:creationId xmlns:a16="http://schemas.microsoft.com/office/drawing/2014/main" id="{236E7381-C2F1-4389-A233-14B735FD32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6" name="Arc 51">
                <a:extLst>
                  <a:ext uri="{FF2B5EF4-FFF2-40B4-BE49-F238E27FC236}">
                    <a16:creationId xmlns:a16="http://schemas.microsoft.com/office/drawing/2014/main" id="{7A58AB6A-3789-46C8-B5AA-C6853AB4CD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7" name="Line 52">
                <a:extLst>
                  <a:ext uri="{FF2B5EF4-FFF2-40B4-BE49-F238E27FC236}">
                    <a16:creationId xmlns:a16="http://schemas.microsoft.com/office/drawing/2014/main" id="{815FAE05-919D-47FD-8295-D7B3898A4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19" name="Oval 53">
              <a:extLst>
                <a:ext uri="{FF2B5EF4-FFF2-40B4-BE49-F238E27FC236}">
                  <a16:creationId xmlns:a16="http://schemas.microsoft.com/office/drawing/2014/main" id="{24C73BB4-510D-4778-9F74-AAA93B28D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0" name="Oval 54">
              <a:extLst>
                <a:ext uri="{FF2B5EF4-FFF2-40B4-BE49-F238E27FC236}">
                  <a16:creationId xmlns:a16="http://schemas.microsoft.com/office/drawing/2014/main" id="{848E6C30-1ED9-4FB2-98FA-B571F9190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2247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328" name="Group 55">
            <a:extLst>
              <a:ext uri="{FF2B5EF4-FFF2-40B4-BE49-F238E27FC236}">
                <a16:creationId xmlns:a16="http://schemas.microsoft.com/office/drawing/2014/main" id="{F2E49776-A812-495E-8A7C-A77B1E9B28F4}"/>
              </a:ext>
            </a:extLst>
          </p:cNvPr>
          <p:cNvGrpSpPr>
            <a:grpSpLocks/>
          </p:cNvGrpSpPr>
          <p:nvPr/>
        </p:nvGrpSpPr>
        <p:grpSpPr bwMode="auto">
          <a:xfrm>
            <a:off x="8374517" y="2758843"/>
            <a:ext cx="985837" cy="542925"/>
            <a:chOff x="4601" y="1928"/>
            <a:chExt cx="621" cy="342"/>
          </a:xfrm>
        </p:grpSpPr>
        <p:grpSp>
          <p:nvGrpSpPr>
            <p:cNvPr id="329" name="Group 56">
              <a:extLst>
                <a:ext uri="{FF2B5EF4-FFF2-40B4-BE49-F238E27FC236}">
                  <a16:creationId xmlns:a16="http://schemas.microsoft.com/office/drawing/2014/main" id="{1AE2943B-EE56-4B7C-9C74-3CFC0782D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5" y="1928"/>
              <a:ext cx="596" cy="336"/>
              <a:chOff x="860" y="2816"/>
              <a:chExt cx="1924" cy="496"/>
            </a:xfrm>
          </p:grpSpPr>
          <p:sp>
            <p:nvSpPr>
              <p:cNvPr id="332" name="Line 57">
                <a:extLst>
                  <a:ext uri="{FF2B5EF4-FFF2-40B4-BE49-F238E27FC236}">
                    <a16:creationId xmlns:a16="http://schemas.microsoft.com/office/drawing/2014/main" id="{F93BEABF-4F1C-42DF-9C6E-A2A3CB565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3" name="Arc 58">
                <a:extLst>
                  <a:ext uri="{FF2B5EF4-FFF2-40B4-BE49-F238E27FC236}">
                    <a16:creationId xmlns:a16="http://schemas.microsoft.com/office/drawing/2014/main" id="{84F627D6-8227-461B-911E-6DE4ADC01DF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4" name="Arc 59">
                <a:extLst>
                  <a:ext uri="{FF2B5EF4-FFF2-40B4-BE49-F238E27FC236}">
                    <a16:creationId xmlns:a16="http://schemas.microsoft.com/office/drawing/2014/main" id="{A013E0E5-E46C-4164-9621-0771D5214E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5" name="Arc 60">
                <a:extLst>
                  <a:ext uri="{FF2B5EF4-FFF2-40B4-BE49-F238E27FC236}">
                    <a16:creationId xmlns:a16="http://schemas.microsoft.com/office/drawing/2014/main" id="{20A7E5F1-DDD9-491C-B0EC-96649F167AD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6" name="Arc 61">
                <a:extLst>
                  <a:ext uri="{FF2B5EF4-FFF2-40B4-BE49-F238E27FC236}">
                    <a16:creationId xmlns:a16="http://schemas.microsoft.com/office/drawing/2014/main" id="{0C8B47BB-89B3-48CB-9D90-B9A883A4F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7" name="Arc 62">
                <a:extLst>
                  <a:ext uri="{FF2B5EF4-FFF2-40B4-BE49-F238E27FC236}">
                    <a16:creationId xmlns:a16="http://schemas.microsoft.com/office/drawing/2014/main" id="{9C6697C9-68FA-474B-882F-394015CEFE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" name="Line 63">
                <a:extLst>
                  <a:ext uri="{FF2B5EF4-FFF2-40B4-BE49-F238E27FC236}">
                    <a16:creationId xmlns:a16="http://schemas.microsoft.com/office/drawing/2014/main" id="{58D468CE-00F0-484E-BC00-CF5603FC6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0" name="Oval 64">
              <a:extLst>
                <a:ext uri="{FF2B5EF4-FFF2-40B4-BE49-F238E27FC236}">
                  <a16:creationId xmlns:a16="http://schemas.microsoft.com/office/drawing/2014/main" id="{C745EA55-4116-4A00-9C07-43C3474B1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2247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31" name="Oval 65">
              <a:extLst>
                <a:ext uri="{FF2B5EF4-FFF2-40B4-BE49-F238E27FC236}">
                  <a16:creationId xmlns:a16="http://schemas.microsoft.com/office/drawing/2014/main" id="{F31A9A63-BAA6-4E52-89D9-29B5299E7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" y="2243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339" name="Group 66">
            <a:extLst>
              <a:ext uri="{FF2B5EF4-FFF2-40B4-BE49-F238E27FC236}">
                <a16:creationId xmlns:a16="http://schemas.microsoft.com/office/drawing/2014/main" id="{C54921D1-F687-40D3-9DC8-10726E5F6168}"/>
              </a:ext>
            </a:extLst>
          </p:cNvPr>
          <p:cNvGrpSpPr>
            <a:grpSpLocks/>
          </p:cNvGrpSpPr>
          <p:nvPr/>
        </p:nvGrpSpPr>
        <p:grpSpPr bwMode="auto">
          <a:xfrm>
            <a:off x="7510917" y="3717692"/>
            <a:ext cx="992187" cy="519112"/>
            <a:chOff x="3944" y="2401"/>
            <a:chExt cx="625" cy="327"/>
          </a:xfrm>
        </p:grpSpPr>
        <p:grpSp>
          <p:nvGrpSpPr>
            <p:cNvPr id="340" name="Group 67">
              <a:extLst>
                <a:ext uri="{FF2B5EF4-FFF2-40B4-BE49-F238E27FC236}">
                  <a16:creationId xmlns:a16="http://schemas.microsoft.com/office/drawing/2014/main" id="{E381EF37-ED9B-4C32-B303-7F5CC0CF1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6" y="2401"/>
              <a:ext cx="600" cy="312"/>
              <a:chOff x="860" y="2816"/>
              <a:chExt cx="1924" cy="496"/>
            </a:xfrm>
          </p:grpSpPr>
          <p:sp>
            <p:nvSpPr>
              <p:cNvPr id="343" name="Line 68">
                <a:extLst>
                  <a:ext uri="{FF2B5EF4-FFF2-40B4-BE49-F238E27FC236}">
                    <a16:creationId xmlns:a16="http://schemas.microsoft.com/office/drawing/2014/main" id="{F71A8376-0162-43F8-9F4B-F894919E3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" name="Arc 69">
                <a:extLst>
                  <a:ext uri="{FF2B5EF4-FFF2-40B4-BE49-F238E27FC236}">
                    <a16:creationId xmlns:a16="http://schemas.microsoft.com/office/drawing/2014/main" id="{89B8E87B-1B90-45A7-B9CF-DA1EE8993B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5" name="Arc 70">
                <a:extLst>
                  <a:ext uri="{FF2B5EF4-FFF2-40B4-BE49-F238E27FC236}">
                    <a16:creationId xmlns:a16="http://schemas.microsoft.com/office/drawing/2014/main" id="{C6DD888D-4727-45A7-858F-775D6154EE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6" name="Arc 71">
                <a:extLst>
                  <a:ext uri="{FF2B5EF4-FFF2-40B4-BE49-F238E27FC236}">
                    <a16:creationId xmlns:a16="http://schemas.microsoft.com/office/drawing/2014/main" id="{A0D6B8EE-F0DA-4B7D-B51A-44CD09586D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7" name="Arc 72">
                <a:extLst>
                  <a:ext uri="{FF2B5EF4-FFF2-40B4-BE49-F238E27FC236}">
                    <a16:creationId xmlns:a16="http://schemas.microsoft.com/office/drawing/2014/main" id="{2AF447A7-0430-40A6-A5B8-DA337FCB6C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" name="Arc 73">
                <a:extLst>
                  <a:ext uri="{FF2B5EF4-FFF2-40B4-BE49-F238E27FC236}">
                    <a16:creationId xmlns:a16="http://schemas.microsoft.com/office/drawing/2014/main" id="{98033C9B-298B-4866-8ABB-B21B3AB76F3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" name="Line 74">
                <a:extLst>
                  <a:ext uri="{FF2B5EF4-FFF2-40B4-BE49-F238E27FC236}">
                    <a16:creationId xmlns:a16="http://schemas.microsoft.com/office/drawing/2014/main" id="{97AA7F70-06CC-406A-9DD6-2FAAD8522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41" name="Oval 75">
              <a:extLst>
                <a:ext uri="{FF2B5EF4-FFF2-40B4-BE49-F238E27FC236}">
                  <a16:creationId xmlns:a16="http://schemas.microsoft.com/office/drawing/2014/main" id="{41BB9CAD-BD59-478F-9394-A5C085950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2705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42" name="Oval 76">
              <a:extLst>
                <a:ext uri="{FF2B5EF4-FFF2-40B4-BE49-F238E27FC236}">
                  <a16:creationId xmlns:a16="http://schemas.microsoft.com/office/drawing/2014/main" id="{05128A18-7FFE-4714-B862-603CBAA57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270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350" name="AutoShape 77">
            <a:extLst>
              <a:ext uri="{FF2B5EF4-FFF2-40B4-BE49-F238E27FC236}">
                <a16:creationId xmlns:a16="http://schemas.microsoft.com/office/drawing/2014/main" id="{19704FD6-2585-4A06-8AE0-C4D5A8D00827}"/>
              </a:ext>
            </a:extLst>
          </p:cNvPr>
          <p:cNvCxnSpPr>
            <a:cxnSpLocks noChangeShapeType="1"/>
            <a:stCxn id="365" idx="6"/>
            <a:endCxn id="319" idx="2"/>
          </p:cNvCxnSpPr>
          <p:nvPr/>
        </p:nvCxnSpPr>
        <p:spPr bwMode="auto">
          <a:xfrm>
            <a:off x="5821817" y="3287480"/>
            <a:ext cx="752475" cy="3175"/>
          </a:xfrm>
          <a:prstGeom prst="bentConnector3">
            <a:avLst>
              <a:gd name="adj1" fmla="val 49787"/>
            </a:avLst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1" name="Group 78">
            <a:extLst>
              <a:ext uri="{FF2B5EF4-FFF2-40B4-BE49-F238E27FC236}">
                <a16:creationId xmlns:a16="http://schemas.microsoft.com/office/drawing/2014/main" id="{FE2052BA-AD3F-468C-9BED-E248F72C5DF5}"/>
              </a:ext>
            </a:extLst>
          </p:cNvPr>
          <p:cNvGrpSpPr>
            <a:grpSpLocks/>
          </p:cNvGrpSpPr>
          <p:nvPr/>
        </p:nvGrpSpPr>
        <p:grpSpPr bwMode="auto">
          <a:xfrm>
            <a:off x="5693228" y="3749442"/>
            <a:ext cx="952500" cy="495300"/>
            <a:chOff x="860" y="2816"/>
            <a:chExt cx="1924" cy="496"/>
          </a:xfrm>
        </p:grpSpPr>
        <p:sp>
          <p:nvSpPr>
            <p:cNvPr id="352" name="Line 79">
              <a:extLst>
                <a:ext uri="{FF2B5EF4-FFF2-40B4-BE49-F238E27FC236}">
                  <a16:creationId xmlns:a16="http://schemas.microsoft.com/office/drawing/2014/main" id="{D2018295-149A-46C5-A2C4-1EF4FDABC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072"/>
              <a:ext cx="0" cy="240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3" name="Arc 80">
              <a:extLst>
                <a:ext uri="{FF2B5EF4-FFF2-40B4-BE49-F238E27FC236}">
                  <a16:creationId xmlns:a16="http://schemas.microsoft.com/office/drawing/2014/main" id="{B445D03A-3CC0-4267-8089-DAE5891BA277}"/>
                </a:ext>
              </a:extLst>
            </p:cNvPr>
            <p:cNvSpPr>
              <a:spLocks/>
            </p:cNvSpPr>
            <p:nvPr/>
          </p:nvSpPr>
          <p:spPr bwMode="auto">
            <a:xfrm rot="16058654" flipV="1">
              <a:off x="921" y="2759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4" name="Arc 81">
              <a:extLst>
                <a:ext uri="{FF2B5EF4-FFF2-40B4-BE49-F238E27FC236}">
                  <a16:creationId xmlns:a16="http://schemas.microsoft.com/office/drawing/2014/main" id="{C5BAA2CA-7390-4B2F-8B5D-C6C9BD0E4320}"/>
                </a:ext>
              </a:extLst>
            </p:cNvPr>
            <p:cNvSpPr>
              <a:spLocks/>
            </p:cNvSpPr>
            <p:nvPr/>
          </p:nvSpPr>
          <p:spPr bwMode="auto">
            <a:xfrm rot="16058654" flipV="1">
              <a:off x="1308" y="2765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5" name="Arc 82">
              <a:extLst>
                <a:ext uri="{FF2B5EF4-FFF2-40B4-BE49-F238E27FC236}">
                  <a16:creationId xmlns:a16="http://schemas.microsoft.com/office/drawing/2014/main" id="{4CACEC65-8FA6-4B86-BB3B-A7379AFFED05}"/>
                </a:ext>
              </a:extLst>
            </p:cNvPr>
            <p:cNvSpPr>
              <a:spLocks/>
            </p:cNvSpPr>
            <p:nvPr/>
          </p:nvSpPr>
          <p:spPr bwMode="auto">
            <a:xfrm rot="16058654" flipV="1">
              <a:off x="1689" y="2767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6" name="Arc 83">
              <a:extLst>
                <a:ext uri="{FF2B5EF4-FFF2-40B4-BE49-F238E27FC236}">
                  <a16:creationId xmlns:a16="http://schemas.microsoft.com/office/drawing/2014/main" id="{AD3FA14B-928C-4509-A4FA-52A5BEE21C53}"/>
                </a:ext>
              </a:extLst>
            </p:cNvPr>
            <p:cNvSpPr>
              <a:spLocks/>
            </p:cNvSpPr>
            <p:nvPr/>
          </p:nvSpPr>
          <p:spPr bwMode="auto">
            <a:xfrm rot="16058654" flipV="1">
              <a:off x="2072" y="2773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7" name="Arc 84">
              <a:extLst>
                <a:ext uri="{FF2B5EF4-FFF2-40B4-BE49-F238E27FC236}">
                  <a16:creationId xmlns:a16="http://schemas.microsoft.com/office/drawing/2014/main" id="{547DC98B-FDCA-41EF-9CF9-9178B8B92FB1}"/>
                </a:ext>
              </a:extLst>
            </p:cNvPr>
            <p:cNvSpPr>
              <a:spLocks/>
            </p:cNvSpPr>
            <p:nvPr/>
          </p:nvSpPr>
          <p:spPr bwMode="auto">
            <a:xfrm rot="16058654" flipV="1">
              <a:off x="2456" y="2755"/>
              <a:ext cx="262" cy="384"/>
            </a:xfrm>
            <a:custGeom>
              <a:avLst/>
              <a:gdLst>
                <a:gd name="T0" fmla="*/ 0 w 23649"/>
                <a:gd name="T1" fmla="*/ 1 h 43200"/>
                <a:gd name="T2" fmla="*/ 13 w 23649"/>
                <a:gd name="T3" fmla="*/ 384 h 43200"/>
                <a:gd name="T4" fmla="*/ 23 w 23649"/>
                <a:gd name="T5" fmla="*/ 19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49" h="43200" fill="none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</a:path>
                <a:path w="23649" h="43200" stroke="0" extrusionOk="0">
                  <a:moveTo>
                    <a:pt x="0" y="97"/>
                  </a:moveTo>
                  <a:cubicBezTo>
                    <a:pt x="681" y="32"/>
                    <a:pt x="1364" y="0"/>
                    <a:pt x="2049" y="0"/>
                  </a:cubicBezTo>
                  <a:cubicBezTo>
                    <a:pt x="13978" y="0"/>
                    <a:pt x="23649" y="9670"/>
                    <a:pt x="23649" y="21600"/>
                  </a:cubicBezTo>
                  <a:cubicBezTo>
                    <a:pt x="23649" y="33529"/>
                    <a:pt x="13978" y="43200"/>
                    <a:pt x="2049" y="43200"/>
                  </a:cubicBezTo>
                  <a:cubicBezTo>
                    <a:pt x="1767" y="43200"/>
                    <a:pt x="1486" y="43194"/>
                    <a:pt x="1204" y="43183"/>
                  </a:cubicBezTo>
                  <a:lnTo>
                    <a:pt x="2049" y="21600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8" name="Line 85">
              <a:extLst>
                <a:ext uri="{FF2B5EF4-FFF2-40B4-BE49-F238E27FC236}">
                  <a16:creationId xmlns:a16="http://schemas.microsoft.com/office/drawing/2014/main" id="{178EC5A9-9E9C-4717-BC9A-B1914D1709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3072"/>
              <a:ext cx="0" cy="240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9" name="Oval 86">
            <a:extLst>
              <a:ext uri="{FF2B5EF4-FFF2-40B4-BE49-F238E27FC236}">
                <a16:creationId xmlns:a16="http://schemas.microsoft.com/office/drawing/2014/main" id="{950E9C77-3100-4D92-93E9-30460F3B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766" y="4232042"/>
            <a:ext cx="36512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60" name="Oval 87">
            <a:extLst>
              <a:ext uri="{FF2B5EF4-FFF2-40B4-BE49-F238E27FC236}">
                <a16:creationId xmlns:a16="http://schemas.microsoft.com/office/drawing/2014/main" id="{54805B81-1A21-430F-8920-2C1E9E258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679" y="4200292"/>
            <a:ext cx="36513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cxnSp>
        <p:nvCxnSpPr>
          <p:cNvPr id="361" name="AutoShape 88">
            <a:extLst>
              <a:ext uri="{FF2B5EF4-FFF2-40B4-BE49-F238E27FC236}">
                <a16:creationId xmlns:a16="http://schemas.microsoft.com/office/drawing/2014/main" id="{98DC6ECD-61EA-42C9-A090-019476F5DE35}"/>
              </a:ext>
            </a:extLst>
          </p:cNvPr>
          <p:cNvCxnSpPr>
            <a:cxnSpLocks noChangeShapeType="1"/>
            <a:stCxn id="400" idx="6"/>
            <a:endCxn id="359" idx="2"/>
          </p:cNvCxnSpPr>
          <p:nvPr/>
        </p:nvCxnSpPr>
        <p:spPr bwMode="auto">
          <a:xfrm flipV="1">
            <a:off x="4813754" y="4251092"/>
            <a:ext cx="862013" cy="6350"/>
          </a:xfrm>
          <a:prstGeom prst="bentConnector3">
            <a:avLst>
              <a:gd name="adj1" fmla="val 49907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2" name="Group 89">
            <a:extLst>
              <a:ext uri="{FF2B5EF4-FFF2-40B4-BE49-F238E27FC236}">
                <a16:creationId xmlns:a16="http://schemas.microsoft.com/office/drawing/2014/main" id="{89EFA7EB-145D-4BF2-9BD3-C33E10EF4B43}"/>
              </a:ext>
            </a:extLst>
          </p:cNvPr>
          <p:cNvGrpSpPr>
            <a:grpSpLocks/>
          </p:cNvGrpSpPr>
          <p:nvPr/>
        </p:nvGrpSpPr>
        <p:grpSpPr bwMode="auto">
          <a:xfrm>
            <a:off x="4845504" y="2758842"/>
            <a:ext cx="976313" cy="546100"/>
            <a:chOff x="2347" y="1930"/>
            <a:chExt cx="615" cy="344"/>
          </a:xfrm>
        </p:grpSpPr>
        <p:grpSp>
          <p:nvGrpSpPr>
            <p:cNvPr id="363" name="Group 90">
              <a:extLst>
                <a:ext uri="{FF2B5EF4-FFF2-40B4-BE49-F238E27FC236}">
                  <a16:creationId xmlns:a16="http://schemas.microsoft.com/office/drawing/2014/main" id="{D5C0EFAF-C96A-43D3-B786-8FBBEF904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5" y="1930"/>
              <a:ext cx="596" cy="336"/>
              <a:chOff x="860" y="2816"/>
              <a:chExt cx="1924" cy="496"/>
            </a:xfrm>
          </p:grpSpPr>
          <p:sp>
            <p:nvSpPr>
              <p:cNvPr id="366" name="Line 91">
                <a:extLst>
                  <a:ext uri="{FF2B5EF4-FFF2-40B4-BE49-F238E27FC236}">
                    <a16:creationId xmlns:a16="http://schemas.microsoft.com/office/drawing/2014/main" id="{6B140E80-BA4F-4F01-84DC-F0180E56C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7" name="Arc 92">
                <a:extLst>
                  <a:ext uri="{FF2B5EF4-FFF2-40B4-BE49-F238E27FC236}">
                    <a16:creationId xmlns:a16="http://schemas.microsoft.com/office/drawing/2014/main" id="{F3C92449-E4D2-4219-AEE6-0799F93EFF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" name="Arc 93">
                <a:extLst>
                  <a:ext uri="{FF2B5EF4-FFF2-40B4-BE49-F238E27FC236}">
                    <a16:creationId xmlns:a16="http://schemas.microsoft.com/office/drawing/2014/main" id="{6633ECC2-98CA-4B30-A58D-B8DA947F6A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9" name="Arc 94">
                <a:extLst>
                  <a:ext uri="{FF2B5EF4-FFF2-40B4-BE49-F238E27FC236}">
                    <a16:creationId xmlns:a16="http://schemas.microsoft.com/office/drawing/2014/main" id="{3CBC27D3-2CAF-4174-92E7-B0207788F10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0" name="Arc 95">
                <a:extLst>
                  <a:ext uri="{FF2B5EF4-FFF2-40B4-BE49-F238E27FC236}">
                    <a16:creationId xmlns:a16="http://schemas.microsoft.com/office/drawing/2014/main" id="{E6A1D6C6-0F20-472B-844D-836688D7BAC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1" name="Arc 96">
                <a:extLst>
                  <a:ext uri="{FF2B5EF4-FFF2-40B4-BE49-F238E27FC236}">
                    <a16:creationId xmlns:a16="http://schemas.microsoft.com/office/drawing/2014/main" id="{BDCAB14E-BD3F-43E0-A348-F9D7890A99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2" name="Line 97">
                <a:extLst>
                  <a:ext uri="{FF2B5EF4-FFF2-40B4-BE49-F238E27FC236}">
                    <a16:creationId xmlns:a16="http://schemas.microsoft.com/office/drawing/2014/main" id="{22B0B5E0-D935-45DA-A0DA-06BCD87BC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4" name="Oval 98">
              <a:extLst>
                <a:ext uri="{FF2B5EF4-FFF2-40B4-BE49-F238E27FC236}">
                  <a16:creationId xmlns:a16="http://schemas.microsoft.com/office/drawing/2014/main" id="{0D99C21D-89D5-425C-8B2D-747C9A7AA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65" name="Oval 99">
              <a:extLst>
                <a:ext uri="{FF2B5EF4-FFF2-40B4-BE49-F238E27FC236}">
                  <a16:creationId xmlns:a16="http://schemas.microsoft.com/office/drawing/2014/main" id="{9599DD51-77DB-4948-A9BA-D3F2E6981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373" name="Group 100">
            <a:extLst>
              <a:ext uri="{FF2B5EF4-FFF2-40B4-BE49-F238E27FC236}">
                <a16:creationId xmlns:a16="http://schemas.microsoft.com/office/drawing/2014/main" id="{B76F1F12-C3D1-457C-B63F-2C0A14BEF294}"/>
              </a:ext>
            </a:extLst>
          </p:cNvPr>
          <p:cNvGrpSpPr>
            <a:grpSpLocks/>
          </p:cNvGrpSpPr>
          <p:nvPr/>
        </p:nvGrpSpPr>
        <p:grpSpPr bwMode="auto">
          <a:xfrm>
            <a:off x="2095954" y="3724042"/>
            <a:ext cx="976313" cy="546100"/>
            <a:chOff x="2347" y="1930"/>
            <a:chExt cx="615" cy="344"/>
          </a:xfrm>
        </p:grpSpPr>
        <p:grpSp>
          <p:nvGrpSpPr>
            <p:cNvPr id="374" name="Group 101">
              <a:extLst>
                <a:ext uri="{FF2B5EF4-FFF2-40B4-BE49-F238E27FC236}">
                  <a16:creationId xmlns:a16="http://schemas.microsoft.com/office/drawing/2014/main" id="{A50DC36A-23B1-468A-BCED-93B94BA5E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5" y="1930"/>
              <a:ext cx="596" cy="336"/>
              <a:chOff x="860" y="2816"/>
              <a:chExt cx="1924" cy="496"/>
            </a:xfrm>
          </p:grpSpPr>
          <p:sp>
            <p:nvSpPr>
              <p:cNvPr id="377" name="Line 102">
                <a:extLst>
                  <a:ext uri="{FF2B5EF4-FFF2-40B4-BE49-F238E27FC236}">
                    <a16:creationId xmlns:a16="http://schemas.microsoft.com/office/drawing/2014/main" id="{623ACF89-42F1-4FD1-AB45-781626030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8" name="Arc 103">
                <a:extLst>
                  <a:ext uri="{FF2B5EF4-FFF2-40B4-BE49-F238E27FC236}">
                    <a16:creationId xmlns:a16="http://schemas.microsoft.com/office/drawing/2014/main" id="{12E97461-D1EC-46CE-8581-AFAF3DA936A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9" name="Arc 104">
                <a:extLst>
                  <a:ext uri="{FF2B5EF4-FFF2-40B4-BE49-F238E27FC236}">
                    <a16:creationId xmlns:a16="http://schemas.microsoft.com/office/drawing/2014/main" id="{5F5E5C75-E75F-4277-96BE-2ED2824B8DC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0" name="Arc 105">
                <a:extLst>
                  <a:ext uri="{FF2B5EF4-FFF2-40B4-BE49-F238E27FC236}">
                    <a16:creationId xmlns:a16="http://schemas.microsoft.com/office/drawing/2014/main" id="{FB0A400F-EA6F-4929-B424-61089CFD8E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1" name="Arc 106">
                <a:extLst>
                  <a:ext uri="{FF2B5EF4-FFF2-40B4-BE49-F238E27FC236}">
                    <a16:creationId xmlns:a16="http://schemas.microsoft.com/office/drawing/2014/main" id="{4FA4C1FF-B5F4-4A66-A706-8F41D354EC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2" name="Arc 107">
                <a:extLst>
                  <a:ext uri="{FF2B5EF4-FFF2-40B4-BE49-F238E27FC236}">
                    <a16:creationId xmlns:a16="http://schemas.microsoft.com/office/drawing/2014/main" id="{8A8BBF66-0495-408E-B9A6-66744B94FE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3" name="Line 108">
                <a:extLst>
                  <a:ext uri="{FF2B5EF4-FFF2-40B4-BE49-F238E27FC236}">
                    <a16:creationId xmlns:a16="http://schemas.microsoft.com/office/drawing/2014/main" id="{1DE63A55-44BD-45C9-BF06-940474C16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5" name="Oval 109">
              <a:extLst>
                <a:ext uri="{FF2B5EF4-FFF2-40B4-BE49-F238E27FC236}">
                  <a16:creationId xmlns:a16="http://schemas.microsoft.com/office/drawing/2014/main" id="{6B16AC82-F70F-4466-95C3-3FB43245D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76" name="Oval 110">
              <a:extLst>
                <a:ext uri="{FF2B5EF4-FFF2-40B4-BE49-F238E27FC236}">
                  <a16:creationId xmlns:a16="http://schemas.microsoft.com/office/drawing/2014/main" id="{D39E45E4-F96D-4B12-AB7E-33C1F8E47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384" name="AutoShape 111">
            <a:extLst>
              <a:ext uri="{FF2B5EF4-FFF2-40B4-BE49-F238E27FC236}">
                <a16:creationId xmlns:a16="http://schemas.microsoft.com/office/drawing/2014/main" id="{F473B020-936F-4540-A57E-E9B3181A2E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45729" y="4219342"/>
            <a:ext cx="906463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5" name="Freeform 112">
            <a:extLst>
              <a:ext uri="{FF2B5EF4-FFF2-40B4-BE49-F238E27FC236}">
                <a16:creationId xmlns:a16="http://schemas.microsoft.com/office/drawing/2014/main" id="{D22E01AF-95E9-4233-8C39-BF2311A0CE7E}"/>
              </a:ext>
            </a:extLst>
          </p:cNvPr>
          <p:cNvSpPr>
            <a:spLocks/>
          </p:cNvSpPr>
          <p:nvPr/>
        </p:nvSpPr>
        <p:spPr bwMode="auto">
          <a:xfrm>
            <a:off x="1995942" y="5570304"/>
            <a:ext cx="193675" cy="598488"/>
          </a:xfrm>
          <a:custGeom>
            <a:avLst/>
            <a:gdLst>
              <a:gd name="T0" fmla="*/ 193675 w 51"/>
              <a:gd name="T1" fmla="*/ 0 h 256"/>
              <a:gd name="T2" fmla="*/ 193675 w 51"/>
              <a:gd name="T3" fmla="*/ 121568 h 256"/>
              <a:gd name="T4" fmla="*/ 0 w 51"/>
              <a:gd name="T5" fmla="*/ 180014 h 256"/>
              <a:gd name="T6" fmla="*/ 193675 w 51"/>
              <a:gd name="T7" fmla="*/ 240798 h 256"/>
              <a:gd name="T8" fmla="*/ 0 w 51"/>
              <a:gd name="T9" fmla="*/ 299244 h 256"/>
              <a:gd name="T10" fmla="*/ 193675 w 51"/>
              <a:gd name="T11" fmla="*/ 360028 h 256"/>
              <a:gd name="T12" fmla="*/ 0 w 51"/>
              <a:gd name="T13" fmla="*/ 418474 h 256"/>
              <a:gd name="T14" fmla="*/ 193675 w 51"/>
              <a:gd name="T15" fmla="*/ 479258 h 256"/>
              <a:gd name="T16" fmla="*/ 193675 w 51"/>
              <a:gd name="T17" fmla="*/ 598488 h 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" h="256">
                <a:moveTo>
                  <a:pt x="51" y="0"/>
                </a:moveTo>
                <a:lnTo>
                  <a:pt x="51" y="52"/>
                </a:lnTo>
                <a:lnTo>
                  <a:pt x="0" y="77"/>
                </a:lnTo>
                <a:lnTo>
                  <a:pt x="51" y="103"/>
                </a:lnTo>
                <a:lnTo>
                  <a:pt x="0" y="128"/>
                </a:lnTo>
                <a:lnTo>
                  <a:pt x="51" y="154"/>
                </a:lnTo>
                <a:lnTo>
                  <a:pt x="0" y="179"/>
                </a:lnTo>
                <a:lnTo>
                  <a:pt x="51" y="205"/>
                </a:lnTo>
                <a:lnTo>
                  <a:pt x="51" y="256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6" name="Line 113">
            <a:extLst>
              <a:ext uri="{FF2B5EF4-FFF2-40B4-BE49-F238E27FC236}">
                <a16:creationId xmlns:a16="http://schemas.microsoft.com/office/drawing/2014/main" id="{16A398A1-F5A5-4111-AD3C-0213BC2B04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9891" y="5616342"/>
            <a:ext cx="341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7" name="Line 114">
            <a:extLst>
              <a:ext uri="{FF2B5EF4-FFF2-40B4-BE49-F238E27FC236}">
                <a16:creationId xmlns:a16="http://schemas.microsoft.com/office/drawing/2014/main" id="{04EE2869-4DEF-4AC8-B908-89C673240B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9891" y="6141804"/>
            <a:ext cx="341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8" name="Line 115">
            <a:extLst>
              <a:ext uri="{FF2B5EF4-FFF2-40B4-BE49-F238E27FC236}">
                <a16:creationId xmlns:a16="http://schemas.microsoft.com/office/drawing/2014/main" id="{82A97862-D105-46CE-AAA3-97861EFC93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56242" y="5621105"/>
            <a:ext cx="1587" cy="13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" name="Line 116">
            <a:extLst>
              <a:ext uri="{FF2B5EF4-FFF2-40B4-BE49-F238E27FC236}">
                <a16:creationId xmlns:a16="http://schemas.microsoft.com/office/drawing/2014/main" id="{BA79E21B-0ACB-4D12-9F7C-4D6AE42A0C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56242" y="6005280"/>
            <a:ext cx="1587" cy="13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0" name="Line 117">
            <a:extLst>
              <a:ext uri="{FF2B5EF4-FFF2-40B4-BE49-F238E27FC236}">
                <a16:creationId xmlns:a16="http://schemas.microsoft.com/office/drawing/2014/main" id="{40084C7C-679F-4F89-980D-75005721A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6542" y="5790967"/>
            <a:ext cx="14287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1" name="Oval 118">
            <a:extLst>
              <a:ext uri="{FF2B5EF4-FFF2-40B4-BE49-F238E27FC236}">
                <a16:creationId xmlns:a16="http://schemas.microsoft.com/office/drawing/2014/main" id="{EFE427FD-7A60-46DC-992D-2EF74B0760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9891" y="6000517"/>
            <a:ext cx="17462" cy="1746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92" name="Rectangle 119">
            <a:extLst>
              <a:ext uri="{FF2B5EF4-FFF2-40B4-BE49-F238E27FC236}">
                <a16:creationId xmlns:a16="http://schemas.microsoft.com/office/drawing/2014/main" id="{83FE9D42-439F-4658-8311-FACEE4CE9B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504" y="6164030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93" name="Rectangle 120">
            <a:extLst>
              <a:ext uri="{FF2B5EF4-FFF2-40B4-BE49-F238E27FC236}">
                <a16:creationId xmlns:a16="http://schemas.microsoft.com/office/drawing/2014/main" id="{1E26772B-59F9-48CE-BEEC-1FAE850AF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504" y="5559193"/>
            <a:ext cx="22225" cy="22225"/>
          </a:xfrm>
          <a:prstGeom prst="rect">
            <a:avLst/>
          </a:prstGeom>
          <a:solidFill>
            <a:srgbClr val="A5002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94" name="Oval 121">
            <a:extLst>
              <a:ext uri="{FF2B5EF4-FFF2-40B4-BE49-F238E27FC236}">
                <a16:creationId xmlns:a16="http://schemas.microsoft.com/office/drawing/2014/main" id="{AB167DFA-F143-4E69-9CDB-11FF90ADF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18954" y="5778267"/>
            <a:ext cx="17463" cy="1746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95" name="Text Box 122">
            <a:extLst>
              <a:ext uri="{FF2B5EF4-FFF2-40B4-BE49-F238E27FC236}">
                <a16:creationId xmlns:a16="http://schemas.microsoft.com/office/drawing/2014/main" id="{D015C689-E5CC-4C52-84D9-300E061A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041" y="5422667"/>
            <a:ext cx="1223962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fr-CH" altLang="en-US" sz="1400" dirty="0">
                <a:latin typeface="Arial" panose="020B0604020202020204" pitchFamily="34" charset="0"/>
              </a:rPr>
              <a:t>Energy Extraction: </a:t>
            </a:r>
            <a:r>
              <a:rPr lang="fr-CH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switch open</a:t>
            </a:r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6" name="Oval 123">
            <a:extLst>
              <a:ext uri="{FF2B5EF4-FFF2-40B4-BE49-F238E27FC236}">
                <a16:creationId xmlns:a16="http://schemas.microsoft.com/office/drawing/2014/main" id="{66094C1F-C3AD-40ED-9C95-7A20F9214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6716" y="5759217"/>
            <a:ext cx="17462" cy="1746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en-US"/>
          </a:p>
        </p:txBody>
      </p:sp>
      <p:grpSp>
        <p:nvGrpSpPr>
          <p:cNvPr id="397" name="Group 124">
            <a:extLst>
              <a:ext uri="{FF2B5EF4-FFF2-40B4-BE49-F238E27FC236}">
                <a16:creationId xmlns:a16="http://schemas.microsoft.com/office/drawing/2014/main" id="{8DB99F8B-5C0C-49EC-9722-44998976C77F}"/>
              </a:ext>
            </a:extLst>
          </p:cNvPr>
          <p:cNvGrpSpPr>
            <a:grpSpLocks/>
          </p:cNvGrpSpPr>
          <p:nvPr/>
        </p:nvGrpSpPr>
        <p:grpSpPr bwMode="auto">
          <a:xfrm>
            <a:off x="3837441" y="3728804"/>
            <a:ext cx="976312" cy="546100"/>
            <a:chOff x="2347" y="1930"/>
            <a:chExt cx="615" cy="344"/>
          </a:xfrm>
        </p:grpSpPr>
        <p:grpSp>
          <p:nvGrpSpPr>
            <p:cNvPr id="398" name="Group 125">
              <a:extLst>
                <a:ext uri="{FF2B5EF4-FFF2-40B4-BE49-F238E27FC236}">
                  <a16:creationId xmlns:a16="http://schemas.microsoft.com/office/drawing/2014/main" id="{EEB0713A-E8F7-4D05-B078-2F37C4918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5" y="1930"/>
              <a:ext cx="596" cy="336"/>
              <a:chOff x="860" y="2816"/>
              <a:chExt cx="1924" cy="496"/>
            </a:xfrm>
          </p:grpSpPr>
          <p:sp>
            <p:nvSpPr>
              <p:cNvPr id="401" name="Line 126">
                <a:extLst>
                  <a:ext uri="{FF2B5EF4-FFF2-40B4-BE49-F238E27FC236}">
                    <a16:creationId xmlns:a16="http://schemas.microsoft.com/office/drawing/2014/main" id="{B2F1F248-E5D5-4FD5-9439-48F9D7187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" name="Arc 127">
                <a:extLst>
                  <a:ext uri="{FF2B5EF4-FFF2-40B4-BE49-F238E27FC236}">
                    <a16:creationId xmlns:a16="http://schemas.microsoft.com/office/drawing/2014/main" id="{D4AD52C6-97DF-4378-B5A8-A8E21CF6F5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3" name="Arc 128">
                <a:extLst>
                  <a:ext uri="{FF2B5EF4-FFF2-40B4-BE49-F238E27FC236}">
                    <a16:creationId xmlns:a16="http://schemas.microsoft.com/office/drawing/2014/main" id="{CD7A2CE2-1EFD-4A1A-9715-5B7AE1CE64A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4" name="Arc 129">
                <a:extLst>
                  <a:ext uri="{FF2B5EF4-FFF2-40B4-BE49-F238E27FC236}">
                    <a16:creationId xmlns:a16="http://schemas.microsoft.com/office/drawing/2014/main" id="{62A93CC0-8565-4E0F-9527-2446832D6F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5" name="Arc 130">
                <a:extLst>
                  <a:ext uri="{FF2B5EF4-FFF2-40B4-BE49-F238E27FC236}">
                    <a16:creationId xmlns:a16="http://schemas.microsoft.com/office/drawing/2014/main" id="{06461FA6-AF86-442F-8DA4-C7FC69EB630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6" name="Arc 131">
                <a:extLst>
                  <a:ext uri="{FF2B5EF4-FFF2-40B4-BE49-F238E27FC236}">
                    <a16:creationId xmlns:a16="http://schemas.microsoft.com/office/drawing/2014/main" id="{508BF009-529C-42F9-8670-400164E3988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7" name="Line 132">
                <a:extLst>
                  <a:ext uri="{FF2B5EF4-FFF2-40B4-BE49-F238E27FC236}">
                    <a16:creationId xmlns:a16="http://schemas.microsoft.com/office/drawing/2014/main" id="{4133A779-AE1B-4694-AF24-62F724025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99" name="Oval 133">
              <a:extLst>
                <a:ext uri="{FF2B5EF4-FFF2-40B4-BE49-F238E27FC236}">
                  <a16:creationId xmlns:a16="http://schemas.microsoft.com/office/drawing/2014/main" id="{5A47BAC5-6FE0-4B47-B33D-96CF213A7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0" name="Oval 134">
              <a:extLst>
                <a:ext uri="{FF2B5EF4-FFF2-40B4-BE49-F238E27FC236}">
                  <a16:creationId xmlns:a16="http://schemas.microsoft.com/office/drawing/2014/main" id="{ADCFA866-6AC8-490E-9AB8-3AC24A04C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408" name="Text Box 135">
            <a:extLst>
              <a:ext uri="{FF2B5EF4-FFF2-40B4-BE49-F238E27FC236}">
                <a16:creationId xmlns:a16="http://schemas.microsoft.com/office/drawing/2014/main" id="{D06DA9A8-7A12-4DD5-BF86-6CD7D0C6F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678" y="445588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1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" name="Text Box 136">
            <a:extLst>
              <a:ext uri="{FF2B5EF4-FFF2-40B4-BE49-F238E27FC236}">
                <a16:creationId xmlns:a16="http://schemas.microsoft.com/office/drawing/2014/main" id="{2873FECC-0D8F-4449-95A9-60577D9B8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816" y="448763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3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0" name="Text Box 137">
            <a:extLst>
              <a:ext uri="{FF2B5EF4-FFF2-40B4-BE49-F238E27FC236}">
                <a16:creationId xmlns:a16="http://schemas.microsoft.com/office/drawing/2014/main" id="{17BDC691-05F5-4718-94AA-99D9AAC8A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329" y="4455880"/>
            <a:ext cx="980521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153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1" name="Text Box 138">
            <a:extLst>
              <a:ext uri="{FF2B5EF4-FFF2-40B4-BE49-F238E27FC236}">
                <a16:creationId xmlns:a16="http://schemas.microsoft.com/office/drawing/2014/main" id="{3123700B-EA48-4192-B029-77A2EFA03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841" y="239848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2" name="Text Box 139">
            <a:extLst>
              <a:ext uri="{FF2B5EF4-FFF2-40B4-BE49-F238E27FC236}">
                <a16:creationId xmlns:a16="http://schemas.microsoft.com/office/drawing/2014/main" id="{DCFF096C-761F-46D7-A650-E5752D329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292" y="2398480"/>
            <a:ext cx="980521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152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3" name="Text Box 140">
            <a:extLst>
              <a:ext uri="{FF2B5EF4-FFF2-40B4-BE49-F238E27FC236}">
                <a16:creationId xmlns:a16="http://schemas.microsoft.com/office/drawing/2014/main" id="{AC0B370F-AB59-4338-ABD5-6539F3165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517" y="2398480"/>
            <a:ext cx="980521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154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4" name="Text Box 141">
            <a:extLst>
              <a:ext uri="{FF2B5EF4-FFF2-40B4-BE49-F238E27FC236}">
                <a16:creationId xmlns:a16="http://schemas.microsoft.com/office/drawing/2014/main" id="{D3EEB098-EFDE-42A7-8FCF-033BC5318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128" y="445588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5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5" name="Text Box 142">
            <a:extLst>
              <a:ext uri="{FF2B5EF4-FFF2-40B4-BE49-F238E27FC236}">
                <a16:creationId xmlns:a16="http://schemas.microsoft.com/office/drawing/2014/main" id="{0FFF5672-77EA-45FF-8C21-254B29BB6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878" y="2398480"/>
            <a:ext cx="781748" cy="237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fr-CH" altLang="en-US" sz="1400">
                <a:latin typeface="Arial" panose="020B0604020202020204" pitchFamily="34" charset="0"/>
              </a:rPr>
              <a:t>Magnet 4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6" name="Text Box 143">
            <a:extLst>
              <a:ext uri="{FF2B5EF4-FFF2-40B4-BE49-F238E27FC236}">
                <a16:creationId xmlns:a16="http://schemas.microsoft.com/office/drawing/2014/main" id="{DCF182CE-4E87-42E5-B171-F781438A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629" y="5422667"/>
            <a:ext cx="1223963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fr-CH" altLang="en-US" sz="1400" dirty="0">
                <a:latin typeface="Arial" panose="020B0604020202020204" pitchFamily="34" charset="0"/>
              </a:rPr>
              <a:t>Energy Extraction: </a:t>
            </a:r>
            <a:r>
              <a:rPr lang="fr-CH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switch open</a:t>
            </a:r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7" name="Text Box 144">
            <a:extLst>
              <a:ext uri="{FF2B5EF4-FFF2-40B4-BE49-F238E27FC236}">
                <a16:creationId xmlns:a16="http://schemas.microsoft.com/office/drawing/2014/main" id="{C6DC9533-ED13-4309-AF27-7CB19134E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6129" y="2336567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DFB</a:t>
            </a:r>
            <a:endParaRPr lang="en-GB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18" name="Text Box 145">
            <a:extLst>
              <a:ext uri="{FF2B5EF4-FFF2-40B4-BE49-F238E27FC236}">
                <a16:creationId xmlns:a16="http://schemas.microsoft.com/office/drawing/2014/main" id="{5F7F714F-6484-4DA1-B723-7AB3CC5DD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029" y="2336567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DFB</a:t>
            </a:r>
            <a:endParaRPr lang="en-GB" altLang="en-US" sz="1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419" name="Group 146">
            <a:extLst>
              <a:ext uri="{FF2B5EF4-FFF2-40B4-BE49-F238E27FC236}">
                <a16:creationId xmlns:a16="http://schemas.microsoft.com/office/drawing/2014/main" id="{820BFB93-19E3-4C89-A7AE-59ED519803DD}"/>
              </a:ext>
            </a:extLst>
          </p:cNvPr>
          <p:cNvGrpSpPr>
            <a:grpSpLocks/>
          </p:cNvGrpSpPr>
          <p:nvPr/>
        </p:nvGrpSpPr>
        <p:grpSpPr bwMode="auto">
          <a:xfrm>
            <a:off x="9935028" y="4447942"/>
            <a:ext cx="165100" cy="533400"/>
            <a:chOff x="5360" y="2865"/>
            <a:chExt cx="104" cy="336"/>
          </a:xfrm>
        </p:grpSpPr>
        <p:sp>
          <p:nvSpPr>
            <p:cNvPr id="420" name="Rectangle 147">
              <a:extLst>
                <a:ext uri="{FF2B5EF4-FFF2-40B4-BE49-F238E27FC236}">
                  <a16:creationId xmlns:a16="http://schemas.microsoft.com/office/drawing/2014/main" id="{5C6A1F33-211F-4B7C-AEBA-7FC4943B27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64" y="2865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21" name="Line 148">
              <a:extLst>
                <a:ext uri="{FF2B5EF4-FFF2-40B4-BE49-F238E27FC236}">
                  <a16:creationId xmlns:a16="http://schemas.microsoft.com/office/drawing/2014/main" id="{37E9D281-C2CF-4CE2-949F-D613D51EC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4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" name="Line 149">
              <a:extLst>
                <a:ext uri="{FF2B5EF4-FFF2-40B4-BE49-F238E27FC236}">
                  <a16:creationId xmlns:a16="http://schemas.microsoft.com/office/drawing/2014/main" id="{31E606E8-3C98-4CDD-8024-F10711ED3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" name="Line 150">
              <a:extLst>
                <a:ext uri="{FF2B5EF4-FFF2-40B4-BE49-F238E27FC236}">
                  <a16:creationId xmlns:a16="http://schemas.microsoft.com/office/drawing/2014/main" id="{F377E8A8-4EDF-4FB2-9385-237E4059D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0" y="3201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" name="Oval 151">
              <a:extLst>
                <a:ext uri="{FF2B5EF4-FFF2-40B4-BE49-F238E27FC236}">
                  <a16:creationId xmlns:a16="http://schemas.microsoft.com/office/drawing/2014/main" id="{5B345A3F-0218-4470-8E05-35DA632C9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9" y="3067"/>
              <a:ext cx="27" cy="2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425" name="AutoShape 152">
            <a:extLst>
              <a:ext uri="{FF2B5EF4-FFF2-40B4-BE49-F238E27FC236}">
                <a16:creationId xmlns:a16="http://schemas.microsoft.com/office/drawing/2014/main" id="{327FDFDA-F3B1-4252-B808-1126C5EBC044}"/>
              </a:ext>
            </a:extLst>
          </p:cNvPr>
          <p:cNvCxnSpPr>
            <a:cxnSpLocks noChangeShapeType="1"/>
            <a:stCxn id="342" idx="6"/>
            <a:endCxn id="424" idx="0"/>
          </p:cNvCxnSpPr>
          <p:nvPr/>
        </p:nvCxnSpPr>
        <p:spPr bwMode="auto">
          <a:xfrm>
            <a:off x="8503104" y="4212993"/>
            <a:ext cx="1516063" cy="555625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6" name="AutoShape 153">
            <a:extLst>
              <a:ext uri="{FF2B5EF4-FFF2-40B4-BE49-F238E27FC236}">
                <a16:creationId xmlns:a16="http://schemas.microsoft.com/office/drawing/2014/main" id="{5C15FE74-0411-4C3C-B95B-0940D1A2FB42}"/>
              </a:ext>
            </a:extLst>
          </p:cNvPr>
          <p:cNvCxnSpPr>
            <a:cxnSpLocks noChangeShapeType="1"/>
            <a:stCxn id="289" idx="0"/>
            <a:endCxn id="424" idx="4"/>
          </p:cNvCxnSpPr>
          <p:nvPr/>
        </p:nvCxnSpPr>
        <p:spPr bwMode="auto">
          <a:xfrm rot="-5400000">
            <a:off x="8961098" y="4510649"/>
            <a:ext cx="758825" cy="1357313"/>
          </a:xfrm>
          <a:prstGeom prst="bentConnector3">
            <a:avLst>
              <a:gd name="adj1" fmla="val 62968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7" name="Group 154">
            <a:extLst>
              <a:ext uri="{FF2B5EF4-FFF2-40B4-BE49-F238E27FC236}">
                <a16:creationId xmlns:a16="http://schemas.microsoft.com/office/drawing/2014/main" id="{45986C43-3EB3-45E0-A172-3886F2C6723B}"/>
              </a:ext>
            </a:extLst>
          </p:cNvPr>
          <p:cNvGrpSpPr>
            <a:grpSpLocks/>
          </p:cNvGrpSpPr>
          <p:nvPr/>
        </p:nvGrpSpPr>
        <p:grpSpPr bwMode="auto">
          <a:xfrm>
            <a:off x="10155691" y="4447942"/>
            <a:ext cx="165100" cy="533400"/>
            <a:chOff x="5360" y="2865"/>
            <a:chExt cx="104" cy="336"/>
          </a:xfrm>
        </p:grpSpPr>
        <p:sp>
          <p:nvSpPr>
            <p:cNvPr id="428" name="Rectangle 155">
              <a:extLst>
                <a:ext uri="{FF2B5EF4-FFF2-40B4-BE49-F238E27FC236}">
                  <a16:creationId xmlns:a16="http://schemas.microsoft.com/office/drawing/2014/main" id="{3E8043F2-672F-4D45-B60B-1CFC71F55B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64" y="2865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29" name="Line 156">
              <a:extLst>
                <a:ext uri="{FF2B5EF4-FFF2-40B4-BE49-F238E27FC236}">
                  <a16:creationId xmlns:a16="http://schemas.microsoft.com/office/drawing/2014/main" id="{C794EE20-932C-42CB-89B5-337FD5EEA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4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" name="Line 157">
              <a:extLst>
                <a:ext uri="{FF2B5EF4-FFF2-40B4-BE49-F238E27FC236}">
                  <a16:creationId xmlns:a16="http://schemas.microsoft.com/office/drawing/2014/main" id="{0AA7BA6C-60EF-4D66-B9A3-5DF70BF5D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1" name="Line 158">
              <a:extLst>
                <a:ext uri="{FF2B5EF4-FFF2-40B4-BE49-F238E27FC236}">
                  <a16:creationId xmlns:a16="http://schemas.microsoft.com/office/drawing/2014/main" id="{8DCBB34F-EB50-4457-AD4C-11CB28883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0" y="3201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2" name="Oval 159">
              <a:extLst>
                <a:ext uri="{FF2B5EF4-FFF2-40B4-BE49-F238E27FC236}">
                  <a16:creationId xmlns:a16="http://schemas.microsoft.com/office/drawing/2014/main" id="{06B2E790-302F-44A8-9AE6-D5309ADFED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9" y="3067"/>
              <a:ext cx="27" cy="2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433" name="AutoShape 160">
            <a:extLst>
              <a:ext uri="{FF2B5EF4-FFF2-40B4-BE49-F238E27FC236}">
                <a16:creationId xmlns:a16="http://schemas.microsoft.com/office/drawing/2014/main" id="{8E34ED90-9D5E-42C2-A2A8-8A243C192697}"/>
              </a:ext>
            </a:extLst>
          </p:cNvPr>
          <p:cNvCxnSpPr>
            <a:cxnSpLocks noChangeShapeType="1"/>
            <a:stCxn id="301" idx="0"/>
            <a:endCxn id="432" idx="4"/>
          </p:cNvCxnSpPr>
          <p:nvPr/>
        </p:nvCxnSpPr>
        <p:spPr bwMode="auto">
          <a:xfrm rot="-5400000">
            <a:off x="9357178" y="4771792"/>
            <a:ext cx="844550" cy="920750"/>
          </a:xfrm>
          <a:prstGeom prst="bentConnector3">
            <a:avLst>
              <a:gd name="adj1" fmla="val 4906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" name="AutoShape 161">
            <a:extLst>
              <a:ext uri="{FF2B5EF4-FFF2-40B4-BE49-F238E27FC236}">
                <a16:creationId xmlns:a16="http://schemas.microsoft.com/office/drawing/2014/main" id="{22E223B7-D2BA-4F5C-A068-DABF5DAE9A83}"/>
              </a:ext>
            </a:extLst>
          </p:cNvPr>
          <p:cNvCxnSpPr>
            <a:cxnSpLocks noChangeShapeType="1"/>
            <a:stCxn id="331" idx="6"/>
            <a:endCxn id="432" idx="0"/>
          </p:cNvCxnSpPr>
          <p:nvPr/>
        </p:nvCxnSpPr>
        <p:spPr bwMode="auto">
          <a:xfrm>
            <a:off x="9360354" y="3277955"/>
            <a:ext cx="879475" cy="1490663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35" name="Group 162">
            <a:extLst>
              <a:ext uri="{FF2B5EF4-FFF2-40B4-BE49-F238E27FC236}">
                <a16:creationId xmlns:a16="http://schemas.microsoft.com/office/drawing/2014/main" id="{2C79BE78-F4A3-4D25-ABE4-BAE492FBCE18}"/>
              </a:ext>
            </a:extLst>
          </p:cNvPr>
          <p:cNvGrpSpPr>
            <a:grpSpLocks/>
          </p:cNvGrpSpPr>
          <p:nvPr/>
        </p:nvGrpSpPr>
        <p:grpSpPr bwMode="auto">
          <a:xfrm>
            <a:off x="1522866" y="4447942"/>
            <a:ext cx="165100" cy="533400"/>
            <a:chOff x="5360" y="2865"/>
            <a:chExt cx="104" cy="336"/>
          </a:xfrm>
        </p:grpSpPr>
        <p:sp>
          <p:nvSpPr>
            <p:cNvPr id="436" name="Rectangle 163">
              <a:extLst>
                <a:ext uri="{FF2B5EF4-FFF2-40B4-BE49-F238E27FC236}">
                  <a16:creationId xmlns:a16="http://schemas.microsoft.com/office/drawing/2014/main" id="{A47547BA-6181-4586-AB3F-2854A32D56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64" y="2865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37" name="Line 164">
              <a:extLst>
                <a:ext uri="{FF2B5EF4-FFF2-40B4-BE49-F238E27FC236}">
                  <a16:creationId xmlns:a16="http://schemas.microsoft.com/office/drawing/2014/main" id="{812506B9-801E-44B1-A0CC-743AF2EAE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4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8" name="Line 165">
              <a:extLst>
                <a:ext uri="{FF2B5EF4-FFF2-40B4-BE49-F238E27FC236}">
                  <a16:creationId xmlns:a16="http://schemas.microsoft.com/office/drawing/2014/main" id="{71F73271-896D-470C-9732-7DA7EC7F3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9" name="Line 166">
              <a:extLst>
                <a:ext uri="{FF2B5EF4-FFF2-40B4-BE49-F238E27FC236}">
                  <a16:creationId xmlns:a16="http://schemas.microsoft.com/office/drawing/2014/main" id="{096A7730-EFAF-49A0-A7FC-960D5D24B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0" y="3201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" name="Oval 167">
              <a:extLst>
                <a:ext uri="{FF2B5EF4-FFF2-40B4-BE49-F238E27FC236}">
                  <a16:creationId xmlns:a16="http://schemas.microsoft.com/office/drawing/2014/main" id="{A8F28B7B-6006-4044-B8A1-7CEA56C835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9" y="3067"/>
              <a:ext cx="27" cy="2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441" name="Group 168">
            <a:extLst>
              <a:ext uri="{FF2B5EF4-FFF2-40B4-BE49-F238E27FC236}">
                <a16:creationId xmlns:a16="http://schemas.microsoft.com/office/drawing/2014/main" id="{27B5916F-5519-46AE-9E08-9CDEB7CB1F1A}"/>
              </a:ext>
            </a:extLst>
          </p:cNvPr>
          <p:cNvGrpSpPr>
            <a:grpSpLocks/>
          </p:cNvGrpSpPr>
          <p:nvPr/>
        </p:nvGrpSpPr>
        <p:grpSpPr bwMode="auto">
          <a:xfrm>
            <a:off x="1751466" y="4447942"/>
            <a:ext cx="165100" cy="533400"/>
            <a:chOff x="5360" y="2865"/>
            <a:chExt cx="104" cy="336"/>
          </a:xfrm>
        </p:grpSpPr>
        <p:sp>
          <p:nvSpPr>
            <p:cNvPr id="442" name="Rectangle 169">
              <a:extLst>
                <a:ext uri="{FF2B5EF4-FFF2-40B4-BE49-F238E27FC236}">
                  <a16:creationId xmlns:a16="http://schemas.microsoft.com/office/drawing/2014/main" id="{D0D98BA6-D17E-455A-9928-50061B1A27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64" y="2865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43" name="Line 170">
              <a:extLst>
                <a:ext uri="{FF2B5EF4-FFF2-40B4-BE49-F238E27FC236}">
                  <a16:creationId xmlns:a16="http://schemas.microsoft.com/office/drawing/2014/main" id="{09310564-4E4A-4845-8018-1D362FF6D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4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4" name="Line 171">
              <a:extLst>
                <a:ext uri="{FF2B5EF4-FFF2-40B4-BE49-F238E27FC236}">
                  <a16:creationId xmlns:a16="http://schemas.microsoft.com/office/drawing/2014/main" id="{1AA9E809-80E6-4BD5-A44A-6BBD2BC61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" y="3097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" name="Line 172">
              <a:extLst>
                <a:ext uri="{FF2B5EF4-FFF2-40B4-BE49-F238E27FC236}">
                  <a16:creationId xmlns:a16="http://schemas.microsoft.com/office/drawing/2014/main" id="{F0A0C652-79B7-4ADB-823F-F2C5D811B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0" y="3201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" name="Oval 173">
              <a:extLst>
                <a:ext uri="{FF2B5EF4-FFF2-40B4-BE49-F238E27FC236}">
                  <a16:creationId xmlns:a16="http://schemas.microsoft.com/office/drawing/2014/main" id="{546D911A-2A6F-49D3-9E5A-B31F791B8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9" y="3067"/>
              <a:ext cx="27" cy="2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cxnSp>
        <p:nvCxnSpPr>
          <p:cNvPr id="447" name="AutoShape 174">
            <a:extLst>
              <a:ext uri="{FF2B5EF4-FFF2-40B4-BE49-F238E27FC236}">
                <a16:creationId xmlns:a16="http://schemas.microsoft.com/office/drawing/2014/main" id="{58D9217E-91FB-4EBB-8B54-4B6BB5E5443B}"/>
              </a:ext>
            </a:extLst>
          </p:cNvPr>
          <p:cNvCxnSpPr>
            <a:cxnSpLocks noChangeShapeType="1"/>
            <a:stCxn id="446" idx="0"/>
            <a:endCxn id="375" idx="2"/>
          </p:cNvCxnSpPr>
          <p:nvPr/>
        </p:nvCxnSpPr>
        <p:spPr bwMode="auto">
          <a:xfrm rot="-5400000">
            <a:off x="1706222" y="4378886"/>
            <a:ext cx="519113" cy="260350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" name="AutoShape 175">
            <a:extLst>
              <a:ext uri="{FF2B5EF4-FFF2-40B4-BE49-F238E27FC236}">
                <a16:creationId xmlns:a16="http://schemas.microsoft.com/office/drawing/2014/main" id="{4E4F11C0-F88B-4CE4-A192-08F062782220}"/>
              </a:ext>
            </a:extLst>
          </p:cNvPr>
          <p:cNvCxnSpPr>
            <a:cxnSpLocks noChangeShapeType="1"/>
            <a:stCxn id="440" idx="0"/>
            <a:endCxn id="307" idx="2"/>
          </p:cNvCxnSpPr>
          <p:nvPr/>
        </p:nvCxnSpPr>
        <p:spPr bwMode="auto">
          <a:xfrm rot="-5400000">
            <a:off x="1480797" y="3420036"/>
            <a:ext cx="1474788" cy="1222375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9" name="AutoShape 176">
            <a:extLst>
              <a:ext uri="{FF2B5EF4-FFF2-40B4-BE49-F238E27FC236}">
                <a16:creationId xmlns:a16="http://schemas.microsoft.com/office/drawing/2014/main" id="{DAE1FE54-8F47-4694-AFD2-750CA4DE8A02}"/>
              </a:ext>
            </a:extLst>
          </p:cNvPr>
          <p:cNvCxnSpPr>
            <a:cxnSpLocks noChangeShapeType="1"/>
            <a:stCxn id="446" idx="4"/>
            <a:endCxn id="393" idx="0"/>
          </p:cNvCxnSpPr>
          <p:nvPr/>
        </p:nvCxnSpPr>
        <p:spPr bwMode="auto">
          <a:xfrm rot="16200000" flipH="1">
            <a:off x="1645104" y="5000392"/>
            <a:ext cx="735012" cy="354013"/>
          </a:xfrm>
          <a:prstGeom prst="bentConnector3">
            <a:avLst>
              <a:gd name="adj1" fmla="val 5097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" name="AutoShape 177">
            <a:extLst>
              <a:ext uri="{FF2B5EF4-FFF2-40B4-BE49-F238E27FC236}">
                <a16:creationId xmlns:a16="http://schemas.microsoft.com/office/drawing/2014/main" id="{F7FA6520-BC5B-4AD4-82BB-72B73D5A4281}"/>
              </a:ext>
            </a:extLst>
          </p:cNvPr>
          <p:cNvCxnSpPr>
            <a:cxnSpLocks noChangeShapeType="1"/>
            <a:stCxn id="392" idx="2"/>
            <a:endCxn id="440" idx="4"/>
          </p:cNvCxnSpPr>
          <p:nvPr/>
        </p:nvCxnSpPr>
        <p:spPr bwMode="auto">
          <a:xfrm rot="16200000" flipV="1">
            <a:off x="1202985" y="5213911"/>
            <a:ext cx="1390650" cy="582613"/>
          </a:xfrm>
          <a:prstGeom prst="bentConnector3">
            <a:avLst>
              <a:gd name="adj1" fmla="val -154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1" name="Group 178">
            <a:extLst>
              <a:ext uri="{FF2B5EF4-FFF2-40B4-BE49-F238E27FC236}">
                <a16:creationId xmlns:a16="http://schemas.microsoft.com/office/drawing/2014/main" id="{3D89AA41-D192-480B-96C3-5193FE0519FD}"/>
              </a:ext>
            </a:extLst>
          </p:cNvPr>
          <p:cNvGrpSpPr>
            <a:grpSpLocks/>
          </p:cNvGrpSpPr>
          <p:nvPr/>
        </p:nvGrpSpPr>
        <p:grpSpPr bwMode="auto">
          <a:xfrm>
            <a:off x="3837441" y="3728804"/>
            <a:ext cx="976312" cy="546100"/>
            <a:chOff x="2347" y="1930"/>
            <a:chExt cx="615" cy="344"/>
          </a:xfrm>
        </p:grpSpPr>
        <p:grpSp>
          <p:nvGrpSpPr>
            <p:cNvPr id="452" name="Group 179">
              <a:extLst>
                <a:ext uri="{FF2B5EF4-FFF2-40B4-BE49-F238E27FC236}">
                  <a16:creationId xmlns:a16="http://schemas.microsoft.com/office/drawing/2014/main" id="{B3DA1E70-6574-45C9-B7FD-3D2ABDE52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5" y="1930"/>
              <a:ext cx="596" cy="336"/>
              <a:chOff x="860" y="2816"/>
              <a:chExt cx="1924" cy="496"/>
            </a:xfrm>
          </p:grpSpPr>
          <p:sp>
            <p:nvSpPr>
              <p:cNvPr id="455" name="Line 180">
                <a:extLst>
                  <a:ext uri="{FF2B5EF4-FFF2-40B4-BE49-F238E27FC236}">
                    <a16:creationId xmlns:a16="http://schemas.microsoft.com/office/drawing/2014/main" id="{178D573A-842B-498D-A3B1-CE52DC98D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6" name="Arc 181">
                <a:extLst>
                  <a:ext uri="{FF2B5EF4-FFF2-40B4-BE49-F238E27FC236}">
                    <a16:creationId xmlns:a16="http://schemas.microsoft.com/office/drawing/2014/main" id="{D75BF87E-4867-4A28-A127-E3657A8F80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921" y="2759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7" name="Arc 182">
                <a:extLst>
                  <a:ext uri="{FF2B5EF4-FFF2-40B4-BE49-F238E27FC236}">
                    <a16:creationId xmlns:a16="http://schemas.microsoft.com/office/drawing/2014/main" id="{074823A1-1074-405C-882D-2850DF7EA0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308" y="276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8" name="Arc 183">
                <a:extLst>
                  <a:ext uri="{FF2B5EF4-FFF2-40B4-BE49-F238E27FC236}">
                    <a16:creationId xmlns:a16="http://schemas.microsoft.com/office/drawing/2014/main" id="{268740E5-9029-4BFC-9297-C96987DF705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1689" y="2767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9" name="Arc 184">
                <a:extLst>
                  <a:ext uri="{FF2B5EF4-FFF2-40B4-BE49-F238E27FC236}">
                    <a16:creationId xmlns:a16="http://schemas.microsoft.com/office/drawing/2014/main" id="{FEBCA019-5DB1-4DCB-9E32-A689AFD59AF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072" y="2773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" name="Arc 185">
                <a:extLst>
                  <a:ext uri="{FF2B5EF4-FFF2-40B4-BE49-F238E27FC236}">
                    <a16:creationId xmlns:a16="http://schemas.microsoft.com/office/drawing/2014/main" id="{4D8D9112-7C46-4BA9-AA84-9B04B0EFC6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058654" flipV="1">
                <a:off x="2456" y="2755"/>
                <a:ext cx="262" cy="384"/>
              </a:xfrm>
              <a:custGeom>
                <a:avLst/>
                <a:gdLst>
                  <a:gd name="T0" fmla="*/ 0 w 23649"/>
                  <a:gd name="T1" fmla="*/ 1 h 43200"/>
                  <a:gd name="T2" fmla="*/ 13 w 23649"/>
                  <a:gd name="T3" fmla="*/ 384 h 43200"/>
                  <a:gd name="T4" fmla="*/ 23 w 23649"/>
                  <a:gd name="T5" fmla="*/ 192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49" h="43200" fill="none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</a:path>
                  <a:path w="23649" h="43200" stroke="0" extrusionOk="0">
                    <a:moveTo>
                      <a:pt x="0" y="97"/>
                    </a:moveTo>
                    <a:cubicBezTo>
                      <a:pt x="681" y="32"/>
                      <a:pt x="1364" y="0"/>
                      <a:pt x="2049" y="0"/>
                    </a:cubicBezTo>
                    <a:cubicBezTo>
                      <a:pt x="13978" y="0"/>
                      <a:pt x="23649" y="9670"/>
                      <a:pt x="23649" y="21600"/>
                    </a:cubicBezTo>
                    <a:cubicBezTo>
                      <a:pt x="23649" y="33529"/>
                      <a:pt x="13978" y="43200"/>
                      <a:pt x="2049" y="43200"/>
                    </a:cubicBezTo>
                    <a:cubicBezTo>
                      <a:pt x="1767" y="43200"/>
                      <a:pt x="1486" y="43194"/>
                      <a:pt x="1204" y="43183"/>
                    </a:cubicBezTo>
                    <a:lnTo>
                      <a:pt x="2049" y="2160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" name="Line 186">
                <a:extLst>
                  <a:ext uri="{FF2B5EF4-FFF2-40B4-BE49-F238E27FC236}">
                    <a16:creationId xmlns:a16="http://schemas.microsoft.com/office/drawing/2014/main" id="{FE71C909-6F39-4786-8A4E-0F9DAA14E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4" y="3072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53" name="Oval 187">
              <a:extLst>
                <a:ext uri="{FF2B5EF4-FFF2-40B4-BE49-F238E27FC236}">
                  <a16:creationId xmlns:a16="http://schemas.microsoft.com/office/drawing/2014/main" id="{D43F4CCC-664D-4C14-A1B1-97C3F7D5C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249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54" name="Oval 188">
              <a:extLst>
                <a:ext uri="{FF2B5EF4-FFF2-40B4-BE49-F238E27FC236}">
                  <a16:creationId xmlns:a16="http://schemas.microsoft.com/office/drawing/2014/main" id="{CFE33CCB-2C8E-4033-8C99-CB2743EF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2251"/>
              <a:ext cx="23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462" name="Group 264">
            <a:extLst>
              <a:ext uri="{FF2B5EF4-FFF2-40B4-BE49-F238E27FC236}">
                <a16:creationId xmlns:a16="http://schemas.microsoft.com/office/drawing/2014/main" id="{7CD8D578-AE35-4D40-A68B-73D4F413B575}"/>
              </a:ext>
            </a:extLst>
          </p:cNvPr>
          <p:cNvGrpSpPr>
            <a:grpSpLocks/>
          </p:cNvGrpSpPr>
          <p:nvPr/>
        </p:nvGrpSpPr>
        <p:grpSpPr bwMode="auto">
          <a:xfrm>
            <a:off x="3873953" y="4105042"/>
            <a:ext cx="914400" cy="322262"/>
            <a:chOff x="1542" y="2645"/>
            <a:chExt cx="576" cy="203"/>
          </a:xfrm>
        </p:grpSpPr>
        <p:grpSp>
          <p:nvGrpSpPr>
            <p:cNvPr id="463" name="Group 189">
              <a:extLst>
                <a:ext uri="{FF2B5EF4-FFF2-40B4-BE49-F238E27FC236}">
                  <a16:creationId xmlns:a16="http://schemas.microsoft.com/office/drawing/2014/main" id="{CCA5013C-DABF-4CDD-9FCF-04FB186C1C7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42" y="2645"/>
              <a:ext cx="444" cy="203"/>
              <a:chOff x="2378" y="2231"/>
              <a:chExt cx="444" cy="203"/>
            </a:xfrm>
          </p:grpSpPr>
          <p:sp>
            <p:nvSpPr>
              <p:cNvPr id="465" name="Line 190">
                <a:extLst>
                  <a:ext uri="{FF2B5EF4-FFF2-40B4-BE49-F238E27FC236}">
                    <a16:creationId xmlns:a16="http://schemas.microsoft.com/office/drawing/2014/main" id="{85122752-D814-4633-BCC7-6B18821D6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6" name="Line 191">
                <a:extLst>
                  <a:ext uri="{FF2B5EF4-FFF2-40B4-BE49-F238E27FC236}">
                    <a16:creationId xmlns:a16="http://schemas.microsoft.com/office/drawing/2014/main" id="{B6C93062-1FBE-469F-96CE-DD97D17F1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67" name="Group 192">
                <a:extLst>
                  <a:ext uri="{FF2B5EF4-FFF2-40B4-BE49-F238E27FC236}">
                    <a16:creationId xmlns:a16="http://schemas.microsoft.com/office/drawing/2014/main" id="{2E185419-9F3B-40AC-8EDB-CBF9A502D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468" name="Line 193">
                  <a:extLst>
                    <a:ext uri="{FF2B5EF4-FFF2-40B4-BE49-F238E27FC236}">
                      <a16:creationId xmlns:a16="http://schemas.microsoft.com/office/drawing/2014/main" id="{E447C397-381A-449D-99EF-8942684A72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9" name="Line 194">
                  <a:extLst>
                    <a:ext uri="{FF2B5EF4-FFF2-40B4-BE49-F238E27FC236}">
                      <a16:creationId xmlns:a16="http://schemas.microsoft.com/office/drawing/2014/main" id="{837A217F-F454-41FB-9D04-2777974AF0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0" name="Line 195">
                  <a:extLst>
                    <a:ext uri="{FF2B5EF4-FFF2-40B4-BE49-F238E27FC236}">
                      <a16:creationId xmlns:a16="http://schemas.microsoft.com/office/drawing/2014/main" id="{7C21BB08-4C8F-48BC-AC7B-71E85DCA07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1" name="Line 196">
                  <a:extLst>
                    <a:ext uri="{FF2B5EF4-FFF2-40B4-BE49-F238E27FC236}">
                      <a16:creationId xmlns:a16="http://schemas.microsoft.com/office/drawing/2014/main" id="{D0EE5FEE-1285-42C1-8FFE-EF1ED30EF4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64" name="Line 197">
              <a:extLst>
                <a:ext uri="{FF2B5EF4-FFF2-40B4-BE49-F238E27FC236}">
                  <a16:creationId xmlns:a16="http://schemas.microsoft.com/office/drawing/2014/main" id="{F7BD61CE-CAC3-4489-B16D-B247D493A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4" y="2742"/>
              <a:ext cx="1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2" name="Group 261">
            <a:extLst>
              <a:ext uri="{FF2B5EF4-FFF2-40B4-BE49-F238E27FC236}">
                <a16:creationId xmlns:a16="http://schemas.microsoft.com/office/drawing/2014/main" id="{4EE4E334-D345-4D1B-A110-5B69494292A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865891" y="3139842"/>
            <a:ext cx="914400" cy="322262"/>
            <a:chOff x="907" y="2037"/>
            <a:chExt cx="576" cy="203"/>
          </a:xfrm>
        </p:grpSpPr>
        <p:grpSp>
          <p:nvGrpSpPr>
            <p:cNvPr id="473" name="Group 198">
              <a:extLst>
                <a:ext uri="{FF2B5EF4-FFF2-40B4-BE49-F238E27FC236}">
                  <a16:creationId xmlns:a16="http://schemas.microsoft.com/office/drawing/2014/main" id="{C6AFF37A-54EA-4CAE-A52C-49511739F22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07" y="2037"/>
              <a:ext cx="444" cy="203"/>
              <a:chOff x="2378" y="2231"/>
              <a:chExt cx="444" cy="203"/>
            </a:xfrm>
          </p:grpSpPr>
          <p:sp>
            <p:nvSpPr>
              <p:cNvPr id="475" name="Line 199">
                <a:extLst>
                  <a:ext uri="{FF2B5EF4-FFF2-40B4-BE49-F238E27FC236}">
                    <a16:creationId xmlns:a16="http://schemas.microsoft.com/office/drawing/2014/main" id="{00ABCC8D-DED7-4CF8-8165-C0115FF22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" name="Line 200">
                <a:extLst>
                  <a:ext uri="{FF2B5EF4-FFF2-40B4-BE49-F238E27FC236}">
                    <a16:creationId xmlns:a16="http://schemas.microsoft.com/office/drawing/2014/main" id="{FA10D47C-B7FF-492B-B20B-7715CB53B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77" name="Group 201">
                <a:extLst>
                  <a:ext uri="{FF2B5EF4-FFF2-40B4-BE49-F238E27FC236}">
                    <a16:creationId xmlns:a16="http://schemas.microsoft.com/office/drawing/2014/main" id="{9D81E37D-AE71-41F5-9E74-C00BB92BD5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478" name="Line 202">
                  <a:extLst>
                    <a:ext uri="{FF2B5EF4-FFF2-40B4-BE49-F238E27FC236}">
                      <a16:creationId xmlns:a16="http://schemas.microsoft.com/office/drawing/2014/main" id="{558848CB-C70E-4260-8C22-43F6F28B1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9" name="Line 203">
                  <a:extLst>
                    <a:ext uri="{FF2B5EF4-FFF2-40B4-BE49-F238E27FC236}">
                      <a16:creationId xmlns:a16="http://schemas.microsoft.com/office/drawing/2014/main" id="{7BFA787E-3E8D-4EF5-A058-598884B6B5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0" name="Line 204">
                  <a:extLst>
                    <a:ext uri="{FF2B5EF4-FFF2-40B4-BE49-F238E27FC236}">
                      <a16:creationId xmlns:a16="http://schemas.microsoft.com/office/drawing/2014/main" id="{8FFDA6A2-D3B1-4E6C-BE2E-52CC914D5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1" name="Line 205">
                  <a:extLst>
                    <a:ext uri="{FF2B5EF4-FFF2-40B4-BE49-F238E27FC236}">
                      <a16:creationId xmlns:a16="http://schemas.microsoft.com/office/drawing/2014/main" id="{66AF9533-5395-4568-A36C-CB01705866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74" name="Line 206">
              <a:extLst>
                <a:ext uri="{FF2B5EF4-FFF2-40B4-BE49-F238E27FC236}">
                  <a16:creationId xmlns:a16="http://schemas.microsoft.com/office/drawing/2014/main" id="{A991073A-CDA0-42B7-B245-FAA803EA7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9" y="2134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2" name="Group 207">
            <a:extLst>
              <a:ext uri="{FF2B5EF4-FFF2-40B4-BE49-F238E27FC236}">
                <a16:creationId xmlns:a16="http://schemas.microsoft.com/office/drawing/2014/main" id="{AC16E333-9821-4E38-9A67-34A7EDF1EDDC}"/>
              </a:ext>
            </a:extLst>
          </p:cNvPr>
          <p:cNvGrpSpPr>
            <a:grpSpLocks/>
          </p:cNvGrpSpPr>
          <p:nvPr/>
        </p:nvGrpSpPr>
        <p:grpSpPr bwMode="auto">
          <a:xfrm>
            <a:off x="4880428" y="3138255"/>
            <a:ext cx="704850" cy="322263"/>
            <a:chOff x="2378" y="2231"/>
            <a:chExt cx="444" cy="203"/>
          </a:xfrm>
        </p:grpSpPr>
        <p:sp>
          <p:nvSpPr>
            <p:cNvPr id="483" name="Line 208">
              <a:extLst>
                <a:ext uri="{FF2B5EF4-FFF2-40B4-BE49-F238E27FC236}">
                  <a16:creationId xmlns:a16="http://schemas.microsoft.com/office/drawing/2014/main" id="{CF7DAD2E-8CDD-4682-AEC4-856F55F3A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8" y="2327"/>
              <a:ext cx="11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4" name="Line 209">
              <a:extLst>
                <a:ext uri="{FF2B5EF4-FFF2-40B4-BE49-F238E27FC236}">
                  <a16:creationId xmlns:a16="http://schemas.microsoft.com/office/drawing/2014/main" id="{A8DDF291-86A1-423C-AF87-2D5C37CCD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5" y="2326"/>
              <a:ext cx="13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85" name="Group 210">
              <a:extLst>
                <a:ext uri="{FF2B5EF4-FFF2-40B4-BE49-F238E27FC236}">
                  <a16:creationId xmlns:a16="http://schemas.microsoft.com/office/drawing/2014/main" id="{91567AA3-06BF-4DB6-94DB-38D0EA3C7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2" y="2231"/>
              <a:ext cx="191" cy="203"/>
              <a:chOff x="3312" y="2485"/>
              <a:chExt cx="192" cy="432"/>
            </a:xfrm>
          </p:grpSpPr>
          <p:sp>
            <p:nvSpPr>
              <p:cNvPr id="486" name="Line 211">
                <a:extLst>
                  <a:ext uri="{FF2B5EF4-FFF2-40B4-BE49-F238E27FC236}">
                    <a16:creationId xmlns:a16="http://schemas.microsoft.com/office/drawing/2014/main" id="{17DEE2C7-16A4-4206-9E81-A928D2207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2485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7" name="Line 212">
                <a:extLst>
                  <a:ext uri="{FF2B5EF4-FFF2-40B4-BE49-F238E27FC236}">
                    <a16:creationId xmlns:a16="http://schemas.microsoft.com/office/drawing/2014/main" id="{D0DCF6E8-AF61-4497-B8B2-A899D0983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2677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8" name="Line 213">
                <a:extLst>
                  <a:ext uri="{FF2B5EF4-FFF2-40B4-BE49-F238E27FC236}">
                    <a16:creationId xmlns:a16="http://schemas.microsoft.com/office/drawing/2014/main" id="{3DE082B2-15E2-479D-9D98-02F51E627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2" y="2485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" name="Line 214">
                <a:extLst>
                  <a:ext uri="{FF2B5EF4-FFF2-40B4-BE49-F238E27FC236}">
                    <a16:creationId xmlns:a16="http://schemas.microsoft.com/office/drawing/2014/main" id="{70508859-6F9B-45F2-93A2-CD6B32B37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" y="2485"/>
                <a:ext cx="0" cy="38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90" name="Line 215">
            <a:extLst>
              <a:ext uri="{FF2B5EF4-FFF2-40B4-BE49-F238E27FC236}">
                <a16:creationId xmlns:a16="http://schemas.microsoft.com/office/drawing/2014/main" id="{E14784AC-DEF5-49FA-9EE0-C246F091C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2104" y="3292242"/>
            <a:ext cx="212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91" name="Group 266">
            <a:extLst>
              <a:ext uri="{FF2B5EF4-FFF2-40B4-BE49-F238E27FC236}">
                <a16:creationId xmlns:a16="http://schemas.microsoft.com/office/drawing/2014/main" id="{A9D8B12C-42B2-4F57-AC54-FEDBB3BB90C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613978" y="3131905"/>
            <a:ext cx="914400" cy="322263"/>
            <a:chOff x="3268" y="2032"/>
            <a:chExt cx="576" cy="203"/>
          </a:xfrm>
        </p:grpSpPr>
        <p:grpSp>
          <p:nvGrpSpPr>
            <p:cNvPr id="492" name="Group 216">
              <a:extLst>
                <a:ext uri="{FF2B5EF4-FFF2-40B4-BE49-F238E27FC236}">
                  <a16:creationId xmlns:a16="http://schemas.microsoft.com/office/drawing/2014/main" id="{1FBACB1E-4765-43D1-9A26-124F6DD222C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68" y="2032"/>
              <a:ext cx="444" cy="203"/>
              <a:chOff x="2378" y="2231"/>
              <a:chExt cx="444" cy="203"/>
            </a:xfrm>
          </p:grpSpPr>
          <p:sp>
            <p:nvSpPr>
              <p:cNvPr id="494" name="Line 217">
                <a:extLst>
                  <a:ext uri="{FF2B5EF4-FFF2-40B4-BE49-F238E27FC236}">
                    <a16:creationId xmlns:a16="http://schemas.microsoft.com/office/drawing/2014/main" id="{DFED57A2-A32E-4E7F-8164-0F29B07C6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" name="Line 218">
                <a:extLst>
                  <a:ext uri="{FF2B5EF4-FFF2-40B4-BE49-F238E27FC236}">
                    <a16:creationId xmlns:a16="http://schemas.microsoft.com/office/drawing/2014/main" id="{D2E21F7D-A69B-4B57-A203-EA4A4795F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96" name="Group 219">
                <a:extLst>
                  <a:ext uri="{FF2B5EF4-FFF2-40B4-BE49-F238E27FC236}">
                    <a16:creationId xmlns:a16="http://schemas.microsoft.com/office/drawing/2014/main" id="{C77D4A8F-60A8-4EBE-8F05-C3CFFE331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497" name="Line 220">
                  <a:extLst>
                    <a:ext uri="{FF2B5EF4-FFF2-40B4-BE49-F238E27FC236}">
                      <a16:creationId xmlns:a16="http://schemas.microsoft.com/office/drawing/2014/main" id="{4FF46297-7863-4A9B-89E4-9AF619889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8" name="Line 221">
                  <a:extLst>
                    <a:ext uri="{FF2B5EF4-FFF2-40B4-BE49-F238E27FC236}">
                      <a16:creationId xmlns:a16="http://schemas.microsoft.com/office/drawing/2014/main" id="{65EA0A90-81B6-4215-BA89-ED114A6EBD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9" name="Line 222">
                  <a:extLst>
                    <a:ext uri="{FF2B5EF4-FFF2-40B4-BE49-F238E27FC236}">
                      <a16:creationId xmlns:a16="http://schemas.microsoft.com/office/drawing/2014/main" id="{F0A0B00C-8413-4E8F-8B34-5CC8BD59B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0" name="Line 223">
                  <a:extLst>
                    <a:ext uri="{FF2B5EF4-FFF2-40B4-BE49-F238E27FC236}">
                      <a16:creationId xmlns:a16="http://schemas.microsoft.com/office/drawing/2014/main" id="{46693DC9-66A6-403C-B0E7-315C3481CA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93" name="Line 224">
              <a:extLst>
                <a:ext uri="{FF2B5EF4-FFF2-40B4-BE49-F238E27FC236}">
                  <a16:creationId xmlns:a16="http://schemas.microsoft.com/office/drawing/2014/main" id="{7E63C44A-A2A0-4B39-971A-590BC1F3C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" y="2129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01" name="Group 268">
            <a:extLst>
              <a:ext uri="{FF2B5EF4-FFF2-40B4-BE49-F238E27FC236}">
                <a16:creationId xmlns:a16="http://schemas.microsoft.com/office/drawing/2014/main" id="{E102BD69-BB07-4151-9AAC-68F2696D303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01503" y="3133492"/>
            <a:ext cx="920750" cy="322262"/>
            <a:chOff x="4394" y="2033"/>
            <a:chExt cx="580" cy="203"/>
          </a:xfrm>
        </p:grpSpPr>
        <p:grpSp>
          <p:nvGrpSpPr>
            <p:cNvPr id="502" name="Group 225">
              <a:extLst>
                <a:ext uri="{FF2B5EF4-FFF2-40B4-BE49-F238E27FC236}">
                  <a16:creationId xmlns:a16="http://schemas.microsoft.com/office/drawing/2014/main" id="{5B127652-DBA5-4461-AA89-AAC9ACCC48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94" y="2033"/>
              <a:ext cx="444" cy="203"/>
              <a:chOff x="2378" y="2231"/>
              <a:chExt cx="444" cy="203"/>
            </a:xfrm>
          </p:grpSpPr>
          <p:sp>
            <p:nvSpPr>
              <p:cNvPr id="504" name="Line 226">
                <a:extLst>
                  <a:ext uri="{FF2B5EF4-FFF2-40B4-BE49-F238E27FC236}">
                    <a16:creationId xmlns:a16="http://schemas.microsoft.com/office/drawing/2014/main" id="{E3406B3A-91C9-409A-82C9-AABB34C8B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" name="Line 227">
                <a:extLst>
                  <a:ext uri="{FF2B5EF4-FFF2-40B4-BE49-F238E27FC236}">
                    <a16:creationId xmlns:a16="http://schemas.microsoft.com/office/drawing/2014/main" id="{D6A1109A-0004-423D-A69D-6DADB7F05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06" name="Group 228">
                <a:extLst>
                  <a:ext uri="{FF2B5EF4-FFF2-40B4-BE49-F238E27FC236}">
                    <a16:creationId xmlns:a16="http://schemas.microsoft.com/office/drawing/2014/main" id="{DD2B1CCB-2674-45B1-99F3-69A964C80B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507" name="Line 229">
                  <a:extLst>
                    <a:ext uri="{FF2B5EF4-FFF2-40B4-BE49-F238E27FC236}">
                      <a16:creationId xmlns:a16="http://schemas.microsoft.com/office/drawing/2014/main" id="{2A8E28C2-9A57-49D0-9FAA-01116AEA4E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8" name="Line 230">
                  <a:extLst>
                    <a:ext uri="{FF2B5EF4-FFF2-40B4-BE49-F238E27FC236}">
                      <a16:creationId xmlns:a16="http://schemas.microsoft.com/office/drawing/2014/main" id="{E57D52B8-44F4-47B5-9FA0-A1414408D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9" name="Line 231">
                  <a:extLst>
                    <a:ext uri="{FF2B5EF4-FFF2-40B4-BE49-F238E27FC236}">
                      <a16:creationId xmlns:a16="http://schemas.microsoft.com/office/drawing/2014/main" id="{F1F2399C-283D-460A-9E9D-2A5F614C94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0" name="Line 232">
                  <a:extLst>
                    <a:ext uri="{FF2B5EF4-FFF2-40B4-BE49-F238E27FC236}">
                      <a16:creationId xmlns:a16="http://schemas.microsoft.com/office/drawing/2014/main" id="{B5BF6726-D0CE-4794-901F-D2A048FBD3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03" name="Line 233">
              <a:extLst>
                <a:ext uri="{FF2B5EF4-FFF2-40B4-BE49-F238E27FC236}">
                  <a16:creationId xmlns:a16="http://schemas.microsoft.com/office/drawing/2014/main" id="{CEDF68EC-1B52-4E56-B4DF-0C4A96931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0" y="2128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1" name="Group 263">
            <a:extLst>
              <a:ext uri="{FF2B5EF4-FFF2-40B4-BE49-F238E27FC236}">
                <a16:creationId xmlns:a16="http://schemas.microsoft.com/office/drawing/2014/main" id="{603D2373-9ED8-4323-A198-5FEF98E75B20}"/>
              </a:ext>
            </a:extLst>
          </p:cNvPr>
          <p:cNvGrpSpPr>
            <a:grpSpLocks/>
          </p:cNvGrpSpPr>
          <p:nvPr/>
        </p:nvGrpSpPr>
        <p:grpSpPr bwMode="auto">
          <a:xfrm>
            <a:off x="5718629" y="4093930"/>
            <a:ext cx="906463" cy="322263"/>
            <a:chOff x="2704" y="2634"/>
            <a:chExt cx="571" cy="203"/>
          </a:xfrm>
        </p:grpSpPr>
        <p:grpSp>
          <p:nvGrpSpPr>
            <p:cNvPr id="512" name="Group 234">
              <a:extLst>
                <a:ext uri="{FF2B5EF4-FFF2-40B4-BE49-F238E27FC236}">
                  <a16:creationId xmlns:a16="http://schemas.microsoft.com/office/drawing/2014/main" id="{C7B7AA7A-9BFB-4482-A011-5526F1AA810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704" y="2634"/>
              <a:ext cx="444" cy="203"/>
              <a:chOff x="2378" y="2231"/>
              <a:chExt cx="444" cy="203"/>
            </a:xfrm>
          </p:grpSpPr>
          <p:sp>
            <p:nvSpPr>
              <p:cNvPr id="514" name="Line 235">
                <a:extLst>
                  <a:ext uri="{FF2B5EF4-FFF2-40B4-BE49-F238E27FC236}">
                    <a16:creationId xmlns:a16="http://schemas.microsoft.com/office/drawing/2014/main" id="{C007B250-82EA-4447-8DC9-10DB99BDA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" name="Line 236">
                <a:extLst>
                  <a:ext uri="{FF2B5EF4-FFF2-40B4-BE49-F238E27FC236}">
                    <a16:creationId xmlns:a16="http://schemas.microsoft.com/office/drawing/2014/main" id="{BDB3C73F-8A5F-4EB9-8E52-0C9B601D9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16" name="Group 237">
                <a:extLst>
                  <a:ext uri="{FF2B5EF4-FFF2-40B4-BE49-F238E27FC236}">
                    <a16:creationId xmlns:a16="http://schemas.microsoft.com/office/drawing/2014/main" id="{6900144D-2E2D-4243-B54A-29D1637EA2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517" name="Line 238">
                  <a:extLst>
                    <a:ext uri="{FF2B5EF4-FFF2-40B4-BE49-F238E27FC236}">
                      <a16:creationId xmlns:a16="http://schemas.microsoft.com/office/drawing/2014/main" id="{E783F58E-F512-42D1-AD30-5BF83E902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8" name="Line 239">
                  <a:extLst>
                    <a:ext uri="{FF2B5EF4-FFF2-40B4-BE49-F238E27FC236}">
                      <a16:creationId xmlns:a16="http://schemas.microsoft.com/office/drawing/2014/main" id="{4EECD6AA-F006-4C07-BF6A-F24B8714B7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9" name="Line 240">
                  <a:extLst>
                    <a:ext uri="{FF2B5EF4-FFF2-40B4-BE49-F238E27FC236}">
                      <a16:creationId xmlns:a16="http://schemas.microsoft.com/office/drawing/2014/main" id="{F5098EAC-4F4D-4C7A-B7E4-EC1DA037A4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0" name="Line 241">
                  <a:extLst>
                    <a:ext uri="{FF2B5EF4-FFF2-40B4-BE49-F238E27FC236}">
                      <a16:creationId xmlns:a16="http://schemas.microsoft.com/office/drawing/2014/main" id="{CCA2C4D2-AC47-42DC-8FD6-AF98535044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13" name="Line 242">
              <a:extLst>
                <a:ext uri="{FF2B5EF4-FFF2-40B4-BE49-F238E27FC236}">
                  <a16:creationId xmlns:a16="http://schemas.microsoft.com/office/drawing/2014/main" id="{4B907A61-510E-471D-B35B-9CBC12DDC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1" y="2729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1" name="Group 262">
            <a:extLst>
              <a:ext uri="{FF2B5EF4-FFF2-40B4-BE49-F238E27FC236}">
                <a16:creationId xmlns:a16="http://schemas.microsoft.com/office/drawing/2014/main" id="{1219E13C-7310-4371-8318-24B1B33E6894}"/>
              </a:ext>
            </a:extLst>
          </p:cNvPr>
          <p:cNvGrpSpPr>
            <a:grpSpLocks/>
          </p:cNvGrpSpPr>
          <p:nvPr/>
        </p:nvGrpSpPr>
        <p:grpSpPr bwMode="auto">
          <a:xfrm>
            <a:off x="2124528" y="4093930"/>
            <a:ext cx="909638" cy="322263"/>
            <a:chOff x="440" y="2638"/>
            <a:chExt cx="573" cy="203"/>
          </a:xfrm>
        </p:grpSpPr>
        <p:grpSp>
          <p:nvGrpSpPr>
            <p:cNvPr id="522" name="Group 243">
              <a:extLst>
                <a:ext uri="{FF2B5EF4-FFF2-40B4-BE49-F238E27FC236}">
                  <a16:creationId xmlns:a16="http://schemas.microsoft.com/office/drawing/2014/main" id="{A4077A56-ED83-44D7-9CE9-01160B6A3C4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40" y="2638"/>
              <a:ext cx="444" cy="203"/>
              <a:chOff x="2378" y="2231"/>
              <a:chExt cx="444" cy="203"/>
            </a:xfrm>
          </p:grpSpPr>
          <p:sp>
            <p:nvSpPr>
              <p:cNvPr id="524" name="Line 244">
                <a:extLst>
                  <a:ext uri="{FF2B5EF4-FFF2-40B4-BE49-F238E27FC236}">
                    <a16:creationId xmlns:a16="http://schemas.microsoft.com/office/drawing/2014/main" id="{A7638AA3-CFAE-4844-B0D1-E47F94230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" name="Line 245">
                <a:extLst>
                  <a:ext uri="{FF2B5EF4-FFF2-40B4-BE49-F238E27FC236}">
                    <a16:creationId xmlns:a16="http://schemas.microsoft.com/office/drawing/2014/main" id="{FA8D2E4A-1FD6-4011-8DBF-09B40D845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26" name="Group 246">
                <a:extLst>
                  <a:ext uri="{FF2B5EF4-FFF2-40B4-BE49-F238E27FC236}">
                    <a16:creationId xmlns:a16="http://schemas.microsoft.com/office/drawing/2014/main" id="{BBAE2DFF-1F2F-44EA-A8F5-D0BD77088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527" name="Line 247">
                  <a:extLst>
                    <a:ext uri="{FF2B5EF4-FFF2-40B4-BE49-F238E27FC236}">
                      <a16:creationId xmlns:a16="http://schemas.microsoft.com/office/drawing/2014/main" id="{7AB5AB8C-5BAE-48C1-B000-E73FFF0319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8" name="Line 248">
                  <a:extLst>
                    <a:ext uri="{FF2B5EF4-FFF2-40B4-BE49-F238E27FC236}">
                      <a16:creationId xmlns:a16="http://schemas.microsoft.com/office/drawing/2014/main" id="{336DA9E5-98FE-49F0-BA83-BA0BD47F48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9" name="Line 249">
                  <a:extLst>
                    <a:ext uri="{FF2B5EF4-FFF2-40B4-BE49-F238E27FC236}">
                      <a16:creationId xmlns:a16="http://schemas.microsoft.com/office/drawing/2014/main" id="{437159C8-E213-474B-B31B-31B7E0A2B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0" name="Line 250">
                  <a:extLst>
                    <a:ext uri="{FF2B5EF4-FFF2-40B4-BE49-F238E27FC236}">
                      <a16:creationId xmlns:a16="http://schemas.microsoft.com/office/drawing/2014/main" id="{946CAA6B-691B-47F5-8CB1-0CAA3674BB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23" name="Line 251">
              <a:extLst>
                <a:ext uri="{FF2B5EF4-FFF2-40B4-BE49-F238E27FC236}">
                  <a16:creationId xmlns:a16="http://schemas.microsoft.com/office/drawing/2014/main" id="{838A7656-C8CE-4619-ADEE-0A7F13962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" y="2735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31" name="Group 267">
            <a:extLst>
              <a:ext uri="{FF2B5EF4-FFF2-40B4-BE49-F238E27FC236}">
                <a16:creationId xmlns:a16="http://schemas.microsoft.com/office/drawing/2014/main" id="{65B95F3C-0175-4DB1-AE94-E866335BA716}"/>
              </a:ext>
            </a:extLst>
          </p:cNvPr>
          <p:cNvGrpSpPr>
            <a:grpSpLocks/>
          </p:cNvGrpSpPr>
          <p:nvPr/>
        </p:nvGrpSpPr>
        <p:grpSpPr bwMode="auto">
          <a:xfrm>
            <a:off x="7547428" y="4063767"/>
            <a:ext cx="914400" cy="322262"/>
            <a:chOff x="3856" y="2619"/>
            <a:chExt cx="576" cy="203"/>
          </a:xfrm>
        </p:grpSpPr>
        <p:grpSp>
          <p:nvGrpSpPr>
            <p:cNvPr id="532" name="Group 252">
              <a:extLst>
                <a:ext uri="{FF2B5EF4-FFF2-40B4-BE49-F238E27FC236}">
                  <a16:creationId xmlns:a16="http://schemas.microsoft.com/office/drawing/2014/main" id="{87A3FF6D-5CA0-4446-9965-8ED824EEC3B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856" y="2619"/>
              <a:ext cx="444" cy="203"/>
              <a:chOff x="2378" y="2231"/>
              <a:chExt cx="444" cy="203"/>
            </a:xfrm>
          </p:grpSpPr>
          <p:sp>
            <p:nvSpPr>
              <p:cNvPr id="534" name="Line 253">
                <a:extLst>
                  <a:ext uri="{FF2B5EF4-FFF2-40B4-BE49-F238E27FC236}">
                    <a16:creationId xmlns:a16="http://schemas.microsoft.com/office/drawing/2014/main" id="{F93E16CC-5DD7-43CB-8063-479FF00F0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8" y="2327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" name="Line 254">
                <a:extLst>
                  <a:ext uri="{FF2B5EF4-FFF2-40B4-BE49-F238E27FC236}">
                    <a16:creationId xmlns:a16="http://schemas.microsoft.com/office/drawing/2014/main" id="{DAB8888A-B94B-4CB4-9DAF-4ECC98317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2326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36" name="Group 255">
                <a:extLst>
                  <a:ext uri="{FF2B5EF4-FFF2-40B4-BE49-F238E27FC236}">
                    <a16:creationId xmlns:a16="http://schemas.microsoft.com/office/drawing/2014/main" id="{4C2DFD8F-0486-465C-A553-4BD22EC660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2" y="2231"/>
                <a:ext cx="191" cy="203"/>
                <a:chOff x="3312" y="2485"/>
                <a:chExt cx="192" cy="432"/>
              </a:xfrm>
            </p:grpSpPr>
            <p:sp>
              <p:nvSpPr>
                <p:cNvPr id="537" name="Line 256">
                  <a:extLst>
                    <a:ext uri="{FF2B5EF4-FFF2-40B4-BE49-F238E27FC236}">
                      <a16:creationId xmlns:a16="http://schemas.microsoft.com/office/drawing/2014/main" id="{0FD70DD6-0549-43D2-842B-B0C792CC7D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85"/>
                  <a:ext cx="192" cy="19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" name="Line 257">
                  <a:extLst>
                    <a:ext uri="{FF2B5EF4-FFF2-40B4-BE49-F238E27FC236}">
                      <a16:creationId xmlns:a16="http://schemas.microsoft.com/office/drawing/2014/main" id="{BD501FFD-AE1F-4305-95DD-B0AF911248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2" y="2677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" name="Line 258">
                  <a:extLst>
                    <a:ext uri="{FF2B5EF4-FFF2-40B4-BE49-F238E27FC236}">
                      <a16:creationId xmlns:a16="http://schemas.microsoft.com/office/drawing/2014/main" id="{91FE374D-21A6-496D-95D4-82A57D628A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2" y="2485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0" name="Line 259">
                  <a:extLst>
                    <a:ext uri="{FF2B5EF4-FFF2-40B4-BE49-F238E27FC236}">
                      <a16:creationId xmlns:a16="http://schemas.microsoft.com/office/drawing/2014/main" id="{27CE6964-5F12-455E-8CED-03F6D5CCAB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04" y="2485"/>
                  <a:ext cx="0" cy="384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33" name="Line 260">
              <a:extLst>
                <a:ext uri="{FF2B5EF4-FFF2-40B4-BE49-F238E27FC236}">
                  <a16:creationId xmlns:a16="http://schemas.microsoft.com/office/drawing/2014/main" id="{E6169F92-D217-4F84-ADDA-9894FA7A5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" y="2716"/>
              <a:ext cx="13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542" name="AutoShape 138">
            <a:extLst>
              <a:ext uri="{FF2B5EF4-FFF2-40B4-BE49-F238E27FC236}">
                <a16:creationId xmlns:a16="http://schemas.microsoft.com/office/drawing/2014/main" id="{7D689DAA-CE5F-4555-99ED-A6277D9E900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3229430" y="4884505"/>
            <a:ext cx="1425575" cy="168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3" name="AutoShape 139">
            <a:extLst>
              <a:ext uri="{FF2B5EF4-FFF2-40B4-BE49-F238E27FC236}">
                <a16:creationId xmlns:a16="http://schemas.microsoft.com/office/drawing/2014/main" id="{5C0A9717-3270-4AA3-900D-79622CEDA3C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826329" y="4711467"/>
            <a:ext cx="1423988" cy="519113"/>
          </a:xfrm>
          <a:prstGeom prst="bentConnector3">
            <a:avLst>
              <a:gd name="adj1" fmla="val 50056"/>
            </a:avLst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4" name="Rectangle 141">
            <a:extLst>
              <a:ext uri="{FF2B5EF4-FFF2-40B4-BE49-F238E27FC236}">
                <a16:creationId xmlns:a16="http://schemas.microsoft.com/office/drawing/2014/main" id="{91A95710-0145-4B63-8951-367B9318E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154" y="5683018"/>
            <a:ext cx="792162" cy="509587"/>
          </a:xfrm>
          <a:prstGeom prst="rect">
            <a:avLst/>
          </a:prstGeom>
          <a:solidFill>
            <a:srgbClr val="FFCC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GB" altLang="en-US" sz="1400">
                <a:latin typeface="Arial" panose="020B0604020202020204" pitchFamily="34" charset="0"/>
              </a:rPr>
              <a:t>Quench </a:t>
            </a:r>
          </a:p>
          <a:p>
            <a:pPr algn="ctr"/>
            <a:r>
              <a:rPr lang="en-GB" altLang="en-US" sz="1400">
                <a:latin typeface="Arial" panose="020B0604020202020204" pitchFamily="34" charset="0"/>
              </a:rPr>
              <a:t>Detector</a:t>
            </a:r>
          </a:p>
        </p:txBody>
      </p:sp>
      <p:sp>
        <p:nvSpPr>
          <p:cNvPr id="577" name="Line 123">
            <a:extLst>
              <a:ext uri="{FF2B5EF4-FFF2-40B4-BE49-F238E27FC236}">
                <a16:creationId xmlns:a16="http://schemas.microsoft.com/office/drawing/2014/main" id="{BCE513FA-BCE0-4120-8827-EA5716C3B7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571" y="3650330"/>
            <a:ext cx="835025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578" name="AutoShape 124">
            <a:extLst>
              <a:ext uri="{FF2B5EF4-FFF2-40B4-BE49-F238E27FC236}">
                <a16:creationId xmlns:a16="http://schemas.microsoft.com/office/drawing/2014/main" id="{2B2005E3-E5EB-4BCE-A4A4-3DA43065A98F}"/>
              </a:ext>
            </a:extLst>
          </p:cNvPr>
          <p:cNvCxnSpPr>
            <a:cxnSpLocks noChangeShapeType="1"/>
            <a:stCxn id="583" idx="0"/>
          </p:cNvCxnSpPr>
          <p:nvPr/>
        </p:nvCxnSpPr>
        <p:spPr bwMode="auto">
          <a:xfrm rot="5400000" flipH="1">
            <a:off x="3826245" y="4540918"/>
            <a:ext cx="2054225" cy="247650"/>
          </a:xfrm>
          <a:prstGeom prst="bentConnector3">
            <a:avLst>
              <a:gd name="adj1" fmla="val 107495"/>
            </a:avLst>
          </a:prstGeom>
          <a:noFill/>
          <a:ln w="127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9" name="AutoShape 125">
            <a:extLst>
              <a:ext uri="{FF2B5EF4-FFF2-40B4-BE49-F238E27FC236}">
                <a16:creationId xmlns:a16="http://schemas.microsoft.com/office/drawing/2014/main" id="{1A5EDDA9-AE4F-4E8D-9E36-7C8DCB3380BB}"/>
              </a:ext>
            </a:extLst>
          </p:cNvPr>
          <p:cNvCxnSpPr>
            <a:cxnSpLocks noChangeShapeType="1"/>
            <a:stCxn id="584" idx="0"/>
          </p:cNvCxnSpPr>
          <p:nvPr/>
        </p:nvCxnSpPr>
        <p:spPr bwMode="auto">
          <a:xfrm rot="5400000" flipH="1">
            <a:off x="3542083" y="4005930"/>
            <a:ext cx="2046287" cy="1328738"/>
          </a:xfrm>
          <a:prstGeom prst="bentConnector3">
            <a:avLst>
              <a:gd name="adj1" fmla="val 111171"/>
            </a:avLst>
          </a:prstGeom>
          <a:noFill/>
          <a:ln w="127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0" name="AutoShape 140">
            <a:extLst>
              <a:ext uri="{FF2B5EF4-FFF2-40B4-BE49-F238E27FC236}">
                <a16:creationId xmlns:a16="http://schemas.microsoft.com/office/drawing/2014/main" id="{0EAF4DBC-814F-45A8-A57D-AF2A4CE88C8D}"/>
              </a:ext>
            </a:extLst>
          </p:cNvPr>
          <p:cNvCxnSpPr>
            <a:cxnSpLocks noChangeShapeType="1"/>
            <a:endCxn id="582" idx="1"/>
          </p:cNvCxnSpPr>
          <p:nvPr/>
        </p:nvCxnSpPr>
        <p:spPr bwMode="auto">
          <a:xfrm>
            <a:off x="4629520" y="5949030"/>
            <a:ext cx="215900" cy="0"/>
          </a:xfrm>
          <a:prstGeom prst="straightConnector1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81" name="Group 145">
            <a:extLst>
              <a:ext uri="{FF2B5EF4-FFF2-40B4-BE49-F238E27FC236}">
                <a16:creationId xmlns:a16="http://schemas.microsoft.com/office/drawing/2014/main" id="{FC6F5362-7BDE-4FAF-A4B2-94795DEF92F4}"/>
              </a:ext>
            </a:extLst>
          </p:cNvPr>
          <p:cNvGrpSpPr>
            <a:grpSpLocks/>
          </p:cNvGrpSpPr>
          <p:nvPr/>
        </p:nvGrpSpPr>
        <p:grpSpPr bwMode="auto">
          <a:xfrm>
            <a:off x="4845420" y="5691856"/>
            <a:ext cx="882650" cy="511175"/>
            <a:chOff x="2517" y="3611"/>
            <a:chExt cx="556" cy="322"/>
          </a:xfrm>
        </p:grpSpPr>
        <p:sp>
          <p:nvSpPr>
            <p:cNvPr id="582" name="Rectangle 146">
              <a:extLst>
                <a:ext uri="{FF2B5EF4-FFF2-40B4-BE49-F238E27FC236}">
                  <a16:creationId xmlns:a16="http://schemas.microsoft.com/office/drawing/2014/main" id="{5556D696-BDE9-4EC1-80E5-417395F14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612"/>
              <a:ext cx="556" cy="32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Quench </a:t>
              </a:r>
            </a:p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Heater PS</a:t>
              </a:r>
            </a:p>
          </p:txBody>
        </p:sp>
        <p:sp>
          <p:nvSpPr>
            <p:cNvPr id="583" name="Oval 147">
              <a:extLst>
                <a:ext uri="{FF2B5EF4-FFF2-40B4-BE49-F238E27FC236}">
                  <a16:creationId xmlns:a16="http://schemas.microsoft.com/office/drawing/2014/main" id="{FBBB3DB4-DAE4-4E93-9866-48783C8E44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85" y="3611"/>
              <a:ext cx="29" cy="2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/>
              <a:endParaRPr lang="en-GB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84" name="Oval 148">
              <a:extLst>
                <a:ext uri="{FF2B5EF4-FFF2-40B4-BE49-F238E27FC236}">
                  <a16:creationId xmlns:a16="http://schemas.microsoft.com/office/drawing/2014/main" id="{2CA59BFA-9593-42BC-A30E-994F11406D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44" y="3612"/>
              <a:ext cx="29" cy="2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/>
              <a:endParaRPr lang="en-GB" altLang="en-US" sz="200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585" name="AutoShape 149">
            <a:extLst>
              <a:ext uri="{FF2B5EF4-FFF2-40B4-BE49-F238E27FC236}">
                <a16:creationId xmlns:a16="http://schemas.microsoft.com/office/drawing/2014/main" id="{45A780E8-7A9C-4B9E-93D5-1AFEE6B1832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672258" y="5641056"/>
            <a:ext cx="41275" cy="1082675"/>
          </a:xfrm>
          <a:prstGeom prst="bentConnector3">
            <a:avLst>
              <a:gd name="adj1" fmla="val -550000"/>
            </a:avLst>
          </a:prstGeom>
          <a:noFill/>
          <a:ln w="1270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6" name="AutoShape 150">
            <a:extLst>
              <a:ext uri="{FF2B5EF4-FFF2-40B4-BE49-F238E27FC236}">
                <a16:creationId xmlns:a16="http://schemas.microsoft.com/office/drawing/2014/main" id="{216DEB4D-5AFD-4412-A5CB-64E9FD11F2B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868564" y="4527424"/>
            <a:ext cx="41275" cy="3309938"/>
          </a:xfrm>
          <a:prstGeom prst="bentConnector3">
            <a:avLst>
              <a:gd name="adj1" fmla="val -550000"/>
            </a:avLst>
          </a:prstGeom>
          <a:noFill/>
          <a:ln w="1270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9980061"/>
      </p:ext>
    </p:extLst>
  </p:cSld>
  <p:clrMapOvr>
    <a:masterClrMapping/>
  </p:clrMapOvr>
</p:sld>
</file>

<file path=ppt/theme/theme1.xml><?xml version="1.0" encoding="utf-8"?>
<a:theme xmlns:a="http://schemas.openxmlformats.org/drawingml/2006/main" name="beampilots-theme_v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mpilots-theme_v3" id="{5F27D62D-2A96-4D9E-B07A-230204FBEC98}" vid="{B55CF5C2-C3B8-410B-A5A6-0E2521C0E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beampilots-theme</Template>
  <TotalTime>0</TotalTime>
  <Words>2027</Words>
  <Application>Microsoft Office PowerPoint</Application>
  <PresentationFormat>Widescreen</PresentationFormat>
  <Paragraphs>289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Montserrat Medium</vt:lpstr>
      <vt:lpstr>Calibri</vt:lpstr>
      <vt:lpstr>Montserrat Light</vt:lpstr>
      <vt:lpstr>Wingdings</vt:lpstr>
      <vt:lpstr>Montserrat</vt:lpstr>
      <vt:lpstr>Times New Roman</vt:lpstr>
      <vt:lpstr>Arial</vt:lpstr>
      <vt:lpstr>Bradley Hand ITC</vt:lpstr>
      <vt:lpstr>Book Antiqua</vt:lpstr>
      <vt:lpstr>Symbol</vt:lpstr>
      <vt:lpstr>beampilots-theme_v3</vt:lpstr>
      <vt:lpstr>Experience from LHC Hardware-Commissioning (HWC)</vt:lpstr>
      <vt:lpstr>Introductory Remarks</vt:lpstr>
      <vt:lpstr>Content</vt:lpstr>
      <vt:lpstr>Introduction</vt:lpstr>
      <vt:lpstr>The LHC</vt:lpstr>
      <vt:lpstr>LHC magnets inventory</vt:lpstr>
      <vt:lpstr>Exemplary Circuit: Main dipoles in arc cryostat</vt:lpstr>
      <vt:lpstr>Main dipoles: quench of a magnet </vt:lpstr>
      <vt:lpstr>Main dipoles: magnet protection</vt:lpstr>
      <vt:lpstr>Conditions for powering </vt:lpstr>
      <vt:lpstr>Summary: LHC HWC Challenges</vt:lpstr>
      <vt:lpstr>Key Approaches/Tools for LHC HWC</vt:lpstr>
      <vt:lpstr>... getting from there to here ...</vt:lpstr>
      <vt:lpstr>0) How to test?  Test Procedures</vt:lpstr>
      <vt:lpstr>1) Efficient Execution  HWC Sequencer</vt:lpstr>
      <vt:lpstr>2) Knowing what happened  Signal Data</vt:lpstr>
      <vt:lpstr>3) Test Analysis</vt:lpstr>
      <vt:lpstr>4) Keeping the overview</vt:lpstr>
      <vt:lpstr>5) Avoiding Testing Crosstalk</vt:lpstr>
      <vt:lpstr>6) Orchestration  AccTesting</vt:lpstr>
      <vt:lpstr>AccTesting Concepts</vt:lpstr>
      <vt:lpstr>AccTesting - Workflow I</vt:lpstr>
      <vt:lpstr>AccTesting - Workflow II</vt:lpstr>
      <vt:lpstr>AccTesting - Workflow III</vt:lpstr>
      <vt:lpstr>7) Analysis Automation  Analysis DSL</vt:lpstr>
      <vt:lpstr>Summary</vt:lpstr>
      <vt:lpstr>Summary and Lessons learnt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Kajetan Fuchsberger</dc:creator>
  <cp:lastModifiedBy>Kajetan Fuchsberger</cp:lastModifiedBy>
  <cp:revision>111</cp:revision>
  <dcterms:created xsi:type="dcterms:W3CDTF">2020-09-12T10:03:20Z</dcterms:created>
  <dcterms:modified xsi:type="dcterms:W3CDTF">2020-09-16T10:57:56Z</dcterms:modified>
</cp:coreProperties>
</file>