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handoutMasterIdLst>
    <p:handoutMasterId r:id="rId8"/>
  </p:handoutMasterIdLst>
  <p:sldIdLst>
    <p:sldId id="256" r:id="rId2"/>
    <p:sldId id="382" r:id="rId3"/>
    <p:sldId id="383" r:id="rId4"/>
    <p:sldId id="384" r:id="rId5"/>
    <p:sldId id="386" r:id="rId6"/>
  </p:sldIdLst>
  <p:sldSz cx="9144000" cy="6858000" type="screen4x3"/>
  <p:notesSz cx="7099300" cy="10234613"/>
  <p:defaultTextStyle>
    <a:defPPr>
      <a:defRPr lang="de-DE"/>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3974" userDrawn="1">
          <p15:clr>
            <a:srgbClr val="A4A3A4"/>
          </p15:clr>
        </p15:guide>
        <p15:guide id="2" orient="horz" pos="4020" userDrawn="1">
          <p15:clr>
            <a:srgbClr val="A4A3A4"/>
          </p15:clr>
        </p15:guide>
        <p15:guide id="3" pos="113" userDrawn="1">
          <p15:clr>
            <a:srgbClr val="A4A3A4"/>
          </p15:clr>
        </p15:guide>
        <p15:guide id="4" pos="2517" userDrawn="1">
          <p15:clr>
            <a:srgbClr val="A4A3A4"/>
          </p15:clr>
        </p15:guide>
        <p15:guide id="5" pos="5760" userDrawn="1">
          <p15:clr>
            <a:srgbClr val="A4A3A4"/>
          </p15:clr>
        </p15:guide>
        <p15:guide id="6" orient="horz" pos="4065"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8000"/>
    <a:srgbClr val="33CC33"/>
    <a:srgbClr val="FF0000"/>
    <a:srgbClr val="C87700"/>
    <a:srgbClr val="FF9900"/>
    <a:srgbClr val="0000FF"/>
    <a:srgbClr val="FF3300"/>
    <a:srgbClr val="CC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40" autoAdjust="0"/>
    <p:restoredTop sz="97995" autoAdjust="0"/>
  </p:normalViewPr>
  <p:slideViewPr>
    <p:cSldViewPr snapToGrid="0" snapToObjects="1" showGuides="1">
      <p:cViewPr varScale="1">
        <p:scale>
          <a:sx n="73" d="100"/>
          <a:sy n="73" d="100"/>
        </p:scale>
        <p:origin x="216" y="66"/>
      </p:cViewPr>
      <p:guideLst>
        <p:guide orient="horz" pos="3974"/>
        <p:guide orient="horz" pos="4020"/>
        <p:guide pos="113"/>
        <p:guide pos="2517"/>
        <p:guide pos="5760"/>
        <p:guide orient="horz" pos="40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6" d="100"/>
          <a:sy n="76" d="100"/>
        </p:scale>
        <p:origin x="-2088" y="-10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3076575" cy="511175"/>
          </a:xfrm>
          <a:prstGeom prst="rect">
            <a:avLst/>
          </a:prstGeom>
        </p:spPr>
        <p:txBody>
          <a:bodyPr vert="horz" lIns="99048" tIns="49524" rIns="99048" bIns="49524" rtlCol="0"/>
          <a:lstStyle>
            <a:lvl1pPr algn="l" eaLnBrk="1" fontAlgn="auto" hangingPunct="1">
              <a:spcBef>
                <a:spcPts val="0"/>
              </a:spcBef>
              <a:spcAft>
                <a:spcPts val="0"/>
              </a:spcAft>
              <a:defRPr sz="1300">
                <a:latin typeface="+mn-lt"/>
                <a:cs typeface="+mn-cs"/>
              </a:defRPr>
            </a:lvl1pPr>
          </a:lstStyle>
          <a:p>
            <a:pPr>
              <a:defRPr/>
            </a:pPr>
            <a:endParaRPr lang="de-DE"/>
          </a:p>
        </p:txBody>
      </p:sp>
      <p:sp>
        <p:nvSpPr>
          <p:cNvPr id="3" name="Datumsplatzhalter 2"/>
          <p:cNvSpPr>
            <a:spLocks noGrp="1"/>
          </p:cNvSpPr>
          <p:nvPr>
            <p:ph type="dt" sz="quarter" idx="1"/>
          </p:nvPr>
        </p:nvSpPr>
        <p:spPr>
          <a:xfrm>
            <a:off x="4021138" y="0"/>
            <a:ext cx="3076575" cy="511175"/>
          </a:xfrm>
          <a:prstGeom prst="rect">
            <a:avLst/>
          </a:prstGeom>
        </p:spPr>
        <p:txBody>
          <a:bodyPr vert="horz" lIns="99048" tIns="49524" rIns="99048" bIns="49524" rtlCol="0"/>
          <a:lstStyle>
            <a:lvl1pPr algn="r" eaLnBrk="1" fontAlgn="auto" hangingPunct="1">
              <a:spcBef>
                <a:spcPts val="0"/>
              </a:spcBef>
              <a:spcAft>
                <a:spcPts val="0"/>
              </a:spcAft>
              <a:defRPr sz="1300">
                <a:latin typeface="+mn-lt"/>
                <a:cs typeface="+mn-cs"/>
              </a:defRPr>
            </a:lvl1pPr>
          </a:lstStyle>
          <a:p>
            <a:pPr>
              <a:defRPr/>
            </a:pPr>
            <a:fld id="{1A247C6A-7CF3-4AD2-ABA0-6F4B90E46677}" type="datetimeFigureOut">
              <a:rPr lang="de-DE"/>
              <a:pPr>
                <a:defRPr/>
              </a:pPr>
              <a:t>17.09.2020</a:t>
            </a:fld>
            <a:endParaRPr lang="de-DE"/>
          </a:p>
        </p:txBody>
      </p:sp>
      <p:sp>
        <p:nvSpPr>
          <p:cNvPr id="4" name="Fußzeilenplatzhalter 3"/>
          <p:cNvSpPr>
            <a:spLocks noGrp="1"/>
          </p:cNvSpPr>
          <p:nvPr>
            <p:ph type="ftr" sz="quarter" idx="2"/>
          </p:nvPr>
        </p:nvSpPr>
        <p:spPr>
          <a:xfrm>
            <a:off x="0" y="9721850"/>
            <a:ext cx="3076575" cy="511175"/>
          </a:xfrm>
          <a:prstGeom prst="rect">
            <a:avLst/>
          </a:prstGeom>
        </p:spPr>
        <p:txBody>
          <a:bodyPr vert="horz" lIns="99048" tIns="49524" rIns="99048" bIns="49524" rtlCol="0" anchor="b"/>
          <a:lstStyle>
            <a:lvl1pPr algn="l" eaLnBrk="1" fontAlgn="auto" hangingPunct="1">
              <a:spcBef>
                <a:spcPts val="0"/>
              </a:spcBef>
              <a:spcAft>
                <a:spcPts val="0"/>
              </a:spcAft>
              <a:defRPr sz="1300">
                <a:latin typeface="+mn-lt"/>
                <a:cs typeface="+mn-cs"/>
              </a:defRPr>
            </a:lvl1pPr>
          </a:lstStyle>
          <a:p>
            <a:pPr>
              <a:defRPr/>
            </a:pPr>
            <a:endParaRPr lang="de-DE"/>
          </a:p>
        </p:txBody>
      </p:sp>
      <p:sp>
        <p:nvSpPr>
          <p:cNvPr id="5" name="Foliennummernplatzhalter 4"/>
          <p:cNvSpPr>
            <a:spLocks noGrp="1"/>
          </p:cNvSpPr>
          <p:nvPr>
            <p:ph type="sldNum" sz="quarter" idx="3"/>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6EF429A8-021B-4F5C-BE0C-50F9C36CB39F}"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3076575" cy="511175"/>
          </a:xfrm>
          <a:prstGeom prst="rect">
            <a:avLst/>
          </a:prstGeom>
        </p:spPr>
        <p:txBody>
          <a:bodyPr vert="horz" lIns="99048" tIns="49524" rIns="99048" bIns="49524" rtlCol="0"/>
          <a:lstStyle>
            <a:lvl1pPr algn="l" eaLnBrk="1" fontAlgn="auto" hangingPunct="1">
              <a:spcBef>
                <a:spcPts val="0"/>
              </a:spcBef>
              <a:spcAft>
                <a:spcPts val="0"/>
              </a:spcAft>
              <a:defRPr sz="1300">
                <a:latin typeface="+mn-lt"/>
                <a:cs typeface="+mn-cs"/>
              </a:defRPr>
            </a:lvl1pPr>
          </a:lstStyle>
          <a:p>
            <a:pPr>
              <a:defRPr/>
            </a:pPr>
            <a:endParaRPr lang="de-DE"/>
          </a:p>
        </p:txBody>
      </p:sp>
      <p:sp>
        <p:nvSpPr>
          <p:cNvPr id="3" name="Datumsplatzhalter 2"/>
          <p:cNvSpPr>
            <a:spLocks noGrp="1"/>
          </p:cNvSpPr>
          <p:nvPr>
            <p:ph type="dt" idx="1"/>
          </p:nvPr>
        </p:nvSpPr>
        <p:spPr>
          <a:xfrm>
            <a:off x="4021138" y="0"/>
            <a:ext cx="3076575" cy="511175"/>
          </a:xfrm>
          <a:prstGeom prst="rect">
            <a:avLst/>
          </a:prstGeom>
        </p:spPr>
        <p:txBody>
          <a:bodyPr vert="horz" lIns="99048" tIns="49524" rIns="99048" bIns="49524" rtlCol="0"/>
          <a:lstStyle>
            <a:lvl1pPr algn="r" eaLnBrk="1" fontAlgn="auto" hangingPunct="1">
              <a:spcBef>
                <a:spcPts val="0"/>
              </a:spcBef>
              <a:spcAft>
                <a:spcPts val="0"/>
              </a:spcAft>
              <a:defRPr sz="1300">
                <a:latin typeface="+mn-lt"/>
                <a:cs typeface="+mn-cs"/>
              </a:defRPr>
            </a:lvl1pPr>
          </a:lstStyle>
          <a:p>
            <a:pPr>
              <a:defRPr/>
            </a:pPr>
            <a:fld id="{636D26BE-B349-48AF-B1EF-2D6E5461201C}" type="datetimeFigureOut">
              <a:rPr lang="de-DE"/>
              <a:pPr>
                <a:defRPr/>
              </a:pPr>
              <a:t>17.09.2020</a:t>
            </a:fld>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de-DE" noProof="0"/>
          </a:p>
        </p:txBody>
      </p:sp>
      <p:sp>
        <p:nvSpPr>
          <p:cNvPr id="5" name="Notizenplatzhalter 4"/>
          <p:cNvSpPr>
            <a:spLocks noGrp="1"/>
          </p:cNvSpPr>
          <p:nvPr>
            <p:ph type="body" sz="quarter" idx="3"/>
          </p:nvPr>
        </p:nvSpPr>
        <p:spPr>
          <a:xfrm>
            <a:off x="709613" y="4860925"/>
            <a:ext cx="5680075" cy="4605338"/>
          </a:xfrm>
          <a:prstGeom prst="rect">
            <a:avLst/>
          </a:prstGeom>
        </p:spPr>
        <p:txBody>
          <a:bodyPr vert="horz" lIns="99048" tIns="49524" rIns="99048" bIns="49524" rtlCol="0"/>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eaLnBrk="1" fontAlgn="auto" hangingPunct="1">
              <a:spcBef>
                <a:spcPts val="0"/>
              </a:spcBef>
              <a:spcAft>
                <a:spcPts val="0"/>
              </a:spcAft>
              <a:defRPr sz="13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9B473902-978A-4DCD-8414-6AF5C746E547}"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smtClean="0"/>
          </a:p>
        </p:txBody>
      </p:sp>
      <p:sp>
        <p:nvSpPr>
          <p:cNvPr id="1229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803275" indent="-307975">
              <a:spcBef>
                <a:spcPct val="30000"/>
              </a:spcBef>
              <a:defRPr sz="1200">
                <a:solidFill>
                  <a:schemeClr val="tx1"/>
                </a:solidFill>
                <a:latin typeface="Calibri" panose="020F0502020204030204" pitchFamily="34" charset="0"/>
              </a:defRPr>
            </a:lvl2pPr>
            <a:lvl3pPr marL="1236663" indent="-246063">
              <a:spcBef>
                <a:spcPct val="30000"/>
              </a:spcBef>
              <a:defRPr sz="1200">
                <a:solidFill>
                  <a:schemeClr val="tx1"/>
                </a:solidFill>
                <a:latin typeface="Calibri" panose="020F0502020204030204" pitchFamily="34" charset="0"/>
              </a:defRPr>
            </a:lvl3pPr>
            <a:lvl4pPr marL="1731963" indent="-246063">
              <a:spcBef>
                <a:spcPct val="30000"/>
              </a:spcBef>
              <a:defRPr sz="1200">
                <a:solidFill>
                  <a:schemeClr val="tx1"/>
                </a:solidFill>
                <a:latin typeface="Calibri" panose="020F0502020204030204" pitchFamily="34" charset="0"/>
              </a:defRPr>
            </a:lvl4pPr>
            <a:lvl5pPr marL="2227263" indent="-246063">
              <a:spcBef>
                <a:spcPct val="30000"/>
              </a:spcBef>
              <a:defRPr sz="1200">
                <a:solidFill>
                  <a:schemeClr val="tx1"/>
                </a:solidFill>
                <a:latin typeface="Calibri" panose="020F0502020204030204" pitchFamily="34" charset="0"/>
              </a:defRPr>
            </a:lvl5pPr>
            <a:lvl6pPr marL="2684463" indent="-246063" defTabSz="457200" eaLnBrk="0" fontAlgn="base" hangingPunct="0">
              <a:spcBef>
                <a:spcPct val="30000"/>
              </a:spcBef>
              <a:spcAft>
                <a:spcPct val="0"/>
              </a:spcAft>
              <a:defRPr sz="1200">
                <a:solidFill>
                  <a:schemeClr val="tx1"/>
                </a:solidFill>
                <a:latin typeface="Calibri" panose="020F0502020204030204" pitchFamily="34" charset="0"/>
              </a:defRPr>
            </a:lvl6pPr>
            <a:lvl7pPr marL="3141663" indent="-246063" defTabSz="457200" eaLnBrk="0" fontAlgn="base" hangingPunct="0">
              <a:spcBef>
                <a:spcPct val="30000"/>
              </a:spcBef>
              <a:spcAft>
                <a:spcPct val="0"/>
              </a:spcAft>
              <a:defRPr sz="1200">
                <a:solidFill>
                  <a:schemeClr val="tx1"/>
                </a:solidFill>
                <a:latin typeface="Calibri" panose="020F0502020204030204" pitchFamily="34" charset="0"/>
              </a:defRPr>
            </a:lvl7pPr>
            <a:lvl8pPr marL="3598863" indent="-246063" defTabSz="457200" eaLnBrk="0" fontAlgn="base" hangingPunct="0">
              <a:spcBef>
                <a:spcPct val="30000"/>
              </a:spcBef>
              <a:spcAft>
                <a:spcPct val="0"/>
              </a:spcAft>
              <a:defRPr sz="1200">
                <a:solidFill>
                  <a:schemeClr val="tx1"/>
                </a:solidFill>
                <a:latin typeface="Calibri" panose="020F0502020204030204" pitchFamily="34" charset="0"/>
              </a:defRPr>
            </a:lvl8pPr>
            <a:lvl9pPr marL="4056063" indent="-246063"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E0469D-8A8B-498F-A1A7-ECC8B2EDFBD8}" type="slidenum">
              <a:rPr lang="de-DE" altLang="de-DE" sz="1300" smtClean="0"/>
              <a:pPr>
                <a:spcBef>
                  <a:spcPct val="0"/>
                </a:spcBef>
              </a:pPr>
              <a:t>2</a:t>
            </a:fld>
            <a:endParaRPr lang="de-DE" altLang="de-DE" sz="1300" smtClean="0"/>
          </a:p>
        </p:txBody>
      </p:sp>
    </p:spTree>
    <p:extLst>
      <p:ext uri="{BB962C8B-B14F-4D97-AF65-F5344CB8AC3E}">
        <p14:creationId xmlns:p14="http://schemas.microsoft.com/office/powerpoint/2010/main" val="42792867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4" name="Bild 6" descr="fair-mesh.jpg"/>
          <p:cNvPicPr>
            <a:picLocks noChangeAspect="1"/>
          </p:cNvPicPr>
          <p:nvPr userDrawn="1"/>
        </p:nvPicPr>
        <p:blipFill>
          <a:blip r:embed="rId2">
            <a:extLst>
              <a:ext uri="{28A0092B-C50C-407E-A947-70E740481C1C}">
                <a14:useLocalDpi xmlns:a14="http://schemas.microsoft.com/office/drawing/2010/main" val="0"/>
              </a:ext>
            </a:extLst>
          </a:blip>
          <a:srcRect l="4773" t="11488" r="5373" b="5511"/>
          <a:stretch>
            <a:fillRect/>
          </a:stretch>
        </p:blipFill>
        <p:spPr bwMode="auto">
          <a:xfrm>
            <a:off x="111125" y="1417638"/>
            <a:ext cx="8926513" cy="505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4"/>
          <p:cNvSpPr/>
          <p:nvPr userDrawn="1"/>
        </p:nvSpPr>
        <p:spPr>
          <a:xfrm>
            <a:off x="7031038" y="150813"/>
            <a:ext cx="1778000" cy="5603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6" name="Bild 9" descr="GSI_Logo_rgb.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738" y="263525"/>
            <a:ext cx="134937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1251563" y="3244364"/>
            <a:ext cx="6607516" cy="779866"/>
          </a:xfrm>
        </p:spPr>
        <p:txBody>
          <a:bodyPr>
            <a:noAutofit/>
          </a:bodyPr>
          <a:lstStyle>
            <a:lvl1pPr algn="ctr">
              <a:defRPr sz="3600">
                <a:solidFill>
                  <a:srgbClr val="333333"/>
                </a:solidFill>
              </a:defRPr>
            </a:lvl1pPr>
          </a:lstStyle>
          <a:p>
            <a:r>
              <a:rPr lang="de-DE" smtClean="0"/>
              <a:t>Titelmasterformat durch Klicken bearbeiten</a:t>
            </a:r>
            <a:endParaRPr lang="de-DE" dirty="0"/>
          </a:p>
        </p:txBody>
      </p:sp>
      <p:sp>
        <p:nvSpPr>
          <p:cNvPr id="3" name="Untertitel 2"/>
          <p:cNvSpPr>
            <a:spLocks noGrp="1"/>
          </p:cNvSpPr>
          <p:nvPr>
            <p:ph type="subTitle" idx="1"/>
          </p:nvPr>
        </p:nvSpPr>
        <p:spPr>
          <a:xfrm>
            <a:off x="1371600" y="4024230"/>
            <a:ext cx="6400800" cy="584660"/>
          </a:xfrm>
        </p:spPr>
        <p:txBody>
          <a:bodyPr>
            <a:normAutofit/>
          </a:bodyPr>
          <a:lstStyle>
            <a:lvl1pPr marL="0" indent="0" algn="ctr">
              <a:buNone/>
              <a:defRPr sz="20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Tree>
    <p:extLst>
      <p:ext uri="{BB962C8B-B14F-4D97-AF65-F5344CB8AC3E}">
        <p14:creationId xmlns:p14="http://schemas.microsoft.com/office/powerpoint/2010/main" val="2265204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 name="Titel 1"/>
          <p:cNvSpPr>
            <a:spLocks noGrp="1"/>
          </p:cNvSpPr>
          <p:nvPr>
            <p:ph type="title"/>
          </p:nvPr>
        </p:nvSpPr>
        <p:spPr>
          <a:xfrm>
            <a:off x="422565" y="271335"/>
            <a:ext cx="5684620" cy="787557"/>
          </a:xfrm>
        </p:spPr>
        <p:txBody>
          <a:bodyPr/>
          <a:lstStyle/>
          <a:p>
            <a:r>
              <a:rPr lang="de-DE" smtClean="0"/>
              <a:t>Titelmasterformat durch Klicken bearbeiten</a:t>
            </a:r>
            <a:endParaRPr lang="de-DE"/>
          </a:p>
        </p:txBody>
      </p:sp>
    </p:spTree>
    <p:extLst>
      <p:ext uri="{BB962C8B-B14F-4D97-AF65-F5344CB8AC3E}">
        <p14:creationId xmlns:p14="http://schemas.microsoft.com/office/powerpoint/2010/main" val="17273336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22565" y="270000"/>
            <a:ext cx="5592341" cy="787557"/>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18515769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22565" y="270000"/>
            <a:ext cx="5583952" cy="787557"/>
          </a:xfrm>
        </p:spPr>
        <p:txBody>
          <a:bodyPr/>
          <a:lstStyle/>
          <a:p>
            <a:r>
              <a:rPr lang="de-DE" smtClean="0"/>
              <a:t>Titelmasterformat durch Klicken bearbeiten</a:t>
            </a:r>
            <a:endParaRPr lang="de-DE"/>
          </a:p>
        </p:txBody>
      </p:sp>
    </p:spTree>
    <p:extLst>
      <p:ext uri="{BB962C8B-B14F-4D97-AF65-F5344CB8AC3E}">
        <p14:creationId xmlns:p14="http://schemas.microsoft.com/office/powerpoint/2010/main" val="865764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810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hteck 9"/>
          <p:cNvSpPr/>
          <p:nvPr/>
        </p:nvSpPr>
        <p:spPr>
          <a:xfrm>
            <a:off x="0" y="6611938"/>
            <a:ext cx="9144000" cy="255587"/>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1027" name="Textplatzhalter 2"/>
          <p:cNvSpPr>
            <a:spLocks noGrp="1"/>
          </p:cNvSpPr>
          <p:nvPr>
            <p:ph type="body" idx="1"/>
          </p:nvPr>
        </p:nvSpPr>
        <p:spPr bwMode="auto">
          <a:xfrm>
            <a:off x="422275" y="1450975"/>
            <a:ext cx="8212138" cy="49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dirty="0" smtClean="0"/>
              <a:t>Mastertextformat bearbeiten</a:t>
            </a:r>
          </a:p>
          <a:p>
            <a:pPr lvl="1"/>
            <a:r>
              <a:rPr lang="de-DE" altLang="de-DE" dirty="0" smtClean="0"/>
              <a:t>Zweite Ebene</a:t>
            </a:r>
          </a:p>
          <a:p>
            <a:pPr lvl="2"/>
            <a:r>
              <a:rPr lang="de-DE" altLang="de-DE" dirty="0" smtClean="0"/>
              <a:t>Dritte Ebene</a:t>
            </a:r>
          </a:p>
          <a:p>
            <a:pPr lvl="3"/>
            <a:r>
              <a:rPr lang="de-DE" altLang="de-DE" dirty="0" smtClean="0"/>
              <a:t>Vierte Ebene</a:t>
            </a:r>
          </a:p>
          <a:p>
            <a:pPr lvl="4"/>
            <a:r>
              <a:rPr lang="de-DE" altLang="de-DE" dirty="0" smtClean="0"/>
              <a:t>Fünfte Ebene</a:t>
            </a:r>
          </a:p>
        </p:txBody>
      </p:sp>
      <p:pic>
        <p:nvPicPr>
          <p:cNvPr id="1028" name="Bild 6" descr="GSI_Logo_rgb.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297738" y="260350"/>
            <a:ext cx="134937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Gerade Verbindung 8"/>
          <p:cNvCxnSpPr/>
          <p:nvPr/>
        </p:nvCxnSpPr>
        <p:spPr>
          <a:xfrm>
            <a:off x="0" y="1068388"/>
            <a:ext cx="9144000" cy="0"/>
          </a:xfrm>
          <a:prstGeom prst="line">
            <a:avLst/>
          </a:prstGeom>
          <a:ln w="254000">
            <a:solidFill>
              <a:srgbClr val="EAEAEA"/>
            </a:solidFill>
          </a:ln>
          <a:effectLst/>
        </p:spPr>
        <p:style>
          <a:lnRef idx="2">
            <a:schemeClr val="accent1"/>
          </a:lnRef>
          <a:fillRef idx="0">
            <a:schemeClr val="accent1"/>
          </a:fillRef>
          <a:effectRef idx="1">
            <a:schemeClr val="accent1"/>
          </a:effectRef>
          <a:fontRef idx="minor">
            <a:schemeClr val="tx1"/>
          </a:fontRef>
        </p:style>
      </p:cxnSp>
      <p:sp>
        <p:nvSpPr>
          <p:cNvPr id="1030" name="Titelplatzhalter 1"/>
          <p:cNvSpPr>
            <a:spLocks noGrp="1"/>
          </p:cNvSpPr>
          <p:nvPr>
            <p:ph type="title"/>
          </p:nvPr>
        </p:nvSpPr>
        <p:spPr bwMode="auto">
          <a:xfrm>
            <a:off x="422275" y="269875"/>
            <a:ext cx="578485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de-DE" altLang="de-DE" smtClean="0"/>
              <a:t>Mastertitelformat bearbeiten</a:t>
            </a:r>
          </a:p>
        </p:txBody>
      </p:sp>
      <p:sp>
        <p:nvSpPr>
          <p:cNvPr id="4" name="Rechteck 3"/>
          <p:cNvSpPr>
            <a:spLocks/>
          </p:cNvSpPr>
          <p:nvPr/>
        </p:nvSpPr>
        <p:spPr>
          <a:xfrm>
            <a:off x="0" y="939800"/>
            <a:ext cx="255588" cy="255588"/>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12" name="Rechteck 11"/>
          <p:cNvSpPr>
            <a:spLocks/>
          </p:cNvSpPr>
          <p:nvPr/>
        </p:nvSpPr>
        <p:spPr>
          <a:xfrm>
            <a:off x="0" y="6610350"/>
            <a:ext cx="255588" cy="255588"/>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1033" name="Grafik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292850" y="255588"/>
            <a:ext cx="658813"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feld 14"/>
          <p:cNvSpPr txBox="1">
            <a:spLocks noChangeArrowheads="1"/>
          </p:cNvSpPr>
          <p:nvPr/>
        </p:nvSpPr>
        <p:spPr bwMode="auto">
          <a:xfrm>
            <a:off x="6621463" y="6621463"/>
            <a:ext cx="847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de-DE" altLang="de-DE" sz="1000" dirty="0" smtClean="0">
                <a:solidFill>
                  <a:srgbClr val="333333"/>
                </a:solidFill>
              </a:rPr>
              <a:t>17/09/2020</a:t>
            </a:r>
          </a:p>
        </p:txBody>
      </p:sp>
      <p:sp>
        <p:nvSpPr>
          <p:cNvPr id="1037" name="Textfeld 15"/>
          <p:cNvSpPr txBox="1">
            <a:spLocks noChangeArrowheads="1"/>
          </p:cNvSpPr>
          <p:nvPr/>
        </p:nvSpPr>
        <p:spPr bwMode="auto">
          <a:xfrm>
            <a:off x="255588" y="6621463"/>
            <a:ext cx="27098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eaLnBrk="1" hangingPunct="1">
              <a:defRPr/>
            </a:pPr>
            <a:r>
              <a:rPr lang="de-DE" altLang="de-DE" sz="1000" smtClean="0">
                <a:solidFill>
                  <a:srgbClr val="333333"/>
                </a:solidFill>
                <a:cs typeface="Arial" charset="0"/>
              </a:rPr>
              <a:t>F. Hagenbuck / HEBT </a:t>
            </a:r>
          </a:p>
        </p:txBody>
      </p:sp>
      <p:sp>
        <p:nvSpPr>
          <p:cNvPr id="1038" name="Textfeld 16"/>
          <p:cNvSpPr txBox="1">
            <a:spLocks noChangeArrowheads="1"/>
          </p:cNvSpPr>
          <p:nvPr/>
        </p:nvSpPr>
        <p:spPr bwMode="auto">
          <a:xfrm>
            <a:off x="8634413" y="6621463"/>
            <a:ext cx="509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7C6AF054-33B9-4B17-AB8C-055DFF8C30A7}" type="slidenum">
              <a:rPr lang="en-US" altLang="de-DE" sz="1000" smtClean="0">
                <a:solidFill>
                  <a:srgbClr val="333333"/>
                </a:solidFill>
              </a:rPr>
              <a:pPr algn="ctr" eaLnBrk="1" hangingPunct="1">
                <a:defRPr/>
              </a:pPr>
              <a:t>‹Nr.›</a:t>
            </a:fld>
            <a:endParaRPr lang="de-DE" altLang="de-DE" sz="1000" smtClean="0">
              <a:solidFill>
                <a:srgbClr val="333333"/>
              </a:solidFill>
            </a:endParaRPr>
          </a:p>
        </p:txBody>
      </p:sp>
    </p:spTree>
  </p:cSld>
  <p:clrMap bg1="lt1" tx1="dk1" bg2="lt2" tx2="dk2" accent1="accent1" accent2="accent2" accent3="accent3" accent4="accent4" accent5="accent5" accent6="accent6" hlink="hlink" folHlink="folHlink"/>
  <p:sldLayoutIdLst>
    <p:sldLayoutId id="2147484098" r:id="rId1"/>
    <p:sldLayoutId id="2147484099" r:id="rId2"/>
    <p:sldLayoutId id="2147484097" r:id="rId3"/>
    <p:sldLayoutId id="2147484100" r:id="rId4"/>
    <p:sldLayoutId id="2147484102" r:id="rId5"/>
  </p:sldLayoutIdLst>
  <p:timing>
    <p:tnLst>
      <p:par>
        <p:cTn id="1" dur="indefinite" restart="never" nodeType="tmRoot"/>
      </p:par>
    </p:tnLst>
  </p:timing>
  <p:hf sldNum="0" hdr="0" ftr="0" dt="0"/>
  <p:txStyles>
    <p:titleStyle>
      <a:lvl1pPr algn="l" defTabSz="457200" rtl="0" eaLnBrk="0" fontAlgn="base" hangingPunct="0">
        <a:spcBef>
          <a:spcPct val="0"/>
        </a:spcBef>
        <a:spcAft>
          <a:spcPct val="0"/>
        </a:spcAft>
        <a:defRPr sz="2400" b="1" kern="1200">
          <a:solidFill>
            <a:srgbClr val="333333"/>
          </a:solidFill>
          <a:latin typeface="Arial"/>
          <a:ea typeface="+mj-ea"/>
          <a:cs typeface="Arial"/>
        </a:defRPr>
      </a:lvl1pPr>
      <a:lvl2pPr algn="l" defTabSz="457200" rtl="0" eaLnBrk="0" fontAlgn="base" hangingPunct="0">
        <a:spcBef>
          <a:spcPct val="0"/>
        </a:spcBef>
        <a:spcAft>
          <a:spcPct val="0"/>
        </a:spcAft>
        <a:defRPr sz="2400" b="1">
          <a:solidFill>
            <a:srgbClr val="333333"/>
          </a:solidFill>
          <a:latin typeface="Arial" charset="0"/>
          <a:cs typeface="Arial" charset="0"/>
        </a:defRPr>
      </a:lvl2pPr>
      <a:lvl3pPr algn="l" defTabSz="457200" rtl="0" eaLnBrk="0" fontAlgn="base" hangingPunct="0">
        <a:spcBef>
          <a:spcPct val="0"/>
        </a:spcBef>
        <a:spcAft>
          <a:spcPct val="0"/>
        </a:spcAft>
        <a:defRPr sz="2400" b="1">
          <a:solidFill>
            <a:srgbClr val="333333"/>
          </a:solidFill>
          <a:latin typeface="Arial" charset="0"/>
          <a:cs typeface="Arial" charset="0"/>
        </a:defRPr>
      </a:lvl3pPr>
      <a:lvl4pPr algn="l" defTabSz="457200" rtl="0" eaLnBrk="0" fontAlgn="base" hangingPunct="0">
        <a:spcBef>
          <a:spcPct val="0"/>
        </a:spcBef>
        <a:spcAft>
          <a:spcPct val="0"/>
        </a:spcAft>
        <a:defRPr sz="2400" b="1">
          <a:solidFill>
            <a:srgbClr val="333333"/>
          </a:solidFill>
          <a:latin typeface="Arial" charset="0"/>
          <a:cs typeface="Arial" charset="0"/>
        </a:defRPr>
      </a:lvl4pPr>
      <a:lvl5pPr algn="l" defTabSz="457200" rtl="0" eaLnBrk="0" fontAlgn="base" hangingPunct="0">
        <a:spcBef>
          <a:spcPct val="0"/>
        </a:spcBef>
        <a:spcAft>
          <a:spcPct val="0"/>
        </a:spcAft>
        <a:defRPr sz="2400" b="1">
          <a:solidFill>
            <a:srgbClr val="333333"/>
          </a:solidFill>
          <a:latin typeface="Arial" charset="0"/>
          <a:cs typeface="Arial" charset="0"/>
        </a:defRPr>
      </a:lvl5pPr>
      <a:lvl6pPr marL="457200" algn="l" defTabSz="457200" rtl="0" fontAlgn="base">
        <a:spcBef>
          <a:spcPct val="0"/>
        </a:spcBef>
        <a:spcAft>
          <a:spcPct val="0"/>
        </a:spcAft>
        <a:defRPr sz="2400" b="1">
          <a:solidFill>
            <a:srgbClr val="333333"/>
          </a:solidFill>
          <a:latin typeface="Arial" charset="0"/>
          <a:cs typeface="Arial" charset="0"/>
        </a:defRPr>
      </a:lvl6pPr>
      <a:lvl7pPr marL="914400" algn="l" defTabSz="457200" rtl="0" fontAlgn="base">
        <a:spcBef>
          <a:spcPct val="0"/>
        </a:spcBef>
        <a:spcAft>
          <a:spcPct val="0"/>
        </a:spcAft>
        <a:defRPr sz="2400" b="1">
          <a:solidFill>
            <a:srgbClr val="333333"/>
          </a:solidFill>
          <a:latin typeface="Arial" charset="0"/>
          <a:cs typeface="Arial" charset="0"/>
        </a:defRPr>
      </a:lvl7pPr>
      <a:lvl8pPr marL="1371600" algn="l" defTabSz="457200" rtl="0" fontAlgn="base">
        <a:spcBef>
          <a:spcPct val="0"/>
        </a:spcBef>
        <a:spcAft>
          <a:spcPct val="0"/>
        </a:spcAft>
        <a:defRPr sz="2400" b="1">
          <a:solidFill>
            <a:srgbClr val="333333"/>
          </a:solidFill>
          <a:latin typeface="Arial" charset="0"/>
          <a:cs typeface="Arial" charset="0"/>
        </a:defRPr>
      </a:lvl8pPr>
      <a:lvl9pPr marL="1828800" algn="l" defTabSz="457200" rtl="0" fontAlgn="base">
        <a:spcBef>
          <a:spcPct val="0"/>
        </a:spcBef>
        <a:spcAft>
          <a:spcPct val="0"/>
        </a:spcAft>
        <a:defRPr sz="2400" b="1">
          <a:solidFill>
            <a:srgbClr val="333333"/>
          </a:solidFill>
          <a:latin typeface="Arial" charset="0"/>
          <a:cs typeface="Arial" charset="0"/>
        </a:defRPr>
      </a:lvl9pPr>
    </p:titleStyle>
    <p:bodyStyle>
      <a:lvl1pPr marL="342900" indent="-342900" algn="l" defTabSz="457200" rtl="0" eaLnBrk="0" fontAlgn="base" hangingPunct="0">
        <a:spcBef>
          <a:spcPct val="20000"/>
        </a:spcBef>
        <a:spcAft>
          <a:spcPct val="0"/>
        </a:spcAft>
        <a:buClr>
          <a:srgbClr val="FDBB63"/>
        </a:buClr>
        <a:buFont typeface="Wingdings" panose="05000000000000000000" pitchFamily="2" charset="2"/>
        <a:buChar char="§"/>
        <a:defRPr sz="2400" kern="1200">
          <a:solidFill>
            <a:srgbClr val="333333"/>
          </a:solidFill>
          <a:latin typeface="Arial"/>
          <a:ea typeface="+mn-ea"/>
          <a:cs typeface="Arial"/>
        </a:defRPr>
      </a:lvl1pPr>
      <a:lvl2pPr marL="742950" indent="-285750" algn="l" defTabSz="457200" rtl="0" eaLnBrk="0" fontAlgn="base" hangingPunct="0">
        <a:spcBef>
          <a:spcPct val="20000"/>
        </a:spcBef>
        <a:spcAft>
          <a:spcPct val="0"/>
        </a:spcAft>
        <a:buClr>
          <a:srgbClr val="FDBB63"/>
        </a:buClr>
        <a:buFont typeface="Wingdings" panose="05000000000000000000" pitchFamily="2" charset="2"/>
        <a:buChar char="§"/>
        <a:defRPr sz="2000" kern="1200">
          <a:solidFill>
            <a:srgbClr val="333333"/>
          </a:solidFill>
          <a:latin typeface="Arial"/>
          <a:ea typeface="+mn-ea"/>
          <a:cs typeface="Arial"/>
        </a:defRPr>
      </a:lvl2pPr>
      <a:lvl3pPr marL="1143000" indent="-228600" algn="l" defTabSz="457200" rtl="0" eaLnBrk="0" fontAlgn="base" hangingPunct="0">
        <a:spcBef>
          <a:spcPct val="20000"/>
        </a:spcBef>
        <a:spcAft>
          <a:spcPct val="0"/>
        </a:spcAft>
        <a:buClr>
          <a:srgbClr val="FDBB63"/>
        </a:buClr>
        <a:buFont typeface="Wingdings" panose="05000000000000000000" pitchFamily="2" charset="2"/>
        <a:buChar char="§"/>
        <a:defRPr kern="1200">
          <a:solidFill>
            <a:srgbClr val="333333"/>
          </a:solidFill>
          <a:latin typeface="Arial"/>
          <a:ea typeface="+mn-ea"/>
          <a:cs typeface="Arial"/>
        </a:defRPr>
      </a:lvl3pPr>
      <a:lvl4pPr marL="1600200" indent="-228600" algn="l" defTabSz="457200" rtl="0" eaLnBrk="0" fontAlgn="base" hangingPunct="0">
        <a:spcBef>
          <a:spcPct val="20000"/>
        </a:spcBef>
        <a:spcAft>
          <a:spcPct val="0"/>
        </a:spcAft>
        <a:buClr>
          <a:srgbClr val="FDBB63"/>
        </a:buClr>
        <a:buFont typeface="Wingdings" panose="05000000000000000000" pitchFamily="2" charset="2"/>
        <a:buChar char="§"/>
        <a:defRPr sz="1600" kern="1200">
          <a:solidFill>
            <a:srgbClr val="333333"/>
          </a:solidFill>
          <a:latin typeface="Arial"/>
          <a:ea typeface="+mn-ea"/>
          <a:cs typeface="Arial"/>
        </a:defRPr>
      </a:lvl4pPr>
      <a:lvl5pPr marL="2057400" indent="-228600" algn="l" defTabSz="457200" rtl="0" eaLnBrk="0" fontAlgn="base" hangingPunct="0">
        <a:spcBef>
          <a:spcPct val="20000"/>
        </a:spcBef>
        <a:spcAft>
          <a:spcPct val="0"/>
        </a:spcAft>
        <a:buClr>
          <a:srgbClr val="FDBB63"/>
        </a:buClr>
        <a:buFont typeface="Wingdings" panose="05000000000000000000" pitchFamily="2" charset="2"/>
        <a:buChar char="§"/>
        <a:defRPr sz="1400" kern="1200">
          <a:solidFill>
            <a:srgbClr val="33333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ctrTitle"/>
          </p:nvPr>
        </p:nvSpPr>
        <p:spPr>
          <a:xfrm>
            <a:off x="1250950" y="2822222"/>
            <a:ext cx="6608763" cy="1202091"/>
          </a:xfrm>
        </p:spPr>
        <p:txBody>
          <a:bodyPr/>
          <a:lstStyle/>
          <a:p>
            <a:pPr eaLnBrk="1" hangingPunct="1"/>
            <a:r>
              <a:rPr lang="de-DE" altLang="de-DE" sz="3200" dirty="0" err="1" smtClean="0">
                <a:latin typeface="Arial" panose="020B0604020202020204" pitchFamily="34" charset="0"/>
                <a:cs typeface="Arial" panose="020B0604020202020204" pitchFamily="34" charset="0"/>
              </a:rPr>
              <a:t>Requirements</a:t>
            </a:r>
            <a:r>
              <a:rPr lang="de-DE" altLang="de-DE" sz="3200" dirty="0" smtClean="0">
                <a:latin typeface="Arial" panose="020B0604020202020204" pitchFamily="34" charset="0"/>
                <a:cs typeface="Arial" panose="020B0604020202020204" pitchFamily="34" charset="0"/>
              </a:rPr>
              <a:t> </a:t>
            </a:r>
            <a:r>
              <a:rPr lang="de-DE" altLang="de-DE" sz="3200" dirty="0" err="1" smtClean="0">
                <a:latin typeface="Arial" panose="020B0604020202020204" pitchFamily="34" charset="0"/>
                <a:cs typeface="Arial" panose="020B0604020202020204" pitchFamily="34" charset="0"/>
              </a:rPr>
              <a:t>to</a:t>
            </a:r>
            <a:r>
              <a:rPr lang="de-DE" altLang="de-DE" sz="3200" dirty="0" smtClean="0">
                <a:latin typeface="Arial" panose="020B0604020202020204" pitchFamily="34" charset="0"/>
                <a:cs typeface="Arial" panose="020B0604020202020204" pitchFamily="34" charset="0"/>
              </a:rPr>
              <a:t> Controls </a:t>
            </a:r>
            <a:r>
              <a:rPr lang="de-DE" altLang="de-DE" sz="3200" dirty="0" err="1" smtClean="0">
                <a:latin typeface="Arial" panose="020B0604020202020204" pitchFamily="34" charset="0"/>
                <a:cs typeface="Arial" panose="020B0604020202020204" pitchFamily="34" charset="0"/>
              </a:rPr>
              <a:t>for</a:t>
            </a:r>
            <a:r>
              <a:rPr lang="de-DE" altLang="de-DE" sz="3200" dirty="0" smtClean="0">
                <a:latin typeface="Arial" panose="020B0604020202020204" pitchFamily="34" charset="0"/>
                <a:cs typeface="Arial" panose="020B0604020202020204" pitchFamily="34" charset="0"/>
              </a:rPr>
              <a:t> FAIR-HEBT </a:t>
            </a:r>
            <a:r>
              <a:rPr lang="de-DE" altLang="de-DE" sz="3200" dirty="0" err="1" smtClean="0">
                <a:latin typeface="Arial" panose="020B0604020202020204" pitchFamily="34" charset="0"/>
                <a:cs typeface="Arial" panose="020B0604020202020204" pitchFamily="34" charset="0"/>
              </a:rPr>
              <a:t>Commissioning</a:t>
            </a:r>
            <a:endParaRPr lang="de-DE" altLang="de-DE" sz="3200" dirty="0" smtClean="0">
              <a:latin typeface="Arial" panose="020B0604020202020204" pitchFamily="34" charset="0"/>
              <a:cs typeface="Arial" panose="020B0604020202020204" pitchFamily="34" charset="0"/>
            </a:endParaRPr>
          </a:p>
        </p:txBody>
      </p:sp>
      <p:sp>
        <p:nvSpPr>
          <p:cNvPr id="9219" name="Untertitel 2"/>
          <p:cNvSpPr>
            <a:spLocks noGrp="1"/>
          </p:cNvSpPr>
          <p:nvPr>
            <p:ph type="subTitle" idx="1"/>
          </p:nvPr>
        </p:nvSpPr>
        <p:spPr>
          <a:xfrm>
            <a:off x="1371600" y="4001732"/>
            <a:ext cx="6400800" cy="1202444"/>
          </a:xfrm>
        </p:spPr>
        <p:txBody>
          <a:bodyPr>
            <a:normAutofit/>
          </a:bodyPr>
          <a:lstStyle/>
          <a:p>
            <a:pPr eaLnBrk="1" hangingPunct="1">
              <a:lnSpc>
                <a:spcPct val="80000"/>
              </a:lnSpc>
            </a:pPr>
            <a:r>
              <a:rPr lang="en-US" sz="1600" dirty="0" smtClean="0"/>
              <a:t>Workshop </a:t>
            </a:r>
            <a:r>
              <a:rPr lang="en-US" sz="1600" dirty="0"/>
              <a:t>on </a:t>
            </a:r>
            <a:endParaRPr lang="en-US" sz="1600" dirty="0" smtClean="0"/>
          </a:p>
          <a:p>
            <a:pPr eaLnBrk="1" hangingPunct="1">
              <a:lnSpc>
                <a:spcPct val="80000"/>
              </a:lnSpc>
            </a:pPr>
            <a:r>
              <a:rPr lang="en-US" sz="1600" dirty="0" smtClean="0"/>
              <a:t>“Controls </a:t>
            </a:r>
            <a:r>
              <a:rPr lang="en-US" sz="1600" dirty="0"/>
              <a:t>Developments for FAIR Commissioning and the Operation of the existing Accelerator </a:t>
            </a:r>
            <a:r>
              <a:rPr lang="en-US" sz="1600" dirty="0" smtClean="0"/>
              <a:t>Complex”</a:t>
            </a:r>
          </a:p>
          <a:p>
            <a:pPr eaLnBrk="1" hangingPunct="1">
              <a:lnSpc>
                <a:spcPct val="80000"/>
              </a:lnSpc>
            </a:pPr>
            <a:r>
              <a:rPr lang="en-US" sz="1600" dirty="0" smtClean="0"/>
              <a:t>F. Hagenbuck</a:t>
            </a:r>
            <a:endParaRPr lang="en-US" sz="1600" dirty="0"/>
          </a:p>
          <a:p>
            <a:pPr eaLnBrk="1" hangingPunct="1">
              <a:lnSpc>
                <a:spcPct val="80000"/>
              </a:lnSpc>
            </a:pPr>
            <a:endParaRPr lang="de-DE" altLang="de-DE" sz="1600" dirty="0"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el 1"/>
          <p:cNvSpPr>
            <a:spLocks noGrp="1"/>
          </p:cNvSpPr>
          <p:nvPr>
            <p:ph type="title" idx="4294967295"/>
          </p:nvPr>
        </p:nvSpPr>
        <p:spPr>
          <a:xfrm>
            <a:off x="174625" y="269875"/>
            <a:ext cx="6149975" cy="787400"/>
          </a:xfrm>
        </p:spPr>
        <p:txBody>
          <a:bodyPr/>
          <a:lstStyle/>
          <a:p>
            <a:r>
              <a:rPr lang="de-DE" altLang="de-DE" dirty="0" smtClean="0">
                <a:latin typeface="Arial" panose="020B0604020202020204" pitchFamily="34" charset="0"/>
                <a:cs typeface="Arial" panose="020B0604020202020204" pitchFamily="34" charset="0"/>
              </a:rPr>
              <a:t>HEBT – Short </a:t>
            </a:r>
            <a:r>
              <a:rPr lang="de-DE" altLang="de-DE" dirty="0" err="1" smtClean="0">
                <a:latin typeface="Arial" panose="020B0604020202020204" pitchFamily="34" charset="0"/>
                <a:cs typeface="Arial" panose="020B0604020202020204" pitchFamily="34" charset="0"/>
              </a:rPr>
              <a:t>Overview</a:t>
            </a:r>
            <a:r>
              <a:rPr lang="de-DE" altLang="de-DE" dirty="0" smtClean="0">
                <a:latin typeface="Arial" panose="020B0604020202020204" pitchFamily="34" charset="0"/>
                <a:cs typeface="Arial" panose="020B0604020202020204" pitchFamily="34" charset="0"/>
              </a:rPr>
              <a:t> </a:t>
            </a:r>
          </a:p>
        </p:txBody>
      </p:sp>
      <p:pic>
        <p:nvPicPr>
          <p:cNvPr id="11291" name="Picture 6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3638" y="1880723"/>
            <a:ext cx="2808287" cy="3973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293" name="Gruppieren 21"/>
          <p:cNvGrpSpPr>
            <a:grpSpLocks/>
          </p:cNvGrpSpPr>
          <p:nvPr/>
        </p:nvGrpSpPr>
        <p:grpSpPr bwMode="auto">
          <a:xfrm>
            <a:off x="7123112" y="2206161"/>
            <a:ext cx="1700213" cy="2166938"/>
            <a:chOff x="7181850" y="1681734"/>
            <a:chExt cx="1700213" cy="2166938"/>
          </a:xfrm>
        </p:grpSpPr>
        <p:cxnSp>
          <p:nvCxnSpPr>
            <p:cNvPr id="29" name="Gerade Verbindung 28"/>
            <p:cNvCxnSpPr/>
            <p:nvPr/>
          </p:nvCxnSpPr>
          <p:spPr bwMode="auto">
            <a:xfrm>
              <a:off x="7191376" y="1681734"/>
              <a:ext cx="0" cy="403225"/>
            </a:xfrm>
            <a:prstGeom prst="line">
              <a:avLst/>
            </a:prstGeom>
            <a:ln w="10160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p:nvCxnSpPr>
          <p:spPr bwMode="auto">
            <a:xfrm>
              <a:off x="7181851" y="2084959"/>
              <a:ext cx="506412" cy="171450"/>
            </a:xfrm>
            <a:prstGeom prst="line">
              <a:avLst/>
            </a:prstGeom>
            <a:ln w="10160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bwMode="auto">
            <a:xfrm>
              <a:off x="7519988" y="2223071"/>
              <a:ext cx="0" cy="263525"/>
            </a:xfrm>
            <a:prstGeom prst="line">
              <a:avLst/>
            </a:prstGeom>
            <a:ln w="10160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p:nvCxnSpPr>
          <p:spPr bwMode="auto">
            <a:xfrm>
              <a:off x="7191376" y="2099246"/>
              <a:ext cx="0" cy="676275"/>
            </a:xfrm>
            <a:prstGeom prst="line">
              <a:avLst/>
            </a:prstGeom>
            <a:ln w="10160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p:nvCxnSpPr>
          <p:spPr bwMode="auto">
            <a:xfrm>
              <a:off x="7181851" y="2775521"/>
              <a:ext cx="676275" cy="219075"/>
            </a:xfrm>
            <a:prstGeom prst="line">
              <a:avLst/>
            </a:prstGeom>
            <a:ln w="10160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p:nvCxnSpPr>
          <p:spPr bwMode="auto">
            <a:xfrm>
              <a:off x="7858126" y="2999359"/>
              <a:ext cx="0" cy="396875"/>
            </a:xfrm>
            <a:prstGeom prst="line">
              <a:avLst/>
            </a:prstGeom>
            <a:ln w="10160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p:nvCxnSpPr>
          <p:spPr bwMode="auto">
            <a:xfrm>
              <a:off x="7858126" y="2373884"/>
              <a:ext cx="0" cy="196850"/>
            </a:xfrm>
            <a:prstGeom prst="line">
              <a:avLst/>
            </a:prstGeom>
            <a:ln w="10160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p:nvCxnSpPr>
          <p:spPr bwMode="auto">
            <a:xfrm>
              <a:off x="7858126" y="2546921"/>
              <a:ext cx="338137" cy="114300"/>
            </a:xfrm>
            <a:prstGeom prst="line">
              <a:avLst/>
            </a:prstGeom>
            <a:ln w="10160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p:nvCxnSpPr>
          <p:spPr bwMode="auto">
            <a:xfrm>
              <a:off x="8196263" y="2651696"/>
              <a:ext cx="0" cy="966788"/>
            </a:xfrm>
            <a:prstGeom prst="line">
              <a:avLst/>
            </a:prstGeom>
            <a:ln w="10160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p:nvCxnSpPr>
          <p:spPr bwMode="auto">
            <a:xfrm>
              <a:off x="8196263" y="3443859"/>
              <a:ext cx="685800" cy="236537"/>
            </a:xfrm>
            <a:prstGeom prst="line">
              <a:avLst/>
            </a:prstGeom>
            <a:ln w="10160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bwMode="auto">
            <a:xfrm>
              <a:off x="8872538" y="3680396"/>
              <a:ext cx="0" cy="168275"/>
            </a:xfrm>
            <a:prstGeom prst="line">
              <a:avLst/>
            </a:prstGeom>
            <a:ln w="10160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grpSp>
      <p:pic>
        <p:nvPicPr>
          <p:cNvPr id="10" name="Grafik 9"/>
          <p:cNvPicPr>
            <a:picLocks noChangeAspect="1"/>
          </p:cNvPicPr>
          <p:nvPr/>
        </p:nvPicPr>
        <p:blipFill>
          <a:blip r:embed="rId4"/>
          <a:stretch>
            <a:fillRect/>
          </a:stretch>
        </p:blipFill>
        <p:spPr>
          <a:xfrm>
            <a:off x="4137554" y="1760161"/>
            <a:ext cx="2102078" cy="2017367"/>
          </a:xfrm>
          <a:prstGeom prst="rect">
            <a:avLst/>
          </a:prstGeom>
        </p:spPr>
      </p:pic>
      <p:grpSp>
        <p:nvGrpSpPr>
          <p:cNvPr id="11294" name="Gruppieren 22"/>
          <p:cNvGrpSpPr>
            <a:grpSpLocks/>
          </p:cNvGrpSpPr>
          <p:nvPr/>
        </p:nvGrpSpPr>
        <p:grpSpPr bwMode="auto">
          <a:xfrm>
            <a:off x="6604000" y="3096749"/>
            <a:ext cx="1195388" cy="1052512"/>
            <a:chOff x="6662738" y="2572322"/>
            <a:chExt cx="1195387" cy="1052512"/>
          </a:xfrm>
        </p:grpSpPr>
        <p:cxnSp>
          <p:nvCxnSpPr>
            <p:cNvPr id="23" name="Gerade Verbindung 22"/>
            <p:cNvCxnSpPr/>
            <p:nvPr/>
          </p:nvCxnSpPr>
          <p:spPr bwMode="auto">
            <a:xfrm>
              <a:off x="7858125" y="2551684"/>
              <a:ext cx="0" cy="461962"/>
            </a:xfrm>
            <a:prstGeom prst="line">
              <a:avLst/>
            </a:prstGeom>
            <a:ln w="10160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p:nvCxnSpPr>
          <p:spPr bwMode="auto">
            <a:xfrm flipH="1">
              <a:off x="7181851" y="2773934"/>
              <a:ext cx="676274" cy="220662"/>
            </a:xfrm>
            <a:prstGeom prst="line">
              <a:avLst/>
            </a:prstGeom>
            <a:ln w="10160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bwMode="auto">
            <a:xfrm>
              <a:off x="7181851" y="3004121"/>
              <a:ext cx="0" cy="244475"/>
            </a:xfrm>
            <a:prstGeom prst="line">
              <a:avLst/>
            </a:prstGeom>
            <a:ln w="10160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bwMode="auto">
            <a:xfrm>
              <a:off x="7191376" y="2785046"/>
              <a:ext cx="0" cy="219075"/>
            </a:xfrm>
            <a:prstGeom prst="line">
              <a:avLst/>
            </a:prstGeom>
            <a:ln w="10160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bwMode="auto">
            <a:xfrm flipH="1">
              <a:off x="6662738" y="3226371"/>
              <a:ext cx="519113" cy="174625"/>
            </a:xfrm>
            <a:prstGeom prst="line">
              <a:avLst/>
            </a:prstGeom>
            <a:ln w="10160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p:nvCxnSpPr>
          <p:spPr bwMode="auto">
            <a:xfrm>
              <a:off x="6843713" y="3327971"/>
              <a:ext cx="0" cy="296863"/>
            </a:xfrm>
            <a:prstGeom prst="line">
              <a:avLst/>
            </a:prstGeom>
            <a:ln w="10160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grpSp>
      <p:pic>
        <p:nvPicPr>
          <p:cNvPr id="11" name="Grafik 10"/>
          <p:cNvPicPr>
            <a:picLocks noChangeAspect="1"/>
          </p:cNvPicPr>
          <p:nvPr/>
        </p:nvPicPr>
        <p:blipFill>
          <a:blip r:embed="rId5"/>
          <a:stretch>
            <a:fillRect/>
          </a:stretch>
        </p:blipFill>
        <p:spPr>
          <a:xfrm>
            <a:off x="4137554" y="3764954"/>
            <a:ext cx="2102078" cy="1205005"/>
          </a:xfrm>
          <a:prstGeom prst="rect">
            <a:avLst/>
          </a:prstGeom>
        </p:spPr>
      </p:pic>
      <p:grpSp>
        <p:nvGrpSpPr>
          <p:cNvPr id="11295" name="Gruppieren 20"/>
          <p:cNvGrpSpPr>
            <a:grpSpLocks/>
          </p:cNvGrpSpPr>
          <p:nvPr/>
        </p:nvGrpSpPr>
        <p:grpSpPr bwMode="auto">
          <a:xfrm>
            <a:off x="6451600" y="3761911"/>
            <a:ext cx="1377950" cy="1968500"/>
            <a:chOff x="6510338" y="3237484"/>
            <a:chExt cx="1377950" cy="1968500"/>
          </a:xfrm>
        </p:grpSpPr>
        <p:cxnSp>
          <p:nvCxnSpPr>
            <p:cNvPr id="15" name="Gerade Verbindung 14"/>
            <p:cNvCxnSpPr/>
            <p:nvPr/>
          </p:nvCxnSpPr>
          <p:spPr bwMode="auto">
            <a:xfrm flipH="1">
              <a:off x="6510338" y="4848796"/>
              <a:ext cx="523875" cy="180975"/>
            </a:xfrm>
            <a:prstGeom prst="line">
              <a:avLst/>
            </a:prstGeom>
            <a:ln w="101600">
              <a:solidFill>
                <a:srgbClr val="AE62FA">
                  <a:alpha val="50000"/>
                </a:srgbClr>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p:nvCxnSpPr>
          <p:spPr bwMode="auto">
            <a:xfrm>
              <a:off x="6510338" y="5029771"/>
              <a:ext cx="0" cy="176213"/>
            </a:xfrm>
            <a:prstGeom prst="line">
              <a:avLst/>
            </a:prstGeom>
            <a:ln w="101600">
              <a:solidFill>
                <a:srgbClr val="AE62FA">
                  <a:alpha val="50000"/>
                </a:srgbClr>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bwMode="auto">
            <a:xfrm>
              <a:off x="7867651" y="4156646"/>
              <a:ext cx="0" cy="180975"/>
            </a:xfrm>
            <a:prstGeom prst="line">
              <a:avLst/>
            </a:prstGeom>
            <a:ln w="101600">
              <a:solidFill>
                <a:srgbClr val="AE62FA">
                  <a:alpha val="50000"/>
                </a:srgbClr>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bwMode="auto">
            <a:xfrm flipH="1">
              <a:off x="7181851" y="4348734"/>
              <a:ext cx="676275" cy="236537"/>
            </a:xfrm>
            <a:prstGeom prst="line">
              <a:avLst/>
            </a:prstGeom>
            <a:ln w="101600">
              <a:solidFill>
                <a:srgbClr val="AE62FA">
                  <a:alpha val="50000"/>
                </a:srgbClr>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p:nvCxnSpPr>
          <p:spPr bwMode="auto">
            <a:xfrm>
              <a:off x="7191376" y="3216846"/>
              <a:ext cx="0" cy="763588"/>
            </a:xfrm>
            <a:prstGeom prst="line">
              <a:avLst/>
            </a:prstGeom>
            <a:ln w="101600">
              <a:solidFill>
                <a:srgbClr val="AE62FA">
                  <a:alpha val="50000"/>
                </a:srgbClr>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a:cxnSpLocks noChangeAspect="1"/>
            </p:cNvCxnSpPr>
            <p:nvPr/>
          </p:nvCxnSpPr>
          <p:spPr bwMode="auto">
            <a:xfrm>
              <a:off x="7172326" y="3429571"/>
              <a:ext cx="411162" cy="142875"/>
            </a:xfrm>
            <a:prstGeom prst="line">
              <a:avLst/>
            </a:prstGeom>
            <a:ln w="101600">
              <a:solidFill>
                <a:srgbClr val="AE62FA">
                  <a:alpha val="49804"/>
                </a:srgbClr>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bwMode="auto">
            <a:xfrm>
              <a:off x="7539038" y="3566096"/>
              <a:ext cx="0" cy="450850"/>
            </a:xfrm>
            <a:prstGeom prst="line">
              <a:avLst/>
            </a:prstGeom>
            <a:ln w="101600">
              <a:solidFill>
                <a:srgbClr val="AE62FA">
                  <a:alpha val="50000"/>
                </a:srgbClr>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a:cxnSpLocks noChangeAspect="1"/>
            </p:cNvCxnSpPr>
            <p:nvPr/>
          </p:nvCxnSpPr>
          <p:spPr bwMode="auto">
            <a:xfrm>
              <a:off x="7477126" y="4010596"/>
              <a:ext cx="411162" cy="141288"/>
            </a:xfrm>
            <a:prstGeom prst="line">
              <a:avLst/>
            </a:prstGeom>
            <a:ln w="101600">
              <a:solidFill>
                <a:srgbClr val="AE62FA">
                  <a:alpha val="49804"/>
                </a:srgbClr>
              </a:solidFill>
            </a:ln>
          </p:spPr>
          <p:style>
            <a:lnRef idx="1">
              <a:schemeClr val="accent1"/>
            </a:lnRef>
            <a:fillRef idx="0">
              <a:schemeClr val="accent1"/>
            </a:fillRef>
            <a:effectRef idx="0">
              <a:schemeClr val="accent1"/>
            </a:effectRef>
            <a:fontRef idx="minor">
              <a:schemeClr val="tx1"/>
            </a:fontRef>
          </p:style>
        </p:cxnSp>
      </p:grpSp>
      <p:pic>
        <p:nvPicPr>
          <p:cNvPr id="12" name="Grafik 11"/>
          <p:cNvPicPr>
            <a:picLocks noChangeAspect="1"/>
          </p:cNvPicPr>
          <p:nvPr/>
        </p:nvPicPr>
        <p:blipFill>
          <a:blip r:embed="rId6"/>
          <a:stretch>
            <a:fillRect/>
          </a:stretch>
        </p:blipFill>
        <p:spPr>
          <a:xfrm>
            <a:off x="4134851" y="4956737"/>
            <a:ext cx="2102078" cy="1205005"/>
          </a:xfrm>
          <a:prstGeom prst="rect">
            <a:avLst/>
          </a:prstGeom>
        </p:spPr>
      </p:pic>
      <p:sp>
        <p:nvSpPr>
          <p:cNvPr id="69" name="Text Box 51"/>
          <p:cNvSpPr txBox="1">
            <a:spLocks noChangeArrowheads="1"/>
          </p:cNvSpPr>
          <p:nvPr/>
        </p:nvSpPr>
        <p:spPr bwMode="auto">
          <a:xfrm>
            <a:off x="92074" y="4367213"/>
            <a:ext cx="3998327"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DBB63"/>
              </a:buClr>
              <a:buFont typeface="Wingdings" panose="05000000000000000000" pitchFamily="2" charset="2"/>
              <a:buChar char="§"/>
              <a:defRPr sz="2400">
                <a:solidFill>
                  <a:srgbClr val="333333"/>
                </a:solidFill>
                <a:latin typeface="Arial" panose="020B0604020202020204" pitchFamily="34" charset="0"/>
                <a:cs typeface="Arial" panose="020B0604020202020204" pitchFamily="34" charset="0"/>
              </a:defRPr>
            </a:lvl1pPr>
            <a:lvl2pPr marL="742950" indent="-285750">
              <a:spcBef>
                <a:spcPct val="20000"/>
              </a:spcBef>
              <a:buClr>
                <a:srgbClr val="FDBB63"/>
              </a:buClr>
              <a:buFont typeface="Wingdings" panose="05000000000000000000" pitchFamily="2" charset="2"/>
              <a:buChar char="§"/>
              <a:defRPr sz="2000">
                <a:solidFill>
                  <a:srgbClr val="333333"/>
                </a:solidFill>
                <a:latin typeface="Arial" panose="020B0604020202020204" pitchFamily="34" charset="0"/>
                <a:cs typeface="Arial" panose="020B0604020202020204" pitchFamily="34" charset="0"/>
              </a:defRPr>
            </a:lvl2pPr>
            <a:lvl3pPr marL="1143000" indent="-228600">
              <a:spcBef>
                <a:spcPct val="20000"/>
              </a:spcBef>
              <a:buClr>
                <a:srgbClr val="FDBB63"/>
              </a:buClr>
              <a:buFont typeface="Wingdings" panose="05000000000000000000" pitchFamily="2" charset="2"/>
              <a:buChar char="§"/>
              <a:defRPr>
                <a:solidFill>
                  <a:srgbClr val="333333"/>
                </a:solidFill>
                <a:latin typeface="Arial" panose="020B0604020202020204" pitchFamily="34" charset="0"/>
                <a:cs typeface="Arial" panose="020B0604020202020204" pitchFamily="34" charset="0"/>
              </a:defRPr>
            </a:lvl3pPr>
            <a:lvl4pPr marL="1600200" indent="-228600">
              <a:spcBef>
                <a:spcPct val="20000"/>
              </a:spcBef>
              <a:buClr>
                <a:srgbClr val="FDBB63"/>
              </a:buClr>
              <a:buFont typeface="Wingdings" panose="05000000000000000000" pitchFamily="2" charset="2"/>
              <a:buChar char="§"/>
              <a:defRPr sz="1600">
                <a:solidFill>
                  <a:srgbClr val="333333"/>
                </a:solidFill>
                <a:latin typeface="Arial" panose="020B0604020202020204" pitchFamily="34" charset="0"/>
                <a:cs typeface="Arial" panose="020B0604020202020204" pitchFamily="34" charset="0"/>
              </a:defRPr>
            </a:lvl4pPr>
            <a:lvl5pPr marL="2057400" indent="-228600">
              <a:spcBef>
                <a:spcPct val="20000"/>
              </a:spcBef>
              <a:buClr>
                <a:srgbClr val="FDBB63"/>
              </a:buClr>
              <a:buFont typeface="Wingdings" panose="05000000000000000000" pitchFamily="2" charset="2"/>
              <a:buChar char="§"/>
              <a:defRPr sz="1400">
                <a:solidFill>
                  <a:srgbClr val="333333"/>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FDBB63"/>
              </a:buClr>
              <a:buFont typeface="Wingdings" panose="05000000000000000000" pitchFamily="2" charset="2"/>
              <a:buChar char="§"/>
              <a:defRPr sz="1400">
                <a:solidFill>
                  <a:srgbClr val="333333"/>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FDBB63"/>
              </a:buClr>
              <a:buFont typeface="Wingdings" panose="05000000000000000000" pitchFamily="2" charset="2"/>
              <a:buChar char="§"/>
              <a:defRPr sz="1400">
                <a:solidFill>
                  <a:srgbClr val="333333"/>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FDBB63"/>
              </a:buClr>
              <a:buFont typeface="Wingdings" panose="05000000000000000000" pitchFamily="2" charset="2"/>
              <a:buChar char="§"/>
              <a:defRPr sz="1400">
                <a:solidFill>
                  <a:srgbClr val="333333"/>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FDBB63"/>
              </a:buClr>
              <a:buFont typeface="Wingdings" panose="05000000000000000000" pitchFamily="2" charset="2"/>
              <a:buChar char="§"/>
              <a:defRPr sz="1400">
                <a:solidFill>
                  <a:srgbClr val="333333"/>
                </a:solidFill>
                <a:latin typeface="Arial" panose="020B0604020202020204" pitchFamily="34" charset="0"/>
                <a:cs typeface="Arial" panose="020B0604020202020204" pitchFamily="34" charset="0"/>
              </a:defRPr>
            </a:lvl9pPr>
          </a:lstStyle>
          <a:p>
            <a:pPr eaLnBrk="1" hangingPunct="1">
              <a:spcBef>
                <a:spcPct val="50000"/>
              </a:spcBef>
              <a:buClr>
                <a:srgbClr val="FFC000"/>
              </a:buClr>
              <a:buFontTx/>
              <a:buNone/>
            </a:pPr>
            <a:r>
              <a:rPr lang="de-DE" altLang="de-DE" sz="1400" dirty="0" err="1">
                <a:solidFill>
                  <a:schemeClr val="tx1"/>
                </a:solidFill>
              </a:rPr>
              <a:t>Overview</a:t>
            </a:r>
            <a:endParaRPr lang="de-DE" altLang="de-DE" sz="1400" dirty="0">
              <a:solidFill>
                <a:schemeClr val="tx1"/>
              </a:solidFill>
            </a:endParaRPr>
          </a:p>
          <a:p>
            <a:pPr eaLnBrk="1" hangingPunct="1">
              <a:spcBef>
                <a:spcPct val="50000"/>
              </a:spcBef>
              <a:buClr>
                <a:srgbClr val="FFC000"/>
              </a:buClr>
              <a:buFontTx/>
              <a:buChar char="•"/>
            </a:pPr>
            <a:r>
              <a:rPr lang="de-DE" altLang="de-DE" sz="1400" dirty="0">
                <a:solidFill>
                  <a:schemeClr val="tx1"/>
                </a:solidFill>
              </a:rPr>
              <a:t> 29 </a:t>
            </a:r>
            <a:r>
              <a:rPr lang="de-DE" altLang="de-DE" sz="1400" dirty="0" err="1">
                <a:solidFill>
                  <a:schemeClr val="tx1"/>
                </a:solidFill>
              </a:rPr>
              <a:t>sections</a:t>
            </a:r>
            <a:r>
              <a:rPr lang="de-DE" altLang="de-DE" sz="1400" dirty="0">
                <a:solidFill>
                  <a:schemeClr val="tx1"/>
                </a:solidFill>
              </a:rPr>
              <a:t> (13 </a:t>
            </a:r>
            <a:r>
              <a:rPr lang="de-DE" altLang="de-DE" sz="1400" dirty="0" err="1">
                <a:solidFill>
                  <a:schemeClr val="tx1"/>
                </a:solidFill>
              </a:rPr>
              <a:t>connections</a:t>
            </a:r>
            <a:r>
              <a:rPr lang="de-DE" altLang="de-DE" sz="1400" dirty="0">
                <a:solidFill>
                  <a:schemeClr val="tx1"/>
                </a:solidFill>
              </a:rPr>
              <a:t>/beam </a:t>
            </a:r>
            <a:r>
              <a:rPr lang="de-DE" altLang="de-DE" sz="1400" dirty="0" err="1">
                <a:solidFill>
                  <a:schemeClr val="tx1"/>
                </a:solidFill>
              </a:rPr>
              <a:t>lines</a:t>
            </a:r>
            <a:r>
              <a:rPr lang="de-DE" altLang="de-DE" sz="1400" dirty="0">
                <a:solidFill>
                  <a:schemeClr val="tx1"/>
                </a:solidFill>
              </a:rPr>
              <a:t>)</a:t>
            </a:r>
          </a:p>
          <a:p>
            <a:pPr eaLnBrk="1" hangingPunct="1">
              <a:spcBef>
                <a:spcPct val="50000"/>
              </a:spcBef>
              <a:buClr>
                <a:srgbClr val="FFC000"/>
              </a:buClr>
              <a:buFontTx/>
              <a:buChar char="•"/>
            </a:pPr>
            <a:r>
              <a:rPr lang="de-DE" altLang="de-DE" sz="1400" dirty="0">
                <a:solidFill>
                  <a:schemeClr val="tx1"/>
                </a:solidFill>
              </a:rPr>
              <a:t> total </a:t>
            </a:r>
            <a:r>
              <a:rPr lang="de-DE" altLang="de-DE" sz="1400" dirty="0" err="1">
                <a:solidFill>
                  <a:schemeClr val="tx1"/>
                </a:solidFill>
              </a:rPr>
              <a:t>length</a:t>
            </a:r>
            <a:r>
              <a:rPr lang="de-DE" altLang="de-DE" sz="1400" dirty="0">
                <a:solidFill>
                  <a:schemeClr val="tx1"/>
                </a:solidFill>
              </a:rPr>
              <a:t> (HEBT) ca. 1.5 km</a:t>
            </a:r>
            <a:endParaRPr lang="de-DE" altLang="de-DE" sz="1400" dirty="0">
              <a:solidFill>
                <a:schemeClr val="tx1"/>
              </a:solidFill>
              <a:sym typeface="Wingdings" panose="05000000000000000000" pitchFamily="2" charset="2"/>
            </a:endParaRPr>
          </a:p>
          <a:p>
            <a:pPr eaLnBrk="1" hangingPunct="1">
              <a:spcBef>
                <a:spcPct val="50000"/>
              </a:spcBef>
              <a:buClr>
                <a:srgbClr val="FFC000"/>
              </a:buClr>
              <a:buFontTx/>
              <a:buChar char="•"/>
            </a:pPr>
            <a:r>
              <a:rPr lang="de-DE" altLang="de-DE" sz="1400" dirty="0">
                <a:solidFill>
                  <a:schemeClr val="tx1"/>
                </a:solidFill>
              </a:rPr>
              <a:t> all beam </a:t>
            </a:r>
            <a:r>
              <a:rPr lang="de-DE" altLang="de-DE" sz="1400" dirty="0" err="1">
                <a:solidFill>
                  <a:schemeClr val="tx1"/>
                </a:solidFill>
              </a:rPr>
              <a:t>lines</a:t>
            </a:r>
            <a:r>
              <a:rPr lang="de-DE" altLang="de-DE" sz="1400" dirty="0">
                <a:solidFill>
                  <a:schemeClr val="tx1"/>
                </a:solidFill>
              </a:rPr>
              <a:t> </a:t>
            </a:r>
            <a:r>
              <a:rPr lang="de-DE" altLang="de-DE" sz="1400" dirty="0" err="1">
                <a:solidFill>
                  <a:schemeClr val="tx1"/>
                </a:solidFill>
              </a:rPr>
              <a:t>normalconducting</a:t>
            </a:r>
            <a:endParaRPr lang="de-DE" altLang="de-DE" sz="1400" dirty="0">
              <a:solidFill>
                <a:schemeClr val="tx1"/>
              </a:solidFill>
            </a:endParaRPr>
          </a:p>
          <a:p>
            <a:pPr eaLnBrk="1" hangingPunct="1">
              <a:spcBef>
                <a:spcPct val="50000"/>
              </a:spcBef>
              <a:buClr>
                <a:srgbClr val="FFC000"/>
              </a:buClr>
              <a:buFontTx/>
              <a:buChar char="•"/>
            </a:pPr>
            <a:r>
              <a:rPr lang="de-DE" altLang="de-DE" sz="1400" dirty="0">
                <a:solidFill>
                  <a:schemeClr val="tx1"/>
                </a:solidFill>
              </a:rPr>
              <a:t> nominal </a:t>
            </a:r>
            <a:r>
              <a:rPr lang="de-DE" altLang="de-DE" sz="1400" dirty="0" err="1">
                <a:solidFill>
                  <a:schemeClr val="tx1"/>
                </a:solidFill>
              </a:rPr>
              <a:t>magnetic</a:t>
            </a:r>
            <a:r>
              <a:rPr lang="de-DE" altLang="de-DE" sz="1400" dirty="0">
                <a:solidFill>
                  <a:schemeClr val="tx1"/>
                </a:solidFill>
              </a:rPr>
              <a:t> </a:t>
            </a:r>
            <a:r>
              <a:rPr lang="de-DE" altLang="de-DE" sz="1400" dirty="0" err="1">
                <a:solidFill>
                  <a:schemeClr val="tx1"/>
                </a:solidFill>
              </a:rPr>
              <a:t>rigidity</a:t>
            </a:r>
            <a:r>
              <a:rPr lang="de-DE" altLang="de-DE" sz="1400" dirty="0">
                <a:solidFill>
                  <a:schemeClr val="tx1"/>
                </a:solidFill>
              </a:rPr>
              <a:t> 100Tm, 18Tm, 13Tm</a:t>
            </a:r>
          </a:p>
          <a:p>
            <a:pPr eaLnBrk="1" hangingPunct="1">
              <a:spcBef>
                <a:spcPct val="50000"/>
              </a:spcBef>
              <a:buClr>
                <a:srgbClr val="FFC000"/>
              </a:buClr>
              <a:buFontTx/>
              <a:buChar char="•"/>
            </a:pPr>
            <a:r>
              <a:rPr lang="de-DE" altLang="de-DE" sz="1400" dirty="0">
                <a:solidFill>
                  <a:schemeClr val="tx1"/>
                </a:solidFill>
              </a:rPr>
              <a:t> parallel </a:t>
            </a:r>
            <a:r>
              <a:rPr lang="de-DE" altLang="de-DE" sz="1400" dirty="0" err="1">
                <a:solidFill>
                  <a:schemeClr val="tx1"/>
                </a:solidFill>
              </a:rPr>
              <a:t>operation</a:t>
            </a:r>
            <a:r>
              <a:rPr lang="de-DE" altLang="de-DE" sz="1400" dirty="0">
                <a:solidFill>
                  <a:schemeClr val="tx1"/>
                </a:solidFill>
              </a:rPr>
              <a:t> </a:t>
            </a:r>
          </a:p>
          <a:p>
            <a:pPr eaLnBrk="1" hangingPunct="1">
              <a:spcBef>
                <a:spcPct val="50000"/>
              </a:spcBef>
              <a:buClr>
                <a:srgbClr val="FFC000"/>
              </a:buClr>
              <a:buFont typeface="Wingdings" panose="05000000000000000000" pitchFamily="2" charset="2"/>
              <a:buNone/>
            </a:pPr>
            <a:r>
              <a:rPr lang="de-DE" altLang="de-DE" sz="1400" dirty="0">
                <a:solidFill>
                  <a:schemeClr val="tx1"/>
                </a:solidFill>
              </a:rPr>
              <a:t> </a:t>
            </a:r>
          </a:p>
        </p:txBody>
      </p:sp>
      <p:grpSp>
        <p:nvGrpSpPr>
          <p:cNvPr id="70" name="Gruppieren 2"/>
          <p:cNvGrpSpPr>
            <a:grpSpLocks/>
          </p:cNvGrpSpPr>
          <p:nvPr/>
        </p:nvGrpSpPr>
        <p:grpSpPr bwMode="auto">
          <a:xfrm>
            <a:off x="107950" y="1336675"/>
            <a:ext cx="3919538" cy="2681288"/>
            <a:chOff x="107950" y="1336676"/>
            <a:chExt cx="3919539" cy="2681291"/>
          </a:xfrm>
        </p:grpSpPr>
        <p:pic>
          <p:nvPicPr>
            <p:cNvPr id="71" name="Picture 10"/>
            <p:cNvPicPr>
              <a:picLocks noChangeAspect="1" noChangeArrowheads="1"/>
            </p:cNvPicPr>
            <p:nvPr/>
          </p:nvPicPr>
          <p:blipFill>
            <a:blip r:embed="rId7"/>
            <a:srcRect t="3293" r="1694"/>
            <a:stretch>
              <a:fillRect/>
            </a:stretch>
          </p:blipFill>
          <p:spPr bwMode="auto">
            <a:xfrm>
              <a:off x="107950" y="1336676"/>
              <a:ext cx="3919539" cy="2589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2" name="Rectangle 11"/>
            <p:cNvSpPr>
              <a:spLocks noChangeArrowheads="1"/>
            </p:cNvSpPr>
            <p:nvPr/>
          </p:nvSpPr>
          <p:spPr bwMode="auto">
            <a:xfrm>
              <a:off x="2181226" y="3622679"/>
              <a:ext cx="719138" cy="395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00" b="1" i="1">
                <a:latin typeface="+mn-lt"/>
                <a:ea typeface="ＭＳ Ｐゴシック" charset="0"/>
                <a:cs typeface="Arial" charset="0"/>
              </a:endParaRPr>
            </a:p>
          </p:txBody>
        </p:sp>
        <p:sp>
          <p:nvSpPr>
            <p:cNvPr id="73" name="Rectangle 11"/>
            <p:cNvSpPr>
              <a:spLocks noChangeArrowheads="1"/>
            </p:cNvSpPr>
            <p:nvPr/>
          </p:nvSpPr>
          <p:spPr bwMode="auto">
            <a:xfrm>
              <a:off x="1390650" y="3441703"/>
              <a:ext cx="379413" cy="1968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00" b="1" i="1">
                <a:latin typeface="+mn-lt"/>
                <a:ea typeface="ＭＳ Ｐゴシック" charset="0"/>
                <a:cs typeface="Arial" charset="0"/>
              </a:endParaRPr>
            </a:p>
          </p:txBody>
        </p:sp>
        <p:sp>
          <p:nvSpPr>
            <p:cNvPr id="74" name="Textfeld 1"/>
            <p:cNvSpPr txBox="1">
              <a:spLocks noChangeArrowheads="1"/>
            </p:cNvSpPr>
            <p:nvPr/>
          </p:nvSpPr>
          <p:spPr bwMode="auto">
            <a:xfrm>
              <a:off x="2912800" y="2400007"/>
              <a:ext cx="617800"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DBB63"/>
                </a:buClr>
                <a:buFont typeface="Wingdings" panose="05000000000000000000" pitchFamily="2" charset="2"/>
                <a:buChar char="§"/>
                <a:defRPr sz="2400">
                  <a:solidFill>
                    <a:srgbClr val="333333"/>
                  </a:solidFill>
                  <a:latin typeface="Arial" panose="020B0604020202020204" pitchFamily="34" charset="0"/>
                  <a:cs typeface="Arial" panose="020B0604020202020204" pitchFamily="34" charset="0"/>
                </a:defRPr>
              </a:lvl1pPr>
              <a:lvl2pPr marL="742950" indent="-285750">
                <a:spcBef>
                  <a:spcPct val="20000"/>
                </a:spcBef>
                <a:buClr>
                  <a:srgbClr val="FDBB63"/>
                </a:buClr>
                <a:buFont typeface="Wingdings" panose="05000000000000000000" pitchFamily="2" charset="2"/>
                <a:buChar char="§"/>
                <a:defRPr sz="2000">
                  <a:solidFill>
                    <a:srgbClr val="333333"/>
                  </a:solidFill>
                  <a:latin typeface="Arial" panose="020B0604020202020204" pitchFamily="34" charset="0"/>
                  <a:cs typeface="Arial" panose="020B0604020202020204" pitchFamily="34" charset="0"/>
                </a:defRPr>
              </a:lvl2pPr>
              <a:lvl3pPr marL="1143000" indent="-228600">
                <a:spcBef>
                  <a:spcPct val="20000"/>
                </a:spcBef>
                <a:buClr>
                  <a:srgbClr val="FDBB63"/>
                </a:buClr>
                <a:buFont typeface="Wingdings" panose="05000000000000000000" pitchFamily="2" charset="2"/>
                <a:buChar char="§"/>
                <a:defRPr>
                  <a:solidFill>
                    <a:srgbClr val="333333"/>
                  </a:solidFill>
                  <a:latin typeface="Arial" panose="020B0604020202020204" pitchFamily="34" charset="0"/>
                  <a:cs typeface="Arial" panose="020B0604020202020204" pitchFamily="34" charset="0"/>
                </a:defRPr>
              </a:lvl3pPr>
              <a:lvl4pPr marL="1600200" indent="-228600">
                <a:spcBef>
                  <a:spcPct val="20000"/>
                </a:spcBef>
                <a:buClr>
                  <a:srgbClr val="FDBB63"/>
                </a:buClr>
                <a:buFont typeface="Wingdings" panose="05000000000000000000" pitchFamily="2" charset="2"/>
                <a:buChar char="§"/>
                <a:defRPr sz="1600">
                  <a:solidFill>
                    <a:srgbClr val="333333"/>
                  </a:solidFill>
                  <a:latin typeface="Arial" panose="020B0604020202020204" pitchFamily="34" charset="0"/>
                  <a:cs typeface="Arial" panose="020B0604020202020204" pitchFamily="34" charset="0"/>
                </a:defRPr>
              </a:lvl4pPr>
              <a:lvl5pPr marL="2057400" indent="-228600">
                <a:spcBef>
                  <a:spcPct val="20000"/>
                </a:spcBef>
                <a:buClr>
                  <a:srgbClr val="FDBB63"/>
                </a:buClr>
                <a:buFont typeface="Wingdings" panose="05000000000000000000" pitchFamily="2" charset="2"/>
                <a:buChar char="§"/>
                <a:defRPr sz="1400">
                  <a:solidFill>
                    <a:srgbClr val="333333"/>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FDBB63"/>
                </a:buClr>
                <a:buFont typeface="Wingdings" panose="05000000000000000000" pitchFamily="2" charset="2"/>
                <a:buChar char="§"/>
                <a:defRPr sz="1400">
                  <a:solidFill>
                    <a:srgbClr val="333333"/>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FDBB63"/>
                </a:buClr>
                <a:buFont typeface="Wingdings" panose="05000000000000000000" pitchFamily="2" charset="2"/>
                <a:buChar char="§"/>
                <a:defRPr sz="1400">
                  <a:solidFill>
                    <a:srgbClr val="333333"/>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FDBB63"/>
                </a:buClr>
                <a:buFont typeface="Wingdings" panose="05000000000000000000" pitchFamily="2" charset="2"/>
                <a:buChar char="§"/>
                <a:defRPr sz="1400">
                  <a:solidFill>
                    <a:srgbClr val="333333"/>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FDBB63"/>
                </a:buClr>
                <a:buFont typeface="Wingdings" panose="05000000000000000000" pitchFamily="2" charset="2"/>
                <a:buChar char="§"/>
                <a:defRPr sz="1400">
                  <a:solidFill>
                    <a:srgbClr val="333333"/>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de-DE" altLang="de-DE" sz="600">
                <a:solidFill>
                  <a:schemeClr val="tx1"/>
                </a:solidFill>
              </a:endParaRPr>
            </a:p>
          </p:txBody>
        </p:sp>
        <p:sp>
          <p:nvSpPr>
            <p:cNvPr id="75" name="Textfeld 43"/>
            <p:cNvSpPr txBox="1">
              <a:spLocks noChangeArrowheads="1"/>
            </p:cNvSpPr>
            <p:nvPr/>
          </p:nvSpPr>
          <p:spPr bwMode="auto">
            <a:xfrm>
              <a:off x="2822975" y="2374607"/>
              <a:ext cx="6178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DBB63"/>
                </a:buClr>
                <a:buFont typeface="Wingdings" panose="05000000000000000000" pitchFamily="2" charset="2"/>
                <a:buChar char="§"/>
                <a:defRPr sz="2400">
                  <a:solidFill>
                    <a:srgbClr val="333333"/>
                  </a:solidFill>
                  <a:latin typeface="Arial" panose="020B0604020202020204" pitchFamily="34" charset="0"/>
                  <a:cs typeface="Arial" panose="020B0604020202020204" pitchFamily="34" charset="0"/>
                </a:defRPr>
              </a:lvl1pPr>
              <a:lvl2pPr marL="742950" indent="-285750">
                <a:spcBef>
                  <a:spcPct val="20000"/>
                </a:spcBef>
                <a:buClr>
                  <a:srgbClr val="FDBB63"/>
                </a:buClr>
                <a:buFont typeface="Wingdings" panose="05000000000000000000" pitchFamily="2" charset="2"/>
                <a:buChar char="§"/>
                <a:defRPr sz="2000">
                  <a:solidFill>
                    <a:srgbClr val="333333"/>
                  </a:solidFill>
                  <a:latin typeface="Arial" panose="020B0604020202020204" pitchFamily="34" charset="0"/>
                  <a:cs typeface="Arial" panose="020B0604020202020204" pitchFamily="34" charset="0"/>
                </a:defRPr>
              </a:lvl2pPr>
              <a:lvl3pPr marL="1143000" indent="-228600">
                <a:spcBef>
                  <a:spcPct val="20000"/>
                </a:spcBef>
                <a:buClr>
                  <a:srgbClr val="FDBB63"/>
                </a:buClr>
                <a:buFont typeface="Wingdings" panose="05000000000000000000" pitchFamily="2" charset="2"/>
                <a:buChar char="§"/>
                <a:defRPr>
                  <a:solidFill>
                    <a:srgbClr val="333333"/>
                  </a:solidFill>
                  <a:latin typeface="Arial" panose="020B0604020202020204" pitchFamily="34" charset="0"/>
                  <a:cs typeface="Arial" panose="020B0604020202020204" pitchFamily="34" charset="0"/>
                </a:defRPr>
              </a:lvl3pPr>
              <a:lvl4pPr marL="1600200" indent="-228600">
                <a:spcBef>
                  <a:spcPct val="20000"/>
                </a:spcBef>
                <a:buClr>
                  <a:srgbClr val="FDBB63"/>
                </a:buClr>
                <a:buFont typeface="Wingdings" panose="05000000000000000000" pitchFamily="2" charset="2"/>
                <a:buChar char="§"/>
                <a:defRPr sz="1600">
                  <a:solidFill>
                    <a:srgbClr val="333333"/>
                  </a:solidFill>
                  <a:latin typeface="Arial" panose="020B0604020202020204" pitchFamily="34" charset="0"/>
                  <a:cs typeface="Arial" panose="020B0604020202020204" pitchFamily="34" charset="0"/>
                </a:defRPr>
              </a:lvl4pPr>
              <a:lvl5pPr marL="2057400" indent="-228600">
                <a:spcBef>
                  <a:spcPct val="20000"/>
                </a:spcBef>
                <a:buClr>
                  <a:srgbClr val="FDBB63"/>
                </a:buClr>
                <a:buFont typeface="Wingdings" panose="05000000000000000000" pitchFamily="2" charset="2"/>
                <a:buChar char="§"/>
                <a:defRPr sz="1400">
                  <a:solidFill>
                    <a:srgbClr val="333333"/>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FDBB63"/>
                </a:buClr>
                <a:buFont typeface="Wingdings" panose="05000000000000000000" pitchFamily="2" charset="2"/>
                <a:buChar char="§"/>
                <a:defRPr sz="1400">
                  <a:solidFill>
                    <a:srgbClr val="333333"/>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FDBB63"/>
                </a:buClr>
                <a:buFont typeface="Wingdings" panose="05000000000000000000" pitchFamily="2" charset="2"/>
                <a:buChar char="§"/>
                <a:defRPr sz="1400">
                  <a:solidFill>
                    <a:srgbClr val="333333"/>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FDBB63"/>
                </a:buClr>
                <a:buFont typeface="Wingdings" panose="05000000000000000000" pitchFamily="2" charset="2"/>
                <a:buChar char="§"/>
                <a:defRPr sz="1400">
                  <a:solidFill>
                    <a:srgbClr val="333333"/>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FDBB63"/>
                </a:buClr>
                <a:buFont typeface="Wingdings" panose="05000000000000000000" pitchFamily="2" charset="2"/>
                <a:buChar char="§"/>
                <a:defRPr sz="1400">
                  <a:solidFill>
                    <a:srgbClr val="333333"/>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de-DE" altLang="de-DE" sz="600">
                  <a:solidFill>
                    <a:schemeClr val="tx1"/>
                  </a:solidFill>
                </a:rPr>
                <a:t>CBM</a:t>
              </a:r>
            </a:p>
          </p:txBody>
        </p:sp>
      </p:grpSp>
    </p:spTree>
    <p:extLst>
      <p:ext uri="{BB962C8B-B14F-4D97-AF65-F5344CB8AC3E}">
        <p14:creationId xmlns:p14="http://schemas.microsoft.com/office/powerpoint/2010/main" val="2987821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el 1"/>
          <p:cNvSpPr>
            <a:spLocks noGrp="1"/>
          </p:cNvSpPr>
          <p:nvPr>
            <p:ph type="title"/>
          </p:nvPr>
        </p:nvSpPr>
        <p:spPr>
          <a:xfrm>
            <a:off x="181116" y="269875"/>
            <a:ext cx="4717455" cy="787400"/>
          </a:xfrm>
        </p:spPr>
        <p:txBody>
          <a:bodyPr/>
          <a:lstStyle/>
          <a:p>
            <a:r>
              <a:rPr lang="de-DE" altLang="de-DE" dirty="0" err="1" smtClean="0">
                <a:latin typeface="Arial" panose="020B0604020202020204" pitchFamily="34" charset="0"/>
                <a:cs typeface="Arial" panose="020B0604020202020204" pitchFamily="34" charset="0"/>
              </a:rPr>
              <a:t>Requirements</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to</a:t>
            </a:r>
            <a:r>
              <a:rPr lang="de-DE" altLang="de-DE" dirty="0" smtClean="0">
                <a:latin typeface="Arial" panose="020B0604020202020204" pitchFamily="34" charset="0"/>
                <a:cs typeface="Arial" panose="020B0604020202020204" pitchFamily="34" charset="0"/>
              </a:rPr>
              <a:t> Controls) –  HEBT </a:t>
            </a:r>
            <a:r>
              <a:rPr lang="de-DE" altLang="de-DE" dirty="0" err="1" smtClean="0">
                <a:latin typeface="Arial" panose="020B0604020202020204" pitchFamily="34" charset="0"/>
                <a:cs typeface="Arial" panose="020B0604020202020204" pitchFamily="34" charset="0"/>
              </a:rPr>
              <a:t>technical</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subsystems</a:t>
            </a:r>
            <a:endParaRPr lang="de-DE" altLang="de-DE" dirty="0" smtClean="0">
              <a:latin typeface="Arial" panose="020B0604020202020204" pitchFamily="34" charset="0"/>
              <a:cs typeface="Arial" panose="020B0604020202020204" pitchFamily="34" charset="0"/>
            </a:endParaRPr>
          </a:p>
        </p:txBody>
      </p:sp>
      <p:sp>
        <p:nvSpPr>
          <p:cNvPr id="6" name="Textfeld 5"/>
          <p:cNvSpPr txBox="1"/>
          <p:nvPr/>
        </p:nvSpPr>
        <p:spPr>
          <a:xfrm>
            <a:off x="449219" y="2017577"/>
            <a:ext cx="8216537" cy="4555093"/>
          </a:xfrm>
          <a:prstGeom prst="rect">
            <a:avLst/>
          </a:prstGeom>
        </p:spPr>
        <p:txBody>
          <a:bodyPr wrap="square">
            <a:spAutoFit/>
          </a:bodyPr>
          <a:lstStyle/>
          <a:p>
            <a:r>
              <a:rPr lang="en-US" sz="1400" dirty="0" smtClean="0">
                <a:solidFill>
                  <a:srgbClr val="0000CC"/>
                </a:solidFill>
              </a:rPr>
              <a:t>Foil Stripper </a:t>
            </a:r>
            <a:r>
              <a:rPr lang="en-US" sz="1400" dirty="0" smtClean="0"/>
              <a:t>(located in T1S1)</a:t>
            </a:r>
            <a:endParaRPr lang="en-US" sz="1400" dirty="0"/>
          </a:p>
          <a:p>
            <a:pPr marL="171450" indent="-171450">
              <a:buFont typeface="Arial" panose="020B0604020202020204" pitchFamily="34" charset="0"/>
              <a:buChar char="•"/>
            </a:pPr>
            <a:r>
              <a:rPr lang="en-US" sz="1200" dirty="0" smtClean="0"/>
              <a:t>Timing critical; unit </a:t>
            </a:r>
            <a:r>
              <a:rPr lang="en-US" sz="1200" dirty="0"/>
              <a:t>has to be able to change position between two </a:t>
            </a:r>
            <a:r>
              <a:rPr lang="en-US" sz="1200" dirty="0" smtClean="0"/>
              <a:t>cycles of SIS18 (within </a:t>
            </a:r>
            <a:r>
              <a:rPr lang="en-US" sz="1200" dirty="0"/>
              <a:t>400 </a:t>
            </a:r>
            <a:r>
              <a:rPr lang="en-US" sz="1200" dirty="0" err="1"/>
              <a:t>ms</a:t>
            </a:r>
            <a:r>
              <a:rPr lang="en-US" sz="1200" dirty="0"/>
              <a:t>)</a:t>
            </a:r>
            <a:endParaRPr lang="de-DE" sz="1200" dirty="0"/>
          </a:p>
          <a:p>
            <a:pPr marL="171450" indent="-171450">
              <a:buFont typeface="Arial" panose="020B0604020202020204" pitchFamily="34" charset="0"/>
              <a:buChar char="•"/>
            </a:pPr>
            <a:r>
              <a:rPr lang="en-US" sz="1200" dirty="0" smtClean="0"/>
              <a:t>write: </a:t>
            </a:r>
            <a:r>
              <a:rPr lang="en-US" sz="1200" dirty="0"/>
              <a:t>fast stepper motor controller (</a:t>
            </a:r>
            <a:r>
              <a:rPr lang="en-US" sz="1200" dirty="0" err="1"/>
              <a:t>tbd</a:t>
            </a:r>
            <a:r>
              <a:rPr lang="en-US" sz="1200" dirty="0" smtClean="0"/>
              <a:t>)</a:t>
            </a:r>
            <a:endParaRPr lang="de-DE" sz="1200" dirty="0"/>
          </a:p>
          <a:p>
            <a:pPr marL="171450" indent="-171450">
              <a:buFont typeface="Arial" panose="020B0604020202020204" pitchFamily="34" charset="0"/>
              <a:buChar char="•"/>
            </a:pPr>
            <a:r>
              <a:rPr lang="en-US" sz="1200" dirty="0" smtClean="0"/>
              <a:t>read</a:t>
            </a:r>
            <a:r>
              <a:rPr lang="en-US" sz="1200" dirty="0"/>
              <a:t>: set of limit switches / position indicators (potentiometer/photo sensor, </a:t>
            </a:r>
            <a:r>
              <a:rPr lang="en-US" sz="1200" dirty="0" err="1"/>
              <a:t>tbd</a:t>
            </a:r>
            <a:r>
              <a:rPr lang="en-US" sz="1200" dirty="0"/>
              <a:t>)</a:t>
            </a:r>
            <a:endParaRPr lang="de-DE" sz="1200" dirty="0"/>
          </a:p>
          <a:p>
            <a:pPr marL="171450" indent="-171450">
              <a:buFont typeface="Arial" panose="020B0604020202020204" pitchFamily="34" charset="0"/>
              <a:buChar char="•"/>
            </a:pPr>
            <a:r>
              <a:rPr lang="en-US" sz="1200" dirty="0" smtClean="0"/>
              <a:t>relevant </a:t>
            </a:r>
            <a:r>
              <a:rPr lang="en-US" sz="1200" dirty="0"/>
              <a:t>for interlock, e.g. that the primary beam does not hit the frame of the foils (position has to be confirmed by the control system, before beam clearance, otherwise beam might hit the frame of the foils)</a:t>
            </a:r>
            <a:endParaRPr lang="de-DE" sz="1200" dirty="0"/>
          </a:p>
          <a:p>
            <a:pPr marL="171450" indent="-171450">
              <a:buFont typeface="Arial" panose="020B0604020202020204" pitchFamily="34" charset="0"/>
              <a:buChar char="•"/>
            </a:pPr>
            <a:r>
              <a:rPr lang="en-US" sz="1200" dirty="0" smtClean="0"/>
              <a:t>details </a:t>
            </a:r>
            <a:r>
              <a:rPr lang="en-US" sz="1200" dirty="0"/>
              <a:t>pending, </a:t>
            </a:r>
            <a:r>
              <a:rPr lang="en-US" sz="1200" dirty="0" err="1"/>
              <a:t>workpackage</a:t>
            </a:r>
            <a:r>
              <a:rPr lang="en-US" sz="1200" dirty="0"/>
              <a:t> will be defined via </a:t>
            </a:r>
            <a:r>
              <a:rPr lang="en-US" sz="1200" dirty="0" err="1" smtClean="0"/>
              <a:t>AüG</a:t>
            </a:r>
            <a:endParaRPr lang="de-DE" sz="1200" dirty="0"/>
          </a:p>
          <a:p>
            <a:r>
              <a:rPr lang="en-US" sz="1600" dirty="0"/>
              <a:t>  </a:t>
            </a:r>
            <a:endParaRPr lang="de-DE" sz="1600" dirty="0"/>
          </a:p>
          <a:p>
            <a:r>
              <a:rPr lang="en-US" sz="1400" dirty="0" smtClean="0">
                <a:solidFill>
                  <a:srgbClr val="0000CC"/>
                </a:solidFill>
              </a:rPr>
              <a:t>Collimators</a:t>
            </a:r>
            <a:endParaRPr lang="de-DE" sz="1600" dirty="0"/>
          </a:p>
          <a:p>
            <a:pPr marL="171450" indent="-171450">
              <a:buFont typeface="Arial" panose="020B0604020202020204" pitchFamily="34" charset="0"/>
              <a:buChar char="•"/>
            </a:pPr>
            <a:r>
              <a:rPr lang="en-US" sz="1200" dirty="0" smtClean="0"/>
              <a:t>timing uncritical; unit </a:t>
            </a:r>
            <a:r>
              <a:rPr lang="en-US" sz="1200" dirty="0"/>
              <a:t>is set into position once (for each type of beam) and then stays in </a:t>
            </a:r>
            <a:r>
              <a:rPr lang="en-US" sz="1200" dirty="0" smtClean="0"/>
              <a:t>position; timing uncritical</a:t>
            </a:r>
            <a:endParaRPr lang="de-DE" sz="1200" dirty="0"/>
          </a:p>
          <a:p>
            <a:pPr marL="171450" indent="-171450">
              <a:buFont typeface="Arial" panose="020B0604020202020204" pitchFamily="34" charset="0"/>
              <a:buChar char="•"/>
            </a:pPr>
            <a:r>
              <a:rPr lang="en-US" sz="1200" dirty="0" smtClean="0"/>
              <a:t>write: </a:t>
            </a:r>
            <a:r>
              <a:rPr lang="en-US" sz="1200" dirty="0"/>
              <a:t>MBOX controller for standard AXIS line stepper motors (Oriental)</a:t>
            </a:r>
            <a:endParaRPr lang="de-DE" sz="1200" dirty="0"/>
          </a:p>
          <a:p>
            <a:pPr marL="171450" indent="-171450">
              <a:buFont typeface="Arial" panose="020B0604020202020204" pitchFamily="34" charset="0"/>
              <a:buChar char="•"/>
            </a:pPr>
            <a:r>
              <a:rPr lang="en-US" sz="1200" dirty="0" smtClean="0"/>
              <a:t>read</a:t>
            </a:r>
            <a:r>
              <a:rPr lang="en-US" sz="1200" dirty="0"/>
              <a:t>: 14 position indicators, one for each axis</a:t>
            </a:r>
            <a:endParaRPr lang="de-DE" sz="1200" dirty="0"/>
          </a:p>
          <a:p>
            <a:pPr marL="171450" indent="-171450">
              <a:buFont typeface="Arial" panose="020B0604020202020204" pitchFamily="34" charset="0"/>
              <a:buChar char="•"/>
            </a:pPr>
            <a:r>
              <a:rPr lang="en-US" sz="1200" dirty="0" smtClean="0"/>
              <a:t>relevant </a:t>
            </a:r>
            <a:r>
              <a:rPr lang="en-US" sz="1200" dirty="0"/>
              <a:t>for interlock, e.g. that the primary beam does not hit the collimator block (only charge transferred ions or beam halo shall hit the blocks</a:t>
            </a:r>
            <a:r>
              <a:rPr lang="en-US" sz="1200" dirty="0" smtClean="0"/>
              <a:t>)</a:t>
            </a:r>
            <a:endParaRPr lang="de-DE" sz="1600" dirty="0"/>
          </a:p>
          <a:p>
            <a:r>
              <a:rPr lang="en-US" sz="1600" dirty="0"/>
              <a:t> </a:t>
            </a:r>
            <a:endParaRPr lang="de-DE" sz="1600" dirty="0"/>
          </a:p>
          <a:p>
            <a:r>
              <a:rPr lang="en-US" sz="1400" dirty="0" smtClean="0">
                <a:solidFill>
                  <a:srgbClr val="0000CC"/>
                </a:solidFill>
              </a:rPr>
              <a:t>Diffusors</a:t>
            </a:r>
            <a:endParaRPr lang="de-DE" sz="1400" dirty="0">
              <a:solidFill>
                <a:srgbClr val="0000CC"/>
              </a:solidFill>
            </a:endParaRPr>
          </a:p>
          <a:p>
            <a:pPr marL="171450" indent="-171450">
              <a:buFont typeface="Arial" panose="020B0604020202020204" pitchFamily="34" charset="0"/>
              <a:buChar char="•"/>
            </a:pPr>
            <a:r>
              <a:rPr lang="en-US" sz="1200" dirty="0" smtClean="0"/>
              <a:t>controlled </a:t>
            </a:r>
            <a:r>
              <a:rPr lang="en-US" sz="1200" dirty="0"/>
              <a:t>via the PAS</a:t>
            </a:r>
            <a:endParaRPr lang="de-DE" sz="1200" dirty="0"/>
          </a:p>
          <a:p>
            <a:pPr marL="171450" indent="-171450">
              <a:buFont typeface="Arial" panose="020B0604020202020204" pitchFamily="34" charset="0"/>
              <a:buChar char="•"/>
            </a:pPr>
            <a:r>
              <a:rPr lang="en-US" sz="1200" dirty="0" smtClean="0"/>
              <a:t>unit </a:t>
            </a:r>
            <a:r>
              <a:rPr lang="en-US" sz="1200" dirty="0"/>
              <a:t>fulfills a redundant safety function, in addition to the monitored dipole magnets power supplies along the HEBT</a:t>
            </a:r>
            <a:endParaRPr lang="de-DE" sz="1200" dirty="0"/>
          </a:p>
          <a:p>
            <a:pPr marL="171450" indent="-171450">
              <a:buFont typeface="Arial" panose="020B0604020202020204" pitchFamily="34" charset="0"/>
              <a:buChar char="•"/>
            </a:pPr>
            <a:r>
              <a:rPr lang="en-US" sz="1200" dirty="0" smtClean="0"/>
              <a:t>unit </a:t>
            </a:r>
            <a:r>
              <a:rPr lang="en-US" sz="1200" dirty="0"/>
              <a:t>is set into position once, in </a:t>
            </a:r>
            <a:r>
              <a:rPr lang="en-US" sz="1200" dirty="0" smtClean="0"/>
              <a:t>dependence </a:t>
            </a:r>
            <a:r>
              <a:rPr lang="en-US" sz="1200" dirty="0"/>
              <a:t>of the targeted NE area of the beam, and then stays in position in normal operation</a:t>
            </a:r>
            <a:endParaRPr lang="de-DE" sz="1200" dirty="0"/>
          </a:p>
          <a:p>
            <a:pPr marL="171450" indent="-171450">
              <a:buFont typeface="Arial" panose="020B0604020202020204" pitchFamily="34" charset="0"/>
              <a:buChar char="•"/>
            </a:pPr>
            <a:r>
              <a:rPr lang="en-US" sz="1200" dirty="0" smtClean="0"/>
              <a:t>write: </a:t>
            </a:r>
            <a:r>
              <a:rPr lang="en-US" sz="1200" dirty="0"/>
              <a:t>solenoid valve (of pneumatic actuator), in case of system alert (e.g. unauthorized access to a currently restricted NE area)</a:t>
            </a:r>
            <a:endParaRPr lang="de-DE" sz="1200" dirty="0"/>
          </a:p>
          <a:p>
            <a:pPr marL="171450" indent="-171450">
              <a:buFont typeface="Arial" panose="020B0604020202020204" pitchFamily="34" charset="0"/>
              <a:buChar char="•"/>
            </a:pPr>
            <a:r>
              <a:rPr lang="de-DE" sz="1200" dirty="0" err="1" smtClean="0"/>
              <a:t>read</a:t>
            </a:r>
            <a:r>
              <a:rPr lang="de-DE" sz="1200" dirty="0"/>
              <a:t>: 10x2 </a:t>
            </a:r>
            <a:r>
              <a:rPr lang="de-DE" sz="1200" dirty="0" err="1"/>
              <a:t>limit</a:t>
            </a:r>
            <a:r>
              <a:rPr lang="de-DE" sz="1200" dirty="0"/>
              <a:t> </a:t>
            </a:r>
            <a:r>
              <a:rPr lang="de-DE" sz="1200" dirty="0" err="1" smtClean="0"/>
              <a:t>switches</a:t>
            </a:r>
            <a:endParaRPr lang="de-DE" sz="1200" dirty="0" smtClean="0"/>
          </a:p>
        </p:txBody>
      </p:sp>
      <p:sp>
        <p:nvSpPr>
          <p:cNvPr id="7" name="Textfeld 6"/>
          <p:cNvSpPr txBox="1"/>
          <p:nvPr/>
        </p:nvSpPr>
        <p:spPr>
          <a:xfrm>
            <a:off x="179388" y="1186580"/>
            <a:ext cx="8964612" cy="830997"/>
          </a:xfrm>
          <a:prstGeom prst="rect">
            <a:avLst/>
          </a:prstGeom>
        </p:spPr>
        <p:txBody>
          <a:bodyPr wrap="square">
            <a:spAutoFit/>
          </a:bodyPr>
          <a:lstStyle/>
          <a:p>
            <a:pPr marL="285750" indent="-285750">
              <a:lnSpc>
                <a:spcPct val="150000"/>
              </a:lnSpc>
              <a:buClr>
                <a:srgbClr val="FFC000"/>
              </a:buClr>
              <a:buFont typeface="Wingdings" panose="05000000000000000000" pitchFamily="2" charset="2"/>
              <a:buChar char="§"/>
              <a:defRPr/>
            </a:pPr>
            <a:r>
              <a:rPr lang="de-DE" sz="1600" dirty="0" smtClean="0"/>
              <a:t>Beam </a:t>
            </a:r>
            <a:r>
              <a:rPr lang="de-DE" sz="1600" dirty="0" err="1" smtClean="0"/>
              <a:t>Instr</a:t>
            </a:r>
            <a:r>
              <a:rPr lang="de-DE" sz="1600" dirty="0" smtClean="0"/>
              <a:t>., </a:t>
            </a:r>
            <a:r>
              <a:rPr lang="de-DE" sz="1600" dirty="0" err="1" smtClean="0"/>
              <a:t>Vacuum</a:t>
            </a:r>
            <a:r>
              <a:rPr lang="de-DE" sz="1600" dirty="0" smtClean="0"/>
              <a:t> </a:t>
            </a:r>
            <a:r>
              <a:rPr lang="de-DE" sz="1600" dirty="0" err="1" smtClean="0"/>
              <a:t>and</a:t>
            </a:r>
            <a:r>
              <a:rPr lang="de-DE" sz="1600" dirty="0" smtClean="0"/>
              <a:t> Power Converters </a:t>
            </a:r>
            <a:r>
              <a:rPr lang="de-DE" sz="1600" dirty="0" smtClean="0">
                <a:sym typeface="Wingdings" panose="05000000000000000000" pitchFamily="2" charset="2"/>
              </a:rPr>
              <a:t></a:t>
            </a:r>
            <a:r>
              <a:rPr lang="de-DE" sz="1600" dirty="0" smtClean="0"/>
              <a:t> </a:t>
            </a:r>
            <a:r>
              <a:rPr lang="de-DE" sz="1600" dirty="0" err="1" smtClean="0"/>
              <a:t>presentations</a:t>
            </a:r>
            <a:r>
              <a:rPr lang="de-DE" sz="1600" dirty="0" smtClean="0"/>
              <a:t> </a:t>
            </a:r>
            <a:r>
              <a:rPr lang="de-DE" sz="1600" dirty="0" err="1" smtClean="0"/>
              <a:t>of</a:t>
            </a:r>
            <a:r>
              <a:rPr lang="de-DE" sz="1600" dirty="0" smtClean="0"/>
              <a:t> techn. </a:t>
            </a:r>
            <a:r>
              <a:rPr lang="de-DE" sz="1600" dirty="0" err="1" smtClean="0"/>
              <a:t>subsystems</a:t>
            </a:r>
            <a:r>
              <a:rPr lang="de-DE" sz="1600" dirty="0" smtClean="0"/>
              <a:t> </a:t>
            </a:r>
          </a:p>
          <a:p>
            <a:pPr marL="285750" indent="-285750">
              <a:lnSpc>
                <a:spcPct val="150000"/>
              </a:lnSpc>
              <a:buClr>
                <a:srgbClr val="FFC000"/>
              </a:buClr>
              <a:buFont typeface="Wingdings" panose="05000000000000000000" pitchFamily="2" charset="2"/>
              <a:buChar char="§"/>
              <a:defRPr/>
            </a:pPr>
            <a:r>
              <a:rPr lang="de-DE" sz="1600" b="1" dirty="0" smtClean="0">
                <a:solidFill>
                  <a:srgbClr val="0000CC"/>
                </a:solidFill>
              </a:rPr>
              <a:t>Special </a:t>
            </a:r>
            <a:r>
              <a:rPr lang="de-DE" sz="1600" b="1" dirty="0" err="1" smtClean="0">
                <a:solidFill>
                  <a:srgbClr val="0000CC"/>
                </a:solidFill>
              </a:rPr>
              <a:t>Installations</a:t>
            </a:r>
            <a:endParaRPr lang="de-DE" sz="1600" b="1" dirty="0">
              <a:solidFill>
                <a:srgbClr val="0000CC"/>
              </a:solidFill>
            </a:endParaRPr>
          </a:p>
        </p:txBody>
      </p:sp>
    </p:spTree>
    <p:extLst>
      <p:ext uri="{BB962C8B-B14F-4D97-AF65-F5344CB8AC3E}">
        <p14:creationId xmlns:p14="http://schemas.microsoft.com/office/powerpoint/2010/main" val="2347634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el 1"/>
          <p:cNvSpPr>
            <a:spLocks noGrp="1"/>
          </p:cNvSpPr>
          <p:nvPr>
            <p:ph type="title"/>
          </p:nvPr>
        </p:nvSpPr>
        <p:spPr>
          <a:xfrm>
            <a:off x="181116" y="269875"/>
            <a:ext cx="5254484" cy="787400"/>
          </a:xfrm>
        </p:spPr>
        <p:txBody>
          <a:bodyPr/>
          <a:lstStyle/>
          <a:p>
            <a:r>
              <a:rPr lang="de-DE" altLang="de-DE" dirty="0" err="1" smtClean="0">
                <a:latin typeface="Arial" panose="020B0604020202020204" pitchFamily="34" charset="0"/>
                <a:cs typeface="Arial" panose="020B0604020202020204" pitchFamily="34" charset="0"/>
              </a:rPr>
              <a:t>Requirements</a:t>
            </a:r>
            <a:r>
              <a:rPr lang="de-DE" altLang="de-DE" dirty="0" smtClean="0">
                <a:latin typeface="Arial" panose="020B0604020202020204" pitchFamily="34" charset="0"/>
                <a:cs typeface="Arial" panose="020B0604020202020204" pitchFamily="34" charset="0"/>
              </a:rPr>
              <a:t> (</a:t>
            </a:r>
            <a:r>
              <a:rPr lang="de-DE" altLang="de-DE" dirty="0" err="1" smtClean="0">
                <a:latin typeface="Arial" panose="020B0604020202020204" pitchFamily="34" charset="0"/>
                <a:cs typeface="Arial" panose="020B0604020202020204" pitchFamily="34" charset="0"/>
              </a:rPr>
              <a:t>to</a:t>
            </a:r>
            <a:r>
              <a:rPr lang="de-DE" altLang="de-DE" dirty="0" smtClean="0">
                <a:latin typeface="Arial" panose="020B0604020202020204" pitchFamily="34" charset="0"/>
                <a:cs typeface="Arial" panose="020B0604020202020204" pitchFamily="34" charset="0"/>
              </a:rPr>
              <a:t> Controls) –  HEBT </a:t>
            </a:r>
            <a:r>
              <a:rPr lang="de-DE" altLang="de-DE" dirty="0" err="1" smtClean="0">
                <a:latin typeface="Arial" panose="020B0604020202020204" pitchFamily="34" charset="0"/>
                <a:cs typeface="Arial" panose="020B0604020202020204" pitchFamily="34" charset="0"/>
              </a:rPr>
              <a:t>Commissioning</a:t>
            </a:r>
            <a:endParaRPr lang="de-DE" altLang="de-DE" dirty="0" smtClean="0">
              <a:latin typeface="Arial" panose="020B0604020202020204" pitchFamily="34" charset="0"/>
              <a:cs typeface="Arial" panose="020B0604020202020204" pitchFamily="34" charset="0"/>
            </a:endParaRPr>
          </a:p>
        </p:txBody>
      </p:sp>
      <p:sp>
        <p:nvSpPr>
          <p:cNvPr id="12" name="Rechteck 11"/>
          <p:cNvSpPr/>
          <p:nvPr/>
        </p:nvSpPr>
        <p:spPr>
          <a:xfrm>
            <a:off x="1803400" y="1719219"/>
            <a:ext cx="5588000" cy="180000"/>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4" name="Rechteck 13"/>
          <p:cNvSpPr/>
          <p:nvPr/>
        </p:nvSpPr>
        <p:spPr>
          <a:xfrm rot="12000000">
            <a:off x="4410582" y="1952676"/>
            <a:ext cx="1440000" cy="180000"/>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6" name="Rechteck 15"/>
          <p:cNvSpPr/>
          <p:nvPr/>
        </p:nvSpPr>
        <p:spPr>
          <a:xfrm rot="12000000">
            <a:off x="5784237" y="2151236"/>
            <a:ext cx="720000" cy="5400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8" name="Rechteck 17"/>
          <p:cNvSpPr/>
          <p:nvPr/>
        </p:nvSpPr>
        <p:spPr>
          <a:xfrm>
            <a:off x="1079069" y="1719219"/>
            <a:ext cx="720000" cy="180000"/>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2" name="Bogen 1"/>
          <p:cNvSpPr/>
          <p:nvPr/>
        </p:nvSpPr>
        <p:spPr>
          <a:xfrm>
            <a:off x="673100" y="1823993"/>
            <a:ext cx="1219200" cy="1317625"/>
          </a:xfrm>
          <a:prstGeom prst="arc">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20" name="Rechteck 19"/>
          <p:cNvSpPr/>
          <p:nvPr/>
        </p:nvSpPr>
        <p:spPr>
          <a:xfrm>
            <a:off x="7378700" y="1719219"/>
            <a:ext cx="720000" cy="180000"/>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7" name="Bogen 6"/>
          <p:cNvSpPr/>
          <p:nvPr/>
        </p:nvSpPr>
        <p:spPr>
          <a:xfrm rot="16200000">
            <a:off x="7189791" y="1823993"/>
            <a:ext cx="1317624" cy="1317625"/>
          </a:xfrm>
          <a:prstGeom prst="arc">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cxnSp>
        <p:nvCxnSpPr>
          <p:cNvPr id="5" name="Gerader Verbinder 4"/>
          <p:cNvCxnSpPr/>
          <p:nvPr/>
        </p:nvCxnSpPr>
        <p:spPr>
          <a:xfrm>
            <a:off x="1062038" y="1811294"/>
            <a:ext cx="701516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Gerader Verbinder 14"/>
          <p:cNvCxnSpPr/>
          <p:nvPr/>
        </p:nvCxnSpPr>
        <p:spPr>
          <a:xfrm rot="12000000">
            <a:off x="4410745" y="2106819"/>
            <a:ext cx="18000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feld 21"/>
          <p:cNvSpPr txBox="1"/>
          <p:nvPr/>
        </p:nvSpPr>
        <p:spPr>
          <a:xfrm>
            <a:off x="673100" y="1328179"/>
            <a:ext cx="1244600" cy="369332"/>
          </a:xfrm>
          <a:prstGeom prst="rect">
            <a:avLst/>
          </a:prstGeom>
        </p:spPr>
        <p:txBody>
          <a:bodyPr vert="horz" wrap="square" lIns="91440" tIns="45720" rIns="91440" bIns="45720" rtlCol="0" anchor="t">
            <a:spAutoFit/>
          </a:bodyPr>
          <a:lstStyle/>
          <a:p>
            <a:pPr algn="l"/>
            <a:r>
              <a:rPr lang="de-DE" dirty="0" err="1" smtClean="0"/>
              <a:t>Extraction</a:t>
            </a:r>
            <a:endParaRPr lang="de-DE" dirty="0" smtClean="0"/>
          </a:p>
        </p:txBody>
      </p:sp>
      <p:sp>
        <p:nvSpPr>
          <p:cNvPr id="24" name="Textfeld 23"/>
          <p:cNvSpPr txBox="1"/>
          <p:nvPr/>
        </p:nvSpPr>
        <p:spPr>
          <a:xfrm>
            <a:off x="7275516" y="1339033"/>
            <a:ext cx="1244600" cy="369332"/>
          </a:xfrm>
          <a:prstGeom prst="rect">
            <a:avLst/>
          </a:prstGeom>
        </p:spPr>
        <p:txBody>
          <a:bodyPr vert="horz" wrap="square" lIns="91440" tIns="45720" rIns="91440" bIns="45720" rtlCol="0" anchor="t">
            <a:spAutoFit/>
          </a:bodyPr>
          <a:lstStyle/>
          <a:p>
            <a:pPr algn="l"/>
            <a:r>
              <a:rPr lang="de-DE" dirty="0" err="1" smtClean="0"/>
              <a:t>Injection</a:t>
            </a:r>
            <a:endParaRPr lang="de-DE" dirty="0" smtClean="0"/>
          </a:p>
        </p:txBody>
      </p:sp>
      <p:sp>
        <p:nvSpPr>
          <p:cNvPr id="23" name="Textfeld 22"/>
          <p:cNvSpPr txBox="1"/>
          <p:nvPr/>
        </p:nvSpPr>
        <p:spPr>
          <a:xfrm rot="1200000">
            <a:off x="5277220" y="2639461"/>
            <a:ext cx="1360808" cy="369332"/>
          </a:xfrm>
          <a:prstGeom prst="rect">
            <a:avLst/>
          </a:prstGeom>
        </p:spPr>
        <p:txBody>
          <a:bodyPr vert="horz" wrap="square" lIns="91440" tIns="45720" rIns="91440" bIns="45720" rtlCol="0" anchor="t">
            <a:spAutoFit/>
          </a:bodyPr>
          <a:lstStyle/>
          <a:p>
            <a:pPr algn="l"/>
            <a:r>
              <a:rPr lang="de-DE" dirty="0" smtClean="0"/>
              <a:t>Experiment</a:t>
            </a:r>
          </a:p>
        </p:txBody>
      </p:sp>
      <p:sp>
        <p:nvSpPr>
          <p:cNvPr id="26" name="Textfeld 25"/>
          <p:cNvSpPr txBox="1"/>
          <p:nvPr/>
        </p:nvSpPr>
        <p:spPr>
          <a:xfrm>
            <a:off x="3345879" y="1341464"/>
            <a:ext cx="1244600" cy="369332"/>
          </a:xfrm>
          <a:prstGeom prst="rect">
            <a:avLst/>
          </a:prstGeom>
        </p:spPr>
        <p:txBody>
          <a:bodyPr vert="horz" wrap="square" lIns="91440" tIns="45720" rIns="91440" bIns="45720" rtlCol="0" anchor="t">
            <a:spAutoFit/>
          </a:bodyPr>
          <a:lstStyle/>
          <a:p>
            <a:pPr algn="ctr"/>
            <a:r>
              <a:rPr lang="de-DE" dirty="0" smtClean="0"/>
              <a:t>HEBT</a:t>
            </a:r>
          </a:p>
        </p:txBody>
      </p:sp>
      <p:sp>
        <p:nvSpPr>
          <p:cNvPr id="27" name="Rechteck 26"/>
          <p:cNvSpPr/>
          <p:nvPr/>
        </p:nvSpPr>
        <p:spPr>
          <a:xfrm>
            <a:off x="88900" y="3106480"/>
            <a:ext cx="9055100" cy="3293209"/>
          </a:xfrm>
          <a:prstGeom prst="rect">
            <a:avLst/>
          </a:prstGeom>
        </p:spPr>
        <p:txBody>
          <a:bodyPr wrap="square">
            <a:spAutoFit/>
          </a:bodyPr>
          <a:lstStyle/>
          <a:p>
            <a:endParaRPr lang="en-GB" sz="1600" dirty="0"/>
          </a:p>
          <a:p>
            <a:pPr marL="285750" indent="-285750">
              <a:buFont typeface="Arial" panose="020B0604020202020204" pitchFamily="34" charset="0"/>
              <a:buChar char="•"/>
            </a:pPr>
            <a:r>
              <a:rPr lang="en-GB" sz="1600" dirty="0" smtClean="0">
                <a:solidFill>
                  <a:srgbClr val="008000"/>
                </a:solidFill>
              </a:rPr>
              <a:t>interface </a:t>
            </a:r>
            <a:r>
              <a:rPr lang="en-GB" sz="1600" dirty="0" err="1" smtClean="0">
                <a:solidFill>
                  <a:srgbClr val="008000"/>
                </a:solidFill>
              </a:rPr>
              <a:t>extr</a:t>
            </a:r>
            <a:r>
              <a:rPr lang="en-GB" sz="1600" dirty="0" smtClean="0">
                <a:solidFill>
                  <a:srgbClr val="008000"/>
                </a:solidFill>
              </a:rPr>
              <a:t>/</a:t>
            </a:r>
            <a:r>
              <a:rPr lang="en-GB" sz="1600" dirty="0" err="1" smtClean="0">
                <a:solidFill>
                  <a:srgbClr val="008000"/>
                </a:solidFill>
              </a:rPr>
              <a:t>inj</a:t>
            </a:r>
            <a:r>
              <a:rPr lang="en-GB" sz="1600" dirty="0" smtClean="0">
                <a:solidFill>
                  <a:srgbClr val="008000"/>
                </a:solidFill>
              </a:rPr>
              <a:t>:	</a:t>
            </a:r>
            <a:r>
              <a:rPr lang="en-GB" sz="1600" dirty="0" smtClean="0">
                <a:solidFill>
                  <a:srgbClr val="0000CC"/>
                </a:solidFill>
              </a:rPr>
              <a:t>		</a:t>
            </a:r>
            <a:r>
              <a:rPr lang="en-GB" sz="1600" dirty="0" smtClean="0"/>
              <a:t>beam parameters at (point of ) transfer (trajectory, emittance, </a:t>
            </a:r>
            <a:r>
              <a:rPr lang="en-GB" sz="1600" dirty="0" smtClean="0"/>
              <a:t>…) 							(definition of responsibilities)</a:t>
            </a:r>
            <a:endParaRPr lang="en-GB" sz="1600" dirty="0" smtClean="0"/>
          </a:p>
          <a:p>
            <a:r>
              <a:rPr lang="en-GB" sz="1600" dirty="0" smtClean="0"/>
              <a:t> </a:t>
            </a:r>
            <a:endParaRPr lang="en-GB" sz="1600" dirty="0"/>
          </a:p>
          <a:p>
            <a:pPr marL="285750" indent="-285750">
              <a:buFont typeface="Arial" panose="020B0604020202020204" pitchFamily="34" charset="0"/>
              <a:buChar char="•"/>
            </a:pPr>
            <a:r>
              <a:rPr lang="en-GB" sz="1600" dirty="0">
                <a:solidFill>
                  <a:srgbClr val="0000CC"/>
                </a:solidFill>
              </a:rPr>
              <a:t>trajectory </a:t>
            </a:r>
            <a:r>
              <a:rPr lang="en-GB" sz="1600" dirty="0" smtClean="0">
                <a:solidFill>
                  <a:srgbClr val="0000CC"/>
                </a:solidFill>
              </a:rPr>
              <a:t>control: 		</a:t>
            </a:r>
            <a:r>
              <a:rPr lang="en-GB" sz="1600" dirty="0" smtClean="0"/>
              <a:t>measurement of beam position and optimisation of trajectory</a:t>
            </a:r>
            <a:endParaRPr lang="en-GB" sz="1600" dirty="0"/>
          </a:p>
          <a:p>
            <a:pPr marL="285750" indent="-285750">
              <a:buFont typeface="Arial" panose="020B0604020202020204" pitchFamily="34" charset="0"/>
              <a:buChar char="•"/>
            </a:pPr>
            <a:r>
              <a:rPr lang="en-GB" sz="1600" dirty="0">
                <a:solidFill>
                  <a:srgbClr val="0000CC"/>
                </a:solidFill>
              </a:rPr>
              <a:t>optimisation tools: 	</a:t>
            </a:r>
            <a:r>
              <a:rPr lang="en-GB" sz="1600" dirty="0" smtClean="0">
                <a:solidFill>
                  <a:srgbClr val="0000CC"/>
                </a:solidFill>
              </a:rPr>
              <a:t>	</a:t>
            </a:r>
            <a:r>
              <a:rPr lang="en-GB" sz="1600" dirty="0" smtClean="0"/>
              <a:t>check ion-optics model, </a:t>
            </a:r>
            <a:r>
              <a:rPr lang="en-GB" sz="1600" dirty="0"/>
              <a:t>emittance </a:t>
            </a:r>
            <a:r>
              <a:rPr lang="en-GB" sz="1600" dirty="0" smtClean="0"/>
              <a:t>measurements, automatic 							steering</a:t>
            </a:r>
            <a:r>
              <a:rPr lang="en-GB" sz="1600" dirty="0"/>
              <a:t>, etc</a:t>
            </a:r>
            <a:r>
              <a:rPr lang="en-GB" sz="1600" dirty="0" smtClean="0"/>
              <a:t>.</a:t>
            </a:r>
          </a:p>
          <a:p>
            <a:pPr marL="285750" indent="-285750">
              <a:buFont typeface="Arial" panose="020B0604020202020204" pitchFamily="34" charset="0"/>
              <a:buChar char="•"/>
            </a:pPr>
            <a:r>
              <a:rPr lang="en-GB" sz="1600" dirty="0" smtClean="0">
                <a:solidFill>
                  <a:srgbClr val="0000CC"/>
                </a:solidFill>
              </a:rPr>
              <a:t>transmission monitoring:</a:t>
            </a:r>
            <a:r>
              <a:rPr lang="en-GB" sz="1600" dirty="0" smtClean="0"/>
              <a:t>	beam </a:t>
            </a:r>
            <a:r>
              <a:rPr lang="en-GB" sz="1600" dirty="0"/>
              <a:t>line </a:t>
            </a:r>
            <a:r>
              <a:rPr lang="en-GB" sz="1600" dirty="0" smtClean="0"/>
              <a:t>transmission (injection/extraction efficiency)</a:t>
            </a:r>
            <a:endParaRPr lang="en-GB" sz="1600" dirty="0"/>
          </a:p>
          <a:p>
            <a:pPr marL="285750" indent="-285750">
              <a:buFont typeface="Arial" panose="020B0604020202020204" pitchFamily="34" charset="0"/>
              <a:buChar char="•"/>
            </a:pPr>
            <a:r>
              <a:rPr lang="en-GB" sz="1600" dirty="0">
                <a:solidFill>
                  <a:srgbClr val="0000CC"/>
                </a:solidFill>
              </a:rPr>
              <a:t>system </a:t>
            </a:r>
            <a:r>
              <a:rPr lang="en-GB" sz="1600" dirty="0" smtClean="0">
                <a:solidFill>
                  <a:srgbClr val="0000CC"/>
                </a:solidFill>
              </a:rPr>
              <a:t>status:</a:t>
            </a:r>
            <a:r>
              <a:rPr lang="en-GB" sz="1600" dirty="0" smtClean="0">
                <a:solidFill>
                  <a:srgbClr val="FF9900"/>
                </a:solidFill>
              </a:rPr>
              <a:t>	</a:t>
            </a:r>
            <a:r>
              <a:rPr lang="en-GB" sz="1600" dirty="0"/>
              <a:t>	</a:t>
            </a:r>
            <a:r>
              <a:rPr lang="en-GB" sz="1600" dirty="0" smtClean="0"/>
              <a:t>	efficient </a:t>
            </a:r>
            <a:r>
              <a:rPr lang="en-GB" sz="1600" dirty="0"/>
              <a:t>status (warnings, errors) display </a:t>
            </a:r>
            <a:r>
              <a:rPr lang="en-GB" sz="1600" dirty="0" smtClean="0"/>
              <a:t>across system boundaries </a:t>
            </a:r>
          </a:p>
          <a:p>
            <a:pPr marL="285750" indent="-285750">
              <a:buFont typeface="Arial" panose="020B0604020202020204" pitchFamily="34" charset="0"/>
              <a:buChar char="•"/>
            </a:pPr>
            <a:r>
              <a:rPr lang="en-GB" sz="1600" dirty="0" smtClean="0">
                <a:solidFill>
                  <a:schemeClr val="accent1">
                    <a:lumMod val="60000"/>
                    <a:lumOff val="40000"/>
                  </a:schemeClr>
                </a:solidFill>
              </a:rPr>
              <a:t>archiving: 				</a:t>
            </a:r>
            <a:r>
              <a:rPr lang="en-GB" sz="1600" dirty="0" smtClean="0">
                <a:solidFill>
                  <a:schemeClr val="bg1">
                    <a:lumMod val="65000"/>
                  </a:schemeClr>
                </a:solidFill>
              </a:rPr>
              <a:t>store data, identify &amp; tag reference data, etc. </a:t>
            </a:r>
          </a:p>
          <a:p>
            <a:pPr marL="285750" indent="-285750">
              <a:buFont typeface="Arial" panose="020B0604020202020204" pitchFamily="34" charset="0"/>
              <a:buChar char="•"/>
            </a:pPr>
            <a:r>
              <a:rPr lang="en-GB" sz="1600" dirty="0" smtClean="0">
                <a:solidFill>
                  <a:schemeClr val="accent1">
                    <a:lumMod val="60000"/>
                    <a:lumOff val="40000"/>
                  </a:schemeClr>
                </a:solidFill>
              </a:rPr>
              <a:t>special installations:		</a:t>
            </a:r>
            <a:r>
              <a:rPr lang="en-GB" sz="1600" dirty="0" smtClean="0">
                <a:solidFill>
                  <a:schemeClr val="bg1">
                    <a:lumMod val="65000"/>
                  </a:schemeClr>
                </a:solidFill>
              </a:rPr>
              <a:t>setup collimators/stripper</a:t>
            </a:r>
            <a:endParaRPr lang="en-GB" sz="1600" dirty="0" smtClean="0">
              <a:solidFill>
                <a:schemeClr val="bg1">
                  <a:lumMod val="65000"/>
                </a:schemeClr>
              </a:solidFill>
            </a:endParaRPr>
          </a:p>
          <a:p>
            <a:endParaRPr lang="en-GB" sz="1600" dirty="0">
              <a:solidFill>
                <a:schemeClr val="bg1">
                  <a:lumMod val="50000"/>
                </a:schemeClr>
              </a:solidFill>
            </a:endParaRPr>
          </a:p>
          <a:p>
            <a:pPr marL="285750" indent="-285750">
              <a:buFont typeface="Arial" panose="020B0604020202020204" pitchFamily="34" charset="0"/>
              <a:buChar char="•"/>
            </a:pPr>
            <a:r>
              <a:rPr lang="en-GB" sz="1600" dirty="0" smtClean="0">
                <a:solidFill>
                  <a:srgbClr val="FF0000"/>
                </a:solidFill>
              </a:rPr>
              <a:t>interface experiment:</a:t>
            </a:r>
            <a:r>
              <a:rPr lang="en-GB" sz="1600" dirty="0" smtClean="0">
                <a:solidFill>
                  <a:srgbClr val="0000CC"/>
                </a:solidFill>
              </a:rPr>
              <a:t>		</a:t>
            </a:r>
            <a:r>
              <a:rPr lang="en-GB" sz="1600" dirty="0" smtClean="0"/>
              <a:t>beam parameters at target (data exchange with experiment)</a:t>
            </a:r>
            <a:endParaRPr lang="en-GB" sz="1600" dirty="0"/>
          </a:p>
        </p:txBody>
      </p:sp>
    </p:spTree>
    <p:extLst>
      <p:ext uri="{BB962C8B-B14F-4D97-AF65-F5344CB8AC3E}">
        <p14:creationId xmlns:p14="http://schemas.microsoft.com/office/powerpoint/2010/main" val="17708119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1231006"/>
            <a:ext cx="8001000" cy="5334000"/>
          </a:xfrm>
          <a:prstGeom prst="rect">
            <a:avLst/>
          </a:prstGeom>
          <a:pattFill prst="pct5">
            <a:fgClr>
              <a:schemeClr val="bg1"/>
            </a:fgClr>
            <a:bgClr>
              <a:schemeClr val="bg1"/>
            </a:bgClr>
          </a:pattFill>
          <a:effectLst>
            <a:glow rad="127000">
              <a:schemeClr val="bg1"/>
            </a:glow>
            <a:outerShdw blurRad="50800" dist="50800" dir="5400000" algn="ctr" rotWithShape="0">
              <a:schemeClr val="bg1"/>
            </a:outerShdw>
          </a:effectLst>
        </p:spPr>
      </p:pic>
      <p:sp>
        <p:nvSpPr>
          <p:cNvPr id="6" name="Textfeld 5"/>
          <p:cNvSpPr txBox="1"/>
          <p:nvPr/>
        </p:nvSpPr>
        <p:spPr>
          <a:xfrm>
            <a:off x="940158" y="3734029"/>
            <a:ext cx="7263684" cy="707886"/>
          </a:xfrm>
          <a:prstGeom prst="rect">
            <a:avLst/>
          </a:prstGeom>
        </p:spPr>
        <p:txBody>
          <a:bodyPr vert="horz" wrap="square" lIns="91440" tIns="45720" rIns="91440" bIns="45720" rtlCol="0" anchor="t">
            <a:spAutoFit/>
          </a:bodyPr>
          <a:lstStyle/>
          <a:p>
            <a:pPr algn="ctr"/>
            <a:r>
              <a:rPr lang="de-DE" sz="4000" b="1" dirty="0" err="1" smtClean="0">
                <a:solidFill>
                  <a:schemeClr val="tx2">
                    <a:lumMod val="40000"/>
                    <a:lumOff val="60000"/>
                  </a:schemeClr>
                </a:solidFill>
              </a:rPr>
              <a:t>Thank</a:t>
            </a:r>
            <a:r>
              <a:rPr lang="de-DE" sz="4000" b="1" dirty="0" smtClean="0">
                <a:solidFill>
                  <a:schemeClr val="tx2">
                    <a:lumMod val="40000"/>
                    <a:lumOff val="60000"/>
                  </a:schemeClr>
                </a:solidFill>
              </a:rPr>
              <a:t> </a:t>
            </a:r>
            <a:r>
              <a:rPr lang="de-DE" sz="4000" b="1" dirty="0" err="1" smtClean="0">
                <a:solidFill>
                  <a:schemeClr val="tx2">
                    <a:lumMod val="40000"/>
                    <a:lumOff val="60000"/>
                  </a:schemeClr>
                </a:solidFill>
              </a:rPr>
              <a:t>you</a:t>
            </a:r>
            <a:r>
              <a:rPr lang="de-DE" sz="4000" b="1" dirty="0" smtClean="0">
                <a:solidFill>
                  <a:schemeClr val="tx2">
                    <a:lumMod val="40000"/>
                    <a:lumOff val="60000"/>
                  </a:schemeClr>
                </a:solidFill>
              </a:rPr>
              <a:t> </a:t>
            </a:r>
            <a:r>
              <a:rPr lang="de-DE" sz="4000" b="1" dirty="0" err="1" smtClean="0">
                <a:solidFill>
                  <a:schemeClr val="tx2">
                    <a:lumMod val="40000"/>
                    <a:lumOff val="60000"/>
                  </a:schemeClr>
                </a:solidFill>
              </a:rPr>
              <a:t>for</a:t>
            </a:r>
            <a:r>
              <a:rPr lang="de-DE" sz="4000" b="1" dirty="0" smtClean="0">
                <a:solidFill>
                  <a:schemeClr val="tx2">
                    <a:lumMod val="40000"/>
                    <a:lumOff val="60000"/>
                  </a:schemeClr>
                </a:solidFill>
              </a:rPr>
              <a:t> </a:t>
            </a:r>
            <a:r>
              <a:rPr lang="de-DE" sz="4000" b="1" dirty="0" err="1" smtClean="0">
                <a:solidFill>
                  <a:schemeClr val="tx2">
                    <a:lumMod val="40000"/>
                    <a:lumOff val="60000"/>
                  </a:schemeClr>
                </a:solidFill>
              </a:rPr>
              <a:t>your</a:t>
            </a:r>
            <a:r>
              <a:rPr lang="de-DE" sz="4000" b="1" dirty="0" smtClean="0">
                <a:solidFill>
                  <a:schemeClr val="tx2">
                    <a:lumMod val="40000"/>
                    <a:lumOff val="60000"/>
                  </a:schemeClr>
                </a:solidFill>
              </a:rPr>
              <a:t> </a:t>
            </a:r>
            <a:r>
              <a:rPr lang="de-DE" sz="4000" b="1" dirty="0" err="1" smtClean="0">
                <a:solidFill>
                  <a:schemeClr val="tx2">
                    <a:lumMod val="40000"/>
                    <a:lumOff val="60000"/>
                  </a:schemeClr>
                </a:solidFill>
              </a:rPr>
              <a:t>attention</a:t>
            </a:r>
            <a:r>
              <a:rPr lang="de-DE" sz="4000" b="1" dirty="0" smtClean="0">
                <a:solidFill>
                  <a:schemeClr val="tx2">
                    <a:lumMod val="40000"/>
                    <a:lumOff val="60000"/>
                  </a:schemeClr>
                </a:solidFill>
              </a:rPr>
              <a:t>!</a:t>
            </a:r>
          </a:p>
        </p:txBody>
      </p:sp>
    </p:spTree>
    <p:extLst>
      <p:ext uri="{BB962C8B-B14F-4D97-AF65-F5344CB8AC3E}">
        <p14:creationId xmlns:p14="http://schemas.microsoft.com/office/powerpoint/2010/main" val="294534656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IR MAC Template">
  <a:themeElements>
    <a:clrScheme name="Benutzerdefiniert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66666"/>
      </a:hlink>
      <a:folHlink>
        <a:srgbClr val="800080"/>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DBB63"/>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lstStyle>
        <a:defPPr algn="l">
          <a:defRPr dirty="0" smtClean="0"/>
        </a:defPPr>
      </a:lstStyle>
    </a:tx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FAIR MAC Template</Template>
  <TotalTime>0</TotalTime>
  <Words>513</Words>
  <Application>Microsoft Office PowerPoint</Application>
  <PresentationFormat>Bildschirmpräsentation (4:3)</PresentationFormat>
  <Paragraphs>53</Paragraphs>
  <Slides>5</Slides>
  <Notes>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5</vt:i4>
      </vt:variant>
    </vt:vector>
  </HeadingPairs>
  <TitlesOfParts>
    <vt:vector size="10" baseType="lpstr">
      <vt:lpstr>ＭＳ Ｐゴシック</vt:lpstr>
      <vt:lpstr>Arial</vt:lpstr>
      <vt:lpstr>Calibri</vt:lpstr>
      <vt:lpstr>Wingdings</vt:lpstr>
      <vt:lpstr>FAIR MAC Template</vt:lpstr>
      <vt:lpstr>Requirements to Controls for FAIR-HEBT Commissioning</vt:lpstr>
      <vt:lpstr>HEBT – Short Overview </vt:lpstr>
      <vt:lpstr>Requirements (to Controls) –  HEBT technical subsystems</vt:lpstr>
      <vt:lpstr>Requirements (to Controls) –  HEBT Commissioning</vt:lpstr>
      <vt:lpstr>PowerPoint-Präsentation</vt:lpstr>
    </vt:vector>
  </TitlesOfParts>
  <Company>GSI Helmholzzentrum für Schwerionenforschung mbH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Hagenbuck, Frank Dr.</dc:creator>
  <cp:lastModifiedBy>Hagenbuck, Frank Dr.</cp:lastModifiedBy>
  <cp:revision>1096</cp:revision>
  <cp:lastPrinted>2020-05-22T09:43:06Z</cp:lastPrinted>
  <dcterms:created xsi:type="dcterms:W3CDTF">2015-11-27T08:04:52Z</dcterms:created>
  <dcterms:modified xsi:type="dcterms:W3CDTF">2020-09-17T08:08:36Z</dcterms:modified>
</cp:coreProperties>
</file>