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5" r:id="rId4"/>
    <p:sldId id="314" r:id="rId5"/>
    <p:sldId id="316" r:id="rId6"/>
    <p:sldId id="319" r:id="rId7"/>
    <p:sldId id="311" r:id="rId8"/>
    <p:sldId id="312" r:id="rId9"/>
    <p:sldId id="313" r:id="rId10"/>
    <p:sldId id="301" r:id="rId11"/>
    <p:sldId id="305" r:id="rId12"/>
    <p:sldId id="306" r:id="rId13"/>
    <p:sldId id="307" r:id="rId14"/>
    <p:sldId id="317" r:id="rId15"/>
    <p:sldId id="318" r:id="rId16"/>
    <p:sldId id="315" r:id="rId17"/>
    <p:sldId id="302" r:id="rId18"/>
    <p:sldId id="297" r:id="rId19"/>
    <p:sldId id="298" r:id="rId20"/>
    <p:sldId id="308" r:id="rId21"/>
    <p:sldId id="291" r:id="rId22"/>
    <p:sldId id="275" r:id="rId23"/>
    <p:sldId id="290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00"/>
    <a:srgbClr val="66FFCC"/>
    <a:srgbClr val="3399FF"/>
    <a:srgbClr val="3366FF"/>
    <a:srgbClr val="CC0000"/>
    <a:srgbClr val="FDBB63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151" d="100"/>
          <a:sy n="151" d="100"/>
        </p:scale>
        <p:origin x="2016" y="144"/>
      </p:cViewPr>
      <p:guideLst>
        <p:guide orient="horz" pos="24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defRPr sz="1800"/>
            </a:lvl1pPr>
            <a:lvl2pPr marL="539750" indent="-273050">
              <a:defRPr sz="1600"/>
            </a:lvl2pPr>
            <a:lvl3pPr marL="719138" indent="-179388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defRPr lang="de-DE" sz="1600" dirty="0" smtClean="0"/>
            </a:lvl1pPr>
            <a:lvl2pPr marL="355600" indent="-173038">
              <a:defRPr lang="de-DE" sz="1400" dirty="0" smtClean="0"/>
            </a:lvl2pPr>
            <a:lvl3pPr marL="539750" indent="-184150">
              <a:defRPr lang="de-DE" sz="1200" dirty="0" smtClean="0"/>
            </a:lvl3pPr>
            <a:lvl4pPr marL="625475" indent="-85725">
              <a:defRPr lang="de-DE" sz="1100" dirty="0" smtClean="0"/>
            </a:lvl4pPr>
            <a:lvl5pPr marL="808038" indent="-85725">
              <a:defRPr lang="de-DE" sz="105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4671290" y="1600199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defRPr lang="de-DE" sz="1600" dirty="0" smtClean="0"/>
            </a:lvl1pPr>
            <a:lvl2pPr marL="355600" indent="-173038">
              <a:defRPr lang="de-DE" sz="1400" dirty="0" smtClean="0"/>
            </a:lvl2pPr>
            <a:lvl3pPr marL="539750" indent="-184150">
              <a:defRPr lang="de-DE" sz="1200" dirty="0" smtClean="0"/>
            </a:lvl3pPr>
            <a:lvl4pPr marL="625475" indent="-85725">
              <a:defRPr lang="de-DE" sz="1100" dirty="0" smtClean="0"/>
            </a:lvl4pPr>
            <a:lvl5pPr marL="808038" indent="-85725">
              <a:defRPr lang="de-DE" sz="105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1"/>
          </p:nvPr>
        </p:nvSpPr>
        <p:spPr>
          <a:xfrm>
            <a:off x="7100456" y="6552643"/>
            <a:ext cx="848374" cy="365125"/>
          </a:xfrm>
        </p:spPr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defRPr lang="de-DE" sz="1600" dirty="0" smtClean="0"/>
            </a:lvl1pPr>
            <a:lvl2pPr marL="355600" indent="-173038">
              <a:defRPr lang="de-DE" sz="1400" dirty="0" smtClean="0"/>
            </a:lvl2pPr>
            <a:lvl3pPr marL="539750" indent="-184150">
              <a:defRPr lang="de-DE" sz="1200" dirty="0" smtClean="0"/>
            </a:lvl3pPr>
            <a:lvl4pPr marL="625475" indent="-85725">
              <a:defRPr lang="de-DE" sz="1100" dirty="0" smtClean="0"/>
            </a:lvl4pPr>
            <a:lvl5pPr marL="808038" indent="-85725">
              <a:defRPr lang="de-DE" sz="105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539750" indent="-2730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719138" indent="-179388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896938" indent="-1778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1074738" indent="-1778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379133"/>
            <a:ext cx="6607516" cy="1645097"/>
          </a:xfrm>
        </p:spPr>
        <p:txBody>
          <a:bodyPr/>
          <a:lstStyle/>
          <a:p>
            <a:r>
              <a:rPr lang="en-US" sz="2800" b="0" dirty="0" smtClean="0"/>
              <a:t>Required Tools for Commissioning of SIS100 and SIS18</a:t>
            </a:r>
            <a:endParaRPr lang="de-DE" sz="28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707"/>
            <a:ext cx="6400800" cy="89490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D. Ondreka, </a:t>
            </a:r>
            <a:r>
              <a:rPr lang="en-US" sz="1400" dirty="0" smtClean="0"/>
              <a:t>on behalf of SP SIS100/SIS18</a:t>
            </a:r>
            <a:endParaRPr lang="en-US" sz="1400" dirty="0" smtClean="0"/>
          </a:p>
          <a:p>
            <a:r>
              <a:rPr lang="en-US" sz="1400" dirty="0" smtClean="0"/>
              <a:t>Controls Workshop</a:t>
            </a:r>
          </a:p>
          <a:p>
            <a:r>
              <a:rPr lang="en-US" sz="1400" dirty="0" smtClean="0"/>
              <a:t>GSI, 17.09.2020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Control:</a:t>
            </a:r>
            <a:br>
              <a:rPr lang="en-US" dirty="0" smtClean="0"/>
            </a:br>
            <a:r>
              <a:rPr lang="en-US" dirty="0" smtClean="0"/>
              <a:t>Patterns and Chains for Parallel Operation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34846" y="1347368"/>
            <a:ext cx="4038600" cy="5021682"/>
          </a:xfrm>
        </p:spPr>
        <p:txBody>
          <a:bodyPr>
            <a:normAutofit/>
          </a:bodyPr>
          <a:lstStyle/>
          <a:p>
            <a:r>
              <a:rPr lang="en-US" dirty="0"/>
              <a:t>Concepts for modeling beam patterns</a:t>
            </a:r>
          </a:p>
          <a:p>
            <a:pPr lvl="1"/>
            <a:r>
              <a:rPr lang="en-US" dirty="0"/>
              <a:t>Pattern</a:t>
            </a:r>
            <a:br>
              <a:rPr lang="en-US" dirty="0"/>
            </a:br>
            <a:r>
              <a:rPr lang="en-US" dirty="0"/>
              <a:t>Block of cycle executions across the</a:t>
            </a:r>
            <a:br>
              <a:rPr lang="en-US" dirty="0"/>
            </a:br>
            <a:r>
              <a:rPr lang="en-US" dirty="0"/>
              <a:t>facility to deliver a certain beam pattern</a:t>
            </a:r>
          </a:p>
          <a:p>
            <a:pPr lvl="1"/>
            <a:r>
              <a:rPr lang="en-US" dirty="0"/>
              <a:t>Chain</a:t>
            </a:r>
            <a:br>
              <a:rPr lang="en-US" dirty="0"/>
            </a:br>
            <a:r>
              <a:rPr lang="en-US" dirty="0"/>
              <a:t>Sequence of cycles spanning machines to deliver beam to a single experiment</a:t>
            </a:r>
          </a:p>
          <a:p>
            <a:endParaRPr lang="en-US" dirty="0" smtClean="0"/>
          </a:p>
          <a:p>
            <a:r>
              <a:rPr lang="en-US" dirty="0" smtClean="0"/>
              <a:t>Use of patterns during commissioning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patterns for disjoint </a:t>
            </a:r>
            <a:r>
              <a:rPr lang="en-US" dirty="0" smtClean="0"/>
              <a:t>parts</a:t>
            </a:r>
            <a:endParaRPr lang="en-US" dirty="0"/>
          </a:p>
          <a:p>
            <a:pPr lvl="2"/>
            <a:r>
              <a:rPr lang="en-US" dirty="0" smtClean="0"/>
              <a:t>SIS100 dry runs independent of GSI operation</a:t>
            </a:r>
          </a:p>
          <a:p>
            <a:pPr lvl="1"/>
            <a:r>
              <a:rPr lang="en-US" dirty="0" smtClean="0"/>
              <a:t>Combined periodic patterns</a:t>
            </a:r>
          </a:p>
          <a:p>
            <a:pPr lvl="2"/>
            <a:r>
              <a:rPr lang="en-US" dirty="0" smtClean="0"/>
              <a:t>SIS100 beam commissioning in parallel to operation of SIS18 for experiments</a:t>
            </a:r>
            <a:endParaRPr lang="en-US" dirty="0"/>
          </a:p>
          <a:p>
            <a:pPr lvl="1"/>
            <a:r>
              <a:rPr lang="en-US" dirty="0" smtClean="0"/>
              <a:t>User interface for fast adaptation of patterns or creation of new patterns required</a:t>
            </a:r>
          </a:p>
          <a:p>
            <a:endParaRPr lang="en-US" dirty="0" smtClean="0"/>
          </a:p>
          <a:p>
            <a:r>
              <a:rPr lang="en-US" dirty="0" smtClean="0"/>
              <a:t>Requirements for parallel operation</a:t>
            </a:r>
          </a:p>
          <a:p>
            <a:pPr lvl="1"/>
            <a:r>
              <a:rPr lang="en-US" dirty="0" smtClean="0"/>
              <a:t>Nested chains SIS100 BC parallel to SIS18</a:t>
            </a:r>
            <a:endParaRPr lang="en-US" dirty="0"/>
          </a:p>
          <a:p>
            <a:endParaRPr lang="de-DE" dirty="0"/>
          </a:p>
        </p:txBody>
      </p:sp>
      <p:grpSp>
        <p:nvGrpSpPr>
          <p:cNvPr id="98" name="Gruppieren 97"/>
          <p:cNvGrpSpPr/>
          <p:nvPr/>
        </p:nvGrpSpPr>
        <p:grpSpPr>
          <a:xfrm>
            <a:off x="4981572" y="1651393"/>
            <a:ext cx="3656707" cy="980613"/>
            <a:chOff x="4981572" y="1651393"/>
            <a:chExt cx="3656707" cy="98061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981572" y="2022406"/>
              <a:ext cx="3656707" cy="609600"/>
              <a:chOff x="4981572" y="1608519"/>
              <a:chExt cx="3656707" cy="609600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4981572" y="1608519"/>
                <a:ext cx="3656707" cy="609600"/>
                <a:chOff x="4981572" y="1608519"/>
                <a:chExt cx="3656707" cy="609600"/>
              </a:xfrm>
            </p:grpSpPr>
            <p:grpSp>
              <p:nvGrpSpPr>
                <p:cNvPr id="11" name="Group 174"/>
                <p:cNvGrpSpPr>
                  <a:grpSpLocks/>
                </p:cNvGrpSpPr>
                <p:nvPr/>
              </p:nvGrpSpPr>
              <p:grpSpPr bwMode="auto">
                <a:xfrm>
                  <a:off x="4981572" y="1608519"/>
                  <a:ext cx="503237" cy="609600"/>
                  <a:chOff x="140" y="3117"/>
                  <a:chExt cx="317" cy="384"/>
                </a:xfrm>
              </p:grpSpPr>
              <p:sp>
                <p:nvSpPr>
                  <p:cNvPr id="39" name="Text Box 1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" y="3117"/>
                    <a:ext cx="264" cy="1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de-DE" sz="1200" dirty="0"/>
                      <a:t>SIS18</a:t>
                    </a:r>
                    <a:endParaRPr lang="de-DE" altLang="de-DE" sz="1200" dirty="0"/>
                  </a:p>
                </p:txBody>
              </p:sp>
              <p:sp>
                <p:nvSpPr>
                  <p:cNvPr id="40" name="Text Box 1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" y="3248"/>
                    <a:ext cx="317" cy="1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de-DE" sz="1200" dirty="0"/>
                      <a:t>SIS100</a:t>
                    </a:r>
                    <a:endParaRPr lang="de-DE" altLang="de-DE" sz="1200" dirty="0"/>
                  </a:p>
                </p:txBody>
              </p:sp>
              <p:sp>
                <p:nvSpPr>
                  <p:cNvPr id="41" name="Text Box 1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" y="3385"/>
                    <a:ext cx="199" cy="1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de-DE" sz="1200" dirty="0"/>
                      <a:t>ESR</a:t>
                    </a:r>
                    <a:endParaRPr lang="de-DE" altLang="de-DE" sz="1200" dirty="0"/>
                  </a:p>
                </p:txBody>
              </p:sp>
            </p:grpSp>
            <p:grpSp>
              <p:nvGrpSpPr>
                <p:cNvPr id="12" name="Gruppieren 11"/>
                <p:cNvGrpSpPr>
                  <a:grpSpLocks noChangeAspect="1"/>
                </p:cNvGrpSpPr>
                <p:nvPr/>
              </p:nvGrpSpPr>
              <p:grpSpPr>
                <a:xfrm>
                  <a:off x="5535770" y="1636113"/>
                  <a:ext cx="3102509" cy="557927"/>
                  <a:chOff x="1353822" y="5494860"/>
                  <a:chExt cx="3447232" cy="619919"/>
                </a:xfrm>
              </p:grpSpPr>
              <p:grpSp>
                <p:nvGrpSpPr>
                  <p:cNvPr id="13" name="Gruppieren 12"/>
                  <p:cNvGrpSpPr/>
                  <p:nvPr/>
                </p:nvGrpSpPr>
                <p:grpSpPr>
                  <a:xfrm>
                    <a:off x="1776413" y="5494860"/>
                    <a:ext cx="2298384" cy="617539"/>
                    <a:chOff x="950913" y="5494860"/>
                    <a:chExt cx="2298384" cy="617539"/>
                  </a:xfrm>
                </p:grpSpPr>
                <p:grpSp>
                  <p:nvGrpSpPr>
                    <p:cNvPr id="29" name="Gruppieren 28"/>
                    <p:cNvGrpSpPr/>
                    <p:nvPr/>
                  </p:nvGrpSpPr>
                  <p:grpSpPr>
                    <a:xfrm>
                      <a:off x="950913" y="5497240"/>
                      <a:ext cx="2198687" cy="396697"/>
                      <a:chOff x="950913" y="5497240"/>
                      <a:chExt cx="2198687" cy="396697"/>
                    </a:xfrm>
                  </p:grpSpPr>
                  <p:sp>
                    <p:nvSpPr>
                      <p:cNvPr id="35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551" y="5713937"/>
                        <a:ext cx="2178049" cy="1800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  <a:extLst/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grpSp>
                    <p:nvGrpSpPr>
                      <p:cNvPr id="36" name="Gruppieren 35"/>
                      <p:cNvGrpSpPr/>
                      <p:nvPr/>
                    </p:nvGrpSpPr>
                    <p:grpSpPr>
                      <a:xfrm>
                        <a:off x="950913" y="5497240"/>
                        <a:ext cx="58738" cy="324648"/>
                        <a:chOff x="950913" y="5497240"/>
                        <a:chExt cx="58738" cy="324648"/>
                      </a:xfrm>
                    </p:grpSpPr>
                    <p:sp>
                      <p:nvSpPr>
                        <p:cNvPr id="37" name="Rectangl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0913" y="5497240"/>
                          <a:ext cx="58738" cy="179388"/>
                        </a:xfrm>
                        <a:prstGeom prst="rect">
                          <a:avLst/>
                        </a:prstGeom>
                        <a:solidFill>
                          <a:srgbClr val="CC0000"/>
                        </a:solidFill>
                        <a:ln w="9525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de-DE"/>
                          </a:defPPr>
                          <a:lvl1pPr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  <p:sp>
                      <p:nvSpPr>
                        <p:cNvPr id="38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89784" y="5569475"/>
                          <a:ext cx="0" cy="2524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 type="triangle" w="sm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de-DE"/>
                          </a:defPPr>
                          <a:lvl1pPr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0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1084" y="5494861"/>
                      <a:ext cx="2208213" cy="617538"/>
                      <a:chOff x="945" y="3132"/>
                      <a:chExt cx="1391" cy="389"/>
                    </a:xfrm>
                  </p:grpSpPr>
                  <p:sp>
                    <p:nvSpPr>
                      <p:cNvPr id="32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3408"/>
                        <a:ext cx="1337" cy="113"/>
                      </a:xfrm>
                      <a:prstGeom prst="rect">
                        <a:avLst/>
                      </a:prstGeom>
                      <a:solidFill>
                        <a:srgbClr val="66FFCC"/>
                      </a:solidFill>
                      <a:ln w="9525" algn="ctr">
                        <a:solidFill>
                          <a:schemeClr val="bg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33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3132"/>
                        <a:ext cx="98" cy="113"/>
                      </a:xfrm>
                      <a:prstGeom prst="rect">
                        <a:avLst/>
                      </a:prstGeom>
                      <a:solidFill>
                        <a:srgbClr val="66FFCC"/>
                      </a:solidFill>
                      <a:ln w="9525" algn="ctr">
                        <a:solidFill>
                          <a:schemeClr val="bg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34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74"/>
                        <a:ext cx="0" cy="29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1267" y="5494860"/>
                      <a:ext cx="1872614" cy="184149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  <p:grpSp>
                <p:nvGrpSpPr>
                  <p:cNvPr id="14" name="Gruppieren 13"/>
                  <p:cNvGrpSpPr/>
                  <p:nvPr/>
                </p:nvGrpSpPr>
                <p:grpSpPr>
                  <a:xfrm>
                    <a:off x="3993333" y="5497239"/>
                    <a:ext cx="807721" cy="617540"/>
                    <a:chOff x="950913" y="5494859"/>
                    <a:chExt cx="807721" cy="617540"/>
                  </a:xfrm>
                </p:grpSpPr>
                <p:grpSp>
                  <p:nvGrpSpPr>
                    <p:cNvPr id="19" name="Gruppieren 18"/>
                    <p:cNvGrpSpPr/>
                    <p:nvPr/>
                  </p:nvGrpSpPr>
                  <p:grpSpPr>
                    <a:xfrm>
                      <a:off x="950913" y="5497240"/>
                      <a:ext cx="807721" cy="396697"/>
                      <a:chOff x="950913" y="5497240"/>
                      <a:chExt cx="807721" cy="396697"/>
                    </a:xfrm>
                  </p:grpSpPr>
                  <p:sp>
                    <p:nvSpPr>
                      <p:cNvPr id="25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551" y="5713937"/>
                        <a:ext cx="787083" cy="180000"/>
                      </a:xfrm>
                      <a:prstGeom prst="rect">
                        <a:avLst/>
                      </a:prstGeom>
                      <a:solidFill>
                        <a:srgbClr val="C00000">
                          <a:alpha val="30000"/>
                        </a:srgb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  <a:extLst/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grpSp>
                    <p:nvGrpSpPr>
                      <p:cNvPr id="26" name="Gruppieren 25"/>
                      <p:cNvGrpSpPr/>
                      <p:nvPr/>
                    </p:nvGrpSpPr>
                    <p:grpSpPr>
                      <a:xfrm>
                        <a:off x="950913" y="5497240"/>
                        <a:ext cx="58738" cy="324648"/>
                        <a:chOff x="950913" y="5497240"/>
                        <a:chExt cx="58738" cy="324648"/>
                      </a:xfrm>
                    </p:grpSpPr>
                    <p:sp>
                      <p:nvSpPr>
                        <p:cNvPr id="27" name="Rectangl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0913" y="5497240"/>
                          <a:ext cx="58738" cy="180000"/>
                        </a:xfrm>
                        <a:prstGeom prst="rect">
                          <a:avLst/>
                        </a:prstGeom>
                        <a:solidFill>
                          <a:srgbClr val="C00000">
                            <a:alpha val="30000"/>
                          </a:srgbClr>
                        </a:solidFill>
                        <a:ln w="9525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de-DE"/>
                          </a:defPPr>
                          <a:lvl1pPr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  <p:sp>
                      <p:nvSpPr>
                        <p:cNvPr id="28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89784" y="5569475"/>
                          <a:ext cx="0" cy="2524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 type="triangle" w="sm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de-DE"/>
                          </a:defPPr>
                          <a:lvl1pPr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6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0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1084" y="5494861"/>
                      <a:ext cx="717550" cy="617538"/>
                      <a:chOff x="945" y="3132"/>
                      <a:chExt cx="452" cy="389"/>
                    </a:xfrm>
                  </p:grpSpPr>
                  <p:sp>
                    <p:nvSpPr>
                      <p:cNvPr id="22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3408"/>
                        <a:ext cx="398" cy="113"/>
                      </a:xfrm>
                      <a:prstGeom prst="rect">
                        <a:avLst/>
                      </a:prstGeom>
                      <a:solidFill>
                        <a:srgbClr val="66FFCC">
                          <a:alpha val="30000"/>
                        </a:srgbClr>
                      </a:solidFill>
                      <a:ln w="9525" algn="ctr">
                        <a:solidFill>
                          <a:schemeClr val="bg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23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3132"/>
                        <a:ext cx="98" cy="113"/>
                      </a:xfrm>
                      <a:prstGeom prst="rect">
                        <a:avLst/>
                      </a:prstGeom>
                      <a:solidFill>
                        <a:srgbClr val="66FFCC">
                          <a:alpha val="30000"/>
                        </a:srgbClr>
                      </a:solidFill>
                      <a:ln w="9525" algn="ctr">
                        <a:solidFill>
                          <a:schemeClr val="bg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24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74"/>
                        <a:ext cx="0" cy="29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1267" y="5494859"/>
                      <a:ext cx="527367" cy="180000"/>
                    </a:xfrm>
                    <a:prstGeom prst="rect">
                      <a:avLst/>
                    </a:prstGeom>
                    <a:solidFill>
                      <a:srgbClr val="3399FF">
                        <a:alpha val="30000"/>
                      </a:srgb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  <p:grpSp>
                <p:nvGrpSpPr>
                  <p:cNvPr id="15" name="Gruppieren 14"/>
                  <p:cNvGrpSpPr/>
                  <p:nvPr/>
                </p:nvGrpSpPr>
                <p:grpSpPr>
                  <a:xfrm>
                    <a:off x="1353822" y="5494860"/>
                    <a:ext cx="510967" cy="617551"/>
                    <a:chOff x="1353822" y="5494860"/>
                    <a:chExt cx="510967" cy="617551"/>
                  </a:xfrm>
                </p:grpSpPr>
                <p:sp>
                  <p:nvSpPr>
                    <p:cNvPr id="1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822" y="5713937"/>
                      <a:ext cx="411271" cy="180000"/>
                    </a:xfrm>
                    <a:prstGeom prst="rect">
                      <a:avLst/>
                    </a:prstGeom>
                    <a:solidFill>
                      <a:srgbClr val="C00000">
                        <a:alpha val="30000"/>
                      </a:srgb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7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822" y="5933023"/>
                      <a:ext cx="510967" cy="179388"/>
                    </a:xfrm>
                    <a:prstGeom prst="rect">
                      <a:avLst/>
                    </a:prstGeom>
                    <a:solidFill>
                      <a:srgbClr val="66FFCC">
                        <a:alpha val="30000"/>
                      </a:srgbClr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8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822" y="5494860"/>
                      <a:ext cx="365552" cy="184149"/>
                    </a:xfrm>
                    <a:prstGeom prst="rect">
                      <a:avLst/>
                    </a:prstGeom>
                    <a:solidFill>
                      <a:srgbClr val="3399FF">
                        <a:alpha val="30000"/>
                      </a:srgb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0" name="Freeform 229"/>
              <p:cNvSpPr>
                <a:spLocks noChangeAspect="1"/>
              </p:cNvSpPr>
              <p:nvPr/>
            </p:nvSpPr>
            <p:spPr bwMode="auto">
              <a:xfrm>
                <a:off x="5891118" y="1625339"/>
                <a:ext cx="2120395" cy="580470"/>
              </a:xfrm>
              <a:custGeom>
                <a:avLst/>
                <a:gdLst>
                  <a:gd name="T0" fmla="*/ 0 w 2732"/>
                  <a:gd name="T1" fmla="*/ 0 h 404"/>
                  <a:gd name="T2" fmla="*/ 0 w 2732"/>
                  <a:gd name="T3" fmla="*/ 136 h 404"/>
                  <a:gd name="T4" fmla="*/ 20 w 2732"/>
                  <a:gd name="T5" fmla="*/ 136 h 404"/>
                  <a:gd name="T6" fmla="*/ 20 w 2732"/>
                  <a:gd name="T7" fmla="*/ 268 h 404"/>
                  <a:gd name="T8" fmla="*/ 472 w 2732"/>
                  <a:gd name="T9" fmla="*/ 268 h 404"/>
                  <a:gd name="T10" fmla="*/ 472 w 2732"/>
                  <a:gd name="T11" fmla="*/ 404 h 404"/>
                  <a:gd name="T12" fmla="*/ 2732 w 2732"/>
                  <a:gd name="T13" fmla="*/ 404 h 404"/>
                  <a:gd name="T14" fmla="*/ 2732 w 2732"/>
                  <a:gd name="T15" fmla="*/ 268 h 404"/>
                  <a:gd name="T16" fmla="*/ 2288 w 2732"/>
                  <a:gd name="T17" fmla="*/ 268 h 404"/>
                  <a:gd name="T18" fmla="*/ 2288 w 2732"/>
                  <a:gd name="T19" fmla="*/ 136 h 404"/>
                  <a:gd name="T20" fmla="*/ 2260 w 2732"/>
                  <a:gd name="T21" fmla="*/ 136 h 404"/>
                  <a:gd name="T22" fmla="*/ 2260 w 2732"/>
                  <a:gd name="T23" fmla="*/ 0 h 404"/>
                  <a:gd name="T24" fmla="*/ 0 w 2732"/>
                  <a:gd name="T25" fmla="*/ 0 h 404"/>
                  <a:gd name="connsiteX0" fmla="*/ 0 w 10000"/>
                  <a:gd name="connsiteY0" fmla="*/ 0 h 10000"/>
                  <a:gd name="connsiteX1" fmla="*/ 0 w 10000"/>
                  <a:gd name="connsiteY1" fmla="*/ 3366 h 10000"/>
                  <a:gd name="connsiteX2" fmla="*/ 73 w 10000"/>
                  <a:gd name="connsiteY2" fmla="*/ 3366 h 10000"/>
                  <a:gd name="connsiteX3" fmla="*/ 73 w 10000"/>
                  <a:gd name="connsiteY3" fmla="*/ 6634 h 10000"/>
                  <a:gd name="connsiteX4" fmla="*/ 641 w 10000"/>
                  <a:gd name="connsiteY4" fmla="*/ 6561 h 10000"/>
                  <a:gd name="connsiteX5" fmla="*/ 1728 w 10000"/>
                  <a:gd name="connsiteY5" fmla="*/ 10000 h 10000"/>
                  <a:gd name="connsiteX6" fmla="*/ 10000 w 10000"/>
                  <a:gd name="connsiteY6" fmla="*/ 10000 h 10000"/>
                  <a:gd name="connsiteX7" fmla="*/ 10000 w 10000"/>
                  <a:gd name="connsiteY7" fmla="*/ 6634 h 10000"/>
                  <a:gd name="connsiteX8" fmla="*/ 8375 w 10000"/>
                  <a:gd name="connsiteY8" fmla="*/ 6634 h 10000"/>
                  <a:gd name="connsiteX9" fmla="*/ 8375 w 10000"/>
                  <a:gd name="connsiteY9" fmla="*/ 3366 h 10000"/>
                  <a:gd name="connsiteX10" fmla="*/ 8272 w 10000"/>
                  <a:gd name="connsiteY10" fmla="*/ 3366 h 10000"/>
                  <a:gd name="connsiteX11" fmla="*/ 8272 w 10000"/>
                  <a:gd name="connsiteY11" fmla="*/ 0 h 10000"/>
                  <a:gd name="connsiteX12" fmla="*/ 0 w 10000"/>
                  <a:gd name="connsiteY12" fmla="*/ 0 h 10000"/>
                  <a:gd name="connsiteX0" fmla="*/ 0 w 10000"/>
                  <a:gd name="connsiteY0" fmla="*/ 0 h 10073"/>
                  <a:gd name="connsiteX1" fmla="*/ 0 w 10000"/>
                  <a:gd name="connsiteY1" fmla="*/ 3366 h 10073"/>
                  <a:gd name="connsiteX2" fmla="*/ 73 w 10000"/>
                  <a:gd name="connsiteY2" fmla="*/ 3366 h 10073"/>
                  <a:gd name="connsiteX3" fmla="*/ 73 w 10000"/>
                  <a:gd name="connsiteY3" fmla="*/ 6634 h 10073"/>
                  <a:gd name="connsiteX4" fmla="*/ 641 w 10000"/>
                  <a:gd name="connsiteY4" fmla="*/ 6561 h 10073"/>
                  <a:gd name="connsiteX5" fmla="*/ 607 w 10000"/>
                  <a:gd name="connsiteY5" fmla="*/ 10073 h 10073"/>
                  <a:gd name="connsiteX6" fmla="*/ 10000 w 10000"/>
                  <a:gd name="connsiteY6" fmla="*/ 10000 h 10073"/>
                  <a:gd name="connsiteX7" fmla="*/ 10000 w 10000"/>
                  <a:gd name="connsiteY7" fmla="*/ 6634 h 10073"/>
                  <a:gd name="connsiteX8" fmla="*/ 8375 w 10000"/>
                  <a:gd name="connsiteY8" fmla="*/ 6634 h 10073"/>
                  <a:gd name="connsiteX9" fmla="*/ 8375 w 10000"/>
                  <a:gd name="connsiteY9" fmla="*/ 3366 h 10073"/>
                  <a:gd name="connsiteX10" fmla="*/ 8272 w 10000"/>
                  <a:gd name="connsiteY10" fmla="*/ 3366 h 10073"/>
                  <a:gd name="connsiteX11" fmla="*/ 8272 w 10000"/>
                  <a:gd name="connsiteY11" fmla="*/ 0 h 10073"/>
                  <a:gd name="connsiteX12" fmla="*/ 0 w 10000"/>
                  <a:gd name="connsiteY12" fmla="*/ 0 h 10073"/>
                  <a:gd name="connsiteX0" fmla="*/ 0 w 10000"/>
                  <a:gd name="connsiteY0" fmla="*/ 0 h 10073"/>
                  <a:gd name="connsiteX1" fmla="*/ 0 w 10000"/>
                  <a:gd name="connsiteY1" fmla="*/ 3366 h 10073"/>
                  <a:gd name="connsiteX2" fmla="*/ 73 w 10000"/>
                  <a:gd name="connsiteY2" fmla="*/ 3366 h 10073"/>
                  <a:gd name="connsiteX3" fmla="*/ 73 w 10000"/>
                  <a:gd name="connsiteY3" fmla="*/ 6634 h 10073"/>
                  <a:gd name="connsiteX4" fmla="*/ 607 w 10000"/>
                  <a:gd name="connsiteY4" fmla="*/ 6708 h 10073"/>
                  <a:gd name="connsiteX5" fmla="*/ 607 w 10000"/>
                  <a:gd name="connsiteY5" fmla="*/ 10073 h 10073"/>
                  <a:gd name="connsiteX6" fmla="*/ 10000 w 10000"/>
                  <a:gd name="connsiteY6" fmla="*/ 10000 h 10073"/>
                  <a:gd name="connsiteX7" fmla="*/ 10000 w 10000"/>
                  <a:gd name="connsiteY7" fmla="*/ 6634 h 10073"/>
                  <a:gd name="connsiteX8" fmla="*/ 8375 w 10000"/>
                  <a:gd name="connsiteY8" fmla="*/ 6634 h 10073"/>
                  <a:gd name="connsiteX9" fmla="*/ 8375 w 10000"/>
                  <a:gd name="connsiteY9" fmla="*/ 3366 h 10073"/>
                  <a:gd name="connsiteX10" fmla="*/ 8272 w 10000"/>
                  <a:gd name="connsiteY10" fmla="*/ 3366 h 10073"/>
                  <a:gd name="connsiteX11" fmla="*/ 8272 w 10000"/>
                  <a:gd name="connsiteY11" fmla="*/ 0 h 10073"/>
                  <a:gd name="connsiteX12" fmla="*/ 0 w 10000"/>
                  <a:gd name="connsiteY12" fmla="*/ 0 h 10073"/>
                  <a:gd name="connsiteX0" fmla="*/ 0 w 10000"/>
                  <a:gd name="connsiteY0" fmla="*/ 0 h 10073"/>
                  <a:gd name="connsiteX1" fmla="*/ 0 w 10000"/>
                  <a:gd name="connsiteY1" fmla="*/ 3366 h 10073"/>
                  <a:gd name="connsiteX2" fmla="*/ 73 w 10000"/>
                  <a:gd name="connsiteY2" fmla="*/ 3366 h 10073"/>
                  <a:gd name="connsiteX3" fmla="*/ 73 w 10000"/>
                  <a:gd name="connsiteY3" fmla="*/ 6634 h 10073"/>
                  <a:gd name="connsiteX4" fmla="*/ 607 w 10000"/>
                  <a:gd name="connsiteY4" fmla="*/ 6708 h 10073"/>
                  <a:gd name="connsiteX5" fmla="*/ 607 w 10000"/>
                  <a:gd name="connsiteY5" fmla="*/ 10073 h 10073"/>
                  <a:gd name="connsiteX6" fmla="*/ 8637 w 10000"/>
                  <a:gd name="connsiteY6" fmla="*/ 10000 h 10073"/>
                  <a:gd name="connsiteX7" fmla="*/ 10000 w 10000"/>
                  <a:gd name="connsiteY7" fmla="*/ 6634 h 10073"/>
                  <a:gd name="connsiteX8" fmla="*/ 8375 w 10000"/>
                  <a:gd name="connsiteY8" fmla="*/ 6634 h 10073"/>
                  <a:gd name="connsiteX9" fmla="*/ 8375 w 10000"/>
                  <a:gd name="connsiteY9" fmla="*/ 3366 h 10073"/>
                  <a:gd name="connsiteX10" fmla="*/ 8272 w 10000"/>
                  <a:gd name="connsiteY10" fmla="*/ 3366 h 10073"/>
                  <a:gd name="connsiteX11" fmla="*/ 8272 w 10000"/>
                  <a:gd name="connsiteY11" fmla="*/ 0 h 10073"/>
                  <a:gd name="connsiteX12" fmla="*/ 0 w 10000"/>
                  <a:gd name="connsiteY12" fmla="*/ 0 h 10073"/>
                  <a:gd name="connsiteX0" fmla="*/ 0 w 8637"/>
                  <a:gd name="connsiteY0" fmla="*/ 0 h 10073"/>
                  <a:gd name="connsiteX1" fmla="*/ 0 w 8637"/>
                  <a:gd name="connsiteY1" fmla="*/ 3366 h 10073"/>
                  <a:gd name="connsiteX2" fmla="*/ 73 w 8637"/>
                  <a:gd name="connsiteY2" fmla="*/ 3366 h 10073"/>
                  <a:gd name="connsiteX3" fmla="*/ 73 w 8637"/>
                  <a:gd name="connsiteY3" fmla="*/ 6634 h 10073"/>
                  <a:gd name="connsiteX4" fmla="*/ 607 w 8637"/>
                  <a:gd name="connsiteY4" fmla="*/ 6708 h 10073"/>
                  <a:gd name="connsiteX5" fmla="*/ 607 w 8637"/>
                  <a:gd name="connsiteY5" fmla="*/ 10073 h 10073"/>
                  <a:gd name="connsiteX6" fmla="*/ 8637 w 8637"/>
                  <a:gd name="connsiteY6" fmla="*/ 10000 h 10073"/>
                  <a:gd name="connsiteX7" fmla="*/ 8637 w 8637"/>
                  <a:gd name="connsiteY7" fmla="*/ 7001 h 10073"/>
                  <a:gd name="connsiteX8" fmla="*/ 8375 w 8637"/>
                  <a:gd name="connsiteY8" fmla="*/ 6634 h 10073"/>
                  <a:gd name="connsiteX9" fmla="*/ 8375 w 8637"/>
                  <a:gd name="connsiteY9" fmla="*/ 3366 h 10073"/>
                  <a:gd name="connsiteX10" fmla="*/ 8272 w 8637"/>
                  <a:gd name="connsiteY10" fmla="*/ 3366 h 10073"/>
                  <a:gd name="connsiteX11" fmla="*/ 8272 w 8637"/>
                  <a:gd name="connsiteY11" fmla="*/ 0 h 10073"/>
                  <a:gd name="connsiteX12" fmla="*/ 0 w 8637"/>
                  <a:gd name="connsiteY12" fmla="*/ 0 h 10073"/>
                  <a:gd name="connsiteX0" fmla="*/ 0 w 10040"/>
                  <a:gd name="connsiteY0" fmla="*/ 0 h 10000"/>
                  <a:gd name="connsiteX1" fmla="*/ 0 w 10040"/>
                  <a:gd name="connsiteY1" fmla="*/ 3342 h 10000"/>
                  <a:gd name="connsiteX2" fmla="*/ 85 w 10040"/>
                  <a:gd name="connsiteY2" fmla="*/ 3342 h 10000"/>
                  <a:gd name="connsiteX3" fmla="*/ 85 w 10040"/>
                  <a:gd name="connsiteY3" fmla="*/ 6586 h 10000"/>
                  <a:gd name="connsiteX4" fmla="*/ 703 w 10040"/>
                  <a:gd name="connsiteY4" fmla="*/ 6659 h 10000"/>
                  <a:gd name="connsiteX5" fmla="*/ 703 w 10040"/>
                  <a:gd name="connsiteY5" fmla="*/ 10000 h 10000"/>
                  <a:gd name="connsiteX6" fmla="*/ 10000 w 10040"/>
                  <a:gd name="connsiteY6" fmla="*/ 9928 h 10000"/>
                  <a:gd name="connsiteX7" fmla="*/ 10040 w 10040"/>
                  <a:gd name="connsiteY7" fmla="*/ 6585 h 10000"/>
                  <a:gd name="connsiteX8" fmla="*/ 9697 w 10040"/>
                  <a:gd name="connsiteY8" fmla="*/ 6586 h 10000"/>
                  <a:gd name="connsiteX9" fmla="*/ 9697 w 10040"/>
                  <a:gd name="connsiteY9" fmla="*/ 3342 h 10000"/>
                  <a:gd name="connsiteX10" fmla="*/ 9577 w 10040"/>
                  <a:gd name="connsiteY10" fmla="*/ 3342 h 10000"/>
                  <a:gd name="connsiteX11" fmla="*/ 9577 w 10040"/>
                  <a:gd name="connsiteY11" fmla="*/ 0 h 10000"/>
                  <a:gd name="connsiteX12" fmla="*/ 0 w 10040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577 w 10003"/>
                  <a:gd name="connsiteY10" fmla="*/ 3342 h 10000"/>
                  <a:gd name="connsiteX11" fmla="*/ 95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577 w 10003"/>
                  <a:gd name="connsiteY10" fmla="*/ 3342 h 10000"/>
                  <a:gd name="connsiteX11" fmla="*/ 943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57 w 10003"/>
                  <a:gd name="connsiteY10" fmla="*/ 3196 h 10000"/>
                  <a:gd name="connsiteX11" fmla="*/ 943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77 w 10003"/>
                  <a:gd name="connsiteY10" fmla="*/ 3415 h 10000"/>
                  <a:gd name="connsiteX11" fmla="*/ 943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37 w 10003"/>
                  <a:gd name="connsiteY10" fmla="*/ 3415 h 10000"/>
                  <a:gd name="connsiteX11" fmla="*/ 943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37 w 10003"/>
                  <a:gd name="connsiteY10" fmla="*/ 3415 h 10000"/>
                  <a:gd name="connsiteX11" fmla="*/ 943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37 w 10003"/>
                  <a:gd name="connsiteY10" fmla="*/ 3415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17 w 10003"/>
                  <a:gd name="connsiteY10" fmla="*/ 3415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377 w 10003"/>
                  <a:gd name="connsiteY10" fmla="*/ 3415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457 w 10003"/>
                  <a:gd name="connsiteY10" fmla="*/ 3415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697 w 10003"/>
                  <a:gd name="connsiteY8" fmla="*/ 6586 h 10000"/>
                  <a:gd name="connsiteX9" fmla="*/ 969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517 w 10003"/>
                  <a:gd name="connsiteY8" fmla="*/ 6586 h 10000"/>
                  <a:gd name="connsiteX9" fmla="*/ 969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577 w 10003"/>
                  <a:gd name="connsiteY8" fmla="*/ 6586 h 10000"/>
                  <a:gd name="connsiteX9" fmla="*/ 969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577 w 10003"/>
                  <a:gd name="connsiteY8" fmla="*/ 6586 h 10000"/>
                  <a:gd name="connsiteX9" fmla="*/ 953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577 w 10003"/>
                  <a:gd name="connsiteY8" fmla="*/ 6586 h 10000"/>
                  <a:gd name="connsiteX9" fmla="*/ 9557 w 10003"/>
                  <a:gd name="connsiteY9" fmla="*/ 3342 h 10000"/>
                  <a:gd name="connsiteX10" fmla="*/ 939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  <a:gd name="connsiteX0" fmla="*/ 0 w 10003"/>
                  <a:gd name="connsiteY0" fmla="*/ 0 h 10000"/>
                  <a:gd name="connsiteX1" fmla="*/ 0 w 10003"/>
                  <a:gd name="connsiteY1" fmla="*/ 3342 h 10000"/>
                  <a:gd name="connsiteX2" fmla="*/ 85 w 10003"/>
                  <a:gd name="connsiteY2" fmla="*/ 3342 h 10000"/>
                  <a:gd name="connsiteX3" fmla="*/ 85 w 10003"/>
                  <a:gd name="connsiteY3" fmla="*/ 6586 h 10000"/>
                  <a:gd name="connsiteX4" fmla="*/ 703 w 10003"/>
                  <a:gd name="connsiteY4" fmla="*/ 6659 h 10000"/>
                  <a:gd name="connsiteX5" fmla="*/ 703 w 10003"/>
                  <a:gd name="connsiteY5" fmla="*/ 10000 h 10000"/>
                  <a:gd name="connsiteX6" fmla="*/ 10000 w 10003"/>
                  <a:gd name="connsiteY6" fmla="*/ 9928 h 10000"/>
                  <a:gd name="connsiteX7" fmla="*/ 10000 w 10003"/>
                  <a:gd name="connsiteY7" fmla="*/ 6585 h 10000"/>
                  <a:gd name="connsiteX8" fmla="*/ 9577 w 10003"/>
                  <a:gd name="connsiteY8" fmla="*/ 6586 h 10000"/>
                  <a:gd name="connsiteX9" fmla="*/ 9557 w 10003"/>
                  <a:gd name="connsiteY9" fmla="*/ 3342 h 10000"/>
                  <a:gd name="connsiteX10" fmla="*/ 9417 w 10003"/>
                  <a:gd name="connsiteY10" fmla="*/ 3342 h 10000"/>
                  <a:gd name="connsiteX11" fmla="*/ 9377 w 10003"/>
                  <a:gd name="connsiteY11" fmla="*/ 0 h 10000"/>
                  <a:gd name="connsiteX12" fmla="*/ 0 w 10003"/>
                  <a:gd name="connsiteY1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3" h="10000">
                    <a:moveTo>
                      <a:pt x="0" y="0"/>
                    </a:moveTo>
                    <a:lnTo>
                      <a:pt x="0" y="3342"/>
                    </a:lnTo>
                    <a:lnTo>
                      <a:pt x="85" y="3342"/>
                    </a:lnTo>
                    <a:lnTo>
                      <a:pt x="85" y="6586"/>
                    </a:lnTo>
                    <a:lnTo>
                      <a:pt x="703" y="6659"/>
                    </a:lnTo>
                    <a:cubicBezTo>
                      <a:pt x="690" y="7822"/>
                      <a:pt x="716" y="8837"/>
                      <a:pt x="703" y="10000"/>
                    </a:cubicBezTo>
                    <a:lnTo>
                      <a:pt x="10000" y="9928"/>
                    </a:lnTo>
                    <a:cubicBezTo>
                      <a:pt x="10013" y="8814"/>
                      <a:pt x="9987" y="7699"/>
                      <a:pt x="10000" y="6585"/>
                    </a:cubicBezTo>
                    <a:lnTo>
                      <a:pt x="9577" y="6586"/>
                    </a:lnTo>
                    <a:cubicBezTo>
                      <a:pt x="9564" y="5505"/>
                      <a:pt x="9570" y="4423"/>
                      <a:pt x="9557" y="3342"/>
                    </a:cubicBezTo>
                    <a:lnTo>
                      <a:pt x="9417" y="3342"/>
                    </a:lnTo>
                    <a:cubicBezTo>
                      <a:pt x="9370" y="2228"/>
                      <a:pt x="9424" y="1114"/>
                      <a:pt x="937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42" name="Text Box 274"/>
            <p:cNvSpPr txBox="1">
              <a:spLocks noChangeArrowheads="1"/>
            </p:cNvSpPr>
            <p:nvPr/>
          </p:nvSpPr>
          <p:spPr bwMode="auto">
            <a:xfrm>
              <a:off x="6463555" y="1651393"/>
              <a:ext cx="7617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de-DE" sz="1400" dirty="0" smtClean="0"/>
                <a:t>Pattern</a:t>
              </a:r>
              <a:endParaRPr lang="de-DE" altLang="de-DE" dirty="0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5191122" y="3066454"/>
            <a:ext cx="3036769" cy="2545047"/>
            <a:chOff x="5086444" y="2811372"/>
            <a:chExt cx="3036769" cy="2545047"/>
          </a:xfrm>
        </p:grpSpPr>
        <p:sp>
          <p:nvSpPr>
            <p:cNvPr id="7" name="Text Box 274"/>
            <p:cNvSpPr txBox="1">
              <a:spLocks noChangeArrowheads="1"/>
            </p:cNvSpPr>
            <p:nvPr/>
          </p:nvSpPr>
          <p:spPr bwMode="auto">
            <a:xfrm>
              <a:off x="6354157" y="2811372"/>
              <a:ext cx="7425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de-DE" sz="1400" dirty="0"/>
                <a:t>Chains</a:t>
              </a:r>
              <a:endParaRPr lang="de-DE" altLang="de-DE" sz="1400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5086444" y="3140006"/>
              <a:ext cx="3003076" cy="609600"/>
              <a:chOff x="5086444" y="2726119"/>
              <a:chExt cx="3003076" cy="609600"/>
            </a:xfrm>
          </p:grpSpPr>
          <p:grpSp>
            <p:nvGrpSpPr>
              <p:cNvPr id="44" name="Group 174"/>
              <p:cNvGrpSpPr>
                <a:grpSpLocks/>
              </p:cNvGrpSpPr>
              <p:nvPr/>
            </p:nvGrpSpPr>
            <p:grpSpPr bwMode="auto">
              <a:xfrm>
                <a:off x="5086444" y="2726119"/>
                <a:ext cx="503237" cy="609600"/>
                <a:chOff x="140" y="3117"/>
                <a:chExt cx="317" cy="384"/>
              </a:xfrm>
            </p:grpSpPr>
            <p:sp>
              <p:nvSpPr>
                <p:cNvPr id="58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40" y="3117"/>
                  <a:ext cx="264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SIS18</a:t>
                  </a:r>
                  <a:endParaRPr lang="de-DE" altLang="de-DE" sz="1200" dirty="0"/>
                </a:p>
              </p:txBody>
            </p:sp>
            <p:sp>
              <p:nvSpPr>
                <p:cNvPr id="59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140" y="3248"/>
                  <a:ext cx="31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SIS100</a:t>
                  </a:r>
                  <a:endParaRPr lang="de-DE" altLang="de-DE" sz="1200" dirty="0"/>
                </a:p>
              </p:txBody>
            </p:sp>
            <p:sp>
              <p:nvSpPr>
                <p:cNvPr id="6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140" y="3385"/>
                  <a:ext cx="199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ESR</a:t>
                  </a:r>
                  <a:endParaRPr lang="de-DE" altLang="de-DE" sz="1200" dirty="0"/>
                </a:p>
              </p:txBody>
            </p:sp>
          </p:grpSp>
          <p:grpSp>
            <p:nvGrpSpPr>
              <p:cNvPr id="45" name="Gruppieren 44"/>
              <p:cNvGrpSpPr/>
              <p:nvPr/>
            </p:nvGrpSpPr>
            <p:grpSpPr>
              <a:xfrm>
                <a:off x="5995990" y="2742938"/>
                <a:ext cx="2093530" cy="566560"/>
                <a:chOff x="5995990" y="2742938"/>
                <a:chExt cx="2093530" cy="566560"/>
              </a:xfrm>
            </p:grpSpPr>
            <p:grpSp>
              <p:nvGrpSpPr>
                <p:cNvPr id="46" name="Gruppieren 45"/>
                <p:cNvGrpSpPr/>
                <p:nvPr/>
              </p:nvGrpSpPr>
              <p:grpSpPr>
                <a:xfrm>
                  <a:off x="6020974" y="2753713"/>
                  <a:ext cx="2068546" cy="555785"/>
                  <a:chOff x="950913" y="5494860"/>
                  <a:chExt cx="2298384" cy="617539"/>
                </a:xfrm>
              </p:grpSpPr>
              <p:grpSp>
                <p:nvGrpSpPr>
                  <p:cNvPr id="48" name="Gruppieren 47"/>
                  <p:cNvGrpSpPr/>
                  <p:nvPr/>
                </p:nvGrpSpPr>
                <p:grpSpPr>
                  <a:xfrm>
                    <a:off x="950913" y="5497240"/>
                    <a:ext cx="2198687" cy="396697"/>
                    <a:chOff x="950913" y="5497240"/>
                    <a:chExt cx="2198687" cy="396697"/>
                  </a:xfrm>
                </p:grpSpPr>
                <p:sp>
                  <p:nvSpPr>
                    <p:cNvPr id="54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551" y="5713937"/>
                      <a:ext cx="2178049" cy="180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55" name="Gruppieren 54"/>
                    <p:cNvGrpSpPr/>
                    <p:nvPr/>
                  </p:nvGrpSpPr>
                  <p:grpSpPr>
                    <a:xfrm>
                      <a:off x="950913" y="5497240"/>
                      <a:ext cx="58738" cy="324648"/>
                      <a:chOff x="950913" y="5497240"/>
                      <a:chExt cx="58738" cy="324648"/>
                    </a:xfrm>
                  </p:grpSpPr>
                  <p:sp>
                    <p:nvSpPr>
                      <p:cNvPr id="56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913" y="5497240"/>
                        <a:ext cx="58738" cy="179388"/>
                      </a:xfrm>
                      <a:prstGeom prst="rect">
                        <a:avLst/>
                      </a:prstGeom>
                      <a:solidFill>
                        <a:srgbClr val="CC0000"/>
                      </a:solidFill>
                      <a:ln w="9525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57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9784" y="5569475"/>
                        <a:ext cx="0" cy="2524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9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1041084" y="5494861"/>
                    <a:ext cx="2208213" cy="617538"/>
                    <a:chOff x="945" y="3132"/>
                    <a:chExt cx="1391" cy="389"/>
                  </a:xfrm>
                </p:grpSpPr>
                <p:sp>
                  <p:nvSpPr>
                    <p:cNvPr id="51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9" y="3408"/>
                      <a:ext cx="1337" cy="113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52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5" y="3132"/>
                      <a:ext cx="98" cy="113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53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3174"/>
                      <a:ext cx="0" cy="29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  <p:sp>
                <p:nvSpPr>
                  <p:cNvPr id="5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1231267" y="5494860"/>
                    <a:ext cx="1872614" cy="184149"/>
                  </a:xfrm>
                  <a:prstGeom prst="rect">
                    <a:avLst/>
                  </a:prstGeom>
                  <a:solidFill>
                    <a:srgbClr val="3399FF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</p:grpSp>
            <p:sp>
              <p:nvSpPr>
                <p:cNvPr id="47" name="Freeform 229"/>
                <p:cNvSpPr>
                  <a:spLocks noChangeAspect="1"/>
                </p:cNvSpPr>
                <p:nvPr/>
              </p:nvSpPr>
              <p:spPr bwMode="auto">
                <a:xfrm>
                  <a:off x="5995990" y="2742938"/>
                  <a:ext cx="2030093" cy="382311"/>
                </a:xfrm>
                <a:custGeom>
                  <a:avLst/>
                  <a:gdLst>
                    <a:gd name="T0" fmla="*/ 0 w 2732"/>
                    <a:gd name="T1" fmla="*/ 0 h 404"/>
                    <a:gd name="T2" fmla="*/ 0 w 2732"/>
                    <a:gd name="T3" fmla="*/ 136 h 404"/>
                    <a:gd name="T4" fmla="*/ 20 w 2732"/>
                    <a:gd name="T5" fmla="*/ 136 h 404"/>
                    <a:gd name="T6" fmla="*/ 20 w 2732"/>
                    <a:gd name="T7" fmla="*/ 268 h 404"/>
                    <a:gd name="T8" fmla="*/ 472 w 2732"/>
                    <a:gd name="T9" fmla="*/ 268 h 404"/>
                    <a:gd name="T10" fmla="*/ 472 w 2732"/>
                    <a:gd name="T11" fmla="*/ 404 h 404"/>
                    <a:gd name="T12" fmla="*/ 2732 w 2732"/>
                    <a:gd name="T13" fmla="*/ 404 h 404"/>
                    <a:gd name="T14" fmla="*/ 2732 w 2732"/>
                    <a:gd name="T15" fmla="*/ 268 h 404"/>
                    <a:gd name="T16" fmla="*/ 2288 w 2732"/>
                    <a:gd name="T17" fmla="*/ 268 h 404"/>
                    <a:gd name="T18" fmla="*/ 2288 w 2732"/>
                    <a:gd name="T19" fmla="*/ 136 h 404"/>
                    <a:gd name="T20" fmla="*/ 2260 w 2732"/>
                    <a:gd name="T21" fmla="*/ 136 h 404"/>
                    <a:gd name="T22" fmla="*/ 2260 w 2732"/>
                    <a:gd name="T23" fmla="*/ 0 h 404"/>
                    <a:gd name="T24" fmla="*/ 0 w 2732"/>
                    <a:gd name="T25" fmla="*/ 0 h 404"/>
                    <a:gd name="connsiteX0" fmla="*/ 0 w 10000"/>
                    <a:gd name="connsiteY0" fmla="*/ 0 h 10000"/>
                    <a:gd name="connsiteX1" fmla="*/ 0 w 10000"/>
                    <a:gd name="connsiteY1" fmla="*/ 3366 h 10000"/>
                    <a:gd name="connsiteX2" fmla="*/ 73 w 10000"/>
                    <a:gd name="connsiteY2" fmla="*/ 3366 h 10000"/>
                    <a:gd name="connsiteX3" fmla="*/ 73 w 10000"/>
                    <a:gd name="connsiteY3" fmla="*/ 6634 h 10000"/>
                    <a:gd name="connsiteX4" fmla="*/ 641 w 10000"/>
                    <a:gd name="connsiteY4" fmla="*/ 6561 h 10000"/>
                    <a:gd name="connsiteX5" fmla="*/ 1728 w 10000"/>
                    <a:gd name="connsiteY5" fmla="*/ 10000 h 10000"/>
                    <a:gd name="connsiteX6" fmla="*/ 10000 w 10000"/>
                    <a:gd name="connsiteY6" fmla="*/ 10000 h 10000"/>
                    <a:gd name="connsiteX7" fmla="*/ 10000 w 10000"/>
                    <a:gd name="connsiteY7" fmla="*/ 6634 h 10000"/>
                    <a:gd name="connsiteX8" fmla="*/ 8375 w 10000"/>
                    <a:gd name="connsiteY8" fmla="*/ 6634 h 10000"/>
                    <a:gd name="connsiteX9" fmla="*/ 8375 w 10000"/>
                    <a:gd name="connsiteY9" fmla="*/ 3366 h 10000"/>
                    <a:gd name="connsiteX10" fmla="*/ 8272 w 10000"/>
                    <a:gd name="connsiteY10" fmla="*/ 3366 h 10000"/>
                    <a:gd name="connsiteX11" fmla="*/ 8272 w 10000"/>
                    <a:gd name="connsiteY11" fmla="*/ 0 h 10000"/>
                    <a:gd name="connsiteX12" fmla="*/ 0 w 10000"/>
                    <a:gd name="connsiteY12" fmla="*/ 0 h 10000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41 w 10000"/>
                    <a:gd name="connsiteY4" fmla="*/ 6561 h 10073"/>
                    <a:gd name="connsiteX5" fmla="*/ 607 w 10000"/>
                    <a:gd name="connsiteY5" fmla="*/ 10073 h 10073"/>
                    <a:gd name="connsiteX6" fmla="*/ 10000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07 w 10000"/>
                    <a:gd name="connsiteY4" fmla="*/ 6708 h 10073"/>
                    <a:gd name="connsiteX5" fmla="*/ 607 w 10000"/>
                    <a:gd name="connsiteY5" fmla="*/ 10073 h 10073"/>
                    <a:gd name="connsiteX6" fmla="*/ 10000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07 w 10000"/>
                    <a:gd name="connsiteY4" fmla="*/ 6708 h 10073"/>
                    <a:gd name="connsiteX5" fmla="*/ 607 w 10000"/>
                    <a:gd name="connsiteY5" fmla="*/ 10073 h 10073"/>
                    <a:gd name="connsiteX6" fmla="*/ 8637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8637"/>
                    <a:gd name="connsiteY0" fmla="*/ 0 h 10073"/>
                    <a:gd name="connsiteX1" fmla="*/ 0 w 8637"/>
                    <a:gd name="connsiteY1" fmla="*/ 3366 h 10073"/>
                    <a:gd name="connsiteX2" fmla="*/ 73 w 8637"/>
                    <a:gd name="connsiteY2" fmla="*/ 3366 h 10073"/>
                    <a:gd name="connsiteX3" fmla="*/ 73 w 8637"/>
                    <a:gd name="connsiteY3" fmla="*/ 6634 h 10073"/>
                    <a:gd name="connsiteX4" fmla="*/ 607 w 8637"/>
                    <a:gd name="connsiteY4" fmla="*/ 6708 h 10073"/>
                    <a:gd name="connsiteX5" fmla="*/ 607 w 8637"/>
                    <a:gd name="connsiteY5" fmla="*/ 10073 h 10073"/>
                    <a:gd name="connsiteX6" fmla="*/ 8637 w 8637"/>
                    <a:gd name="connsiteY6" fmla="*/ 10000 h 10073"/>
                    <a:gd name="connsiteX7" fmla="*/ 8637 w 8637"/>
                    <a:gd name="connsiteY7" fmla="*/ 7001 h 10073"/>
                    <a:gd name="connsiteX8" fmla="*/ 8375 w 8637"/>
                    <a:gd name="connsiteY8" fmla="*/ 6634 h 10073"/>
                    <a:gd name="connsiteX9" fmla="*/ 8375 w 8637"/>
                    <a:gd name="connsiteY9" fmla="*/ 3366 h 10073"/>
                    <a:gd name="connsiteX10" fmla="*/ 8272 w 8637"/>
                    <a:gd name="connsiteY10" fmla="*/ 3366 h 10073"/>
                    <a:gd name="connsiteX11" fmla="*/ 8272 w 8637"/>
                    <a:gd name="connsiteY11" fmla="*/ 0 h 10073"/>
                    <a:gd name="connsiteX12" fmla="*/ 0 w 8637"/>
                    <a:gd name="connsiteY12" fmla="*/ 0 h 10073"/>
                    <a:gd name="connsiteX0" fmla="*/ 0 w 10040"/>
                    <a:gd name="connsiteY0" fmla="*/ 0 h 10000"/>
                    <a:gd name="connsiteX1" fmla="*/ 0 w 10040"/>
                    <a:gd name="connsiteY1" fmla="*/ 3342 h 10000"/>
                    <a:gd name="connsiteX2" fmla="*/ 85 w 10040"/>
                    <a:gd name="connsiteY2" fmla="*/ 3342 h 10000"/>
                    <a:gd name="connsiteX3" fmla="*/ 85 w 10040"/>
                    <a:gd name="connsiteY3" fmla="*/ 6586 h 10000"/>
                    <a:gd name="connsiteX4" fmla="*/ 703 w 10040"/>
                    <a:gd name="connsiteY4" fmla="*/ 6659 h 10000"/>
                    <a:gd name="connsiteX5" fmla="*/ 703 w 10040"/>
                    <a:gd name="connsiteY5" fmla="*/ 10000 h 10000"/>
                    <a:gd name="connsiteX6" fmla="*/ 10000 w 10040"/>
                    <a:gd name="connsiteY6" fmla="*/ 9928 h 10000"/>
                    <a:gd name="connsiteX7" fmla="*/ 10040 w 10040"/>
                    <a:gd name="connsiteY7" fmla="*/ 6585 h 10000"/>
                    <a:gd name="connsiteX8" fmla="*/ 9697 w 10040"/>
                    <a:gd name="connsiteY8" fmla="*/ 6586 h 10000"/>
                    <a:gd name="connsiteX9" fmla="*/ 9697 w 10040"/>
                    <a:gd name="connsiteY9" fmla="*/ 3342 h 10000"/>
                    <a:gd name="connsiteX10" fmla="*/ 9577 w 10040"/>
                    <a:gd name="connsiteY10" fmla="*/ 3342 h 10000"/>
                    <a:gd name="connsiteX11" fmla="*/ 9577 w 10040"/>
                    <a:gd name="connsiteY11" fmla="*/ 0 h 10000"/>
                    <a:gd name="connsiteX12" fmla="*/ 0 w 10040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577 w 10003"/>
                    <a:gd name="connsiteY10" fmla="*/ 3342 h 10000"/>
                    <a:gd name="connsiteX11" fmla="*/ 95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577 w 10003"/>
                    <a:gd name="connsiteY10" fmla="*/ 3342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57 w 10003"/>
                    <a:gd name="connsiteY10" fmla="*/ 3196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7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1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7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5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1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3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5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57 w 10003"/>
                    <a:gd name="connsiteY9" fmla="*/ 3342 h 10000"/>
                    <a:gd name="connsiteX10" fmla="*/ 941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10000 h 10000"/>
                    <a:gd name="connsiteX5" fmla="*/ 10000 w 10003"/>
                    <a:gd name="connsiteY5" fmla="*/ 9928 h 10000"/>
                    <a:gd name="connsiteX6" fmla="*/ 10000 w 10003"/>
                    <a:gd name="connsiteY6" fmla="*/ 6585 h 10000"/>
                    <a:gd name="connsiteX7" fmla="*/ 9577 w 10003"/>
                    <a:gd name="connsiteY7" fmla="*/ 6586 h 10000"/>
                    <a:gd name="connsiteX8" fmla="*/ 9557 w 10003"/>
                    <a:gd name="connsiteY8" fmla="*/ 3342 h 10000"/>
                    <a:gd name="connsiteX9" fmla="*/ 9417 w 10003"/>
                    <a:gd name="connsiteY9" fmla="*/ 3342 h 10000"/>
                    <a:gd name="connsiteX10" fmla="*/ 9377 w 10003"/>
                    <a:gd name="connsiteY10" fmla="*/ 0 h 10000"/>
                    <a:gd name="connsiteX11" fmla="*/ 0 w 10003"/>
                    <a:gd name="connsiteY11" fmla="*/ 0 h 10000"/>
                    <a:gd name="connsiteX0" fmla="*/ 0 w 10003"/>
                    <a:gd name="connsiteY0" fmla="*/ 0 h 9928"/>
                    <a:gd name="connsiteX1" fmla="*/ 0 w 10003"/>
                    <a:gd name="connsiteY1" fmla="*/ 3342 h 9928"/>
                    <a:gd name="connsiteX2" fmla="*/ 85 w 10003"/>
                    <a:gd name="connsiteY2" fmla="*/ 3342 h 9928"/>
                    <a:gd name="connsiteX3" fmla="*/ 85 w 10003"/>
                    <a:gd name="connsiteY3" fmla="*/ 6586 h 9928"/>
                    <a:gd name="connsiteX4" fmla="*/ 10000 w 10003"/>
                    <a:gd name="connsiteY4" fmla="*/ 9928 h 9928"/>
                    <a:gd name="connsiteX5" fmla="*/ 10000 w 10003"/>
                    <a:gd name="connsiteY5" fmla="*/ 6585 h 9928"/>
                    <a:gd name="connsiteX6" fmla="*/ 9577 w 10003"/>
                    <a:gd name="connsiteY6" fmla="*/ 6586 h 9928"/>
                    <a:gd name="connsiteX7" fmla="*/ 9557 w 10003"/>
                    <a:gd name="connsiteY7" fmla="*/ 3342 h 9928"/>
                    <a:gd name="connsiteX8" fmla="*/ 9417 w 10003"/>
                    <a:gd name="connsiteY8" fmla="*/ 3342 h 9928"/>
                    <a:gd name="connsiteX9" fmla="*/ 9377 w 10003"/>
                    <a:gd name="connsiteY9" fmla="*/ 0 h 9928"/>
                    <a:gd name="connsiteX10" fmla="*/ 0 w 10003"/>
                    <a:gd name="connsiteY10" fmla="*/ 0 h 9928"/>
                    <a:gd name="connsiteX0" fmla="*/ 0 w 9997"/>
                    <a:gd name="connsiteY0" fmla="*/ 0 h 6634"/>
                    <a:gd name="connsiteX1" fmla="*/ 0 w 9997"/>
                    <a:gd name="connsiteY1" fmla="*/ 3366 h 6634"/>
                    <a:gd name="connsiteX2" fmla="*/ 85 w 9997"/>
                    <a:gd name="connsiteY2" fmla="*/ 3366 h 6634"/>
                    <a:gd name="connsiteX3" fmla="*/ 85 w 9997"/>
                    <a:gd name="connsiteY3" fmla="*/ 6634 h 6634"/>
                    <a:gd name="connsiteX4" fmla="*/ 9997 w 9997"/>
                    <a:gd name="connsiteY4" fmla="*/ 6633 h 6634"/>
                    <a:gd name="connsiteX5" fmla="*/ 9574 w 9997"/>
                    <a:gd name="connsiteY5" fmla="*/ 6634 h 6634"/>
                    <a:gd name="connsiteX6" fmla="*/ 9554 w 9997"/>
                    <a:gd name="connsiteY6" fmla="*/ 3366 h 6634"/>
                    <a:gd name="connsiteX7" fmla="*/ 9414 w 9997"/>
                    <a:gd name="connsiteY7" fmla="*/ 3366 h 6634"/>
                    <a:gd name="connsiteX8" fmla="*/ 9374 w 9997"/>
                    <a:gd name="connsiteY8" fmla="*/ 0 h 6634"/>
                    <a:gd name="connsiteX9" fmla="*/ 0 w 9997"/>
                    <a:gd name="connsiteY9" fmla="*/ 0 h 6634"/>
                    <a:gd name="connsiteX0" fmla="*/ 0 w 9577"/>
                    <a:gd name="connsiteY0" fmla="*/ 0 h 10000"/>
                    <a:gd name="connsiteX1" fmla="*/ 0 w 9577"/>
                    <a:gd name="connsiteY1" fmla="*/ 5074 h 10000"/>
                    <a:gd name="connsiteX2" fmla="*/ 85 w 9577"/>
                    <a:gd name="connsiteY2" fmla="*/ 5074 h 10000"/>
                    <a:gd name="connsiteX3" fmla="*/ 85 w 9577"/>
                    <a:gd name="connsiteY3" fmla="*/ 10000 h 10000"/>
                    <a:gd name="connsiteX4" fmla="*/ 9577 w 9577"/>
                    <a:gd name="connsiteY4" fmla="*/ 10000 h 10000"/>
                    <a:gd name="connsiteX5" fmla="*/ 9557 w 9577"/>
                    <a:gd name="connsiteY5" fmla="*/ 5074 h 10000"/>
                    <a:gd name="connsiteX6" fmla="*/ 9417 w 9577"/>
                    <a:gd name="connsiteY6" fmla="*/ 5074 h 10000"/>
                    <a:gd name="connsiteX7" fmla="*/ 9377 w 9577"/>
                    <a:gd name="connsiteY7" fmla="*/ 0 h 10000"/>
                    <a:gd name="connsiteX8" fmla="*/ 0 w 9577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9833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53 w 10000"/>
                    <a:gd name="connsiteY6" fmla="*/ 4853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53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11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11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00" h="10000">
                      <a:moveTo>
                        <a:pt x="0" y="0"/>
                      </a:moveTo>
                      <a:lnTo>
                        <a:pt x="0" y="5074"/>
                      </a:lnTo>
                      <a:lnTo>
                        <a:pt x="89" y="5074"/>
                      </a:lnTo>
                      <a:lnTo>
                        <a:pt x="89" y="10000"/>
                      </a:lnTo>
                      <a:lnTo>
                        <a:pt x="10000" y="10000"/>
                      </a:lnTo>
                      <a:cubicBezTo>
                        <a:pt x="9986" y="8358"/>
                        <a:pt x="9993" y="6715"/>
                        <a:pt x="9979" y="5074"/>
                      </a:cubicBezTo>
                      <a:lnTo>
                        <a:pt x="511" y="5074"/>
                      </a:lnTo>
                      <a:lnTo>
                        <a:pt x="5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>
                          <a:alpha val="50000"/>
                        </a:srgb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grpSp>
          <p:nvGrpSpPr>
            <p:cNvPr id="61" name="Gruppieren 60"/>
            <p:cNvGrpSpPr/>
            <p:nvPr/>
          </p:nvGrpSpPr>
          <p:grpSpPr>
            <a:xfrm>
              <a:off x="5087144" y="3895482"/>
              <a:ext cx="3036069" cy="609600"/>
              <a:chOff x="5087144" y="3481595"/>
              <a:chExt cx="3036069" cy="609600"/>
            </a:xfrm>
          </p:grpSpPr>
          <p:grpSp>
            <p:nvGrpSpPr>
              <p:cNvPr id="62" name="Group 174"/>
              <p:cNvGrpSpPr>
                <a:grpSpLocks/>
              </p:cNvGrpSpPr>
              <p:nvPr/>
            </p:nvGrpSpPr>
            <p:grpSpPr bwMode="auto">
              <a:xfrm>
                <a:off x="5087144" y="3481595"/>
                <a:ext cx="503237" cy="609600"/>
                <a:chOff x="140" y="3117"/>
                <a:chExt cx="317" cy="384"/>
              </a:xfrm>
            </p:grpSpPr>
            <p:sp>
              <p:nvSpPr>
                <p:cNvPr id="7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40" y="3117"/>
                  <a:ext cx="264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SIS18</a:t>
                  </a:r>
                  <a:endParaRPr lang="de-DE" altLang="de-DE" sz="1200" dirty="0"/>
                </a:p>
              </p:txBody>
            </p:sp>
            <p:sp>
              <p:nvSpPr>
                <p:cNvPr id="77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140" y="3248"/>
                  <a:ext cx="31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SIS100</a:t>
                  </a:r>
                  <a:endParaRPr lang="de-DE" altLang="de-DE" sz="1200" dirty="0"/>
                </a:p>
              </p:txBody>
            </p:sp>
            <p:sp>
              <p:nvSpPr>
                <p:cNvPr id="78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140" y="3385"/>
                  <a:ext cx="199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ESR</a:t>
                  </a:r>
                  <a:endParaRPr lang="de-DE" altLang="de-DE" sz="1200" dirty="0"/>
                </a:p>
              </p:txBody>
            </p:sp>
          </p:grpSp>
          <p:grpSp>
            <p:nvGrpSpPr>
              <p:cNvPr id="63" name="Gruppieren 62"/>
              <p:cNvGrpSpPr/>
              <p:nvPr/>
            </p:nvGrpSpPr>
            <p:grpSpPr>
              <a:xfrm>
                <a:off x="6021674" y="3488245"/>
                <a:ext cx="2101539" cy="595679"/>
                <a:chOff x="6020974" y="2732769"/>
                <a:chExt cx="2101539" cy="595679"/>
              </a:xfrm>
            </p:grpSpPr>
            <p:grpSp>
              <p:nvGrpSpPr>
                <p:cNvPr id="64" name="Gruppieren 63"/>
                <p:cNvGrpSpPr/>
                <p:nvPr/>
              </p:nvGrpSpPr>
              <p:grpSpPr>
                <a:xfrm>
                  <a:off x="6020974" y="2753713"/>
                  <a:ext cx="2068546" cy="555785"/>
                  <a:chOff x="950913" y="5494860"/>
                  <a:chExt cx="2298384" cy="617539"/>
                </a:xfrm>
              </p:grpSpPr>
              <p:grpSp>
                <p:nvGrpSpPr>
                  <p:cNvPr id="66" name="Gruppieren 65"/>
                  <p:cNvGrpSpPr/>
                  <p:nvPr/>
                </p:nvGrpSpPr>
                <p:grpSpPr>
                  <a:xfrm>
                    <a:off x="950913" y="5497240"/>
                    <a:ext cx="2198687" cy="396697"/>
                    <a:chOff x="950913" y="5497240"/>
                    <a:chExt cx="2198687" cy="396697"/>
                  </a:xfrm>
                </p:grpSpPr>
                <p:sp>
                  <p:nvSpPr>
                    <p:cNvPr id="72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551" y="5713937"/>
                      <a:ext cx="2178049" cy="180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73" name="Gruppieren 72"/>
                    <p:cNvGrpSpPr/>
                    <p:nvPr/>
                  </p:nvGrpSpPr>
                  <p:grpSpPr>
                    <a:xfrm>
                      <a:off x="950913" y="5497240"/>
                      <a:ext cx="58738" cy="324648"/>
                      <a:chOff x="950913" y="5497240"/>
                      <a:chExt cx="58738" cy="324648"/>
                    </a:xfrm>
                  </p:grpSpPr>
                  <p:sp>
                    <p:nvSpPr>
                      <p:cNvPr id="74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913" y="5497240"/>
                        <a:ext cx="58738" cy="179388"/>
                      </a:xfrm>
                      <a:prstGeom prst="rect">
                        <a:avLst/>
                      </a:prstGeom>
                      <a:solidFill>
                        <a:srgbClr val="CC0000"/>
                      </a:solidFill>
                      <a:ln w="9525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75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9784" y="5569475"/>
                        <a:ext cx="0" cy="2524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7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1041084" y="5494861"/>
                    <a:ext cx="2208213" cy="617538"/>
                    <a:chOff x="945" y="3132"/>
                    <a:chExt cx="1391" cy="389"/>
                  </a:xfrm>
                </p:grpSpPr>
                <p:sp>
                  <p:nvSpPr>
                    <p:cNvPr id="69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9" y="3408"/>
                      <a:ext cx="1337" cy="113"/>
                    </a:xfrm>
                    <a:custGeom>
                      <a:avLst/>
                      <a:gdLst>
                        <a:gd name="connsiteX0" fmla="*/ 0 w 1910239"/>
                        <a:gd name="connsiteY0" fmla="*/ 0 h 161449"/>
                        <a:gd name="connsiteX1" fmla="*/ 1910239 w 1910239"/>
                        <a:gd name="connsiteY1" fmla="*/ 0 h 161449"/>
                        <a:gd name="connsiteX2" fmla="*/ 1910239 w 1910239"/>
                        <a:gd name="connsiteY2" fmla="*/ 161449 h 161449"/>
                        <a:gd name="connsiteX3" fmla="*/ 0 w 1910239"/>
                        <a:gd name="connsiteY3" fmla="*/ 161449 h 161449"/>
                        <a:gd name="connsiteX4" fmla="*/ 0 w 1910239"/>
                        <a:gd name="connsiteY4" fmla="*/ 0 h 161449"/>
                        <a:gd name="connsiteX0" fmla="*/ 0 w 1910239"/>
                        <a:gd name="connsiteY0" fmla="*/ 0 h 161449"/>
                        <a:gd name="connsiteX1" fmla="*/ 1910239 w 1910239"/>
                        <a:gd name="connsiteY1" fmla="*/ 0 h 161449"/>
                        <a:gd name="connsiteX2" fmla="*/ 1910239 w 1910239"/>
                        <a:gd name="connsiteY2" fmla="*/ 161449 h 161449"/>
                        <a:gd name="connsiteX3" fmla="*/ 10160 w 1910239"/>
                        <a:gd name="connsiteY3" fmla="*/ 161449 h 161449"/>
                        <a:gd name="connsiteX4" fmla="*/ 0 w 1910239"/>
                        <a:gd name="connsiteY4" fmla="*/ 0 h 161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10239" h="161449">
                          <a:moveTo>
                            <a:pt x="0" y="0"/>
                          </a:moveTo>
                          <a:lnTo>
                            <a:pt x="1910239" y="0"/>
                          </a:lnTo>
                          <a:lnTo>
                            <a:pt x="1910239" y="161449"/>
                          </a:lnTo>
                          <a:lnTo>
                            <a:pt x="10160" y="1614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70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5" y="3132"/>
                      <a:ext cx="98" cy="113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71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3174"/>
                      <a:ext cx="0" cy="29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  <p:sp>
                <p:nvSpPr>
                  <p:cNvPr id="68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1231267" y="5494860"/>
                    <a:ext cx="1872614" cy="184149"/>
                  </a:xfrm>
                  <a:prstGeom prst="rect">
                    <a:avLst/>
                  </a:prstGeom>
                  <a:solidFill>
                    <a:srgbClr val="3399FF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</p:grpSp>
            <p:sp>
              <p:nvSpPr>
                <p:cNvPr id="65" name="Freeform 229"/>
                <p:cNvSpPr>
                  <a:spLocks noChangeAspect="1"/>
                </p:cNvSpPr>
                <p:nvPr/>
              </p:nvSpPr>
              <p:spPr bwMode="auto">
                <a:xfrm>
                  <a:off x="6072119" y="2732769"/>
                  <a:ext cx="2050394" cy="595679"/>
                </a:xfrm>
                <a:custGeom>
                  <a:avLst/>
                  <a:gdLst>
                    <a:gd name="T0" fmla="*/ 0 w 2732"/>
                    <a:gd name="T1" fmla="*/ 0 h 404"/>
                    <a:gd name="T2" fmla="*/ 0 w 2732"/>
                    <a:gd name="T3" fmla="*/ 136 h 404"/>
                    <a:gd name="T4" fmla="*/ 20 w 2732"/>
                    <a:gd name="T5" fmla="*/ 136 h 404"/>
                    <a:gd name="T6" fmla="*/ 20 w 2732"/>
                    <a:gd name="T7" fmla="*/ 268 h 404"/>
                    <a:gd name="T8" fmla="*/ 472 w 2732"/>
                    <a:gd name="T9" fmla="*/ 268 h 404"/>
                    <a:gd name="T10" fmla="*/ 472 w 2732"/>
                    <a:gd name="T11" fmla="*/ 404 h 404"/>
                    <a:gd name="T12" fmla="*/ 2732 w 2732"/>
                    <a:gd name="T13" fmla="*/ 404 h 404"/>
                    <a:gd name="T14" fmla="*/ 2732 w 2732"/>
                    <a:gd name="T15" fmla="*/ 268 h 404"/>
                    <a:gd name="T16" fmla="*/ 2288 w 2732"/>
                    <a:gd name="T17" fmla="*/ 268 h 404"/>
                    <a:gd name="T18" fmla="*/ 2288 w 2732"/>
                    <a:gd name="T19" fmla="*/ 136 h 404"/>
                    <a:gd name="T20" fmla="*/ 2260 w 2732"/>
                    <a:gd name="T21" fmla="*/ 136 h 404"/>
                    <a:gd name="T22" fmla="*/ 2260 w 2732"/>
                    <a:gd name="T23" fmla="*/ 0 h 404"/>
                    <a:gd name="T24" fmla="*/ 0 w 2732"/>
                    <a:gd name="T25" fmla="*/ 0 h 404"/>
                    <a:gd name="connsiteX0" fmla="*/ 0 w 10000"/>
                    <a:gd name="connsiteY0" fmla="*/ 0 h 10000"/>
                    <a:gd name="connsiteX1" fmla="*/ 0 w 10000"/>
                    <a:gd name="connsiteY1" fmla="*/ 3366 h 10000"/>
                    <a:gd name="connsiteX2" fmla="*/ 73 w 10000"/>
                    <a:gd name="connsiteY2" fmla="*/ 3366 h 10000"/>
                    <a:gd name="connsiteX3" fmla="*/ 73 w 10000"/>
                    <a:gd name="connsiteY3" fmla="*/ 6634 h 10000"/>
                    <a:gd name="connsiteX4" fmla="*/ 641 w 10000"/>
                    <a:gd name="connsiteY4" fmla="*/ 6561 h 10000"/>
                    <a:gd name="connsiteX5" fmla="*/ 1728 w 10000"/>
                    <a:gd name="connsiteY5" fmla="*/ 10000 h 10000"/>
                    <a:gd name="connsiteX6" fmla="*/ 10000 w 10000"/>
                    <a:gd name="connsiteY6" fmla="*/ 10000 h 10000"/>
                    <a:gd name="connsiteX7" fmla="*/ 10000 w 10000"/>
                    <a:gd name="connsiteY7" fmla="*/ 6634 h 10000"/>
                    <a:gd name="connsiteX8" fmla="*/ 8375 w 10000"/>
                    <a:gd name="connsiteY8" fmla="*/ 6634 h 10000"/>
                    <a:gd name="connsiteX9" fmla="*/ 8375 w 10000"/>
                    <a:gd name="connsiteY9" fmla="*/ 3366 h 10000"/>
                    <a:gd name="connsiteX10" fmla="*/ 8272 w 10000"/>
                    <a:gd name="connsiteY10" fmla="*/ 3366 h 10000"/>
                    <a:gd name="connsiteX11" fmla="*/ 8272 w 10000"/>
                    <a:gd name="connsiteY11" fmla="*/ 0 h 10000"/>
                    <a:gd name="connsiteX12" fmla="*/ 0 w 10000"/>
                    <a:gd name="connsiteY12" fmla="*/ 0 h 10000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41 w 10000"/>
                    <a:gd name="connsiteY4" fmla="*/ 6561 h 10073"/>
                    <a:gd name="connsiteX5" fmla="*/ 607 w 10000"/>
                    <a:gd name="connsiteY5" fmla="*/ 10073 h 10073"/>
                    <a:gd name="connsiteX6" fmla="*/ 10000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07 w 10000"/>
                    <a:gd name="connsiteY4" fmla="*/ 6708 h 10073"/>
                    <a:gd name="connsiteX5" fmla="*/ 607 w 10000"/>
                    <a:gd name="connsiteY5" fmla="*/ 10073 h 10073"/>
                    <a:gd name="connsiteX6" fmla="*/ 10000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10000"/>
                    <a:gd name="connsiteY0" fmla="*/ 0 h 10073"/>
                    <a:gd name="connsiteX1" fmla="*/ 0 w 10000"/>
                    <a:gd name="connsiteY1" fmla="*/ 3366 h 10073"/>
                    <a:gd name="connsiteX2" fmla="*/ 73 w 10000"/>
                    <a:gd name="connsiteY2" fmla="*/ 3366 h 10073"/>
                    <a:gd name="connsiteX3" fmla="*/ 73 w 10000"/>
                    <a:gd name="connsiteY3" fmla="*/ 6634 h 10073"/>
                    <a:gd name="connsiteX4" fmla="*/ 607 w 10000"/>
                    <a:gd name="connsiteY4" fmla="*/ 6708 h 10073"/>
                    <a:gd name="connsiteX5" fmla="*/ 607 w 10000"/>
                    <a:gd name="connsiteY5" fmla="*/ 10073 h 10073"/>
                    <a:gd name="connsiteX6" fmla="*/ 8637 w 10000"/>
                    <a:gd name="connsiteY6" fmla="*/ 10000 h 10073"/>
                    <a:gd name="connsiteX7" fmla="*/ 10000 w 10000"/>
                    <a:gd name="connsiteY7" fmla="*/ 6634 h 10073"/>
                    <a:gd name="connsiteX8" fmla="*/ 8375 w 10000"/>
                    <a:gd name="connsiteY8" fmla="*/ 6634 h 10073"/>
                    <a:gd name="connsiteX9" fmla="*/ 8375 w 10000"/>
                    <a:gd name="connsiteY9" fmla="*/ 3366 h 10073"/>
                    <a:gd name="connsiteX10" fmla="*/ 8272 w 10000"/>
                    <a:gd name="connsiteY10" fmla="*/ 3366 h 10073"/>
                    <a:gd name="connsiteX11" fmla="*/ 8272 w 10000"/>
                    <a:gd name="connsiteY11" fmla="*/ 0 h 10073"/>
                    <a:gd name="connsiteX12" fmla="*/ 0 w 10000"/>
                    <a:gd name="connsiteY12" fmla="*/ 0 h 10073"/>
                    <a:gd name="connsiteX0" fmla="*/ 0 w 8637"/>
                    <a:gd name="connsiteY0" fmla="*/ 0 h 10073"/>
                    <a:gd name="connsiteX1" fmla="*/ 0 w 8637"/>
                    <a:gd name="connsiteY1" fmla="*/ 3366 h 10073"/>
                    <a:gd name="connsiteX2" fmla="*/ 73 w 8637"/>
                    <a:gd name="connsiteY2" fmla="*/ 3366 h 10073"/>
                    <a:gd name="connsiteX3" fmla="*/ 73 w 8637"/>
                    <a:gd name="connsiteY3" fmla="*/ 6634 h 10073"/>
                    <a:gd name="connsiteX4" fmla="*/ 607 w 8637"/>
                    <a:gd name="connsiteY4" fmla="*/ 6708 h 10073"/>
                    <a:gd name="connsiteX5" fmla="*/ 607 w 8637"/>
                    <a:gd name="connsiteY5" fmla="*/ 10073 h 10073"/>
                    <a:gd name="connsiteX6" fmla="*/ 8637 w 8637"/>
                    <a:gd name="connsiteY6" fmla="*/ 10000 h 10073"/>
                    <a:gd name="connsiteX7" fmla="*/ 8637 w 8637"/>
                    <a:gd name="connsiteY7" fmla="*/ 7001 h 10073"/>
                    <a:gd name="connsiteX8" fmla="*/ 8375 w 8637"/>
                    <a:gd name="connsiteY8" fmla="*/ 6634 h 10073"/>
                    <a:gd name="connsiteX9" fmla="*/ 8375 w 8637"/>
                    <a:gd name="connsiteY9" fmla="*/ 3366 h 10073"/>
                    <a:gd name="connsiteX10" fmla="*/ 8272 w 8637"/>
                    <a:gd name="connsiteY10" fmla="*/ 3366 h 10073"/>
                    <a:gd name="connsiteX11" fmla="*/ 8272 w 8637"/>
                    <a:gd name="connsiteY11" fmla="*/ 0 h 10073"/>
                    <a:gd name="connsiteX12" fmla="*/ 0 w 8637"/>
                    <a:gd name="connsiteY12" fmla="*/ 0 h 10073"/>
                    <a:gd name="connsiteX0" fmla="*/ 0 w 10040"/>
                    <a:gd name="connsiteY0" fmla="*/ 0 h 10000"/>
                    <a:gd name="connsiteX1" fmla="*/ 0 w 10040"/>
                    <a:gd name="connsiteY1" fmla="*/ 3342 h 10000"/>
                    <a:gd name="connsiteX2" fmla="*/ 85 w 10040"/>
                    <a:gd name="connsiteY2" fmla="*/ 3342 h 10000"/>
                    <a:gd name="connsiteX3" fmla="*/ 85 w 10040"/>
                    <a:gd name="connsiteY3" fmla="*/ 6586 h 10000"/>
                    <a:gd name="connsiteX4" fmla="*/ 703 w 10040"/>
                    <a:gd name="connsiteY4" fmla="*/ 6659 h 10000"/>
                    <a:gd name="connsiteX5" fmla="*/ 703 w 10040"/>
                    <a:gd name="connsiteY5" fmla="*/ 10000 h 10000"/>
                    <a:gd name="connsiteX6" fmla="*/ 10000 w 10040"/>
                    <a:gd name="connsiteY6" fmla="*/ 9928 h 10000"/>
                    <a:gd name="connsiteX7" fmla="*/ 10040 w 10040"/>
                    <a:gd name="connsiteY7" fmla="*/ 6585 h 10000"/>
                    <a:gd name="connsiteX8" fmla="*/ 9697 w 10040"/>
                    <a:gd name="connsiteY8" fmla="*/ 6586 h 10000"/>
                    <a:gd name="connsiteX9" fmla="*/ 9697 w 10040"/>
                    <a:gd name="connsiteY9" fmla="*/ 3342 h 10000"/>
                    <a:gd name="connsiteX10" fmla="*/ 9577 w 10040"/>
                    <a:gd name="connsiteY10" fmla="*/ 3342 h 10000"/>
                    <a:gd name="connsiteX11" fmla="*/ 9577 w 10040"/>
                    <a:gd name="connsiteY11" fmla="*/ 0 h 10000"/>
                    <a:gd name="connsiteX12" fmla="*/ 0 w 10040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577 w 10003"/>
                    <a:gd name="connsiteY10" fmla="*/ 3342 h 10000"/>
                    <a:gd name="connsiteX11" fmla="*/ 95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577 w 10003"/>
                    <a:gd name="connsiteY10" fmla="*/ 3342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57 w 10003"/>
                    <a:gd name="connsiteY10" fmla="*/ 3196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7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43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3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1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7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457 w 10003"/>
                    <a:gd name="connsiteY10" fmla="*/ 3415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69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1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69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3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57 w 10003"/>
                    <a:gd name="connsiteY9" fmla="*/ 3342 h 10000"/>
                    <a:gd name="connsiteX10" fmla="*/ 939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6659 h 10000"/>
                    <a:gd name="connsiteX5" fmla="*/ 703 w 10003"/>
                    <a:gd name="connsiteY5" fmla="*/ 10000 h 10000"/>
                    <a:gd name="connsiteX6" fmla="*/ 10000 w 10003"/>
                    <a:gd name="connsiteY6" fmla="*/ 9928 h 10000"/>
                    <a:gd name="connsiteX7" fmla="*/ 10000 w 10003"/>
                    <a:gd name="connsiteY7" fmla="*/ 6585 h 10000"/>
                    <a:gd name="connsiteX8" fmla="*/ 9577 w 10003"/>
                    <a:gd name="connsiteY8" fmla="*/ 6586 h 10000"/>
                    <a:gd name="connsiteX9" fmla="*/ 9557 w 10003"/>
                    <a:gd name="connsiteY9" fmla="*/ 3342 h 10000"/>
                    <a:gd name="connsiteX10" fmla="*/ 9417 w 10003"/>
                    <a:gd name="connsiteY10" fmla="*/ 3342 h 10000"/>
                    <a:gd name="connsiteX11" fmla="*/ 9377 w 10003"/>
                    <a:gd name="connsiteY11" fmla="*/ 0 h 10000"/>
                    <a:gd name="connsiteX12" fmla="*/ 0 w 10003"/>
                    <a:gd name="connsiteY12" fmla="*/ 0 h 10000"/>
                    <a:gd name="connsiteX0" fmla="*/ 0 w 10003"/>
                    <a:gd name="connsiteY0" fmla="*/ 0 h 10000"/>
                    <a:gd name="connsiteX1" fmla="*/ 0 w 10003"/>
                    <a:gd name="connsiteY1" fmla="*/ 3342 h 10000"/>
                    <a:gd name="connsiteX2" fmla="*/ 85 w 10003"/>
                    <a:gd name="connsiteY2" fmla="*/ 3342 h 10000"/>
                    <a:gd name="connsiteX3" fmla="*/ 85 w 10003"/>
                    <a:gd name="connsiteY3" fmla="*/ 6586 h 10000"/>
                    <a:gd name="connsiteX4" fmla="*/ 703 w 10003"/>
                    <a:gd name="connsiteY4" fmla="*/ 10000 h 10000"/>
                    <a:gd name="connsiteX5" fmla="*/ 10000 w 10003"/>
                    <a:gd name="connsiteY5" fmla="*/ 9928 h 10000"/>
                    <a:gd name="connsiteX6" fmla="*/ 10000 w 10003"/>
                    <a:gd name="connsiteY6" fmla="*/ 6585 h 10000"/>
                    <a:gd name="connsiteX7" fmla="*/ 9577 w 10003"/>
                    <a:gd name="connsiteY7" fmla="*/ 6586 h 10000"/>
                    <a:gd name="connsiteX8" fmla="*/ 9557 w 10003"/>
                    <a:gd name="connsiteY8" fmla="*/ 3342 h 10000"/>
                    <a:gd name="connsiteX9" fmla="*/ 9417 w 10003"/>
                    <a:gd name="connsiteY9" fmla="*/ 3342 h 10000"/>
                    <a:gd name="connsiteX10" fmla="*/ 9377 w 10003"/>
                    <a:gd name="connsiteY10" fmla="*/ 0 h 10000"/>
                    <a:gd name="connsiteX11" fmla="*/ 0 w 10003"/>
                    <a:gd name="connsiteY11" fmla="*/ 0 h 10000"/>
                    <a:gd name="connsiteX0" fmla="*/ 0 w 10003"/>
                    <a:gd name="connsiteY0" fmla="*/ 0 h 9928"/>
                    <a:gd name="connsiteX1" fmla="*/ 0 w 10003"/>
                    <a:gd name="connsiteY1" fmla="*/ 3342 h 9928"/>
                    <a:gd name="connsiteX2" fmla="*/ 85 w 10003"/>
                    <a:gd name="connsiteY2" fmla="*/ 3342 h 9928"/>
                    <a:gd name="connsiteX3" fmla="*/ 85 w 10003"/>
                    <a:gd name="connsiteY3" fmla="*/ 6586 h 9928"/>
                    <a:gd name="connsiteX4" fmla="*/ 10000 w 10003"/>
                    <a:gd name="connsiteY4" fmla="*/ 9928 h 9928"/>
                    <a:gd name="connsiteX5" fmla="*/ 10000 w 10003"/>
                    <a:gd name="connsiteY5" fmla="*/ 6585 h 9928"/>
                    <a:gd name="connsiteX6" fmla="*/ 9577 w 10003"/>
                    <a:gd name="connsiteY6" fmla="*/ 6586 h 9928"/>
                    <a:gd name="connsiteX7" fmla="*/ 9557 w 10003"/>
                    <a:gd name="connsiteY7" fmla="*/ 3342 h 9928"/>
                    <a:gd name="connsiteX8" fmla="*/ 9417 w 10003"/>
                    <a:gd name="connsiteY8" fmla="*/ 3342 h 9928"/>
                    <a:gd name="connsiteX9" fmla="*/ 9377 w 10003"/>
                    <a:gd name="connsiteY9" fmla="*/ 0 h 9928"/>
                    <a:gd name="connsiteX10" fmla="*/ 0 w 10003"/>
                    <a:gd name="connsiteY10" fmla="*/ 0 h 9928"/>
                    <a:gd name="connsiteX0" fmla="*/ 0 w 9997"/>
                    <a:gd name="connsiteY0" fmla="*/ 0 h 6634"/>
                    <a:gd name="connsiteX1" fmla="*/ 0 w 9997"/>
                    <a:gd name="connsiteY1" fmla="*/ 3366 h 6634"/>
                    <a:gd name="connsiteX2" fmla="*/ 85 w 9997"/>
                    <a:gd name="connsiteY2" fmla="*/ 3366 h 6634"/>
                    <a:gd name="connsiteX3" fmla="*/ 85 w 9997"/>
                    <a:gd name="connsiteY3" fmla="*/ 6634 h 6634"/>
                    <a:gd name="connsiteX4" fmla="*/ 9997 w 9997"/>
                    <a:gd name="connsiteY4" fmla="*/ 6633 h 6634"/>
                    <a:gd name="connsiteX5" fmla="*/ 9574 w 9997"/>
                    <a:gd name="connsiteY5" fmla="*/ 6634 h 6634"/>
                    <a:gd name="connsiteX6" fmla="*/ 9554 w 9997"/>
                    <a:gd name="connsiteY6" fmla="*/ 3366 h 6634"/>
                    <a:gd name="connsiteX7" fmla="*/ 9414 w 9997"/>
                    <a:gd name="connsiteY7" fmla="*/ 3366 h 6634"/>
                    <a:gd name="connsiteX8" fmla="*/ 9374 w 9997"/>
                    <a:gd name="connsiteY8" fmla="*/ 0 h 6634"/>
                    <a:gd name="connsiteX9" fmla="*/ 0 w 9997"/>
                    <a:gd name="connsiteY9" fmla="*/ 0 h 6634"/>
                    <a:gd name="connsiteX0" fmla="*/ 0 w 9577"/>
                    <a:gd name="connsiteY0" fmla="*/ 0 h 10000"/>
                    <a:gd name="connsiteX1" fmla="*/ 0 w 9577"/>
                    <a:gd name="connsiteY1" fmla="*/ 5074 h 10000"/>
                    <a:gd name="connsiteX2" fmla="*/ 85 w 9577"/>
                    <a:gd name="connsiteY2" fmla="*/ 5074 h 10000"/>
                    <a:gd name="connsiteX3" fmla="*/ 85 w 9577"/>
                    <a:gd name="connsiteY3" fmla="*/ 10000 h 10000"/>
                    <a:gd name="connsiteX4" fmla="*/ 9577 w 9577"/>
                    <a:gd name="connsiteY4" fmla="*/ 10000 h 10000"/>
                    <a:gd name="connsiteX5" fmla="*/ 9557 w 9577"/>
                    <a:gd name="connsiteY5" fmla="*/ 5074 h 10000"/>
                    <a:gd name="connsiteX6" fmla="*/ 9417 w 9577"/>
                    <a:gd name="connsiteY6" fmla="*/ 5074 h 10000"/>
                    <a:gd name="connsiteX7" fmla="*/ 9377 w 9577"/>
                    <a:gd name="connsiteY7" fmla="*/ 0 h 10000"/>
                    <a:gd name="connsiteX8" fmla="*/ 0 w 9577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9833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53 w 10000"/>
                    <a:gd name="connsiteY6" fmla="*/ 4853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53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11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000"/>
                    <a:gd name="connsiteY0" fmla="*/ 0 h 10000"/>
                    <a:gd name="connsiteX1" fmla="*/ 0 w 10000"/>
                    <a:gd name="connsiteY1" fmla="*/ 5074 h 10000"/>
                    <a:gd name="connsiteX2" fmla="*/ 89 w 10000"/>
                    <a:gd name="connsiteY2" fmla="*/ 5074 h 10000"/>
                    <a:gd name="connsiteX3" fmla="*/ 89 w 10000"/>
                    <a:gd name="connsiteY3" fmla="*/ 10000 h 10000"/>
                    <a:gd name="connsiteX4" fmla="*/ 10000 w 10000"/>
                    <a:gd name="connsiteY4" fmla="*/ 10000 h 10000"/>
                    <a:gd name="connsiteX5" fmla="*/ 9979 w 10000"/>
                    <a:gd name="connsiteY5" fmla="*/ 5074 h 10000"/>
                    <a:gd name="connsiteX6" fmla="*/ 511 w 10000"/>
                    <a:gd name="connsiteY6" fmla="*/ 5074 h 10000"/>
                    <a:gd name="connsiteX7" fmla="*/ 511 w 10000"/>
                    <a:gd name="connsiteY7" fmla="*/ 0 h 10000"/>
                    <a:gd name="connsiteX8" fmla="*/ 0 w 10000"/>
                    <a:gd name="connsiteY8" fmla="*/ 0 h 10000"/>
                    <a:gd name="connsiteX0" fmla="*/ 0 w 10450"/>
                    <a:gd name="connsiteY0" fmla="*/ 0 h 15581"/>
                    <a:gd name="connsiteX1" fmla="*/ 0 w 10450"/>
                    <a:gd name="connsiteY1" fmla="*/ 5074 h 15581"/>
                    <a:gd name="connsiteX2" fmla="*/ 89 w 10450"/>
                    <a:gd name="connsiteY2" fmla="*/ 5074 h 15581"/>
                    <a:gd name="connsiteX3" fmla="*/ 89 w 10450"/>
                    <a:gd name="connsiteY3" fmla="*/ 10000 h 15581"/>
                    <a:gd name="connsiteX4" fmla="*/ 10450 w 10450"/>
                    <a:gd name="connsiteY4" fmla="*/ 15581 h 15581"/>
                    <a:gd name="connsiteX5" fmla="*/ 9979 w 10450"/>
                    <a:gd name="connsiteY5" fmla="*/ 5074 h 15581"/>
                    <a:gd name="connsiteX6" fmla="*/ 511 w 10450"/>
                    <a:gd name="connsiteY6" fmla="*/ 5074 h 15581"/>
                    <a:gd name="connsiteX7" fmla="*/ 511 w 10450"/>
                    <a:gd name="connsiteY7" fmla="*/ 0 h 15581"/>
                    <a:gd name="connsiteX8" fmla="*/ 0 w 10450"/>
                    <a:gd name="connsiteY8" fmla="*/ 0 h 15581"/>
                    <a:gd name="connsiteX0" fmla="*/ 0 w 10450"/>
                    <a:gd name="connsiteY0" fmla="*/ 0 h 15581"/>
                    <a:gd name="connsiteX1" fmla="*/ 0 w 10450"/>
                    <a:gd name="connsiteY1" fmla="*/ 5074 h 15581"/>
                    <a:gd name="connsiteX2" fmla="*/ 89 w 10450"/>
                    <a:gd name="connsiteY2" fmla="*/ 5074 h 15581"/>
                    <a:gd name="connsiteX3" fmla="*/ 765 w 10450"/>
                    <a:gd name="connsiteY3" fmla="*/ 14916 h 15581"/>
                    <a:gd name="connsiteX4" fmla="*/ 10450 w 10450"/>
                    <a:gd name="connsiteY4" fmla="*/ 15581 h 15581"/>
                    <a:gd name="connsiteX5" fmla="*/ 9979 w 10450"/>
                    <a:gd name="connsiteY5" fmla="*/ 5074 h 15581"/>
                    <a:gd name="connsiteX6" fmla="*/ 511 w 10450"/>
                    <a:gd name="connsiteY6" fmla="*/ 5074 h 15581"/>
                    <a:gd name="connsiteX7" fmla="*/ 511 w 10450"/>
                    <a:gd name="connsiteY7" fmla="*/ 0 h 15581"/>
                    <a:gd name="connsiteX8" fmla="*/ 0 w 10450"/>
                    <a:gd name="connsiteY8" fmla="*/ 0 h 15581"/>
                    <a:gd name="connsiteX0" fmla="*/ 0 w 10475"/>
                    <a:gd name="connsiteY0" fmla="*/ 0 h 15182"/>
                    <a:gd name="connsiteX1" fmla="*/ 0 w 10475"/>
                    <a:gd name="connsiteY1" fmla="*/ 5074 h 15182"/>
                    <a:gd name="connsiteX2" fmla="*/ 89 w 10475"/>
                    <a:gd name="connsiteY2" fmla="*/ 5074 h 15182"/>
                    <a:gd name="connsiteX3" fmla="*/ 765 w 10475"/>
                    <a:gd name="connsiteY3" fmla="*/ 14916 h 15182"/>
                    <a:gd name="connsiteX4" fmla="*/ 10475 w 10475"/>
                    <a:gd name="connsiteY4" fmla="*/ 15182 h 15182"/>
                    <a:gd name="connsiteX5" fmla="*/ 9979 w 10475"/>
                    <a:gd name="connsiteY5" fmla="*/ 5074 h 15182"/>
                    <a:gd name="connsiteX6" fmla="*/ 511 w 10475"/>
                    <a:gd name="connsiteY6" fmla="*/ 5074 h 15182"/>
                    <a:gd name="connsiteX7" fmla="*/ 511 w 10475"/>
                    <a:gd name="connsiteY7" fmla="*/ 0 h 15182"/>
                    <a:gd name="connsiteX8" fmla="*/ 0 w 10475"/>
                    <a:gd name="connsiteY8" fmla="*/ 0 h 15182"/>
                    <a:gd name="connsiteX0" fmla="*/ 0 w 10475"/>
                    <a:gd name="connsiteY0" fmla="*/ 0 h 15182"/>
                    <a:gd name="connsiteX1" fmla="*/ 0 w 10475"/>
                    <a:gd name="connsiteY1" fmla="*/ 5074 h 15182"/>
                    <a:gd name="connsiteX2" fmla="*/ 740 w 10475"/>
                    <a:gd name="connsiteY2" fmla="*/ 10389 h 15182"/>
                    <a:gd name="connsiteX3" fmla="*/ 765 w 10475"/>
                    <a:gd name="connsiteY3" fmla="*/ 14916 h 15182"/>
                    <a:gd name="connsiteX4" fmla="*/ 10475 w 10475"/>
                    <a:gd name="connsiteY4" fmla="*/ 15182 h 15182"/>
                    <a:gd name="connsiteX5" fmla="*/ 9979 w 10475"/>
                    <a:gd name="connsiteY5" fmla="*/ 5074 h 15182"/>
                    <a:gd name="connsiteX6" fmla="*/ 511 w 10475"/>
                    <a:gd name="connsiteY6" fmla="*/ 5074 h 15182"/>
                    <a:gd name="connsiteX7" fmla="*/ 511 w 10475"/>
                    <a:gd name="connsiteY7" fmla="*/ 0 h 15182"/>
                    <a:gd name="connsiteX8" fmla="*/ 0 w 10475"/>
                    <a:gd name="connsiteY8" fmla="*/ 0 h 15182"/>
                    <a:gd name="connsiteX0" fmla="*/ 0 w 10475"/>
                    <a:gd name="connsiteY0" fmla="*/ 0 h 15182"/>
                    <a:gd name="connsiteX1" fmla="*/ 425 w 10475"/>
                    <a:gd name="connsiteY1" fmla="*/ 10389 h 15182"/>
                    <a:gd name="connsiteX2" fmla="*/ 740 w 10475"/>
                    <a:gd name="connsiteY2" fmla="*/ 10389 h 15182"/>
                    <a:gd name="connsiteX3" fmla="*/ 765 w 10475"/>
                    <a:gd name="connsiteY3" fmla="*/ 14916 h 15182"/>
                    <a:gd name="connsiteX4" fmla="*/ 10475 w 10475"/>
                    <a:gd name="connsiteY4" fmla="*/ 15182 h 15182"/>
                    <a:gd name="connsiteX5" fmla="*/ 9979 w 10475"/>
                    <a:gd name="connsiteY5" fmla="*/ 5074 h 15182"/>
                    <a:gd name="connsiteX6" fmla="*/ 511 w 10475"/>
                    <a:gd name="connsiteY6" fmla="*/ 5074 h 15182"/>
                    <a:gd name="connsiteX7" fmla="*/ 511 w 10475"/>
                    <a:gd name="connsiteY7" fmla="*/ 0 h 15182"/>
                    <a:gd name="connsiteX8" fmla="*/ 0 w 10475"/>
                    <a:gd name="connsiteY8" fmla="*/ 0 h 15182"/>
                    <a:gd name="connsiteX0" fmla="*/ 0 w 10475"/>
                    <a:gd name="connsiteY0" fmla="*/ 266 h 15448"/>
                    <a:gd name="connsiteX1" fmla="*/ 425 w 10475"/>
                    <a:gd name="connsiteY1" fmla="*/ 10655 h 15448"/>
                    <a:gd name="connsiteX2" fmla="*/ 740 w 10475"/>
                    <a:gd name="connsiteY2" fmla="*/ 10655 h 15448"/>
                    <a:gd name="connsiteX3" fmla="*/ 765 w 10475"/>
                    <a:gd name="connsiteY3" fmla="*/ 15182 h 15448"/>
                    <a:gd name="connsiteX4" fmla="*/ 10475 w 10475"/>
                    <a:gd name="connsiteY4" fmla="*/ 15448 h 15448"/>
                    <a:gd name="connsiteX5" fmla="*/ 9979 w 10475"/>
                    <a:gd name="connsiteY5" fmla="*/ 5340 h 15448"/>
                    <a:gd name="connsiteX6" fmla="*/ 511 w 10475"/>
                    <a:gd name="connsiteY6" fmla="*/ 5340 h 15448"/>
                    <a:gd name="connsiteX7" fmla="*/ 1337 w 10475"/>
                    <a:gd name="connsiteY7" fmla="*/ 0 h 15448"/>
                    <a:gd name="connsiteX8" fmla="*/ 0 w 10475"/>
                    <a:gd name="connsiteY8" fmla="*/ 266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9604 w 10100"/>
                    <a:gd name="connsiteY5" fmla="*/ 5340 h 15448"/>
                    <a:gd name="connsiteX6" fmla="*/ 136 w 10100"/>
                    <a:gd name="connsiteY6" fmla="*/ 5340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9604 w 10100"/>
                    <a:gd name="connsiteY5" fmla="*/ 5340 h 15448"/>
                    <a:gd name="connsiteX6" fmla="*/ 837 w 10100"/>
                    <a:gd name="connsiteY6" fmla="*/ 5207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9604 w 10100"/>
                    <a:gd name="connsiteY5" fmla="*/ 5340 h 15448"/>
                    <a:gd name="connsiteX6" fmla="*/ 962 w 10100"/>
                    <a:gd name="connsiteY6" fmla="*/ 5207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9604 w 10100"/>
                    <a:gd name="connsiteY5" fmla="*/ 5340 h 15448"/>
                    <a:gd name="connsiteX6" fmla="*/ 862 w 10100"/>
                    <a:gd name="connsiteY6" fmla="*/ 10655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10079 w 10100"/>
                    <a:gd name="connsiteY5" fmla="*/ 10256 h 15448"/>
                    <a:gd name="connsiteX6" fmla="*/ 862 w 10100"/>
                    <a:gd name="connsiteY6" fmla="*/ 10655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10079 w 10100"/>
                    <a:gd name="connsiteY5" fmla="*/ 10256 h 15448"/>
                    <a:gd name="connsiteX6" fmla="*/ 862 w 10100"/>
                    <a:gd name="connsiteY6" fmla="*/ 10655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448"/>
                    <a:gd name="connsiteX1" fmla="*/ 50 w 10100"/>
                    <a:gd name="connsiteY1" fmla="*/ 10655 h 15448"/>
                    <a:gd name="connsiteX2" fmla="*/ 365 w 10100"/>
                    <a:gd name="connsiteY2" fmla="*/ 10655 h 15448"/>
                    <a:gd name="connsiteX3" fmla="*/ 390 w 10100"/>
                    <a:gd name="connsiteY3" fmla="*/ 15182 h 15448"/>
                    <a:gd name="connsiteX4" fmla="*/ 10100 w 10100"/>
                    <a:gd name="connsiteY4" fmla="*/ 15448 h 15448"/>
                    <a:gd name="connsiteX5" fmla="*/ 10079 w 10100"/>
                    <a:gd name="connsiteY5" fmla="*/ 10256 h 15448"/>
                    <a:gd name="connsiteX6" fmla="*/ 912 w 10100"/>
                    <a:gd name="connsiteY6" fmla="*/ 10256 h 15448"/>
                    <a:gd name="connsiteX7" fmla="*/ 962 w 10100"/>
                    <a:gd name="connsiteY7" fmla="*/ 0 h 15448"/>
                    <a:gd name="connsiteX8" fmla="*/ 0 w 10100"/>
                    <a:gd name="connsiteY8" fmla="*/ 133 h 15448"/>
                    <a:gd name="connsiteX0" fmla="*/ 0 w 10100"/>
                    <a:gd name="connsiteY0" fmla="*/ 133 h 15581"/>
                    <a:gd name="connsiteX1" fmla="*/ 50 w 10100"/>
                    <a:gd name="connsiteY1" fmla="*/ 10655 h 15581"/>
                    <a:gd name="connsiteX2" fmla="*/ 365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62 w 10100"/>
                    <a:gd name="connsiteY7" fmla="*/ 0 h 15581"/>
                    <a:gd name="connsiteX8" fmla="*/ 0 w 10100"/>
                    <a:gd name="connsiteY8" fmla="*/ 133 h 15581"/>
                    <a:gd name="connsiteX0" fmla="*/ 0 w 10100"/>
                    <a:gd name="connsiteY0" fmla="*/ 133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62 w 10100"/>
                    <a:gd name="connsiteY7" fmla="*/ 0 h 15581"/>
                    <a:gd name="connsiteX8" fmla="*/ 0 w 10100"/>
                    <a:gd name="connsiteY8" fmla="*/ 133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62 w 10100"/>
                    <a:gd name="connsiteY7" fmla="*/ 0 h 15581"/>
                    <a:gd name="connsiteX8" fmla="*/ 0 w 10100"/>
                    <a:gd name="connsiteY8" fmla="*/ 0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62 w 10100"/>
                    <a:gd name="connsiteY7" fmla="*/ 0 h 15581"/>
                    <a:gd name="connsiteX8" fmla="*/ 0 w 10100"/>
                    <a:gd name="connsiteY8" fmla="*/ 0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12 w 10100"/>
                    <a:gd name="connsiteY7" fmla="*/ 0 h 15581"/>
                    <a:gd name="connsiteX8" fmla="*/ 0 w 10100"/>
                    <a:gd name="connsiteY8" fmla="*/ 0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15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37 w 10100"/>
                    <a:gd name="connsiteY7" fmla="*/ 0 h 15581"/>
                    <a:gd name="connsiteX8" fmla="*/ 0 w 10100"/>
                    <a:gd name="connsiteY8" fmla="*/ 0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90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37 w 10100"/>
                    <a:gd name="connsiteY7" fmla="*/ 0 h 15581"/>
                    <a:gd name="connsiteX8" fmla="*/ 0 w 10100"/>
                    <a:gd name="connsiteY8" fmla="*/ 0 h 15581"/>
                    <a:gd name="connsiteX0" fmla="*/ 0 w 10100"/>
                    <a:gd name="connsiteY0" fmla="*/ 0 h 15581"/>
                    <a:gd name="connsiteX1" fmla="*/ 50 w 10100"/>
                    <a:gd name="connsiteY1" fmla="*/ 10655 h 15581"/>
                    <a:gd name="connsiteX2" fmla="*/ 440 w 10100"/>
                    <a:gd name="connsiteY2" fmla="*/ 10655 h 15581"/>
                    <a:gd name="connsiteX3" fmla="*/ 440 w 10100"/>
                    <a:gd name="connsiteY3" fmla="*/ 15581 h 15581"/>
                    <a:gd name="connsiteX4" fmla="*/ 10100 w 10100"/>
                    <a:gd name="connsiteY4" fmla="*/ 15448 h 15581"/>
                    <a:gd name="connsiteX5" fmla="*/ 10079 w 10100"/>
                    <a:gd name="connsiteY5" fmla="*/ 10256 h 15581"/>
                    <a:gd name="connsiteX6" fmla="*/ 912 w 10100"/>
                    <a:gd name="connsiteY6" fmla="*/ 10256 h 15581"/>
                    <a:gd name="connsiteX7" fmla="*/ 937 w 10100"/>
                    <a:gd name="connsiteY7" fmla="*/ 0 h 15581"/>
                    <a:gd name="connsiteX8" fmla="*/ 0 w 10100"/>
                    <a:gd name="connsiteY8" fmla="*/ 0 h 1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00" h="15581">
                      <a:moveTo>
                        <a:pt x="0" y="0"/>
                      </a:moveTo>
                      <a:cubicBezTo>
                        <a:pt x="142" y="3463"/>
                        <a:pt x="-92" y="7192"/>
                        <a:pt x="50" y="10655"/>
                      </a:cubicBezTo>
                      <a:lnTo>
                        <a:pt x="440" y="10655"/>
                      </a:lnTo>
                      <a:cubicBezTo>
                        <a:pt x="448" y="12164"/>
                        <a:pt x="432" y="14072"/>
                        <a:pt x="440" y="15581"/>
                      </a:cubicBezTo>
                      <a:lnTo>
                        <a:pt x="10100" y="15448"/>
                      </a:lnTo>
                      <a:cubicBezTo>
                        <a:pt x="10086" y="13806"/>
                        <a:pt x="10093" y="11897"/>
                        <a:pt x="10079" y="10256"/>
                      </a:cubicBezTo>
                      <a:lnTo>
                        <a:pt x="912" y="10256"/>
                      </a:lnTo>
                      <a:cubicBezTo>
                        <a:pt x="954" y="8520"/>
                        <a:pt x="895" y="1736"/>
                        <a:pt x="93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>
                          <a:alpha val="50000"/>
                        </a:srgb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grpSp>
          <p:nvGrpSpPr>
            <p:cNvPr id="79" name="Gruppieren 78"/>
            <p:cNvGrpSpPr/>
            <p:nvPr/>
          </p:nvGrpSpPr>
          <p:grpSpPr>
            <a:xfrm>
              <a:off x="5086444" y="4746819"/>
              <a:ext cx="3003076" cy="609600"/>
              <a:chOff x="5086444" y="4332932"/>
              <a:chExt cx="3003076" cy="609600"/>
            </a:xfrm>
          </p:grpSpPr>
          <p:grpSp>
            <p:nvGrpSpPr>
              <p:cNvPr id="80" name="Group 174"/>
              <p:cNvGrpSpPr>
                <a:grpSpLocks/>
              </p:cNvGrpSpPr>
              <p:nvPr/>
            </p:nvGrpSpPr>
            <p:grpSpPr bwMode="auto">
              <a:xfrm>
                <a:off x="5086444" y="4332932"/>
                <a:ext cx="503237" cy="609600"/>
                <a:chOff x="140" y="3117"/>
                <a:chExt cx="317" cy="384"/>
              </a:xfrm>
            </p:grpSpPr>
            <p:sp>
              <p:nvSpPr>
                <p:cNvPr id="94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40" y="3117"/>
                  <a:ext cx="264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SIS18</a:t>
                  </a:r>
                  <a:endParaRPr lang="de-DE" altLang="de-DE" sz="1200" dirty="0"/>
                </a:p>
              </p:txBody>
            </p:sp>
            <p:sp>
              <p:nvSpPr>
                <p:cNvPr id="95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140" y="3248"/>
                  <a:ext cx="31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SIS100</a:t>
                  </a:r>
                  <a:endParaRPr lang="de-DE" altLang="de-DE" sz="1200" dirty="0"/>
                </a:p>
              </p:txBody>
            </p:sp>
            <p:sp>
              <p:nvSpPr>
                <p:cNvPr id="96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140" y="3385"/>
                  <a:ext cx="199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de-DE" sz="1200" dirty="0"/>
                    <a:t>ESR</a:t>
                  </a:r>
                  <a:endParaRPr lang="de-DE" altLang="de-DE" sz="1200" dirty="0"/>
                </a:p>
              </p:txBody>
            </p:sp>
          </p:grpSp>
          <p:grpSp>
            <p:nvGrpSpPr>
              <p:cNvPr id="81" name="Gruppieren 80"/>
              <p:cNvGrpSpPr/>
              <p:nvPr/>
            </p:nvGrpSpPr>
            <p:grpSpPr>
              <a:xfrm>
                <a:off x="6020974" y="4332932"/>
                <a:ext cx="2068546" cy="583379"/>
                <a:chOff x="6020974" y="4332932"/>
                <a:chExt cx="2068546" cy="583379"/>
              </a:xfrm>
            </p:grpSpPr>
            <p:grpSp>
              <p:nvGrpSpPr>
                <p:cNvPr id="82" name="Gruppieren 81"/>
                <p:cNvGrpSpPr/>
                <p:nvPr/>
              </p:nvGrpSpPr>
              <p:grpSpPr>
                <a:xfrm>
                  <a:off x="6020974" y="4360526"/>
                  <a:ext cx="2068546" cy="555785"/>
                  <a:chOff x="950913" y="5494860"/>
                  <a:chExt cx="2298384" cy="617539"/>
                </a:xfrm>
              </p:grpSpPr>
              <p:grpSp>
                <p:nvGrpSpPr>
                  <p:cNvPr id="84" name="Gruppieren 83"/>
                  <p:cNvGrpSpPr/>
                  <p:nvPr/>
                </p:nvGrpSpPr>
                <p:grpSpPr>
                  <a:xfrm>
                    <a:off x="950913" y="5497240"/>
                    <a:ext cx="2198687" cy="396697"/>
                    <a:chOff x="950913" y="5497240"/>
                    <a:chExt cx="2198687" cy="396697"/>
                  </a:xfrm>
                </p:grpSpPr>
                <p:sp>
                  <p:nvSpPr>
                    <p:cNvPr id="9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551" y="5713937"/>
                      <a:ext cx="2178049" cy="180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  <a:extLst/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91" name="Gruppieren 90"/>
                    <p:cNvGrpSpPr/>
                    <p:nvPr/>
                  </p:nvGrpSpPr>
                  <p:grpSpPr>
                    <a:xfrm>
                      <a:off x="950913" y="5497240"/>
                      <a:ext cx="58738" cy="324648"/>
                      <a:chOff x="950913" y="5497240"/>
                      <a:chExt cx="58738" cy="324648"/>
                    </a:xfrm>
                  </p:grpSpPr>
                  <p:sp>
                    <p:nvSpPr>
                      <p:cNvPr id="92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913" y="5497240"/>
                        <a:ext cx="58738" cy="179388"/>
                      </a:xfrm>
                      <a:prstGeom prst="rect">
                        <a:avLst/>
                      </a:prstGeom>
                      <a:solidFill>
                        <a:srgbClr val="CC0000"/>
                      </a:solidFill>
                      <a:ln w="9525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93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9784" y="5569475"/>
                        <a:ext cx="0" cy="2524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de-DE"/>
                        </a:defPPr>
                        <a:lvl1pPr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6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5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1041084" y="5494861"/>
                    <a:ext cx="2208213" cy="617538"/>
                    <a:chOff x="945" y="3132"/>
                    <a:chExt cx="1391" cy="389"/>
                  </a:xfrm>
                </p:grpSpPr>
                <p:sp>
                  <p:nvSpPr>
                    <p:cNvPr id="87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9" y="3408"/>
                      <a:ext cx="1337" cy="113"/>
                    </a:xfrm>
                    <a:custGeom>
                      <a:avLst/>
                      <a:gdLst>
                        <a:gd name="connsiteX0" fmla="*/ 0 w 1910239"/>
                        <a:gd name="connsiteY0" fmla="*/ 0 h 161449"/>
                        <a:gd name="connsiteX1" fmla="*/ 1910239 w 1910239"/>
                        <a:gd name="connsiteY1" fmla="*/ 0 h 161449"/>
                        <a:gd name="connsiteX2" fmla="*/ 1910239 w 1910239"/>
                        <a:gd name="connsiteY2" fmla="*/ 161449 h 161449"/>
                        <a:gd name="connsiteX3" fmla="*/ 0 w 1910239"/>
                        <a:gd name="connsiteY3" fmla="*/ 161449 h 161449"/>
                        <a:gd name="connsiteX4" fmla="*/ 0 w 1910239"/>
                        <a:gd name="connsiteY4" fmla="*/ 0 h 161449"/>
                        <a:gd name="connsiteX0" fmla="*/ 0 w 1910239"/>
                        <a:gd name="connsiteY0" fmla="*/ 0 h 161449"/>
                        <a:gd name="connsiteX1" fmla="*/ 1910239 w 1910239"/>
                        <a:gd name="connsiteY1" fmla="*/ 0 h 161449"/>
                        <a:gd name="connsiteX2" fmla="*/ 1910239 w 1910239"/>
                        <a:gd name="connsiteY2" fmla="*/ 161449 h 161449"/>
                        <a:gd name="connsiteX3" fmla="*/ 10160 w 1910239"/>
                        <a:gd name="connsiteY3" fmla="*/ 161449 h 161449"/>
                        <a:gd name="connsiteX4" fmla="*/ 0 w 1910239"/>
                        <a:gd name="connsiteY4" fmla="*/ 0 h 161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10239" h="161449">
                          <a:moveTo>
                            <a:pt x="0" y="0"/>
                          </a:moveTo>
                          <a:lnTo>
                            <a:pt x="1910239" y="0"/>
                          </a:lnTo>
                          <a:lnTo>
                            <a:pt x="1910239" y="161449"/>
                          </a:lnTo>
                          <a:lnTo>
                            <a:pt x="10160" y="1614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88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5" y="3132"/>
                      <a:ext cx="98" cy="113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 algn="ctr">
                      <a:solidFill>
                        <a:schemeClr val="bg1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89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3174"/>
                      <a:ext cx="0" cy="29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  <p:sp>
                <p:nvSpPr>
                  <p:cNvPr id="8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1231267" y="5494860"/>
                    <a:ext cx="1872614" cy="184149"/>
                  </a:xfrm>
                  <a:prstGeom prst="rect">
                    <a:avLst/>
                  </a:prstGeom>
                  <a:solidFill>
                    <a:srgbClr val="3399FF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</p:grpSp>
            <p:sp>
              <p:nvSpPr>
                <p:cNvPr id="83" name="Rechteck 82"/>
                <p:cNvSpPr/>
                <p:nvPr/>
              </p:nvSpPr>
              <p:spPr>
                <a:xfrm>
                  <a:off x="6268213" y="4332932"/>
                  <a:ext cx="1711355" cy="207963"/>
                </a:xfrm>
                <a:prstGeom prst="rect">
                  <a:avLst/>
                </a:prstGeom>
                <a:noFill/>
                <a:ln w="25400">
                  <a:solidFill>
                    <a:srgbClr val="FFC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809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Control:</a:t>
            </a:r>
            <a:br>
              <a:rPr lang="en-US" dirty="0" smtClean="0"/>
            </a:br>
            <a:r>
              <a:rPr lang="en-US" dirty="0" smtClean="0"/>
              <a:t>SIS18 Booster Mode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Cycle </a:t>
            </a:r>
            <a:r>
              <a:rPr lang="en-US" dirty="0"/>
              <a:t>time needs to be minimized</a:t>
            </a:r>
          </a:p>
          <a:p>
            <a:pPr lvl="1"/>
            <a:r>
              <a:rPr lang="en-US" sz="1200" dirty="0"/>
              <a:t>Ramps up and down at 10 T/s (max)</a:t>
            </a:r>
          </a:p>
          <a:p>
            <a:pPr lvl="1"/>
            <a:r>
              <a:rPr lang="en-US" sz="1200" dirty="0"/>
              <a:t>No ramping down to idle level after extraction</a:t>
            </a:r>
          </a:p>
          <a:p>
            <a:pPr lvl="1"/>
            <a:r>
              <a:rPr lang="en-US" sz="1200" dirty="0"/>
              <a:t>Minimization of length of injection plateau</a:t>
            </a:r>
          </a:p>
          <a:p>
            <a:pPr lvl="2"/>
            <a:r>
              <a:rPr lang="en-US" sz="1000" dirty="0"/>
              <a:t>No waiting for UNILAC allowed</a:t>
            </a:r>
          </a:p>
          <a:p>
            <a:pPr lvl="2"/>
            <a:r>
              <a:rPr lang="en-US" sz="1000" dirty="0"/>
              <a:t>No gaps between cycles</a:t>
            </a:r>
          </a:p>
          <a:p>
            <a:pPr lvl="1"/>
            <a:r>
              <a:rPr lang="en-US" sz="1200" dirty="0"/>
              <a:t>Minimization of length of extraction plateau</a:t>
            </a:r>
          </a:p>
          <a:p>
            <a:pPr lvl="2"/>
            <a:r>
              <a:rPr lang="en-US" sz="1000" dirty="0"/>
              <a:t>No extra times for orbit bump at MS, creation during rounding times instead</a:t>
            </a:r>
          </a:p>
          <a:p>
            <a:pPr lvl="2"/>
            <a:r>
              <a:rPr lang="en-US" sz="1000" dirty="0"/>
              <a:t>Max. 10 </a:t>
            </a:r>
            <a:r>
              <a:rPr lang="en-US" sz="1000" dirty="0" err="1"/>
              <a:t>ms</a:t>
            </a:r>
            <a:r>
              <a:rPr lang="en-US" sz="1000" dirty="0"/>
              <a:t> flattop to sync with SIS100</a:t>
            </a:r>
          </a:p>
          <a:p>
            <a:endParaRPr lang="en-US" dirty="0" smtClean="0"/>
          </a:p>
          <a:p>
            <a:r>
              <a:rPr lang="en-US" dirty="0" smtClean="0"/>
              <a:t>Expected </a:t>
            </a:r>
            <a:r>
              <a:rPr lang="en-US" dirty="0"/>
              <a:t>cycle times</a:t>
            </a:r>
          </a:p>
          <a:p>
            <a:pPr lvl="1"/>
            <a:r>
              <a:rPr lang="en-US" sz="1200" dirty="0"/>
              <a:t>Design value 2.7 Hz </a:t>
            </a:r>
            <a:r>
              <a:rPr lang="en-US" sz="1200" dirty="0">
                <a:sym typeface="Wingdings" panose="05000000000000000000" pitchFamily="2" charset="2"/>
              </a:rPr>
              <a:t>or 370 </a:t>
            </a:r>
            <a:r>
              <a:rPr lang="en-US" sz="1200" dirty="0" err="1">
                <a:sym typeface="Wingdings" panose="05000000000000000000" pitchFamily="2" charset="2"/>
              </a:rPr>
              <a:t>ms</a:t>
            </a:r>
            <a:endParaRPr lang="en-US" sz="1200" dirty="0">
              <a:sym typeface="Wingdings" panose="05000000000000000000" pitchFamily="2" charset="2"/>
            </a:endParaRP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Precise value depends on AEG dipole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Final value expected in range 360 to 380 </a:t>
            </a:r>
            <a:r>
              <a:rPr lang="en-US" sz="1200" dirty="0" err="1" smtClean="0">
                <a:sym typeface="Wingdings" panose="05000000000000000000" pitchFamily="2" charset="2"/>
              </a:rPr>
              <a:t>ms</a:t>
            </a:r>
            <a:endParaRPr lang="en-US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88" y="1763056"/>
            <a:ext cx="3365317" cy="17518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89" y="3949355"/>
            <a:ext cx="3365317" cy="2209722"/>
          </a:xfrm>
          <a:prstGeom prst="rect">
            <a:avLst/>
          </a:prstGeom>
        </p:spPr>
      </p:pic>
      <p:sp>
        <p:nvSpPr>
          <p:cNvPr id="9" name="Text Box 274"/>
          <p:cNvSpPr txBox="1">
            <a:spLocks noChangeArrowheads="1"/>
          </p:cNvSpPr>
          <p:nvPr/>
        </p:nvSpPr>
        <p:spPr bwMode="auto">
          <a:xfrm>
            <a:off x="5584746" y="1391465"/>
            <a:ext cx="24432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i="1" dirty="0" smtClean="0"/>
              <a:t>Stacking scheme for RIB</a:t>
            </a:r>
            <a:endParaRPr lang="de-DE" altLang="de-DE" i="1" dirty="0"/>
          </a:p>
        </p:txBody>
      </p:sp>
      <p:sp>
        <p:nvSpPr>
          <p:cNvPr id="10" name="Text Box 274"/>
          <p:cNvSpPr txBox="1">
            <a:spLocks noChangeArrowheads="1"/>
          </p:cNvSpPr>
          <p:nvPr/>
        </p:nvSpPr>
        <p:spPr bwMode="auto">
          <a:xfrm>
            <a:off x="5777330" y="3634702"/>
            <a:ext cx="2170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i="1" dirty="0" smtClean="0"/>
              <a:t>SIS18 booster ramps </a:t>
            </a:r>
            <a:endParaRPr lang="de-DE" altLang="de-DE" i="1" dirty="0"/>
          </a:p>
        </p:txBody>
      </p:sp>
    </p:spTree>
    <p:extLst>
      <p:ext uri="{BB962C8B-B14F-4D97-AF65-F5344CB8AC3E}">
        <p14:creationId xmlns:p14="http://schemas.microsoft.com/office/powerpoint/2010/main" val="183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Control:</a:t>
            </a:r>
            <a:br>
              <a:rPr lang="en-US" dirty="0" smtClean="0"/>
            </a:br>
            <a:r>
              <a:rPr lang="en-US" dirty="0" smtClean="0"/>
              <a:t>SIS18 Booster Mode Requirements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UNILAC </a:t>
            </a:r>
            <a:r>
              <a:rPr lang="en-US" dirty="0" smtClean="0"/>
              <a:t>timing system </a:t>
            </a:r>
            <a:r>
              <a:rPr lang="en-US" dirty="0"/>
              <a:t>/ PZ</a:t>
            </a:r>
          </a:p>
          <a:p>
            <a:pPr lvl="1"/>
            <a:r>
              <a:rPr lang="en-US" sz="1200" dirty="0"/>
              <a:t>Reservation of TK for whole super-cycle</a:t>
            </a:r>
          </a:p>
          <a:p>
            <a:pPr lvl="1"/>
            <a:r>
              <a:rPr lang="en-US" sz="1200" dirty="0"/>
              <a:t>Deterministic and known time interval between beam request and beam </a:t>
            </a:r>
            <a:r>
              <a:rPr lang="en-US" sz="1200" dirty="0" smtClean="0"/>
              <a:t>delivery</a:t>
            </a:r>
          </a:p>
          <a:p>
            <a:pPr lvl="1"/>
            <a:r>
              <a:rPr lang="en-US" sz="1200" dirty="0" smtClean="0"/>
              <a:t>UNILAC controlled by new WR timing system</a:t>
            </a:r>
            <a:endParaRPr lang="en-US" sz="1200" dirty="0"/>
          </a:p>
          <a:p>
            <a:r>
              <a:rPr lang="en-US" dirty="0" smtClean="0"/>
              <a:t>FAIR timing system</a:t>
            </a:r>
            <a:endParaRPr lang="en-US" dirty="0"/>
          </a:p>
          <a:p>
            <a:pPr lvl="1"/>
            <a:r>
              <a:rPr lang="en-US" sz="1200" dirty="0"/>
              <a:t>Synchronization with 50 </a:t>
            </a:r>
            <a:r>
              <a:rPr lang="en-US" sz="1200" dirty="0" smtClean="0"/>
              <a:t>Hz</a:t>
            </a:r>
          </a:p>
          <a:p>
            <a:pPr lvl="1"/>
            <a:r>
              <a:rPr lang="en-US" sz="1200" dirty="0" smtClean="0"/>
              <a:t>Completely deterministic timing</a:t>
            </a:r>
            <a:endParaRPr lang="en-US" sz="1200" dirty="0"/>
          </a:p>
          <a:p>
            <a:r>
              <a:rPr lang="en-US" dirty="0"/>
              <a:t>FG frontends</a:t>
            </a:r>
          </a:p>
          <a:p>
            <a:pPr lvl="1"/>
            <a:r>
              <a:rPr lang="en-US" sz="1200" dirty="0"/>
              <a:t>Elimination of preparation </a:t>
            </a:r>
            <a:r>
              <a:rPr lang="en-US" sz="1200" dirty="0" smtClean="0"/>
              <a:t>time (except </a:t>
            </a:r>
            <a:r>
              <a:rPr lang="en-US" sz="1200" dirty="0"/>
              <a:t>first BP)</a:t>
            </a:r>
          </a:p>
          <a:p>
            <a:pPr lvl="1"/>
            <a:r>
              <a:rPr lang="en-US" sz="1200" dirty="0"/>
              <a:t>Can be done by sending FG_PREP in previous BP</a:t>
            </a:r>
          </a:p>
          <a:p>
            <a:r>
              <a:rPr lang="en-US" dirty="0"/>
              <a:t>LSA</a:t>
            </a:r>
          </a:p>
          <a:p>
            <a:pPr lvl="1"/>
            <a:r>
              <a:rPr lang="en-US" sz="1200" dirty="0" smtClean="0"/>
              <a:t>Integration of </a:t>
            </a:r>
            <a:r>
              <a:rPr lang="en-US" sz="1200" dirty="0"/>
              <a:t>UNILAC </a:t>
            </a:r>
            <a:r>
              <a:rPr lang="en-US" sz="1200" dirty="0" smtClean="0"/>
              <a:t>coupling to avoid waiting</a:t>
            </a:r>
            <a:endParaRPr lang="en-US" sz="1200" dirty="0"/>
          </a:p>
          <a:p>
            <a:pPr lvl="1"/>
            <a:r>
              <a:rPr lang="en-US" sz="1200" dirty="0" smtClean="0"/>
              <a:t>Multiple sequences for SIS18 in chain to SIS100</a:t>
            </a:r>
            <a:endParaRPr lang="en-US" sz="1200" dirty="0"/>
          </a:p>
          <a:p>
            <a:r>
              <a:rPr lang="en-US" dirty="0"/>
              <a:t>SIS18 model</a:t>
            </a:r>
          </a:p>
          <a:p>
            <a:pPr lvl="1"/>
            <a:r>
              <a:rPr lang="en-US" sz="1200" dirty="0"/>
              <a:t>Cycle time must be multiple of 20 </a:t>
            </a:r>
            <a:r>
              <a:rPr lang="en-US" sz="1200" dirty="0" err="1" smtClean="0"/>
              <a:t>ms</a:t>
            </a:r>
            <a:endParaRPr lang="de-DE" sz="1200" dirty="0"/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Need tested system for beam commissioning (2025)</a:t>
            </a:r>
          </a:p>
          <a:p>
            <a:pPr lvl="1"/>
            <a:r>
              <a:rPr lang="en-US" dirty="0" smtClean="0"/>
              <a:t>Want booster mode ready for machine experiments starting from 2023</a:t>
            </a:r>
          </a:p>
          <a:p>
            <a:pPr lvl="1"/>
            <a:r>
              <a:rPr lang="en-US" dirty="0" smtClean="0"/>
              <a:t>Intermediate steps using existing UNILAC PZ starting from 2021</a:t>
            </a:r>
          </a:p>
          <a:p>
            <a:pPr lvl="1"/>
            <a:endParaRPr lang="en-US" dirty="0" smtClean="0"/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5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Control:</a:t>
            </a:r>
            <a:br>
              <a:rPr lang="en-US" dirty="0" smtClean="0"/>
            </a:br>
            <a:r>
              <a:rPr lang="en-US" dirty="0" smtClean="0"/>
              <a:t>Bunch-To-Bucket (B2B) Transfer System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B2B transfer</a:t>
            </a:r>
          </a:p>
          <a:p>
            <a:pPr lvl="1"/>
            <a:r>
              <a:rPr lang="en-US" dirty="0" smtClean="0"/>
              <a:t>Transfer of bunched beam from one machine to another</a:t>
            </a:r>
          </a:p>
          <a:p>
            <a:pPr lvl="1"/>
            <a:r>
              <a:rPr lang="en-US" dirty="0" smtClean="0"/>
              <a:t>Essential for operation of SIS100</a:t>
            </a:r>
          </a:p>
          <a:p>
            <a:pPr lvl="1"/>
            <a:r>
              <a:rPr lang="en-US" dirty="0" smtClean="0"/>
              <a:t>Not a standard transfer scheme in GSI</a:t>
            </a:r>
          </a:p>
          <a:p>
            <a:pPr lvl="1"/>
            <a:r>
              <a:rPr lang="en-US" dirty="0" smtClean="0"/>
              <a:t>Requires precise synchronization of the RF systems of SIS18 and SIS100</a:t>
            </a:r>
          </a:p>
          <a:p>
            <a:endParaRPr lang="en-US" dirty="0" smtClean="0"/>
          </a:p>
          <a:p>
            <a:r>
              <a:rPr lang="en-US" dirty="0" smtClean="0"/>
              <a:t>B2B transfer system for FAIR</a:t>
            </a:r>
          </a:p>
          <a:p>
            <a:pPr lvl="1"/>
            <a:r>
              <a:rPr lang="en-US" dirty="0"/>
              <a:t>Concept has been </a:t>
            </a:r>
            <a:r>
              <a:rPr lang="en-US" dirty="0" smtClean="0"/>
              <a:t>developed based on </a:t>
            </a:r>
            <a:r>
              <a:rPr lang="en-US" dirty="0" err="1" smtClean="0"/>
              <a:t>BuTiS</a:t>
            </a:r>
            <a:r>
              <a:rPr lang="en-US" dirty="0" smtClean="0"/>
              <a:t> </a:t>
            </a:r>
            <a:r>
              <a:rPr lang="en-US" dirty="0"/>
              <a:t>(RRF) and timing system (ACO)</a:t>
            </a:r>
          </a:p>
          <a:p>
            <a:pPr lvl="1"/>
            <a:r>
              <a:rPr lang="en-US" dirty="0" smtClean="0"/>
              <a:t>Avoids comparison of analog signals</a:t>
            </a:r>
          </a:p>
          <a:p>
            <a:pPr lvl="1"/>
            <a:r>
              <a:rPr lang="en-US" dirty="0" smtClean="0"/>
              <a:t>Needed on day one of BC</a:t>
            </a:r>
          </a:p>
          <a:p>
            <a:pPr lvl="1"/>
            <a:endParaRPr lang="en-US" dirty="0"/>
          </a:p>
          <a:p>
            <a:r>
              <a:rPr lang="en-US" dirty="0" smtClean="0"/>
              <a:t>Control software for B2B transfer</a:t>
            </a:r>
            <a:endParaRPr lang="en-US" dirty="0"/>
          </a:p>
          <a:p>
            <a:pPr lvl="1"/>
            <a:r>
              <a:rPr lang="en-US" dirty="0" smtClean="0"/>
              <a:t>Monitoring and adjustment of beam </a:t>
            </a:r>
            <a:r>
              <a:rPr lang="en-US" dirty="0" err="1" smtClean="0"/>
              <a:t>params</a:t>
            </a:r>
            <a:endParaRPr lang="en-US" dirty="0" smtClean="0"/>
          </a:p>
          <a:p>
            <a:pPr lvl="1"/>
            <a:r>
              <a:rPr lang="en-US" dirty="0" smtClean="0"/>
              <a:t>Example of beam based application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402" r="5798"/>
          <a:stretch/>
        </p:blipFill>
        <p:spPr>
          <a:xfrm>
            <a:off x="4754881" y="2506126"/>
            <a:ext cx="4081112" cy="24352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71257" y="4941417"/>
            <a:ext cx="2102693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Image from J. Bai, PhD Thesis, 2017</a:t>
            </a:r>
            <a:endParaRPr lang="de-DE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0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Based Control:</a:t>
            </a:r>
            <a:br>
              <a:rPr lang="en-US" dirty="0" smtClean="0"/>
            </a:br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3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Efficiency of beam commissioning strongly depends on available tools</a:t>
            </a:r>
          </a:p>
          <a:p>
            <a:pPr lvl="1"/>
            <a:r>
              <a:rPr lang="en-US" dirty="0" smtClean="0"/>
              <a:t>SIS100 more complex than SIS18 and tighter constraints by beam dynamics</a:t>
            </a:r>
          </a:p>
          <a:p>
            <a:pPr lvl="1"/>
            <a:r>
              <a:rPr lang="en-US" dirty="0" smtClean="0"/>
              <a:t>Manual tuning based on observing BI data displays very time consuming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Requirements from parallel operation</a:t>
            </a:r>
          </a:p>
          <a:p>
            <a:pPr lvl="1"/>
            <a:r>
              <a:rPr lang="en-US" dirty="0" smtClean="0"/>
              <a:t>Limited number of operators</a:t>
            </a:r>
          </a:p>
          <a:p>
            <a:pPr lvl="1"/>
            <a:r>
              <a:rPr lang="en-US" dirty="0" smtClean="0"/>
              <a:t>Efficient operation requires support for</a:t>
            </a:r>
          </a:p>
          <a:p>
            <a:pPr lvl="2"/>
            <a:r>
              <a:rPr lang="en-US" dirty="0" smtClean="0"/>
              <a:t>Reduction of set-up time per accelerator</a:t>
            </a:r>
          </a:p>
          <a:p>
            <a:pPr lvl="2"/>
            <a:r>
              <a:rPr lang="en-US" dirty="0" smtClean="0"/>
              <a:t>Reproducibility of beam parameters</a:t>
            </a:r>
          </a:p>
          <a:p>
            <a:pPr lvl="2"/>
            <a:r>
              <a:rPr lang="en-US" dirty="0" smtClean="0"/>
              <a:t>Monitoring and maintaining of beam quality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294688" y="6553200"/>
            <a:ext cx="849312" cy="365125"/>
          </a:xfrm>
        </p:spPr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53213"/>
              </p:ext>
            </p:extLst>
          </p:nvPr>
        </p:nvGraphicFramePr>
        <p:xfrm>
          <a:off x="5088096" y="1860163"/>
          <a:ext cx="3088381" cy="131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225">
                  <a:extLst>
                    <a:ext uri="{9D8B030D-6E8A-4147-A177-3AD203B41FA5}">
                      <a16:colId xmlns:a16="http://schemas.microsoft.com/office/drawing/2014/main" val="2630218089"/>
                    </a:ext>
                  </a:extLst>
                </a:gridCol>
                <a:gridCol w="977078">
                  <a:extLst>
                    <a:ext uri="{9D8B030D-6E8A-4147-A177-3AD203B41FA5}">
                      <a16:colId xmlns:a16="http://schemas.microsoft.com/office/drawing/2014/main" val="843698969"/>
                    </a:ext>
                  </a:extLst>
                </a:gridCol>
                <a:gridCol w="977078">
                  <a:extLst>
                    <a:ext uri="{9D8B030D-6E8A-4147-A177-3AD203B41FA5}">
                      <a16:colId xmlns:a16="http://schemas.microsoft.com/office/drawing/2014/main" val="1521345346"/>
                    </a:ext>
                  </a:extLst>
                </a:gridCol>
              </a:tblGrid>
              <a:tr h="263278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SIS18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SIS100</a:t>
                      </a:r>
                      <a:endParaRPr lang="de-DE" sz="1200" dirty="0"/>
                    </a:p>
                  </a:txBody>
                  <a:tcPr marT="21600" marB="21600"/>
                </a:tc>
                <a:extLst>
                  <a:ext uri="{0D108BD9-81ED-4DB2-BD59-A6C34878D82A}">
                    <a16:rowId xmlns:a16="http://schemas.microsoft.com/office/drawing/2014/main" val="3213726820"/>
                  </a:ext>
                </a:extLst>
              </a:tr>
              <a:tr h="2632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#Cells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</a:t>
                      </a:r>
                      <a:endParaRPr lang="de-DE" sz="1200" dirty="0"/>
                    </a:p>
                  </a:txBody>
                  <a:tcPr marT="21600" marB="21600"/>
                </a:tc>
                <a:extLst>
                  <a:ext uri="{0D108BD9-81ED-4DB2-BD59-A6C34878D82A}">
                    <a16:rowId xmlns:a16="http://schemas.microsoft.com/office/drawing/2014/main" val="212528790"/>
                  </a:ext>
                </a:extLst>
              </a:tr>
              <a:tr h="2632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#BPMs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x 12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x 83</a:t>
                      </a:r>
                      <a:endParaRPr lang="de-DE" sz="1200" dirty="0"/>
                    </a:p>
                  </a:txBody>
                  <a:tcPr marT="21600" marB="21600"/>
                </a:tc>
                <a:extLst>
                  <a:ext uri="{0D108BD9-81ED-4DB2-BD59-A6C34878D82A}">
                    <a16:rowId xmlns:a16="http://schemas.microsoft.com/office/drawing/2014/main" val="3830161082"/>
                  </a:ext>
                </a:extLst>
              </a:tr>
              <a:tr h="2632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dirty="0" err="1" smtClean="0"/>
                        <a:t>Steerers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x 12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x 83</a:t>
                      </a:r>
                      <a:endParaRPr lang="de-DE" sz="1200" dirty="0"/>
                    </a:p>
                  </a:txBody>
                  <a:tcPr marT="21600" marB="21600"/>
                </a:tc>
                <a:extLst>
                  <a:ext uri="{0D108BD9-81ED-4DB2-BD59-A6C34878D82A}">
                    <a16:rowId xmlns:a16="http://schemas.microsoft.com/office/drawing/2014/main" val="3933430239"/>
                  </a:ext>
                </a:extLst>
              </a:tr>
              <a:tr h="2632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#COC</a:t>
                      </a:r>
                      <a:r>
                        <a:rPr lang="en-US" sz="1200" baseline="0" dirty="0" smtClean="0"/>
                        <a:t> Knobs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de-DE" sz="1200" dirty="0"/>
                    </a:p>
                  </a:txBody>
                  <a:tcPr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332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21600" marB="21600"/>
                </a:tc>
                <a:extLst>
                  <a:ext uri="{0D108BD9-81ED-4DB2-BD59-A6C34878D82A}">
                    <a16:rowId xmlns:a16="http://schemas.microsoft.com/office/drawing/2014/main" val="1275314399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4887569" y="1548253"/>
            <a:ext cx="3489434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 smtClean="0"/>
              <a:t>Manual orbit tuning in SIS18 and SIS100</a:t>
            </a:r>
            <a:endParaRPr lang="de-DE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177346" y="3213471"/>
            <a:ext cx="2999131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i="1" dirty="0" smtClean="0"/>
              <a:t>How long will it take to get the first turn in SIS100 without beam based threading?</a:t>
            </a:r>
            <a:endParaRPr lang="de-DE" sz="1200" i="1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4650223" y="3867811"/>
            <a:ext cx="4338561" cy="1776240"/>
            <a:chOff x="4650223" y="3867811"/>
            <a:chExt cx="4338561" cy="177624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0223" y="4214082"/>
              <a:ext cx="4338561" cy="1429969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4899170" y="3867811"/>
              <a:ext cx="3729824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 smtClean="0"/>
                <a:t>Parallel operation concepts: 1 OP per chain</a:t>
              </a:r>
              <a:endParaRPr lang="de-DE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850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based control:</a:t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516120"/>
            <a:ext cx="4125310" cy="47480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Beam </a:t>
            </a:r>
            <a:r>
              <a:rPr lang="en-US" dirty="0"/>
              <a:t>based control</a:t>
            </a:r>
          </a:p>
          <a:p>
            <a:pPr lvl="1"/>
            <a:r>
              <a:rPr lang="en-US" dirty="0"/>
              <a:t>Combine beam signals, accelerator physics, and control theory to control beam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 smtClean="0"/>
              <a:t>Employ computers for repetitive tasks and quantitative reproducibility</a:t>
            </a:r>
          </a:p>
          <a:p>
            <a:pPr lvl="1"/>
            <a:r>
              <a:rPr lang="en-US" dirty="0" smtClean="0"/>
              <a:t>Automation possible but not mandatory</a:t>
            </a:r>
          </a:p>
          <a:p>
            <a:endParaRPr lang="en-US" dirty="0" smtClean="0"/>
          </a:p>
          <a:p>
            <a:r>
              <a:rPr lang="en-US" dirty="0" smtClean="0"/>
              <a:t>Cycle-to-cycle feedback</a:t>
            </a:r>
          </a:p>
          <a:p>
            <a:pPr lvl="1"/>
            <a:r>
              <a:rPr lang="en-US" dirty="0" smtClean="0"/>
              <a:t>Measure in a number of cycles, calculate and send correction for the next cycle</a:t>
            </a:r>
          </a:p>
          <a:p>
            <a:pPr lvl="1"/>
            <a:r>
              <a:rPr lang="en-US" dirty="0" smtClean="0"/>
              <a:t>Works very well for reproducible part of beam parameters</a:t>
            </a:r>
          </a:p>
          <a:p>
            <a:pPr lvl="1"/>
            <a:r>
              <a:rPr lang="en-US" dirty="0" smtClean="0"/>
              <a:t>Seamless integration of signal sources and beam influencing devices is essential</a:t>
            </a:r>
          </a:p>
          <a:p>
            <a:pPr lvl="1"/>
            <a:r>
              <a:rPr lang="en-US" dirty="0" smtClean="0"/>
              <a:t>Fast trims crucial </a:t>
            </a:r>
            <a:r>
              <a:rPr lang="en-US" dirty="0"/>
              <a:t>if many feedbacks are running</a:t>
            </a:r>
          </a:p>
          <a:p>
            <a:pPr lvl="1"/>
            <a:endParaRPr lang="en-US" dirty="0"/>
          </a:p>
          <a:p>
            <a:r>
              <a:rPr lang="en-US" dirty="0" smtClean="0"/>
              <a:t>Beam based systems for SIS100</a:t>
            </a:r>
          </a:p>
          <a:p>
            <a:pPr lvl="1"/>
            <a:r>
              <a:rPr lang="en-US" dirty="0" smtClean="0"/>
              <a:t>Many are useful for SIS18 (or others) as well</a:t>
            </a:r>
          </a:p>
          <a:p>
            <a:pPr lvl="1"/>
            <a:r>
              <a:rPr lang="en-US" dirty="0" smtClean="0"/>
              <a:t>Testing </a:t>
            </a:r>
            <a:r>
              <a:rPr lang="en-US" dirty="0"/>
              <a:t>with existing machines essential to have proven system for SIS100 </a:t>
            </a:r>
            <a:r>
              <a:rPr lang="en-US" dirty="0" smtClean="0"/>
              <a:t>BC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746672" y="2281054"/>
            <a:ext cx="4185762" cy="2845070"/>
            <a:chOff x="4746672" y="1338045"/>
            <a:chExt cx="4185762" cy="284507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3177" y="1694794"/>
              <a:ext cx="4012752" cy="2488321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4746672" y="1338045"/>
              <a:ext cx="418576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 smtClean="0"/>
                <a:t>Architecture of SIS18 cycle-to-cycle orbit feedback</a:t>
              </a:r>
              <a:endParaRPr lang="de-DE" sz="1400" dirty="0" smtClean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743236" y="5191735"/>
            <a:ext cx="2102693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Image courtesy of R. Steinhagen</a:t>
            </a:r>
            <a:endParaRPr lang="de-DE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Beam </a:t>
            </a:r>
            <a:r>
              <a:rPr lang="de-DE" dirty="0" err="1"/>
              <a:t>Based</a:t>
            </a:r>
            <a:r>
              <a:rPr lang="de-DE" dirty="0"/>
              <a:t> Control:</a:t>
            </a:r>
            <a:br>
              <a:rPr lang="de-DE" dirty="0"/>
            </a:br>
            <a:r>
              <a:rPr lang="de-DE" dirty="0" err="1"/>
              <a:t>Closed</a:t>
            </a:r>
            <a:r>
              <a:rPr lang="de-DE" dirty="0"/>
              <a:t> Orbit Feedback (C</a:t>
            </a:r>
            <a:r>
              <a:rPr lang="en-US" dirty="0" err="1"/>
              <a:t>ycle</a:t>
            </a:r>
            <a:r>
              <a:rPr lang="en-US" dirty="0"/>
              <a:t>-to-Cycle)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Signal source</a:t>
            </a:r>
          </a:p>
          <a:p>
            <a:pPr lvl="1"/>
            <a:r>
              <a:rPr lang="en-US" dirty="0" smtClean="0"/>
              <a:t>BPM signals, digitized by BI group</a:t>
            </a:r>
          </a:p>
          <a:p>
            <a:pPr lvl="1"/>
            <a:r>
              <a:rPr lang="en-US" dirty="0" smtClean="0"/>
              <a:t>Interface presently machine dependent, unification for FAIR</a:t>
            </a:r>
          </a:p>
          <a:p>
            <a:r>
              <a:rPr lang="en-US" dirty="0" smtClean="0"/>
              <a:t>Correction algorithm (service layer)</a:t>
            </a:r>
          </a:p>
          <a:p>
            <a:pPr lvl="1"/>
            <a:r>
              <a:rPr lang="en-US" dirty="0" smtClean="0"/>
              <a:t>Data validation and filtering</a:t>
            </a:r>
          </a:p>
          <a:p>
            <a:pPr lvl="1"/>
            <a:r>
              <a:rPr lang="en-US" dirty="0" smtClean="0"/>
              <a:t>Optics retrieval and SVD computation</a:t>
            </a:r>
          </a:p>
          <a:p>
            <a:pPr lvl="1"/>
            <a:r>
              <a:rPr lang="en-US" dirty="0" smtClean="0"/>
              <a:t>Response matrix based correction</a:t>
            </a:r>
          </a:p>
          <a:p>
            <a:r>
              <a:rPr lang="en-US" dirty="0"/>
              <a:t>Visualization (UI layer)</a:t>
            </a:r>
          </a:p>
          <a:p>
            <a:pPr lvl="1"/>
            <a:r>
              <a:rPr lang="en-US" dirty="0" smtClean="0"/>
              <a:t>Context selection</a:t>
            </a:r>
          </a:p>
          <a:p>
            <a:pPr lvl="1"/>
            <a:r>
              <a:rPr lang="en-US" dirty="0" smtClean="0"/>
              <a:t>Display of </a:t>
            </a:r>
          </a:p>
          <a:p>
            <a:pPr lvl="2"/>
            <a:r>
              <a:rPr lang="en-US" dirty="0" smtClean="0"/>
              <a:t>signals (raw and filtered)</a:t>
            </a:r>
          </a:p>
          <a:p>
            <a:pPr lvl="2"/>
            <a:r>
              <a:rPr lang="en-US" dirty="0" smtClean="0"/>
              <a:t>calculated corrections</a:t>
            </a:r>
          </a:p>
          <a:p>
            <a:pPr lvl="2"/>
            <a:r>
              <a:rPr lang="en-US" dirty="0" smtClean="0"/>
              <a:t>response matrix properties</a:t>
            </a:r>
          </a:p>
          <a:p>
            <a:pPr lvl="1"/>
            <a:r>
              <a:rPr lang="en-US" dirty="0" smtClean="0"/>
              <a:t>Setting of parameters for PI controllers</a:t>
            </a:r>
          </a:p>
          <a:p>
            <a:pPr lvl="1"/>
            <a:r>
              <a:rPr lang="en-US" dirty="0" smtClean="0"/>
              <a:t>Deselection of faulty BPMs and </a:t>
            </a:r>
            <a:r>
              <a:rPr lang="en-US" dirty="0" err="1" smtClean="0"/>
              <a:t>steerers</a:t>
            </a:r>
            <a:endParaRPr lang="en-US" dirty="0" smtClean="0"/>
          </a:p>
          <a:p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630560" y="1199019"/>
            <a:ext cx="3095625" cy="1780156"/>
            <a:chOff x="5630560" y="1262079"/>
            <a:chExt cx="3095625" cy="1780156"/>
          </a:xfrm>
        </p:grpSpPr>
        <p:pic>
          <p:nvPicPr>
            <p:cNvPr id="7" name="Screenshot_2020-06-18_15-45-06.png" descr="Screenshot_2020-06-18_15-45-0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30560" y="1494422"/>
              <a:ext cx="3095625" cy="154781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Textfeld 9"/>
            <p:cNvSpPr txBox="1"/>
            <p:nvPr/>
          </p:nvSpPr>
          <p:spPr>
            <a:xfrm>
              <a:off x="5632805" y="1262079"/>
              <a:ext cx="3077085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BPM intensity display</a:t>
              </a:r>
              <a:endParaRPr lang="de-DE" sz="1200" dirty="0" smtClean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619286" y="3015960"/>
            <a:ext cx="3109145" cy="1769698"/>
            <a:chOff x="5619286" y="3031725"/>
            <a:chExt cx="3109145" cy="1769698"/>
          </a:xfrm>
        </p:grpSpPr>
        <p:pic>
          <p:nvPicPr>
            <p:cNvPr id="8" name="coatPiMixHor.png" descr="coatPiMixHor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19286" y="3253610"/>
              <a:ext cx="3095625" cy="154781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5651346" y="3031725"/>
              <a:ext cx="3077085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Control of dispersion corrections</a:t>
              </a:r>
              <a:endParaRPr lang="de-DE" sz="1200" dirty="0" smtClean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632806" y="4822443"/>
            <a:ext cx="3095625" cy="1765714"/>
            <a:chOff x="5632806" y="4790913"/>
            <a:chExt cx="3095625" cy="1765714"/>
          </a:xfrm>
        </p:grpSpPr>
        <p:pic>
          <p:nvPicPr>
            <p:cNvPr id="9" name="coatDpOpPiMix.png" descr="coatDpOpPiMix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32806" y="5008814"/>
              <a:ext cx="3095625" cy="154781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5633065" y="4790913"/>
              <a:ext cx="3077085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Control of dispersion corrections</a:t>
              </a:r>
              <a:endParaRPr lang="de-DE" sz="1200" dirty="0" smtClean="0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22565" y="1422807"/>
            <a:ext cx="4548828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COAT: </a:t>
            </a:r>
            <a:r>
              <a:rPr lang="en-US" sz="1600" u="sng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losed </a:t>
            </a:r>
            <a:r>
              <a:rPr lang="en-US" sz="1600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rbit </a:t>
            </a:r>
            <a:r>
              <a:rPr lang="en-US" sz="1600" u="sng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nd </a:t>
            </a:r>
            <a:r>
              <a:rPr lang="en-US" sz="1600" u="sng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rajectories </a:t>
            </a: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</a:rPr>
              <a:t>(B. Schlei)</a:t>
            </a:r>
            <a:endParaRPr lang="de-DE" sz="16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2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Based</a:t>
            </a:r>
            <a:r>
              <a:rPr lang="de-DE" dirty="0" smtClean="0"/>
              <a:t> Control:</a:t>
            </a:r>
            <a:br>
              <a:rPr lang="de-DE" dirty="0" smtClean="0"/>
            </a:br>
            <a:r>
              <a:rPr lang="de-DE" dirty="0" err="1" smtClean="0"/>
              <a:t>Closed</a:t>
            </a:r>
            <a:r>
              <a:rPr lang="de-DE" dirty="0" smtClean="0"/>
              <a:t> Orbit Feedback (C</a:t>
            </a:r>
            <a:r>
              <a:rPr lang="en-US" dirty="0" err="1" smtClean="0"/>
              <a:t>ycle</a:t>
            </a:r>
            <a:r>
              <a:rPr lang="en-US" dirty="0" smtClean="0"/>
              <a:t>-to-Cycle)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457200" y="5450099"/>
            <a:ext cx="8252690" cy="989202"/>
          </a:xfrm>
        </p:spPr>
        <p:txBody>
          <a:bodyPr>
            <a:normAutofit/>
          </a:bodyPr>
          <a:lstStyle/>
          <a:p>
            <a:r>
              <a:rPr lang="en-US" dirty="0" smtClean="0"/>
              <a:t>Stand-alone (fat client) version prepared for use in operation starting from 2021</a:t>
            </a:r>
          </a:p>
          <a:p>
            <a:r>
              <a:rPr lang="en-US" dirty="0" smtClean="0"/>
              <a:t>New features will allow even to suppress the common horizontal motion on ramp</a:t>
            </a:r>
            <a:endParaRPr lang="en-US" dirty="0"/>
          </a:p>
          <a:p>
            <a:r>
              <a:rPr lang="en-US" dirty="0" smtClean="0"/>
              <a:t>Follow-up during usage by operations crew to improve reliability and robustness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7" y="1311643"/>
            <a:ext cx="8654646" cy="40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Based</a:t>
            </a:r>
            <a:r>
              <a:rPr lang="de-DE" dirty="0" smtClean="0"/>
              <a:t> Control:</a:t>
            </a:r>
            <a:br>
              <a:rPr lang="de-DE" dirty="0" smtClean="0"/>
            </a:br>
            <a:r>
              <a:rPr lang="de-DE" dirty="0" smtClean="0"/>
              <a:t>Longitudinal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Signal source</a:t>
            </a:r>
          </a:p>
          <a:p>
            <a:pPr lvl="1"/>
            <a:r>
              <a:rPr lang="en-US" dirty="0" err="1" smtClean="0"/>
              <a:t>Stripline</a:t>
            </a:r>
            <a:r>
              <a:rPr lang="en-US" dirty="0" smtClean="0"/>
              <a:t> </a:t>
            </a:r>
            <a:r>
              <a:rPr lang="en-US" dirty="0" err="1" smtClean="0"/>
              <a:t>Schottky</a:t>
            </a:r>
            <a:r>
              <a:rPr lang="en-US" dirty="0" smtClean="0"/>
              <a:t> signal</a:t>
            </a:r>
          </a:p>
          <a:p>
            <a:pPr lvl="1"/>
            <a:r>
              <a:rPr lang="en-US" dirty="0" smtClean="0"/>
              <a:t>Time domain digitization on generic digitizer</a:t>
            </a:r>
          </a:p>
          <a:p>
            <a:r>
              <a:rPr lang="en-US" dirty="0" smtClean="0"/>
              <a:t>Signal analysis (service layer)</a:t>
            </a:r>
          </a:p>
          <a:p>
            <a:pPr lvl="1"/>
            <a:r>
              <a:rPr lang="en-US" dirty="0" smtClean="0"/>
              <a:t>Spectrum calculation by FFT</a:t>
            </a:r>
          </a:p>
          <a:p>
            <a:pPr lvl="1"/>
            <a:r>
              <a:rPr lang="en-US" dirty="0" smtClean="0"/>
              <a:t>Increased S/N </a:t>
            </a:r>
            <a:r>
              <a:rPr lang="en-US" dirty="0"/>
              <a:t>ratio by using many lines</a:t>
            </a:r>
          </a:p>
          <a:p>
            <a:pPr lvl="1"/>
            <a:r>
              <a:rPr lang="en-US" dirty="0" smtClean="0"/>
              <a:t>Peak detection algorithms</a:t>
            </a:r>
          </a:p>
          <a:p>
            <a:pPr lvl="1"/>
            <a:r>
              <a:rPr lang="en-US" dirty="0" smtClean="0"/>
              <a:t>Fit of frequency and width</a:t>
            </a:r>
          </a:p>
          <a:p>
            <a:r>
              <a:rPr lang="en-US" dirty="0" smtClean="0"/>
              <a:t>Visualization (UI layer)</a:t>
            </a:r>
          </a:p>
          <a:p>
            <a:pPr lvl="1"/>
            <a:r>
              <a:rPr lang="en-US" dirty="0" smtClean="0"/>
              <a:t>Spectrogram (vs. time and time slice)</a:t>
            </a:r>
          </a:p>
          <a:p>
            <a:pPr lvl="1"/>
            <a:r>
              <a:rPr lang="en-US" dirty="0" smtClean="0"/>
              <a:t>Display of beam parameters</a:t>
            </a:r>
          </a:p>
          <a:p>
            <a:pPr lvl="1"/>
            <a:r>
              <a:rPr lang="en-US" dirty="0" smtClean="0"/>
              <a:t>History of freq./energy for monitoring</a:t>
            </a:r>
          </a:p>
          <a:p>
            <a:pPr lvl="1"/>
            <a:r>
              <a:rPr lang="en-US" dirty="0" smtClean="0"/>
              <a:t>Correction by trim if necessary</a:t>
            </a:r>
          </a:p>
          <a:p>
            <a:r>
              <a:rPr lang="en-US" dirty="0" smtClean="0"/>
              <a:t>Prototype </a:t>
            </a:r>
            <a:r>
              <a:rPr lang="en-US" dirty="0"/>
              <a:t>version prepared for use in operation starting from 2021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22565" y="1422807"/>
            <a:ext cx="4548828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Schottky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Application </a:t>
            </a: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</a:rPr>
              <a:t>(A. Krimm)</a:t>
            </a:r>
            <a:endParaRPr lang="de-DE" sz="16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270426" y="3868667"/>
            <a:ext cx="3657143" cy="2311540"/>
            <a:chOff x="5270426" y="3608784"/>
            <a:chExt cx="3657143" cy="231154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426" y="3863181"/>
              <a:ext cx="3657143" cy="205714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501444" y="3608784"/>
              <a:ext cx="319510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Bunched beam in SIS18 just before ramping</a:t>
              </a:r>
              <a:endParaRPr lang="de-DE" sz="1200" dirty="0" smtClean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270427" y="1390326"/>
            <a:ext cx="3657143" cy="2295642"/>
            <a:chOff x="5270427" y="1188193"/>
            <a:chExt cx="3657143" cy="2295642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427" y="1426692"/>
              <a:ext cx="3657143" cy="2057143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715169" y="1188193"/>
              <a:ext cx="279435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Coasting beam in SIS18 after injection</a:t>
              </a:r>
              <a:endParaRPr lang="de-DE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164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Based Control:</a:t>
            </a:r>
            <a:br>
              <a:rPr lang="en-US" dirty="0" smtClean="0"/>
            </a:br>
            <a:r>
              <a:rPr lang="en-US" dirty="0" smtClean="0"/>
              <a:t>Future Architecture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tier service layer</a:t>
            </a:r>
            <a:endParaRPr lang="de-DE" dirty="0" smtClean="0"/>
          </a:p>
          <a:p>
            <a:pPr lvl="1"/>
            <a:r>
              <a:rPr lang="en-US" dirty="0" smtClean="0"/>
              <a:t>Data retrieval from devices (BI devices, digitizers, SCUs, services)</a:t>
            </a:r>
          </a:p>
          <a:p>
            <a:pPr lvl="1"/>
            <a:r>
              <a:rPr lang="en-US" dirty="0" smtClean="0"/>
              <a:t>Data aggregation and processing</a:t>
            </a:r>
          </a:p>
          <a:p>
            <a:pPr lvl="1"/>
            <a:r>
              <a:rPr lang="en-US" dirty="0" smtClean="0"/>
              <a:t>Publication of processed data for other services or UIs</a:t>
            </a:r>
          </a:p>
          <a:p>
            <a:endParaRPr lang="en-US" dirty="0" smtClean="0"/>
          </a:p>
          <a:p>
            <a:r>
              <a:rPr lang="en-US" dirty="0" smtClean="0"/>
              <a:t>Middle tier service framework</a:t>
            </a:r>
          </a:p>
          <a:p>
            <a:pPr lvl="1"/>
            <a:r>
              <a:rPr lang="en-US" dirty="0" smtClean="0"/>
              <a:t>Separation of functional code from generic service tasks (aggregation, communication)</a:t>
            </a:r>
          </a:p>
          <a:p>
            <a:pPr lvl="1"/>
            <a:r>
              <a:rPr lang="en-US" dirty="0" smtClean="0"/>
              <a:t>Minimization of user code</a:t>
            </a:r>
          </a:p>
          <a:p>
            <a:pPr lvl="1"/>
            <a:r>
              <a:rPr lang="en-US" dirty="0" smtClean="0"/>
              <a:t>Keeps system maintainable</a:t>
            </a:r>
          </a:p>
          <a:p>
            <a:pPr lvl="1"/>
            <a:r>
              <a:rPr lang="en-US" dirty="0" smtClean="0"/>
              <a:t>Communication supports CMW protocol</a:t>
            </a:r>
          </a:p>
          <a:p>
            <a:pPr lvl="1"/>
            <a:r>
              <a:rPr lang="en-US" dirty="0" smtClean="0"/>
              <a:t>C++ based due to availability of libraries</a:t>
            </a:r>
          </a:p>
          <a:p>
            <a:pPr lvl="2"/>
            <a:r>
              <a:rPr lang="en-US" dirty="0" smtClean="0"/>
              <a:t>Signal processing</a:t>
            </a:r>
          </a:p>
          <a:p>
            <a:pPr lvl="2"/>
            <a:r>
              <a:rPr lang="en-US" dirty="0" smtClean="0"/>
              <a:t>Data handling</a:t>
            </a:r>
          </a:p>
          <a:p>
            <a:pPr lvl="2"/>
            <a:r>
              <a:rPr lang="en-US" dirty="0" smtClean="0"/>
              <a:t>Mathematics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Micro-services concept</a:t>
            </a:r>
          </a:p>
          <a:p>
            <a:pPr lvl="1"/>
            <a:r>
              <a:rPr lang="en-US" dirty="0"/>
              <a:t>Small, well-defined functionality</a:t>
            </a:r>
          </a:p>
          <a:p>
            <a:pPr lvl="1"/>
            <a:r>
              <a:rPr lang="en-US" dirty="0"/>
              <a:t>Keep services small and maintainable</a:t>
            </a:r>
          </a:p>
          <a:p>
            <a:pPr lvl="1"/>
            <a:r>
              <a:rPr lang="en-US" dirty="0"/>
              <a:t>Depending on required processing power even one service instance per BPC</a:t>
            </a:r>
          </a:p>
          <a:p>
            <a:pPr lvl="1"/>
            <a:r>
              <a:rPr lang="en-US" dirty="0" smtClean="0"/>
              <a:t>Load </a:t>
            </a:r>
            <a:r>
              <a:rPr lang="en-US" dirty="0"/>
              <a:t>balancing on server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Major domo pattern for starting and distributing services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visualization and interaction</a:t>
            </a:r>
          </a:p>
          <a:p>
            <a:pPr lvl="1"/>
            <a:r>
              <a:rPr lang="en-US" dirty="0"/>
              <a:t>Visualization framework (</a:t>
            </a:r>
            <a:r>
              <a:rPr lang="en-US" dirty="0" err="1"/>
              <a:t>ChartFX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Libraries for efficient data handling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947385" y="5553777"/>
            <a:ext cx="3205213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R. Steinhagen / A. Krimm</a:t>
            </a:r>
            <a:endParaRPr lang="de-DE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Overview of commissioning</a:t>
            </a:r>
          </a:p>
          <a:p>
            <a:pPr lvl="1"/>
            <a:r>
              <a:rPr lang="en-US" dirty="0" smtClean="0"/>
              <a:t>Scope and prerequisites</a:t>
            </a:r>
          </a:p>
          <a:p>
            <a:r>
              <a:rPr lang="en-US" dirty="0" smtClean="0"/>
              <a:t>Machine control</a:t>
            </a:r>
          </a:p>
          <a:p>
            <a:pPr lvl="1"/>
            <a:r>
              <a:rPr lang="en-US" dirty="0" smtClean="0"/>
              <a:t>Local cryogenics</a:t>
            </a:r>
          </a:p>
          <a:p>
            <a:pPr lvl="1"/>
            <a:r>
              <a:rPr lang="en-US" dirty="0" smtClean="0"/>
              <a:t>Quench detection</a:t>
            </a:r>
          </a:p>
          <a:p>
            <a:r>
              <a:rPr lang="en-US" dirty="0" smtClean="0"/>
              <a:t>Beam based control</a:t>
            </a:r>
          </a:p>
          <a:p>
            <a:r>
              <a:rPr lang="en-US" dirty="0" smtClean="0"/>
              <a:t>Priorities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Tools for SIS100 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Based</a:t>
            </a:r>
            <a:r>
              <a:rPr lang="de-DE" dirty="0" smtClean="0"/>
              <a:t> Control:</a:t>
            </a:r>
            <a:br>
              <a:rPr lang="de-DE" dirty="0" smtClean="0"/>
            </a:br>
            <a:r>
              <a:rPr lang="de-DE" dirty="0" err="1" smtClean="0"/>
              <a:t>Priorities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Prio</a:t>
            </a:r>
            <a:r>
              <a:rPr lang="en-US" dirty="0" smtClean="0"/>
              <a:t> 1 systems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Trajectory control/steering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(transfer lines and ring for threading)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Closed orbit control (ring)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Injection matching (longitudinal)</a:t>
            </a:r>
          </a:p>
          <a:p>
            <a:pPr lvl="1"/>
            <a:r>
              <a:rPr lang="en-US" dirty="0" smtClean="0"/>
              <a:t>Bunch-to-bucket control</a:t>
            </a:r>
          </a:p>
          <a:p>
            <a:r>
              <a:rPr lang="en-US" dirty="0" err="1" smtClean="0"/>
              <a:t>Prio</a:t>
            </a:r>
            <a:r>
              <a:rPr lang="en-US" dirty="0" smtClean="0"/>
              <a:t> 2 systems</a:t>
            </a:r>
          </a:p>
          <a:p>
            <a:pPr lvl="1"/>
            <a:r>
              <a:rPr lang="en-US" dirty="0" smtClean="0"/>
              <a:t>Transmission monitoring</a:t>
            </a:r>
          </a:p>
          <a:p>
            <a:pPr lvl="1"/>
            <a:r>
              <a:rPr lang="en-US" dirty="0" smtClean="0"/>
              <a:t>Transfer line optics control</a:t>
            </a:r>
          </a:p>
          <a:p>
            <a:pPr lvl="1"/>
            <a:r>
              <a:rPr lang="en-US" dirty="0" smtClean="0"/>
              <a:t>Control of spill shape/structure (slow </a:t>
            </a:r>
            <a:r>
              <a:rPr lang="en-US" dirty="0" err="1" smtClean="0"/>
              <a:t>extr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Control of RF gymnastics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err="1" smtClean="0"/>
              <a:t>Prio</a:t>
            </a:r>
            <a:r>
              <a:rPr lang="en-US" dirty="0" smtClean="0"/>
              <a:t> 3 systems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Control of tune and chromaticity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Optics measurement and correction (ring)</a:t>
            </a:r>
          </a:p>
          <a:p>
            <a:pPr lvl="1"/>
            <a:r>
              <a:rPr lang="en-US" dirty="0" smtClean="0"/>
              <a:t>Optics control and matching (transfer lines)</a:t>
            </a:r>
          </a:p>
          <a:p>
            <a:pPr lvl="1"/>
            <a:r>
              <a:rPr lang="en-US" dirty="0" smtClean="0"/>
              <a:t>Set-up and control of slow extraction</a:t>
            </a:r>
          </a:p>
          <a:p>
            <a:pPr lvl="1"/>
            <a:r>
              <a:rPr lang="en-US" dirty="0" smtClean="0"/>
              <a:t>Set-up and verification of collimator settings</a:t>
            </a:r>
          </a:p>
          <a:p>
            <a:pPr lvl="1"/>
            <a:r>
              <a:rPr lang="en-US" dirty="0" smtClean="0"/>
              <a:t>Validation of machine protection systems</a:t>
            </a:r>
          </a:p>
          <a:p>
            <a:pPr lvl="1"/>
            <a:r>
              <a:rPr lang="en-US" dirty="0" smtClean="0"/>
              <a:t>Final focus control at beam target</a:t>
            </a:r>
          </a:p>
          <a:p>
            <a:pPr lvl="1"/>
            <a:r>
              <a:rPr lang="en-US" dirty="0" smtClean="0"/>
              <a:t>Beam quality monitoring (emittances, etc.)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22565" y="5658466"/>
            <a:ext cx="394240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i="1" dirty="0" smtClean="0"/>
              <a:t>Priorities as </a:t>
            </a:r>
            <a:r>
              <a:rPr lang="en-US" sz="1600" i="1" dirty="0"/>
              <a:t>defined by SPL SIS100</a:t>
            </a:r>
            <a:endParaRPr lang="de-D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586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SIS100 Priority 1 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Control of local </a:t>
            </a:r>
            <a:r>
              <a:rPr lang="en-US" dirty="0" err="1" smtClean="0"/>
              <a:t>cryo</a:t>
            </a:r>
            <a:endParaRPr lang="en-US" dirty="0" smtClean="0"/>
          </a:p>
          <a:p>
            <a:pPr lvl="1"/>
            <a:r>
              <a:rPr lang="en-US" dirty="0" smtClean="0"/>
              <a:t>Aggregated visualization</a:t>
            </a:r>
          </a:p>
          <a:p>
            <a:pPr lvl="1"/>
            <a:r>
              <a:rPr lang="en-US" dirty="0" smtClean="0"/>
              <a:t>Monitoring including warnings</a:t>
            </a:r>
          </a:p>
          <a:p>
            <a:pPr lvl="1"/>
            <a:r>
              <a:rPr lang="en-US" dirty="0" smtClean="0"/>
              <a:t>High-level abstraction for simplified control</a:t>
            </a:r>
          </a:p>
          <a:p>
            <a:r>
              <a:rPr lang="en-US" dirty="0" smtClean="0"/>
              <a:t>Quench detection</a:t>
            </a:r>
          </a:p>
          <a:p>
            <a:pPr lvl="1"/>
            <a:r>
              <a:rPr lang="en-US" dirty="0" smtClean="0"/>
              <a:t>High-level visualization</a:t>
            </a:r>
            <a:endParaRPr lang="en-US" dirty="0"/>
          </a:p>
          <a:p>
            <a:pPr lvl="1"/>
            <a:r>
              <a:rPr lang="en-US" dirty="0"/>
              <a:t>Quench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Timing and patterns</a:t>
            </a:r>
            <a:br>
              <a:rPr lang="en-US" dirty="0" smtClean="0"/>
            </a:br>
            <a:r>
              <a:rPr lang="en-US" dirty="0" smtClean="0"/>
              <a:t>(Framework, model and GUIs)</a:t>
            </a:r>
          </a:p>
          <a:p>
            <a:pPr lvl="1"/>
            <a:r>
              <a:rPr lang="en-US" dirty="0" smtClean="0"/>
              <a:t>SIS18 booster mode</a:t>
            </a:r>
          </a:p>
          <a:p>
            <a:pPr lvl="1"/>
            <a:r>
              <a:rPr lang="en-US" dirty="0" smtClean="0"/>
              <a:t>Nested patterns</a:t>
            </a:r>
          </a:p>
          <a:p>
            <a:r>
              <a:rPr lang="en-US" dirty="0" smtClean="0"/>
              <a:t>Beam based tools</a:t>
            </a:r>
          </a:p>
          <a:p>
            <a:pPr lvl="1"/>
            <a:r>
              <a:rPr lang="en-US" dirty="0" smtClean="0"/>
              <a:t>Trajectory and orbit control</a:t>
            </a:r>
          </a:p>
          <a:p>
            <a:pPr lvl="1"/>
            <a:r>
              <a:rPr lang="en-US" dirty="0" smtClean="0"/>
              <a:t>Control of B2B transfer</a:t>
            </a:r>
          </a:p>
          <a:p>
            <a:pPr lvl="1"/>
            <a:r>
              <a:rPr lang="en-US" dirty="0" smtClean="0"/>
              <a:t>Injection matching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systems</a:t>
            </a:r>
          </a:p>
          <a:p>
            <a:pPr lvl="1"/>
            <a:r>
              <a:rPr lang="en-US" dirty="0"/>
              <a:t>Timing system for nested patterns</a:t>
            </a:r>
          </a:p>
          <a:p>
            <a:pPr lvl="1"/>
            <a:r>
              <a:rPr lang="en-US" dirty="0"/>
              <a:t>B2B transfer system</a:t>
            </a:r>
          </a:p>
          <a:p>
            <a:pPr lvl="1"/>
            <a:r>
              <a:rPr lang="en-US" dirty="0"/>
              <a:t>Post-mortem system</a:t>
            </a:r>
          </a:p>
          <a:p>
            <a:r>
              <a:rPr lang="en-US" dirty="0" smtClean="0"/>
              <a:t>Generic services</a:t>
            </a:r>
          </a:p>
          <a:p>
            <a:pPr lvl="1"/>
            <a:r>
              <a:rPr lang="en-US" dirty="0" smtClean="0"/>
              <a:t>Digitization</a:t>
            </a:r>
          </a:p>
          <a:p>
            <a:pPr lvl="2"/>
            <a:r>
              <a:rPr lang="en-US" dirty="0" smtClean="0"/>
              <a:t>BI signals (BEA)</a:t>
            </a:r>
          </a:p>
          <a:p>
            <a:pPr lvl="2"/>
            <a:r>
              <a:rPr lang="en-US" dirty="0" smtClean="0"/>
              <a:t>Generic digitizers (ACO)</a:t>
            </a:r>
          </a:p>
          <a:p>
            <a:pPr lvl="1"/>
            <a:r>
              <a:rPr lang="en-US" dirty="0" smtClean="0"/>
              <a:t>High BW data visualization (SYS)</a:t>
            </a:r>
          </a:p>
          <a:p>
            <a:pPr lvl="1"/>
            <a:r>
              <a:rPr lang="en-US" dirty="0" smtClean="0"/>
              <a:t>Middle-tier service framework (SYS)</a:t>
            </a:r>
          </a:p>
          <a:p>
            <a:r>
              <a:rPr lang="en-US" dirty="0" smtClean="0"/>
              <a:t>Computing infrastructure</a:t>
            </a:r>
          </a:p>
          <a:p>
            <a:pPr lvl="1"/>
            <a:r>
              <a:rPr lang="en-US" dirty="0" smtClean="0"/>
              <a:t>Server cluster for middle-tier services</a:t>
            </a:r>
          </a:p>
          <a:p>
            <a:pPr lvl="2"/>
            <a:r>
              <a:rPr lang="en-US" dirty="0" smtClean="0"/>
              <a:t>Generic services</a:t>
            </a:r>
          </a:p>
          <a:p>
            <a:pPr lvl="2"/>
            <a:r>
              <a:rPr lang="en-US" dirty="0" smtClean="0"/>
              <a:t>Development </a:t>
            </a:r>
            <a:r>
              <a:rPr lang="en-US" dirty="0" err="1" smtClean="0"/>
              <a:t>env</a:t>
            </a:r>
            <a:r>
              <a:rPr lang="en-US" dirty="0" smtClean="0"/>
              <a:t>. (CI/CD)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544007" y="5773367"/>
            <a:ext cx="4241800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 i="1" dirty="0"/>
              <a:t>Note: Focus on </a:t>
            </a:r>
            <a:r>
              <a:rPr lang="en-US" sz="1400" i="1" dirty="0" smtClean="0"/>
              <a:t>essential aspects with long lead times, which </a:t>
            </a:r>
            <a:r>
              <a:rPr lang="en-US" sz="1400" i="1" dirty="0"/>
              <a:t>are </a:t>
            </a:r>
            <a:r>
              <a:rPr lang="en-US" sz="1400" i="1" dirty="0" smtClean="0"/>
              <a:t>missing or not finished yet</a:t>
            </a:r>
            <a:endParaRPr lang="de-DE" sz="14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466181" y="1253537"/>
            <a:ext cx="211936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Software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683892" y="1253537"/>
            <a:ext cx="290230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Hardware/Infrastructure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26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Thanks for your attention!</a:t>
            </a:r>
            <a:endParaRPr lang="de-DE" sz="4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Tools for SIS100 Commissioning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91580" y="5085184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I’d like to thank all colleagues who contributed material for this talk, consciously or unconsciously.</a:t>
            </a:r>
            <a:br>
              <a:rPr lang="en-US" sz="1100" i="1" dirty="0" smtClean="0"/>
            </a:br>
            <a:r>
              <a:rPr lang="en-US" sz="1100" i="1" dirty="0" smtClean="0"/>
              <a:t>There are certainly many more than I mentioned, and I’d like to acknowledge their work.</a:t>
            </a:r>
          </a:p>
        </p:txBody>
      </p:sp>
    </p:spTree>
    <p:extLst>
      <p:ext uri="{BB962C8B-B14F-4D97-AF65-F5344CB8AC3E}">
        <p14:creationId xmlns:p14="http://schemas.microsoft.com/office/powerpoint/2010/main" val="2529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Want tested systems for commissioning</a:t>
            </a:r>
          </a:p>
          <a:p>
            <a:pPr lvl="1"/>
            <a:r>
              <a:rPr lang="en-US" dirty="0" smtClean="0"/>
              <a:t>Avoid commissioning of control tools at the same time as system to be controlled</a:t>
            </a:r>
          </a:p>
          <a:p>
            <a:pPr lvl="1"/>
            <a:r>
              <a:rPr lang="en-US" dirty="0" smtClean="0"/>
              <a:t>Make sure to be ready well before start of commissioning</a:t>
            </a:r>
          </a:p>
          <a:p>
            <a:r>
              <a:rPr lang="en-US" dirty="0" smtClean="0"/>
              <a:t>Test with existing machines</a:t>
            </a:r>
          </a:p>
          <a:p>
            <a:pPr lvl="1"/>
            <a:r>
              <a:rPr lang="en-US" dirty="0" smtClean="0"/>
              <a:t>Physics of those machines understood</a:t>
            </a:r>
          </a:p>
          <a:p>
            <a:pPr lvl="1"/>
            <a:r>
              <a:rPr lang="en-US" dirty="0" smtClean="0"/>
              <a:t>Focusing on optimization of tools for robustness possible</a:t>
            </a:r>
            <a:endParaRPr lang="de-DE" dirty="0" smtClean="0"/>
          </a:p>
          <a:p>
            <a:r>
              <a:rPr lang="en-US" dirty="0" smtClean="0"/>
              <a:t>Beware of lead times</a:t>
            </a:r>
          </a:p>
          <a:p>
            <a:pPr lvl="1"/>
            <a:r>
              <a:rPr lang="en-US" dirty="0" smtClean="0"/>
              <a:t>Generic frameworks, while very useful in the long run, take big effort to implement</a:t>
            </a:r>
          </a:p>
          <a:p>
            <a:pPr lvl="1"/>
            <a:r>
              <a:rPr lang="en-US" dirty="0" smtClean="0"/>
              <a:t>Think about tools for commissioning now</a:t>
            </a:r>
          </a:p>
          <a:p>
            <a:pPr lvl="1"/>
            <a:r>
              <a:rPr lang="en-US" dirty="0" smtClean="0"/>
              <a:t>Procedures help expressing needs and dependencies, but take time to write up</a:t>
            </a:r>
          </a:p>
          <a:p>
            <a:pPr lvl="1"/>
            <a:r>
              <a:rPr lang="en-US" dirty="0" smtClean="0"/>
              <a:t>Take the right decisions now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23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7098998" y="6552643"/>
            <a:ext cx="849831" cy="365125"/>
          </a:xfrm>
        </p:spPr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</p:spPr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dirty="0" smtClean="0"/>
              <a:t>Overview commissioning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Installation (not part of commissioning)</a:t>
            </a:r>
          </a:p>
          <a:p>
            <a:pPr lvl="1"/>
            <a:r>
              <a:rPr lang="en-US" dirty="0" smtClean="0"/>
              <a:t>Hardware commissioning</a:t>
            </a:r>
          </a:p>
          <a:p>
            <a:pPr lvl="1"/>
            <a:r>
              <a:rPr lang="en-US" dirty="0" smtClean="0"/>
              <a:t>Beam commissioning</a:t>
            </a:r>
          </a:p>
          <a:p>
            <a:pPr lvl="1"/>
            <a:r>
              <a:rPr lang="en-US" dirty="0" smtClean="0"/>
              <a:t>Operation</a:t>
            </a:r>
          </a:p>
          <a:p>
            <a:r>
              <a:rPr lang="en-US" dirty="0" smtClean="0"/>
              <a:t>Phases will overlap</a:t>
            </a:r>
          </a:p>
          <a:p>
            <a:pPr lvl="1"/>
            <a:r>
              <a:rPr lang="en-US" dirty="0" smtClean="0"/>
              <a:t>First HWC activities during installation phase, dep. on availability of media</a:t>
            </a:r>
          </a:p>
          <a:p>
            <a:pPr lvl="1"/>
            <a:r>
              <a:rPr lang="en-US" dirty="0" smtClean="0"/>
              <a:t>Overlap between HWC and BC to be minimized, but reality may interfere</a:t>
            </a:r>
            <a:endParaRPr lang="en-US" dirty="0"/>
          </a:p>
          <a:p>
            <a:pPr lvl="1"/>
            <a:r>
              <a:rPr lang="en-US" dirty="0" smtClean="0"/>
              <a:t>Overlap between BC and OP very likely due to staged commissioning approach</a:t>
            </a:r>
          </a:p>
          <a:p>
            <a:pPr lvl="2"/>
            <a:r>
              <a:rPr lang="en-US" dirty="0" smtClean="0"/>
              <a:t>BC for individual operation modes due to cycle dependent tuning of local </a:t>
            </a:r>
            <a:r>
              <a:rPr lang="en-US" dirty="0" err="1" smtClean="0"/>
              <a:t>cryo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Low intensities first, higher intensities later after commissioning of machine protection systems</a:t>
            </a:r>
          </a:p>
          <a:p>
            <a:pPr lvl="2"/>
            <a:r>
              <a:rPr lang="en-US" dirty="0" smtClean="0"/>
              <a:t>Commissioned operation modes available for experiments</a:t>
            </a:r>
          </a:p>
          <a:p>
            <a:pPr lvl="2"/>
            <a:r>
              <a:rPr lang="en-US" dirty="0" smtClean="0"/>
              <a:t>Requires real parallel operation of SIS18 and SIS100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415047" y="2842772"/>
            <a:ext cx="4499720" cy="1731874"/>
            <a:chOff x="4495800" y="2006600"/>
            <a:chExt cx="4499720" cy="1731874"/>
          </a:xfrm>
        </p:grpSpPr>
        <p:cxnSp>
          <p:nvCxnSpPr>
            <p:cNvPr id="16" name="Gerader Verbinder 15"/>
            <p:cNvCxnSpPr/>
            <p:nvPr/>
          </p:nvCxnSpPr>
          <p:spPr>
            <a:xfrm>
              <a:off x="5620814" y="2006600"/>
              <a:ext cx="0" cy="16827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/>
          </p:nvGrpSpPr>
          <p:grpSpPr>
            <a:xfrm>
              <a:off x="4495800" y="2252574"/>
              <a:ext cx="4499720" cy="1082148"/>
              <a:chOff x="4142630" y="2203450"/>
              <a:chExt cx="4499720" cy="1082148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4142630" y="2203450"/>
                <a:ext cx="1388220" cy="196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 smtClean="0"/>
                  <a:t>Inst. (TGA, ACC)</a:t>
                </a:r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4800600" y="2498549"/>
                <a:ext cx="1399430" cy="19685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en-US" sz="1200" dirty="0" smtClean="0">
                    <a:solidFill>
                      <a:prstClr val="white"/>
                    </a:solidFill>
                  </a:rPr>
                  <a:t>HWC</a:t>
                </a:r>
                <a:endParaRPr lang="de-DE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5960538" y="2793648"/>
                <a:ext cx="1557861" cy="19685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</a:rPr>
                  <a:t>BC</a:t>
                </a:r>
                <a:endParaRPr lang="de-DE" sz="14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6606119" y="3088748"/>
                <a:ext cx="2036231" cy="196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Operation</a:t>
                </a:r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5620814" y="3461475"/>
              <a:ext cx="1567386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media fully available</a:t>
              </a:r>
              <a:endParaRPr lang="de-D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Scope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Requirements for SIS100 commissioning regarding higher level functionality</a:t>
            </a:r>
          </a:p>
          <a:p>
            <a:pPr lvl="1"/>
            <a:r>
              <a:rPr lang="en-US" sz="1600" dirty="0" smtClean="0"/>
              <a:t>Mostly software, some hardware</a:t>
            </a:r>
          </a:p>
          <a:p>
            <a:pPr lvl="1"/>
            <a:r>
              <a:rPr lang="en-US" sz="1600" dirty="0" smtClean="0"/>
              <a:t>Control of local </a:t>
            </a:r>
            <a:r>
              <a:rPr lang="en-US" sz="1600" dirty="0" err="1" smtClean="0"/>
              <a:t>cryo</a:t>
            </a:r>
            <a:endParaRPr lang="en-US" sz="1600" dirty="0" smtClean="0"/>
          </a:p>
          <a:p>
            <a:pPr lvl="1"/>
            <a:r>
              <a:rPr lang="en-US" sz="1600" dirty="0" smtClean="0"/>
              <a:t>Control of machine</a:t>
            </a:r>
          </a:p>
          <a:p>
            <a:pPr lvl="1"/>
            <a:r>
              <a:rPr lang="en-US" sz="1600" dirty="0" smtClean="0"/>
              <a:t>Beam commissioning tools</a:t>
            </a:r>
          </a:p>
          <a:p>
            <a:endParaRPr lang="en-US" sz="1800" dirty="0" smtClean="0"/>
          </a:p>
          <a:p>
            <a:r>
              <a:rPr lang="en-US" sz="1800" dirty="0" smtClean="0"/>
              <a:t>HW commissioning (mostly) not covered</a:t>
            </a:r>
          </a:p>
          <a:p>
            <a:pPr lvl="1"/>
            <a:r>
              <a:rPr lang="en-US" sz="1600" dirty="0" smtClean="0"/>
              <a:t>Commissioning of individual devices</a:t>
            </a:r>
          </a:p>
          <a:p>
            <a:pPr lvl="2"/>
            <a:r>
              <a:rPr lang="en-US" sz="1400" dirty="0" smtClean="0"/>
              <a:t>Responsibility of technical groups</a:t>
            </a:r>
          </a:p>
          <a:p>
            <a:pPr lvl="2"/>
            <a:r>
              <a:rPr lang="en-US" sz="1400" dirty="0" smtClean="0"/>
              <a:t>Have to define controls requirements for HW commissioning of their equipment</a:t>
            </a:r>
          </a:p>
          <a:p>
            <a:pPr lvl="1"/>
            <a:r>
              <a:rPr lang="en-US" sz="1600" dirty="0" smtClean="0"/>
              <a:t>Remember: device commissioning interleaved with machine commissioning</a:t>
            </a:r>
          </a:p>
          <a:p>
            <a:pPr lvl="2"/>
            <a:r>
              <a:rPr lang="en-US" sz="1400" dirty="0" smtClean="0"/>
              <a:t>No commissioning of SC magnet PCs without commissioning of </a:t>
            </a:r>
            <a:r>
              <a:rPr lang="en-US" sz="1400" dirty="0" err="1" smtClean="0"/>
              <a:t>cryo</a:t>
            </a:r>
            <a:r>
              <a:rPr lang="en-US" sz="1400" dirty="0" smtClean="0"/>
              <a:t> system</a:t>
            </a:r>
          </a:p>
          <a:p>
            <a:pPr lvl="2"/>
            <a:r>
              <a:rPr lang="en-US" dirty="0" smtClean="0"/>
              <a:t>Synchronized ramps (i.e. data supply, timing) required for many systems</a:t>
            </a:r>
          </a:p>
          <a:p>
            <a:pPr lvl="3"/>
            <a:r>
              <a:rPr lang="en-US" dirty="0" smtClean="0"/>
              <a:t>PCs of SC main magnet strings</a:t>
            </a:r>
          </a:p>
          <a:p>
            <a:pPr lvl="3"/>
            <a:r>
              <a:rPr lang="en-US" dirty="0" smtClean="0"/>
              <a:t>RF system for commissioning synchronized operation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296275" y="6553200"/>
            <a:ext cx="847725" cy="365125"/>
          </a:xfrm>
        </p:spPr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52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dirty="0" smtClean="0"/>
              <a:t>Controls Prerequisites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devices integrated into CS</a:t>
            </a:r>
          </a:p>
          <a:p>
            <a:pPr lvl="1"/>
            <a:r>
              <a:rPr lang="en-US" dirty="0" smtClean="0"/>
              <a:t>SCUs for active devices</a:t>
            </a:r>
          </a:p>
          <a:p>
            <a:pPr lvl="1"/>
            <a:r>
              <a:rPr lang="en-US" dirty="0" smtClean="0"/>
              <a:t>BI devices</a:t>
            </a:r>
          </a:p>
          <a:p>
            <a:r>
              <a:rPr lang="en-US" dirty="0" smtClean="0"/>
              <a:t>Applications for general operation available</a:t>
            </a:r>
          </a:p>
          <a:p>
            <a:pPr lvl="1"/>
            <a:r>
              <a:rPr lang="en-US" dirty="0" smtClean="0"/>
              <a:t>Scheduling of chains and patterns</a:t>
            </a:r>
          </a:p>
          <a:p>
            <a:pPr lvl="1"/>
            <a:r>
              <a:rPr lang="en-US" dirty="0" smtClean="0"/>
              <a:t>Execution of patterns</a:t>
            </a:r>
          </a:p>
          <a:p>
            <a:pPr lvl="1"/>
            <a:r>
              <a:rPr lang="en-US" dirty="0" smtClean="0"/>
              <a:t>Data supply</a:t>
            </a:r>
          </a:p>
          <a:p>
            <a:pPr lvl="1"/>
            <a:r>
              <a:rPr lang="en-US" dirty="0" smtClean="0"/>
              <a:t>Basic device control</a:t>
            </a:r>
          </a:p>
          <a:p>
            <a:pPr lvl="1"/>
            <a:r>
              <a:rPr lang="en-US" dirty="0" smtClean="0"/>
              <a:t>Handling of interlock system</a:t>
            </a:r>
          </a:p>
          <a:p>
            <a:r>
              <a:rPr lang="en-US" dirty="0" smtClean="0"/>
              <a:t>Expert applications available</a:t>
            </a:r>
          </a:p>
          <a:p>
            <a:pPr lvl="1"/>
            <a:r>
              <a:rPr lang="en-US" dirty="0" smtClean="0"/>
              <a:t>Visualization of data from all BI devices</a:t>
            </a:r>
          </a:p>
          <a:p>
            <a:pPr lvl="1"/>
            <a:r>
              <a:rPr lang="en-US" dirty="0" smtClean="0"/>
              <a:t>Visualization of data from generic digitizers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86077" y="5439610"/>
            <a:ext cx="3942405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i="1" dirty="0" smtClean="0"/>
              <a:t>Many of these systems already in use for operation of GSI accelerators, but often need further development for FAIR</a:t>
            </a:r>
            <a:endParaRPr lang="de-D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0296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dirty="0" smtClean="0"/>
              <a:t>Beam </a:t>
            </a:r>
            <a:r>
              <a:rPr lang="en-US" dirty="0"/>
              <a:t>C</a:t>
            </a:r>
            <a:r>
              <a:rPr lang="en-US" dirty="0" smtClean="0"/>
              <a:t>ommissioning Phases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tests without beam</a:t>
            </a:r>
          </a:p>
          <a:p>
            <a:pPr lvl="1"/>
            <a:r>
              <a:rPr lang="en-US" dirty="0" smtClean="0"/>
              <a:t>Operation of SIS100 as if beam was there</a:t>
            </a:r>
          </a:p>
          <a:p>
            <a:pPr lvl="1"/>
            <a:r>
              <a:rPr lang="en-US" dirty="0" smtClean="0"/>
              <a:t>All systems required for day 1 BC must be ready</a:t>
            </a:r>
          </a:p>
          <a:p>
            <a:pPr lvl="1"/>
            <a:r>
              <a:rPr lang="en-US" dirty="0" smtClean="0"/>
              <a:t>Test of all systems under operational conditions</a:t>
            </a:r>
          </a:p>
          <a:p>
            <a:endParaRPr lang="en-US" dirty="0" smtClean="0"/>
          </a:p>
          <a:p>
            <a:r>
              <a:rPr lang="en-US" dirty="0" smtClean="0"/>
              <a:t>BC of single low intensity mode</a:t>
            </a:r>
          </a:p>
          <a:p>
            <a:pPr lvl="1"/>
            <a:r>
              <a:rPr lang="en-US" dirty="0" smtClean="0"/>
              <a:t>Commissioning of all essential functions (injection, acceleration, extraction)</a:t>
            </a:r>
          </a:p>
          <a:p>
            <a:pPr lvl="1"/>
            <a:r>
              <a:rPr lang="en-US" dirty="0" smtClean="0"/>
              <a:t>Test of all BI devices with beam</a:t>
            </a:r>
          </a:p>
          <a:p>
            <a:pPr lvl="1"/>
            <a:r>
              <a:rPr lang="en-US" dirty="0" smtClean="0"/>
              <a:t>Beam-based verification of magnet function (polarities, multipole content)</a:t>
            </a:r>
          </a:p>
          <a:p>
            <a:pPr lvl="1"/>
            <a:r>
              <a:rPr lang="en-US" dirty="0" smtClean="0"/>
              <a:t>Some beam-based tools essential (e.g. trajectory/orbit control, B2B control)</a:t>
            </a:r>
          </a:p>
          <a:p>
            <a:endParaRPr lang="en-US" dirty="0" smtClean="0"/>
          </a:p>
          <a:p>
            <a:r>
              <a:rPr lang="en-US" dirty="0" smtClean="0"/>
              <a:t>BC of high intensity operation</a:t>
            </a:r>
          </a:p>
          <a:p>
            <a:pPr lvl="1"/>
            <a:r>
              <a:rPr lang="en-US" dirty="0" smtClean="0"/>
              <a:t>Verification of machine protection systems</a:t>
            </a:r>
          </a:p>
          <a:p>
            <a:pPr lvl="1"/>
            <a:r>
              <a:rPr lang="en-US" dirty="0" smtClean="0"/>
              <a:t>Mitigation of intensity dependent effects</a:t>
            </a:r>
          </a:p>
          <a:p>
            <a:pPr lvl="1"/>
            <a:r>
              <a:rPr lang="en-US" dirty="0" smtClean="0"/>
              <a:t>Further beam-based tools required (control of tune/</a:t>
            </a:r>
            <a:r>
              <a:rPr lang="en-US" dirty="0" err="1" smtClean="0"/>
              <a:t>chroma</a:t>
            </a:r>
            <a:r>
              <a:rPr lang="en-US" dirty="0" smtClean="0"/>
              <a:t>, RF gymnastics)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9980" r="35260" b="5398"/>
          <a:stretch/>
        </p:blipFill>
        <p:spPr bwMode="auto">
          <a:xfrm>
            <a:off x="5287117" y="2776045"/>
            <a:ext cx="3804333" cy="36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16199"/>
          <a:stretch/>
        </p:blipFill>
        <p:spPr>
          <a:xfrm flipH="1">
            <a:off x="4658977" y="1387409"/>
            <a:ext cx="2991790" cy="184477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</a:t>
            </a:r>
            <a:r>
              <a:rPr lang="en-US" dirty="0" err="1" smtClean="0"/>
              <a:t>Cryo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Commissioning Steps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3551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Complex distributed system</a:t>
            </a:r>
          </a:p>
          <a:p>
            <a:pPr lvl="1"/>
            <a:r>
              <a:rPr lang="en-US" dirty="0" smtClean="0"/>
              <a:t> Magnets and BPL</a:t>
            </a:r>
          </a:p>
          <a:p>
            <a:pPr lvl="2"/>
            <a:r>
              <a:rPr lang="en-US" dirty="0" smtClean="0"/>
              <a:t>~1500 Temperature sensors</a:t>
            </a:r>
          </a:p>
          <a:p>
            <a:pPr lvl="2"/>
            <a:r>
              <a:rPr lang="en-US" dirty="0" smtClean="0"/>
              <a:t>630 Heaters</a:t>
            </a:r>
          </a:p>
          <a:p>
            <a:pPr lvl="1"/>
            <a:r>
              <a:rPr lang="en-US" dirty="0" smtClean="0"/>
              <a:t>Feed boxes, end boxes, current lead boxes</a:t>
            </a:r>
          </a:p>
          <a:p>
            <a:pPr lvl="2"/>
            <a:r>
              <a:rPr lang="en-US" dirty="0" smtClean="0"/>
              <a:t>315 sensors for temperature, pressure, vacuum, mass flow, level, position</a:t>
            </a:r>
          </a:p>
          <a:p>
            <a:pPr lvl="2"/>
            <a:r>
              <a:rPr lang="en-US" dirty="0" smtClean="0"/>
              <a:t>150 valves, 108 heaters, 3 pumps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Cold commissioning</a:t>
            </a:r>
          </a:p>
          <a:p>
            <a:pPr lvl="1"/>
            <a:r>
              <a:rPr lang="en-US" dirty="0" smtClean="0"/>
              <a:t>Operation without powering magnets</a:t>
            </a:r>
          </a:p>
          <a:p>
            <a:pPr lvl="1"/>
            <a:r>
              <a:rPr lang="en-US" dirty="0" smtClean="0"/>
              <a:t>Checking of sensors and settings for static load</a:t>
            </a:r>
            <a:endParaRPr lang="de-DE" dirty="0" smtClean="0"/>
          </a:p>
          <a:p>
            <a:r>
              <a:rPr lang="en-US" dirty="0" smtClean="0"/>
              <a:t>Powering of magnets</a:t>
            </a:r>
          </a:p>
          <a:p>
            <a:r>
              <a:rPr lang="en-US" dirty="0" smtClean="0"/>
              <a:t>Development of operation modes</a:t>
            </a:r>
          </a:p>
          <a:p>
            <a:pPr lvl="1"/>
            <a:r>
              <a:rPr lang="en-US" dirty="0" smtClean="0"/>
              <a:t>Goal: stable operation for beam commissioning </a:t>
            </a:r>
          </a:p>
          <a:p>
            <a:pPr lvl="1"/>
            <a:r>
              <a:rPr lang="en-US" dirty="0" smtClean="0"/>
              <a:t>Fixed timing and fields to fix dynamic heat load</a:t>
            </a:r>
          </a:p>
          <a:p>
            <a:pPr lvl="1"/>
            <a:r>
              <a:rPr lang="en-US" dirty="0" smtClean="0"/>
              <a:t>Learning curve for more complex modes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1900" y="6247368"/>
            <a:ext cx="14795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Images courtesy of</a:t>
            </a:r>
            <a:b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T. </a:t>
            </a:r>
            <a:r>
              <a:rPr lang="en-US" sz="900" i="1" dirty="0" err="1" smtClean="0">
                <a:solidFill>
                  <a:schemeClr val="bg1">
                    <a:lumMod val="50000"/>
                  </a:schemeClr>
                </a:solidFill>
              </a:rPr>
              <a:t>Eisel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 (CRY)</a:t>
            </a:r>
            <a:endParaRPr lang="de-DE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</a:t>
            </a:r>
            <a:r>
              <a:rPr lang="en-US" dirty="0" err="1" smtClean="0"/>
              <a:t>Cryo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Software for Commissioning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52442"/>
          </a:xfrm>
        </p:spPr>
        <p:txBody>
          <a:bodyPr>
            <a:normAutofit/>
          </a:bodyPr>
          <a:lstStyle/>
          <a:p>
            <a:r>
              <a:rPr lang="de-DE" dirty="0" err="1"/>
              <a:t>Prerequisites</a:t>
            </a:r>
            <a:endParaRPr lang="de-DE" dirty="0"/>
          </a:p>
          <a:p>
            <a:pPr lvl="1"/>
            <a:r>
              <a:rPr lang="de-DE" dirty="0"/>
              <a:t>Control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</a:t>
            </a:r>
            <a:r>
              <a:rPr lang="en-US" dirty="0" err="1"/>
              <a:t>yo</a:t>
            </a:r>
            <a:r>
              <a:rPr lang="en-US" dirty="0"/>
              <a:t> plant and distribution </a:t>
            </a:r>
            <a:r>
              <a:rPr lang="en-US" dirty="0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Integration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actuators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/>
              <a:t>Manual </a:t>
            </a:r>
            <a:r>
              <a:rPr lang="de-DE" dirty="0" err="1"/>
              <a:t>read</a:t>
            </a:r>
            <a:r>
              <a:rPr lang="de-DE" dirty="0"/>
              <a:t>-out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lvl="1"/>
            <a:r>
              <a:rPr lang="de-DE" dirty="0"/>
              <a:t>Manual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actuator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cryo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endParaRPr lang="de-DE" dirty="0"/>
          </a:p>
          <a:p>
            <a:pPr lvl="1"/>
            <a:r>
              <a:rPr lang="de-DE" dirty="0"/>
              <a:t>Structured </a:t>
            </a:r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actuator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  <a:p>
            <a:pPr lvl="1"/>
            <a:r>
              <a:rPr lang="de-DE" dirty="0"/>
              <a:t>Aggregation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sub-groups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pPr lvl="1"/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controlling</a:t>
            </a:r>
            <a:r>
              <a:rPr lang="de-DE" dirty="0"/>
              <a:t> larger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actuators</a:t>
            </a:r>
            <a:endParaRPr lang="de-DE" dirty="0"/>
          </a:p>
          <a:p>
            <a:pPr lvl="1"/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saving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restoring</a:t>
            </a:r>
            <a:r>
              <a:rPr lang="de-DE" dirty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lvl="1"/>
            <a:r>
              <a:rPr lang="de-DE" dirty="0" smtClean="0"/>
              <a:t>Automation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  <a:p>
            <a:pPr lvl="1"/>
            <a:r>
              <a:rPr lang="en-US" dirty="0" smtClean="0"/>
              <a:t>Mode dependent set values from LSA</a:t>
            </a:r>
            <a:endParaRPr lang="de-DE" dirty="0"/>
          </a:p>
          <a:p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349128" y="1780085"/>
            <a:ext cx="3376131" cy="1849371"/>
            <a:chOff x="5576437" y="2481438"/>
            <a:chExt cx="3376131" cy="184937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5612524" y="2701236"/>
              <a:ext cx="3340044" cy="1629573"/>
              <a:chOff x="5612524" y="2701236"/>
              <a:chExt cx="3340044" cy="1629573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2524" y="2701236"/>
                <a:ext cx="3267653" cy="1430271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713865" y="4099977"/>
                <a:ext cx="2238703" cy="230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de-DE" sz="900" i="1" dirty="0">
                    <a:solidFill>
                      <a:schemeClr val="bg1">
                        <a:lumMod val="50000"/>
                      </a:schemeClr>
                    </a:solidFill>
                  </a:rPr>
                  <a:t>LHC Project Report </a:t>
                </a:r>
                <a:r>
                  <a:rPr lang="de-DE" sz="9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1169, 2008</a:t>
                </a: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5576437" y="2481438"/>
              <a:ext cx="333982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r>
                <a:rPr lang="en-US" sz="1200" dirty="0" smtClean="0"/>
                <a:t>LHC: display of two arc cells in CRYO-SCADA</a:t>
              </a:r>
              <a:endParaRPr lang="de-DE" sz="1200" dirty="0" smtClean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809635" y="3985407"/>
            <a:ext cx="2239472" cy="2219252"/>
            <a:chOff x="5884719" y="4362194"/>
            <a:chExt cx="2239472" cy="2219252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97" y="4618780"/>
              <a:ext cx="2014794" cy="1779234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50198" y="4362194"/>
              <a:ext cx="2173993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LCLS-II: </a:t>
              </a:r>
              <a:r>
                <a:rPr lang="en-US" sz="1200" dirty="0" err="1" smtClean="0"/>
                <a:t>cryo</a:t>
              </a:r>
              <a:r>
                <a:rPr lang="en-US" sz="1200" dirty="0" smtClean="0"/>
                <a:t> module control</a:t>
              </a:r>
              <a:endParaRPr lang="de-DE" sz="1200" dirty="0" smtClean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884719" y="6350614"/>
              <a:ext cx="2238703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de-DE" sz="900" i="1" dirty="0" smtClean="0">
                  <a:solidFill>
                    <a:schemeClr val="bg1">
                      <a:lumMod val="50000"/>
                    </a:schemeClr>
                  </a:solidFill>
                </a:rPr>
                <a:t>ICALEPCS‘19, WEPHA002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Control:</a:t>
            </a:r>
            <a:br>
              <a:rPr lang="en-US" dirty="0" smtClean="0"/>
            </a:br>
            <a:r>
              <a:rPr lang="en-US" dirty="0" smtClean="0"/>
              <a:t>Quench detection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Tools for SIS100 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98867" cy="48895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Needed for safe operation of SC magnets</a:t>
            </a:r>
          </a:p>
          <a:p>
            <a:pPr lvl="1"/>
            <a:r>
              <a:rPr lang="en-US" dirty="0" smtClean="0"/>
              <a:t>Detection of quench by voltage measurements</a:t>
            </a:r>
          </a:p>
          <a:p>
            <a:pPr lvl="1"/>
            <a:r>
              <a:rPr lang="en-US" dirty="0" smtClean="0"/>
              <a:t>10 kHz sampling for post-mortem</a:t>
            </a:r>
          </a:p>
          <a:p>
            <a:pPr lvl="1"/>
            <a:r>
              <a:rPr lang="en-US" dirty="0" smtClean="0"/>
              <a:t>Logging at 10 Hz foreseen</a:t>
            </a:r>
          </a:p>
          <a:p>
            <a:endParaRPr lang="en-US" dirty="0" smtClean="0"/>
          </a:p>
          <a:p>
            <a:r>
              <a:rPr lang="en-US" dirty="0" smtClean="0"/>
              <a:t>Distributed around SIS100</a:t>
            </a:r>
          </a:p>
          <a:p>
            <a:pPr lvl="1"/>
            <a:r>
              <a:rPr lang="en-US" dirty="0" smtClean="0"/>
              <a:t>About 1200 voltage detectors</a:t>
            </a:r>
          </a:p>
          <a:p>
            <a:pPr lvl="1"/>
            <a:r>
              <a:rPr lang="en-US" dirty="0" err="1" smtClean="0"/>
              <a:t>QuD</a:t>
            </a:r>
            <a:r>
              <a:rPr lang="en-US" dirty="0" smtClean="0"/>
              <a:t> cabinets in 15 rooms in supply tunnel</a:t>
            </a:r>
          </a:p>
          <a:p>
            <a:pPr lvl="1"/>
            <a:r>
              <a:rPr lang="en-US" dirty="0" smtClean="0"/>
              <a:t>Priority sequence from trigger matrix</a:t>
            </a:r>
          </a:p>
          <a:p>
            <a:pPr lvl="1"/>
            <a:endParaRPr lang="en-US" dirty="0"/>
          </a:p>
          <a:p>
            <a:r>
              <a:rPr lang="en-US" dirty="0" smtClean="0"/>
              <a:t>Post-mortem system essential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High-level software required</a:t>
            </a:r>
          </a:p>
          <a:p>
            <a:pPr lvl="1"/>
            <a:r>
              <a:rPr lang="en-US" dirty="0" smtClean="0"/>
              <a:t>Quickly find root cause of quenches</a:t>
            </a:r>
          </a:p>
          <a:p>
            <a:pPr lvl="1"/>
            <a:r>
              <a:rPr lang="en-US" dirty="0" smtClean="0"/>
              <a:t>Inspection of priority sequence</a:t>
            </a:r>
          </a:p>
          <a:p>
            <a:pPr lvl="1"/>
            <a:r>
              <a:rPr lang="en-US" dirty="0" smtClean="0"/>
              <a:t>Analysis of current and quench data</a:t>
            </a:r>
          </a:p>
          <a:p>
            <a:pPr lvl="1"/>
            <a:endParaRPr lang="de-DE" dirty="0"/>
          </a:p>
        </p:txBody>
      </p:sp>
      <p:pic>
        <p:nvPicPr>
          <p:cNvPr id="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1" y="2757250"/>
            <a:ext cx="3868382" cy="3795393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4966636" y="1380588"/>
            <a:ext cx="4097638" cy="1304912"/>
            <a:chOff x="4966636" y="1640470"/>
            <a:chExt cx="4097638" cy="1304912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6636" y="1847607"/>
              <a:ext cx="2740023" cy="1082161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4918" y="1849897"/>
              <a:ext cx="1339356" cy="109548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252875" y="1640470"/>
              <a:ext cx="358579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r>
                <a:rPr lang="en-US" sz="1200" dirty="0" err="1" smtClean="0"/>
                <a:t>QuD</a:t>
              </a:r>
              <a:r>
                <a:rPr lang="en-US" sz="1200" dirty="0" smtClean="0"/>
                <a:t>: Analog detection and digital read-out boards</a:t>
              </a:r>
              <a:endParaRPr lang="de-DE" sz="1200" dirty="0" smtClean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7550043" y="6145768"/>
            <a:ext cx="14795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Images courtesy of</a:t>
            </a:r>
            <a:b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P. Szwangruber (SCM)</a:t>
            </a:r>
            <a:endParaRPr lang="de-DE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53857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2327</Words>
  <Application>Microsoft Office PowerPoint</Application>
  <PresentationFormat>Bildschirmpräsentation (4:3)</PresentationFormat>
  <Paragraphs>472</Paragraphs>
  <Slides>23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gsi-folienmaster</vt:lpstr>
      <vt:lpstr>Required Tools for Commissioning of SIS100 and SIS18</vt:lpstr>
      <vt:lpstr>Outline</vt:lpstr>
      <vt:lpstr>Introduction: Overview commissioning</vt:lpstr>
      <vt:lpstr>Introduction: Scope</vt:lpstr>
      <vt:lpstr>Introduction: Controls Prerequisites</vt:lpstr>
      <vt:lpstr>Introduction: Beam Commissioning Phases</vt:lpstr>
      <vt:lpstr>Local Cryo: Commissioning Steps</vt:lpstr>
      <vt:lpstr>Local Cryo: Software for Commissioning</vt:lpstr>
      <vt:lpstr>Machine Control: Quench detection</vt:lpstr>
      <vt:lpstr>Machine Control: Patterns and Chains for Parallel Operation</vt:lpstr>
      <vt:lpstr>Machine Control: SIS18 Booster Mode</vt:lpstr>
      <vt:lpstr>Machine Control: SIS18 Booster Mode Requirements</vt:lpstr>
      <vt:lpstr>Machine Control: Bunch-To-Bucket (B2B) Transfer System</vt:lpstr>
      <vt:lpstr>Beam Based Control: Motivation</vt:lpstr>
      <vt:lpstr>Beam based control: Concept</vt:lpstr>
      <vt:lpstr>Beam Based Control: Closed Orbit Feedback (Cycle-to-Cycle)</vt:lpstr>
      <vt:lpstr>Beam Based Control: Closed Orbit Feedback (Cycle-to-Cycle)</vt:lpstr>
      <vt:lpstr>Beam Based Control: Longitudinal monitoring and matching</vt:lpstr>
      <vt:lpstr>Beam Based Control: Future Architecture</vt:lpstr>
      <vt:lpstr>Beam Based Control: Priorities</vt:lpstr>
      <vt:lpstr>Summary: SIS100 Priority 1 Items</vt:lpstr>
      <vt:lpstr>PowerPoint-Präsentation</vt:lpstr>
      <vt:lpstr>Timeline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533</cp:revision>
  <dcterms:created xsi:type="dcterms:W3CDTF">2016-02-22T15:04:17Z</dcterms:created>
  <dcterms:modified xsi:type="dcterms:W3CDTF">2020-09-17T06:48:36Z</dcterms:modified>
</cp:coreProperties>
</file>