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71" r:id="rId4"/>
    <p:sldId id="259" r:id="rId5"/>
    <p:sldId id="270" r:id="rId6"/>
    <p:sldId id="272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B63"/>
    <a:srgbClr val="666666"/>
    <a:srgbClr val="33333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7" autoAdjust="0"/>
    <p:restoredTop sz="96192" autoAdjust="0"/>
  </p:normalViewPr>
  <p:slideViewPr>
    <p:cSldViewPr snapToGrid="0" snapToObjects="1">
      <p:cViewPr varScale="1">
        <p:scale>
          <a:sx n="158" d="100"/>
          <a:sy n="158" d="100"/>
        </p:scale>
        <p:origin x="880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17.09.20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17.09.20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02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0448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235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02386-BEE7-5D4D-B4E7-4BB579C47884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9570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D3342281-FCD3-E647-8585-B0E36D0D927F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DDB1317-D166-0F47-AE31-A11906511146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64D55C3-BE1E-834C-9E4B-F6CBDBD6003B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fld id="{709B0CE4-8B39-3B4F-88B8-5D4A1C76D582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2475" y="2738074"/>
            <a:ext cx="8221850" cy="584900"/>
          </a:xfrm>
        </p:spPr>
        <p:txBody>
          <a:bodyPr/>
          <a:lstStyle/>
          <a:p>
            <a:r>
              <a:rPr lang="en-GB" dirty="0"/>
              <a:t>GSI operation and general</a:t>
            </a:r>
            <a:br>
              <a:rPr lang="en-GB" dirty="0"/>
            </a:br>
            <a:r>
              <a:rPr lang="en-GB" dirty="0"/>
              <a:t>FAIR commissioning perspective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S. Reimann, P. </a:t>
            </a:r>
            <a:r>
              <a:rPr lang="en-US" noProof="0" dirty="0" err="1"/>
              <a:t>Schütt</a:t>
            </a:r>
            <a:r>
              <a:rPr lang="en-US" noProof="0" dirty="0"/>
              <a:t>, C. </a:t>
            </a:r>
            <a:r>
              <a:rPr lang="en-US" noProof="0" dirty="0" err="1"/>
              <a:t>Heßler</a:t>
            </a:r>
            <a:r>
              <a:rPr lang="en-US" noProof="0" dirty="0"/>
              <a:t>, O. Geithner</a:t>
            </a:r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Outline</a:t>
            </a:r>
            <a:r>
              <a:rPr lang="en-US" noProof="0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Operations Point of View</a:t>
            </a:r>
          </a:p>
          <a:p>
            <a:pPr marL="342900" lvl="1" indent="0">
              <a:buNone/>
            </a:pPr>
            <a:r>
              <a:rPr lang="en-US" sz="1000" noProof="0" dirty="0">
                <a:latin typeface="Calibri" panose="020F0502020204030204" pitchFamily="34" charset="0"/>
                <a:cs typeface="Calibri" panose="020F0502020204030204" pitchFamily="34" charset="0"/>
              </a:rPr>
              <a:t>requirements for an efficient operation of the existing facilities</a:t>
            </a:r>
            <a:endParaRPr lang="en-US" sz="1000" noProof="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FAIR Commissioning </a:t>
            </a:r>
          </a:p>
          <a:p>
            <a:pPr marL="342900" lvl="1" indent="0">
              <a:buNone/>
            </a:pPr>
            <a:r>
              <a:rPr lang="en-US" sz="1000" noProof="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requirements for FAIR HW-commissioning</a:t>
            </a:r>
          </a:p>
          <a:p>
            <a:pPr marL="342900" indent="-342900">
              <a:buFont typeface="+mj-lt"/>
              <a:buAutoNum type="arabicPeriod"/>
            </a:pPr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Preferred Timeline</a:t>
            </a:r>
          </a:p>
          <a:p>
            <a:pPr marL="342900" lvl="1" indent="0">
              <a:buNone/>
            </a:pP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preferred combined timeline for software developments</a:t>
            </a:r>
            <a:endParaRPr lang="en-US" sz="1000" noProof="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5A8F5E-7E98-1245-A4E8-BE6791BC9BDE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896BDE-3A1F-4643-BBA3-287592BE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Operations Perspective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289C07-04EA-6543-A760-1E29D0BB5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88000"/>
            <a:ext cx="8420176" cy="3677689"/>
          </a:xfrm>
        </p:spPr>
        <p:txBody>
          <a:bodyPr/>
          <a:lstStyle/>
          <a:p>
            <a:r>
              <a:rPr lang="en-US" dirty="0"/>
              <a:t>Present Situation</a:t>
            </a:r>
          </a:p>
          <a:p>
            <a:pPr lvl="1"/>
            <a:r>
              <a:rPr lang="en-US" dirty="0"/>
              <a:t>General statement: minimum toolset for standard beam production for experiment program is existing and working</a:t>
            </a:r>
          </a:p>
          <a:p>
            <a:pPr lvl="1"/>
            <a:r>
              <a:rPr lang="en-US" dirty="0"/>
              <a:t>efficiency and handling could be better (sometimes much better), but is constantly improved </a:t>
            </a:r>
            <a:r>
              <a:rPr lang="en-US" dirty="0">
                <a:sym typeface="Wingdings" pitchFamily="2" charset="2"/>
              </a:rPr>
              <a:t>(see: Task Force Performance &amp; ACC-ACO-Steering Meeting)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What is missing and would boost efficient operation most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Digitization: Actual Data of all Devices (esp. ramped) and Soll-</a:t>
            </a:r>
            <a:r>
              <a:rPr lang="en-US" dirty="0" err="1"/>
              <a:t>Ist</a:t>
            </a:r>
            <a:r>
              <a:rPr lang="en-US" dirty="0"/>
              <a:t> live-monitoring,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Semi- or fully automatic orbit tuning for transfer lines (e.g. </a:t>
            </a:r>
            <a:r>
              <a:rPr lang="en-US" dirty="0" err="1"/>
              <a:t>Geradelegen</a:t>
            </a:r>
            <a:r>
              <a:rPr lang="en-US" dirty="0"/>
              <a:t> in Benno) 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Integrated user applications for beam instrumentation (e.g. Schottky @ SIS-Injection)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Transmission monitoring system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Sequencer for efficient re-commissioning after shutdown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Archiving-System for failure analysis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dirty="0"/>
              <a:t>Alarm-System for dedicated monitoring in special situations (configurable)</a:t>
            </a:r>
          </a:p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F484DF-3D8C-6148-A251-D1FF0954E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3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DF1A68-7167-404D-930B-190B6BF960E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4697CC-B3F0-DF45-8297-7C1BFDA67287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6178B6-1CEB-EB4C-A8C8-648D851EE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448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>
                <a:latin typeface="Calibri" panose="020F0502020204030204" pitchFamily="34" charset="0"/>
                <a:cs typeface="Calibri" panose="020F0502020204030204" pitchFamily="34" charset="0"/>
              </a:rPr>
              <a:t>FAIR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Commissioning - intermediate perspective - draft schedule </a:t>
            </a:r>
            <a:endParaRPr lang="en-US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4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5756D5F-4548-984F-BDD1-994C1719E49A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5C39D508-A22D-B043-83AB-00F197BF664B}"/>
              </a:ext>
            </a:extLst>
          </p:cNvPr>
          <p:cNvSpPr txBox="1">
            <a:spLocks/>
          </p:cNvSpPr>
          <p:nvPr/>
        </p:nvSpPr>
        <p:spPr>
          <a:xfrm>
            <a:off x="3962401" y="2565453"/>
            <a:ext cx="4922292" cy="2200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8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5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3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20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FDBB63"/>
              </a:buClr>
              <a:buFont typeface="Wingdings" charset="2"/>
              <a:buChar char="§"/>
              <a:defRPr sz="1050" kern="1200">
                <a:solidFill>
                  <a:srgbClr val="333333"/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Machine-Commissioning activities will start in 2023 and will peak in 2024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2 years from now basic tools must be available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Transfer SIS18 towards APPA and APPA experiment area is most likely to be commissioned with beam first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Move to FCC-MCR in 2024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7" y="965915"/>
            <a:ext cx="3554756" cy="36291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934A2D-F0DC-5C42-96BD-2C924BCF0A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1" y="1055896"/>
            <a:ext cx="4659824" cy="1148073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2DCC0AB-32FD-E941-957F-DDD20AA845EE}"/>
              </a:ext>
            </a:extLst>
          </p:cNvPr>
          <p:cNvGrpSpPr/>
          <p:nvPr/>
        </p:nvGrpSpPr>
        <p:grpSpPr>
          <a:xfrm>
            <a:off x="7176951" y="2189726"/>
            <a:ext cx="1937133" cy="439837"/>
            <a:chOff x="7176951" y="2189726"/>
            <a:chExt cx="1937133" cy="439837"/>
          </a:xfrm>
        </p:grpSpPr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D443F0DC-A1AC-E14A-B32F-11E001A82F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94248" y="2189726"/>
              <a:ext cx="0" cy="3757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488FBEC-B95F-3548-A97B-F87E26272456}"/>
                </a:ext>
              </a:extLst>
            </p:cNvPr>
            <p:cNvSpPr txBox="1"/>
            <p:nvPr/>
          </p:nvSpPr>
          <p:spPr>
            <a:xfrm>
              <a:off x="7176951" y="2352564"/>
              <a:ext cx="1937133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spAutoFit/>
            </a:bodyPr>
            <a:lstStyle/>
            <a:p>
              <a:pPr algn="l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FAIR Control Center finished</a:t>
              </a: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D78914D6-1D6C-9B4B-BD54-7502089E0579}"/>
              </a:ext>
            </a:extLst>
          </p:cNvPr>
          <p:cNvSpPr txBox="1"/>
          <p:nvPr/>
        </p:nvSpPr>
        <p:spPr>
          <a:xfrm>
            <a:off x="3962401" y="2228177"/>
            <a:ext cx="2409634" cy="230832"/>
          </a:xfrm>
          <a:prstGeom prst="rect">
            <a:avLst/>
          </a:prstGeom>
        </p:spPr>
        <p:txBody>
          <a:bodyPr vert="horz" wrap="none" lIns="91440" tIns="45720" rIns="91440" bIns="45720" rtlCol="0" anchor="t">
            <a:spAutoFit/>
          </a:bodyPr>
          <a:lstStyle/>
          <a:p>
            <a:pPr algn="l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preliminary schedule according to project plans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D64D0C6-AED3-F246-A053-590D2A9CB839}"/>
              </a:ext>
            </a:extLst>
          </p:cNvPr>
          <p:cNvGrpSpPr/>
          <p:nvPr/>
        </p:nvGrpSpPr>
        <p:grpSpPr>
          <a:xfrm>
            <a:off x="1588576" y="2696705"/>
            <a:ext cx="2373825" cy="968874"/>
            <a:chOff x="1588576" y="2696705"/>
            <a:chExt cx="2373825" cy="968874"/>
          </a:xfrm>
        </p:grpSpPr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7D9AA0BD-E31C-2147-97A0-540147E09CA2}"/>
                </a:ext>
              </a:extLst>
            </p:cNvPr>
            <p:cNvCxnSpPr/>
            <p:nvPr/>
          </p:nvCxnSpPr>
          <p:spPr>
            <a:xfrm flipV="1">
              <a:off x="1588576" y="2696705"/>
              <a:ext cx="720671" cy="8377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33">
              <a:extLst>
                <a:ext uri="{FF2B5EF4-FFF2-40B4-BE49-F238E27FC236}">
                  <a16:creationId xmlns:a16="http://schemas.microsoft.com/office/drawing/2014/main" id="{A33224FC-87CE-7342-9E88-80D343ECCBDB}"/>
                </a:ext>
              </a:extLst>
            </p:cNvPr>
            <p:cNvCxnSpPr>
              <a:cxnSpLocks/>
            </p:cNvCxnSpPr>
            <p:nvPr/>
          </p:nvCxnSpPr>
          <p:spPr>
            <a:xfrm>
              <a:off x="2309247" y="2696705"/>
              <a:ext cx="193729" cy="83778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>
              <a:extLst>
                <a:ext uri="{FF2B5EF4-FFF2-40B4-BE49-F238E27FC236}">
                  <a16:creationId xmlns:a16="http://schemas.microsoft.com/office/drawing/2014/main" id="{1DB5DB24-D066-F540-8B48-280CCF4DDE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02977" y="2780483"/>
              <a:ext cx="162731" cy="218439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>
              <a:extLst>
                <a:ext uri="{FF2B5EF4-FFF2-40B4-BE49-F238E27FC236}">
                  <a16:creationId xmlns:a16="http://schemas.microsoft.com/office/drawing/2014/main" id="{8AC31AB8-63B7-B346-AA37-8114EADDCF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3016" y="2998924"/>
              <a:ext cx="0" cy="345855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 Verbindung 44">
              <a:extLst>
                <a:ext uri="{FF2B5EF4-FFF2-40B4-BE49-F238E27FC236}">
                  <a16:creationId xmlns:a16="http://schemas.microsoft.com/office/drawing/2014/main" id="{45D5BDDE-A35A-3F41-8BA7-390762ED7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2938" y="3342237"/>
              <a:ext cx="280078" cy="323341"/>
            </a:xfrm>
            <a:prstGeom prst="line">
              <a:avLst/>
            </a:prstGeom>
            <a:ln w="76200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 Verbindung mit Pfeil 48">
              <a:extLst>
                <a:ext uri="{FF2B5EF4-FFF2-40B4-BE49-F238E27FC236}">
                  <a16:creationId xmlns:a16="http://schemas.microsoft.com/office/drawing/2014/main" id="{E27BC247-44C0-6D4C-B3EE-194AF302DBC2}"/>
                </a:ext>
              </a:extLst>
            </p:cNvPr>
            <p:cNvCxnSpPr>
              <a:stCxn id="9" idx="1"/>
            </p:cNvCxnSpPr>
            <p:nvPr/>
          </p:nvCxnSpPr>
          <p:spPr>
            <a:xfrm flipH="1" flipV="1">
              <a:off x="2807936" y="3431023"/>
              <a:ext cx="1154465" cy="23455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hteck 11">
            <a:extLst>
              <a:ext uri="{FF2B5EF4-FFF2-40B4-BE49-F238E27FC236}">
                <a16:creationId xmlns:a16="http://schemas.microsoft.com/office/drawing/2014/main" id="{94053D23-1AB1-AF47-808E-B18CF5F0CCAF}"/>
              </a:ext>
            </a:extLst>
          </p:cNvPr>
          <p:cNvSpPr/>
          <p:nvPr/>
        </p:nvSpPr>
        <p:spPr>
          <a:xfrm>
            <a:off x="7939688" y="1837944"/>
            <a:ext cx="673393" cy="9144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38C7EF9-4964-2A4E-808C-114409877742}"/>
              </a:ext>
            </a:extLst>
          </p:cNvPr>
          <p:cNvSpPr/>
          <p:nvPr/>
        </p:nvSpPr>
        <p:spPr>
          <a:xfrm>
            <a:off x="6336792" y="1856232"/>
            <a:ext cx="1216152" cy="4572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20F5D-3046-CD48-AEFA-09417637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FAIR Commissioning - Requirements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22F8AE-4E9B-DF42-A983-3B472139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35" y="945142"/>
            <a:ext cx="8747784" cy="3967961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Minimum tool-set needed for intermediated perspective (until 2024)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Sequencer Application for automizing repetitive commissioning tasks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Generic Applications to access (r/(w)) all device parameters &amp; readback values and a live history (Parameters, Ramps, Instrumentation, Infrastructure (vacuum, cooling water,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LHe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...))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Archiving System (with powerful UI) (incl. postmortem analysis) for detailed offline failure analysis, device debugging, parameter drifts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Full Digitization of existing machines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Move to new MCR in FCC-building in 2024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For Dry-Runs and full integration test: Implement FAIR machines that are about to be commissioned into existing controls infrastructure (Device data, models, modes, lattices, optics , FESA-classes, ...)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Beam-Loss Monitoring system (for pilot beam commissioning of transfer lines)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Alarm-System for monitoring critical systems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organizational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Defined Processes and responsible persons for Database updates (LSA, Accelerator DB &amp; Component Database, Optics, Lattices ...?) – which information has its root where?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Official process description</a:t>
            </a:r>
          </a:p>
          <a:p>
            <a:pPr lvl="1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1 Database solution for Tracking the Commissioning status (PLM?, CDB?,...)</a:t>
            </a:r>
          </a:p>
          <a:p>
            <a:pPr lvl="1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BCF1C5-79C4-A34F-8348-4CA4FF4E9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D05EBF-2214-FA4B-97ED-44F1CA6E184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9C0CACB-E856-844D-963C-3C6E029F512A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922EDFB-F548-EB47-9E52-337324509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338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5DAAAA-D116-774E-84D6-184612E7C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Combined Timeline Sketch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435ED7-4F51-D84E-BD77-5152EE0A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6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51AB5F9-94B3-1341-9E04-D26987943F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342281-FCD3-E647-8585-B0E36D0D927F}" type="datetime1">
              <a:rPr lang="de-DE" smtClean="0"/>
              <a:t>17.09.20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E1BD2F-B5CE-684A-BC29-5ED97D1B0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/>
              <a:t>S. Reimann - FAIR Commissioning &amp; GSI Operation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B4FC6F8-75C1-1641-9B14-DEE55D057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1223"/>
            <a:ext cx="91440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8749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494</Words>
  <Application>Microsoft Macintosh PowerPoint</Application>
  <PresentationFormat>Bildschirmpräsentation (16:9)</PresentationFormat>
  <Paragraphs>60</Paragraphs>
  <Slides>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fair-gsi-folienmaster_2017_onering</vt:lpstr>
      <vt:lpstr>GSI operation and general FAIR commissioning perspective </vt:lpstr>
      <vt:lpstr>Outline </vt:lpstr>
      <vt:lpstr>Operations Perspective</vt:lpstr>
      <vt:lpstr>FAIR Commissioning - intermediate perspective - draft schedule </vt:lpstr>
      <vt:lpstr>FAIR Commissioning - Requirements</vt:lpstr>
      <vt:lpstr>Combined Timeline Sketch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Reimann, Stephan</dc:creator>
  <cp:lastModifiedBy>Stephan Reimann</cp:lastModifiedBy>
  <cp:revision>212</cp:revision>
  <dcterms:created xsi:type="dcterms:W3CDTF">2020-04-03T09:34:02Z</dcterms:created>
  <dcterms:modified xsi:type="dcterms:W3CDTF">2020-09-17T05:23:02Z</dcterms:modified>
</cp:coreProperties>
</file>