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Default Extension="png" ContentType="image/png"/>
  <Override PartName="/ppt/slides/slide55.xml" ContentType="application/vnd.openxmlformats-officedocument.presentationml.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notesSlides/notesSlide4.xml" ContentType="application/vnd.openxmlformats-officedocument.presentationml.notesSlide+xml"/>
  <Override PartName="/ppt/slides/slide38.xml" ContentType="application/vnd.openxmlformats-officedocument.presentationml.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notesSlides/notesSlide23.xml" ContentType="application/vnd.openxmlformats-officedocument.presentationml.notesSlide+xml"/>
  <Override PartName="/ppt/theme/theme14.xml" ContentType="application/vnd.openxmlformats-officedocument.theme+xml"/>
  <Override PartName="/ppt/notesSlides/notesSlide12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158.xml" ContentType="application/vnd.openxmlformats-officedocument.presentationml.slideLayout+xml"/>
  <Override PartName="/ppt/slides/slide48.xml" ContentType="application/vnd.openxmlformats-officedocument.presentationml.slide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Layouts/slideLayout9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s/slide34.xml" ContentType="application/vnd.openxmlformats-officedocument.presentationml.slide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3" r:id="rId1"/>
    <p:sldMasterId id="2147483740" r:id="rId2"/>
    <p:sldMasterId id="2147483752" r:id="rId3"/>
    <p:sldMasterId id="2147483764" r:id="rId4"/>
    <p:sldMasterId id="2147483776" r:id="rId5"/>
    <p:sldMasterId id="2147483789" r:id="rId6"/>
    <p:sldMasterId id="2147483815" r:id="rId7"/>
    <p:sldMasterId id="2147483840" r:id="rId8"/>
    <p:sldMasterId id="2147483853" r:id="rId9"/>
    <p:sldMasterId id="2147483865" r:id="rId10"/>
    <p:sldMasterId id="2147483878" r:id="rId11"/>
    <p:sldMasterId id="2147483890" r:id="rId12"/>
    <p:sldMasterId id="2147483903" r:id="rId13"/>
    <p:sldMasterId id="2147483916" r:id="rId14"/>
  </p:sldMasterIdLst>
  <p:notesMasterIdLst>
    <p:notesMasterId r:id="rId78"/>
  </p:notesMasterIdLst>
  <p:handoutMasterIdLst>
    <p:handoutMasterId r:id="rId79"/>
  </p:handoutMasterIdLst>
  <p:sldIdLst>
    <p:sldId id="4372" r:id="rId15"/>
    <p:sldId id="4430" r:id="rId16"/>
    <p:sldId id="4431" r:id="rId17"/>
    <p:sldId id="4432" r:id="rId18"/>
    <p:sldId id="4433" r:id="rId19"/>
    <p:sldId id="4434" r:id="rId20"/>
    <p:sldId id="4444" r:id="rId21"/>
    <p:sldId id="4373" r:id="rId22"/>
    <p:sldId id="4374" r:id="rId23"/>
    <p:sldId id="4375" r:id="rId24"/>
    <p:sldId id="4380" r:id="rId25"/>
    <p:sldId id="4381" r:id="rId26"/>
    <p:sldId id="4428" r:id="rId27"/>
    <p:sldId id="4429" r:id="rId28"/>
    <p:sldId id="4383" r:id="rId29"/>
    <p:sldId id="4384" r:id="rId30"/>
    <p:sldId id="4392" r:id="rId31"/>
    <p:sldId id="4393" r:id="rId32"/>
    <p:sldId id="4445" r:id="rId33"/>
    <p:sldId id="4448" r:id="rId34"/>
    <p:sldId id="4394" r:id="rId35"/>
    <p:sldId id="4395" r:id="rId36"/>
    <p:sldId id="4396" r:id="rId37"/>
    <p:sldId id="4397" r:id="rId38"/>
    <p:sldId id="4399" r:id="rId39"/>
    <p:sldId id="4402" r:id="rId40"/>
    <p:sldId id="4403" r:id="rId41"/>
    <p:sldId id="4404" r:id="rId42"/>
    <p:sldId id="4405" r:id="rId43"/>
    <p:sldId id="4406" r:id="rId44"/>
    <p:sldId id="4362" r:id="rId45"/>
    <p:sldId id="4361" r:id="rId46"/>
    <p:sldId id="4377" r:id="rId47"/>
    <p:sldId id="4415" r:id="rId48"/>
    <p:sldId id="4414" r:id="rId49"/>
    <p:sldId id="4412" r:id="rId50"/>
    <p:sldId id="4438" r:id="rId51"/>
    <p:sldId id="4306" r:id="rId52"/>
    <p:sldId id="4304" r:id="rId53"/>
    <p:sldId id="4309" r:id="rId54"/>
    <p:sldId id="4310" r:id="rId55"/>
    <p:sldId id="4311" r:id="rId56"/>
    <p:sldId id="4442" r:id="rId57"/>
    <p:sldId id="4314" r:id="rId58"/>
    <p:sldId id="4315" r:id="rId59"/>
    <p:sldId id="4316" r:id="rId60"/>
    <p:sldId id="4317" r:id="rId61"/>
    <p:sldId id="4378" r:id="rId62"/>
    <p:sldId id="4318" r:id="rId63"/>
    <p:sldId id="4439" r:id="rId64"/>
    <p:sldId id="4319" r:id="rId65"/>
    <p:sldId id="4320" r:id="rId66"/>
    <p:sldId id="4440" r:id="rId67"/>
    <p:sldId id="4321" r:id="rId68"/>
    <p:sldId id="4441" r:id="rId69"/>
    <p:sldId id="4322" r:id="rId70"/>
    <p:sldId id="4443" r:id="rId71"/>
    <p:sldId id="4446" r:id="rId72"/>
    <p:sldId id="4447" r:id="rId73"/>
    <p:sldId id="4325" r:id="rId74"/>
    <p:sldId id="4326" r:id="rId75"/>
    <p:sldId id="4437" r:id="rId76"/>
    <p:sldId id="4343" r:id="rId77"/>
  </p:sldIdLst>
  <p:sldSz cx="9144000" cy="6858000" type="screen4x3"/>
  <p:notesSz cx="7102475" cy="8991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990033"/>
    <a:srgbClr val="0000FF"/>
    <a:srgbClr val="FF0000"/>
    <a:srgbClr val="FFFF00"/>
    <a:srgbClr val="CCECFF"/>
    <a:srgbClr val="FFCCCC"/>
    <a:srgbClr val="993300"/>
    <a:srgbClr val="FFFFFF"/>
    <a:srgbClr val="000099"/>
    <a:srgbClr val="B2B2B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42" autoAdjust="0"/>
    <p:restoredTop sz="99003" autoAdjust="0"/>
  </p:normalViewPr>
  <p:slideViewPr>
    <p:cSldViewPr>
      <p:cViewPr>
        <p:scale>
          <a:sx n="60" d="100"/>
          <a:sy n="60" d="100"/>
        </p:scale>
        <p:origin x="-1440" y="-486"/>
      </p:cViewPr>
      <p:guideLst>
        <p:guide orient="horz" pos="288"/>
        <p:guide pos="50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1632"/>
    </p:cViewPr>
  </p:sorterViewPr>
  <p:notesViewPr>
    <p:cSldViewPr>
      <p:cViewPr varScale="1">
        <p:scale>
          <a:sx n="62" d="100"/>
          <a:sy n="62" d="100"/>
        </p:scale>
        <p:origin x="-1626" y="-54"/>
      </p:cViewPr>
      <p:guideLst>
        <p:guide orient="horz" pos="2832"/>
        <p:guide pos="2237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slide" Target="slides/slide36.xml"/><Relationship Id="rId55" Type="http://schemas.openxmlformats.org/officeDocument/2006/relationships/slide" Target="slides/slide41.xml"/><Relationship Id="rId63" Type="http://schemas.openxmlformats.org/officeDocument/2006/relationships/slide" Target="slides/slide49.xml"/><Relationship Id="rId68" Type="http://schemas.openxmlformats.org/officeDocument/2006/relationships/slide" Target="slides/slide54.xml"/><Relationship Id="rId76" Type="http://schemas.openxmlformats.org/officeDocument/2006/relationships/slide" Target="slides/slide62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slide" Target="slides/slide39.xml"/><Relationship Id="rId58" Type="http://schemas.openxmlformats.org/officeDocument/2006/relationships/slide" Target="slides/slide44.xml"/><Relationship Id="rId66" Type="http://schemas.openxmlformats.org/officeDocument/2006/relationships/slide" Target="slides/slide52.xml"/><Relationship Id="rId74" Type="http://schemas.openxmlformats.org/officeDocument/2006/relationships/slide" Target="slides/slide60.xml"/><Relationship Id="rId79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7.xml"/><Relationship Id="rId82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Relationship Id="rId60" Type="http://schemas.openxmlformats.org/officeDocument/2006/relationships/slide" Target="slides/slide46.xml"/><Relationship Id="rId65" Type="http://schemas.openxmlformats.org/officeDocument/2006/relationships/slide" Target="slides/slide51.xml"/><Relationship Id="rId73" Type="http://schemas.openxmlformats.org/officeDocument/2006/relationships/slide" Target="slides/slide59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slide" Target="slides/slide42.xml"/><Relationship Id="rId64" Type="http://schemas.openxmlformats.org/officeDocument/2006/relationships/slide" Target="slides/slide50.xml"/><Relationship Id="rId69" Type="http://schemas.openxmlformats.org/officeDocument/2006/relationships/slide" Target="slides/slide55.xml"/><Relationship Id="rId77" Type="http://schemas.openxmlformats.org/officeDocument/2006/relationships/slide" Target="slides/slide63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7.xml"/><Relationship Id="rId72" Type="http://schemas.openxmlformats.org/officeDocument/2006/relationships/slide" Target="slides/slide58.xml"/><Relationship Id="rId80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59" Type="http://schemas.openxmlformats.org/officeDocument/2006/relationships/slide" Target="slides/slide45.xml"/><Relationship Id="rId67" Type="http://schemas.openxmlformats.org/officeDocument/2006/relationships/slide" Target="slides/slide53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54" Type="http://schemas.openxmlformats.org/officeDocument/2006/relationships/slide" Target="slides/slide40.xml"/><Relationship Id="rId62" Type="http://schemas.openxmlformats.org/officeDocument/2006/relationships/slide" Target="slides/slide48.xml"/><Relationship Id="rId70" Type="http://schemas.openxmlformats.org/officeDocument/2006/relationships/slide" Target="slides/slide56.xml"/><Relationship Id="rId75" Type="http://schemas.openxmlformats.org/officeDocument/2006/relationships/slide" Target="slides/slide61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slide" Target="slides/slide4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png"/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2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757238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0178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203950" y="0"/>
            <a:ext cx="91122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0178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5850"/>
            <a:ext cx="674688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0178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745288" y="8705850"/>
            <a:ext cx="369887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 sz="1200"/>
            </a:lvl1pPr>
          </a:lstStyle>
          <a:p>
            <a:fld id="{6DE73ACC-DD53-4D3B-ACE0-06F85101BA6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8162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03338" y="674688"/>
            <a:ext cx="4495800" cy="3371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270375"/>
            <a:ext cx="5207000" cy="404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42338"/>
            <a:ext cx="3078163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8542338"/>
            <a:ext cx="3078162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18" charset="0"/>
              </a:defRPr>
            </a:lvl1pPr>
          </a:lstStyle>
          <a:p>
            <a:fld id="{1EA80737-26C5-4041-B5CD-173FA16AD67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D7CC4D-B745-4F17-8CFE-7EE06EC955E0}" type="slidenum">
              <a:rPr lang="en-US" altLang="en-US">
                <a:solidFill>
                  <a:prstClr val="black"/>
                </a:solidFill>
              </a:rPr>
              <a:pPr/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343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4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5F2316-CAE8-4432-9451-BDA42F9F7671}" type="slidenum">
              <a:rPr lang="en-US" altLang="en-US">
                <a:solidFill>
                  <a:prstClr val="black"/>
                </a:solidFill>
              </a:rPr>
              <a:pPr/>
              <a:t>10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88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39ED8B-8D50-4E6A-93CE-8619AD8C1F32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788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8BD8AA-A2A5-4D3D-BBFF-90AED46785D4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8049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49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0C8ECE-B4E6-4AC6-A80A-2F9C23325A61}" type="slidenum">
              <a:rPr lang="en-US" altLang="en-US">
                <a:solidFill>
                  <a:prstClr val="black"/>
                </a:solidFill>
              </a:rPr>
              <a:pPr/>
              <a:t>14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90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0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2EE874-0127-4173-8D84-1C48E1D4A6E3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789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9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A75FC7-8559-4D55-A77F-E252AEC6879E}" type="slidenum">
              <a:rPr lang="en-US" altLang="en-US" smtClean="0">
                <a:solidFill>
                  <a:srgbClr val="000000"/>
                </a:solidFill>
              </a:rPr>
              <a:pPr/>
              <a:t>16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7059CA-8421-4489-BEFB-DAA512C65868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805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5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54DD3D-C2F8-4942-9621-1863727FF250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768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44DFEE-2E5E-4E0F-A1B8-156D4BDF3037}" type="slidenum">
              <a:rPr lang="en-US" altLang="en-US">
                <a:solidFill>
                  <a:prstClr val="black"/>
                </a:solidFill>
              </a:rPr>
              <a:pPr/>
              <a:t>19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988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A70531-8AE7-4F01-8D07-D1079AADFF6B}" type="slidenum">
              <a:rPr lang="en-US" altLang="en-US">
                <a:solidFill>
                  <a:prstClr val="black"/>
                </a:solidFill>
              </a:rPr>
              <a:pPr/>
              <a:t>20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054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5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299554-EAFE-4197-8763-5F363E5A5C75}" type="slidenum">
              <a:rPr lang="en-US" altLang="en-US">
                <a:solidFill>
                  <a:prstClr val="black"/>
                </a:solidFill>
              </a:rPr>
              <a:pPr/>
              <a:t>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598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98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270375"/>
            <a:ext cx="5683250" cy="404653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EF0BA5-236F-41B3-8CE9-F7F4CD0DB7D2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791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1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9E25D0-86D4-4F29-9042-9CD3E37AB236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791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1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7BF92A-CBC1-46AD-915C-1E57C7E9F9FD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791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1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E32446-78B7-4E63-9E86-93294D77C236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792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2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9A3A20-9F70-4F0F-BD75-0F13C8F5713B}" type="slidenum">
              <a:rPr lang="en-US" altLang="en-US" smtClean="0"/>
              <a:pPr/>
              <a:t>25</a:t>
            </a:fld>
            <a:endParaRPr lang="en-US" altLang="en-US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09CB46-52A1-463D-B076-F0EFE0AE40B1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793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3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89F955-F342-4361-A86A-DE85FDDC4048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802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2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4389BE-DCC2-4998-A8EC-C500BD52F247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802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2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4CA9EE-3D94-4850-AB7A-928F50EB0E8C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8031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31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7D4A75-1720-422C-8E79-1CAA8D12E2C4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803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3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FE5C1F-2126-4D78-AA09-D1C21B245AB3}" type="slidenum">
              <a:rPr lang="en-US" altLang="en-US">
                <a:solidFill>
                  <a:prstClr val="black"/>
                </a:solidFill>
              </a:rPr>
              <a:pPr/>
              <a:t>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600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00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270375"/>
            <a:ext cx="5683250" cy="404653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DBD1A2-3DC4-4D18-A269-281ACFFC2FD9}" type="slidenum">
              <a:rPr lang="en-US" altLang="en-US"/>
              <a:pPr/>
              <a:t>44</a:t>
            </a:fld>
            <a:endParaRPr lang="en-US" altLang="en-US"/>
          </a:p>
        </p:txBody>
      </p:sp>
      <p:sp>
        <p:nvSpPr>
          <p:cNvPr id="804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4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9A7DF9-37DB-45B3-8279-A62FCCDBD2F2}" type="slidenum">
              <a:rPr lang="en-US">
                <a:solidFill>
                  <a:prstClr val="black"/>
                </a:solidFill>
              </a:rPr>
              <a:pPr/>
              <a:t>50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78A7F1-D114-44A7-AE0F-2584AD52F61A}" type="slidenum">
              <a:rPr lang="en-US" altLang="en-US">
                <a:solidFill>
                  <a:prstClr val="black"/>
                </a:solidFill>
              </a:rPr>
              <a:pPr/>
              <a:t>62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3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2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C902A6-6660-4324-8A3C-462918DF02C0}" type="slidenum">
              <a:rPr lang="en-US" altLang="en-US"/>
              <a:pPr/>
              <a:t>63</a:t>
            </a:fld>
            <a:endParaRPr lang="en-US" altLang="en-US"/>
          </a:p>
        </p:txBody>
      </p:sp>
      <p:sp>
        <p:nvSpPr>
          <p:cNvPr id="8131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31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A46DB0-3F8B-4A27-BD2C-1CA71B2ECCFF}" type="slidenum">
              <a:rPr lang="en-US" altLang="en-US">
                <a:solidFill>
                  <a:prstClr val="black"/>
                </a:solidFill>
              </a:rPr>
              <a:pPr/>
              <a:t>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602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02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270375"/>
            <a:ext cx="5683250" cy="404653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4A11E3-8818-4C1B-931B-281D9B8D8F1F}" type="slidenum">
              <a:rPr lang="en-US" altLang="en-US">
                <a:solidFill>
                  <a:prstClr val="black"/>
                </a:solidFill>
              </a:rPr>
              <a:pPr/>
              <a:t>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604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04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B00E17-51AC-4F6D-B47C-99E0F37C4B78}" type="slidenum">
              <a:rPr lang="en-US" altLang="en-US">
                <a:solidFill>
                  <a:prstClr val="black"/>
                </a:solidFill>
              </a:rPr>
              <a:pPr/>
              <a:t>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606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06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96DAAE-3CA2-47E0-86E3-3621B7CB556A}" type="slidenum">
              <a:rPr lang="en-US" altLang="en-US">
                <a:solidFill>
                  <a:prstClr val="black"/>
                </a:solidFill>
              </a:rPr>
              <a:pPr/>
              <a:t>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71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1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DD3F83-B4BC-4464-B67B-D165795B5047}" type="slidenum">
              <a:rPr lang="en-US" altLang="en-US">
                <a:solidFill>
                  <a:prstClr val="black"/>
                </a:solidFill>
              </a:rPr>
              <a:pPr/>
              <a:t>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88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B720A8-1446-4FEF-89DA-1269311B3A00}" type="slidenum">
              <a:rPr lang="en-US" altLang="en-US">
                <a:solidFill>
                  <a:prstClr val="black"/>
                </a:solidFill>
              </a:rPr>
              <a:pPr/>
              <a:t>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88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42EF2B-19F7-4AED-8A96-75BCAF13CAC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D63710-026D-42AB-ABEF-615C0877ED4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5BD325-93D4-4AC1-96E1-78B8EF059BE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FD2553-8A3A-4A92-8278-F916FFECFEA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58F4F4-B8C7-4C38-9CF2-182A86B1122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BB899F-E067-428A-9E51-C4279535FC0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C34EAB-89DB-43D1-B124-CAFD135A0A7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4674D4-251C-4578-9B13-E5044F034FE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BEC989-49D2-4156-8885-51726E8460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4FDE6-B731-470D-9870-8130BB0EF77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-549275"/>
            <a:ext cx="2284412" cy="74056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549275"/>
            <a:ext cx="6704013" cy="74056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185338-D4ED-4E57-89BE-BDBE702412D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347AB0-5A9A-4BC6-B081-72118651451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83F17F-A293-4EF0-A5DF-3C84C523AB6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E6E0B9-2E7E-4C0C-991A-0724B7898A1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59173C-57CF-4C3D-88D4-42E05ED04C1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A07C3A-DC0B-4DCC-AB03-57B47C68E2C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EEB98C8-3895-40BB-B826-870BA979897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7E86F23-5108-4710-BEEC-691426B7B8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0"/>
            <a:ext cx="4494213" cy="6856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0"/>
            <a:ext cx="4494212" cy="6856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-549275"/>
            <a:ext cx="2284412" cy="74056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549275"/>
            <a:ext cx="6704013" cy="74056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0"/>
            <a:ext cx="4494213" cy="6856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0"/>
            <a:ext cx="4494212" cy="6856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-549275"/>
            <a:ext cx="2284412" cy="74056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549275"/>
            <a:ext cx="6704013" cy="74056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-549275"/>
            <a:ext cx="9140825" cy="74056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0"/>
            <a:ext cx="4494213" cy="6856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0"/>
            <a:ext cx="4494212" cy="6856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-549275"/>
            <a:ext cx="2284412" cy="74056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549275"/>
            <a:ext cx="6704013" cy="74056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5774B57B-C1CC-485C-9393-ADB97B4A7F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0"/>
            <a:ext cx="4494213" cy="6856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0"/>
            <a:ext cx="4494212" cy="6856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0"/>
            <a:ext cx="4494213" cy="6856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0"/>
            <a:ext cx="4494212" cy="6856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-549275"/>
            <a:ext cx="2284412" cy="74056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549275"/>
            <a:ext cx="6704013" cy="74056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-549275"/>
            <a:ext cx="9140825" cy="74056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-549275"/>
            <a:ext cx="2284412" cy="74056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549275"/>
            <a:ext cx="6704013" cy="74056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0"/>
            <a:ext cx="4494213" cy="6856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0"/>
            <a:ext cx="4494212" cy="6856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-549275"/>
            <a:ext cx="2284412" cy="74056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549275"/>
            <a:ext cx="6704013" cy="74056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0DD38F-730F-4B23-B006-B8AA0148265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C921F5-55AA-4445-8C8F-F1FEE368C76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A3CB98-37E8-45B0-A323-5D24AEF41A4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3CEEE8-87BF-4A3C-A4D7-BB0F3CAFFAE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451082-CD54-41A6-BF26-5D884B7B767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0"/>
            <a:ext cx="4494213" cy="6856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0"/>
            <a:ext cx="4494212" cy="6856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CBE83C-7D25-4A5C-B5A5-E8964933A3C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BDB268-FC97-4ECC-A347-A671FBE8C40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D0FC69-9314-4E9A-98EE-068A778380A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4F83C8-B430-4D0E-97E3-1652D32A5D4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C5EF1A-B2D9-4018-805F-8327EDDF41B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21F372-5DD0-4EDB-BE53-0DE0915FB2A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A99D90-E53B-48F9-A260-0FCC3823E58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884380-D552-4F17-9010-BEC53F7E2C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299920-AE41-488A-AA17-73FEA8ADB08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78FB9B-2034-49FE-9EE4-409F2BB7CB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72A5E5-A5B9-4BBD-9F90-A32B6A3727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809C6F-4B31-4396-A3B8-5802FF25924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AD9B6-76E4-4C68-8671-8354FD080FB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63E218-980C-4CC9-A5D4-6E5A82C0CBC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AED71A-33B6-4814-BBA7-231A5F3C1F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B4CB91-8879-405C-B196-436184C9FEE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B8A053-8DDE-4875-A290-A1300D6D4DB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7E86F23-5108-4710-BEEC-691426B7B89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A99D90-E53B-48F9-A260-0FCC3823E58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884380-D552-4F17-9010-BEC53F7E2C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299920-AE41-488A-AA17-73FEA8ADB08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78FB9B-2034-49FE-9EE4-409F2BB7CB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72A5E5-A5B9-4BBD-9F90-A32B6A3727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809C6F-4B31-4396-A3B8-5802FF25924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AD9B6-76E4-4C68-8671-8354FD080FB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63E218-980C-4CC9-A5D4-6E5A82C0CBC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AED71A-33B6-4814-BBA7-231A5F3C1F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B4CB91-8879-405C-B196-436184C9FEE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B8A053-8DDE-4875-A290-A1300D6D4DB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7E86F23-5108-4710-BEEC-691426B7B89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6A6724-77E9-4CD5-BFCC-BB26D344CA5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8A10C9-A3B2-4DEA-985B-8FBADAE3EC4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C6E04C-C9B6-4279-B36E-633A88B54D0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316278-499E-4E89-A9EC-4CA2BD8B1A5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9C6870-575F-4B17-95C7-942E42BF843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7E013B-B155-4E63-9980-074EF238D52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032DE0-9EFA-4D6E-97CD-4FA14901105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F9721-9355-4282-9156-0AC030E4AE4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97BBD8-F207-4EC5-9FA6-DD60DADCD3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87B390-9BBE-46D4-A12A-C376B33E6B3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7E9A64-343A-4369-ABC9-D144728FA82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FAF7AFE-BCA4-4132-9B39-8EC6460652D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0"/>
            <a:ext cx="4494213" cy="6856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0"/>
            <a:ext cx="4494212" cy="6856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-549275"/>
            <a:ext cx="2284412" cy="74056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549275"/>
            <a:ext cx="6704013" cy="74056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-549275"/>
            <a:ext cx="9140825" cy="74056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EBA006-93D2-478A-B7CE-F5B6C47E173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FCA58-4B68-4C80-BF7D-BF3C2CF0D80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4441BC-6DE2-4476-86ED-8ACCB2C500E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EA57AD-18E6-4881-8E05-C863BBEE60D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FC63A7-058B-4C72-B9AE-CE03A68F53D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F008CB-4015-4699-A9BB-2D8CD2297E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4.xml"/><Relationship Id="rId12" Type="http://schemas.openxmlformats.org/officeDocument/2006/relationships/slideLayout" Target="../slideLayouts/slideLayout139.xml"/><Relationship Id="rId2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7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46.xml"/><Relationship Id="rId12" Type="http://schemas.openxmlformats.org/officeDocument/2006/relationships/slideLayout" Target="../slideLayouts/slideLayout151.xml"/><Relationship Id="rId2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5.xml"/><Relationship Id="rId11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8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9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4.xml"/><Relationship Id="rId7" Type="http://schemas.openxmlformats.org/officeDocument/2006/relationships/slideLayout" Target="../slideLayouts/slideLayout158.xml"/><Relationship Id="rId12" Type="http://schemas.openxmlformats.org/officeDocument/2006/relationships/slideLayout" Target="../slideLayouts/slideLayout163.xml"/><Relationship Id="rId2" Type="http://schemas.openxmlformats.org/officeDocument/2006/relationships/slideLayout" Target="../slideLayouts/slideLayout153.xml"/><Relationship Id="rId1" Type="http://schemas.openxmlformats.org/officeDocument/2006/relationships/slideLayout" Target="../slideLayouts/slideLayout152.xml"/><Relationship Id="rId6" Type="http://schemas.openxmlformats.org/officeDocument/2006/relationships/slideLayout" Target="../slideLayouts/slideLayout157.xml"/><Relationship Id="rId11" Type="http://schemas.openxmlformats.org/officeDocument/2006/relationships/slideLayout" Target="../slideLayouts/slideLayout162.xml"/><Relationship Id="rId5" Type="http://schemas.openxmlformats.org/officeDocument/2006/relationships/slideLayout" Target="../slideLayouts/slideLayout156.xml"/><Relationship Id="rId10" Type="http://schemas.openxmlformats.org/officeDocument/2006/relationships/slideLayout" Target="../slideLayouts/slideLayout161.xml"/><Relationship Id="rId4" Type="http://schemas.openxmlformats.org/officeDocument/2006/relationships/slideLayout" Target="../slideLayouts/slideLayout155.xml"/><Relationship Id="rId9" Type="http://schemas.openxmlformats.org/officeDocument/2006/relationships/slideLayout" Target="../slideLayouts/slideLayout16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" y="-549275"/>
            <a:ext cx="9069388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73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0"/>
            <a:ext cx="9140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739" r:id="rId12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  <a:cs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defRPr sz="7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0033CC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3CC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3CC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CC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CC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CC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CC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CC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3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903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903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903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903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51A25FF-2F15-4833-9EA0-21F0D0C6226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" y="-549275"/>
            <a:ext cx="9069388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0"/>
            <a:ext cx="9140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defRPr sz="7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0033CC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3CC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3CC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CC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CC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CC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CC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CC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51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" y="-549275"/>
            <a:ext cx="9069388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655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0"/>
            <a:ext cx="9140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  <a:cs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defRPr sz="7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0033CC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3CC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3CC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CC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CC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CC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CC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CC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" y="-549275"/>
            <a:ext cx="9069388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0"/>
            <a:ext cx="9140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  <p:sldLayoutId id="2147483915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  <a:cs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defRPr sz="7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33CC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CC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3CC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33CC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CC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CC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CC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CC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" y="-549275"/>
            <a:ext cx="9069388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0"/>
            <a:ext cx="9140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  <p:sldLayoutId id="2147483928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pitchFamily="34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defRPr sz="7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33C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CC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3CC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33CC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33CC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33CC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33CC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33C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51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" y="-549275"/>
            <a:ext cx="9069388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655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0"/>
            <a:ext cx="9140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defRPr sz="7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0033CC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3CC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3CC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CC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CC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CC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CC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CC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96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" y="-549275"/>
            <a:ext cx="9069388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879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0"/>
            <a:ext cx="9140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defRPr sz="36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0033CC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3CC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3CC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CC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CC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CC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CC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CC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1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511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5110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cs typeface="+mn-cs"/>
              </a:defRPr>
            </a:lvl1pPr>
          </a:lstStyle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5110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cs typeface="+mn-cs"/>
              </a:defRPr>
            </a:lvl1pPr>
          </a:lstStyle>
          <a:p>
            <a:pPr algn="ctr"/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5110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cs typeface="+mn-cs"/>
              </a:defRPr>
            </a:lvl1pPr>
          </a:lstStyle>
          <a:p>
            <a:fld id="{2F6EA213-A8C7-4621-ADEE-1C5F6C05DDE9}" type="slidenum">
              <a:rPr lang="en-US">
                <a:solidFill>
                  <a:srgbClr val="000000"/>
                </a:solidFill>
                <a:latin typeface="Arial" pitchFamily="34" charset="0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3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903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903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903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algn="ctr"/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903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52CBCB65-3EFB-4809-A0CD-D678CB2C3E02}" type="slidenum">
              <a:rPr lang="en-US">
                <a:solidFill>
                  <a:srgbClr val="000000"/>
                </a:solidFill>
                <a:latin typeface="Arial" pitchFamily="34" charset="0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3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903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903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903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algn="ctr"/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903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52CBCB65-3EFB-4809-A0CD-D678CB2C3E02}" type="slidenum">
              <a:rPr lang="en-US">
                <a:solidFill>
                  <a:srgbClr val="000000"/>
                </a:solidFill>
                <a:latin typeface="Arial" pitchFamily="34" charset="0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3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903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903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903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algn="ctr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903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FABAA6F0-EBD0-43DB-B856-0F949A33BDDF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51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" y="-549275"/>
            <a:ext cx="9069388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655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0"/>
            <a:ext cx="9140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  <a:cs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defRPr sz="7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0033CC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3CC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3CC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CC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CC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CC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CC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CC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1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511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5110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cs typeface="+mn-cs"/>
              </a:defRPr>
            </a:lvl1pPr>
          </a:lstStyle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5110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algn="ctr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5110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fld id="{5F65A48E-364B-4677-AE79-4599B64C586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9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6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png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3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6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2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4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6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8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4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64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9.bin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4.xml"/><Relationship Id="rId5" Type="http://schemas.openxmlformats.org/officeDocument/2006/relationships/image" Target="../media/image40.pn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9.png"/><Relationship Id="rId7" Type="http://schemas.openxmlformats.org/officeDocument/2006/relationships/image" Target="../media/image15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5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8.xml"/><Relationship Id="rId4" Type="http://schemas.openxmlformats.org/officeDocument/2006/relationships/image" Target="../media/image66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4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4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8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2083" name="Text Box 3"/>
          <p:cNvSpPr txBox="1">
            <a:spLocks noChangeArrowheads="1"/>
          </p:cNvSpPr>
          <p:nvPr/>
        </p:nvSpPr>
        <p:spPr bwMode="auto">
          <a:xfrm>
            <a:off x="0" y="76200"/>
            <a:ext cx="9144000" cy="5669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</a:rPr>
              <a:t>“</a:t>
            </a:r>
            <a:r>
              <a:rPr lang="en-US" altLang="en-US" sz="4000" dirty="0" smtClean="0">
                <a:solidFill>
                  <a:srgbClr val="FF0000"/>
                </a:solidFill>
                <a:latin typeface="Arial" pitchFamily="34" charset="0"/>
              </a:rPr>
              <a:t>Towards Quantum </a:t>
            </a:r>
            <a:r>
              <a:rPr lang="en-US" altLang="en-US" sz="4000" dirty="0">
                <a:solidFill>
                  <a:srgbClr val="FF0000"/>
                </a:solidFill>
                <a:latin typeface="Arial" pitchFamily="34" charset="0"/>
              </a:rPr>
              <a:t>Magnetism with Ultracold Atoms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</a:rPr>
              <a:t>”</a:t>
            </a:r>
            <a:endParaRPr lang="en-US" altLang="en-US" sz="4000" dirty="0">
              <a:solidFill>
                <a:srgbClr val="FF0000"/>
              </a:solidFill>
              <a:latin typeface="Arial" pitchFamily="34" charset="0"/>
            </a:endParaRPr>
          </a:p>
          <a:p>
            <a:pPr algn="ctr" eaLnBrk="0" hangingPunct="0">
              <a:spcBef>
                <a:spcPct val="20000"/>
              </a:spcBef>
            </a:pPr>
            <a:r>
              <a:rPr lang="en-US" altLang="en-US" sz="4200" dirty="0">
                <a:solidFill>
                  <a:srgbClr val="000000"/>
                </a:solidFill>
                <a:latin typeface="Arial" pitchFamily="34" charset="0"/>
              </a:rPr>
              <a:t>Wolfgang Ketterle</a:t>
            </a:r>
          </a:p>
          <a:p>
            <a:pPr algn="ctr" eaLnBrk="0" hangingPunct="0"/>
            <a:r>
              <a:rPr lang="en-US" altLang="en-US" sz="3200" dirty="0">
                <a:solidFill>
                  <a:srgbClr val="000000"/>
                </a:solidFill>
                <a:latin typeface="Arial" pitchFamily="34" charset="0"/>
              </a:rPr>
              <a:t>Massachusetts Institute of Technology</a:t>
            </a:r>
            <a:br>
              <a:rPr lang="en-US" altLang="en-US" sz="3200" dirty="0">
                <a:solidFill>
                  <a:srgbClr val="000000"/>
                </a:solidFill>
                <a:latin typeface="Arial" pitchFamily="34" charset="0"/>
              </a:rPr>
            </a:br>
            <a:r>
              <a:rPr lang="en-US" altLang="en-US" sz="3200" dirty="0">
                <a:solidFill>
                  <a:srgbClr val="000000"/>
                </a:solidFill>
                <a:latin typeface="Arial" pitchFamily="34" charset="0"/>
              </a:rPr>
              <a:t>MIT-Harvard Center for Ultracold Atoms</a:t>
            </a:r>
          </a:p>
          <a:p>
            <a:pPr algn="ctr" eaLnBrk="0" hangingPunct="0"/>
            <a:endParaRPr lang="en-US" altLang="en-US" sz="3600" dirty="0">
              <a:solidFill>
                <a:srgbClr val="000000"/>
              </a:solidFill>
              <a:latin typeface="Arial" pitchFamily="34" charset="0"/>
            </a:endParaRPr>
          </a:p>
          <a:p>
            <a:pPr algn="ctr" eaLnBrk="0" hangingPunct="0"/>
            <a:r>
              <a:rPr lang="en-US" altLang="en-US" sz="3600" dirty="0" smtClean="0">
                <a:solidFill>
                  <a:srgbClr val="000000"/>
                </a:solidFill>
                <a:latin typeface="Arial" pitchFamily="34" charset="0"/>
              </a:rPr>
              <a:t>11. Nov. </a:t>
            </a:r>
            <a:r>
              <a:rPr lang="en-US" altLang="en-US" sz="3600" dirty="0" smtClean="0">
                <a:solidFill>
                  <a:srgbClr val="000000"/>
                </a:solidFill>
                <a:latin typeface="Arial" pitchFamily="34" charset="0"/>
              </a:rPr>
              <a:t>2010</a:t>
            </a:r>
            <a:endParaRPr lang="en-US" altLang="en-US" sz="3600" dirty="0">
              <a:solidFill>
                <a:srgbClr val="000000"/>
              </a:solidFill>
              <a:latin typeface="Arial" pitchFamily="34" charset="0"/>
            </a:endParaRPr>
          </a:p>
          <a:p>
            <a:pPr algn="ctr" eaLnBrk="0" hangingPunct="0"/>
            <a:endParaRPr lang="en-US" altLang="en-US" sz="3200" dirty="0" smtClean="0">
              <a:solidFill>
                <a:srgbClr val="000000"/>
              </a:solidFill>
              <a:latin typeface="Arial" pitchFamily="34" charset="0"/>
            </a:endParaRPr>
          </a:p>
          <a:p>
            <a:pPr algn="ctr" eaLnBrk="0" hangingPunct="0"/>
            <a:r>
              <a:rPr lang="en-US" altLang="en-US" sz="3200" dirty="0" smtClean="0">
                <a:solidFill>
                  <a:srgbClr val="000000"/>
                </a:solidFill>
                <a:latin typeface="Arial" pitchFamily="34" charset="0"/>
              </a:rPr>
              <a:t>EMMI Workshop</a:t>
            </a:r>
            <a:br>
              <a:rPr lang="en-US" altLang="en-US" sz="3200" dirty="0" smtClean="0">
                <a:solidFill>
                  <a:srgbClr val="000000"/>
                </a:solidFill>
                <a:latin typeface="Arial" pitchFamily="34" charset="0"/>
              </a:rPr>
            </a:br>
            <a:r>
              <a:rPr lang="en-US" altLang="en-US" sz="3200" dirty="0" smtClean="0">
                <a:solidFill>
                  <a:srgbClr val="000000"/>
                </a:solidFill>
                <a:latin typeface="Arial" pitchFamily="34" charset="0"/>
              </a:rPr>
              <a:t>GSI, Darmstadt</a:t>
            </a:r>
            <a:endParaRPr lang="en-US" altLang="en-US" sz="3200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7342084" name="Picture 4" descr="CUA_Logo_Blue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61163" y="5800725"/>
            <a:ext cx="2154237" cy="828675"/>
          </a:xfrm>
          <a:prstGeom prst="rect">
            <a:avLst/>
          </a:prstGeom>
          <a:noFill/>
        </p:spPr>
      </p:pic>
      <p:pic>
        <p:nvPicPr>
          <p:cNvPr id="7342086" name="Picture 6" descr="MIT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5791200"/>
            <a:ext cx="3014663" cy="927100"/>
          </a:xfrm>
          <a:prstGeom prst="rect">
            <a:avLst/>
          </a:prstGeom>
          <a:noFill/>
        </p:spPr>
      </p:pic>
    </p:spTree>
  </p:cSld>
  <p:clrMapOvr>
    <a:masterClrMapping/>
  </p:clrMapOvr>
  <p:transition advTm="151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802" name="Text Box 2"/>
          <p:cNvSpPr txBox="1">
            <a:spLocks noChangeArrowheads="1"/>
          </p:cNvSpPr>
          <p:nvPr/>
        </p:nvSpPr>
        <p:spPr bwMode="auto">
          <a:xfrm>
            <a:off x="228600" y="28575"/>
            <a:ext cx="5207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굴림" pitchFamily="34" charset="-127"/>
              </a:rPr>
              <a:t>Two paradigms of magnetism</a:t>
            </a:r>
            <a:endParaRPr lang="en-US" sz="28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7884803" name="Line 3"/>
          <p:cNvSpPr>
            <a:spLocks noChangeShapeType="1"/>
          </p:cNvSpPr>
          <p:nvPr/>
        </p:nvSpPr>
        <p:spPr bwMode="auto">
          <a:xfrm>
            <a:off x="152400" y="53340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en-US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884804" name="Text Box 4"/>
          <p:cNvSpPr txBox="1">
            <a:spLocks noChangeArrowheads="1"/>
          </p:cNvSpPr>
          <p:nvPr/>
        </p:nvSpPr>
        <p:spPr bwMode="auto">
          <a:xfrm>
            <a:off x="261938" y="1371600"/>
            <a:ext cx="5148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ko-KR" b="1">
                <a:solidFill>
                  <a:srgbClr val="000000"/>
                </a:solidFill>
                <a:latin typeface="Arial" pitchFamily="34" charset="0"/>
                <a:ea typeface="굴림" pitchFamily="34" charset="-127"/>
              </a:rPr>
              <a:t> Magnetism of localized electrons</a:t>
            </a:r>
            <a:endParaRPr lang="en-US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884805" name="Text Box 5"/>
          <p:cNvSpPr txBox="1">
            <a:spLocks noChangeArrowheads="1"/>
          </p:cNvSpPr>
          <p:nvPr/>
        </p:nvSpPr>
        <p:spPr bwMode="auto">
          <a:xfrm>
            <a:off x="304800" y="3155950"/>
            <a:ext cx="5064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ko-KR" b="1">
                <a:solidFill>
                  <a:srgbClr val="000000"/>
                </a:solidFill>
                <a:latin typeface="Arial" pitchFamily="34" charset="0"/>
                <a:ea typeface="굴림" pitchFamily="34" charset="-127"/>
              </a:rPr>
              <a:t> Magnetism of itinerant electrons</a:t>
            </a:r>
            <a:endParaRPr lang="en-US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884806" name="Text Box 6"/>
          <p:cNvSpPr txBox="1">
            <a:spLocks noChangeArrowheads="1"/>
          </p:cNvSpPr>
          <p:nvPr/>
        </p:nvSpPr>
        <p:spPr bwMode="auto">
          <a:xfrm>
            <a:off x="795338" y="1752600"/>
            <a:ext cx="4191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ko-KR">
                <a:solidFill>
                  <a:srgbClr val="000000"/>
                </a:solidFill>
                <a:latin typeface="Arial" pitchFamily="34" charset="0"/>
                <a:ea typeface="굴림" pitchFamily="34" charset="-127"/>
              </a:rPr>
              <a:t> superexchange interactions </a:t>
            </a:r>
          </a:p>
          <a:p>
            <a:pPr>
              <a:buFontTx/>
              <a:buChar char="•"/>
            </a:pPr>
            <a:r>
              <a:rPr lang="en-US" altLang="ko-KR">
                <a:solidFill>
                  <a:srgbClr val="000000"/>
                </a:solidFill>
                <a:latin typeface="Arial" pitchFamily="34" charset="0"/>
                <a:ea typeface="굴림" pitchFamily="34" charset="-127"/>
              </a:rPr>
              <a:t> localized spin</a:t>
            </a: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884807" name="Text Box 7"/>
          <p:cNvSpPr txBox="1">
            <a:spLocks noChangeArrowheads="1"/>
          </p:cNvSpPr>
          <p:nvPr/>
        </p:nvSpPr>
        <p:spPr bwMode="auto">
          <a:xfrm>
            <a:off x="838200" y="3613150"/>
            <a:ext cx="49006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ko-KR">
                <a:solidFill>
                  <a:srgbClr val="000000"/>
                </a:solidFill>
                <a:latin typeface="Arial" pitchFamily="34" charset="0"/>
                <a:ea typeface="굴림" pitchFamily="34" charset="-127"/>
              </a:rPr>
              <a:t> delocalized conduction electrons</a:t>
            </a:r>
          </a:p>
          <a:p>
            <a:pPr>
              <a:buFontTx/>
              <a:buChar char="•"/>
            </a:pPr>
            <a:r>
              <a:rPr lang="en-US" altLang="ko-KR">
                <a:solidFill>
                  <a:srgbClr val="000000"/>
                </a:solidFill>
                <a:latin typeface="Arial" pitchFamily="34" charset="0"/>
                <a:ea typeface="굴림" pitchFamily="34" charset="-127"/>
              </a:rPr>
              <a:t> Stoner criterion</a:t>
            </a:r>
          </a:p>
          <a:p>
            <a:pPr>
              <a:buFontTx/>
              <a:buChar char="•"/>
            </a:pPr>
            <a:r>
              <a:rPr lang="en-US" altLang="ko-KR">
                <a:solidFill>
                  <a:srgbClr val="000000"/>
                </a:solidFill>
                <a:latin typeface="Arial" pitchFamily="34" charset="0"/>
                <a:ea typeface="굴림" pitchFamily="34" charset="-127"/>
              </a:rPr>
              <a:t> transition metals and their alloys  </a:t>
            </a: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788480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2895600"/>
            <a:ext cx="2895600" cy="224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884809" name="Text Box 9"/>
          <p:cNvSpPr txBox="1">
            <a:spLocks noChangeArrowheads="1"/>
          </p:cNvSpPr>
          <p:nvPr/>
        </p:nvSpPr>
        <p:spPr bwMode="auto">
          <a:xfrm>
            <a:off x="6781800" y="4800600"/>
            <a:ext cx="20732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2000">
                <a:solidFill>
                  <a:srgbClr val="000000"/>
                </a:solidFill>
                <a:latin typeface="Arial" pitchFamily="34" charset="0"/>
                <a:ea typeface="굴림" pitchFamily="34" charset="-127"/>
              </a:rPr>
              <a:t>Schematics for</a:t>
            </a:r>
          </a:p>
          <a:p>
            <a:r>
              <a:rPr lang="en-US" altLang="ko-KR" sz="2000">
                <a:solidFill>
                  <a:srgbClr val="000000"/>
                </a:solidFill>
                <a:latin typeface="Arial" pitchFamily="34" charset="0"/>
                <a:ea typeface="굴림" pitchFamily="34" charset="-127"/>
              </a:rPr>
              <a:t>free electron gas</a:t>
            </a:r>
            <a:endParaRPr lang="en-US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884810" name="Text Box 10"/>
          <p:cNvSpPr txBox="1">
            <a:spLocks noChangeArrowheads="1"/>
          </p:cNvSpPr>
          <p:nvPr/>
        </p:nvSpPr>
        <p:spPr bwMode="auto">
          <a:xfrm>
            <a:off x="0" y="5899150"/>
            <a:ext cx="9144000" cy="9588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900">
                <a:solidFill>
                  <a:srgbClr val="000000"/>
                </a:solidFill>
                <a:latin typeface="Arial" pitchFamily="34" charset="0"/>
              </a:rPr>
              <a:t>*Other “exotic” form of magnetism in BECs:</a:t>
            </a:r>
          </a:p>
          <a:p>
            <a:pPr>
              <a:buFontTx/>
              <a:buChar char="•"/>
            </a:pPr>
            <a:r>
              <a:rPr lang="en-US" sz="1900">
                <a:solidFill>
                  <a:srgbClr val="000000"/>
                </a:solidFill>
                <a:latin typeface="Arial" pitchFamily="34" charset="0"/>
              </a:rPr>
              <a:t> Spinor BEC:  Weak spin-dependent mean field, but with bosonic enhancement</a:t>
            </a:r>
          </a:p>
          <a:p>
            <a:pPr>
              <a:buFontTx/>
              <a:buChar char="•"/>
            </a:pPr>
            <a:r>
              <a:rPr lang="en-US" sz="1900">
                <a:solidFill>
                  <a:srgbClr val="000000"/>
                </a:solidFill>
                <a:latin typeface="Arial" pitchFamily="34" charset="0"/>
              </a:rPr>
              <a:t> Dipolar BEC</a:t>
            </a:r>
          </a:p>
        </p:txBody>
      </p:sp>
      <p:grpSp>
        <p:nvGrpSpPr>
          <p:cNvPr id="11" name="Group 2"/>
          <p:cNvGrpSpPr>
            <a:grpSpLocks/>
          </p:cNvGrpSpPr>
          <p:nvPr/>
        </p:nvGrpSpPr>
        <p:grpSpPr bwMode="auto">
          <a:xfrm>
            <a:off x="5867400" y="609600"/>
            <a:ext cx="3276600" cy="2312894"/>
            <a:chOff x="3561" y="1956"/>
            <a:chExt cx="2154" cy="1636"/>
          </a:xfrm>
        </p:grpSpPr>
        <p:grpSp>
          <p:nvGrpSpPr>
            <p:cNvPr id="12" name="Group 3"/>
            <p:cNvGrpSpPr>
              <a:grpSpLocks/>
            </p:cNvGrpSpPr>
            <p:nvPr/>
          </p:nvGrpSpPr>
          <p:grpSpPr bwMode="auto">
            <a:xfrm>
              <a:off x="3561" y="1956"/>
              <a:ext cx="2154" cy="1636"/>
              <a:chOff x="3648" y="2016"/>
              <a:chExt cx="1920" cy="1458"/>
            </a:xfrm>
          </p:grpSpPr>
          <p:pic>
            <p:nvPicPr>
              <p:cNvPr id="25" name="Picture 4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696" y="2064"/>
                <a:ext cx="1872" cy="14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6" name="Rectangle 5"/>
              <p:cNvSpPr>
                <a:spLocks noChangeArrowheads="1"/>
              </p:cNvSpPr>
              <p:nvPr/>
            </p:nvSpPr>
            <p:spPr bwMode="auto">
              <a:xfrm>
                <a:off x="3648" y="2016"/>
                <a:ext cx="336" cy="24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b="1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  <p:pic>
          <p:nvPicPr>
            <p:cNvPr id="13" name="Picture 6" descr="Blue Atom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16" y="2625"/>
              <a:ext cx="93" cy="89"/>
            </a:xfrm>
            <a:prstGeom prst="rect">
              <a:avLst/>
            </a:prstGeom>
            <a:noFill/>
          </p:spPr>
        </p:pic>
        <p:pic>
          <p:nvPicPr>
            <p:cNvPr id="14" name="Picture 7" descr="Blue Atom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000" y="2898"/>
              <a:ext cx="92" cy="89"/>
            </a:xfrm>
            <a:prstGeom prst="rect">
              <a:avLst/>
            </a:prstGeom>
            <a:noFill/>
          </p:spPr>
        </p:pic>
        <p:pic>
          <p:nvPicPr>
            <p:cNvPr id="15" name="Picture 8" descr="Blue Atom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391" y="2607"/>
              <a:ext cx="92" cy="90"/>
            </a:xfrm>
            <a:prstGeom prst="rect">
              <a:avLst/>
            </a:prstGeom>
            <a:noFill/>
          </p:spPr>
        </p:pic>
        <p:pic>
          <p:nvPicPr>
            <p:cNvPr id="16" name="Picture 9" descr="Blue Atom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745" y="2345"/>
              <a:ext cx="92" cy="89"/>
            </a:xfrm>
            <a:prstGeom prst="rect">
              <a:avLst/>
            </a:prstGeom>
            <a:noFill/>
          </p:spPr>
        </p:pic>
        <p:pic>
          <p:nvPicPr>
            <p:cNvPr id="17" name="Picture 10" descr="Blue Atom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393" y="2345"/>
              <a:ext cx="92" cy="89"/>
            </a:xfrm>
            <a:prstGeom prst="rect">
              <a:avLst/>
            </a:prstGeom>
            <a:noFill/>
          </p:spPr>
        </p:pic>
        <p:pic>
          <p:nvPicPr>
            <p:cNvPr id="18" name="Picture 11" descr="Blue Atom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769" y="2600"/>
              <a:ext cx="92" cy="89"/>
            </a:xfrm>
            <a:prstGeom prst="rect">
              <a:avLst/>
            </a:prstGeom>
            <a:noFill/>
          </p:spPr>
        </p:pic>
        <p:pic>
          <p:nvPicPr>
            <p:cNvPr id="19" name="Picture 12" descr="Blue Atom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390" y="2904"/>
              <a:ext cx="98" cy="95"/>
            </a:xfrm>
            <a:prstGeom prst="rect">
              <a:avLst/>
            </a:prstGeom>
            <a:noFill/>
          </p:spPr>
        </p:pic>
        <p:pic>
          <p:nvPicPr>
            <p:cNvPr id="20" name="Picture 13" descr="Blue Atom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395" y="3213"/>
              <a:ext cx="107" cy="104"/>
            </a:xfrm>
            <a:prstGeom prst="rect">
              <a:avLst/>
            </a:prstGeom>
            <a:noFill/>
          </p:spPr>
        </p:pic>
        <p:pic>
          <p:nvPicPr>
            <p:cNvPr id="21" name="Picture 14" descr="Blue Atom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792" y="3210"/>
              <a:ext cx="108" cy="104"/>
            </a:xfrm>
            <a:prstGeom prst="rect">
              <a:avLst/>
            </a:prstGeom>
            <a:noFill/>
          </p:spPr>
        </p:pic>
        <p:pic>
          <p:nvPicPr>
            <p:cNvPr id="22" name="Picture 15" descr="Blue Atom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789" y="2894"/>
              <a:ext cx="98" cy="95"/>
            </a:xfrm>
            <a:prstGeom prst="rect">
              <a:avLst/>
            </a:prstGeom>
            <a:noFill/>
          </p:spPr>
        </p:pic>
        <p:pic>
          <p:nvPicPr>
            <p:cNvPr id="23" name="Picture 16" descr="Blue Atom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169" y="2881"/>
              <a:ext cx="102" cy="99"/>
            </a:xfrm>
            <a:prstGeom prst="rect">
              <a:avLst/>
            </a:prstGeom>
            <a:noFill/>
          </p:spPr>
        </p:pic>
        <p:pic>
          <p:nvPicPr>
            <p:cNvPr id="24" name="Picture 17" descr="Blue Atom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145" y="2602"/>
              <a:ext cx="92" cy="8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6850" name="Picture 2"/>
          <p:cNvPicPr>
            <a:picLocks noChangeAspect="1" noChangeArrowheads="1"/>
          </p:cNvPicPr>
          <p:nvPr/>
        </p:nvPicPr>
        <p:blipFill>
          <a:blip r:embed="rId2" cstate="print"/>
          <a:srcRect t="24506"/>
          <a:stretch>
            <a:fillRect/>
          </a:stretch>
        </p:blipFill>
        <p:spPr bwMode="auto">
          <a:xfrm>
            <a:off x="0" y="3581400"/>
            <a:ext cx="9144000" cy="32766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</p:pic>
      <p:pic>
        <p:nvPicPr>
          <p:cNvPr id="78868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96703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8898" name="Line 2"/>
          <p:cNvSpPr>
            <a:spLocks noChangeShapeType="1"/>
          </p:cNvSpPr>
          <p:nvPr/>
        </p:nvSpPr>
        <p:spPr bwMode="auto">
          <a:xfrm>
            <a:off x="1066800" y="1371600"/>
            <a:ext cx="6477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88899" name="Text Box 3"/>
          <p:cNvSpPr txBox="1">
            <a:spLocks noChangeArrowheads="1"/>
          </p:cNvSpPr>
          <p:nvPr/>
        </p:nvSpPr>
        <p:spPr bwMode="auto">
          <a:xfrm>
            <a:off x="3352800" y="1011238"/>
            <a:ext cx="16494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ko-KR" sz="1800" b="0">
                <a:ea typeface="굴림" pitchFamily="34" charset="-127"/>
              </a:rPr>
              <a:t>Increasing</a:t>
            </a:r>
            <a:r>
              <a:rPr lang="en-US" altLang="ko-KR" sz="1800">
                <a:ea typeface="굴림" pitchFamily="34" charset="-127"/>
              </a:rPr>
              <a:t> k</a:t>
            </a:r>
            <a:r>
              <a:rPr lang="en-US" altLang="ko-KR" sz="1800" baseline="-25000">
                <a:ea typeface="굴림" pitchFamily="34" charset="-127"/>
              </a:rPr>
              <a:t>F</a:t>
            </a:r>
            <a:r>
              <a:rPr lang="en-US" altLang="ko-KR" sz="1800">
                <a:ea typeface="굴림" pitchFamily="34" charset="-127"/>
              </a:rPr>
              <a:t>a</a:t>
            </a:r>
            <a:endParaRPr lang="en-US" sz="1800"/>
          </a:p>
        </p:txBody>
      </p:sp>
      <p:sp>
        <p:nvSpPr>
          <p:cNvPr id="7888900" name="Line 4"/>
          <p:cNvSpPr>
            <a:spLocks noChangeShapeType="1"/>
          </p:cNvSpPr>
          <p:nvPr/>
        </p:nvSpPr>
        <p:spPr bwMode="auto">
          <a:xfrm>
            <a:off x="4114800" y="1371600"/>
            <a:ext cx="0" cy="2286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7888901" name="Object 5"/>
          <p:cNvGraphicFramePr>
            <a:graphicFrameLocks noChangeAspect="1"/>
          </p:cNvGraphicFramePr>
          <p:nvPr/>
        </p:nvGraphicFramePr>
        <p:xfrm>
          <a:off x="3810000" y="1524000"/>
          <a:ext cx="611188" cy="450850"/>
        </p:xfrm>
        <a:graphic>
          <a:graphicData uri="http://schemas.openxmlformats.org/presentationml/2006/ole">
            <p:oleObj spid="_x0000_s7872514" name="수식" r:id="rId4" imgW="533160" imgH="393480" progId="Equation.3">
              <p:embed/>
            </p:oleObj>
          </a:graphicData>
        </a:graphic>
      </p:graphicFrame>
      <p:graphicFrame>
        <p:nvGraphicFramePr>
          <p:cNvPr id="7888902" name="Object 6"/>
          <p:cNvGraphicFramePr>
            <a:graphicFrameLocks noChangeAspect="1"/>
          </p:cNvGraphicFramePr>
          <p:nvPr/>
        </p:nvGraphicFramePr>
        <p:xfrm>
          <a:off x="7620000" y="6172200"/>
          <a:ext cx="1295400" cy="496888"/>
        </p:xfrm>
        <a:graphic>
          <a:graphicData uri="http://schemas.openxmlformats.org/presentationml/2006/ole">
            <p:oleObj spid="_x0000_s7872515" name="Photo Editor Photo" r:id="rId5" imgW="11260122" imgH="4323810" progId="">
              <p:embed/>
            </p:oleObj>
          </a:graphicData>
        </a:graphic>
      </p:graphicFrame>
      <p:sp>
        <p:nvSpPr>
          <p:cNvPr id="7888903" name="Text Box 7"/>
          <p:cNvSpPr txBox="1">
            <a:spLocks noChangeArrowheads="1"/>
          </p:cNvSpPr>
          <p:nvPr/>
        </p:nvSpPr>
        <p:spPr bwMode="auto">
          <a:xfrm>
            <a:off x="228600" y="79375"/>
            <a:ext cx="8834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ko-KR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4" charset="-127"/>
              </a:rPr>
              <a:t>Itinerant Ferromagnetic Phase Transition in Ultracold gases</a:t>
            </a:r>
            <a:endParaRPr lang="en-US" b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888904" name="Line 8"/>
          <p:cNvSpPr>
            <a:spLocks noChangeShapeType="1"/>
          </p:cNvSpPr>
          <p:nvPr/>
        </p:nvSpPr>
        <p:spPr bwMode="auto">
          <a:xfrm>
            <a:off x="152400" y="53340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724400" y="1828800"/>
            <a:ext cx="2362200" cy="2438400"/>
            <a:chOff x="384" y="960"/>
            <a:chExt cx="1488" cy="1536"/>
          </a:xfrm>
        </p:grpSpPr>
        <p:sp>
          <p:nvSpPr>
            <p:cNvPr id="7888906" name="Rectangle 10"/>
            <p:cNvSpPr>
              <a:spLocks noChangeArrowheads="1"/>
            </p:cNvSpPr>
            <p:nvPr/>
          </p:nvSpPr>
          <p:spPr bwMode="auto">
            <a:xfrm>
              <a:off x="480" y="1056"/>
              <a:ext cx="1248" cy="144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8907" name="Rectangle 11"/>
            <p:cNvSpPr>
              <a:spLocks noChangeArrowheads="1"/>
            </p:cNvSpPr>
            <p:nvPr/>
          </p:nvSpPr>
          <p:spPr bwMode="auto">
            <a:xfrm>
              <a:off x="384" y="960"/>
              <a:ext cx="1488" cy="144"/>
            </a:xfrm>
            <a:prstGeom prst="rect">
              <a:avLst/>
            </a:prstGeom>
            <a:solidFill>
              <a:schemeClr val="bg1"/>
            </a:solidFill>
            <a:ln w="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888908" name="Line 12"/>
          <p:cNvSpPr>
            <a:spLocks noChangeShapeType="1"/>
          </p:cNvSpPr>
          <p:nvPr/>
        </p:nvSpPr>
        <p:spPr bwMode="auto">
          <a:xfrm>
            <a:off x="4876800" y="22860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88909" name="Line 13"/>
          <p:cNvSpPr>
            <a:spLocks noChangeShapeType="1"/>
          </p:cNvSpPr>
          <p:nvPr/>
        </p:nvSpPr>
        <p:spPr bwMode="auto">
          <a:xfrm flipV="1">
            <a:off x="5867400" y="1981200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88910" name="Text Box 14"/>
          <p:cNvSpPr txBox="1">
            <a:spLocks noChangeArrowheads="1"/>
          </p:cNvSpPr>
          <p:nvPr/>
        </p:nvSpPr>
        <p:spPr bwMode="auto">
          <a:xfrm>
            <a:off x="7315200" y="2057400"/>
            <a:ext cx="447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ko-KR" sz="2000" b="0"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4" charset="-127"/>
              </a:rPr>
              <a:t>E</a:t>
            </a:r>
            <a:r>
              <a:rPr lang="en-US" altLang="ko-KR" sz="1200" b="0"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4" charset="-127"/>
              </a:rPr>
              <a:t>F</a:t>
            </a:r>
            <a:endParaRPr lang="en-US" sz="1200" b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7888911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3810000"/>
            <a:ext cx="176213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888912" name="Picture 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81600" y="2438400"/>
            <a:ext cx="176213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888913" name="Picture 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2819400"/>
            <a:ext cx="176213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888914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6400" y="2743200"/>
            <a:ext cx="176213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888915" name="Picture 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3200400"/>
            <a:ext cx="176213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888916" name="Picture 2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6400" y="3276600"/>
            <a:ext cx="176213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888917" name="Picture 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0" y="3962400"/>
            <a:ext cx="176213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888918" name="Picture 2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9200" y="3048000"/>
            <a:ext cx="176213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888919" name="Picture 2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0800" y="3429000"/>
            <a:ext cx="176213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888920" name="Picture 2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81600" y="3962400"/>
            <a:ext cx="176213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888921" name="Picture 2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2514600"/>
            <a:ext cx="176213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888922" name="Picture 2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57800" y="3581400"/>
            <a:ext cx="176213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888923" name="Picture 2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0" y="2514600"/>
            <a:ext cx="176213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888924" name="Picture 2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62600" y="3810000"/>
            <a:ext cx="176213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6858000" y="4648200"/>
            <a:ext cx="996950" cy="704850"/>
            <a:chOff x="4320" y="2928"/>
            <a:chExt cx="628" cy="444"/>
          </a:xfrm>
        </p:grpSpPr>
        <p:sp>
          <p:nvSpPr>
            <p:cNvPr id="7888926" name="Text Box 30"/>
            <p:cNvSpPr txBox="1">
              <a:spLocks noChangeArrowheads="1"/>
            </p:cNvSpPr>
            <p:nvPr/>
          </p:nvSpPr>
          <p:spPr bwMode="auto">
            <a:xfrm>
              <a:off x="4432" y="2928"/>
              <a:ext cx="44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altLang="ko-KR" sz="1600" b="0">
                  <a:ea typeface="굴림" pitchFamily="34" charset="-127"/>
                </a:rPr>
                <a:t>: Spin</a:t>
              </a:r>
              <a:endParaRPr lang="en-US" sz="1600" b="0"/>
            </a:p>
          </p:txBody>
        </p:sp>
        <p:pic>
          <p:nvPicPr>
            <p:cNvPr id="7888927" name="Picture 3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320" y="3233"/>
              <a:ext cx="111" cy="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888928" name="Picture 3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320" y="2991"/>
              <a:ext cx="111" cy="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888929" name="Text Box 33"/>
            <p:cNvSpPr txBox="1">
              <a:spLocks noChangeArrowheads="1"/>
            </p:cNvSpPr>
            <p:nvPr/>
          </p:nvSpPr>
          <p:spPr bwMode="auto">
            <a:xfrm>
              <a:off x="4435" y="3160"/>
              <a:ext cx="44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altLang="ko-KR" sz="1600" b="0">
                  <a:ea typeface="굴림" pitchFamily="34" charset="-127"/>
                </a:rPr>
                <a:t>: Spin</a:t>
              </a:r>
              <a:endParaRPr lang="en-US" sz="1600" b="0"/>
            </a:p>
          </p:txBody>
        </p:sp>
        <p:pic>
          <p:nvPicPr>
            <p:cNvPr id="7888930" name="Picture 3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896" y="2940"/>
              <a:ext cx="52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888931" name="Picture 35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896" y="3185"/>
              <a:ext cx="52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1066800" y="1828800"/>
            <a:ext cx="2667000" cy="2438400"/>
            <a:chOff x="672" y="1152"/>
            <a:chExt cx="1680" cy="1536"/>
          </a:xfrm>
        </p:grpSpPr>
        <p:grpSp>
          <p:nvGrpSpPr>
            <p:cNvPr id="5" name="Group 37"/>
            <p:cNvGrpSpPr>
              <a:grpSpLocks/>
            </p:cNvGrpSpPr>
            <p:nvPr/>
          </p:nvGrpSpPr>
          <p:grpSpPr bwMode="auto">
            <a:xfrm>
              <a:off x="672" y="1152"/>
              <a:ext cx="1680" cy="1536"/>
              <a:chOff x="672" y="1152"/>
              <a:chExt cx="1680" cy="1536"/>
            </a:xfrm>
          </p:grpSpPr>
          <p:grpSp>
            <p:nvGrpSpPr>
              <p:cNvPr id="6" name="Group 38"/>
              <p:cNvGrpSpPr>
                <a:grpSpLocks/>
              </p:cNvGrpSpPr>
              <p:nvPr/>
            </p:nvGrpSpPr>
            <p:grpSpPr bwMode="auto">
              <a:xfrm>
                <a:off x="864" y="1152"/>
                <a:ext cx="1488" cy="1536"/>
                <a:chOff x="384" y="960"/>
                <a:chExt cx="1488" cy="1536"/>
              </a:xfrm>
            </p:grpSpPr>
            <p:sp>
              <p:nvSpPr>
                <p:cNvPr id="7888935" name="Rectangle 39"/>
                <p:cNvSpPr>
                  <a:spLocks noChangeArrowheads="1"/>
                </p:cNvSpPr>
                <p:nvPr/>
              </p:nvSpPr>
              <p:spPr bwMode="auto">
                <a:xfrm>
                  <a:off x="480" y="1056"/>
                  <a:ext cx="1248" cy="144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88936" name="Rectangle 40"/>
                <p:cNvSpPr>
                  <a:spLocks noChangeArrowheads="1"/>
                </p:cNvSpPr>
                <p:nvPr/>
              </p:nvSpPr>
              <p:spPr bwMode="auto">
                <a:xfrm>
                  <a:off x="384" y="960"/>
                  <a:ext cx="1488" cy="144"/>
                </a:xfrm>
                <a:prstGeom prst="rect">
                  <a:avLst/>
                </a:prstGeom>
                <a:solidFill>
                  <a:schemeClr val="bg1"/>
                </a:solidFill>
                <a:ln w="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" name="Group 41"/>
              <p:cNvGrpSpPr>
                <a:grpSpLocks/>
              </p:cNvGrpSpPr>
              <p:nvPr/>
            </p:nvGrpSpPr>
            <p:grpSpPr bwMode="auto">
              <a:xfrm>
                <a:off x="672" y="1584"/>
                <a:ext cx="1536" cy="1023"/>
                <a:chOff x="672" y="1584"/>
                <a:chExt cx="1536" cy="1023"/>
              </a:xfrm>
            </p:grpSpPr>
            <p:sp>
              <p:nvSpPr>
                <p:cNvPr id="7888938" name="Line 42"/>
                <p:cNvSpPr>
                  <a:spLocks noChangeShapeType="1"/>
                </p:cNvSpPr>
                <p:nvPr/>
              </p:nvSpPr>
              <p:spPr bwMode="auto">
                <a:xfrm>
                  <a:off x="960" y="1728"/>
                  <a:ext cx="12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88939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672" y="1584"/>
                  <a:ext cx="282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en-US" altLang="ko-KR" sz="2000" b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ea typeface="굴림" pitchFamily="34" charset="-127"/>
                    </a:rPr>
                    <a:t>E</a:t>
                  </a:r>
                  <a:r>
                    <a:rPr lang="en-US" altLang="ko-KR" sz="1200" b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ea typeface="굴림" pitchFamily="34" charset="-127"/>
                    </a:rPr>
                    <a:t>F</a:t>
                  </a:r>
                  <a:endParaRPr lang="en-US" sz="1200" b="0"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  <p:pic>
              <p:nvPicPr>
                <p:cNvPr id="7888940" name="Picture 44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1056" y="1824"/>
                  <a:ext cx="111" cy="1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7888941" name="Picture 45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1344" y="1824"/>
                  <a:ext cx="111" cy="1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7888942" name="Picture 46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2016" y="2208"/>
                  <a:ext cx="111" cy="1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7888943" name="Picture 47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1824" y="2016"/>
                  <a:ext cx="111" cy="1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7888944" name="Picture 48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1152" y="2352"/>
                  <a:ext cx="111" cy="1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7888945" name="Picture 49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1344" y="2064"/>
                  <a:ext cx="111" cy="1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7888946" name="Picture 50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1584" y="1824"/>
                  <a:ext cx="111" cy="1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7888947" name="Picture 51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1728" y="2256"/>
                  <a:ext cx="111" cy="1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7888948" name="Picture 52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1440" y="2208"/>
                  <a:ext cx="111" cy="1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7888949" name="Picture 53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1056" y="2208"/>
                  <a:ext cx="111" cy="1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7888950" name="Picture 54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1968" y="1824"/>
                  <a:ext cx="111" cy="1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7888951" name="Picture 55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1344" y="2496"/>
                  <a:ext cx="111" cy="1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7888952" name="Picture 56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1632" y="2400"/>
                  <a:ext cx="111" cy="1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7888953" name="Picture 57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1920" y="2400"/>
                  <a:ext cx="111" cy="1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</p:grpSp>
        <p:sp>
          <p:nvSpPr>
            <p:cNvPr id="7888954" name="Text Box 58"/>
            <p:cNvSpPr txBox="1">
              <a:spLocks noChangeArrowheads="1"/>
            </p:cNvSpPr>
            <p:nvPr/>
          </p:nvSpPr>
          <p:spPr bwMode="auto">
            <a:xfrm>
              <a:off x="713" y="2112"/>
              <a:ext cx="289" cy="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 wrap="none">
              <a:spAutoFit/>
            </a:bodyPr>
            <a:lstStyle/>
            <a:p>
              <a:pPr algn="l"/>
              <a:r>
                <a:rPr lang="en-US" altLang="ko-KR" sz="1800" b="0">
                  <a:ea typeface="굴림" pitchFamily="34" charset="-127"/>
                </a:rPr>
                <a:t>Energy</a:t>
              </a:r>
              <a:endParaRPr lang="en-US" sz="1800" b="0"/>
            </a:p>
          </p:txBody>
        </p:sp>
      </p:grpSp>
      <p:sp>
        <p:nvSpPr>
          <p:cNvPr id="7888955" name="Text Box 59"/>
          <p:cNvSpPr txBox="1">
            <a:spLocks noChangeArrowheads="1"/>
          </p:cNvSpPr>
          <p:nvPr/>
        </p:nvSpPr>
        <p:spPr bwMode="auto">
          <a:xfrm>
            <a:off x="6934200" y="2051050"/>
            <a:ext cx="55562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b="0"/>
              <a:t>2</a:t>
            </a:r>
            <a:r>
              <a:rPr lang="en-US" sz="2000" b="0" baseline="30000"/>
              <a:t>2/3</a:t>
            </a:r>
          </a:p>
        </p:txBody>
      </p:sp>
      <p:graphicFrame>
        <p:nvGraphicFramePr>
          <p:cNvPr id="7872516" name="Object 4"/>
          <p:cNvGraphicFramePr>
            <a:graphicFrameLocks noChangeAspect="1"/>
          </p:cNvGraphicFramePr>
          <p:nvPr/>
        </p:nvGraphicFramePr>
        <p:xfrm>
          <a:off x="77788" y="5334000"/>
          <a:ext cx="7161212" cy="1390650"/>
        </p:xfrm>
        <a:graphic>
          <a:graphicData uri="http://schemas.openxmlformats.org/presentationml/2006/ole">
            <p:oleObj spid="_x0000_s7872516" name="수식" r:id="rId10" imgW="2489040" imgH="482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5460" name="Text Box 4"/>
          <p:cNvSpPr txBox="1">
            <a:spLocks noChangeArrowheads="1"/>
          </p:cNvSpPr>
          <p:nvPr/>
        </p:nvSpPr>
        <p:spPr bwMode="auto">
          <a:xfrm>
            <a:off x="2863850" y="228600"/>
            <a:ext cx="3201988" cy="457200"/>
          </a:xfrm>
          <a:prstGeom prst="rect">
            <a:avLst/>
          </a:prstGeom>
          <a:solidFill>
            <a:srgbClr val="FFFF00"/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>
                <a:solidFill>
                  <a:srgbClr val="0000FF"/>
                </a:solidFill>
              </a:rPr>
              <a:t>Two fermions in a well</a:t>
            </a:r>
          </a:p>
        </p:txBody>
      </p:sp>
      <p:sp>
        <p:nvSpPr>
          <p:cNvPr id="7955461" name="Freeform 5"/>
          <p:cNvSpPr>
            <a:spLocks/>
          </p:cNvSpPr>
          <p:nvPr/>
        </p:nvSpPr>
        <p:spPr bwMode="auto">
          <a:xfrm>
            <a:off x="685800" y="1066800"/>
            <a:ext cx="2362200" cy="21463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1056"/>
              </a:cxn>
              <a:cxn ang="0">
                <a:pos x="864" y="1344"/>
              </a:cxn>
              <a:cxn ang="0">
                <a:pos x="1344" y="1008"/>
              </a:cxn>
              <a:cxn ang="0">
                <a:pos x="1488" y="48"/>
              </a:cxn>
            </a:cxnLst>
            <a:rect l="0" t="0" r="r" b="b"/>
            <a:pathLst>
              <a:path w="1488" h="1352">
                <a:moveTo>
                  <a:pt x="0" y="0"/>
                </a:moveTo>
                <a:cubicBezTo>
                  <a:pt x="48" y="416"/>
                  <a:pt x="96" y="832"/>
                  <a:pt x="240" y="1056"/>
                </a:cubicBezTo>
                <a:cubicBezTo>
                  <a:pt x="384" y="1280"/>
                  <a:pt x="680" y="1352"/>
                  <a:pt x="864" y="1344"/>
                </a:cubicBezTo>
                <a:cubicBezTo>
                  <a:pt x="1048" y="1336"/>
                  <a:pt x="1240" y="1224"/>
                  <a:pt x="1344" y="1008"/>
                </a:cubicBezTo>
                <a:cubicBezTo>
                  <a:pt x="1448" y="792"/>
                  <a:pt x="1468" y="420"/>
                  <a:pt x="1488" y="48"/>
                </a:cubicBezTo>
              </a:path>
            </a:pathLst>
          </a:custGeom>
          <a:noFill/>
          <a:ln w="571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955462" name="Line 6"/>
          <p:cNvSpPr>
            <a:spLocks noChangeShapeType="1"/>
          </p:cNvSpPr>
          <p:nvPr/>
        </p:nvSpPr>
        <p:spPr bwMode="auto">
          <a:xfrm>
            <a:off x="1143000" y="2819400"/>
            <a:ext cx="1600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955463" name="Line 7"/>
          <p:cNvSpPr>
            <a:spLocks noChangeShapeType="1"/>
          </p:cNvSpPr>
          <p:nvPr/>
        </p:nvSpPr>
        <p:spPr bwMode="auto">
          <a:xfrm>
            <a:off x="914400" y="2362200"/>
            <a:ext cx="1981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955464" name="Line 8"/>
          <p:cNvSpPr>
            <a:spLocks noChangeShapeType="1"/>
          </p:cNvSpPr>
          <p:nvPr/>
        </p:nvSpPr>
        <p:spPr bwMode="auto">
          <a:xfrm>
            <a:off x="819150" y="1828800"/>
            <a:ext cx="2152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955465" name="Line 9"/>
          <p:cNvSpPr>
            <a:spLocks noChangeShapeType="1"/>
          </p:cNvSpPr>
          <p:nvPr/>
        </p:nvSpPr>
        <p:spPr bwMode="auto">
          <a:xfrm flipV="1">
            <a:off x="1828800" y="2514600"/>
            <a:ext cx="0" cy="5334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955466" name="Line 10"/>
          <p:cNvSpPr>
            <a:spLocks noChangeShapeType="1"/>
          </p:cNvSpPr>
          <p:nvPr/>
        </p:nvSpPr>
        <p:spPr bwMode="auto">
          <a:xfrm>
            <a:off x="2133600" y="2590800"/>
            <a:ext cx="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955467" name="Freeform 11"/>
          <p:cNvSpPr>
            <a:spLocks/>
          </p:cNvSpPr>
          <p:nvPr/>
        </p:nvSpPr>
        <p:spPr bwMode="auto">
          <a:xfrm>
            <a:off x="6019800" y="1130300"/>
            <a:ext cx="2362200" cy="21463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1056"/>
              </a:cxn>
              <a:cxn ang="0">
                <a:pos x="864" y="1344"/>
              </a:cxn>
              <a:cxn ang="0">
                <a:pos x="1344" y="1008"/>
              </a:cxn>
              <a:cxn ang="0">
                <a:pos x="1488" y="48"/>
              </a:cxn>
            </a:cxnLst>
            <a:rect l="0" t="0" r="r" b="b"/>
            <a:pathLst>
              <a:path w="1488" h="1352">
                <a:moveTo>
                  <a:pt x="0" y="0"/>
                </a:moveTo>
                <a:cubicBezTo>
                  <a:pt x="48" y="416"/>
                  <a:pt x="96" y="832"/>
                  <a:pt x="240" y="1056"/>
                </a:cubicBezTo>
                <a:cubicBezTo>
                  <a:pt x="384" y="1280"/>
                  <a:pt x="680" y="1352"/>
                  <a:pt x="864" y="1344"/>
                </a:cubicBezTo>
                <a:cubicBezTo>
                  <a:pt x="1048" y="1336"/>
                  <a:pt x="1240" y="1224"/>
                  <a:pt x="1344" y="1008"/>
                </a:cubicBezTo>
                <a:cubicBezTo>
                  <a:pt x="1448" y="792"/>
                  <a:pt x="1468" y="420"/>
                  <a:pt x="1488" y="48"/>
                </a:cubicBezTo>
              </a:path>
            </a:pathLst>
          </a:custGeom>
          <a:noFill/>
          <a:ln w="571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955468" name="Line 12"/>
          <p:cNvSpPr>
            <a:spLocks noChangeShapeType="1"/>
          </p:cNvSpPr>
          <p:nvPr/>
        </p:nvSpPr>
        <p:spPr bwMode="auto">
          <a:xfrm>
            <a:off x="6477000" y="2882900"/>
            <a:ext cx="1600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955469" name="Line 13"/>
          <p:cNvSpPr>
            <a:spLocks noChangeShapeType="1"/>
          </p:cNvSpPr>
          <p:nvPr/>
        </p:nvSpPr>
        <p:spPr bwMode="auto">
          <a:xfrm>
            <a:off x="6248400" y="2425700"/>
            <a:ext cx="1981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955470" name="Line 14"/>
          <p:cNvSpPr>
            <a:spLocks noChangeShapeType="1"/>
          </p:cNvSpPr>
          <p:nvPr/>
        </p:nvSpPr>
        <p:spPr bwMode="auto">
          <a:xfrm>
            <a:off x="6153150" y="1892300"/>
            <a:ext cx="2152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955471" name="Text Box 15"/>
          <p:cNvSpPr txBox="1">
            <a:spLocks noChangeArrowheads="1"/>
          </p:cNvSpPr>
          <p:nvPr/>
        </p:nvSpPr>
        <p:spPr bwMode="auto">
          <a:xfrm>
            <a:off x="3460750" y="1792288"/>
            <a:ext cx="2254250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/>
              <a:t>Non-interacting</a:t>
            </a:r>
          </a:p>
        </p:txBody>
      </p:sp>
      <p:sp>
        <p:nvSpPr>
          <p:cNvPr id="7955472" name="Text Box 16"/>
          <p:cNvSpPr txBox="1">
            <a:spLocks noChangeArrowheads="1"/>
          </p:cNvSpPr>
          <p:nvPr/>
        </p:nvSpPr>
        <p:spPr bwMode="auto">
          <a:xfrm>
            <a:off x="1371600" y="3276600"/>
            <a:ext cx="1117600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>
                <a:solidFill>
                  <a:srgbClr val="FF0000"/>
                </a:solidFill>
              </a:rPr>
              <a:t>Singlet</a:t>
            </a:r>
          </a:p>
        </p:txBody>
      </p:sp>
      <p:sp>
        <p:nvSpPr>
          <p:cNvPr id="7955473" name="Text Box 17"/>
          <p:cNvSpPr txBox="1">
            <a:spLocks noChangeArrowheads="1"/>
          </p:cNvSpPr>
          <p:nvPr/>
        </p:nvSpPr>
        <p:spPr bwMode="auto">
          <a:xfrm>
            <a:off x="6892925" y="3352800"/>
            <a:ext cx="1031875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>
                <a:solidFill>
                  <a:srgbClr val="0000FF"/>
                </a:solidFill>
              </a:rPr>
              <a:t>Triplet</a:t>
            </a:r>
          </a:p>
        </p:txBody>
      </p:sp>
      <p:sp>
        <p:nvSpPr>
          <p:cNvPr id="7955474" name="Line 18"/>
          <p:cNvSpPr>
            <a:spLocks noChangeShapeType="1"/>
          </p:cNvSpPr>
          <p:nvPr/>
        </p:nvSpPr>
        <p:spPr bwMode="auto">
          <a:xfrm flipV="1">
            <a:off x="7315200" y="2638425"/>
            <a:ext cx="0" cy="5334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955475" name="Line 19"/>
          <p:cNvSpPr>
            <a:spLocks noChangeShapeType="1"/>
          </p:cNvSpPr>
          <p:nvPr/>
        </p:nvSpPr>
        <p:spPr bwMode="auto">
          <a:xfrm flipV="1">
            <a:off x="7300913" y="2024063"/>
            <a:ext cx="0" cy="5334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1143000" y="4759325"/>
            <a:ext cx="7391400" cy="2098675"/>
            <a:chOff x="720" y="2998"/>
            <a:chExt cx="4656" cy="1322"/>
          </a:xfrm>
        </p:grpSpPr>
        <p:sp>
          <p:nvSpPr>
            <p:cNvPr id="7955476" name="Line 20"/>
            <p:cNvSpPr>
              <a:spLocks noChangeShapeType="1"/>
            </p:cNvSpPr>
            <p:nvPr/>
          </p:nvSpPr>
          <p:spPr bwMode="auto">
            <a:xfrm>
              <a:off x="1439" y="2998"/>
              <a:ext cx="0" cy="105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955477" name="Line 21"/>
            <p:cNvSpPr>
              <a:spLocks noChangeShapeType="1"/>
            </p:cNvSpPr>
            <p:nvPr/>
          </p:nvSpPr>
          <p:spPr bwMode="auto">
            <a:xfrm flipH="1" flipV="1">
              <a:off x="1445" y="4036"/>
              <a:ext cx="3211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955478" name="Text Box 22"/>
            <p:cNvSpPr txBox="1">
              <a:spLocks noChangeArrowheads="1"/>
            </p:cNvSpPr>
            <p:nvPr/>
          </p:nvSpPr>
          <p:spPr bwMode="auto">
            <a:xfrm>
              <a:off x="720" y="3335"/>
              <a:ext cx="725" cy="288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0"/>
                <a:t>Energy</a:t>
              </a:r>
            </a:p>
          </p:txBody>
        </p:sp>
        <p:sp>
          <p:nvSpPr>
            <p:cNvPr id="7955479" name="Text Box 23"/>
            <p:cNvSpPr txBox="1">
              <a:spLocks noChangeArrowheads="1"/>
            </p:cNvSpPr>
            <p:nvPr/>
          </p:nvSpPr>
          <p:spPr bwMode="auto">
            <a:xfrm>
              <a:off x="2128" y="4032"/>
              <a:ext cx="1760" cy="288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0"/>
                <a:t>Interaction strength</a:t>
              </a:r>
            </a:p>
          </p:txBody>
        </p:sp>
        <p:sp>
          <p:nvSpPr>
            <p:cNvPr id="7955480" name="Line 24"/>
            <p:cNvSpPr>
              <a:spLocks noChangeShapeType="1"/>
            </p:cNvSpPr>
            <p:nvPr/>
          </p:nvSpPr>
          <p:spPr bwMode="auto">
            <a:xfrm>
              <a:off x="1440" y="3312"/>
              <a:ext cx="316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955481" name="Line 25"/>
            <p:cNvSpPr>
              <a:spLocks noChangeShapeType="1"/>
            </p:cNvSpPr>
            <p:nvPr/>
          </p:nvSpPr>
          <p:spPr bwMode="auto">
            <a:xfrm flipV="1">
              <a:off x="1440" y="3552"/>
              <a:ext cx="1008" cy="48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955482" name="Text Box 26"/>
            <p:cNvSpPr txBox="1">
              <a:spLocks noChangeArrowheads="1"/>
            </p:cNvSpPr>
            <p:nvPr/>
          </p:nvSpPr>
          <p:spPr bwMode="auto">
            <a:xfrm>
              <a:off x="4678" y="3156"/>
              <a:ext cx="650" cy="288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0">
                  <a:solidFill>
                    <a:srgbClr val="0000FF"/>
                  </a:solidFill>
                </a:rPr>
                <a:t>Triplet</a:t>
              </a:r>
            </a:p>
          </p:txBody>
        </p:sp>
        <p:sp>
          <p:nvSpPr>
            <p:cNvPr id="7955483" name="Text Box 27"/>
            <p:cNvSpPr txBox="1">
              <a:spLocks noChangeArrowheads="1"/>
            </p:cNvSpPr>
            <p:nvPr/>
          </p:nvSpPr>
          <p:spPr bwMode="auto">
            <a:xfrm>
              <a:off x="4672" y="3456"/>
              <a:ext cx="704" cy="288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0">
                  <a:solidFill>
                    <a:srgbClr val="FF0000"/>
                  </a:solidFill>
                </a:rPr>
                <a:t>Singlet</a:t>
              </a:r>
            </a:p>
          </p:txBody>
        </p:sp>
      </p:grpSp>
      <p:sp>
        <p:nvSpPr>
          <p:cNvPr id="7955484" name="Rectangle 28"/>
          <p:cNvSpPr>
            <a:spLocks noChangeArrowheads="1"/>
          </p:cNvSpPr>
          <p:nvPr/>
        </p:nvSpPr>
        <p:spPr bwMode="auto">
          <a:xfrm>
            <a:off x="3054350" y="3657600"/>
            <a:ext cx="3270250" cy="457200"/>
          </a:xfrm>
          <a:prstGeom prst="rect">
            <a:avLst/>
          </a:prstGeom>
          <a:solidFill>
            <a:srgbClr val="FFFF00"/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>
                <a:solidFill>
                  <a:srgbClr val="0000FF"/>
                </a:solidFill>
              </a:rPr>
              <a:t>Short range interaction</a:t>
            </a:r>
          </a:p>
        </p:txBody>
      </p:sp>
      <p:sp>
        <p:nvSpPr>
          <p:cNvPr id="7955486" name="Freeform 30"/>
          <p:cNvSpPr>
            <a:spLocks/>
          </p:cNvSpPr>
          <p:nvPr/>
        </p:nvSpPr>
        <p:spPr bwMode="auto">
          <a:xfrm>
            <a:off x="3852863" y="5308600"/>
            <a:ext cx="3417887" cy="341313"/>
          </a:xfrm>
          <a:custGeom>
            <a:avLst/>
            <a:gdLst/>
            <a:ahLst/>
            <a:cxnLst>
              <a:cxn ang="0">
                <a:pos x="0" y="215"/>
              </a:cxn>
              <a:cxn ang="0">
                <a:pos x="288" y="119"/>
              </a:cxn>
              <a:cxn ang="0">
                <a:pos x="720" y="23"/>
              </a:cxn>
              <a:cxn ang="0">
                <a:pos x="2153" y="0"/>
              </a:cxn>
            </a:cxnLst>
            <a:rect l="0" t="0" r="r" b="b"/>
            <a:pathLst>
              <a:path w="2153" h="215">
                <a:moveTo>
                  <a:pt x="0" y="215"/>
                </a:moveTo>
                <a:cubicBezTo>
                  <a:pt x="84" y="183"/>
                  <a:pt x="168" y="151"/>
                  <a:pt x="288" y="119"/>
                </a:cubicBezTo>
                <a:cubicBezTo>
                  <a:pt x="408" y="87"/>
                  <a:pt x="409" y="43"/>
                  <a:pt x="720" y="23"/>
                </a:cubicBezTo>
                <a:cubicBezTo>
                  <a:pt x="1031" y="3"/>
                  <a:pt x="1592" y="1"/>
                  <a:pt x="2153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55484" grpId="0" animBg="1"/>
      <p:bldP spid="795548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9138" name="Text Box 2"/>
          <p:cNvSpPr txBox="1">
            <a:spLocks noChangeArrowheads="1"/>
          </p:cNvSpPr>
          <p:nvPr/>
        </p:nvSpPr>
        <p:spPr bwMode="auto">
          <a:xfrm>
            <a:off x="79375" y="228600"/>
            <a:ext cx="8912225" cy="37433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Two known theorems: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For arbitrary spin-independent interactions, the ground state is always a singlet state</a:t>
            </a:r>
            <a:endParaRPr lang="en-US" dirty="0" smtClean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pPr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 For two particles</a:t>
            </a:r>
          </a:p>
          <a:p>
            <a:pPr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 In 1D (</a:t>
            </a:r>
            <a:r>
              <a:rPr lang="en-US" dirty="0" err="1" smtClean="0">
                <a:solidFill>
                  <a:srgbClr val="000000"/>
                </a:solidFill>
              </a:rPr>
              <a:t>Lieb-Mattis</a:t>
            </a:r>
            <a:r>
              <a:rPr lang="en-US" dirty="0" smtClean="0">
                <a:solidFill>
                  <a:srgbClr val="000000"/>
                </a:solidFill>
              </a:rPr>
              <a:t> theorem, 1962)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No solution of proof so far for 2D or 3D.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4572000"/>
            <a:ext cx="84834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three particles in HO:  ground state can be ferromagnetic</a:t>
            </a:r>
            <a:br>
              <a:rPr lang="en-US" dirty="0" smtClean="0"/>
            </a:br>
            <a:r>
              <a:rPr lang="en-US" dirty="0" smtClean="0"/>
              <a:t>(Drummond, ICAP 2010)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5042" name="Text Box 2"/>
          <p:cNvSpPr txBox="1">
            <a:spLocks noChangeArrowheads="1"/>
          </p:cNvSpPr>
          <p:nvPr/>
        </p:nvSpPr>
        <p:spPr bwMode="auto">
          <a:xfrm>
            <a:off x="0" y="79375"/>
            <a:ext cx="464978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ko-KR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4" charset="-127"/>
              </a:rPr>
              <a:t>Itinerant Ferromagnetism</a:t>
            </a:r>
          </a:p>
          <a:p>
            <a:pPr algn="l"/>
            <a:endParaRPr lang="en-US" altLang="ko-KR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ea typeface="굴림" pitchFamily="34" charset="-127"/>
            </a:endParaRPr>
          </a:p>
          <a:p>
            <a:pPr algn="l"/>
            <a:r>
              <a:rPr lang="en-US" altLang="ko-KR" b="0" dirty="0"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4" charset="-127"/>
              </a:rPr>
              <a:t> T=0 Mean-field Stoner model for</a:t>
            </a:r>
          </a:p>
          <a:p>
            <a:pPr algn="l"/>
            <a:r>
              <a:rPr lang="en-US" altLang="ko-KR" b="0" dirty="0"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4" charset="-127"/>
              </a:rPr>
              <a:t> the phase transition</a:t>
            </a:r>
            <a:endParaRPr lang="en-US" b="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895044" name="Text Box 4"/>
          <p:cNvSpPr txBox="1">
            <a:spLocks noChangeArrowheads="1"/>
          </p:cNvSpPr>
          <p:nvPr/>
        </p:nvSpPr>
        <p:spPr bwMode="auto">
          <a:xfrm>
            <a:off x="152400" y="1676400"/>
            <a:ext cx="29081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ko-KR" b="0" dirty="0">
                <a:ea typeface="굴림" pitchFamily="34" charset="-127"/>
              </a:rPr>
              <a:t>local magnetization </a:t>
            </a:r>
            <a:endParaRPr lang="en-US" b="0" dirty="0">
              <a:latin typeface="Symbol" pitchFamily="18" charset="2"/>
            </a:endParaRPr>
          </a:p>
        </p:txBody>
      </p:sp>
      <p:pic>
        <p:nvPicPr>
          <p:cNvPr id="7895045" name="Picture 5"/>
          <p:cNvPicPr>
            <a:picLocks noChangeAspect="1" noChangeArrowheads="1"/>
          </p:cNvPicPr>
          <p:nvPr/>
        </p:nvPicPr>
        <p:blipFill>
          <a:blip r:embed="rId4" cstate="print"/>
          <a:srcRect t="6078" r="56944" b="3130"/>
          <a:stretch>
            <a:fillRect/>
          </a:stretch>
        </p:blipFill>
        <p:spPr bwMode="auto">
          <a:xfrm>
            <a:off x="5596430" y="0"/>
            <a:ext cx="3557095" cy="68580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</p:pic>
      <p:graphicFrame>
        <p:nvGraphicFramePr>
          <p:cNvPr id="7875588" name="Object 4"/>
          <p:cNvGraphicFramePr>
            <a:graphicFrameLocks noChangeAspect="1"/>
          </p:cNvGraphicFramePr>
          <p:nvPr/>
        </p:nvGraphicFramePr>
        <p:xfrm>
          <a:off x="76200" y="2057400"/>
          <a:ext cx="6172200" cy="2227736"/>
        </p:xfrm>
        <a:graphic>
          <a:graphicData uri="http://schemas.openxmlformats.org/presentationml/2006/ole">
            <p:oleObj spid="_x0000_s7874562" name="Equation" r:id="rId5" imgW="2247840" imgH="812520" progId="Equation.3">
              <p:embed/>
            </p:oleObj>
          </a:graphicData>
        </a:graphic>
      </p:graphicFrame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4513956"/>
            <a:ext cx="3200400" cy="2344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971800" y="1600200"/>
          <a:ext cx="1676400" cy="558800"/>
        </p:xfrm>
        <a:graphic>
          <a:graphicData uri="http://schemas.openxmlformats.org/presentationml/2006/ole">
            <p:oleObj spid="_x0000_s7874563" name="Equation" r:id="rId7" imgW="609480" imgH="20304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181487" y="3075067"/>
            <a:ext cx="1843774" cy="461665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0" dirty="0" smtClean="0"/>
              <a:t>K.E. spin up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62687" y="3075067"/>
            <a:ext cx="2238113" cy="461665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0" dirty="0" smtClean="0"/>
              <a:t>K.E. spin down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77576" y="4038600"/>
            <a:ext cx="4432624" cy="461665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repulsive m</a:t>
            </a:r>
            <a:r>
              <a:rPr lang="en-US" b="0" dirty="0" smtClean="0"/>
              <a:t>ean field interaction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0402" name="Text Box 2"/>
          <p:cNvSpPr txBox="1">
            <a:spLocks noChangeArrowheads="1"/>
          </p:cNvSpPr>
          <p:nvPr/>
        </p:nvSpPr>
        <p:spPr bwMode="auto">
          <a:xfrm>
            <a:off x="0" y="79375"/>
            <a:ext cx="916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굴림" charset="-127"/>
              </a:rPr>
              <a:t>Itinerant Ferromagnetic Phase Transition</a:t>
            </a:r>
            <a:r>
              <a:rPr lang="en-US" altLang="ko-KR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굴림" charset="-127"/>
              </a:rPr>
              <a:t> T=0 Mean-field model</a:t>
            </a: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40963" name="Line 3"/>
          <p:cNvSpPr>
            <a:spLocks noChangeShapeType="1"/>
          </p:cNvSpPr>
          <p:nvPr/>
        </p:nvSpPr>
        <p:spPr bwMode="auto">
          <a:xfrm>
            <a:off x="152400" y="53340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4" name="Text Box 6"/>
          <p:cNvSpPr txBox="1">
            <a:spLocks noChangeArrowheads="1"/>
          </p:cNvSpPr>
          <p:nvPr/>
        </p:nvSpPr>
        <p:spPr bwMode="auto">
          <a:xfrm>
            <a:off x="212725" y="533400"/>
            <a:ext cx="52466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ko-KR" sz="2000">
                <a:solidFill>
                  <a:srgbClr val="000000"/>
                </a:solidFill>
                <a:ea typeface="굴림" pitchFamily="34" charset="-127"/>
              </a:rPr>
              <a:t> Constant Pressure (minimizing Enthalpy H)</a:t>
            </a:r>
          </a:p>
        </p:txBody>
      </p:sp>
      <p:pic>
        <p:nvPicPr>
          <p:cNvPr id="4096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938213"/>
            <a:ext cx="6477000" cy="591978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sp>
        <p:nvSpPr>
          <p:cNvPr id="40966" name="TextBox 10"/>
          <p:cNvSpPr txBox="1">
            <a:spLocks noChangeArrowheads="1"/>
          </p:cNvSpPr>
          <p:nvPr/>
        </p:nvSpPr>
        <p:spPr bwMode="auto">
          <a:xfrm>
            <a:off x="7010400" y="1371600"/>
            <a:ext cx="21034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>
                <a:solidFill>
                  <a:srgbClr val="0000FF"/>
                </a:solidFill>
              </a:rPr>
              <a:t>Onset of </a:t>
            </a:r>
            <a:br>
              <a:rPr lang="en-US">
                <a:solidFill>
                  <a:srgbClr val="0000FF"/>
                </a:solidFill>
              </a:rPr>
            </a:br>
            <a:r>
              <a:rPr lang="en-US">
                <a:solidFill>
                  <a:srgbClr val="0000FF"/>
                </a:solidFill>
              </a:rPr>
              <a:t>magnetization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058025" y="2751138"/>
            <a:ext cx="20859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>
                <a:solidFill>
                  <a:srgbClr val="0000FF"/>
                </a:solidFill>
              </a:rPr>
              <a:t>Minimum of </a:t>
            </a:r>
            <a:br>
              <a:rPr lang="en-US">
                <a:solidFill>
                  <a:srgbClr val="0000FF"/>
                </a:solidFill>
              </a:rPr>
            </a:br>
            <a:r>
              <a:rPr lang="en-US">
                <a:solidFill>
                  <a:srgbClr val="0000FF"/>
                </a:solidFill>
              </a:rPr>
              <a:t>kinetic energy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299325" y="4046538"/>
            <a:ext cx="18446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>
                <a:solidFill>
                  <a:srgbClr val="0000FF"/>
                </a:solidFill>
              </a:rPr>
              <a:t>Maximum in</a:t>
            </a:r>
          </a:p>
          <a:p>
            <a:pPr algn="r"/>
            <a:r>
              <a:rPr lang="en-US">
                <a:solidFill>
                  <a:srgbClr val="0000FF"/>
                </a:solidFill>
              </a:rPr>
              <a:t>volume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5282" name="Text Box 2"/>
          <p:cNvSpPr txBox="1">
            <a:spLocks noChangeArrowheads="1"/>
          </p:cNvSpPr>
          <p:nvPr/>
        </p:nvSpPr>
        <p:spPr bwMode="auto">
          <a:xfrm>
            <a:off x="76200" y="0"/>
            <a:ext cx="8915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ko-KR" sz="2800" b="0" dirty="0">
                <a:solidFill>
                  <a:srgbClr val="0000FF"/>
                </a:solidFill>
                <a:ea typeface="굴림" pitchFamily="34" charset="-127"/>
              </a:rPr>
              <a:t>Realize the Stoner model for itinerant ferromagnetism in a trapped  two-component Fermi gas</a:t>
            </a:r>
            <a:endParaRPr lang="en-US" sz="2800" b="0" dirty="0">
              <a:solidFill>
                <a:srgbClr val="0000FF"/>
              </a:solidFill>
            </a:endParaRPr>
          </a:p>
        </p:txBody>
      </p:sp>
      <p:sp>
        <p:nvSpPr>
          <p:cNvPr id="7905283" name="Text Box 3"/>
          <p:cNvSpPr txBox="1">
            <a:spLocks noChangeArrowheads="1"/>
          </p:cNvSpPr>
          <p:nvPr/>
        </p:nvSpPr>
        <p:spPr bwMode="auto">
          <a:xfrm>
            <a:off x="0" y="5851525"/>
            <a:ext cx="9144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ko-KR" sz="2000" b="0">
                <a:ea typeface="굴림" pitchFamily="34" charset="-127"/>
              </a:rPr>
              <a:t>Theory: M.Houbiers et. al. (1997), M.Amoruso et. al.(2001), T.Sogo et. al.(2002), R.A.Duine et. al. (2005), I.Berdnikov et. al.(2008),  S.Zhang et. al.(2008), L.LeBlanc et. al. (2009), </a:t>
            </a:r>
            <a:r>
              <a:rPr lang="en-US" sz="2000" b="0">
                <a:ea typeface="굴림" pitchFamily="34" charset="-127"/>
              </a:rPr>
              <a:t>G.Conduit et al.(2009)</a:t>
            </a:r>
          </a:p>
          <a:p>
            <a:pPr algn="l"/>
            <a:endParaRPr lang="en-US" sz="2000" b="0"/>
          </a:p>
        </p:txBody>
      </p:sp>
      <p:graphicFrame>
        <p:nvGraphicFramePr>
          <p:cNvPr id="7905284" name="Object 4"/>
          <p:cNvGraphicFramePr>
            <a:graphicFrameLocks noChangeAspect="1"/>
          </p:cNvGraphicFramePr>
          <p:nvPr/>
        </p:nvGraphicFramePr>
        <p:xfrm>
          <a:off x="534988" y="990600"/>
          <a:ext cx="7161212" cy="1390650"/>
        </p:xfrm>
        <a:graphic>
          <a:graphicData uri="http://schemas.openxmlformats.org/presentationml/2006/ole">
            <p:oleObj spid="_x0000_s7876610" name="수식" r:id="rId4" imgW="2489040" imgH="482400" progId="Equation.3">
              <p:embed/>
            </p:oleObj>
          </a:graphicData>
        </a:graphic>
      </p:graphicFrame>
      <p:sp>
        <p:nvSpPr>
          <p:cNvPr id="7905285" name="Text Box 5"/>
          <p:cNvSpPr txBox="1">
            <a:spLocks noChangeArrowheads="1"/>
          </p:cNvSpPr>
          <p:nvPr/>
        </p:nvSpPr>
        <p:spPr bwMode="auto">
          <a:xfrm>
            <a:off x="76200" y="2362200"/>
            <a:ext cx="8915400" cy="1190625"/>
          </a:xfrm>
          <a:prstGeom prst="rect">
            <a:avLst/>
          </a:prstGeom>
          <a:solidFill>
            <a:srgbClr val="FFFF00">
              <a:alpha val="42999"/>
            </a:srgbClr>
          </a:solidFill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b="0">
                <a:solidFill>
                  <a:srgbClr val="0000FF"/>
                </a:solidFill>
              </a:rPr>
              <a:t>“Solve” the Hamiltonian by performing an experiment ….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3733800"/>
            <a:ext cx="7103227" cy="95410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Does this Hamiltonian have </a:t>
            </a:r>
          </a:p>
          <a:p>
            <a:r>
              <a:rPr lang="en-US" sz="2800" dirty="0" smtClean="0"/>
              <a:t>a phase transition to a ferromagnetic state?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4837093"/>
            <a:ext cx="7321235" cy="95410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b="0" dirty="0" smtClean="0"/>
              <a:t>or:  is it possible to have a ferromagnetic gas</a:t>
            </a:r>
            <a:br>
              <a:rPr lang="en-US" sz="2800" b="0" dirty="0" smtClean="0"/>
            </a:br>
            <a:r>
              <a:rPr lang="en-US" sz="2800" b="0" dirty="0" smtClean="0"/>
              <a:t> (without lattice)?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05285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5122" name="Freeform 2"/>
          <p:cNvSpPr>
            <a:spLocks noChangeAspect="1"/>
          </p:cNvSpPr>
          <p:nvPr/>
        </p:nvSpPr>
        <p:spPr bwMode="auto">
          <a:xfrm>
            <a:off x="2370138" y="1752600"/>
            <a:ext cx="4144962" cy="3175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27" y="0"/>
              </a:cxn>
              <a:cxn ang="0">
                <a:pos x="44" y="0"/>
              </a:cxn>
              <a:cxn ang="0">
                <a:pos x="60" y="0"/>
              </a:cxn>
              <a:cxn ang="0">
                <a:pos x="77" y="0"/>
              </a:cxn>
              <a:cxn ang="0">
                <a:pos x="93" y="0"/>
              </a:cxn>
              <a:cxn ang="0">
                <a:pos x="110" y="0"/>
              </a:cxn>
              <a:cxn ang="0">
                <a:pos x="126" y="0"/>
              </a:cxn>
              <a:cxn ang="0">
                <a:pos x="142" y="0"/>
              </a:cxn>
              <a:cxn ang="0">
                <a:pos x="159" y="0"/>
              </a:cxn>
              <a:cxn ang="0">
                <a:pos x="175" y="0"/>
              </a:cxn>
              <a:cxn ang="0">
                <a:pos x="192" y="0"/>
              </a:cxn>
              <a:cxn ang="0">
                <a:pos x="208" y="0"/>
              </a:cxn>
              <a:cxn ang="0">
                <a:pos x="225" y="0"/>
              </a:cxn>
              <a:cxn ang="0">
                <a:pos x="241" y="0"/>
              </a:cxn>
              <a:cxn ang="0">
                <a:pos x="257" y="0"/>
              </a:cxn>
              <a:cxn ang="0">
                <a:pos x="274" y="0"/>
              </a:cxn>
              <a:cxn ang="0">
                <a:pos x="290" y="0"/>
              </a:cxn>
              <a:cxn ang="0">
                <a:pos x="307" y="0"/>
              </a:cxn>
              <a:cxn ang="0">
                <a:pos x="323" y="0"/>
              </a:cxn>
              <a:cxn ang="0">
                <a:pos x="339" y="0"/>
              </a:cxn>
              <a:cxn ang="0">
                <a:pos x="356" y="0"/>
              </a:cxn>
              <a:cxn ang="0">
                <a:pos x="372" y="0"/>
              </a:cxn>
              <a:cxn ang="0">
                <a:pos x="389" y="0"/>
              </a:cxn>
              <a:cxn ang="0">
                <a:pos x="405" y="0"/>
              </a:cxn>
              <a:cxn ang="0">
                <a:pos x="422" y="0"/>
              </a:cxn>
              <a:cxn ang="0">
                <a:pos x="438" y="0"/>
              </a:cxn>
              <a:cxn ang="0">
                <a:pos x="454" y="0"/>
              </a:cxn>
              <a:cxn ang="0">
                <a:pos x="471" y="0"/>
              </a:cxn>
              <a:cxn ang="0">
                <a:pos x="487" y="0"/>
              </a:cxn>
              <a:cxn ang="0">
                <a:pos x="504" y="0"/>
              </a:cxn>
              <a:cxn ang="0">
                <a:pos x="520" y="0"/>
              </a:cxn>
              <a:cxn ang="0">
                <a:pos x="537" y="0"/>
              </a:cxn>
              <a:cxn ang="0">
                <a:pos x="553" y="0"/>
              </a:cxn>
              <a:cxn ang="0">
                <a:pos x="569" y="0"/>
              </a:cxn>
              <a:cxn ang="0">
                <a:pos x="586" y="0"/>
              </a:cxn>
              <a:cxn ang="0">
                <a:pos x="602" y="0"/>
              </a:cxn>
              <a:cxn ang="0">
                <a:pos x="619" y="0"/>
              </a:cxn>
              <a:cxn ang="0">
                <a:pos x="635" y="0"/>
              </a:cxn>
              <a:cxn ang="0">
                <a:pos x="652" y="0"/>
              </a:cxn>
              <a:cxn ang="0">
                <a:pos x="668" y="0"/>
              </a:cxn>
              <a:cxn ang="0">
                <a:pos x="684" y="0"/>
              </a:cxn>
            </a:cxnLst>
            <a:rect l="0" t="0" r="r" b="b"/>
            <a:pathLst>
              <a:path w="695">
                <a:moveTo>
                  <a:pt x="0" y="0"/>
                </a:moveTo>
                <a:lnTo>
                  <a:pt x="6" y="0"/>
                </a:lnTo>
                <a:lnTo>
                  <a:pt x="11" y="0"/>
                </a:lnTo>
                <a:lnTo>
                  <a:pt x="16" y="0"/>
                </a:lnTo>
                <a:lnTo>
                  <a:pt x="22" y="0"/>
                </a:lnTo>
                <a:lnTo>
                  <a:pt x="27" y="0"/>
                </a:lnTo>
                <a:lnTo>
                  <a:pt x="33" y="0"/>
                </a:lnTo>
                <a:lnTo>
                  <a:pt x="38" y="0"/>
                </a:lnTo>
                <a:lnTo>
                  <a:pt x="44" y="0"/>
                </a:lnTo>
                <a:lnTo>
                  <a:pt x="49" y="0"/>
                </a:lnTo>
                <a:lnTo>
                  <a:pt x="55" y="0"/>
                </a:lnTo>
                <a:lnTo>
                  <a:pt x="60" y="0"/>
                </a:lnTo>
                <a:lnTo>
                  <a:pt x="66" y="0"/>
                </a:lnTo>
                <a:lnTo>
                  <a:pt x="71" y="0"/>
                </a:lnTo>
                <a:lnTo>
                  <a:pt x="77" y="0"/>
                </a:lnTo>
                <a:lnTo>
                  <a:pt x="82" y="0"/>
                </a:lnTo>
                <a:lnTo>
                  <a:pt x="88" y="0"/>
                </a:lnTo>
                <a:lnTo>
                  <a:pt x="93" y="0"/>
                </a:lnTo>
                <a:lnTo>
                  <a:pt x="99" y="0"/>
                </a:lnTo>
                <a:lnTo>
                  <a:pt x="104" y="0"/>
                </a:lnTo>
                <a:lnTo>
                  <a:pt x="110" y="0"/>
                </a:lnTo>
                <a:lnTo>
                  <a:pt x="115" y="0"/>
                </a:lnTo>
                <a:lnTo>
                  <a:pt x="120" y="0"/>
                </a:lnTo>
                <a:lnTo>
                  <a:pt x="126" y="0"/>
                </a:lnTo>
                <a:lnTo>
                  <a:pt x="131" y="0"/>
                </a:lnTo>
                <a:lnTo>
                  <a:pt x="137" y="0"/>
                </a:lnTo>
                <a:lnTo>
                  <a:pt x="142" y="0"/>
                </a:lnTo>
                <a:lnTo>
                  <a:pt x="148" y="0"/>
                </a:lnTo>
                <a:lnTo>
                  <a:pt x="153" y="0"/>
                </a:lnTo>
                <a:lnTo>
                  <a:pt x="159" y="0"/>
                </a:lnTo>
                <a:lnTo>
                  <a:pt x="164" y="0"/>
                </a:lnTo>
                <a:lnTo>
                  <a:pt x="170" y="0"/>
                </a:lnTo>
                <a:lnTo>
                  <a:pt x="175" y="0"/>
                </a:lnTo>
                <a:lnTo>
                  <a:pt x="181" y="0"/>
                </a:lnTo>
                <a:lnTo>
                  <a:pt x="186" y="0"/>
                </a:lnTo>
                <a:lnTo>
                  <a:pt x="192" y="0"/>
                </a:lnTo>
                <a:lnTo>
                  <a:pt x="197" y="0"/>
                </a:lnTo>
                <a:lnTo>
                  <a:pt x="203" y="0"/>
                </a:lnTo>
                <a:lnTo>
                  <a:pt x="208" y="0"/>
                </a:lnTo>
                <a:lnTo>
                  <a:pt x="214" y="0"/>
                </a:lnTo>
                <a:lnTo>
                  <a:pt x="219" y="0"/>
                </a:lnTo>
                <a:lnTo>
                  <a:pt x="225" y="0"/>
                </a:lnTo>
                <a:lnTo>
                  <a:pt x="230" y="0"/>
                </a:lnTo>
                <a:lnTo>
                  <a:pt x="235" y="0"/>
                </a:lnTo>
                <a:lnTo>
                  <a:pt x="241" y="0"/>
                </a:lnTo>
                <a:lnTo>
                  <a:pt x="246" y="0"/>
                </a:lnTo>
                <a:lnTo>
                  <a:pt x="252" y="0"/>
                </a:lnTo>
                <a:lnTo>
                  <a:pt x="257" y="0"/>
                </a:lnTo>
                <a:lnTo>
                  <a:pt x="263" y="0"/>
                </a:lnTo>
                <a:lnTo>
                  <a:pt x="268" y="0"/>
                </a:lnTo>
                <a:lnTo>
                  <a:pt x="274" y="0"/>
                </a:lnTo>
                <a:lnTo>
                  <a:pt x="279" y="0"/>
                </a:lnTo>
                <a:lnTo>
                  <a:pt x="285" y="0"/>
                </a:lnTo>
                <a:lnTo>
                  <a:pt x="290" y="0"/>
                </a:lnTo>
                <a:lnTo>
                  <a:pt x="296" y="0"/>
                </a:lnTo>
                <a:lnTo>
                  <a:pt x="301" y="0"/>
                </a:lnTo>
                <a:lnTo>
                  <a:pt x="307" y="0"/>
                </a:lnTo>
                <a:lnTo>
                  <a:pt x="312" y="0"/>
                </a:lnTo>
                <a:lnTo>
                  <a:pt x="318" y="0"/>
                </a:lnTo>
                <a:lnTo>
                  <a:pt x="323" y="0"/>
                </a:lnTo>
                <a:lnTo>
                  <a:pt x="329" y="0"/>
                </a:lnTo>
                <a:lnTo>
                  <a:pt x="334" y="0"/>
                </a:lnTo>
                <a:lnTo>
                  <a:pt x="339" y="0"/>
                </a:lnTo>
                <a:lnTo>
                  <a:pt x="345" y="0"/>
                </a:lnTo>
                <a:lnTo>
                  <a:pt x="350" y="0"/>
                </a:lnTo>
                <a:lnTo>
                  <a:pt x="356" y="0"/>
                </a:lnTo>
                <a:lnTo>
                  <a:pt x="361" y="0"/>
                </a:lnTo>
                <a:lnTo>
                  <a:pt x="367" y="0"/>
                </a:lnTo>
                <a:lnTo>
                  <a:pt x="372" y="0"/>
                </a:lnTo>
                <a:lnTo>
                  <a:pt x="378" y="0"/>
                </a:lnTo>
                <a:lnTo>
                  <a:pt x="383" y="0"/>
                </a:lnTo>
                <a:lnTo>
                  <a:pt x="389" y="0"/>
                </a:lnTo>
                <a:lnTo>
                  <a:pt x="394" y="0"/>
                </a:lnTo>
                <a:lnTo>
                  <a:pt x="400" y="0"/>
                </a:lnTo>
                <a:lnTo>
                  <a:pt x="405" y="0"/>
                </a:lnTo>
                <a:lnTo>
                  <a:pt x="411" y="0"/>
                </a:lnTo>
                <a:lnTo>
                  <a:pt x="416" y="0"/>
                </a:lnTo>
                <a:lnTo>
                  <a:pt x="422" y="0"/>
                </a:lnTo>
                <a:lnTo>
                  <a:pt x="427" y="0"/>
                </a:lnTo>
                <a:lnTo>
                  <a:pt x="433" y="0"/>
                </a:lnTo>
                <a:lnTo>
                  <a:pt x="438" y="0"/>
                </a:lnTo>
                <a:lnTo>
                  <a:pt x="443" y="0"/>
                </a:lnTo>
                <a:lnTo>
                  <a:pt x="449" y="0"/>
                </a:lnTo>
                <a:lnTo>
                  <a:pt x="454" y="0"/>
                </a:lnTo>
                <a:lnTo>
                  <a:pt x="460" y="0"/>
                </a:lnTo>
                <a:lnTo>
                  <a:pt x="465" y="0"/>
                </a:lnTo>
                <a:lnTo>
                  <a:pt x="471" y="0"/>
                </a:lnTo>
                <a:lnTo>
                  <a:pt x="476" y="0"/>
                </a:lnTo>
                <a:lnTo>
                  <a:pt x="482" y="0"/>
                </a:lnTo>
                <a:lnTo>
                  <a:pt x="487" y="0"/>
                </a:lnTo>
                <a:lnTo>
                  <a:pt x="493" y="0"/>
                </a:lnTo>
                <a:lnTo>
                  <a:pt x="498" y="0"/>
                </a:lnTo>
                <a:lnTo>
                  <a:pt x="504" y="0"/>
                </a:lnTo>
                <a:lnTo>
                  <a:pt x="509" y="0"/>
                </a:lnTo>
                <a:lnTo>
                  <a:pt x="515" y="0"/>
                </a:lnTo>
                <a:lnTo>
                  <a:pt x="520" y="0"/>
                </a:lnTo>
                <a:lnTo>
                  <a:pt x="526" y="0"/>
                </a:lnTo>
                <a:lnTo>
                  <a:pt x="531" y="0"/>
                </a:lnTo>
                <a:lnTo>
                  <a:pt x="537" y="0"/>
                </a:lnTo>
                <a:lnTo>
                  <a:pt x="542" y="0"/>
                </a:lnTo>
                <a:lnTo>
                  <a:pt x="548" y="0"/>
                </a:lnTo>
                <a:lnTo>
                  <a:pt x="553" y="0"/>
                </a:lnTo>
                <a:lnTo>
                  <a:pt x="558" y="0"/>
                </a:lnTo>
                <a:lnTo>
                  <a:pt x="564" y="0"/>
                </a:lnTo>
                <a:lnTo>
                  <a:pt x="569" y="0"/>
                </a:lnTo>
                <a:lnTo>
                  <a:pt x="575" y="0"/>
                </a:lnTo>
                <a:lnTo>
                  <a:pt x="580" y="0"/>
                </a:lnTo>
                <a:lnTo>
                  <a:pt x="586" y="0"/>
                </a:lnTo>
                <a:lnTo>
                  <a:pt x="591" y="0"/>
                </a:lnTo>
                <a:lnTo>
                  <a:pt x="597" y="0"/>
                </a:lnTo>
                <a:lnTo>
                  <a:pt x="602" y="0"/>
                </a:lnTo>
                <a:lnTo>
                  <a:pt x="608" y="0"/>
                </a:lnTo>
                <a:lnTo>
                  <a:pt x="613" y="0"/>
                </a:lnTo>
                <a:lnTo>
                  <a:pt x="619" y="0"/>
                </a:lnTo>
                <a:lnTo>
                  <a:pt x="624" y="0"/>
                </a:lnTo>
                <a:lnTo>
                  <a:pt x="630" y="0"/>
                </a:lnTo>
                <a:lnTo>
                  <a:pt x="635" y="0"/>
                </a:lnTo>
                <a:lnTo>
                  <a:pt x="641" y="0"/>
                </a:lnTo>
                <a:lnTo>
                  <a:pt x="646" y="0"/>
                </a:lnTo>
                <a:lnTo>
                  <a:pt x="652" y="0"/>
                </a:lnTo>
                <a:lnTo>
                  <a:pt x="657" y="0"/>
                </a:lnTo>
                <a:lnTo>
                  <a:pt x="662" y="0"/>
                </a:lnTo>
                <a:lnTo>
                  <a:pt x="668" y="0"/>
                </a:lnTo>
                <a:lnTo>
                  <a:pt x="673" y="0"/>
                </a:lnTo>
                <a:lnTo>
                  <a:pt x="679" y="0"/>
                </a:lnTo>
                <a:lnTo>
                  <a:pt x="684" y="0"/>
                </a:lnTo>
                <a:lnTo>
                  <a:pt x="690" y="0"/>
                </a:lnTo>
                <a:lnTo>
                  <a:pt x="695" y="0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5123" name="Freeform 3"/>
          <p:cNvSpPr>
            <a:spLocks noChangeAspect="1"/>
          </p:cNvSpPr>
          <p:nvPr/>
        </p:nvSpPr>
        <p:spPr bwMode="auto">
          <a:xfrm>
            <a:off x="2266950" y="381000"/>
            <a:ext cx="4144963" cy="2763838"/>
          </a:xfrm>
          <a:custGeom>
            <a:avLst/>
            <a:gdLst/>
            <a:ahLst/>
            <a:cxnLst>
              <a:cxn ang="0">
                <a:pos x="11" y="358"/>
              </a:cxn>
              <a:cxn ang="0">
                <a:pos x="27" y="349"/>
              </a:cxn>
              <a:cxn ang="0">
                <a:pos x="44" y="340"/>
              </a:cxn>
              <a:cxn ang="0">
                <a:pos x="60" y="332"/>
              </a:cxn>
              <a:cxn ang="0">
                <a:pos x="77" y="323"/>
              </a:cxn>
              <a:cxn ang="0">
                <a:pos x="93" y="315"/>
              </a:cxn>
              <a:cxn ang="0">
                <a:pos x="110" y="306"/>
              </a:cxn>
              <a:cxn ang="0">
                <a:pos x="126" y="297"/>
              </a:cxn>
              <a:cxn ang="0">
                <a:pos x="142" y="289"/>
              </a:cxn>
              <a:cxn ang="0">
                <a:pos x="159" y="280"/>
              </a:cxn>
              <a:cxn ang="0">
                <a:pos x="175" y="272"/>
              </a:cxn>
              <a:cxn ang="0">
                <a:pos x="192" y="263"/>
              </a:cxn>
              <a:cxn ang="0">
                <a:pos x="208" y="254"/>
              </a:cxn>
              <a:cxn ang="0">
                <a:pos x="225" y="246"/>
              </a:cxn>
              <a:cxn ang="0">
                <a:pos x="241" y="237"/>
              </a:cxn>
              <a:cxn ang="0">
                <a:pos x="257" y="229"/>
              </a:cxn>
              <a:cxn ang="0">
                <a:pos x="274" y="220"/>
              </a:cxn>
              <a:cxn ang="0">
                <a:pos x="290" y="212"/>
              </a:cxn>
              <a:cxn ang="0">
                <a:pos x="307" y="203"/>
              </a:cxn>
              <a:cxn ang="0">
                <a:pos x="323" y="194"/>
              </a:cxn>
              <a:cxn ang="0">
                <a:pos x="339" y="186"/>
              </a:cxn>
              <a:cxn ang="0">
                <a:pos x="356" y="177"/>
              </a:cxn>
              <a:cxn ang="0">
                <a:pos x="372" y="169"/>
              </a:cxn>
              <a:cxn ang="0">
                <a:pos x="389" y="160"/>
              </a:cxn>
              <a:cxn ang="0">
                <a:pos x="405" y="151"/>
              </a:cxn>
              <a:cxn ang="0">
                <a:pos x="422" y="143"/>
              </a:cxn>
              <a:cxn ang="0">
                <a:pos x="438" y="134"/>
              </a:cxn>
              <a:cxn ang="0">
                <a:pos x="454" y="126"/>
              </a:cxn>
              <a:cxn ang="0">
                <a:pos x="471" y="117"/>
              </a:cxn>
              <a:cxn ang="0">
                <a:pos x="487" y="108"/>
              </a:cxn>
              <a:cxn ang="0">
                <a:pos x="504" y="100"/>
              </a:cxn>
              <a:cxn ang="0">
                <a:pos x="520" y="91"/>
              </a:cxn>
              <a:cxn ang="0">
                <a:pos x="537" y="83"/>
              </a:cxn>
              <a:cxn ang="0">
                <a:pos x="553" y="74"/>
              </a:cxn>
              <a:cxn ang="0">
                <a:pos x="569" y="65"/>
              </a:cxn>
              <a:cxn ang="0">
                <a:pos x="586" y="57"/>
              </a:cxn>
              <a:cxn ang="0">
                <a:pos x="602" y="48"/>
              </a:cxn>
              <a:cxn ang="0">
                <a:pos x="619" y="40"/>
              </a:cxn>
              <a:cxn ang="0">
                <a:pos x="635" y="31"/>
              </a:cxn>
              <a:cxn ang="0">
                <a:pos x="652" y="23"/>
              </a:cxn>
              <a:cxn ang="0">
                <a:pos x="668" y="14"/>
              </a:cxn>
              <a:cxn ang="0">
                <a:pos x="684" y="5"/>
              </a:cxn>
            </a:cxnLst>
            <a:rect l="0" t="0" r="r" b="b"/>
            <a:pathLst>
              <a:path w="695" h="363">
                <a:moveTo>
                  <a:pt x="0" y="363"/>
                </a:moveTo>
                <a:lnTo>
                  <a:pt x="6" y="360"/>
                </a:lnTo>
                <a:lnTo>
                  <a:pt x="11" y="358"/>
                </a:lnTo>
                <a:lnTo>
                  <a:pt x="16" y="355"/>
                </a:lnTo>
                <a:lnTo>
                  <a:pt x="22" y="352"/>
                </a:lnTo>
                <a:lnTo>
                  <a:pt x="27" y="349"/>
                </a:lnTo>
                <a:lnTo>
                  <a:pt x="33" y="346"/>
                </a:lnTo>
                <a:lnTo>
                  <a:pt x="38" y="343"/>
                </a:lnTo>
                <a:lnTo>
                  <a:pt x="44" y="340"/>
                </a:lnTo>
                <a:lnTo>
                  <a:pt x="49" y="337"/>
                </a:lnTo>
                <a:lnTo>
                  <a:pt x="55" y="335"/>
                </a:lnTo>
                <a:lnTo>
                  <a:pt x="60" y="332"/>
                </a:lnTo>
                <a:lnTo>
                  <a:pt x="66" y="329"/>
                </a:lnTo>
                <a:lnTo>
                  <a:pt x="71" y="326"/>
                </a:lnTo>
                <a:lnTo>
                  <a:pt x="77" y="323"/>
                </a:lnTo>
                <a:lnTo>
                  <a:pt x="82" y="320"/>
                </a:lnTo>
                <a:lnTo>
                  <a:pt x="88" y="317"/>
                </a:lnTo>
                <a:lnTo>
                  <a:pt x="93" y="315"/>
                </a:lnTo>
                <a:lnTo>
                  <a:pt x="99" y="312"/>
                </a:lnTo>
                <a:lnTo>
                  <a:pt x="104" y="309"/>
                </a:lnTo>
                <a:lnTo>
                  <a:pt x="110" y="306"/>
                </a:lnTo>
                <a:lnTo>
                  <a:pt x="115" y="303"/>
                </a:lnTo>
                <a:lnTo>
                  <a:pt x="120" y="300"/>
                </a:lnTo>
                <a:lnTo>
                  <a:pt x="126" y="297"/>
                </a:lnTo>
                <a:lnTo>
                  <a:pt x="131" y="295"/>
                </a:lnTo>
                <a:lnTo>
                  <a:pt x="137" y="292"/>
                </a:lnTo>
                <a:lnTo>
                  <a:pt x="142" y="289"/>
                </a:lnTo>
                <a:lnTo>
                  <a:pt x="148" y="286"/>
                </a:lnTo>
                <a:lnTo>
                  <a:pt x="153" y="283"/>
                </a:lnTo>
                <a:lnTo>
                  <a:pt x="159" y="280"/>
                </a:lnTo>
                <a:lnTo>
                  <a:pt x="164" y="277"/>
                </a:lnTo>
                <a:lnTo>
                  <a:pt x="170" y="274"/>
                </a:lnTo>
                <a:lnTo>
                  <a:pt x="175" y="272"/>
                </a:lnTo>
                <a:lnTo>
                  <a:pt x="181" y="269"/>
                </a:lnTo>
                <a:lnTo>
                  <a:pt x="186" y="266"/>
                </a:lnTo>
                <a:lnTo>
                  <a:pt x="192" y="263"/>
                </a:lnTo>
                <a:lnTo>
                  <a:pt x="197" y="260"/>
                </a:lnTo>
                <a:lnTo>
                  <a:pt x="203" y="257"/>
                </a:lnTo>
                <a:lnTo>
                  <a:pt x="208" y="254"/>
                </a:lnTo>
                <a:lnTo>
                  <a:pt x="214" y="252"/>
                </a:lnTo>
                <a:lnTo>
                  <a:pt x="219" y="249"/>
                </a:lnTo>
                <a:lnTo>
                  <a:pt x="225" y="246"/>
                </a:lnTo>
                <a:lnTo>
                  <a:pt x="230" y="243"/>
                </a:lnTo>
                <a:lnTo>
                  <a:pt x="235" y="240"/>
                </a:lnTo>
                <a:lnTo>
                  <a:pt x="241" y="237"/>
                </a:lnTo>
                <a:lnTo>
                  <a:pt x="246" y="234"/>
                </a:lnTo>
                <a:lnTo>
                  <a:pt x="252" y="232"/>
                </a:lnTo>
                <a:lnTo>
                  <a:pt x="257" y="229"/>
                </a:lnTo>
                <a:lnTo>
                  <a:pt x="263" y="226"/>
                </a:lnTo>
                <a:lnTo>
                  <a:pt x="268" y="223"/>
                </a:lnTo>
                <a:lnTo>
                  <a:pt x="274" y="220"/>
                </a:lnTo>
                <a:lnTo>
                  <a:pt x="279" y="217"/>
                </a:lnTo>
                <a:lnTo>
                  <a:pt x="285" y="214"/>
                </a:lnTo>
                <a:lnTo>
                  <a:pt x="290" y="212"/>
                </a:lnTo>
                <a:lnTo>
                  <a:pt x="296" y="209"/>
                </a:lnTo>
                <a:lnTo>
                  <a:pt x="301" y="206"/>
                </a:lnTo>
                <a:lnTo>
                  <a:pt x="307" y="203"/>
                </a:lnTo>
                <a:lnTo>
                  <a:pt x="312" y="200"/>
                </a:lnTo>
                <a:lnTo>
                  <a:pt x="318" y="197"/>
                </a:lnTo>
                <a:lnTo>
                  <a:pt x="323" y="194"/>
                </a:lnTo>
                <a:lnTo>
                  <a:pt x="329" y="191"/>
                </a:lnTo>
                <a:lnTo>
                  <a:pt x="334" y="189"/>
                </a:lnTo>
                <a:lnTo>
                  <a:pt x="339" y="186"/>
                </a:lnTo>
                <a:lnTo>
                  <a:pt x="345" y="183"/>
                </a:lnTo>
                <a:lnTo>
                  <a:pt x="350" y="180"/>
                </a:lnTo>
                <a:lnTo>
                  <a:pt x="356" y="177"/>
                </a:lnTo>
                <a:lnTo>
                  <a:pt x="361" y="174"/>
                </a:lnTo>
                <a:lnTo>
                  <a:pt x="367" y="171"/>
                </a:lnTo>
                <a:lnTo>
                  <a:pt x="372" y="169"/>
                </a:lnTo>
                <a:lnTo>
                  <a:pt x="378" y="166"/>
                </a:lnTo>
                <a:lnTo>
                  <a:pt x="383" y="163"/>
                </a:lnTo>
                <a:lnTo>
                  <a:pt x="389" y="160"/>
                </a:lnTo>
                <a:lnTo>
                  <a:pt x="394" y="157"/>
                </a:lnTo>
                <a:lnTo>
                  <a:pt x="400" y="154"/>
                </a:lnTo>
                <a:lnTo>
                  <a:pt x="405" y="151"/>
                </a:lnTo>
                <a:lnTo>
                  <a:pt x="411" y="149"/>
                </a:lnTo>
                <a:lnTo>
                  <a:pt x="416" y="146"/>
                </a:lnTo>
                <a:lnTo>
                  <a:pt x="422" y="143"/>
                </a:lnTo>
                <a:lnTo>
                  <a:pt x="427" y="140"/>
                </a:lnTo>
                <a:lnTo>
                  <a:pt x="433" y="137"/>
                </a:lnTo>
                <a:lnTo>
                  <a:pt x="438" y="134"/>
                </a:lnTo>
                <a:lnTo>
                  <a:pt x="443" y="131"/>
                </a:lnTo>
                <a:lnTo>
                  <a:pt x="449" y="128"/>
                </a:lnTo>
                <a:lnTo>
                  <a:pt x="454" y="126"/>
                </a:lnTo>
                <a:lnTo>
                  <a:pt x="460" y="123"/>
                </a:lnTo>
                <a:lnTo>
                  <a:pt x="465" y="120"/>
                </a:lnTo>
                <a:lnTo>
                  <a:pt x="471" y="117"/>
                </a:lnTo>
                <a:lnTo>
                  <a:pt x="476" y="114"/>
                </a:lnTo>
                <a:lnTo>
                  <a:pt x="482" y="111"/>
                </a:lnTo>
                <a:lnTo>
                  <a:pt x="487" y="108"/>
                </a:lnTo>
                <a:lnTo>
                  <a:pt x="493" y="106"/>
                </a:lnTo>
                <a:lnTo>
                  <a:pt x="498" y="103"/>
                </a:lnTo>
                <a:lnTo>
                  <a:pt x="504" y="100"/>
                </a:lnTo>
                <a:lnTo>
                  <a:pt x="509" y="97"/>
                </a:lnTo>
                <a:lnTo>
                  <a:pt x="515" y="94"/>
                </a:lnTo>
                <a:lnTo>
                  <a:pt x="520" y="91"/>
                </a:lnTo>
                <a:lnTo>
                  <a:pt x="526" y="88"/>
                </a:lnTo>
                <a:lnTo>
                  <a:pt x="531" y="86"/>
                </a:lnTo>
                <a:lnTo>
                  <a:pt x="537" y="83"/>
                </a:lnTo>
                <a:lnTo>
                  <a:pt x="542" y="80"/>
                </a:lnTo>
                <a:lnTo>
                  <a:pt x="548" y="77"/>
                </a:lnTo>
                <a:lnTo>
                  <a:pt x="553" y="74"/>
                </a:lnTo>
                <a:lnTo>
                  <a:pt x="558" y="71"/>
                </a:lnTo>
                <a:lnTo>
                  <a:pt x="564" y="68"/>
                </a:lnTo>
                <a:lnTo>
                  <a:pt x="569" y="65"/>
                </a:lnTo>
                <a:lnTo>
                  <a:pt x="575" y="63"/>
                </a:lnTo>
                <a:lnTo>
                  <a:pt x="580" y="60"/>
                </a:lnTo>
                <a:lnTo>
                  <a:pt x="586" y="57"/>
                </a:lnTo>
                <a:lnTo>
                  <a:pt x="591" y="54"/>
                </a:lnTo>
                <a:lnTo>
                  <a:pt x="597" y="51"/>
                </a:lnTo>
                <a:lnTo>
                  <a:pt x="602" y="48"/>
                </a:lnTo>
                <a:lnTo>
                  <a:pt x="608" y="45"/>
                </a:lnTo>
                <a:lnTo>
                  <a:pt x="613" y="43"/>
                </a:lnTo>
                <a:lnTo>
                  <a:pt x="619" y="40"/>
                </a:lnTo>
                <a:lnTo>
                  <a:pt x="624" y="37"/>
                </a:lnTo>
                <a:lnTo>
                  <a:pt x="630" y="34"/>
                </a:lnTo>
                <a:lnTo>
                  <a:pt x="635" y="31"/>
                </a:lnTo>
                <a:lnTo>
                  <a:pt x="641" y="28"/>
                </a:lnTo>
                <a:lnTo>
                  <a:pt x="646" y="25"/>
                </a:lnTo>
                <a:lnTo>
                  <a:pt x="652" y="23"/>
                </a:lnTo>
                <a:lnTo>
                  <a:pt x="657" y="20"/>
                </a:lnTo>
                <a:lnTo>
                  <a:pt x="662" y="17"/>
                </a:lnTo>
                <a:lnTo>
                  <a:pt x="668" y="14"/>
                </a:lnTo>
                <a:lnTo>
                  <a:pt x="673" y="11"/>
                </a:lnTo>
                <a:lnTo>
                  <a:pt x="679" y="8"/>
                </a:lnTo>
                <a:lnTo>
                  <a:pt x="684" y="5"/>
                </a:lnTo>
                <a:lnTo>
                  <a:pt x="690" y="2"/>
                </a:lnTo>
                <a:lnTo>
                  <a:pt x="695" y="0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5124" name="Text Box 4"/>
          <p:cNvSpPr txBox="1">
            <a:spLocks noChangeAspect="1" noChangeArrowheads="1"/>
          </p:cNvSpPr>
          <p:nvPr/>
        </p:nvSpPr>
        <p:spPr bwMode="auto">
          <a:xfrm>
            <a:off x="2668588" y="2995613"/>
            <a:ext cx="1558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kumimoji="1" lang="en-US" altLang="ja-JP">
                <a:ea typeface="ＭＳ Ｐゴシック" pitchFamily="50" charset="-128"/>
              </a:rPr>
              <a:t>Molecules</a:t>
            </a:r>
          </a:p>
        </p:txBody>
      </p:sp>
      <p:sp>
        <p:nvSpPr>
          <p:cNvPr id="7685125" name="Rectangle 5"/>
          <p:cNvSpPr>
            <a:spLocks noChangeAspect="1" noChangeArrowheads="1"/>
          </p:cNvSpPr>
          <p:nvPr/>
        </p:nvSpPr>
        <p:spPr bwMode="auto">
          <a:xfrm>
            <a:off x="5734050" y="2081213"/>
            <a:ext cx="1047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kumimoji="1" lang="en-US" altLang="ja-JP">
                <a:ea typeface="ＭＳ Ｐゴシック" pitchFamily="50" charset="-128"/>
              </a:rPr>
              <a:t>Atoms</a:t>
            </a:r>
          </a:p>
        </p:txBody>
      </p:sp>
      <p:sp>
        <p:nvSpPr>
          <p:cNvPr id="7685126" name="Line 6"/>
          <p:cNvSpPr>
            <a:spLocks noChangeAspect="1" noChangeShapeType="1"/>
          </p:cNvSpPr>
          <p:nvPr/>
        </p:nvSpPr>
        <p:spPr bwMode="auto">
          <a:xfrm flipV="1">
            <a:off x="1962150" y="1033463"/>
            <a:ext cx="0" cy="270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85127" name="Text Box 7"/>
          <p:cNvSpPr txBox="1">
            <a:spLocks noChangeAspect="1" noChangeArrowheads="1"/>
          </p:cNvSpPr>
          <p:nvPr/>
        </p:nvSpPr>
        <p:spPr bwMode="auto">
          <a:xfrm>
            <a:off x="1447800" y="557213"/>
            <a:ext cx="1150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kumimoji="1" lang="en-US" altLang="ja-JP">
                <a:ea typeface="ＭＳ Ｐゴシック" pitchFamily="50" charset="-128"/>
              </a:rPr>
              <a:t>Energy</a:t>
            </a:r>
          </a:p>
        </p:txBody>
      </p:sp>
      <p:sp>
        <p:nvSpPr>
          <p:cNvPr id="7685128" name="Line 8"/>
          <p:cNvSpPr>
            <a:spLocks noChangeAspect="1" noChangeShapeType="1"/>
          </p:cNvSpPr>
          <p:nvPr/>
        </p:nvSpPr>
        <p:spPr bwMode="auto">
          <a:xfrm>
            <a:off x="1450975" y="3546475"/>
            <a:ext cx="539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85129" name="Oval 9"/>
          <p:cNvSpPr>
            <a:spLocks noChangeAspect="1" noChangeArrowheads="1"/>
          </p:cNvSpPr>
          <p:nvPr/>
        </p:nvSpPr>
        <p:spPr bwMode="auto">
          <a:xfrm>
            <a:off x="5589588" y="1562100"/>
            <a:ext cx="528637" cy="528638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85130" name="Line 10"/>
          <p:cNvSpPr>
            <a:spLocks noChangeAspect="1" noChangeShapeType="1"/>
          </p:cNvSpPr>
          <p:nvPr/>
        </p:nvSpPr>
        <p:spPr bwMode="auto">
          <a:xfrm>
            <a:off x="4346575" y="649288"/>
            <a:ext cx="0" cy="2782887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85131" name="Oval 11"/>
          <p:cNvSpPr>
            <a:spLocks noChangeAspect="1" noChangeArrowheads="1"/>
          </p:cNvSpPr>
          <p:nvPr/>
        </p:nvSpPr>
        <p:spPr bwMode="auto">
          <a:xfrm>
            <a:off x="6326188" y="1547813"/>
            <a:ext cx="528637" cy="53022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85132" name="Text Box 12"/>
          <p:cNvSpPr txBox="1">
            <a:spLocks noChangeArrowheads="1"/>
          </p:cNvSpPr>
          <p:nvPr/>
        </p:nvSpPr>
        <p:spPr bwMode="auto">
          <a:xfrm>
            <a:off x="3421063" y="3529013"/>
            <a:ext cx="2066925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/>
              <a:t>Magnetic field</a:t>
            </a:r>
          </a:p>
        </p:txBody>
      </p:sp>
      <p:sp>
        <p:nvSpPr>
          <p:cNvPr id="7685133" name="Line 13"/>
          <p:cNvSpPr>
            <a:spLocks noChangeShapeType="1"/>
          </p:cNvSpPr>
          <p:nvPr/>
        </p:nvSpPr>
        <p:spPr bwMode="auto">
          <a:xfrm>
            <a:off x="6602413" y="1624013"/>
            <a:ext cx="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685134" name="Line 14"/>
          <p:cNvSpPr>
            <a:spLocks noChangeShapeType="1"/>
          </p:cNvSpPr>
          <p:nvPr/>
        </p:nvSpPr>
        <p:spPr bwMode="auto">
          <a:xfrm flipV="1">
            <a:off x="5854700" y="1624013"/>
            <a:ext cx="0" cy="304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685135" name="Line 15"/>
          <p:cNvSpPr>
            <a:spLocks noChangeShapeType="1"/>
          </p:cNvSpPr>
          <p:nvPr/>
        </p:nvSpPr>
        <p:spPr bwMode="auto">
          <a:xfrm flipV="1">
            <a:off x="6553200" y="3686175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685136" name="Text Box 16"/>
          <p:cNvSpPr txBox="1">
            <a:spLocks noChangeArrowheads="1"/>
          </p:cNvSpPr>
          <p:nvPr/>
        </p:nvSpPr>
        <p:spPr bwMode="auto">
          <a:xfrm>
            <a:off x="4983163" y="4191000"/>
            <a:ext cx="3322637" cy="457200"/>
          </a:xfrm>
          <a:prstGeom prst="rect">
            <a:avLst/>
          </a:prstGeom>
          <a:solidFill>
            <a:srgbClr val="FFFF66"/>
          </a:solidFill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/>
              <a:t>Molecules are unstable</a:t>
            </a:r>
          </a:p>
        </p:txBody>
      </p:sp>
      <p:sp>
        <p:nvSpPr>
          <p:cNvPr id="7685137" name="Line 17"/>
          <p:cNvSpPr>
            <a:spLocks noChangeShapeType="1"/>
          </p:cNvSpPr>
          <p:nvPr/>
        </p:nvSpPr>
        <p:spPr bwMode="auto">
          <a:xfrm flipV="1">
            <a:off x="2589213" y="37338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685138" name="Text Box 18"/>
          <p:cNvSpPr txBox="1">
            <a:spLocks noChangeArrowheads="1"/>
          </p:cNvSpPr>
          <p:nvPr/>
        </p:nvSpPr>
        <p:spPr bwMode="auto">
          <a:xfrm>
            <a:off x="609600" y="4206875"/>
            <a:ext cx="4098925" cy="457200"/>
          </a:xfrm>
          <a:prstGeom prst="rect">
            <a:avLst/>
          </a:prstGeom>
          <a:solidFill>
            <a:schemeClr val="hlink"/>
          </a:solidFill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/>
              <a:t>Atoms form stable molecules</a:t>
            </a:r>
          </a:p>
        </p:txBody>
      </p:sp>
      <p:sp>
        <p:nvSpPr>
          <p:cNvPr id="7685139" name="Rectangle 19"/>
          <p:cNvSpPr>
            <a:spLocks noChangeArrowheads="1"/>
          </p:cNvSpPr>
          <p:nvPr/>
        </p:nvSpPr>
        <p:spPr bwMode="auto">
          <a:xfrm>
            <a:off x="811213" y="4664075"/>
            <a:ext cx="3571875" cy="8223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Atoms repel each other</a:t>
            </a:r>
            <a:br>
              <a:rPr lang="en-US" b="1">
                <a:solidFill>
                  <a:srgbClr val="FF0000"/>
                </a:solidFill>
              </a:rPr>
            </a:br>
            <a:r>
              <a:rPr lang="en-US" b="1">
                <a:solidFill>
                  <a:srgbClr val="FF0000"/>
                </a:solidFill>
              </a:rPr>
              <a:t>a&gt;0</a:t>
            </a:r>
          </a:p>
        </p:txBody>
      </p:sp>
      <p:sp>
        <p:nvSpPr>
          <p:cNvPr id="7685140" name="Rectangle 20"/>
          <p:cNvSpPr>
            <a:spLocks noChangeArrowheads="1"/>
          </p:cNvSpPr>
          <p:nvPr/>
        </p:nvSpPr>
        <p:spPr bwMode="auto">
          <a:xfrm>
            <a:off x="4757738" y="4659313"/>
            <a:ext cx="3776662" cy="8223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Atoms attract each other</a:t>
            </a:r>
            <a:br>
              <a:rPr lang="en-US" b="1">
                <a:solidFill>
                  <a:srgbClr val="FF0000"/>
                </a:solidFill>
              </a:rPr>
            </a:br>
            <a:r>
              <a:rPr lang="en-US" b="1">
                <a:solidFill>
                  <a:srgbClr val="FF0000"/>
                </a:solidFill>
              </a:rPr>
              <a:t>a&lt;0</a:t>
            </a:r>
          </a:p>
        </p:txBody>
      </p:sp>
      <p:sp>
        <p:nvSpPr>
          <p:cNvPr id="7685141" name="Text Box 21"/>
          <p:cNvSpPr txBox="1">
            <a:spLocks noChangeArrowheads="1"/>
          </p:cNvSpPr>
          <p:nvPr/>
        </p:nvSpPr>
        <p:spPr bwMode="auto">
          <a:xfrm>
            <a:off x="609600" y="5594350"/>
            <a:ext cx="3762375" cy="1187450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BEC of Molecules:</a:t>
            </a:r>
          </a:p>
          <a:p>
            <a:r>
              <a:rPr lang="en-US"/>
              <a:t>Condensation of</a:t>
            </a:r>
          </a:p>
          <a:p>
            <a:r>
              <a:rPr lang="en-US"/>
              <a:t>tightly bound fermion pairs</a:t>
            </a:r>
          </a:p>
        </p:txBody>
      </p:sp>
      <p:sp>
        <p:nvSpPr>
          <p:cNvPr id="7685142" name="Text Box 22"/>
          <p:cNvSpPr txBox="1">
            <a:spLocks noChangeArrowheads="1"/>
          </p:cNvSpPr>
          <p:nvPr/>
        </p:nvSpPr>
        <p:spPr bwMode="auto">
          <a:xfrm>
            <a:off x="4981575" y="5562600"/>
            <a:ext cx="3476625" cy="1187450"/>
          </a:xfrm>
          <a:prstGeom prst="rect">
            <a:avLst/>
          </a:prstGeom>
          <a:solidFill>
            <a:srgbClr val="66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BCS-limit:</a:t>
            </a:r>
          </a:p>
          <a:p>
            <a:r>
              <a:rPr lang="en-US"/>
              <a:t>Condensation of</a:t>
            </a:r>
          </a:p>
          <a:p>
            <a:r>
              <a:rPr lang="en-US"/>
              <a:t>long-range Cooper pairs</a:t>
            </a:r>
          </a:p>
        </p:txBody>
      </p:sp>
      <p:sp>
        <p:nvSpPr>
          <p:cNvPr id="7685143" name="Oval 23"/>
          <p:cNvSpPr>
            <a:spLocks noChangeAspect="1" noChangeArrowheads="1"/>
          </p:cNvSpPr>
          <p:nvPr/>
        </p:nvSpPr>
        <p:spPr bwMode="auto">
          <a:xfrm>
            <a:off x="2711450" y="2311400"/>
            <a:ext cx="528638" cy="53022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85144" name="Oval 24"/>
          <p:cNvSpPr>
            <a:spLocks noChangeAspect="1" noChangeArrowheads="1"/>
          </p:cNvSpPr>
          <p:nvPr/>
        </p:nvSpPr>
        <p:spPr bwMode="auto">
          <a:xfrm>
            <a:off x="3128963" y="2305050"/>
            <a:ext cx="528637" cy="53022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85145" name="Line 25"/>
          <p:cNvSpPr>
            <a:spLocks noChangeShapeType="1"/>
          </p:cNvSpPr>
          <p:nvPr/>
        </p:nvSpPr>
        <p:spPr bwMode="auto">
          <a:xfrm flipV="1">
            <a:off x="2944813" y="2373313"/>
            <a:ext cx="0" cy="304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685146" name="Line 26"/>
          <p:cNvSpPr>
            <a:spLocks noChangeShapeType="1"/>
          </p:cNvSpPr>
          <p:nvPr/>
        </p:nvSpPr>
        <p:spPr bwMode="auto">
          <a:xfrm flipV="1">
            <a:off x="3390900" y="2381250"/>
            <a:ext cx="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685147" name="Freeform 27"/>
          <p:cNvSpPr>
            <a:spLocks/>
          </p:cNvSpPr>
          <p:nvPr/>
        </p:nvSpPr>
        <p:spPr bwMode="auto">
          <a:xfrm>
            <a:off x="2286000" y="1828800"/>
            <a:ext cx="4191000" cy="1384300"/>
          </a:xfrm>
          <a:custGeom>
            <a:avLst/>
            <a:gdLst/>
            <a:ahLst/>
            <a:cxnLst>
              <a:cxn ang="0">
                <a:pos x="0" y="872"/>
              </a:cxn>
              <a:cxn ang="0">
                <a:pos x="480" y="536"/>
              </a:cxn>
              <a:cxn ang="0">
                <a:pos x="1008" y="248"/>
              </a:cxn>
              <a:cxn ang="0">
                <a:pos x="1296" y="152"/>
              </a:cxn>
              <a:cxn ang="0">
                <a:pos x="1824" y="56"/>
              </a:cxn>
              <a:cxn ang="0">
                <a:pos x="2352" y="8"/>
              </a:cxn>
              <a:cxn ang="0">
                <a:pos x="2640" y="8"/>
              </a:cxn>
            </a:cxnLst>
            <a:rect l="0" t="0" r="r" b="b"/>
            <a:pathLst>
              <a:path w="2640" h="872">
                <a:moveTo>
                  <a:pt x="0" y="872"/>
                </a:moveTo>
                <a:cubicBezTo>
                  <a:pt x="156" y="756"/>
                  <a:pt x="312" y="640"/>
                  <a:pt x="480" y="536"/>
                </a:cubicBezTo>
                <a:cubicBezTo>
                  <a:pt x="648" y="432"/>
                  <a:pt x="872" y="312"/>
                  <a:pt x="1008" y="248"/>
                </a:cubicBezTo>
                <a:cubicBezTo>
                  <a:pt x="1144" y="184"/>
                  <a:pt x="1160" y="184"/>
                  <a:pt x="1296" y="152"/>
                </a:cubicBezTo>
                <a:cubicBezTo>
                  <a:pt x="1432" y="120"/>
                  <a:pt x="1648" y="80"/>
                  <a:pt x="1824" y="56"/>
                </a:cubicBezTo>
                <a:cubicBezTo>
                  <a:pt x="2000" y="32"/>
                  <a:pt x="2216" y="16"/>
                  <a:pt x="2352" y="8"/>
                </a:cubicBezTo>
                <a:cubicBezTo>
                  <a:pt x="2488" y="0"/>
                  <a:pt x="2564" y="4"/>
                  <a:pt x="2640" y="8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85148" name="Freeform 28"/>
          <p:cNvSpPr>
            <a:spLocks/>
          </p:cNvSpPr>
          <p:nvPr/>
        </p:nvSpPr>
        <p:spPr bwMode="auto">
          <a:xfrm flipH="1" flipV="1">
            <a:off x="2197100" y="304800"/>
            <a:ext cx="4191000" cy="1384300"/>
          </a:xfrm>
          <a:custGeom>
            <a:avLst/>
            <a:gdLst/>
            <a:ahLst/>
            <a:cxnLst>
              <a:cxn ang="0">
                <a:pos x="0" y="872"/>
              </a:cxn>
              <a:cxn ang="0">
                <a:pos x="480" y="536"/>
              </a:cxn>
              <a:cxn ang="0">
                <a:pos x="1008" y="248"/>
              </a:cxn>
              <a:cxn ang="0">
                <a:pos x="1296" y="152"/>
              </a:cxn>
              <a:cxn ang="0">
                <a:pos x="1824" y="56"/>
              </a:cxn>
              <a:cxn ang="0">
                <a:pos x="2352" y="8"/>
              </a:cxn>
              <a:cxn ang="0">
                <a:pos x="2640" y="8"/>
              </a:cxn>
            </a:cxnLst>
            <a:rect l="0" t="0" r="r" b="b"/>
            <a:pathLst>
              <a:path w="2640" h="872">
                <a:moveTo>
                  <a:pt x="0" y="872"/>
                </a:moveTo>
                <a:cubicBezTo>
                  <a:pt x="156" y="756"/>
                  <a:pt x="312" y="640"/>
                  <a:pt x="480" y="536"/>
                </a:cubicBezTo>
                <a:cubicBezTo>
                  <a:pt x="648" y="432"/>
                  <a:pt x="872" y="312"/>
                  <a:pt x="1008" y="248"/>
                </a:cubicBezTo>
                <a:cubicBezTo>
                  <a:pt x="1144" y="184"/>
                  <a:pt x="1160" y="184"/>
                  <a:pt x="1296" y="152"/>
                </a:cubicBezTo>
                <a:cubicBezTo>
                  <a:pt x="1432" y="120"/>
                  <a:pt x="1648" y="80"/>
                  <a:pt x="1824" y="56"/>
                </a:cubicBezTo>
                <a:cubicBezTo>
                  <a:pt x="2000" y="32"/>
                  <a:pt x="2216" y="16"/>
                  <a:pt x="2352" y="8"/>
                </a:cubicBezTo>
                <a:cubicBezTo>
                  <a:pt x="2488" y="0"/>
                  <a:pt x="2564" y="4"/>
                  <a:pt x="2640" y="8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85149" name="Text Box 29"/>
          <p:cNvSpPr txBox="1">
            <a:spLocks noChangeArrowheads="1"/>
          </p:cNvSpPr>
          <p:nvPr/>
        </p:nvSpPr>
        <p:spPr bwMode="auto">
          <a:xfrm>
            <a:off x="2476500" y="-61913"/>
            <a:ext cx="3848100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 b="1">
                <a:solidFill>
                  <a:srgbClr val="0000FF"/>
                </a:solidFill>
              </a:rPr>
              <a:t>Feshbach Resonance</a:t>
            </a:r>
          </a:p>
        </p:txBody>
      </p:sp>
      <p:sp>
        <p:nvSpPr>
          <p:cNvPr id="7685150" name="Freeform 30"/>
          <p:cNvSpPr>
            <a:spLocks/>
          </p:cNvSpPr>
          <p:nvPr/>
        </p:nvSpPr>
        <p:spPr bwMode="auto">
          <a:xfrm>
            <a:off x="2209800" y="1443038"/>
            <a:ext cx="2128838" cy="255587"/>
          </a:xfrm>
          <a:custGeom>
            <a:avLst/>
            <a:gdLst/>
            <a:ahLst/>
            <a:cxnLst>
              <a:cxn ang="0">
                <a:pos x="0" y="147"/>
              </a:cxn>
              <a:cxn ang="0">
                <a:pos x="384" y="147"/>
              </a:cxn>
              <a:cxn ang="0">
                <a:pos x="1056" y="63"/>
              </a:cxn>
              <a:cxn ang="0">
                <a:pos x="1341" y="0"/>
              </a:cxn>
            </a:cxnLst>
            <a:rect l="0" t="0" r="r" b="b"/>
            <a:pathLst>
              <a:path w="1341" h="161">
                <a:moveTo>
                  <a:pt x="0" y="147"/>
                </a:moveTo>
                <a:cubicBezTo>
                  <a:pt x="104" y="154"/>
                  <a:pt x="208" y="161"/>
                  <a:pt x="384" y="147"/>
                </a:cubicBezTo>
                <a:cubicBezTo>
                  <a:pt x="560" y="133"/>
                  <a:pt x="897" y="87"/>
                  <a:pt x="1056" y="63"/>
                </a:cubicBezTo>
                <a:cubicBezTo>
                  <a:pt x="1215" y="39"/>
                  <a:pt x="1278" y="19"/>
                  <a:pt x="1341" y="0"/>
                </a:cubicBez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685151" name="Text Box 31"/>
          <p:cNvSpPr txBox="1">
            <a:spLocks noChangeArrowheads="1"/>
          </p:cNvSpPr>
          <p:nvPr/>
        </p:nvSpPr>
        <p:spPr bwMode="auto">
          <a:xfrm>
            <a:off x="714375" y="5638800"/>
            <a:ext cx="3590925" cy="118745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Itinerant Ferromagnetism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Stoner instability 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in a free gas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5150" grpId="0" animBg="1"/>
      <p:bldP spid="768515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762000"/>
          </a:xfrm>
        </p:spPr>
        <p:txBody>
          <a:bodyPr/>
          <a:lstStyle/>
          <a:p>
            <a:r>
              <a:rPr lang="en-US"/>
              <a:t>Preparation of an interacting Fermi system in </a:t>
            </a:r>
            <a:r>
              <a:rPr lang="en-US" baseline="30000"/>
              <a:t>6</a:t>
            </a:r>
            <a:r>
              <a:rPr lang="en-US"/>
              <a:t>Li</a:t>
            </a:r>
          </a:p>
        </p:txBody>
      </p:sp>
      <p:pic>
        <p:nvPicPr>
          <p:cNvPr id="7987203" name="Picture 3" descr="LiBreitRab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981200"/>
            <a:ext cx="5105400" cy="3613150"/>
          </a:xfrm>
          <a:prstGeom prst="rect">
            <a:avLst/>
          </a:prstGeom>
          <a:noFill/>
        </p:spPr>
      </p:pic>
      <p:pic>
        <p:nvPicPr>
          <p:cNvPr id="7987204" name="Picture 4" descr="ODT sing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28600" y="1208088"/>
            <a:ext cx="4572000" cy="2754312"/>
          </a:xfrm>
          <a:prstGeom prst="rect">
            <a:avLst/>
          </a:prstGeom>
          <a:noFill/>
        </p:spPr>
      </p:pic>
      <p:sp>
        <p:nvSpPr>
          <p:cNvPr id="7987206" name="Text Box 6"/>
          <p:cNvSpPr txBox="1">
            <a:spLocks noChangeArrowheads="1"/>
          </p:cNvSpPr>
          <p:nvPr/>
        </p:nvSpPr>
        <p:spPr bwMode="auto">
          <a:xfrm>
            <a:off x="381000" y="4937125"/>
            <a:ext cx="21605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Optical trapping:</a:t>
            </a:r>
          </a:p>
          <a:p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10 W @ 1064 nm</a:t>
            </a:r>
          </a:p>
        </p:txBody>
      </p:sp>
      <p:sp>
        <p:nvSpPr>
          <p:cNvPr id="7987207" name="Text Box 7"/>
          <p:cNvSpPr txBox="1">
            <a:spLocks noChangeArrowheads="1"/>
          </p:cNvSpPr>
          <p:nvPr/>
        </p:nvSpPr>
        <p:spPr bwMode="auto">
          <a:xfrm>
            <a:off x="381000" y="5775325"/>
            <a:ext cx="30765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ω = 2π × (15,15, 0.2) kHz</a:t>
            </a:r>
          </a:p>
          <a:p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E</a:t>
            </a:r>
            <a:r>
              <a:rPr lang="en-US" sz="2000" baseline="-25000">
                <a:solidFill>
                  <a:srgbClr val="000000"/>
                </a:solidFill>
                <a:latin typeface="Arial" pitchFamily="34" charset="0"/>
              </a:rPr>
              <a:t>trap</a:t>
            </a:r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 = 1 mK</a:t>
            </a:r>
          </a:p>
        </p:txBody>
      </p:sp>
      <p:sp>
        <p:nvSpPr>
          <p:cNvPr id="7987208" name="Text Box 8"/>
          <p:cNvSpPr txBox="1">
            <a:spLocks noChangeArrowheads="1"/>
          </p:cNvSpPr>
          <p:nvPr/>
        </p:nvSpPr>
        <p:spPr bwMode="auto">
          <a:xfrm>
            <a:off x="381000" y="4403725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pitchFamily="34" charset="0"/>
              </a:rPr>
              <a:t>Typical parameters:</a:t>
            </a:r>
          </a:p>
        </p:txBody>
      </p:sp>
      <p:sp>
        <p:nvSpPr>
          <p:cNvPr id="7987209" name="Text Box 9"/>
          <p:cNvSpPr txBox="1">
            <a:spLocks noChangeArrowheads="1"/>
          </p:cNvSpPr>
          <p:nvPr/>
        </p:nvSpPr>
        <p:spPr bwMode="auto">
          <a:xfrm>
            <a:off x="4114800" y="5791200"/>
            <a:ext cx="4613275" cy="822325"/>
          </a:xfrm>
          <a:prstGeom prst="rect">
            <a:avLst/>
          </a:prstGeom>
          <a:solidFill>
            <a:srgbClr val="FFFF66"/>
          </a:solidFill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333399"/>
                </a:solidFill>
                <a:latin typeface="Arial" pitchFamily="34" charset="0"/>
              </a:rPr>
              <a:t>States |1&gt; and |2&gt; correspond to</a:t>
            </a:r>
          </a:p>
          <a:p>
            <a:r>
              <a:rPr lang="en-US">
                <a:solidFill>
                  <a:srgbClr val="333399"/>
                </a:solidFill>
                <a:latin typeface="Arial" pitchFamily="34" charset="0"/>
              </a:rPr>
              <a:t>|</a:t>
            </a:r>
            <a:r>
              <a:rPr lang="en-US">
                <a:solidFill>
                  <a:srgbClr val="333399"/>
                </a:solidFill>
                <a:latin typeface="Arial" pitchFamily="34" charset="0"/>
                <a:sym typeface="Symbol" pitchFamily="18" charset="2"/>
              </a:rPr>
              <a:t></a:t>
            </a:r>
            <a:r>
              <a:rPr lang="en-US">
                <a:solidFill>
                  <a:srgbClr val="333399"/>
                </a:solidFill>
                <a:latin typeface="Arial" pitchFamily="34" charset="0"/>
              </a:rPr>
              <a:t>&gt; and |</a:t>
            </a:r>
            <a:r>
              <a:rPr lang="en-US">
                <a:solidFill>
                  <a:srgbClr val="333399"/>
                </a:solidFill>
                <a:latin typeface="Arial" pitchFamily="34" charset="0"/>
                <a:sym typeface="Symbol" pitchFamily="18" charset="2"/>
              </a:rPr>
              <a:t></a:t>
            </a:r>
            <a:r>
              <a:rPr lang="en-US">
                <a:solidFill>
                  <a:srgbClr val="333399"/>
                </a:solidFill>
                <a:latin typeface="Arial" pitchFamily="34" charset="0"/>
              </a:rPr>
              <a:t>&gt;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7058" name="Rectangle 2"/>
          <p:cNvSpPr>
            <a:spLocks noChangeArrowheads="1"/>
          </p:cNvSpPr>
          <p:nvPr/>
        </p:nvSpPr>
        <p:spPr bwMode="auto">
          <a:xfrm>
            <a:off x="76200" y="76200"/>
            <a:ext cx="67056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 smtClean="0">
                <a:solidFill>
                  <a:srgbClr val="CA1C2D"/>
                </a:solidFill>
              </a:rPr>
              <a:t>New Materials – driving force for modern technology</a:t>
            </a:r>
          </a:p>
          <a:p>
            <a:pPr>
              <a:buFontTx/>
              <a:buChar char="•"/>
            </a:pPr>
            <a:r>
              <a:rPr lang="en-US" sz="2000" smtClean="0">
                <a:solidFill>
                  <a:srgbClr val="000000"/>
                </a:solidFill>
              </a:rPr>
              <a:t>  high temperature superconductors</a:t>
            </a:r>
          </a:p>
          <a:p>
            <a:pPr>
              <a:buFontTx/>
              <a:buChar char="•"/>
            </a:pPr>
            <a:r>
              <a:rPr lang="en-US" sz="2000" smtClean="0">
                <a:solidFill>
                  <a:srgbClr val="000000"/>
                </a:solidFill>
              </a:rPr>
              <a:t>  carbon nanotubes</a:t>
            </a:r>
          </a:p>
          <a:p>
            <a:pPr>
              <a:buFontTx/>
              <a:buChar char="•"/>
            </a:pPr>
            <a:r>
              <a:rPr lang="en-US" sz="2000" smtClean="0">
                <a:solidFill>
                  <a:srgbClr val="000000"/>
                </a:solidFill>
              </a:rPr>
              <a:t>  colossal magneto-resistance materials …</a:t>
            </a:r>
          </a:p>
          <a:p>
            <a:pPr>
              <a:buFontTx/>
              <a:buChar char="•"/>
            </a:pPr>
            <a:endParaRPr lang="en-US" sz="2000" smtClean="0">
              <a:solidFill>
                <a:srgbClr val="000000"/>
              </a:solidFill>
            </a:endParaRPr>
          </a:p>
          <a:p>
            <a:r>
              <a:rPr lang="en-US" sz="2000" b="1" i="1" smtClean="0">
                <a:solidFill>
                  <a:srgbClr val="CA1C2D"/>
                </a:solidFill>
              </a:rPr>
              <a:t>However: </a:t>
            </a:r>
          </a:p>
          <a:p>
            <a:r>
              <a:rPr lang="en-US" sz="2000" smtClean="0">
                <a:solidFill>
                  <a:srgbClr val="000000"/>
                </a:solidFill>
              </a:rPr>
              <a:t>Physical modeling of these new materials is currently impeded by our limited understanding of strongly interacting many-electron systems</a:t>
            </a:r>
          </a:p>
        </p:txBody>
      </p:sp>
      <p:pic>
        <p:nvPicPr>
          <p:cNvPr id="75970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8413" y="3200400"/>
            <a:ext cx="2643187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97060" name="Picture 4" descr="japan-maglev-tra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4114800"/>
            <a:ext cx="3505200" cy="2468563"/>
          </a:xfrm>
          <a:prstGeom prst="rect">
            <a:avLst/>
          </a:prstGeom>
          <a:noFill/>
        </p:spPr>
      </p:pic>
      <p:pic>
        <p:nvPicPr>
          <p:cNvPr id="759706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94063"/>
            <a:ext cx="2781300" cy="211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53762" name="Picture 2" descr="The image “file:///D:/Docs%20on%20D/Web%20Pages/ketterle_group/experimental_setup/BEC_I/hardware/MOT.jpg” cannot be displayed, because it contains errors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4498" name="Text Box 2"/>
          <p:cNvSpPr txBox="1">
            <a:spLocks noChangeArrowheads="1"/>
          </p:cNvSpPr>
          <p:nvPr/>
        </p:nvSpPr>
        <p:spPr bwMode="auto">
          <a:xfrm>
            <a:off x="228600" y="79375"/>
            <a:ext cx="2098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ko-KR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4" charset="-127"/>
              </a:rPr>
              <a:t>Experiments </a:t>
            </a:r>
            <a:endParaRPr lang="en-US" b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79144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0550" y="3438525"/>
            <a:ext cx="182245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145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0550" y="2286000"/>
            <a:ext cx="1806575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914501" name="Line 5"/>
          <p:cNvSpPr>
            <a:spLocks noChangeShapeType="1"/>
          </p:cNvSpPr>
          <p:nvPr/>
        </p:nvSpPr>
        <p:spPr bwMode="auto">
          <a:xfrm>
            <a:off x="152400" y="53340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14502" name="Text Box 6"/>
          <p:cNvSpPr txBox="1">
            <a:spLocks noChangeArrowheads="1"/>
          </p:cNvSpPr>
          <p:nvPr/>
        </p:nvSpPr>
        <p:spPr bwMode="auto">
          <a:xfrm>
            <a:off x="304800" y="1050925"/>
            <a:ext cx="85566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FontTx/>
              <a:buChar char="•"/>
            </a:pPr>
            <a:r>
              <a:rPr lang="en-US" altLang="ko-KR" sz="2000" b="0">
                <a:ea typeface="굴림" pitchFamily="34" charset="-127"/>
              </a:rPr>
              <a:t> Prepared a two-component Fermi gas( ~ 0.65 million per each spin state)</a:t>
            </a:r>
          </a:p>
          <a:p>
            <a:pPr algn="l">
              <a:buFontTx/>
              <a:buChar char="•"/>
            </a:pPr>
            <a:r>
              <a:rPr lang="en-US" altLang="ko-KR" sz="2000" b="0">
                <a:ea typeface="굴림" pitchFamily="34" charset="-127"/>
              </a:rPr>
              <a:t> Vary repulsive interactions near Feshbach resonance located at 834 G</a:t>
            </a:r>
            <a:endParaRPr lang="en-US" sz="2000" b="0"/>
          </a:p>
        </p:txBody>
      </p:sp>
      <p:pic>
        <p:nvPicPr>
          <p:cNvPr id="7914503" name="Picture 7"/>
          <p:cNvPicPr>
            <a:picLocks noChangeAspect="1" noChangeArrowheads="1"/>
          </p:cNvPicPr>
          <p:nvPr/>
        </p:nvPicPr>
        <p:blipFill>
          <a:blip r:embed="rId5" cstate="print"/>
          <a:srcRect l="3334" b="30811"/>
          <a:stretch>
            <a:fillRect/>
          </a:stretch>
        </p:blipFill>
        <p:spPr bwMode="auto">
          <a:xfrm>
            <a:off x="0" y="1752600"/>
            <a:ext cx="6629400" cy="381158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165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1905000"/>
            <a:ext cx="6005513" cy="391636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</p:pic>
      <p:sp>
        <p:nvSpPr>
          <p:cNvPr id="7916547" name="Text Box 3"/>
          <p:cNvSpPr txBox="1">
            <a:spLocks noChangeArrowheads="1"/>
          </p:cNvSpPr>
          <p:nvPr/>
        </p:nvSpPr>
        <p:spPr bwMode="auto">
          <a:xfrm>
            <a:off x="304800" y="80963"/>
            <a:ext cx="4799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ko-KR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4" charset="-127"/>
              </a:rPr>
              <a:t>Local Probe for magnetization </a:t>
            </a:r>
            <a:r>
              <a:rPr lang="en-US" altLang="ko-KR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4" charset="-127"/>
                <a:sym typeface="Math1" pitchFamily="2" charset="2"/>
              </a:rPr>
              <a:t></a:t>
            </a:r>
            <a:endParaRPr lang="en-US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ea typeface="굴림" pitchFamily="34" charset="-127"/>
              <a:cs typeface="Arial" pitchFamily="34" charset="0"/>
              <a:sym typeface="Math1" pitchFamily="2" charset="2"/>
            </a:endParaRPr>
          </a:p>
        </p:txBody>
      </p:sp>
      <p:sp>
        <p:nvSpPr>
          <p:cNvPr id="7916548" name="Rectangle 4"/>
          <p:cNvSpPr>
            <a:spLocks noChangeArrowheads="1"/>
          </p:cNvSpPr>
          <p:nvPr/>
        </p:nvSpPr>
        <p:spPr bwMode="auto">
          <a:xfrm>
            <a:off x="3810000" y="2971800"/>
            <a:ext cx="2971800" cy="1905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16549" name="Text Box 5"/>
          <p:cNvSpPr txBox="1">
            <a:spLocks noChangeArrowheads="1"/>
          </p:cNvSpPr>
          <p:nvPr/>
        </p:nvSpPr>
        <p:spPr bwMode="auto">
          <a:xfrm>
            <a:off x="5867400" y="4495800"/>
            <a:ext cx="1401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ko-KR" sz="2000">
                <a:solidFill>
                  <a:schemeClr val="accent2"/>
                </a:solidFill>
                <a:ea typeface="굴림" pitchFamily="34" charset="-127"/>
              </a:rPr>
              <a:t>T/T</a:t>
            </a:r>
            <a:r>
              <a:rPr lang="en-US" altLang="ko-KR" sz="2000" baseline="-25000">
                <a:solidFill>
                  <a:schemeClr val="accent2"/>
                </a:solidFill>
                <a:ea typeface="굴림" pitchFamily="34" charset="-127"/>
              </a:rPr>
              <a:t>f</a:t>
            </a:r>
            <a:r>
              <a:rPr lang="en-US" altLang="ko-KR" sz="2000">
                <a:solidFill>
                  <a:schemeClr val="accent2"/>
                </a:solidFill>
                <a:ea typeface="굴림" pitchFamily="34" charset="-127"/>
              </a:rPr>
              <a:t> = 0.12</a:t>
            </a:r>
            <a:endParaRPr lang="en-US" sz="2000">
              <a:solidFill>
                <a:schemeClr val="accent2"/>
              </a:solidFill>
            </a:endParaRPr>
          </a:p>
        </p:txBody>
      </p:sp>
      <p:sp>
        <p:nvSpPr>
          <p:cNvPr id="7916550" name="Text Box 6"/>
          <p:cNvSpPr txBox="1">
            <a:spLocks noChangeArrowheads="1"/>
          </p:cNvSpPr>
          <p:nvPr/>
        </p:nvSpPr>
        <p:spPr bwMode="auto">
          <a:xfrm>
            <a:off x="6477000" y="3946525"/>
            <a:ext cx="1401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ko-KR" sz="2000">
                <a:solidFill>
                  <a:schemeClr val="accent2"/>
                </a:solidFill>
                <a:ea typeface="굴림" pitchFamily="34" charset="-127"/>
              </a:rPr>
              <a:t>T/T</a:t>
            </a:r>
            <a:r>
              <a:rPr lang="en-US" altLang="ko-KR" sz="2000" baseline="-25000">
                <a:solidFill>
                  <a:schemeClr val="accent2"/>
                </a:solidFill>
                <a:ea typeface="굴림" pitchFamily="34" charset="-127"/>
              </a:rPr>
              <a:t>f</a:t>
            </a:r>
            <a:r>
              <a:rPr lang="en-US" altLang="ko-KR" sz="2000">
                <a:solidFill>
                  <a:schemeClr val="accent2"/>
                </a:solidFill>
                <a:ea typeface="굴림" pitchFamily="34" charset="-127"/>
              </a:rPr>
              <a:t> = 0.22</a:t>
            </a:r>
            <a:endParaRPr lang="en-US" sz="2000">
              <a:solidFill>
                <a:schemeClr val="accent2"/>
              </a:solidFill>
            </a:endParaRPr>
          </a:p>
        </p:txBody>
      </p:sp>
      <p:sp>
        <p:nvSpPr>
          <p:cNvPr id="7916551" name="Text Box 7"/>
          <p:cNvSpPr txBox="1">
            <a:spLocks noChangeArrowheads="1"/>
          </p:cNvSpPr>
          <p:nvPr/>
        </p:nvSpPr>
        <p:spPr bwMode="auto">
          <a:xfrm>
            <a:off x="6629400" y="3200400"/>
            <a:ext cx="1401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ko-KR" sz="2000">
                <a:solidFill>
                  <a:schemeClr val="accent2"/>
                </a:solidFill>
                <a:ea typeface="굴림" pitchFamily="34" charset="-127"/>
              </a:rPr>
              <a:t>T/T</a:t>
            </a:r>
            <a:r>
              <a:rPr lang="en-US" altLang="ko-KR" sz="2000" baseline="-25000">
                <a:solidFill>
                  <a:schemeClr val="accent2"/>
                </a:solidFill>
                <a:ea typeface="굴림" pitchFamily="34" charset="-127"/>
              </a:rPr>
              <a:t>f</a:t>
            </a:r>
            <a:r>
              <a:rPr lang="en-US" altLang="ko-KR" sz="2000">
                <a:solidFill>
                  <a:schemeClr val="accent2"/>
                </a:solidFill>
                <a:ea typeface="굴림" pitchFamily="34" charset="-127"/>
              </a:rPr>
              <a:t> = 0.55</a:t>
            </a:r>
            <a:endParaRPr lang="en-US" sz="2000">
              <a:solidFill>
                <a:schemeClr val="accent2"/>
              </a:solidFill>
            </a:endParaRPr>
          </a:p>
        </p:txBody>
      </p:sp>
      <p:sp>
        <p:nvSpPr>
          <p:cNvPr id="7916552" name="Text Box 8"/>
          <p:cNvSpPr txBox="1">
            <a:spLocks noChangeArrowheads="1"/>
          </p:cNvSpPr>
          <p:nvPr/>
        </p:nvSpPr>
        <p:spPr bwMode="auto">
          <a:xfrm>
            <a:off x="1905000" y="6003925"/>
            <a:ext cx="5221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ko-KR" sz="2000">
                <a:ea typeface="굴림" pitchFamily="34" charset="-127"/>
              </a:rPr>
              <a:t>Highly Suppressed Atom-Atom Collisions</a:t>
            </a:r>
            <a:endParaRPr lang="en-US" sz="2000"/>
          </a:p>
        </p:txBody>
      </p:sp>
      <p:graphicFrame>
        <p:nvGraphicFramePr>
          <p:cNvPr id="7916553" name="Object 9"/>
          <p:cNvGraphicFramePr>
            <a:graphicFrameLocks noChangeAspect="1"/>
          </p:cNvGraphicFramePr>
          <p:nvPr/>
        </p:nvGraphicFramePr>
        <p:xfrm>
          <a:off x="7620000" y="6172200"/>
          <a:ext cx="1295400" cy="496888"/>
        </p:xfrm>
        <a:graphic>
          <a:graphicData uri="http://schemas.openxmlformats.org/presentationml/2006/ole">
            <p:oleObj spid="_x0000_s7877634" name="Photo Editor Photo" r:id="rId5" imgW="11260122" imgH="4323810" progId="">
              <p:embed/>
            </p:oleObj>
          </a:graphicData>
        </a:graphic>
      </p:graphicFrame>
      <p:sp>
        <p:nvSpPr>
          <p:cNvPr id="7916554" name="Line 10"/>
          <p:cNvSpPr>
            <a:spLocks noChangeShapeType="1"/>
          </p:cNvSpPr>
          <p:nvPr/>
        </p:nvSpPr>
        <p:spPr bwMode="auto">
          <a:xfrm>
            <a:off x="152400" y="53340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16555" name="Text Box 11"/>
          <p:cNvSpPr txBox="1">
            <a:spLocks noChangeArrowheads="1"/>
          </p:cNvSpPr>
          <p:nvPr/>
        </p:nvSpPr>
        <p:spPr bwMode="auto">
          <a:xfrm>
            <a:off x="228600" y="990600"/>
            <a:ext cx="4338638" cy="8223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0"/>
              <a:t>Three body recombination rate</a:t>
            </a:r>
            <a:br>
              <a:rPr lang="en-US" b="0"/>
            </a:br>
            <a:r>
              <a:rPr lang="en-US" b="0"/>
              <a:t>(molecule formation)</a:t>
            </a:r>
            <a:endParaRPr lang="en-US" b="0">
              <a:sym typeface="Math1" pitchFamily="2" charset="2"/>
            </a:endParaRPr>
          </a:p>
        </p:txBody>
      </p:sp>
      <p:graphicFrame>
        <p:nvGraphicFramePr>
          <p:cNvPr id="7916556" name="Object 12"/>
          <p:cNvGraphicFramePr>
            <a:graphicFrameLocks noChangeAspect="1"/>
          </p:cNvGraphicFramePr>
          <p:nvPr/>
        </p:nvGraphicFramePr>
        <p:xfrm>
          <a:off x="4662488" y="1017588"/>
          <a:ext cx="2805112" cy="468312"/>
        </p:xfrm>
        <a:graphic>
          <a:graphicData uri="http://schemas.openxmlformats.org/presentationml/2006/ole">
            <p:oleObj spid="_x0000_s7877635" name="Equation" r:id="rId6" imgW="1523880" imgH="253800" progId="">
              <p:embed/>
            </p:oleObj>
          </a:graphicData>
        </a:graphic>
      </p:graphicFrame>
      <p:sp>
        <p:nvSpPr>
          <p:cNvPr id="7916557" name="Rectangle 13"/>
          <p:cNvSpPr>
            <a:spLocks noChangeArrowheads="1"/>
          </p:cNvSpPr>
          <p:nvPr/>
        </p:nvSpPr>
        <p:spPr bwMode="auto">
          <a:xfrm>
            <a:off x="4572000" y="1447800"/>
            <a:ext cx="4341813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>
                <a:sym typeface="Math1" pitchFamily="2" charset="2"/>
              </a:rPr>
              <a:t> a</a:t>
            </a:r>
            <a:r>
              <a:rPr lang="en-US" b="0" baseline="30000">
                <a:sym typeface="Math1" pitchFamily="2" charset="2"/>
              </a:rPr>
              <a:t>6</a:t>
            </a:r>
            <a:r>
              <a:rPr lang="en-US" b="0">
                <a:sym typeface="Math1" pitchFamily="2" charset="2"/>
              </a:rPr>
              <a:t> n</a:t>
            </a:r>
            <a:r>
              <a:rPr lang="en-US" b="0" baseline="-25000">
                <a:sym typeface="Math1" pitchFamily="2" charset="2"/>
              </a:rPr>
              <a:t>total</a:t>
            </a:r>
            <a:r>
              <a:rPr lang="en-US" b="0" baseline="30000">
                <a:sym typeface="Math1" pitchFamily="2" charset="2"/>
              </a:rPr>
              <a:t>2</a:t>
            </a:r>
            <a:r>
              <a:rPr lang="en-US" b="0">
                <a:sym typeface="Math1" pitchFamily="2" charset="2"/>
              </a:rPr>
              <a:t> (1-</a:t>
            </a:r>
            <a:r>
              <a:rPr lang="en-US" b="0" baseline="30000">
                <a:sym typeface="Math1" pitchFamily="2" charset="2"/>
              </a:rPr>
              <a:t>2</a:t>
            </a:r>
            <a:r>
              <a:rPr lang="en-US" b="0">
                <a:sym typeface="Math1" pitchFamily="2" charset="2"/>
              </a:rPr>
              <a:t>)   for small a, T</a:t>
            </a:r>
          </a:p>
        </p:txBody>
      </p:sp>
      <p:sp>
        <p:nvSpPr>
          <p:cNvPr id="7916558" name="Rectangle 14"/>
          <p:cNvSpPr>
            <a:spLocks noChangeArrowheads="1"/>
          </p:cNvSpPr>
          <p:nvPr/>
        </p:nvSpPr>
        <p:spPr bwMode="auto">
          <a:xfrm>
            <a:off x="4648200" y="609600"/>
            <a:ext cx="1095375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>
                <a:sym typeface="Math1" pitchFamily="2" charset="2"/>
              </a:rPr>
              <a:t> n</a:t>
            </a:r>
            <a:r>
              <a:rPr lang="en-US" b="0" baseline="-25000">
                <a:sym typeface="Math1" pitchFamily="2" charset="2"/>
              </a:rPr>
              <a:t>1 </a:t>
            </a:r>
            <a:r>
              <a:rPr lang="en-US" b="0">
                <a:sym typeface="Math1" pitchFamily="2" charset="2"/>
              </a:rPr>
              <a:t>n</a:t>
            </a:r>
            <a:r>
              <a:rPr lang="en-US" b="0" baseline="-25000">
                <a:sym typeface="Math1" pitchFamily="2" charset="2"/>
              </a:rPr>
              <a:t>2</a:t>
            </a:r>
            <a:endParaRPr lang="en-US" b="0">
              <a:sym typeface="Math1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6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6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6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6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6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16548" grpId="0" animBg="1"/>
      <p:bldP spid="7916549" grpId="0"/>
      <p:bldP spid="7916550" grpId="0"/>
      <p:bldP spid="7916551" grpId="0"/>
      <p:bldP spid="791655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185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1752600"/>
            <a:ext cx="4983163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918595" name="Text Box 3"/>
          <p:cNvSpPr txBox="1">
            <a:spLocks noChangeArrowheads="1"/>
          </p:cNvSpPr>
          <p:nvPr/>
        </p:nvSpPr>
        <p:spPr bwMode="auto">
          <a:xfrm>
            <a:off x="228600" y="93663"/>
            <a:ext cx="3840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ko-KR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4" charset="-127"/>
              </a:rPr>
              <a:t>Kinetic Energy of the gas</a:t>
            </a:r>
            <a:endParaRPr lang="en-US" b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918596" name="Text Box 4"/>
          <p:cNvSpPr txBox="1">
            <a:spLocks noChangeArrowheads="1"/>
          </p:cNvSpPr>
          <p:nvPr/>
        </p:nvSpPr>
        <p:spPr bwMode="auto">
          <a:xfrm>
            <a:off x="1127125" y="1255713"/>
            <a:ext cx="1554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ko-KR" sz="1800" b="0">
                <a:ea typeface="굴림" pitchFamily="34" charset="-127"/>
              </a:rPr>
              <a:t>At T/T</a:t>
            </a:r>
            <a:r>
              <a:rPr lang="en-US" altLang="ko-KR" sz="1800" b="0" baseline="-25000">
                <a:ea typeface="굴림" pitchFamily="34" charset="-127"/>
              </a:rPr>
              <a:t>f</a:t>
            </a:r>
            <a:r>
              <a:rPr lang="en-US" altLang="ko-KR" sz="1800" b="0">
                <a:ea typeface="굴림" pitchFamily="34" charset="-127"/>
              </a:rPr>
              <a:t> = 0.12</a:t>
            </a:r>
            <a:endParaRPr lang="en-US" sz="1800" b="0"/>
          </a:p>
        </p:txBody>
      </p:sp>
      <p:sp>
        <p:nvSpPr>
          <p:cNvPr id="7918597" name="Rectangle 5"/>
          <p:cNvSpPr>
            <a:spLocks noChangeArrowheads="1"/>
          </p:cNvSpPr>
          <p:nvPr/>
        </p:nvSpPr>
        <p:spPr bwMode="auto">
          <a:xfrm>
            <a:off x="3505200" y="2590800"/>
            <a:ext cx="2743200" cy="2057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18598" name="Text Box 6"/>
          <p:cNvSpPr txBox="1">
            <a:spLocks noChangeArrowheads="1"/>
          </p:cNvSpPr>
          <p:nvPr/>
        </p:nvSpPr>
        <p:spPr bwMode="auto">
          <a:xfrm>
            <a:off x="5943600" y="3784600"/>
            <a:ext cx="1284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ko-KR" sz="2000" b="0"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4" charset="-127"/>
              </a:rPr>
              <a:t>Minimum!</a:t>
            </a:r>
            <a:endParaRPr lang="en-US" sz="2000" b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7918599" name="Object 7"/>
          <p:cNvGraphicFramePr>
            <a:graphicFrameLocks noChangeAspect="1"/>
          </p:cNvGraphicFramePr>
          <p:nvPr/>
        </p:nvGraphicFramePr>
        <p:xfrm>
          <a:off x="7620000" y="6172200"/>
          <a:ext cx="1295400" cy="496888"/>
        </p:xfrm>
        <a:graphic>
          <a:graphicData uri="http://schemas.openxmlformats.org/presentationml/2006/ole">
            <p:oleObj spid="_x0000_s7878658" name="Photo Editor Photo" r:id="rId5" imgW="11260122" imgH="4323810" progId="">
              <p:embed/>
            </p:oleObj>
          </a:graphicData>
        </a:graphic>
      </p:graphicFrame>
      <p:sp>
        <p:nvSpPr>
          <p:cNvPr id="7918600" name="Line 8"/>
          <p:cNvSpPr>
            <a:spLocks noChangeShapeType="1"/>
          </p:cNvSpPr>
          <p:nvPr/>
        </p:nvSpPr>
        <p:spPr bwMode="auto">
          <a:xfrm>
            <a:off x="152400" y="53340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18597" grpId="0" animBg="1"/>
      <p:bldP spid="791859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278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625975"/>
            <a:ext cx="3505200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278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185988"/>
            <a:ext cx="3276600" cy="238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927812" name="Text Box 4"/>
          <p:cNvSpPr txBox="1">
            <a:spLocks noChangeArrowheads="1"/>
          </p:cNvSpPr>
          <p:nvPr/>
        </p:nvSpPr>
        <p:spPr bwMode="auto">
          <a:xfrm>
            <a:off x="3810000" y="1220788"/>
            <a:ext cx="5486400" cy="24368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US" sz="2200" b="0">
                <a:solidFill>
                  <a:srgbClr val="0066CC"/>
                </a:solidFill>
              </a:rPr>
              <a:t> Suggests that itinerant FM can occur for  </a:t>
            </a:r>
            <a:br>
              <a:rPr lang="en-US" sz="2200" b="0">
                <a:solidFill>
                  <a:srgbClr val="0066CC"/>
                </a:solidFill>
              </a:rPr>
            </a:br>
            <a:r>
              <a:rPr lang="en-US" sz="2200" b="0">
                <a:solidFill>
                  <a:srgbClr val="0066CC"/>
                </a:solidFill>
              </a:rPr>
              <a:t>  a free gas with short-range interactions</a:t>
            </a:r>
          </a:p>
          <a:p>
            <a:pPr algn="l">
              <a:buFontTx/>
              <a:buChar char="•"/>
            </a:pPr>
            <a:r>
              <a:rPr lang="en-US" sz="2200" b="0">
                <a:solidFill>
                  <a:srgbClr val="0066CC"/>
                </a:solidFill>
              </a:rPr>
              <a:t> First study of quantum magnetism in </a:t>
            </a:r>
            <a:br>
              <a:rPr lang="en-US" sz="2200" b="0">
                <a:solidFill>
                  <a:srgbClr val="0066CC"/>
                </a:solidFill>
              </a:rPr>
            </a:br>
            <a:r>
              <a:rPr lang="en-US" sz="2200" b="0">
                <a:solidFill>
                  <a:srgbClr val="0066CC"/>
                </a:solidFill>
              </a:rPr>
              <a:t>  cold fermionic atoms</a:t>
            </a:r>
          </a:p>
          <a:p>
            <a:pPr algn="l">
              <a:buFontTx/>
              <a:buChar char="•"/>
            </a:pPr>
            <a:r>
              <a:rPr lang="en-US" sz="2200" b="0">
                <a:solidFill>
                  <a:srgbClr val="0066CC"/>
                </a:solidFill>
              </a:rPr>
              <a:t> Quantum simulation of a Hamiltonian for </a:t>
            </a:r>
            <a:br>
              <a:rPr lang="en-US" sz="2200" b="0">
                <a:solidFill>
                  <a:srgbClr val="0066CC"/>
                </a:solidFill>
              </a:rPr>
            </a:br>
            <a:r>
              <a:rPr lang="en-US" sz="2200" b="0">
                <a:solidFill>
                  <a:srgbClr val="0066CC"/>
                </a:solidFill>
              </a:rPr>
              <a:t>  which even the existence of a phase  </a:t>
            </a:r>
            <a:br>
              <a:rPr lang="en-US" sz="2200" b="0">
                <a:solidFill>
                  <a:srgbClr val="0066CC"/>
                </a:solidFill>
              </a:rPr>
            </a:br>
            <a:r>
              <a:rPr lang="en-US" sz="2200" b="0">
                <a:solidFill>
                  <a:srgbClr val="0066CC"/>
                </a:solidFill>
              </a:rPr>
              <a:t>  transition is unknown</a:t>
            </a:r>
          </a:p>
        </p:txBody>
      </p:sp>
      <p:sp>
        <p:nvSpPr>
          <p:cNvPr id="7927813" name="Text Box 5"/>
          <p:cNvSpPr txBox="1">
            <a:spLocks noChangeArrowheads="1"/>
          </p:cNvSpPr>
          <p:nvPr/>
        </p:nvSpPr>
        <p:spPr bwMode="auto">
          <a:xfrm>
            <a:off x="4038600" y="5942013"/>
            <a:ext cx="5105400" cy="91598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800" b="0">
                <a:solidFill>
                  <a:srgbClr val="990033"/>
                </a:solidFill>
              </a:rPr>
              <a:t>G.B. Jo, Y.R. Lee, J.H. Choi, C.A. Christensen, H. Kim, J. Thywissen, D.E. Pritchard, W.K., Science </a:t>
            </a:r>
            <a:r>
              <a:rPr lang="en-US" sz="1800">
                <a:solidFill>
                  <a:srgbClr val="990033"/>
                </a:solidFill>
              </a:rPr>
              <a:t>325</a:t>
            </a:r>
            <a:r>
              <a:rPr lang="en-US" sz="1800" b="0">
                <a:solidFill>
                  <a:srgbClr val="990033"/>
                </a:solidFill>
              </a:rPr>
              <a:t>, 1521-1524 (2009).</a:t>
            </a:r>
          </a:p>
        </p:txBody>
      </p:sp>
      <p:sp>
        <p:nvSpPr>
          <p:cNvPr id="7927814" name="Text Box 6"/>
          <p:cNvSpPr txBox="1">
            <a:spLocks noChangeArrowheads="1"/>
          </p:cNvSpPr>
          <p:nvPr/>
        </p:nvSpPr>
        <p:spPr bwMode="auto">
          <a:xfrm>
            <a:off x="3886200" y="3660775"/>
            <a:ext cx="5257800" cy="22828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b="0"/>
              <a:t>BUT:</a:t>
            </a:r>
          </a:p>
          <a:p>
            <a:pPr algn="l">
              <a:buFontTx/>
              <a:buChar char="•"/>
            </a:pPr>
            <a:r>
              <a:rPr lang="en-US" b="0"/>
              <a:t> Lifetime only 10 ms</a:t>
            </a:r>
          </a:p>
          <a:p>
            <a:pPr algn="l">
              <a:buFontTx/>
              <a:buChar char="•"/>
            </a:pPr>
            <a:r>
              <a:rPr lang="en-US" b="0"/>
              <a:t> Molecular fraction 25 %</a:t>
            </a:r>
          </a:p>
          <a:p>
            <a:pPr algn="l">
              <a:buFontTx/>
              <a:buChar char="•"/>
            </a:pPr>
            <a:r>
              <a:rPr lang="en-US" b="0"/>
              <a:t> Magnetic domains not resolved</a:t>
            </a:r>
          </a:p>
          <a:p>
            <a:pPr algn="l">
              <a:buFontTx/>
              <a:buChar char="•"/>
            </a:pPr>
            <a:r>
              <a:rPr lang="en-US" b="0"/>
              <a:t> Ferromagnetic fluctuations vs. </a:t>
            </a:r>
            <a:br>
              <a:rPr lang="en-US" b="0"/>
            </a:br>
            <a:r>
              <a:rPr lang="en-US" b="0"/>
              <a:t>   ferromagnetic ground state</a:t>
            </a:r>
          </a:p>
        </p:txBody>
      </p:sp>
      <p:sp>
        <p:nvSpPr>
          <p:cNvPr id="7927815" name="Text Box 7"/>
          <p:cNvSpPr txBox="1">
            <a:spLocks noChangeArrowheads="1"/>
          </p:cNvSpPr>
          <p:nvPr/>
        </p:nvSpPr>
        <p:spPr bwMode="auto">
          <a:xfrm>
            <a:off x="3886200" y="-44450"/>
            <a:ext cx="5257800" cy="11874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b="0"/>
              <a:t>Three observations of non-monotonic behavior when approaching the Feshbach resonance</a:t>
            </a:r>
          </a:p>
        </p:txBody>
      </p:sp>
      <p:pic>
        <p:nvPicPr>
          <p:cNvPr id="792781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657600" cy="23844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7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7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27812" grpId="0"/>
      <p:bldP spid="79278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76200" y="5150584"/>
            <a:ext cx="4341813" cy="163121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 smtClean="0"/>
              <a:t>LeBlanc, </a:t>
            </a:r>
            <a:r>
              <a:rPr lang="en-US" sz="2000" dirty="0" err="1" smtClean="0"/>
              <a:t>Thywissen</a:t>
            </a:r>
            <a:r>
              <a:rPr lang="en-US" sz="2000" dirty="0" smtClean="0"/>
              <a:t>, </a:t>
            </a:r>
            <a:r>
              <a:rPr lang="en-US" sz="2000" dirty="0" err="1" smtClean="0"/>
              <a:t>Burkov</a:t>
            </a:r>
            <a:r>
              <a:rPr lang="en-US" sz="2000" dirty="0" smtClean="0"/>
              <a:t> &amp; </a:t>
            </a:r>
            <a:r>
              <a:rPr lang="en-US" sz="2000" dirty="0" err="1" smtClean="0"/>
              <a:t>Paramekanti</a:t>
            </a:r>
            <a:r>
              <a:rPr lang="en-US" sz="2000" dirty="0" smtClean="0"/>
              <a:t>, Phys. Rev. A 80, 013607 (2009)</a:t>
            </a:r>
          </a:p>
          <a:p>
            <a:r>
              <a:rPr lang="en-US" sz="2000" dirty="0" smtClean="0"/>
              <a:t>Conduit &amp; Simons, Phys. Rev. </a:t>
            </a:r>
            <a:r>
              <a:rPr lang="en-US" sz="2000" dirty="0" err="1" smtClean="0"/>
              <a:t>Lett</a:t>
            </a:r>
            <a:r>
              <a:rPr lang="en-US" sz="2000" dirty="0" smtClean="0"/>
              <a:t>. 103, 200403 (2009)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76200" y="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Mean field transition in the presence of the trapping potential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7970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9613" y="1"/>
            <a:ext cx="4548187" cy="6916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622" y="6320135"/>
            <a:ext cx="8742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993300"/>
                </a:solidFill>
              </a:rPr>
              <a:t>Babadi</a:t>
            </a:r>
            <a:r>
              <a:rPr lang="en-US" dirty="0" smtClean="0">
                <a:solidFill>
                  <a:srgbClr val="993300"/>
                </a:solidFill>
              </a:rPr>
              <a:t>, </a:t>
            </a:r>
            <a:r>
              <a:rPr lang="en-US" dirty="0" err="1" smtClean="0">
                <a:solidFill>
                  <a:srgbClr val="993300"/>
                </a:solidFill>
              </a:rPr>
              <a:t>Pekker</a:t>
            </a:r>
            <a:r>
              <a:rPr lang="en-US" dirty="0" smtClean="0">
                <a:solidFill>
                  <a:srgbClr val="993300"/>
                </a:solidFill>
              </a:rPr>
              <a:t>, </a:t>
            </a:r>
            <a:r>
              <a:rPr lang="en-US" dirty="0" err="1" smtClean="0">
                <a:solidFill>
                  <a:srgbClr val="993300"/>
                </a:solidFill>
              </a:rPr>
              <a:t>Sensarma</a:t>
            </a:r>
            <a:r>
              <a:rPr lang="en-US" dirty="0" smtClean="0">
                <a:solidFill>
                  <a:srgbClr val="993300"/>
                </a:solidFill>
              </a:rPr>
              <a:t>, Georges, </a:t>
            </a:r>
            <a:r>
              <a:rPr lang="en-US" dirty="0" err="1" smtClean="0">
                <a:solidFill>
                  <a:srgbClr val="993300"/>
                </a:solidFill>
              </a:rPr>
              <a:t>Demler</a:t>
            </a:r>
            <a:r>
              <a:rPr lang="en-US" dirty="0" smtClean="0">
                <a:solidFill>
                  <a:srgbClr val="993300"/>
                </a:solidFill>
              </a:rPr>
              <a:t>, arXiv:0908.3483</a:t>
            </a:r>
            <a:endParaRPr lang="en-US" dirty="0">
              <a:solidFill>
                <a:srgbClr val="9933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28600"/>
            <a:ext cx="861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Domain growth after rapid quench across the phase transition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7972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327190"/>
            <a:ext cx="4572000" cy="423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0" y="5558135"/>
            <a:ext cx="44022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Initial domains are VERY small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Correlated versus Ferromagnetic State in Repulsively Interacting Two-Component Fermi Gases 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6027003"/>
            <a:ext cx="8839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990033"/>
                </a:solidFill>
              </a:rPr>
              <a:t>Hui</a:t>
            </a:r>
            <a:r>
              <a:rPr lang="en-US" dirty="0" smtClean="0">
                <a:solidFill>
                  <a:srgbClr val="990033"/>
                </a:solidFill>
              </a:rPr>
              <a:t> </a:t>
            </a:r>
            <a:r>
              <a:rPr lang="en-US" dirty="0" err="1" smtClean="0">
                <a:solidFill>
                  <a:srgbClr val="990033"/>
                </a:solidFill>
              </a:rPr>
              <a:t>Zhai</a:t>
            </a:r>
            <a:r>
              <a:rPr lang="en-US" dirty="0" smtClean="0">
                <a:solidFill>
                  <a:srgbClr val="990033"/>
                </a:solidFill>
              </a:rPr>
              <a:t>, Physical Review A, 80, 051605 (2009)</a:t>
            </a:r>
          </a:p>
          <a:p>
            <a:r>
              <a:rPr lang="en-US" dirty="0" smtClean="0">
                <a:solidFill>
                  <a:srgbClr val="990033"/>
                </a:solidFill>
              </a:rPr>
              <a:t>Jason Ho, private communication </a:t>
            </a:r>
            <a:endParaRPr lang="en-US" dirty="0">
              <a:solidFill>
                <a:srgbClr val="99003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087940"/>
            <a:ext cx="912301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is the equilibrium state?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Magnetic domains (i.e. ferromagnetic state)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Ferromagnetic fluctuations (correlations), i.e. non-magnetic state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71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1600200"/>
            <a:ext cx="9129818" cy="3727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2286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</a:rPr>
              <a:t>Monte-Carlo simulations of hard core interactions and upper branch of </a:t>
            </a:r>
            <a:r>
              <a:rPr lang="en-US" sz="2800" b="1" dirty="0" err="1" smtClean="0">
                <a:solidFill>
                  <a:srgbClr val="0000FF"/>
                </a:solidFill>
              </a:rPr>
              <a:t>Feshbach</a:t>
            </a:r>
            <a:r>
              <a:rPr lang="en-US" sz="2800" b="1" dirty="0" smtClean="0">
                <a:solidFill>
                  <a:srgbClr val="0000FF"/>
                </a:solidFill>
              </a:rPr>
              <a:t> resonance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027003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990033"/>
                </a:solidFill>
              </a:rPr>
              <a:t>Chang, Randeria &amp; Trivedi, arXiv:1004.2680</a:t>
            </a:r>
            <a:br>
              <a:rPr lang="it-IT" dirty="0" smtClean="0">
                <a:solidFill>
                  <a:srgbClr val="990033"/>
                </a:solidFill>
              </a:rPr>
            </a:br>
            <a:r>
              <a:rPr lang="it-IT" dirty="0" smtClean="0">
                <a:solidFill>
                  <a:srgbClr val="990033"/>
                </a:solidFill>
              </a:rPr>
              <a:t>Pilati, Bertaina, Giorgini &amp; Troyer arXiv:1004.1169</a:t>
            </a:r>
            <a:endParaRPr lang="en-US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027003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990033"/>
                </a:solidFill>
              </a:rPr>
              <a:t>Pekker</a:t>
            </a:r>
            <a:r>
              <a:rPr lang="en-US" dirty="0" smtClean="0">
                <a:solidFill>
                  <a:srgbClr val="990033"/>
                </a:solidFill>
              </a:rPr>
              <a:t>, </a:t>
            </a:r>
            <a:r>
              <a:rPr lang="en-US" dirty="0" err="1" smtClean="0">
                <a:solidFill>
                  <a:srgbClr val="990033"/>
                </a:solidFill>
              </a:rPr>
              <a:t>Babadi</a:t>
            </a:r>
            <a:r>
              <a:rPr lang="en-US" dirty="0" smtClean="0">
                <a:solidFill>
                  <a:srgbClr val="990033"/>
                </a:solidFill>
              </a:rPr>
              <a:t>, </a:t>
            </a:r>
            <a:r>
              <a:rPr lang="en-US" dirty="0" err="1" smtClean="0">
                <a:solidFill>
                  <a:srgbClr val="990033"/>
                </a:solidFill>
              </a:rPr>
              <a:t>Sensarma</a:t>
            </a:r>
            <a:r>
              <a:rPr lang="en-US" dirty="0" smtClean="0">
                <a:solidFill>
                  <a:srgbClr val="990033"/>
                </a:solidFill>
              </a:rPr>
              <a:t>, </a:t>
            </a:r>
            <a:r>
              <a:rPr lang="en-US" dirty="0" err="1" smtClean="0">
                <a:solidFill>
                  <a:srgbClr val="990033"/>
                </a:solidFill>
              </a:rPr>
              <a:t>Zinner</a:t>
            </a:r>
            <a:r>
              <a:rPr lang="en-US" dirty="0" smtClean="0">
                <a:solidFill>
                  <a:srgbClr val="990033"/>
                </a:solidFill>
              </a:rPr>
              <a:t>, </a:t>
            </a:r>
            <a:r>
              <a:rPr lang="en-US" dirty="0" err="1" smtClean="0">
                <a:solidFill>
                  <a:srgbClr val="990033"/>
                </a:solidFill>
              </a:rPr>
              <a:t>Pollet</a:t>
            </a:r>
            <a:r>
              <a:rPr lang="en-US" dirty="0" smtClean="0">
                <a:solidFill>
                  <a:srgbClr val="990033"/>
                </a:solidFill>
              </a:rPr>
              <a:t>, </a:t>
            </a:r>
            <a:r>
              <a:rPr lang="en-US" dirty="0" err="1" smtClean="0">
                <a:solidFill>
                  <a:srgbClr val="990033"/>
                </a:solidFill>
              </a:rPr>
              <a:t>Zwierlein</a:t>
            </a:r>
            <a:r>
              <a:rPr lang="en-US" dirty="0" smtClean="0">
                <a:solidFill>
                  <a:srgbClr val="990033"/>
                </a:solidFill>
              </a:rPr>
              <a:t>, </a:t>
            </a:r>
            <a:r>
              <a:rPr lang="en-US" dirty="0" err="1" smtClean="0">
                <a:solidFill>
                  <a:srgbClr val="990033"/>
                </a:solidFill>
              </a:rPr>
              <a:t>Demler</a:t>
            </a:r>
            <a:r>
              <a:rPr lang="en-US" dirty="0" smtClean="0">
                <a:solidFill>
                  <a:srgbClr val="990033"/>
                </a:solidFill>
              </a:rPr>
              <a:t>, arXiv:1005.2366</a:t>
            </a:r>
            <a:endParaRPr lang="en-US" dirty="0">
              <a:solidFill>
                <a:srgbClr val="990033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Competition between pairing and ferromagnetic instabilities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79759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993" y="1066801"/>
            <a:ext cx="8808016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99106" name="Picture 2" descr="070320_superconductivi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990600"/>
            <a:ext cx="4495800" cy="4479925"/>
          </a:xfrm>
          <a:prstGeom prst="rect">
            <a:avLst/>
          </a:prstGeom>
          <a:noFill/>
        </p:spPr>
      </p:pic>
      <p:sp>
        <p:nvSpPr>
          <p:cNvPr id="7599107" name="Text Box 3"/>
          <p:cNvSpPr txBox="1">
            <a:spLocks noChangeArrowheads="1"/>
          </p:cNvSpPr>
          <p:nvPr/>
        </p:nvSpPr>
        <p:spPr bwMode="auto">
          <a:xfrm>
            <a:off x="892175" y="6096000"/>
            <a:ext cx="74898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mtClean="0">
                <a:solidFill>
                  <a:srgbClr val="000000"/>
                </a:solidFill>
              </a:rPr>
              <a:t>Crystal structure of high-temperature superconductors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298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3813"/>
            <a:ext cx="6781800" cy="67818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680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010461" cy="199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2400" y="228600"/>
            <a:ext cx="69252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</a:rPr>
              <a:t>Bosonic</a:t>
            </a:r>
            <a:r>
              <a:rPr lang="en-US" sz="2800" dirty="0" smtClean="0">
                <a:solidFill>
                  <a:srgbClr val="0000FF"/>
                </a:solidFill>
              </a:rPr>
              <a:t> or </a:t>
            </a:r>
            <a:r>
              <a:rPr lang="en-US" sz="2800" dirty="0" err="1" smtClean="0">
                <a:solidFill>
                  <a:srgbClr val="0000FF"/>
                </a:solidFill>
              </a:rPr>
              <a:t>fermionic</a:t>
            </a:r>
            <a:r>
              <a:rPr lang="en-US" sz="2800" dirty="0" smtClean="0">
                <a:solidFill>
                  <a:srgbClr val="0000FF"/>
                </a:solidFill>
              </a:rPr>
              <a:t> Hubbard Hamiltonian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77680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502615"/>
            <a:ext cx="7620000" cy="1288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200" y="4121616"/>
            <a:ext cx="90444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is equivalent to spin Hamiltonian (for localized particles)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5943600"/>
            <a:ext cx="3952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Duan</a:t>
            </a:r>
            <a:r>
              <a:rPr lang="en-US" dirty="0" smtClean="0"/>
              <a:t>, </a:t>
            </a:r>
            <a:r>
              <a:rPr lang="en-US" dirty="0" err="1" smtClean="0"/>
              <a:t>Demler</a:t>
            </a:r>
            <a:r>
              <a:rPr lang="en-US" dirty="0" smtClean="0"/>
              <a:t>, </a:t>
            </a:r>
            <a:r>
              <a:rPr lang="en-US" dirty="0" err="1" smtClean="0"/>
              <a:t>Lukin</a:t>
            </a:r>
            <a:r>
              <a:rPr lang="en-US" dirty="0" smtClean="0"/>
              <a:t> (2003)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8534400" y="2209800"/>
            <a:ext cx="609600" cy="609600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5257800" y="1676400"/>
            <a:ext cx="3886200" cy="2743200"/>
            <a:chOff x="3561" y="1956"/>
            <a:chExt cx="2154" cy="1636"/>
          </a:xfrm>
        </p:grpSpPr>
        <p:grpSp>
          <p:nvGrpSpPr>
            <p:cNvPr id="9" name="Group 3"/>
            <p:cNvGrpSpPr>
              <a:grpSpLocks/>
            </p:cNvGrpSpPr>
            <p:nvPr/>
          </p:nvGrpSpPr>
          <p:grpSpPr bwMode="auto">
            <a:xfrm>
              <a:off x="3561" y="1956"/>
              <a:ext cx="2154" cy="1636"/>
              <a:chOff x="3648" y="2016"/>
              <a:chExt cx="1920" cy="1458"/>
            </a:xfrm>
          </p:grpSpPr>
          <p:pic>
            <p:nvPicPr>
              <p:cNvPr id="22" name="Picture 4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696" y="2064"/>
                <a:ext cx="1872" cy="14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3" name="Rectangle 5"/>
              <p:cNvSpPr>
                <a:spLocks noChangeArrowheads="1"/>
              </p:cNvSpPr>
              <p:nvPr/>
            </p:nvSpPr>
            <p:spPr bwMode="auto">
              <a:xfrm>
                <a:off x="3648" y="2016"/>
                <a:ext cx="336" cy="24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b="1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  <p:pic>
          <p:nvPicPr>
            <p:cNvPr id="10" name="Picture 6" descr="Blue Atom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16" y="2625"/>
              <a:ext cx="93" cy="89"/>
            </a:xfrm>
            <a:prstGeom prst="rect">
              <a:avLst/>
            </a:prstGeom>
            <a:noFill/>
          </p:spPr>
        </p:pic>
        <p:pic>
          <p:nvPicPr>
            <p:cNvPr id="11" name="Picture 7" descr="Blue Atom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000" y="2898"/>
              <a:ext cx="92" cy="89"/>
            </a:xfrm>
            <a:prstGeom prst="rect">
              <a:avLst/>
            </a:prstGeom>
            <a:noFill/>
          </p:spPr>
        </p:pic>
        <p:pic>
          <p:nvPicPr>
            <p:cNvPr id="12" name="Picture 8" descr="Blue Atom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391" y="2607"/>
              <a:ext cx="92" cy="90"/>
            </a:xfrm>
            <a:prstGeom prst="rect">
              <a:avLst/>
            </a:prstGeom>
            <a:noFill/>
          </p:spPr>
        </p:pic>
        <p:pic>
          <p:nvPicPr>
            <p:cNvPr id="13" name="Picture 9" descr="Blue Atom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745" y="2345"/>
              <a:ext cx="92" cy="89"/>
            </a:xfrm>
            <a:prstGeom prst="rect">
              <a:avLst/>
            </a:prstGeom>
            <a:noFill/>
          </p:spPr>
        </p:pic>
        <p:pic>
          <p:nvPicPr>
            <p:cNvPr id="14" name="Picture 10" descr="Blue Atom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393" y="2345"/>
              <a:ext cx="92" cy="89"/>
            </a:xfrm>
            <a:prstGeom prst="rect">
              <a:avLst/>
            </a:prstGeom>
            <a:noFill/>
          </p:spPr>
        </p:pic>
        <p:pic>
          <p:nvPicPr>
            <p:cNvPr id="15" name="Picture 11" descr="Blue Atom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769" y="2600"/>
              <a:ext cx="92" cy="89"/>
            </a:xfrm>
            <a:prstGeom prst="rect">
              <a:avLst/>
            </a:prstGeom>
            <a:noFill/>
          </p:spPr>
        </p:pic>
        <p:pic>
          <p:nvPicPr>
            <p:cNvPr id="16" name="Picture 12" descr="Blue Atom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390" y="2904"/>
              <a:ext cx="98" cy="95"/>
            </a:xfrm>
            <a:prstGeom prst="rect">
              <a:avLst/>
            </a:prstGeom>
            <a:noFill/>
          </p:spPr>
        </p:pic>
        <p:pic>
          <p:nvPicPr>
            <p:cNvPr id="17" name="Picture 13" descr="Blue Atom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395" y="3213"/>
              <a:ext cx="107" cy="104"/>
            </a:xfrm>
            <a:prstGeom prst="rect">
              <a:avLst/>
            </a:prstGeom>
            <a:noFill/>
          </p:spPr>
        </p:pic>
        <p:pic>
          <p:nvPicPr>
            <p:cNvPr id="18" name="Picture 14" descr="Blue Atom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792" y="3210"/>
              <a:ext cx="108" cy="104"/>
            </a:xfrm>
            <a:prstGeom prst="rect">
              <a:avLst/>
            </a:prstGeom>
            <a:noFill/>
          </p:spPr>
        </p:pic>
        <p:pic>
          <p:nvPicPr>
            <p:cNvPr id="19" name="Picture 15" descr="Blue Atom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789" y="2894"/>
              <a:ext cx="98" cy="95"/>
            </a:xfrm>
            <a:prstGeom prst="rect">
              <a:avLst/>
            </a:prstGeom>
            <a:noFill/>
          </p:spPr>
        </p:pic>
        <p:pic>
          <p:nvPicPr>
            <p:cNvPr id="20" name="Picture 16" descr="Blue Atom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169" y="2881"/>
              <a:ext cx="102" cy="99"/>
            </a:xfrm>
            <a:prstGeom prst="rect">
              <a:avLst/>
            </a:prstGeom>
            <a:noFill/>
          </p:spPr>
        </p:pic>
        <p:pic>
          <p:nvPicPr>
            <p:cNvPr id="21" name="Picture 17" descr="Blue Atom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145" y="2602"/>
              <a:ext cx="92" cy="8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Z.png                                                          0043F3BDMacintosh HD                   C5A9507E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311275"/>
            <a:ext cx="3124200" cy="1584325"/>
          </a:xfrm>
          <a:prstGeom prst="rect">
            <a:avLst/>
          </a:prstGeom>
          <a:noFill/>
        </p:spPr>
      </p:pic>
      <p:pic>
        <p:nvPicPr>
          <p:cNvPr id="2054" name="Picture 6" descr="AF.png                                                         0043F3BDMacintosh HD                   C5A9507E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5168900"/>
            <a:ext cx="3276600" cy="1612900"/>
          </a:xfrm>
          <a:prstGeom prst="rect">
            <a:avLst/>
          </a:prstGeom>
          <a:noFill/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914400" y="1844675"/>
            <a:ext cx="329247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n-US" sz="2800" b="0">
                <a:solidFill>
                  <a:srgbClr val="000000"/>
                </a:solidFill>
                <a:latin typeface="Arial Black" pitchFamily="34" charset="0"/>
              </a:rPr>
              <a:t>Z-Ferromagnet: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609600" y="3581400"/>
            <a:ext cx="40386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n-US" sz="2800" b="0">
                <a:solidFill>
                  <a:srgbClr val="000000"/>
                </a:solidFill>
                <a:latin typeface="Arial Black" pitchFamily="34" charset="0"/>
              </a:rPr>
              <a:t>XY-Ferromagnet: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609600" y="5486400"/>
            <a:ext cx="359727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n-US" sz="2800" b="0">
                <a:solidFill>
                  <a:srgbClr val="000000"/>
                </a:solidFill>
                <a:latin typeface="Arial Black" pitchFamily="34" charset="0"/>
              </a:rPr>
              <a:t>Antiferromagnet:</a:t>
            </a:r>
          </a:p>
        </p:txBody>
      </p:sp>
      <p:pic>
        <p:nvPicPr>
          <p:cNvPr id="2059" name="Picture 11" descr="XY3.png                                                        0043F3BDMacintosh HD                   C5A9507E: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235325"/>
            <a:ext cx="3441700" cy="1641475"/>
          </a:xfrm>
          <a:prstGeom prst="rect">
            <a:avLst/>
          </a:prstGeom>
          <a:noFill/>
        </p:spPr>
      </p:pic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0" y="76200"/>
            <a:ext cx="91440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3600" b="0">
                <a:solidFill>
                  <a:srgbClr val="000000"/>
                </a:solidFill>
                <a:latin typeface="Arial Black" pitchFamily="34" charset="0"/>
              </a:rPr>
              <a:t>Magnetic Ground States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43000"/>
            <a:ext cx="9252469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Towards quantum magnetism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accent2"/>
                </a:solidFill>
              </a:rPr>
              <a:t> Characterization of new quantum phases</a:t>
            </a:r>
          </a:p>
          <a:p>
            <a:r>
              <a:rPr lang="en-US" dirty="0" smtClean="0"/>
              <a:t>density fluctuations to determine compressibility, spin susceptibility</a:t>
            </a:r>
            <a:br>
              <a:rPr lang="en-US" dirty="0" smtClean="0"/>
            </a:br>
            <a:r>
              <a:rPr lang="en-US" dirty="0" smtClean="0"/>
              <a:t>and temperature (MIT, ETH)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accent2"/>
                </a:solidFill>
              </a:rPr>
              <a:t> New cooling scheme</a:t>
            </a:r>
          </a:p>
          <a:p>
            <a:r>
              <a:rPr lang="en-US" dirty="0" smtClean="0"/>
              <a:t>spin gradient demagnetization cooling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964" y="1600200"/>
            <a:ext cx="85566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/>
                </a:solidFill>
              </a:rPr>
              <a:t>Challenge:</a:t>
            </a:r>
          </a:p>
          <a:p>
            <a:r>
              <a:rPr lang="en-US" sz="3200" dirty="0" smtClean="0"/>
              <a:t>To reach the low temperatures (entropies)</a:t>
            </a:r>
            <a:br>
              <a:rPr lang="en-US" sz="3200" dirty="0" smtClean="0"/>
            </a:br>
            <a:r>
              <a:rPr lang="en-US" sz="3200" dirty="0" smtClean="0"/>
              <a:t>necessary for magnetic ordering</a:t>
            </a:r>
          </a:p>
          <a:p>
            <a:endParaRPr lang="en-US" sz="3200" dirty="0" smtClean="0"/>
          </a:p>
          <a:p>
            <a:r>
              <a:rPr lang="en-US" sz="3200" dirty="0" smtClean="0"/>
              <a:t>Critical entropy for the Heisenberg </a:t>
            </a:r>
            <a:r>
              <a:rPr lang="en-US" sz="3200" dirty="0" err="1" smtClean="0"/>
              <a:t>antiferromagnet</a:t>
            </a:r>
            <a:r>
              <a:rPr lang="en-US" sz="3200" dirty="0" smtClean="0"/>
              <a:t>:</a:t>
            </a:r>
          </a:p>
          <a:p>
            <a:r>
              <a:rPr lang="en-US" sz="3200" dirty="0" smtClean="0"/>
              <a:t>S/</a:t>
            </a:r>
            <a:r>
              <a:rPr lang="en-US" sz="3200" dirty="0" err="1" smtClean="0"/>
              <a:t>Nk</a:t>
            </a:r>
            <a:r>
              <a:rPr lang="en-US" sz="3200" baseline="-25000" dirty="0" err="1" smtClean="0"/>
              <a:t>B</a:t>
            </a:r>
            <a:r>
              <a:rPr lang="en-US" sz="3200" dirty="0" smtClean="0"/>
              <a:t> = ln2/2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5028" name="Text Box 4"/>
          <p:cNvSpPr txBox="1">
            <a:spLocks noChangeArrowheads="1"/>
          </p:cNvSpPr>
          <p:nvPr/>
        </p:nvSpPr>
        <p:spPr bwMode="auto">
          <a:xfrm>
            <a:off x="425450" y="152400"/>
            <a:ext cx="1874838" cy="57943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smtClean="0">
                <a:solidFill>
                  <a:srgbClr val="0000FF"/>
                </a:solidFill>
              </a:rPr>
              <a:t>Fermions</a:t>
            </a:r>
          </a:p>
        </p:txBody>
      </p:sp>
      <p:pic>
        <p:nvPicPr>
          <p:cNvPr id="8065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838200"/>
            <a:ext cx="6162675" cy="10096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</p:pic>
      <p:sp>
        <p:nvSpPr>
          <p:cNvPr id="8065030" name="Text Box 6"/>
          <p:cNvSpPr txBox="1">
            <a:spLocks noChangeArrowheads="1"/>
          </p:cNvSpPr>
          <p:nvPr/>
        </p:nvSpPr>
        <p:spPr bwMode="auto">
          <a:xfrm>
            <a:off x="519113" y="2925763"/>
            <a:ext cx="1538287" cy="57943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smtClean="0">
                <a:solidFill>
                  <a:srgbClr val="0000FF"/>
                </a:solidFill>
              </a:rPr>
              <a:t>Bosons</a:t>
            </a:r>
          </a:p>
        </p:txBody>
      </p:sp>
      <p:sp>
        <p:nvSpPr>
          <p:cNvPr id="8065031" name="Text Box 7"/>
          <p:cNvSpPr txBox="1">
            <a:spLocks noChangeArrowheads="1"/>
          </p:cNvSpPr>
          <p:nvPr/>
        </p:nvSpPr>
        <p:spPr bwMode="auto">
          <a:xfrm>
            <a:off x="762000" y="1905000"/>
            <a:ext cx="5624513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mtClean="0">
                <a:solidFill>
                  <a:srgbClr val="000000"/>
                </a:solidFill>
              </a:rPr>
              <a:t>AF ordering requires T/T</a:t>
            </a:r>
            <a:r>
              <a:rPr lang="en-US" baseline="-25000" smtClean="0">
                <a:solidFill>
                  <a:srgbClr val="000000"/>
                </a:solidFill>
              </a:rPr>
              <a:t>F</a:t>
            </a:r>
            <a:r>
              <a:rPr lang="en-US" smtClean="0">
                <a:solidFill>
                  <a:srgbClr val="000000"/>
                </a:solidFill>
              </a:rPr>
              <a:t> </a:t>
            </a:r>
            <a:r>
              <a:rPr lang="en-US" smtClean="0">
                <a:solidFill>
                  <a:srgbClr val="000000"/>
                </a:solidFill>
                <a:sym typeface="Symbol" pitchFamily="18" charset="2"/>
              </a:rPr>
              <a:t> 0.02 … 0.07</a:t>
            </a:r>
          </a:p>
        </p:txBody>
      </p:sp>
      <p:pic>
        <p:nvPicPr>
          <p:cNvPr id="806503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50" y="3657600"/>
            <a:ext cx="8210550" cy="15525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</p:pic>
      <p:pic>
        <p:nvPicPr>
          <p:cNvPr id="806503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86575" y="5181600"/>
            <a:ext cx="2257425" cy="66516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</p:pic>
      <p:sp>
        <p:nvSpPr>
          <p:cNvPr id="8065034" name="AutoShape 10"/>
          <p:cNvSpPr>
            <a:spLocks/>
          </p:cNvSpPr>
          <p:nvPr/>
        </p:nvSpPr>
        <p:spPr bwMode="auto">
          <a:xfrm rot="16200000">
            <a:off x="5524500" y="4457700"/>
            <a:ext cx="304800" cy="1447800"/>
          </a:xfrm>
          <a:prstGeom prst="leftBrace">
            <a:avLst>
              <a:gd name="adj1" fmla="val 3958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en-US" b="1" smtClean="0">
              <a:solidFill>
                <a:srgbClr val="000000"/>
              </a:solidFill>
            </a:endParaRPr>
          </a:p>
        </p:txBody>
      </p:sp>
      <p:sp>
        <p:nvSpPr>
          <p:cNvPr id="8065035" name="Text Box 11"/>
          <p:cNvSpPr txBox="1">
            <a:spLocks noChangeArrowheads="1"/>
          </p:cNvSpPr>
          <p:nvPr/>
        </p:nvSpPr>
        <p:spPr bwMode="auto">
          <a:xfrm>
            <a:off x="5411788" y="5297488"/>
            <a:ext cx="608012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mtClean="0">
                <a:solidFill>
                  <a:srgbClr val="000000"/>
                </a:solidFill>
              </a:rPr>
              <a:t>3.6</a:t>
            </a:r>
          </a:p>
        </p:txBody>
      </p:sp>
      <p:sp>
        <p:nvSpPr>
          <p:cNvPr id="8065036" name="Text Box 12"/>
          <p:cNvSpPr txBox="1">
            <a:spLocks noChangeArrowheads="1"/>
          </p:cNvSpPr>
          <p:nvPr/>
        </p:nvSpPr>
        <p:spPr bwMode="auto">
          <a:xfrm>
            <a:off x="171450" y="5959475"/>
            <a:ext cx="8972550" cy="8223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mtClean="0">
                <a:solidFill>
                  <a:srgbClr val="000000"/>
                </a:solidFill>
              </a:rPr>
              <a:t>So far, entropies &lt; log2 have been reached, but not in a lattice (fermions) or with two component bosons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240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914525"/>
            <a:ext cx="7391040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240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1843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057400" y="6396335"/>
            <a:ext cx="51331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radial profiles of density and entropy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 bwMode="auto">
          <a:xfrm>
            <a:off x="3962400" y="5257800"/>
            <a:ext cx="1295400" cy="685800"/>
          </a:xfrm>
          <a:prstGeom prst="ellipse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762000"/>
            <a:ext cx="81035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Ultracold atoms to do “room-temperature” physics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1524000"/>
            <a:ext cx="687880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Fermions:  lowest T/T</a:t>
            </a:r>
            <a:r>
              <a:rPr lang="en-US" baseline="-25000" dirty="0" smtClean="0"/>
              <a:t>F</a:t>
            </a:r>
            <a:r>
              <a:rPr lang="en-US" dirty="0" smtClean="0"/>
              <a:t> achieved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for attractive interactions 0.03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for repulsive interactions 0.1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Electrons in metal:</a:t>
            </a:r>
          </a:p>
          <a:p>
            <a:r>
              <a:rPr lang="en-US" dirty="0" smtClean="0"/>
              <a:t>typical  T</a:t>
            </a:r>
            <a:r>
              <a:rPr lang="en-US" baseline="-25000" dirty="0" smtClean="0"/>
              <a:t>F</a:t>
            </a:r>
            <a:r>
              <a:rPr lang="en-US" dirty="0" smtClean="0"/>
              <a:t> is 30,000 K</a:t>
            </a:r>
          </a:p>
          <a:p>
            <a:r>
              <a:rPr lang="en-US" dirty="0" smtClean="0"/>
              <a:t>room temperature is  T/T</a:t>
            </a:r>
            <a:r>
              <a:rPr lang="en-US" baseline="-25000" dirty="0" smtClean="0"/>
              <a:t>F</a:t>
            </a:r>
            <a:r>
              <a:rPr lang="en-US" dirty="0" smtClean="0"/>
              <a:t> =0.01</a:t>
            </a:r>
          </a:p>
          <a:p>
            <a:endParaRPr lang="en-US" dirty="0" smtClean="0"/>
          </a:p>
          <a:p>
            <a:r>
              <a:rPr lang="en-US" dirty="0" smtClean="0"/>
              <a:t>				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71600" y="4419600"/>
            <a:ext cx="7239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BUT:  	neutral atoms have adjustable interactions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	can be used to have high </a:t>
            </a:r>
            <a:r>
              <a:rPr lang="en-US" dirty="0" err="1" smtClean="0">
                <a:solidFill>
                  <a:srgbClr val="FF0000"/>
                </a:solidFill>
              </a:rPr>
              <a:t>T</a:t>
            </a:r>
            <a:r>
              <a:rPr lang="en-US" baseline="-25000" dirty="0" err="1" smtClean="0">
                <a:solidFill>
                  <a:srgbClr val="FF0000"/>
                </a:solidFill>
              </a:rPr>
              <a:t>crit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	e.g. s-wave superfluidity at T/T</a:t>
            </a:r>
            <a:r>
              <a:rPr lang="en-US" baseline="-25000" dirty="0" smtClean="0">
                <a:solidFill>
                  <a:srgbClr val="FF0000"/>
                </a:solidFill>
              </a:rPr>
              <a:t>F</a:t>
            </a:r>
            <a:r>
              <a:rPr lang="en-US" dirty="0" smtClean="0">
                <a:solidFill>
                  <a:srgbClr val="FF0000"/>
                </a:solidFill>
              </a:rPr>
              <a:t> = 0.15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compared to </a:t>
            </a:r>
            <a:r>
              <a:rPr lang="en-US" baseline="30000" dirty="0" smtClean="0"/>
              <a:t>3</a:t>
            </a:r>
            <a:r>
              <a:rPr lang="en-US" dirty="0" smtClean="0"/>
              <a:t>He (T</a:t>
            </a:r>
            <a:r>
              <a:rPr lang="en-US" baseline="-25000" dirty="0" smtClean="0"/>
              <a:t>F</a:t>
            </a:r>
            <a:r>
              <a:rPr lang="en-US" dirty="0" smtClean="0"/>
              <a:t>=0.5 K): T/T</a:t>
            </a:r>
            <a:r>
              <a:rPr lang="en-US" baseline="-25000" dirty="0" smtClean="0"/>
              <a:t>F</a:t>
            </a:r>
            <a:r>
              <a:rPr lang="en-US" dirty="0" smtClean="0"/>
              <a:t> =0.02 is 10 </a:t>
            </a:r>
            <a:r>
              <a:rPr lang="en-US" dirty="0" err="1" smtClean="0"/>
              <a:t>mK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9970" name="Text Box 2"/>
          <p:cNvSpPr txBox="1">
            <a:spLocks noChangeArrowheads="1"/>
          </p:cNvSpPr>
          <p:nvPr/>
        </p:nvSpPr>
        <p:spPr bwMode="auto">
          <a:xfrm>
            <a:off x="49213" y="2641600"/>
            <a:ext cx="9023350" cy="1798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altLang="ko-KR" sz="4800">
                <a:solidFill>
                  <a:srgbClr val="0000FF"/>
                </a:solidFill>
                <a:ea typeface="굴림" pitchFamily="34" charset="-127"/>
              </a:rPr>
              <a:t>Rb lattice experiment @ MIT</a:t>
            </a:r>
            <a:br>
              <a:rPr lang="en-US" altLang="ko-KR" sz="4800">
                <a:solidFill>
                  <a:srgbClr val="0000FF"/>
                </a:solidFill>
                <a:ea typeface="굴림" pitchFamily="34" charset="-127"/>
              </a:rPr>
            </a:br>
            <a:r>
              <a:rPr lang="en-US" altLang="ko-KR" sz="3200">
                <a:ea typeface="굴림" pitchFamily="34" charset="-127"/>
              </a:rPr>
              <a:t>Towards quantum magnetism </a:t>
            </a:r>
            <a:br>
              <a:rPr lang="en-US" altLang="ko-KR" sz="3200">
                <a:ea typeface="굴림" pitchFamily="34" charset="-127"/>
              </a:rPr>
            </a:br>
            <a:r>
              <a:rPr lang="en-US" altLang="ko-KR" sz="3200">
                <a:ea typeface="굴림" pitchFamily="34" charset="-127"/>
              </a:rPr>
              <a:t>in a two-component Mott insulator</a:t>
            </a:r>
            <a:endParaRPr lang="en-US" sz="3200" b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4004" name="Text Box 4"/>
          <p:cNvSpPr txBox="1">
            <a:spLocks noChangeArrowheads="1"/>
          </p:cNvSpPr>
          <p:nvPr/>
        </p:nvSpPr>
        <p:spPr bwMode="auto">
          <a:xfrm>
            <a:off x="381000" y="381000"/>
            <a:ext cx="7000121" cy="120032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0" dirty="0" smtClean="0">
                <a:solidFill>
                  <a:srgbClr val="0000FF"/>
                </a:solidFill>
              </a:rPr>
              <a:t>Goal:</a:t>
            </a:r>
            <a:r>
              <a:rPr lang="en-US" b="0" dirty="0"/>
              <a:t/>
            </a:r>
            <a:br>
              <a:rPr lang="en-US" b="0" dirty="0"/>
            </a:br>
            <a:r>
              <a:rPr lang="en-US" b="0" dirty="0"/>
              <a:t>Magnetism of localized spins</a:t>
            </a:r>
          </a:p>
          <a:p>
            <a:pPr algn="l"/>
            <a:r>
              <a:rPr lang="en-US" b="0" dirty="0"/>
              <a:t>Requires TOTAL entropy to be less than N </a:t>
            </a:r>
            <a:r>
              <a:rPr lang="en-US" b="0" dirty="0" err="1"/>
              <a:t>k</a:t>
            </a:r>
            <a:r>
              <a:rPr lang="en-US" b="0" baseline="-25000" dirty="0" err="1"/>
              <a:t>B</a:t>
            </a:r>
            <a:r>
              <a:rPr lang="en-US" b="0" dirty="0"/>
              <a:t> </a:t>
            </a:r>
            <a:r>
              <a:rPr lang="en-US" b="0" dirty="0" smtClean="0"/>
              <a:t>log2</a:t>
            </a:r>
            <a:endParaRPr lang="en-US" b="0" dirty="0"/>
          </a:p>
        </p:txBody>
      </p:sp>
      <p:sp>
        <p:nvSpPr>
          <p:cNvPr id="8064005" name="Text Box 5"/>
          <p:cNvSpPr txBox="1">
            <a:spLocks noChangeArrowheads="1"/>
          </p:cNvSpPr>
          <p:nvPr/>
        </p:nvSpPr>
        <p:spPr bwMode="auto">
          <a:xfrm>
            <a:off x="4251325" y="5678488"/>
            <a:ext cx="184150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b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860425" y="2035175"/>
            <a:ext cx="6149975" cy="4670425"/>
            <a:chOff x="3561" y="1956"/>
            <a:chExt cx="2154" cy="1636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3561" y="1956"/>
              <a:ext cx="2154" cy="1636"/>
              <a:chOff x="3648" y="2016"/>
              <a:chExt cx="1920" cy="1458"/>
            </a:xfrm>
          </p:grpSpPr>
          <p:pic>
            <p:nvPicPr>
              <p:cNvPr id="8064008" name="Picture 8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696" y="2064"/>
                <a:ext cx="1872" cy="14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8064009" name="Rectangle 9"/>
              <p:cNvSpPr>
                <a:spLocks noChangeArrowheads="1"/>
              </p:cNvSpPr>
              <p:nvPr/>
            </p:nvSpPr>
            <p:spPr bwMode="auto">
              <a:xfrm>
                <a:off x="3648" y="2016"/>
                <a:ext cx="336" cy="24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8064010" name="Picture 10" descr="Blue Ato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16" y="2625"/>
              <a:ext cx="93" cy="89"/>
            </a:xfrm>
            <a:prstGeom prst="rect">
              <a:avLst/>
            </a:prstGeom>
            <a:noFill/>
          </p:spPr>
        </p:pic>
        <p:pic>
          <p:nvPicPr>
            <p:cNvPr id="8064011" name="Picture 11" descr="Blue Ato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00" y="2898"/>
              <a:ext cx="92" cy="89"/>
            </a:xfrm>
            <a:prstGeom prst="rect">
              <a:avLst/>
            </a:prstGeom>
            <a:noFill/>
          </p:spPr>
        </p:pic>
        <p:pic>
          <p:nvPicPr>
            <p:cNvPr id="8064012" name="Picture 12" descr="Blue Atom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91" y="2607"/>
              <a:ext cx="92" cy="90"/>
            </a:xfrm>
            <a:prstGeom prst="rect">
              <a:avLst/>
            </a:prstGeom>
            <a:noFill/>
          </p:spPr>
        </p:pic>
        <p:pic>
          <p:nvPicPr>
            <p:cNvPr id="8064013" name="Picture 13" descr="Blue Ato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45" y="2345"/>
              <a:ext cx="92" cy="89"/>
            </a:xfrm>
            <a:prstGeom prst="rect">
              <a:avLst/>
            </a:prstGeom>
            <a:noFill/>
          </p:spPr>
        </p:pic>
        <p:pic>
          <p:nvPicPr>
            <p:cNvPr id="8064014" name="Picture 14" descr="Blue Ato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93" y="2345"/>
              <a:ext cx="92" cy="89"/>
            </a:xfrm>
            <a:prstGeom prst="rect">
              <a:avLst/>
            </a:prstGeom>
            <a:noFill/>
          </p:spPr>
        </p:pic>
        <p:pic>
          <p:nvPicPr>
            <p:cNvPr id="8064015" name="Picture 15" descr="Blue Ato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69" y="2600"/>
              <a:ext cx="92" cy="89"/>
            </a:xfrm>
            <a:prstGeom prst="rect">
              <a:avLst/>
            </a:prstGeom>
            <a:noFill/>
          </p:spPr>
        </p:pic>
        <p:pic>
          <p:nvPicPr>
            <p:cNvPr id="8064016" name="Picture 16" descr="Blue Atom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390" y="2904"/>
              <a:ext cx="98" cy="95"/>
            </a:xfrm>
            <a:prstGeom prst="rect">
              <a:avLst/>
            </a:prstGeom>
            <a:noFill/>
          </p:spPr>
        </p:pic>
        <p:pic>
          <p:nvPicPr>
            <p:cNvPr id="8064017" name="Picture 17" descr="Blue Atom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395" y="3213"/>
              <a:ext cx="107" cy="104"/>
            </a:xfrm>
            <a:prstGeom prst="rect">
              <a:avLst/>
            </a:prstGeom>
            <a:noFill/>
          </p:spPr>
        </p:pic>
        <p:pic>
          <p:nvPicPr>
            <p:cNvPr id="8064018" name="Picture 18" descr="Blue Atom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792" y="3210"/>
              <a:ext cx="108" cy="104"/>
            </a:xfrm>
            <a:prstGeom prst="rect">
              <a:avLst/>
            </a:prstGeom>
            <a:noFill/>
          </p:spPr>
        </p:pic>
        <p:pic>
          <p:nvPicPr>
            <p:cNvPr id="8064019" name="Picture 19" descr="Blue Atom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789" y="2894"/>
              <a:ext cx="98" cy="95"/>
            </a:xfrm>
            <a:prstGeom prst="rect">
              <a:avLst/>
            </a:prstGeom>
            <a:noFill/>
          </p:spPr>
        </p:pic>
        <p:pic>
          <p:nvPicPr>
            <p:cNvPr id="8064020" name="Picture 20" descr="Blue Atom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169" y="2881"/>
              <a:ext cx="102" cy="99"/>
            </a:xfrm>
            <a:prstGeom prst="rect">
              <a:avLst/>
            </a:prstGeom>
            <a:noFill/>
          </p:spPr>
        </p:pic>
        <p:pic>
          <p:nvPicPr>
            <p:cNvPr id="8064021" name="Picture 21" descr="Blue Ato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45" y="2602"/>
              <a:ext cx="92" cy="8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1154" name="Text Box 2"/>
          <p:cNvSpPr txBox="1">
            <a:spLocks noChangeArrowheads="1"/>
          </p:cNvSpPr>
          <p:nvPr/>
        </p:nvSpPr>
        <p:spPr bwMode="auto">
          <a:xfrm>
            <a:off x="76200" y="1066800"/>
            <a:ext cx="9113838" cy="1066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 smtClean="0">
                <a:solidFill>
                  <a:srgbClr val="333399"/>
                </a:solidFill>
              </a:rPr>
              <a:t>Superconductors and other modern materials </a:t>
            </a:r>
            <a:br>
              <a:rPr lang="en-US" sz="3200" b="1" smtClean="0">
                <a:solidFill>
                  <a:srgbClr val="333399"/>
                </a:solidFill>
              </a:rPr>
            </a:br>
            <a:r>
              <a:rPr lang="en-US" sz="3200" b="1" smtClean="0">
                <a:solidFill>
                  <a:srgbClr val="333399"/>
                </a:solidFill>
              </a:rPr>
              <a:t>still have many unresolved mysteries</a:t>
            </a:r>
          </a:p>
        </p:txBody>
      </p:sp>
      <p:sp>
        <p:nvSpPr>
          <p:cNvPr id="7601155" name="Text Box 3"/>
          <p:cNvSpPr txBox="1">
            <a:spLocks noChangeArrowheads="1"/>
          </p:cNvSpPr>
          <p:nvPr/>
        </p:nvSpPr>
        <p:spPr bwMode="auto">
          <a:xfrm>
            <a:off x="1371600" y="3048000"/>
            <a:ext cx="6569075" cy="15541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1" smtClean="0">
                <a:solidFill>
                  <a:srgbClr val="000000"/>
                </a:solidFill>
              </a:rPr>
              <a:t>What is the simplest system to study superfluidity and magnetism?</a:t>
            </a:r>
          </a:p>
        </p:txBody>
      </p:sp>
      <p:sp>
        <p:nvSpPr>
          <p:cNvPr id="7601156" name="Text Box 4"/>
          <p:cNvSpPr txBox="1">
            <a:spLocks noChangeArrowheads="1"/>
          </p:cNvSpPr>
          <p:nvPr/>
        </p:nvSpPr>
        <p:spPr bwMode="auto">
          <a:xfrm>
            <a:off x="3124200" y="5029200"/>
            <a:ext cx="2482850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</a:rPr>
              <a:t>A dilute gas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01155" grpId="0"/>
      <p:bldP spid="760115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162" name="Text Box 2"/>
          <p:cNvSpPr txBox="1">
            <a:spLocks noChangeArrowheads="1"/>
          </p:cNvSpPr>
          <p:nvPr/>
        </p:nvSpPr>
        <p:spPr bwMode="auto">
          <a:xfrm>
            <a:off x="560388" y="228600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endParaRPr lang="en-US" sz="3200">
              <a:latin typeface="Times" pitchFamily="18" charset="0"/>
            </a:endParaRPr>
          </a:p>
        </p:txBody>
      </p:sp>
      <p:sp>
        <p:nvSpPr>
          <p:cNvPr id="8028163" name="Text Box 3"/>
          <p:cNvSpPr txBox="1">
            <a:spLocks noChangeArrowheads="1"/>
          </p:cNvSpPr>
          <p:nvPr/>
        </p:nvSpPr>
        <p:spPr bwMode="auto">
          <a:xfrm>
            <a:off x="0" y="2008188"/>
            <a:ext cx="8156575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>
              <a:lnSpc>
                <a:spcPct val="170000"/>
              </a:lnSpc>
              <a:buFontTx/>
              <a:buChar char="•"/>
            </a:pPr>
            <a:r>
              <a:rPr lang="en-US" b="0">
                <a:cs typeface="Arial" pitchFamily="34" charset="0"/>
              </a:rPr>
              <a:t> equal mix of (2,-2) and (2, 2) states (or (1,-1))</a:t>
            </a:r>
          </a:p>
          <a:p>
            <a:pPr algn="l" eaLnBrk="0" hangingPunct="0">
              <a:lnSpc>
                <a:spcPct val="170000"/>
              </a:lnSpc>
            </a:pPr>
            <a:r>
              <a:rPr lang="en-US" b="0">
                <a:cs typeface="Arial" pitchFamily="34" charset="0"/>
              </a:rPr>
              <a:t>• Variable B-field gradient</a:t>
            </a:r>
          </a:p>
          <a:p>
            <a:pPr algn="l" eaLnBrk="0" hangingPunct="0">
              <a:lnSpc>
                <a:spcPct val="170000"/>
              </a:lnSpc>
            </a:pPr>
            <a:r>
              <a:rPr lang="en-US" b="0">
                <a:cs typeface="Arial" pitchFamily="34" charset="0"/>
              </a:rPr>
              <a:t>• Polarization contrast imaging (or two absorption pictures):</a:t>
            </a:r>
            <a:br>
              <a:rPr lang="en-US" b="0">
                <a:cs typeface="Arial" pitchFamily="34" charset="0"/>
              </a:rPr>
            </a:br>
            <a:r>
              <a:rPr lang="en-US" b="0">
                <a:cs typeface="Arial" pitchFamily="34" charset="0"/>
              </a:rPr>
              <a:t>  2,+2 (or (1,-1) black, 2,-2 white</a:t>
            </a:r>
          </a:p>
        </p:txBody>
      </p:sp>
      <p:pic>
        <p:nvPicPr>
          <p:cNvPr id="80281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532313"/>
            <a:ext cx="1863725" cy="1631950"/>
          </a:xfrm>
          <a:prstGeom prst="rect">
            <a:avLst/>
          </a:prstGeom>
          <a:noFill/>
        </p:spPr>
      </p:pic>
      <p:pic>
        <p:nvPicPr>
          <p:cNvPr id="802816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4532313"/>
            <a:ext cx="1676400" cy="1604962"/>
          </a:xfrm>
          <a:prstGeom prst="rect">
            <a:avLst/>
          </a:prstGeom>
          <a:noFill/>
        </p:spPr>
      </p:pic>
      <p:sp>
        <p:nvSpPr>
          <p:cNvPr id="8028166" name="Text Box 6"/>
          <p:cNvSpPr txBox="1">
            <a:spLocks noChangeArrowheads="1"/>
          </p:cNvSpPr>
          <p:nvPr/>
        </p:nvSpPr>
        <p:spPr bwMode="auto">
          <a:xfrm>
            <a:off x="1508125" y="6096000"/>
            <a:ext cx="785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>
                <a:cs typeface="Arial" pitchFamily="34" charset="0"/>
              </a:rPr>
              <a:t>2,+2</a:t>
            </a:r>
          </a:p>
        </p:txBody>
      </p:sp>
      <p:sp>
        <p:nvSpPr>
          <p:cNvPr id="8028167" name="Text Box 7"/>
          <p:cNvSpPr txBox="1">
            <a:spLocks noChangeArrowheads="1"/>
          </p:cNvSpPr>
          <p:nvPr/>
        </p:nvSpPr>
        <p:spPr bwMode="auto">
          <a:xfrm>
            <a:off x="4419600" y="6096000"/>
            <a:ext cx="709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>
                <a:cs typeface="Arial" pitchFamily="34" charset="0"/>
              </a:rPr>
              <a:t>2,-2</a:t>
            </a:r>
          </a:p>
        </p:txBody>
      </p:sp>
      <p:sp>
        <p:nvSpPr>
          <p:cNvPr id="8028168" name="Text Box 8"/>
          <p:cNvSpPr txBox="1">
            <a:spLocks noChangeArrowheads="1"/>
          </p:cNvSpPr>
          <p:nvPr/>
        </p:nvSpPr>
        <p:spPr bwMode="auto">
          <a:xfrm>
            <a:off x="381000" y="76200"/>
            <a:ext cx="7924800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 b="0">
                <a:solidFill>
                  <a:srgbClr val="000099"/>
                </a:solidFill>
              </a:rPr>
              <a:t>Two component Bosons for Quantum Magnetism</a:t>
            </a:r>
          </a:p>
        </p:txBody>
      </p:sp>
      <p:sp>
        <p:nvSpPr>
          <p:cNvPr id="8028169" name="Text Box 9"/>
          <p:cNvSpPr txBox="1">
            <a:spLocks noChangeArrowheads="1"/>
          </p:cNvSpPr>
          <p:nvPr/>
        </p:nvSpPr>
        <p:spPr bwMode="auto">
          <a:xfrm>
            <a:off x="152400" y="685800"/>
            <a:ext cx="8285163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0"/>
              <a:t>Before we can mix them, we have to control their separation</a:t>
            </a:r>
          </a:p>
        </p:txBody>
      </p:sp>
      <p:sp>
        <p:nvSpPr>
          <p:cNvPr id="8028170" name="Text Box 10"/>
          <p:cNvSpPr txBox="1">
            <a:spLocks noChangeArrowheads="1"/>
          </p:cNvSpPr>
          <p:nvPr/>
        </p:nvSpPr>
        <p:spPr bwMode="auto">
          <a:xfrm>
            <a:off x="228600" y="1309688"/>
            <a:ext cx="4956175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 b="0">
                <a:solidFill>
                  <a:srgbClr val="FF0000"/>
                </a:solidFill>
              </a:rPr>
              <a:t>Two component Mott insulator</a:t>
            </a:r>
          </a:p>
        </p:txBody>
      </p:sp>
      <p:pic>
        <p:nvPicPr>
          <p:cNvPr id="8028171" name="Picture 11" descr="Slide2"/>
          <p:cNvPicPr>
            <a:picLocks noChangeAspect="1" noChangeArrowheads="1"/>
          </p:cNvPicPr>
          <p:nvPr/>
        </p:nvPicPr>
        <p:blipFill>
          <a:blip r:embed="rId5" cstate="print"/>
          <a:srcRect l="20796" t="11554" r="58408" b="75241"/>
          <a:stretch>
            <a:fillRect/>
          </a:stretch>
        </p:blipFill>
        <p:spPr bwMode="auto">
          <a:xfrm>
            <a:off x="6172200" y="4608513"/>
            <a:ext cx="2743200" cy="1306512"/>
          </a:xfrm>
          <a:prstGeom prst="rect">
            <a:avLst/>
          </a:prstGeom>
          <a:noFill/>
        </p:spPr>
      </p:pic>
      <p:sp>
        <p:nvSpPr>
          <p:cNvPr id="8028172" name="Text Box 12"/>
          <p:cNvSpPr txBox="1">
            <a:spLocks noChangeArrowheads="1"/>
          </p:cNvSpPr>
          <p:nvPr/>
        </p:nvSpPr>
        <p:spPr bwMode="auto">
          <a:xfrm>
            <a:off x="6613525" y="6096000"/>
            <a:ext cx="1184275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0"/>
              <a:t>Mixture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0210" name="Rectangle 2"/>
          <p:cNvSpPr>
            <a:spLocks noChangeArrowheads="1"/>
          </p:cNvSpPr>
          <p:nvPr/>
        </p:nvSpPr>
        <p:spPr bwMode="auto">
          <a:xfrm>
            <a:off x="304800" y="1447800"/>
            <a:ext cx="8839200" cy="120032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b="0" dirty="0" smtClean="0"/>
              <a:t>• Spins </a:t>
            </a:r>
            <a:r>
              <a:rPr lang="en-US" b="0" dirty="0"/>
              <a:t>separate in a magnetic field gradient (1 G/cm typical)</a:t>
            </a:r>
          </a:p>
          <a:p>
            <a:pPr algn="l"/>
            <a:r>
              <a:rPr lang="en-US" b="0" dirty="0" smtClean="0"/>
              <a:t>• At </a:t>
            </a:r>
            <a:r>
              <a:rPr lang="en-US" b="0" dirty="0"/>
              <a:t>zero temperature:  sharp </a:t>
            </a:r>
            <a:r>
              <a:rPr lang="en-US" b="0" dirty="0" smtClean="0"/>
              <a:t>boundary</a:t>
            </a:r>
          </a:p>
          <a:p>
            <a:pPr algn="l">
              <a:buFont typeface="Arial" pitchFamily="34" charset="0"/>
              <a:buChar char="•"/>
            </a:pPr>
            <a:r>
              <a:rPr lang="en-US" b="0" dirty="0" smtClean="0"/>
              <a:t> At </a:t>
            </a:r>
            <a:r>
              <a:rPr lang="en-US" b="0" dirty="0"/>
              <a:t>non-zero temperatures:  finite boundary </a:t>
            </a:r>
            <a:r>
              <a:rPr lang="en-US" b="0" dirty="0" smtClean="0"/>
              <a:t>region</a:t>
            </a:r>
            <a:endParaRPr lang="en-US" b="0" dirty="0"/>
          </a:p>
        </p:txBody>
      </p:sp>
      <p:pic>
        <p:nvPicPr>
          <p:cNvPr id="80302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5105400"/>
            <a:ext cx="4762500" cy="16668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</p:pic>
      <p:sp>
        <p:nvSpPr>
          <p:cNvPr id="8030212" name="Rectangle 4"/>
          <p:cNvSpPr>
            <a:spLocks noChangeArrowheads="1"/>
          </p:cNvSpPr>
          <p:nvPr/>
        </p:nvSpPr>
        <p:spPr bwMode="auto">
          <a:xfrm>
            <a:off x="1674813" y="152400"/>
            <a:ext cx="5683250" cy="9461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00FF"/>
                </a:solidFill>
              </a:rPr>
              <a:t>Spin Gradient Thermometry</a:t>
            </a:r>
            <a:br>
              <a:rPr lang="en-US" sz="2800">
                <a:solidFill>
                  <a:srgbClr val="0000FF"/>
                </a:solidFill>
              </a:rPr>
            </a:br>
            <a:r>
              <a:rPr lang="en-US" sz="2800">
                <a:solidFill>
                  <a:srgbClr val="0000FF"/>
                </a:solidFill>
              </a:rPr>
              <a:t> in a 2-component Mott insulator</a:t>
            </a:r>
          </a:p>
        </p:txBody>
      </p:sp>
      <p:pic>
        <p:nvPicPr>
          <p:cNvPr id="80302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3657600"/>
            <a:ext cx="6238875" cy="12287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2258" name="Rectangle 2"/>
          <p:cNvSpPr>
            <a:spLocks noChangeArrowheads="1"/>
          </p:cNvSpPr>
          <p:nvPr/>
        </p:nvSpPr>
        <p:spPr bwMode="auto">
          <a:xfrm>
            <a:off x="304800" y="76200"/>
            <a:ext cx="8470589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 dirty="0" smtClean="0">
                <a:solidFill>
                  <a:srgbClr val="000099"/>
                </a:solidFill>
              </a:rPr>
              <a:t>Spin Gradient </a:t>
            </a:r>
            <a:r>
              <a:rPr lang="en-US" sz="2800" dirty="0">
                <a:solidFill>
                  <a:srgbClr val="000099"/>
                </a:solidFill>
              </a:rPr>
              <a:t>Thermometry in the Mott Insulator</a:t>
            </a:r>
          </a:p>
        </p:txBody>
      </p:sp>
      <p:sp>
        <p:nvSpPr>
          <p:cNvPr id="8032259" name="Text Box 3"/>
          <p:cNvSpPr txBox="1">
            <a:spLocks noChangeArrowheads="1"/>
          </p:cNvSpPr>
          <p:nvPr/>
        </p:nvSpPr>
        <p:spPr bwMode="auto">
          <a:xfrm>
            <a:off x="2362200" y="5638800"/>
            <a:ext cx="981075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/>
              <a:t>52 nK</a:t>
            </a:r>
          </a:p>
        </p:txBody>
      </p:sp>
      <p:sp>
        <p:nvSpPr>
          <p:cNvPr id="8032260" name="Text Box 4"/>
          <p:cNvSpPr txBox="1">
            <a:spLocks noChangeArrowheads="1"/>
          </p:cNvSpPr>
          <p:nvPr/>
        </p:nvSpPr>
        <p:spPr bwMode="auto">
          <a:xfrm>
            <a:off x="5478463" y="5562600"/>
            <a:ext cx="1150937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/>
              <a:t>296 nK</a:t>
            </a:r>
          </a:p>
        </p:txBody>
      </p:sp>
      <p:pic>
        <p:nvPicPr>
          <p:cNvPr id="803226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675" y="1304925"/>
            <a:ext cx="6715125" cy="43338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</p:pic>
      <p:sp>
        <p:nvSpPr>
          <p:cNvPr id="8032262" name="Rectangle 6"/>
          <p:cNvSpPr>
            <a:spLocks noChangeArrowheads="1"/>
          </p:cNvSpPr>
          <p:nvPr/>
        </p:nvSpPr>
        <p:spPr bwMode="auto">
          <a:xfrm>
            <a:off x="-76200" y="6107539"/>
            <a:ext cx="9294813" cy="83099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 eaLnBrk="0" hangingPunct="0">
              <a:tabLst>
                <a:tab pos="342900" algn="l"/>
              </a:tabLst>
            </a:pPr>
            <a:r>
              <a:rPr lang="en-US" b="0" dirty="0">
                <a:solidFill>
                  <a:srgbClr val="990033"/>
                </a:solidFill>
              </a:rPr>
              <a:t>D.M. Weld, P. Medley, H. Miyake, D. </a:t>
            </a:r>
            <a:r>
              <a:rPr lang="en-US" b="0" dirty="0" err="1">
                <a:solidFill>
                  <a:srgbClr val="990033"/>
                </a:solidFill>
              </a:rPr>
              <a:t>Hucul</a:t>
            </a:r>
            <a:r>
              <a:rPr lang="en-US" b="0" dirty="0">
                <a:solidFill>
                  <a:srgbClr val="990033"/>
                </a:solidFill>
              </a:rPr>
              <a:t>, D.E. Pritchard, W. K., </a:t>
            </a:r>
            <a:r>
              <a:rPr lang="en-US" b="0" dirty="0" smtClean="0">
                <a:solidFill>
                  <a:srgbClr val="990033"/>
                </a:solidFill>
              </a:rPr>
              <a:t>Phys. Rev. </a:t>
            </a:r>
            <a:r>
              <a:rPr lang="en-US" b="0" dirty="0" err="1" smtClean="0">
                <a:solidFill>
                  <a:srgbClr val="990033"/>
                </a:solidFill>
              </a:rPr>
              <a:t>Lett</a:t>
            </a:r>
            <a:r>
              <a:rPr lang="en-US" b="0" dirty="0" smtClean="0">
                <a:solidFill>
                  <a:srgbClr val="990033"/>
                </a:solidFill>
              </a:rPr>
              <a:t>. 103, 245301 (2009).</a:t>
            </a:r>
            <a:endParaRPr lang="en-US" b="0" dirty="0">
              <a:solidFill>
                <a:srgbClr val="990033"/>
              </a:solidFill>
            </a:endParaRPr>
          </a:p>
        </p:txBody>
      </p:sp>
      <p:sp>
        <p:nvSpPr>
          <p:cNvPr id="7" name="Rectangle 1031"/>
          <p:cNvSpPr>
            <a:spLocks noChangeArrowheads="1"/>
          </p:cNvSpPr>
          <p:nvPr/>
        </p:nvSpPr>
        <p:spPr bwMode="auto">
          <a:xfrm>
            <a:off x="2590800" y="762000"/>
            <a:ext cx="928688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b="0" dirty="0">
                <a:solidFill>
                  <a:srgbClr val="1820FF"/>
                </a:solidFill>
                <a:latin typeface="Arial Black" pitchFamily="34" charset="0"/>
              </a:rPr>
              <a:t>Cold</a:t>
            </a:r>
          </a:p>
        </p:txBody>
      </p:sp>
      <p:sp>
        <p:nvSpPr>
          <p:cNvPr id="8" name="Rectangle 1032"/>
          <p:cNvSpPr>
            <a:spLocks noChangeArrowheads="1"/>
          </p:cNvSpPr>
          <p:nvPr/>
        </p:nvSpPr>
        <p:spPr bwMode="auto">
          <a:xfrm>
            <a:off x="5715000" y="766762"/>
            <a:ext cx="776288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b="0">
                <a:solidFill>
                  <a:srgbClr val="FF152A"/>
                </a:solidFill>
                <a:latin typeface="Arial Black" pitchFamily="34" charset="0"/>
              </a:rPr>
              <a:t>Hot</a:t>
            </a:r>
            <a:endParaRPr lang="en-US" b="0">
              <a:solidFill>
                <a:srgbClr val="1820FF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53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833735"/>
            <a:ext cx="71913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66637" y="4029670"/>
            <a:ext cx="1624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Simulation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19600" y="4034135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Experiment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315200" y="993338"/>
            <a:ext cx="14318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0.7 G/cm</a:t>
            </a:r>
          </a:p>
          <a:p>
            <a:r>
              <a:rPr lang="en-US" dirty="0" smtClean="0"/>
              <a:t>6 </a:t>
            </a:r>
            <a:r>
              <a:rPr lang="en-US" dirty="0" err="1" smtClean="0"/>
              <a:t>nK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315200" y="1976735"/>
            <a:ext cx="16033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0.06 G/cm</a:t>
            </a:r>
          </a:p>
          <a:p>
            <a:r>
              <a:rPr lang="en-US" dirty="0" smtClean="0"/>
              <a:t>2 </a:t>
            </a:r>
            <a:r>
              <a:rPr lang="en-US" dirty="0" err="1" smtClean="0"/>
              <a:t>nK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239000" y="2967335"/>
            <a:ext cx="19463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0.0024 G/cm</a:t>
            </a:r>
          </a:p>
          <a:p>
            <a:r>
              <a:rPr lang="en-US" dirty="0" smtClean="0"/>
              <a:t>0.4 </a:t>
            </a:r>
            <a:r>
              <a:rPr lang="en-US" dirty="0" err="1" smtClean="0"/>
              <a:t>nK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4960203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Simulation includes buoyancy effect due to slightly different scattering lengths of the two states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24735" y="6019800"/>
            <a:ext cx="76192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rgbClr val="990033"/>
                </a:solidFill>
              </a:rPr>
              <a:t>D.M. Weld, H. Miyake, P. Medley, D.E. Pritchard, W. K.</a:t>
            </a:r>
          </a:p>
          <a:p>
            <a:pPr algn="r"/>
            <a:r>
              <a:rPr lang="en-US" dirty="0" smtClean="0">
                <a:solidFill>
                  <a:srgbClr val="990033"/>
                </a:solidFill>
              </a:rPr>
              <a:t> arXiv:1008.4610</a:t>
            </a:r>
            <a:endParaRPr lang="en-US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0450" name="Text Box 2"/>
          <p:cNvSpPr txBox="1">
            <a:spLocks noChangeArrowheads="1"/>
          </p:cNvSpPr>
          <p:nvPr/>
        </p:nvSpPr>
        <p:spPr bwMode="auto">
          <a:xfrm>
            <a:off x="478246" y="304800"/>
            <a:ext cx="7585731" cy="5847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3200" b="0" dirty="0" smtClean="0">
                <a:solidFill>
                  <a:srgbClr val="FF0000"/>
                </a:solidFill>
              </a:rPr>
              <a:t>Next:  </a:t>
            </a:r>
            <a:r>
              <a:rPr lang="en-US" sz="3200" b="0" dirty="0" smtClean="0">
                <a:solidFill>
                  <a:srgbClr val="0000FF"/>
                </a:solidFill>
              </a:rPr>
              <a:t>Use </a:t>
            </a:r>
            <a:r>
              <a:rPr lang="en-US" sz="3200" b="0" dirty="0">
                <a:solidFill>
                  <a:srgbClr val="0000FF"/>
                </a:solidFill>
              </a:rPr>
              <a:t>field gradient </a:t>
            </a:r>
            <a:r>
              <a:rPr lang="en-US" sz="3200" b="0" dirty="0" smtClean="0">
                <a:solidFill>
                  <a:srgbClr val="0000FF"/>
                </a:solidFill>
              </a:rPr>
              <a:t>for </a:t>
            </a:r>
            <a:r>
              <a:rPr lang="en-US" sz="3200" b="0" dirty="0">
                <a:solidFill>
                  <a:srgbClr val="0000FF"/>
                </a:solidFill>
              </a:rPr>
              <a:t>manipulation</a:t>
            </a:r>
          </a:p>
        </p:txBody>
      </p:sp>
      <p:sp>
        <p:nvSpPr>
          <p:cNvPr id="8040451" name="Text Box 3"/>
          <p:cNvSpPr txBox="1">
            <a:spLocks noChangeArrowheads="1"/>
          </p:cNvSpPr>
          <p:nvPr/>
        </p:nvSpPr>
        <p:spPr bwMode="auto">
          <a:xfrm>
            <a:off x="990600" y="2351782"/>
            <a:ext cx="6264857" cy="107721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3200" b="0" dirty="0" smtClean="0"/>
              <a:t>Adiabatic </a:t>
            </a:r>
            <a:r>
              <a:rPr lang="en-US" sz="3200" b="0" dirty="0"/>
              <a:t>change: </a:t>
            </a:r>
            <a:endParaRPr lang="en-US" sz="3200" b="0" dirty="0" smtClean="0"/>
          </a:p>
          <a:p>
            <a:pPr algn="l"/>
            <a:r>
              <a:rPr lang="en-US" sz="3200" b="0" dirty="0" smtClean="0"/>
              <a:t>adiabatic </a:t>
            </a:r>
            <a:r>
              <a:rPr lang="en-US" sz="3200" b="0" dirty="0"/>
              <a:t>cooling of Mott insulator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5400" y="228600"/>
            <a:ext cx="6629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99"/>
                </a:solidFill>
              </a:rPr>
              <a:t>Adiabatic demagnetization cooling</a:t>
            </a:r>
            <a:endParaRPr lang="en-US" sz="2800" dirty="0"/>
          </a:p>
        </p:txBody>
      </p:sp>
      <p:grpSp>
        <p:nvGrpSpPr>
          <p:cNvPr id="2" name="Group 63"/>
          <p:cNvGrpSpPr/>
          <p:nvPr/>
        </p:nvGrpSpPr>
        <p:grpSpPr>
          <a:xfrm>
            <a:off x="261321" y="2302934"/>
            <a:ext cx="1552112" cy="3259667"/>
            <a:chOff x="693832" y="1828800"/>
            <a:chExt cx="1552112" cy="1600200"/>
          </a:xfrm>
        </p:grpSpPr>
        <p:cxnSp>
          <p:nvCxnSpPr>
            <p:cNvPr id="54" name="Straight Connector 53"/>
            <p:cNvCxnSpPr/>
            <p:nvPr/>
          </p:nvCxnSpPr>
          <p:spPr bwMode="auto">
            <a:xfrm>
              <a:off x="721944" y="3429000"/>
              <a:ext cx="1524000" cy="0"/>
            </a:xfrm>
            <a:prstGeom prst="line">
              <a:avLst/>
            </a:prstGeom>
            <a:solidFill>
              <a:srgbClr val="FFFF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Straight Connector 54"/>
            <p:cNvCxnSpPr/>
            <p:nvPr/>
          </p:nvCxnSpPr>
          <p:spPr bwMode="auto">
            <a:xfrm>
              <a:off x="717928" y="3200400"/>
              <a:ext cx="1524000" cy="0"/>
            </a:xfrm>
            <a:prstGeom prst="line">
              <a:avLst/>
            </a:prstGeom>
            <a:solidFill>
              <a:srgbClr val="FFFF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>
              <a:off x="713912" y="2971800"/>
              <a:ext cx="1524000" cy="0"/>
            </a:xfrm>
            <a:prstGeom prst="line">
              <a:avLst/>
            </a:prstGeom>
            <a:solidFill>
              <a:srgbClr val="FFFF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 bwMode="auto">
            <a:xfrm>
              <a:off x="709896" y="2743200"/>
              <a:ext cx="1524000" cy="0"/>
            </a:xfrm>
            <a:prstGeom prst="line">
              <a:avLst/>
            </a:prstGeom>
            <a:solidFill>
              <a:srgbClr val="FFFF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>
              <a:off x="705880" y="2514600"/>
              <a:ext cx="1524000" cy="0"/>
            </a:xfrm>
            <a:prstGeom prst="line">
              <a:avLst/>
            </a:prstGeom>
            <a:solidFill>
              <a:srgbClr val="FFFF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>
              <a:off x="701864" y="2286000"/>
              <a:ext cx="1524000" cy="0"/>
            </a:xfrm>
            <a:prstGeom prst="line">
              <a:avLst/>
            </a:prstGeom>
            <a:solidFill>
              <a:srgbClr val="FFFF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 bwMode="auto">
            <a:xfrm>
              <a:off x="697848" y="2057400"/>
              <a:ext cx="1524000" cy="0"/>
            </a:xfrm>
            <a:prstGeom prst="line">
              <a:avLst/>
            </a:prstGeom>
            <a:solidFill>
              <a:srgbClr val="FFFF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 bwMode="auto">
            <a:xfrm>
              <a:off x="693832" y="1828800"/>
              <a:ext cx="1524000" cy="0"/>
            </a:xfrm>
            <a:prstGeom prst="line">
              <a:avLst/>
            </a:prstGeom>
            <a:solidFill>
              <a:srgbClr val="FFFF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76" name="Oval 75"/>
          <p:cNvSpPr/>
          <p:nvPr/>
        </p:nvSpPr>
        <p:spPr bwMode="auto">
          <a:xfrm>
            <a:off x="349529" y="5486400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7" name="Oval 76"/>
          <p:cNvSpPr/>
          <p:nvPr/>
        </p:nvSpPr>
        <p:spPr bwMode="auto">
          <a:xfrm>
            <a:off x="562089" y="5486400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8" name="Oval 77"/>
          <p:cNvSpPr/>
          <p:nvPr/>
        </p:nvSpPr>
        <p:spPr bwMode="auto">
          <a:xfrm>
            <a:off x="774649" y="5486400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9" name="Oval 78"/>
          <p:cNvSpPr/>
          <p:nvPr/>
        </p:nvSpPr>
        <p:spPr bwMode="auto">
          <a:xfrm>
            <a:off x="987209" y="5486400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0" name="Oval 79"/>
          <p:cNvSpPr/>
          <p:nvPr/>
        </p:nvSpPr>
        <p:spPr bwMode="auto">
          <a:xfrm>
            <a:off x="1199769" y="5486400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1" name="Oval 80"/>
          <p:cNvSpPr/>
          <p:nvPr/>
        </p:nvSpPr>
        <p:spPr bwMode="auto">
          <a:xfrm>
            <a:off x="1412329" y="5486400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2" name="Oval 81"/>
          <p:cNvSpPr/>
          <p:nvPr/>
        </p:nvSpPr>
        <p:spPr bwMode="auto">
          <a:xfrm>
            <a:off x="1624889" y="5486400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3" name="Oval 82"/>
          <p:cNvSpPr/>
          <p:nvPr/>
        </p:nvSpPr>
        <p:spPr bwMode="auto">
          <a:xfrm>
            <a:off x="405689" y="5021176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4" name="Oval 83"/>
          <p:cNvSpPr/>
          <p:nvPr/>
        </p:nvSpPr>
        <p:spPr bwMode="auto">
          <a:xfrm>
            <a:off x="618249" y="5021176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5" name="Oval 84"/>
          <p:cNvSpPr/>
          <p:nvPr/>
        </p:nvSpPr>
        <p:spPr bwMode="auto">
          <a:xfrm>
            <a:off x="830809" y="5021176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6" name="Oval 85"/>
          <p:cNvSpPr/>
          <p:nvPr/>
        </p:nvSpPr>
        <p:spPr bwMode="auto">
          <a:xfrm>
            <a:off x="1043369" y="5021176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7" name="Oval 86"/>
          <p:cNvSpPr/>
          <p:nvPr/>
        </p:nvSpPr>
        <p:spPr bwMode="auto">
          <a:xfrm>
            <a:off x="1255929" y="5021176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8" name="Oval 87"/>
          <p:cNvSpPr/>
          <p:nvPr/>
        </p:nvSpPr>
        <p:spPr bwMode="auto">
          <a:xfrm>
            <a:off x="1468489" y="5021176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0" name="Oval 89"/>
          <p:cNvSpPr/>
          <p:nvPr/>
        </p:nvSpPr>
        <p:spPr bwMode="auto">
          <a:xfrm>
            <a:off x="558089" y="4555960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1" name="Oval 90"/>
          <p:cNvSpPr/>
          <p:nvPr/>
        </p:nvSpPr>
        <p:spPr bwMode="auto">
          <a:xfrm>
            <a:off x="770649" y="4555960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2" name="Oval 91"/>
          <p:cNvSpPr/>
          <p:nvPr/>
        </p:nvSpPr>
        <p:spPr bwMode="auto">
          <a:xfrm>
            <a:off x="983209" y="4555960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3" name="Oval 92"/>
          <p:cNvSpPr/>
          <p:nvPr/>
        </p:nvSpPr>
        <p:spPr bwMode="auto">
          <a:xfrm>
            <a:off x="1195769" y="4555960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4" name="Oval 93"/>
          <p:cNvSpPr/>
          <p:nvPr/>
        </p:nvSpPr>
        <p:spPr bwMode="auto">
          <a:xfrm>
            <a:off x="1408329" y="4555960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6" name="Oval 95"/>
          <p:cNvSpPr/>
          <p:nvPr/>
        </p:nvSpPr>
        <p:spPr bwMode="auto">
          <a:xfrm>
            <a:off x="646313" y="4086728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7" name="Oval 96"/>
          <p:cNvSpPr/>
          <p:nvPr/>
        </p:nvSpPr>
        <p:spPr bwMode="auto">
          <a:xfrm>
            <a:off x="858873" y="4086728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8" name="Oval 97"/>
          <p:cNvSpPr/>
          <p:nvPr/>
        </p:nvSpPr>
        <p:spPr bwMode="auto">
          <a:xfrm>
            <a:off x="1071433" y="4086728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9" name="Oval 98"/>
          <p:cNvSpPr/>
          <p:nvPr/>
        </p:nvSpPr>
        <p:spPr bwMode="auto">
          <a:xfrm>
            <a:off x="1283993" y="4078704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0" name="Oval 99"/>
          <p:cNvSpPr/>
          <p:nvPr/>
        </p:nvSpPr>
        <p:spPr bwMode="auto">
          <a:xfrm>
            <a:off x="746569" y="3625520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1" name="Oval 100"/>
          <p:cNvSpPr/>
          <p:nvPr/>
        </p:nvSpPr>
        <p:spPr bwMode="auto">
          <a:xfrm>
            <a:off x="959129" y="3625520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" name="Oval 101"/>
          <p:cNvSpPr/>
          <p:nvPr/>
        </p:nvSpPr>
        <p:spPr bwMode="auto">
          <a:xfrm>
            <a:off x="1171689" y="3617496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" name="Oval 102"/>
          <p:cNvSpPr/>
          <p:nvPr/>
        </p:nvSpPr>
        <p:spPr bwMode="auto">
          <a:xfrm>
            <a:off x="838809" y="3160296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" name="Oval 103"/>
          <p:cNvSpPr/>
          <p:nvPr/>
        </p:nvSpPr>
        <p:spPr bwMode="auto">
          <a:xfrm>
            <a:off x="1051369" y="3160296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" name="Oval 104"/>
          <p:cNvSpPr/>
          <p:nvPr/>
        </p:nvSpPr>
        <p:spPr bwMode="auto">
          <a:xfrm>
            <a:off x="939065" y="2715128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07" name="Straight Connector 106"/>
          <p:cNvCxnSpPr/>
          <p:nvPr/>
        </p:nvCxnSpPr>
        <p:spPr bwMode="auto">
          <a:xfrm>
            <a:off x="4969064" y="5561707"/>
            <a:ext cx="1524000" cy="0"/>
          </a:xfrm>
          <a:prstGeom prst="line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Straight Connector 107"/>
          <p:cNvCxnSpPr/>
          <p:nvPr/>
        </p:nvCxnSpPr>
        <p:spPr bwMode="auto">
          <a:xfrm>
            <a:off x="4965048" y="5345590"/>
            <a:ext cx="1524000" cy="0"/>
          </a:xfrm>
          <a:prstGeom prst="line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Straight Connector 108"/>
          <p:cNvCxnSpPr/>
          <p:nvPr/>
        </p:nvCxnSpPr>
        <p:spPr bwMode="auto">
          <a:xfrm>
            <a:off x="4961032" y="5156636"/>
            <a:ext cx="1524000" cy="0"/>
          </a:xfrm>
          <a:prstGeom prst="line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0" name="Straight Connector 109"/>
          <p:cNvCxnSpPr/>
          <p:nvPr/>
        </p:nvCxnSpPr>
        <p:spPr bwMode="auto">
          <a:xfrm>
            <a:off x="4957016" y="4979729"/>
            <a:ext cx="1524000" cy="0"/>
          </a:xfrm>
          <a:prstGeom prst="line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Straight Connector 110"/>
          <p:cNvCxnSpPr/>
          <p:nvPr/>
        </p:nvCxnSpPr>
        <p:spPr bwMode="auto">
          <a:xfrm>
            <a:off x="4953000" y="4786782"/>
            <a:ext cx="1524000" cy="0"/>
          </a:xfrm>
          <a:prstGeom prst="line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2" name="Straight Connector 111"/>
          <p:cNvCxnSpPr/>
          <p:nvPr/>
        </p:nvCxnSpPr>
        <p:spPr bwMode="auto">
          <a:xfrm>
            <a:off x="4948984" y="4593835"/>
            <a:ext cx="1524000" cy="0"/>
          </a:xfrm>
          <a:prstGeom prst="line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3" name="Straight Connector 112"/>
          <p:cNvCxnSpPr/>
          <p:nvPr/>
        </p:nvCxnSpPr>
        <p:spPr bwMode="auto">
          <a:xfrm>
            <a:off x="4944968" y="4396873"/>
            <a:ext cx="1524000" cy="0"/>
          </a:xfrm>
          <a:prstGeom prst="line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4" name="Straight Connector 113"/>
          <p:cNvCxnSpPr/>
          <p:nvPr/>
        </p:nvCxnSpPr>
        <p:spPr bwMode="auto">
          <a:xfrm>
            <a:off x="4940952" y="4191000"/>
            <a:ext cx="1524000" cy="0"/>
          </a:xfrm>
          <a:prstGeom prst="line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5" name="Oval 114"/>
          <p:cNvSpPr/>
          <p:nvPr/>
        </p:nvSpPr>
        <p:spPr bwMode="auto">
          <a:xfrm>
            <a:off x="5029160" y="5485506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6" name="Oval 115"/>
          <p:cNvSpPr/>
          <p:nvPr/>
        </p:nvSpPr>
        <p:spPr bwMode="auto">
          <a:xfrm>
            <a:off x="5241720" y="5485506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7" name="Oval 116"/>
          <p:cNvSpPr/>
          <p:nvPr/>
        </p:nvSpPr>
        <p:spPr bwMode="auto">
          <a:xfrm>
            <a:off x="5454280" y="5485506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8" name="Oval 117"/>
          <p:cNvSpPr/>
          <p:nvPr/>
        </p:nvSpPr>
        <p:spPr bwMode="auto">
          <a:xfrm>
            <a:off x="5666840" y="5485506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9" name="Oval 118"/>
          <p:cNvSpPr/>
          <p:nvPr/>
        </p:nvSpPr>
        <p:spPr bwMode="auto">
          <a:xfrm>
            <a:off x="5879400" y="5485506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0" name="Oval 119"/>
          <p:cNvSpPr/>
          <p:nvPr/>
        </p:nvSpPr>
        <p:spPr bwMode="auto">
          <a:xfrm>
            <a:off x="6091960" y="5485506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1" name="Oval 120"/>
          <p:cNvSpPr/>
          <p:nvPr/>
        </p:nvSpPr>
        <p:spPr bwMode="auto">
          <a:xfrm>
            <a:off x="6304520" y="5485506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2" name="Oval 121"/>
          <p:cNvSpPr/>
          <p:nvPr/>
        </p:nvSpPr>
        <p:spPr bwMode="auto">
          <a:xfrm>
            <a:off x="5085320" y="5269832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3" name="Oval 122"/>
          <p:cNvSpPr/>
          <p:nvPr/>
        </p:nvSpPr>
        <p:spPr bwMode="auto">
          <a:xfrm>
            <a:off x="5297880" y="5269832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4" name="Oval 123"/>
          <p:cNvSpPr/>
          <p:nvPr/>
        </p:nvSpPr>
        <p:spPr bwMode="auto">
          <a:xfrm>
            <a:off x="5510440" y="5269832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5" name="Oval 124"/>
          <p:cNvSpPr/>
          <p:nvPr/>
        </p:nvSpPr>
        <p:spPr bwMode="auto">
          <a:xfrm>
            <a:off x="5723000" y="5269832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6" name="Oval 125"/>
          <p:cNvSpPr/>
          <p:nvPr/>
        </p:nvSpPr>
        <p:spPr bwMode="auto">
          <a:xfrm>
            <a:off x="5935560" y="5269832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7" name="Oval 126"/>
          <p:cNvSpPr/>
          <p:nvPr/>
        </p:nvSpPr>
        <p:spPr bwMode="auto">
          <a:xfrm>
            <a:off x="6148120" y="5269832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8" name="Oval 127"/>
          <p:cNvSpPr/>
          <p:nvPr/>
        </p:nvSpPr>
        <p:spPr bwMode="auto">
          <a:xfrm>
            <a:off x="5237720" y="5081328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9" name="Oval 128"/>
          <p:cNvSpPr/>
          <p:nvPr/>
        </p:nvSpPr>
        <p:spPr bwMode="auto">
          <a:xfrm>
            <a:off x="5450280" y="5081328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0" name="Oval 129"/>
          <p:cNvSpPr/>
          <p:nvPr/>
        </p:nvSpPr>
        <p:spPr bwMode="auto">
          <a:xfrm>
            <a:off x="5662840" y="5081328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1" name="Oval 130"/>
          <p:cNvSpPr/>
          <p:nvPr/>
        </p:nvSpPr>
        <p:spPr bwMode="auto">
          <a:xfrm>
            <a:off x="5875400" y="5081328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2" name="Oval 131"/>
          <p:cNvSpPr/>
          <p:nvPr/>
        </p:nvSpPr>
        <p:spPr bwMode="auto">
          <a:xfrm>
            <a:off x="6087960" y="5081328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3" name="Oval 132"/>
          <p:cNvSpPr/>
          <p:nvPr/>
        </p:nvSpPr>
        <p:spPr bwMode="auto">
          <a:xfrm>
            <a:off x="5325944" y="4900856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4" name="Oval 133"/>
          <p:cNvSpPr/>
          <p:nvPr/>
        </p:nvSpPr>
        <p:spPr bwMode="auto">
          <a:xfrm>
            <a:off x="5538504" y="4900856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5" name="Oval 134"/>
          <p:cNvSpPr/>
          <p:nvPr/>
        </p:nvSpPr>
        <p:spPr bwMode="auto">
          <a:xfrm>
            <a:off x="5751064" y="4900856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6" name="Oval 135"/>
          <p:cNvSpPr/>
          <p:nvPr/>
        </p:nvSpPr>
        <p:spPr bwMode="auto">
          <a:xfrm>
            <a:off x="5963624" y="4892832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7" name="Oval 136"/>
          <p:cNvSpPr/>
          <p:nvPr/>
        </p:nvSpPr>
        <p:spPr bwMode="auto">
          <a:xfrm>
            <a:off x="5426200" y="4712368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8" name="Oval 137"/>
          <p:cNvSpPr/>
          <p:nvPr/>
        </p:nvSpPr>
        <p:spPr bwMode="auto">
          <a:xfrm>
            <a:off x="5638760" y="4712368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9" name="Oval 138"/>
          <p:cNvSpPr/>
          <p:nvPr/>
        </p:nvSpPr>
        <p:spPr bwMode="auto">
          <a:xfrm>
            <a:off x="5851320" y="4704344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0" name="Oval 139"/>
          <p:cNvSpPr/>
          <p:nvPr/>
        </p:nvSpPr>
        <p:spPr bwMode="auto">
          <a:xfrm>
            <a:off x="5518440" y="4519864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1" name="Oval 140"/>
          <p:cNvSpPr/>
          <p:nvPr/>
        </p:nvSpPr>
        <p:spPr bwMode="auto">
          <a:xfrm>
            <a:off x="5731000" y="4519864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2" name="Oval 141"/>
          <p:cNvSpPr/>
          <p:nvPr/>
        </p:nvSpPr>
        <p:spPr bwMode="auto">
          <a:xfrm>
            <a:off x="5618696" y="4343400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2444784" y="685800"/>
            <a:ext cx="4466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a standard cryogenic technique</a:t>
            </a:r>
            <a:endParaRPr lang="en-US" b="0" dirty="0"/>
          </a:p>
        </p:txBody>
      </p:sp>
      <p:sp>
        <p:nvSpPr>
          <p:cNvPr id="144" name="TextBox 143"/>
          <p:cNvSpPr txBox="1"/>
          <p:nvPr/>
        </p:nvSpPr>
        <p:spPr>
          <a:xfrm>
            <a:off x="1605212" y="1447800"/>
            <a:ext cx="6014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Spin system (electron or nuclear spins)</a:t>
            </a:r>
            <a:endParaRPr lang="en-US" dirty="0"/>
          </a:p>
        </p:txBody>
      </p:sp>
      <p:sp>
        <p:nvSpPr>
          <p:cNvPr id="145" name="TextBox 144"/>
          <p:cNvSpPr txBox="1"/>
          <p:nvPr/>
        </p:nvSpPr>
        <p:spPr>
          <a:xfrm>
            <a:off x="152400" y="6172200"/>
            <a:ext cx="1709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h</a:t>
            </a:r>
            <a:r>
              <a:rPr lang="en-US" b="0" dirty="0" smtClean="0"/>
              <a:t>igh B field</a:t>
            </a:r>
            <a:endParaRPr lang="en-US" b="0" dirty="0"/>
          </a:p>
        </p:txBody>
      </p:sp>
      <p:sp>
        <p:nvSpPr>
          <p:cNvPr id="146" name="TextBox 145"/>
          <p:cNvSpPr txBox="1"/>
          <p:nvPr/>
        </p:nvSpPr>
        <p:spPr>
          <a:xfrm>
            <a:off x="5040503" y="6167735"/>
            <a:ext cx="1588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low B field</a:t>
            </a:r>
            <a:endParaRPr lang="en-US" b="0" dirty="0"/>
          </a:p>
        </p:txBody>
      </p:sp>
      <p:sp>
        <p:nvSpPr>
          <p:cNvPr id="148" name="Rounded Rectangle 147"/>
          <p:cNvSpPr/>
          <p:nvPr/>
        </p:nvSpPr>
        <p:spPr bwMode="auto">
          <a:xfrm>
            <a:off x="3036637" y="3810000"/>
            <a:ext cx="1305110" cy="1757422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Other degrees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 smtClean="0"/>
              <a:t>of freedom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T</a:t>
            </a:r>
            <a:r>
              <a:rPr kumimoji="0" lang="en-US" sz="2000" b="0" i="0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initial</a:t>
            </a:r>
            <a:endParaRPr kumimoji="0" lang="en-US" sz="20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9" name="Left-Right Arrow 148"/>
          <p:cNvSpPr/>
          <p:nvPr/>
        </p:nvSpPr>
        <p:spPr bwMode="auto">
          <a:xfrm>
            <a:off x="1828800" y="4372898"/>
            <a:ext cx="1122730" cy="733663"/>
          </a:xfrm>
          <a:prstGeom prst="leftRightArrow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Equil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.</a:t>
            </a:r>
          </a:p>
        </p:txBody>
      </p:sp>
      <p:sp>
        <p:nvSpPr>
          <p:cNvPr id="152" name="Right Arrow 151"/>
          <p:cNvSpPr/>
          <p:nvPr/>
        </p:nvSpPr>
        <p:spPr bwMode="auto">
          <a:xfrm>
            <a:off x="6569815" y="4509969"/>
            <a:ext cx="837649" cy="733663"/>
          </a:xfrm>
          <a:prstGeom prst="rightArrow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Cool</a:t>
            </a:r>
          </a:p>
        </p:txBody>
      </p:sp>
      <p:sp>
        <p:nvSpPr>
          <p:cNvPr id="153" name="Rounded Rectangle 152"/>
          <p:cNvSpPr/>
          <p:nvPr/>
        </p:nvSpPr>
        <p:spPr bwMode="auto">
          <a:xfrm>
            <a:off x="7550154" y="3962400"/>
            <a:ext cx="1305110" cy="1757422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Other degrees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 smtClean="0"/>
              <a:t>of freedom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T&lt;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T</a:t>
            </a:r>
            <a:r>
              <a:rPr kumimoji="0" lang="en-US" sz="2000" b="0" i="0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initial</a:t>
            </a:r>
            <a:endParaRPr kumimoji="0" lang="en-US" sz="20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5400" y="228600"/>
            <a:ext cx="6629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99"/>
                </a:solidFill>
              </a:rPr>
              <a:t>Negative temperatures</a:t>
            </a:r>
            <a:endParaRPr lang="en-US" sz="2800" dirty="0"/>
          </a:p>
        </p:txBody>
      </p:sp>
      <p:grpSp>
        <p:nvGrpSpPr>
          <p:cNvPr id="2" name="Group 63"/>
          <p:cNvGrpSpPr/>
          <p:nvPr/>
        </p:nvGrpSpPr>
        <p:grpSpPr>
          <a:xfrm>
            <a:off x="261321" y="2302934"/>
            <a:ext cx="1552112" cy="3259667"/>
            <a:chOff x="693832" y="1828800"/>
            <a:chExt cx="1552112" cy="1600200"/>
          </a:xfrm>
        </p:grpSpPr>
        <p:cxnSp>
          <p:nvCxnSpPr>
            <p:cNvPr id="54" name="Straight Connector 53"/>
            <p:cNvCxnSpPr/>
            <p:nvPr/>
          </p:nvCxnSpPr>
          <p:spPr bwMode="auto">
            <a:xfrm>
              <a:off x="721944" y="3429000"/>
              <a:ext cx="1524000" cy="0"/>
            </a:xfrm>
            <a:prstGeom prst="line">
              <a:avLst/>
            </a:prstGeom>
            <a:solidFill>
              <a:srgbClr val="FFFF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Straight Connector 54"/>
            <p:cNvCxnSpPr/>
            <p:nvPr/>
          </p:nvCxnSpPr>
          <p:spPr bwMode="auto">
            <a:xfrm>
              <a:off x="717928" y="3200400"/>
              <a:ext cx="1524000" cy="0"/>
            </a:xfrm>
            <a:prstGeom prst="line">
              <a:avLst/>
            </a:prstGeom>
            <a:solidFill>
              <a:srgbClr val="FFFF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>
              <a:off x="713912" y="2971800"/>
              <a:ext cx="1524000" cy="0"/>
            </a:xfrm>
            <a:prstGeom prst="line">
              <a:avLst/>
            </a:prstGeom>
            <a:solidFill>
              <a:srgbClr val="FFFF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 bwMode="auto">
            <a:xfrm>
              <a:off x="709896" y="2743200"/>
              <a:ext cx="1524000" cy="0"/>
            </a:xfrm>
            <a:prstGeom prst="line">
              <a:avLst/>
            </a:prstGeom>
            <a:solidFill>
              <a:srgbClr val="FFFF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>
              <a:off x="705880" y="2514600"/>
              <a:ext cx="1524000" cy="0"/>
            </a:xfrm>
            <a:prstGeom prst="line">
              <a:avLst/>
            </a:prstGeom>
            <a:solidFill>
              <a:srgbClr val="FFFF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>
              <a:off x="701864" y="2286000"/>
              <a:ext cx="1524000" cy="0"/>
            </a:xfrm>
            <a:prstGeom prst="line">
              <a:avLst/>
            </a:prstGeom>
            <a:solidFill>
              <a:srgbClr val="FFFF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 bwMode="auto">
            <a:xfrm>
              <a:off x="697848" y="2057400"/>
              <a:ext cx="1524000" cy="0"/>
            </a:xfrm>
            <a:prstGeom prst="line">
              <a:avLst/>
            </a:prstGeom>
            <a:solidFill>
              <a:srgbClr val="FFFF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 bwMode="auto">
            <a:xfrm>
              <a:off x="693832" y="1828800"/>
              <a:ext cx="1524000" cy="0"/>
            </a:xfrm>
            <a:prstGeom prst="line">
              <a:avLst/>
            </a:prstGeom>
            <a:solidFill>
              <a:srgbClr val="FFFF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76" name="Oval 75"/>
          <p:cNvSpPr/>
          <p:nvPr/>
        </p:nvSpPr>
        <p:spPr bwMode="auto">
          <a:xfrm>
            <a:off x="349529" y="5486400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7" name="Oval 76"/>
          <p:cNvSpPr/>
          <p:nvPr/>
        </p:nvSpPr>
        <p:spPr bwMode="auto">
          <a:xfrm>
            <a:off x="562089" y="5486400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8" name="Oval 77"/>
          <p:cNvSpPr/>
          <p:nvPr/>
        </p:nvSpPr>
        <p:spPr bwMode="auto">
          <a:xfrm>
            <a:off x="774649" y="5486400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9" name="Oval 78"/>
          <p:cNvSpPr/>
          <p:nvPr/>
        </p:nvSpPr>
        <p:spPr bwMode="auto">
          <a:xfrm>
            <a:off x="987209" y="5486400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0" name="Oval 79"/>
          <p:cNvSpPr/>
          <p:nvPr/>
        </p:nvSpPr>
        <p:spPr bwMode="auto">
          <a:xfrm>
            <a:off x="1199769" y="5486400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1" name="Oval 80"/>
          <p:cNvSpPr/>
          <p:nvPr/>
        </p:nvSpPr>
        <p:spPr bwMode="auto">
          <a:xfrm>
            <a:off x="1412329" y="5486400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2" name="Oval 81"/>
          <p:cNvSpPr/>
          <p:nvPr/>
        </p:nvSpPr>
        <p:spPr bwMode="auto">
          <a:xfrm>
            <a:off x="1624889" y="5486400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3" name="Oval 82"/>
          <p:cNvSpPr/>
          <p:nvPr/>
        </p:nvSpPr>
        <p:spPr bwMode="auto">
          <a:xfrm>
            <a:off x="405689" y="5021176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4" name="Oval 83"/>
          <p:cNvSpPr/>
          <p:nvPr/>
        </p:nvSpPr>
        <p:spPr bwMode="auto">
          <a:xfrm>
            <a:off x="618249" y="5021176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5" name="Oval 84"/>
          <p:cNvSpPr/>
          <p:nvPr/>
        </p:nvSpPr>
        <p:spPr bwMode="auto">
          <a:xfrm>
            <a:off x="830809" y="5021176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6" name="Oval 85"/>
          <p:cNvSpPr/>
          <p:nvPr/>
        </p:nvSpPr>
        <p:spPr bwMode="auto">
          <a:xfrm>
            <a:off x="1043369" y="5021176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7" name="Oval 86"/>
          <p:cNvSpPr/>
          <p:nvPr/>
        </p:nvSpPr>
        <p:spPr bwMode="auto">
          <a:xfrm>
            <a:off x="1255929" y="5021176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8" name="Oval 87"/>
          <p:cNvSpPr/>
          <p:nvPr/>
        </p:nvSpPr>
        <p:spPr bwMode="auto">
          <a:xfrm>
            <a:off x="1468489" y="5021176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0" name="Oval 89"/>
          <p:cNvSpPr/>
          <p:nvPr/>
        </p:nvSpPr>
        <p:spPr bwMode="auto">
          <a:xfrm>
            <a:off x="558089" y="4555960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1" name="Oval 90"/>
          <p:cNvSpPr/>
          <p:nvPr/>
        </p:nvSpPr>
        <p:spPr bwMode="auto">
          <a:xfrm>
            <a:off x="770649" y="4555960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2" name="Oval 91"/>
          <p:cNvSpPr/>
          <p:nvPr/>
        </p:nvSpPr>
        <p:spPr bwMode="auto">
          <a:xfrm>
            <a:off x="983209" y="4555960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3" name="Oval 92"/>
          <p:cNvSpPr/>
          <p:nvPr/>
        </p:nvSpPr>
        <p:spPr bwMode="auto">
          <a:xfrm>
            <a:off x="1195769" y="4555960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4" name="Oval 93"/>
          <p:cNvSpPr/>
          <p:nvPr/>
        </p:nvSpPr>
        <p:spPr bwMode="auto">
          <a:xfrm>
            <a:off x="1408329" y="4555960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6" name="Oval 95"/>
          <p:cNvSpPr/>
          <p:nvPr/>
        </p:nvSpPr>
        <p:spPr bwMode="auto">
          <a:xfrm>
            <a:off x="646313" y="4086728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7" name="Oval 96"/>
          <p:cNvSpPr/>
          <p:nvPr/>
        </p:nvSpPr>
        <p:spPr bwMode="auto">
          <a:xfrm>
            <a:off x="858873" y="4086728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8" name="Oval 97"/>
          <p:cNvSpPr/>
          <p:nvPr/>
        </p:nvSpPr>
        <p:spPr bwMode="auto">
          <a:xfrm>
            <a:off x="1071433" y="4086728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9" name="Oval 98"/>
          <p:cNvSpPr/>
          <p:nvPr/>
        </p:nvSpPr>
        <p:spPr bwMode="auto">
          <a:xfrm>
            <a:off x="1283993" y="4078704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0" name="Oval 99"/>
          <p:cNvSpPr/>
          <p:nvPr/>
        </p:nvSpPr>
        <p:spPr bwMode="auto">
          <a:xfrm>
            <a:off x="746569" y="3625520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1" name="Oval 100"/>
          <p:cNvSpPr/>
          <p:nvPr/>
        </p:nvSpPr>
        <p:spPr bwMode="auto">
          <a:xfrm>
            <a:off x="959129" y="3625520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" name="Oval 101"/>
          <p:cNvSpPr/>
          <p:nvPr/>
        </p:nvSpPr>
        <p:spPr bwMode="auto">
          <a:xfrm>
            <a:off x="1171689" y="3617496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" name="Oval 102"/>
          <p:cNvSpPr/>
          <p:nvPr/>
        </p:nvSpPr>
        <p:spPr bwMode="auto">
          <a:xfrm>
            <a:off x="838809" y="3160296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" name="Oval 103"/>
          <p:cNvSpPr/>
          <p:nvPr/>
        </p:nvSpPr>
        <p:spPr bwMode="auto">
          <a:xfrm>
            <a:off x="1051369" y="3160296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" name="Oval 104"/>
          <p:cNvSpPr/>
          <p:nvPr/>
        </p:nvSpPr>
        <p:spPr bwMode="auto">
          <a:xfrm>
            <a:off x="939065" y="2715128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1605212" y="1447800"/>
            <a:ext cx="6014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Spin system (electron or nuclear spins)</a:t>
            </a:r>
            <a:endParaRPr lang="en-US" dirty="0"/>
          </a:p>
        </p:txBody>
      </p:sp>
      <p:sp>
        <p:nvSpPr>
          <p:cNvPr id="145" name="TextBox 144"/>
          <p:cNvSpPr txBox="1"/>
          <p:nvPr/>
        </p:nvSpPr>
        <p:spPr>
          <a:xfrm>
            <a:off x="152400" y="6172200"/>
            <a:ext cx="1709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h</a:t>
            </a:r>
            <a:r>
              <a:rPr lang="en-US" b="0" dirty="0" smtClean="0"/>
              <a:t>igh B field</a:t>
            </a:r>
            <a:endParaRPr lang="en-US" b="0" dirty="0"/>
          </a:p>
        </p:txBody>
      </p:sp>
      <p:sp>
        <p:nvSpPr>
          <p:cNvPr id="146" name="TextBox 145"/>
          <p:cNvSpPr txBox="1"/>
          <p:nvPr/>
        </p:nvSpPr>
        <p:spPr>
          <a:xfrm>
            <a:off x="6455957" y="6172200"/>
            <a:ext cx="2307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inverted B field</a:t>
            </a:r>
            <a:endParaRPr lang="en-US" b="0" dirty="0"/>
          </a:p>
        </p:txBody>
      </p:sp>
      <p:cxnSp>
        <p:nvCxnSpPr>
          <p:cNvPr id="95" name="Straight Arrow Connector 94"/>
          <p:cNvCxnSpPr/>
          <p:nvPr/>
        </p:nvCxnSpPr>
        <p:spPr bwMode="auto">
          <a:xfrm>
            <a:off x="3124200" y="6400800"/>
            <a:ext cx="2590800" cy="1588"/>
          </a:xfrm>
          <a:prstGeom prst="straightConnector1">
            <a:avLst/>
          </a:prstGeom>
          <a:solidFill>
            <a:srgbClr val="FFFFFF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06" name="TextBox 105"/>
          <p:cNvSpPr txBox="1"/>
          <p:nvPr/>
        </p:nvSpPr>
        <p:spPr>
          <a:xfrm>
            <a:off x="4017956" y="5943600"/>
            <a:ext cx="67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0000FF"/>
                </a:solidFill>
              </a:rPr>
              <a:t>fast</a:t>
            </a:r>
            <a:endParaRPr lang="en-US" b="0" dirty="0">
              <a:solidFill>
                <a:srgbClr val="0000FF"/>
              </a:solidFill>
            </a:endParaRPr>
          </a:p>
        </p:txBody>
      </p:sp>
      <p:grpSp>
        <p:nvGrpSpPr>
          <p:cNvPr id="3" name="Group 187"/>
          <p:cNvGrpSpPr/>
          <p:nvPr/>
        </p:nvGrpSpPr>
        <p:grpSpPr>
          <a:xfrm flipV="1">
            <a:off x="6732645" y="2310064"/>
            <a:ext cx="1552112" cy="3335866"/>
            <a:chOff x="6296488" y="2310064"/>
            <a:chExt cx="1552112" cy="3335866"/>
          </a:xfrm>
        </p:grpSpPr>
        <p:grpSp>
          <p:nvGrpSpPr>
            <p:cNvPr id="5" name="Group 63"/>
            <p:cNvGrpSpPr/>
            <p:nvPr/>
          </p:nvGrpSpPr>
          <p:grpSpPr>
            <a:xfrm>
              <a:off x="6296488" y="2310064"/>
              <a:ext cx="1552112" cy="3259667"/>
              <a:chOff x="693832" y="1828800"/>
              <a:chExt cx="1552112" cy="1600200"/>
            </a:xfrm>
          </p:grpSpPr>
          <p:cxnSp>
            <p:nvCxnSpPr>
              <p:cNvPr id="150" name="Straight Connector 149"/>
              <p:cNvCxnSpPr/>
              <p:nvPr/>
            </p:nvCxnSpPr>
            <p:spPr bwMode="auto">
              <a:xfrm>
                <a:off x="721944" y="3429000"/>
                <a:ext cx="1524000" cy="0"/>
              </a:xfrm>
              <a:prstGeom prst="line">
                <a:avLst/>
              </a:prstGeom>
              <a:solidFill>
                <a:srgbClr val="FFFFFF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1" name="Straight Connector 150"/>
              <p:cNvCxnSpPr/>
              <p:nvPr/>
            </p:nvCxnSpPr>
            <p:spPr bwMode="auto">
              <a:xfrm>
                <a:off x="717928" y="3200400"/>
                <a:ext cx="1524000" cy="0"/>
              </a:xfrm>
              <a:prstGeom prst="line">
                <a:avLst/>
              </a:prstGeom>
              <a:solidFill>
                <a:srgbClr val="FFFFFF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4" name="Straight Connector 153"/>
              <p:cNvCxnSpPr/>
              <p:nvPr/>
            </p:nvCxnSpPr>
            <p:spPr bwMode="auto">
              <a:xfrm>
                <a:off x="713912" y="2971800"/>
                <a:ext cx="1524000" cy="0"/>
              </a:xfrm>
              <a:prstGeom prst="line">
                <a:avLst/>
              </a:prstGeom>
              <a:solidFill>
                <a:srgbClr val="FFFFFF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5" name="Straight Connector 154"/>
              <p:cNvCxnSpPr/>
              <p:nvPr/>
            </p:nvCxnSpPr>
            <p:spPr bwMode="auto">
              <a:xfrm>
                <a:off x="709896" y="2743200"/>
                <a:ext cx="1524000" cy="0"/>
              </a:xfrm>
              <a:prstGeom prst="line">
                <a:avLst/>
              </a:prstGeom>
              <a:solidFill>
                <a:srgbClr val="FFFFFF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6" name="Straight Connector 155"/>
              <p:cNvCxnSpPr/>
              <p:nvPr/>
            </p:nvCxnSpPr>
            <p:spPr bwMode="auto">
              <a:xfrm>
                <a:off x="705880" y="2514600"/>
                <a:ext cx="1524000" cy="0"/>
              </a:xfrm>
              <a:prstGeom prst="line">
                <a:avLst/>
              </a:prstGeom>
              <a:solidFill>
                <a:srgbClr val="FFFFFF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7" name="Straight Connector 156"/>
              <p:cNvCxnSpPr/>
              <p:nvPr/>
            </p:nvCxnSpPr>
            <p:spPr bwMode="auto">
              <a:xfrm>
                <a:off x="701864" y="2286000"/>
                <a:ext cx="1524000" cy="0"/>
              </a:xfrm>
              <a:prstGeom prst="line">
                <a:avLst/>
              </a:prstGeom>
              <a:solidFill>
                <a:srgbClr val="FFFFFF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8" name="Straight Connector 157"/>
              <p:cNvCxnSpPr/>
              <p:nvPr/>
            </p:nvCxnSpPr>
            <p:spPr bwMode="auto">
              <a:xfrm>
                <a:off x="697848" y="2057400"/>
                <a:ext cx="1524000" cy="0"/>
              </a:xfrm>
              <a:prstGeom prst="line">
                <a:avLst/>
              </a:prstGeom>
              <a:solidFill>
                <a:srgbClr val="FFFFFF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9" name="Straight Connector 158"/>
              <p:cNvCxnSpPr/>
              <p:nvPr/>
            </p:nvCxnSpPr>
            <p:spPr bwMode="auto">
              <a:xfrm>
                <a:off x="693832" y="1828800"/>
                <a:ext cx="1524000" cy="0"/>
              </a:xfrm>
              <a:prstGeom prst="line">
                <a:avLst/>
              </a:prstGeom>
              <a:solidFill>
                <a:srgbClr val="FFFFFF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60" name="Oval 159"/>
            <p:cNvSpPr/>
            <p:nvPr/>
          </p:nvSpPr>
          <p:spPr bwMode="auto">
            <a:xfrm>
              <a:off x="6384696" y="5493530"/>
              <a:ext cx="152400" cy="152400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1" name="Oval 160"/>
            <p:cNvSpPr/>
            <p:nvPr/>
          </p:nvSpPr>
          <p:spPr bwMode="auto">
            <a:xfrm>
              <a:off x="6597256" y="5493530"/>
              <a:ext cx="152400" cy="152400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2" name="Oval 161"/>
            <p:cNvSpPr/>
            <p:nvPr/>
          </p:nvSpPr>
          <p:spPr bwMode="auto">
            <a:xfrm>
              <a:off x="6809816" y="5493530"/>
              <a:ext cx="152400" cy="152400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3" name="Oval 162"/>
            <p:cNvSpPr/>
            <p:nvPr/>
          </p:nvSpPr>
          <p:spPr bwMode="auto">
            <a:xfrm>
              <a:off x="7022376" y="5493530"/>
              <a:ext cx="152400" cy="152400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4" name="Oval 163"/>
            <p:cNvSpPr/>
            <p:nvPr/>
          </p:nvSpPr>
          <p:spPr bwMode="auto">
            <a:xfrm>
              <a:off x="7234936" y="5493530"/>
              <a:ext cx="152400" cy="152400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5" name="Oval 164"/>
            <p:cNvSpPr/>
            <p:nvPr/>
          </p:nvSpPr>
          <p:spPr bwMode="auto">
            <a:xfrm>
              <a:off x="7447496" y="5493530"/>
              <a:ext cx="152400" cy="152400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6" name="Oval 165"/>
            <p:cNvSpPr/>
            <p:nvPr/>
          </p:nvSpPr>
          <p:spPr bwMode="auto">
            <a:xfrm>
              <a:off x="7660056" y="5493530"/>
              <a:ext cx="152400" cy="152400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7" name="Oval 166"/>
            <p:cNvSpPr/>
            <p:nvPr/>
          </p:nvSpPr>
          <p:spPr bwMode="auto">
            <a:xfrm>
              <a:off x="6440856" y="5028306"/>
              <a:ext cx="152400" cy="152400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8" name="Oval 167"/>
            <p:cNvSpPr/>
            <p:nvPr/>
          </p:nvSpPr>
          <p:spPr bwMode="auto">
            <a:xfrm>
              <a:off x="6653416" y="5028306"/>
              <a:ext cx="152400" cy="152400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9" name="Oval 168"/>
            <p:cNvSpPr/>
            <p:nvPr/>
          </p:nvSpPr>
          <p:spPr bwMode="auto">
            <a:xfrm>
              <a:off x="6865976" y="5028306"/>
              <a:ext cx="152400" cy="152400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0" name="Oval 169"/>
            <p:cNvSpPr/>
            <p:nvPr/>
          </p:nvSpPr>
          <p:spPr bwMode="auto">
            <a:xfrm>
              <a:off x="7078536" y="5028306"/>
              <a:ext cx="152400" cy="152400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1" name="Oval 170"/>
            <p:cNvSpPr/>
            <p:nvPr/>
          </p:nvSpPr>
          <p:spPr bwMode="auto">
            <a:xfrm>
              <a:off x="7291096" y="5028306"/>
              <a:ext cx="152400" cy="152400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2" name="Oval 171"/>
            <p:cNvSpPr/>
            <p:nvPr/>
          </p:nvSpPr>
          <p:spPr bwMode="auto">
            <a:xfrm>
              <a:off x="7503656" y="5028306"/>
              <a:ext cx="152400" cy="152400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3" name="Oval 172"/>
            <p:cNvSpPr/>
            <p:nvPr/>
          </p:nvSpPr>
          <p:spPr bwMode="auto">
            <a:xfrm>
              <a:off x="6593256" y="4563090"/>
              <a:ext cx="152400" cy="152400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4" name="Oval 173"/>
            <p:cNvSpPr/>
            <p:nvPr/>
          </p:nvSpPr>
          <p:spPr bwMode="auto">
            <a:xfrm>
              <a:off x="6805816" y="4563090"/>
              <a:ext cx="152400" cy="152400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5" name="Oval 174"/>
            <p:cNvSpPr/>
            <p:nvPr/>
          </p:nvSpPr>
          <p:spPr bwMode="auto">
            <a:xfrm>
              <a:off x="7018376" y="4563090"/>
              <a:ext cx="152400" cy="152400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6" name="Oval 175"/>
            <p:cNvSpPr/>
            <p:nvPr/>
          </p:nvSpPr>
          <p:spPr bwMode="auto">
            <a:xfrm>
              <a:off x="7230936" y="4563090"/>
              <a:ext cx="152400" cy="152400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7" name="Oval 176"/>
            <p:cNvSpPr/>
            <p:nvPr/>
          </p:nvSpPr>
          <p:spPr bwMode="auto">
            <a:xfrm>
              <a:off x="7443496" y="4563090"/>
              <a:ext cx="152400" cy="152400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8" name="Oval 177"/>
            <p:cNvSpPr/>
            <p:nvPr/>
          </p:nvSpPr>
          <p:spPr bwMode="auto">
            <a:xfrm>
              <a:off x="6681480" y="4093858"/>
              <a:ext cx="152400" cy="152400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9" name="Oval 178"/>
            <p:cNvSpPr/>
            <p:nvPr/>
          </p:nvSpPr>
          <p:spPr bwMode="auto">
            <a:xfrm>
              <a:off x="6894040" y="4093858"/>
              <a:ext cx="152400" cy="152400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0" name="Oval 179"/>
            <p:cNvSpPr/>
            <p:nvPr/>
          </p:nvSpPr>
          <p:spPr bwMode="auto">
            <a:xfrm>
              <a:off x="7106600" y="4093858"/>
              <a:ext cx="152400" cy="152400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1" name="Oval 180"/>
            <p:cNvSpPr/>
            <p:nvPr/>
          </p:nvSpPr>
          <p:spPr bwMode="auto">
            <a:xfrm>
              <a:off x="7319160" y="4085834"/>
              <a:ext cx="152400" cy="152400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2" name="Oval 181"/>
            <p:cNvSpPr/>
            <p:nvPr/>
          </p:nvSpPr>
          <p:spPr bwMode="auto">
            <a:xfrm>
              <a:off x="6781736" y="3632650"/>
              <a:ext cx="152400" cy="152400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3" name="Oval 182"/>
            <p:cNvSpPr/>
            <p:nvPr/>
          </p:nvSpPr>
          <p:spPr bwMode="auto">
            <a:xfrm>
              <a:off x="6994296" y="3632650"/>
              <a:ext cx="152400" cy="152400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4" name="Oval 183"/>
            <p:cNvSpPr/>
            <p:nvPr/>
          </p:nvSpPr>
          <p:spPr bwMode="auto">
            <a:xfrm>
              <a:off x="7206856" y="3624626"/>
              <a:ext cx="152400" cy="152400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5" name="Oval 184"/>
            <p:cNvSpPr/>
            <p:nvPr/>
          </p:nvSpPr>
          <p:spPr bwMode="auto">
            <a:xfrm>
              <a:off x="6873976" y="3167426"/>
              <a:ext cx="152400" cy="152400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6" name="Oval 185"/>
            <p:cNvSpPr/>
            <p:nvPr/>
          </p:nvSpPr>
          <p:spPr bwMode="auto">
            <a:xfrm>
              <a:off x="7086536" y="3167426"/>
              <a:ext cx="152400" cy="152400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7" name="Oval 186"/>
            <p:cNvSpPr/>
            <p:nvPr/>
          </p:nvSpPr>
          <p:spPr bwMode="auto">
            <a:xfrm>
              <a:off x="6974232" y="2722258"/>
              <a:ext cx="152400" cy="152400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189" name="TextBox 188"/>
          <p:cNvSpPr txBox="1"/>
          <p:nvPr/>
        </p:nvSpPr>
        <p:spPr>
          <a:xfrm>
            <a:off x="1888423" y="3429000"/>
            <a:ext cx="1845377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0" dirty="0" smtClean="0"/>
              <a:t>positive </a:t>
            </a:r>
            <a:br>
              <a:rPr lang="en-US" b="0" dirty="0" smtClean="0"/>
            </a:br>
            <a:r>
              <a:rPr lang="en-US" b="0" dirty="0" smtClean="0"/>
              <a:t>temperature</a:t>
            </a:r>
            <a:endParaRPr lang="en-US" b="0" dirty="0"/>
          </a:p>
        </p:txBody>
      </p:sp>
      <p:sp>
        <p:nvSpPr>
          <p:cNvPr id="190" name="TextBox 189"/>
          <p:cNvSpPr txBox="1"/>
          <p:nvPr/>
        </p:nvSpPr>
        <p:spPr>
          <a:xfrm>
            <a:off x="4555423" y="3436203"/>
            <a:ext cx="1845377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0" dirty="0" smtClean="0"/>
              <a:t>negative</a:t>
            </a:r>
            <a:br>
              <a:rPr lang="en-US" b="0" dirty="0" smtClean="0"/>
            </a:br>
            <a:r>
              <a:rPr lang="en-US" b="0" dirty="0" smtClean="0"/>
              <a:t>temperature</a:t>
            </a:r>
            <a:endParaRPr lang="en-US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" grpId="0" animBg="1"/>
      <p:bldP spid="19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228600"/>
            <a:ext cx="6629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99"/>
                </a:solidFill>
              </a:rPr>
              <a:t>Negative temperatures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778580" y="1219200"/>
            <a:ext cx="74751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More energy than positive temperatures</a:t>
            </a:r>
          </a:p>
          <a:p>
            <a:r>
              <a:rPr lang="en-US" b="0" dirty="0" smtClean="0"/>
              <a:t>Possible only for systems with finite maximum energy</a:t>
            </a:r>
            <a:endParaRPr lang="en-US" b="0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1066800" y="3810000"/>
            <a:ext cx="7086600" cy="1588"/>
          </a:xfrm>
          <a:prstGeom prst="straightConnector1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 rot="5400000">
            <a:off x="4457700" y="3695700"/>
            <a:ext cx="228600" cy="0"/>
          </a:xfrm>
          <a:prstGeom prst="line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4368212" y="381000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0" y="3810000"/>
            <a:ext cx="731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-1/T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871" y="4572000"/>
            <a:ext cx="20681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-</a:t>
            </a:r>
            <a:r>
              <a:rPr lang="en-US" b="0" dirty="0" smtClean="0">
                <a:sym typeface="Symbol"/>
              </a:rPr>
              <a:t></a:t>
            </a:r>
          </a:p>
          <a:p>
            <a:r>
              <a:rPr lang="en-US" b="0" dirty="0" smtClean="0">
                <a:sym typeface="Symbol"/>
              </a:rPr>
              <a:t>T=0</a:t>
            </a:r>
          </a:p>
          <a:p>
            <a:r>
              <a:rPr lang="en-US" b="0" dirty="0" smtClean="0">
                <a:sym typeface="Symbol"/>
              </a:rPr>
              <a:t>absolute zero</a:t>
            </a:r>
            <a:endParaRPr lang="en-US" b="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3472794" y="4660232"/>
            <a:ext cx="2191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ym typeface="Symbol"/>
              </a:rPr>
              <a:t>0</a:t>
            </a:r>
            <a:endParaRPr lang="en-US" b="0" dirty="0" smtClean="0">
              <a:sym typeface="Symbol"/>
            </a:endParaRPr>
          </a:p>
          <a:p>
            <a:r>
              <a:rPr lang="en-US" b="0" dirty="0" smtClean="0">
                <a:sym typeface="Symbol"/>
              </a:rPr>
              <a:t>T=</a:t>
            </a:r>
          </a:p>
          <a:p>
            <a:r>
              <a:rPr lang="en-US" b="0" dirty="0" err="1" smtClean="0">
                <a:sym typeface="Symbol"/>
              </a:rPr>
              <a:t>equipopulation</a:t>
            </a:r>
            <a:endParaRPr lang="en-US" b="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6287128" y="4724400"/>
            <a:ext cx="28568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ym typeface="Symbol"/>
              </a:rPr>
              <a:t>+</a:t>
            </a:r>
          </a:p>
          <a:p>
            <a:r>
              <a:rPr lang="en-US" b="0" dirty="0" smtClean="0">
                <a:sym typeface="Symbol"/>
              </a:rPr>
              <a:t>T=-0</a:t>
            </a:r>
          </a:p>
          <a:p>
            <a:r>
              <a:rPr lang="en-US" b="0" dirty="0" smtClean="0">
                <a:sym typeface="Symbol"/>
              </a:rPr>
              <a:t>only highest energy</a:t>
            </a:r>
            <a:br>
              <a:rPr lang="en-US" b="0" dirty="0" smtClean="0">
                <a:sym typeface="Symbol"/>
              </a:rPr>
            </a:br>
            <a:r>
              <a:rPr lang="en-US" b="0" dirty="0" smtClean="0">
                <a:sym typeface="Symbol"/>
              </a:rPr>
              <a:t>state populated</a:t>
            </a:r>
            <a:endParaRPr lang="en-US" b="0" dirty="0" smtClean="0"/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2895600" y="3124200"/>
            <a:ext cx="3581400" cy="1588"/>
          </a:xfrm>
          <a:prstGeom prst="straightConnector1">
            <a:avLst/>
          </a:prstGeom>
          <a:solidFill>
            <a:srgbClr val="FFFF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3569003" y="2667000"/>
            <a:ext cx="2069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FF0000"/>
                </a:solidFill>
              </a:rPr>
              <a:t>higher energy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5400" y="228600"/>
            <a:ext cx="6629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99"/>
                </a:solidFill>
              </a:rPr>
              <a:t>Adiabatic demagnetization cooling</a:t>
            </a:r>
            <a:endParaRPr lang="en-US" sz="2800" dirty="0"/>
          </a:p>
        </p:txBody>
      </p:sp>
      <p:grpSp>
        <p:nvGrpSpPr>
          <p:cNvPr id="2" name="Group 63"/>
          <p:cNvGrpSpPr/>
          <p:nvPr/>
        </p:nvGrpSpPr>
        <p:grpSpPr>
          <a:xfrm>
            <a:off x="261321" y="2302934"/>
            <a:ext cx="1552112" cy="3259667"/>
            <a:chOff x="693832" y="1828800"/>
            <a:chExt cx="1552112" cy="1600200"/>
          </a:xfrm>
        </p:grpSpPr>
        <p:cxnSp>
          <p:nvCxnSpPr>
            <p:cNvPr id="54" name="Straight Connector 53"/>
            <p:cNvCxnSpPr/>
            <p:nvPr/>
          </p:nvCxnSpPr>
          <p:spPr bwMode="auto">
            <a:xfrm>
              <a:off x="721944" y="3429000"/>
              <a:ext cx="1524000" cy="0"/>
            </a:xfrm>
            <a:prstGeom prst="line">
              <a:avLst/>
            </a:prstGeom>
            <a:solidFill>
              <a:srgbClr val="FFFF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Straight Connector 54"/>
            <p:cNvCxnSpPr/>
            <p:nvPr/>
          </p:nvCxnSpPr>
          <p:spPr bwMode="auto">
            <a:xfrm>
              <a:off x="717928" y="3200400"/>
              <a:ext cx="1524000" cy="0"/>
            </a:xfrm>
            <a:prstGeom prst="line">
              <a:avLst/>
            </a:prstGeom>
            <a:solidFill>
              <a:srgbClr val="FFFF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>
              <a:off x="713912" y="2971800"/>
              <a:ext cx="1524000" cy="0"/>
            </a:xfrm>
            <a:prstGeom prst="line">
              <a:avLst/>
            </a:prstGeom>
            <a:solidFill>
              <a:srgbClr val="FFFF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 bwMode="auto">
            <a:xfrm>
              <a:off x="709896" y="2743200"/>
              <a:ext cx="1524000" cy="0"/>
            </a:xfrm>
            <a:prstGeom prst="line">
              <a:avLst/>
            </a:prstGeom>
            <a:solidFill>
              <a:srgbClr val="FFFF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>
              <a:off x="705880" y="2514600"/>
              <a:ext cx="1524000" cy="0"/>
            </a:xfrm>
            <a:prstGeom prst="line">
              <a:avLst/>
            </a:prstGeom>
            <a:solidFill>
              <a:srgbClr val="FFFF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>
              <a:off x="701864" y="2286000"/>
              <a:ext cx="1524000" cy="0"/>
            </a:xfrm>
            <a:prstGeom prst="line">
              <a:avLst/>
            </a:prstGeom>
            <a:solidFill>
              <a:srgbClr val="FFFF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 bwMode="auto">
            <a:xfrm>
              <a:off x="697848" y="2057400"/>
              <a:ext cx="1524000" cy="0"/>
            </a:xfrm>
            <a:prstGeom prst="line">
              <a:avLst/>
            </a:prstGeom>
            <a:solidFill>
              <a:srgbClr val="FFFF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 bwMode="auto">
            <a:xfrm>
              <a:off x="693832" y="1828800"/>
              <a:ext cx="1524000" cy="0"/>
            </a:xfrm>
            <a:prstGeom prst="line">
              <a:avLst/>
            </a:prstGeom>
            <a:solidFill>
              <a:srgbClr val="FFFF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76" name="Oval 75"/>
          <p:cNvSpPr/>
          <p:nvPr/>
        </p:nvSpPr>
        <p:spPr bwMode="auto">
          <a:xfrm>
            <a:off x="349529" y="5486400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7" name="Oval 76"/>
          <p:cNvSpPr/>
          <p:nvPr/>
        </p:nvSpPr>
        <p:spPr bwMode="auto">
          <a:xfrm>
            <a:off x="562089" y="5486400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8" name="Oval 77"/>
          <p:cNvSpPr/>
          <p:nvPr/>
        </p:nvSpPr>
        <p:spPr bwMode="auto">
          <a:xfrm>
            <a:off x="774649" y="5486400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9" name="Oval 78"/>
          <p:cNvSpPr/>
          <p:nvPr/>
        </p:nvSpPr>
        <p:spPr bwMode="auto">
          <a:xfrm>
            <a:off x="987209" y="5486400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0" name="Oval 79"/>
          <p:cNvSpPr/>
          <p:nvPr/>
        </p:nvSpPr>
        <p:spPr bwMode="auto">
          <a:xfrm>
            <a:off x="1199769" y="5486400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1" name="Oval 80"/>
          <p:cNvSpPr/>
          <p:nvPr/>
        </p:nvSpPr>
        <p:spPr bwMode="auto">
          <a:xfrm>
            <a:off x="1412329" y="5486400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2" name="Oval 81"/>
          <p:cNvSpPr/>
          <p:nvPr/>
        </p:nvSpPr>
        <p:spPr bwMode="auto">
          <a:xfrm>
            <a:off x="1624889" y="5486400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3" name="Oval 82"/>
          <p:cNvSpPr/>
          <p:nvPr/>
        </p:nvSpPr>
        <p:spPr bwMode="auto">
          <a:xfrm>
            <a:off x="405689" y="5021176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4" name="Oval 83"/>
          <p:cNvSpPr/>
          <p:nvPr/>
        </p:nvSpPr>
        <p:spPr bwMode="auto">
          <a:xfrm>
            <a:off x="618249" y="5021176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5" name="Oval 84"/>
          <p:cNvSpPr/>
          <p:nvPr/>
        </p:nvSpPr>
        <p:spPr bwMode="auto">
          <a:xfrm>
            <a:off x="830809" y="5021176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6" name="Oval 85"/>
          <p:cNvSpPr/>
          <p:nvPr/>
        </p:nvSpPr>
        <p:spPr bwMode="auto">
          <a:xfrm>
            <a:off x="1043369" y="5021176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7" name="Oval 86"/>
          <p:cNvSpPr/>
          <p:nvPr/>
        </p:nvSpPr>
        <p:spPr bwMode="auto">
          <a:xfrm>
            <a:off x="1255929" y="5021176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8" name="Oval 87"/>
          <p:cNvSpPr/>
          <p:nvPr/>
        </p:nvSpPr>
        <p:spPr bwMode="auto">
          <a:xfrm>
            <a:off x="1468489" y="5021176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0" name="Oval 89"/>
          <p:cNvSpPr/>
          <p:nvPr/>
        </p:nvSpPr>
        <p:spPr bwMode="auto">
          <a:xfrm>
            <a:off x="558089" y="4555960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1" name="Oval 90"/>
          <p:cNvSpPr/>
          <p:nvPr/>
        </p:nvSpPr>
        <p:spPr bwMode="auto">
          <a:xfrm>
            <a:off x="770649" y="4555960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2" name="Oval 91"/>
          <p:cNvSpPr/>
          <p:nvPr/>
        </p:nvSpPr>
        <p:spPr bwMode="auto">
          <a:xfrm>
            <a:off x="983209" y="4555960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3" name="Oval 92"/>
          <p:cNvSpPr/>
          <p:nvPr/>
        </p:nvSpPr>
        <p:spPr bwMode="auto">
          <a:xfrm>
            <a:off x="1195769" y="4555960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4" name="Oval 93"/>
          <p:cNvSpPr/>
          <p:nvPr/>
        </p:nvSpPr>
        <p:spPr bwMode="auto">
          <a:xfrm>
            <a:off x="1408329" y="4555960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6" name="Oval 95"/>
          <p:cNvSpPr/>
          <p:nvPr/>
        </p:nvSpPr>
        <p:spPr bwMode="auto">
          <a:xfrm>
            <a:off x="646313" y="4086728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7" name="Oval 96"/>
          <p:cNvSpPr/>
          <p:nvPr/>
        </p:nvSpPr>
        <p:spPr bwMode="auto">
          <a:xfrm>
            <a:off x="858873" y="4086728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8" name="Oval 97"/>
          <p:cNvSpPr/>
          <p:nvPr/>
        </p:nvSpPr>
        <p:spPr bwMode="auto">
          <a:xfrm>
            <a:off x="1071433" y="4086728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9" name="Oval 98"/>
          <p:cNvSpPr/>
          <p:nvPr/>
        </p:nvSpPr>
        <p:spPr bwMode="auto">
          <a:xfrm>
            <a:off x="1283993" y="4078704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0" name="Oval 99"/>
          <p:cNvSpPr/>
          <p:nvPr/>
        </p:nvSpPr>
        <p:spPr bwMode="auto">
          <a:xfrm>
            <a:off x="746569" y="3625520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1" name="Oval 100"/>
          <p:cNvSpPr/>
          <p:nvPr/>
        </p:nvSpPr>
        <p:spPr bwMode="auto">
          <a:xfrm>
            <a:off x="959129" y="3625520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" name="Oval 101"/>
          <p:cNvSpPr/>
          <p:nvPr/>
        </p:nvSpPr>
        <p:spPr bwMode="auto">
          <a:xfrm>
            <a:off x="1171689" y="3617496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" name="Oval 102"/>
          <p:cNvSpPr/>
          <p:nvPr/>
        </p:nvSpPr>
        <p:spPr bwMode="auto">
          <a:xfrm>
            <a:off x="838809" y="3160296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" name="Oval 103"/>
          <p:cNvSpPr/>
          <p:nvPr/>
        </p:nvSpPr>
        <p:spPr bwMode="auto">
          <a:xfrm>
            <a:off x="1051369" y="3160296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" name="Oval 104"/>
          <p:cNvSpPr/>
          <p:nvPr/>
        </p:nvSpPr>
        <p:spPr bwMode="auto">
          <a:xfrm>
            <a:off x="939065" y="2715128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07" name="Straight Connector 106"/>
          <p:cNvCxnSpPr/>
          <p:nvPr/>
        </p:nvCxnSpPr>
        <p:spPr bwMode="auto">
          <a:xfrm>
            <a:off x="4969064" y="5561707"/>
            <a:ext cx="1524000" cy="0"/>
          </a:xfrm>
          <a:prstGeom prst="line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Straight Connector 107"/>
          <p:cNvCxnSpPr/>
          <p:nvPr/>
        </p:nvCxnSpPr>
        <p:spPr bwMode="auto">
          <a:xfrm>
            <a:off x="4965048" y="5345590"/>
            <a:ext cx="1524000" cy="0"/>
          </a:xfrm>
          <a:prstGeom prst="line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Straight Connector 108"/>
          <p:cNvCxnSpPr/>
          <p:nvPr/>
        </p:nvCxnSpPr>
        <p:spPr bwMode="auto">
          <a:xfrm>
            <a:off x="4961032" y="5156636"/>
            <a:ext cx="1524000" cy="0"/>
          </a:xfrm>
          <a:prstGeom prst="line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0" name="Straight Connector 109"/>
          <p:cNvCxnSpPr/>
          <p:nvPr/>
        </p:nvCxnSpPr>
        <p:spPr bwMode="auto">
          <a:xfrm>
            <a:off x="4957016" y="4979729"/>
            <a:ext cx="1524000" cy="0"/>
          </a:xfrm>
          <a:prstGeom prst="line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Straight Connector 110"/>
          <p:cNvCxnSpPr/>
          <p:nvPr/>
        </p:nvCxnSpPr>
        <p:spPr bwMode="auto">
          <a:xfrm>
            <a:off x="4953000" y="4786782"/>
            <a:ext cx="1524000" cy="0"/>
          </a:xfrm>
          <a:prstGeom prst="line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2" name="Straight Connector 111"/>
          <p:cNvCxnSpPr/>
          <p:nvPr/>
        </p:nvCxnSpPr>
        <p:spPr bwMode="auto">
          <a:xfrm>
            <a:off x="4948984" y="4593835"/>
            <a:ext cx="1524000" cy="0"/>
          </a:xfrm>
          <a:prstGeom prst="line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3" name="Straight Connector 112"/>
          <p:cNvCxnSpPr/>
          <p:nvPr/>
        </p:nvCxnSpPr>
        <p:spPr bwMode="auto">
          <a:xfrm>
            <a:off x="4944968" y="4396873"/>
            <a:ext cx="1524000" cy="0"/>
          </a:xfrm>
          <a:prstGeom prst="line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4" name="Straight Connector 113"/>
          <p:cNvCxnSpPr/>
          <p:nvPr/>
        </p:nvCxnSpPr>
        <p:spPr bwMode="auto">
          <a:xfrm>
            <a:off x="4940952" y="4191000"/>
            <a:ext cx="1524000" cy="0"/>
          </a:xfrm>
          <a:prstGeom prst="line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5" name="Oval 114"/>
          <p:cNvSpPr/>
          <p:nvPr/>
        </p:nvSpPr>
        <p:spPr bwMode="auto">
          <a:xfrm>
            <a:off x="5029160" y="5485506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6" name="Oval 115"/>
          <p:cNvSpPr/>
          <p:nvPr/>
        </p:nvSpPr>
        <p:spPr bwMode="auto">
          <a:xfrm>
            <a:off x="5241720" y="5485506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7" name="Oval 116"/>
          <p:cNvSpPr/>
          <p:nvPr/>
        </p:nvSpPr>
        <p:spPr bwMode="auto">
          <a:xfrm>
            <a:off x="5454280" y="5485506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8" name="Oval 117"/>
          <p:cNvSpPr/>
          <p:nvPr/>
        </p:nvSpPr>
        <p:spPr bwMode="auto">
          <a:xfrm>
            <a:off x="5666840" y="5485506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9" name="Oval 118"/>
          <p:cNvSpPr/>
          <p:nvPr/>
        </p:nvSpPr>
        <p:spPr bwMode="auto">
          <a:xfrm>
            <a:off x="5879400" y="5485506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0" name="Oval 119"/>
          <p:cNvSpPr/>
          <p:nvPr/>
        </p:nvSpPr>
        <p:spPr bwMode="auto">
          <a:xfrm>
            <a:off x="6091960" y="5485506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1" name="Oval 120"/>
          <p:cNvSpPr/>
          <p:nvPr/>
        </p:nvSpPr>
        <p:spPr bwMode="auto">
          <a:xfrm>
            <a:off x="6304520" y="5485506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2" name="Oval 121"/>
          <p:cNvSpPr/>
          <p:nvPr/>
        </p:nvSpPr>
        <p:spPr bwMode="auto">
          <a:xfrm>
            <a:off x="5085320" y="5269832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3" name="Oval 122"/>
          <p:cNvSpPr/>
          <p:nvPr/>
        </p:nvSpPr>
        <p:spPr bwMode="auto">
          <a:xfrm>
            <a:off x="5297880" y="5269832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4" name="Oval 123"/>
          <p:cNvSpPr/>
          <p:nvPr/>
        </p:nvSpPr>
        <p:spPr bwMode="auto">
          <a:xfrm>
            <a:off x="5510440" y="5269832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5" name="Oval 124"/>
          <p:cNvSpPr/>
          <p:nvPr/>
        </p:nvSpPr>
        <p:spPr bwMode="auto">
          <a:xfrm>
            <a:off x="5723000" y="5269832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6" name="Oval 125"/>
          <p:cNvSpPr/>
          <p:nvPr/>
        </p:nvSpPr>
        <p:spPr bwMode="auto">
          <a:xfrm>
            <a:off x="5935560" y="5269832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7" name="Oval 126"/>
          <p:cNvSpPr/>
          <p:nvPr/>
        </p:nvSpPr>
        <p:spPr bwMode="auto">
          <a:xfrm>
            <a:off x="6148120" y="5269832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8" name="Oval 127"/>
          <p:cNvSpPr/>
          <p:nvPr/>
        </p:nvSpPr>
        <p:spPr bwMode="auto">
          <a:xfrm>
            <a:off x="5237720" y="5081328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9" name="Oval 128"/>
          <p:cNvSpPr/>
          <p:nvPr/>
        </p:nvSpPr>
        <p:spPr bwMode="auto">
          <a:xfrm>
            <a:off x="5450280" y="5081328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0" name="Oval 129"/>
          <p:cNvSpPr/>
          <p:nvPr/>
        </p:nvSpPr>
        <p:spPr bwMode="auto">
          <a:xfrm>
            <a:off x="5662840" y="5081328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1" name="Oval 130"/>
          <p:cNvSpPr/>
          <p:nvPr/>
        </p:nvSpPr>
        <p:spPr bwMode="auto">
          <a:xfrm>
            <a:off x="5875400" y="5081328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2" name="Oval 131"/>
          <p:cNvSpPr/>
          <p:nvPr/>
        </p:nvSpPr>
        <p:spPr bwMode="auto">
          <a:xfrm>
            <a:off x="6087960" y="5081328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3" name="Oval 132"/>
          <p:cNvSpPr/>
          <p:nvPr/>
        </p:nvSpPr>
        <p:spPr bwMode="auto">
          <a:xfrm>
            <a:off x="5325944" y="4900856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4" name="Oval 133"/>
          <p:cNvSpPr/>
          <p:nvPr/>
        </p:nvSpPr>
        <p:spPr bwMode="auto">
          <a:xfrm>
            <a:off x="5538504" y="4900856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5" name="Oval 134"/>
          <p:cNvSpPr/>
          <p:nvPr/>
        </p:nvSpPr>
        <p:spPr bwMode="auto">
          <a:xfrm>
            <a:off x="5751064" y="4900856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6" name="Oval 135"/>
          <p:cNvSpPr/>
          <p:nvPr/>
        </p:nvSpPr>
        <p:spPr bwMode="auto">
          <a:xfrm>
            <a:off x="5963624" y="4892832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7" name="Oval 136"/>
          <p:cNvSpPr/>
          <p:nvPr/>
        </p:nvSpPr>
        <p:spPr bwMode="auto">
          <a:xfrm>
            <a:off x="5426200" y="4712368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8" name="Oval 137"/>
          <p:cNvSpPr/>
          <p:nvPr/>
        </p:nvSpPr>
        <p:spPr bwMode="auto">
          <a:xfrm>
            <a:off x="5638760" y="4712368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9" name="Oval 138"/>
          <p:cNvSpPr/>
          <p:nvPr/>
        </p:nvSpPr>
        <p:spPr bwMode="auto">
          <a:xfrm>
            <a:off x="5851320" y="4704344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0" name="Oval 139"/>
          <p:cNvSpPr/>
          <p:nvPr/>
        </p:nvSpPr>
        <p:spPr bwMode="auto">
          <a:xfrm>
            <a:off x="5518440" y="4519864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1" name="Oval 140"/>
          <p:cNvSpPr/>
          <p:nvPr/>
        </p:nvSpPr>
        <p:spPr bwMode="auto">
          <a:xfrm>
            <a:off x="5731000" y="4519864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2" name="Oval 141"/>
          <p:cNvSpPr/>
          <p:nvPr/>
        </p:nvSpPr>
        <p:spPr bwMode="auto">
          <a:xfrm>
            <a:off x="5618696" y="4343400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2444784" y="685800"/>
            <a:ext cx="4466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a standard cryogenic technique</a:t>
            </a:r>
            <a:endParaRPr lang="en-US" b="0" dirty="0"/>
          </a:p>
        </p:txBody>
      </p:sp>
      <p:sp>
        <p:nvSpPr>
          <p:cNvPr id="144" name="TextBox 143"/>
          <p:cNvSpPr txBox="1"/>
          <p:nvPr/>
        </p:nvSpPr>
        <p:spPr>
          <a:xfrm>
            <a:off x="1605212" y="1447800"/>
            <a:ext cx="6014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Spin system (electron or nuclear spins)</a:t>
            </a:r>
            <a:endParaRPr lang="en-US" dirty="0"/>
          </a:p>
        </p:txBody>
      </p:sp>
      <p:sp>
        <p:nvSpPr>
          <p:cNvPr id="145" name="TextBox 144"/>
          <p:cNvSpPr txBox="1"/>
          <p:nvPr/>
        </p:nvSpPr>
        <p:spPr>
          <a:xfrm>
            <a:off x="152400" y="6172200"/>
            <a:ext cx="1709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h</a:t>
            </a:r>
            <a:r>
              <a:rPr lang="en-US" b="0" dirty="0" smtClean="0"/>
              <a:t>igh B field</a:t>
            </a:r>
            <a:endParaRPr lang="en-US" b="0" dirty="0"/>
          </a:p>
        </p:txBody>
      </p:sp>
      <p:sp>
        <p:nvSpPr>
          <p:cNvPr id="146" name="TextBox 145"/>
          <p:cNvSpPr txBox="1"/>
          <p:nvPr/>
        </p:nvSpPr>
        <p:spPr>
          <a:xfrm>
            <a:off x="5040503" y="6167735"/>
            <a:ext cx="1588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low B field</a:t>
            </a:r>
            <a:endParaRPr lang="en-US" b="0" dirty="0"/>
          </a:p>
        </p:txBody>
      </p:sp>
      <p:sp>
        <p:nvSpPr>
          <p:cNvPr id="148" name="Rounded Rectangle 147"/>
          <p:cNvSpPr/>
          <p:nvPr/>
        </p:nvSpPr>
        <p:spPr bwMode="auto">
          <a:xfrm>
            <a:off x="3036637" y="3810000"/>
            <a:ext cx="1305110" cy="1757422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Other degrees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 smtClean="0"/>
              <a:t>of freedom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T</a:t>
            </a:r>
            <a:r>
              <a:rPr kumimoji="0" lang="en-US" sz="2000" b="0" i="0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initial</a:t>
            </a:r>
            <a:endParaRPr kumimoji="0" lang="en-US" sz="20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9" name="Left-Right Arrow 148"/>
          <p:cNvSpPr/>
          <p:nvPr/>
        </p:nvSpPr>
        <p:spPr bwMode="auto">
          <a:xfrm>
            <a:off x="1828800" y="4372898"/>
            <a:ext cx="1122730" cy="733663"/>
          </a:xfrm>
          <a:prstGeom prst="leftRightArrow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Equil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.</a:t>
            </a:r>
          </a:p>
        </p:txBody>
      </p:sp>
      <p:sp>
        <p:nvSpPr>
          <p:cNvPr id="152" name="Right Arrow 151"/>
          <p:cNvSpPr/>
          <p:nvPr/>
        </p:nvSpPr>
        <p:spPr bwMode="auto">
          <a:xfrm>
            <a:off x="6569815" y="4509969"/>
            <a:ext cx="837649" cy="733663"/>
          </a:xfrm>
          <a:prstGeom prst="rightArrow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Cool</a:t>
            </a:r>
          </a:p>
        </p:txBody>
      </p:sp>
      <p:sp>
        <p:nvSpPr>
          <p:cNvPr id="153" name="Rounded Rectangle 152"/>
          <p:cNvSpPr/>
          <p:nvPr/>
        </p:nvSpPr>
        <p:spPr bwMode="auto">
          <a:xfrm>
            <a:off x="7550154" y="3962400"/>
            <a:ext cx="1305110" cy="1757422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Other degrees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 smtClean="0"/>
              <a:t>of freedom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T&lt;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T</a:t>
            </a:r>
            <a:r>
              <a:rPr kumimoji="0" lang="en-US" sz="2000" b="0" i="0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initial</a:t>
            </a:r>
            <a:endParaRPr kumimoji="0" lang="en-US" sz="20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4114800" y="2457271"/>
            <a:ext cx="3591048" cy="1200329"/>
          </a:xfrm>
          <a:prstGeom prst="rect">
            <a:avLst/>
          </a:prstGeom>
          <a:solidFill>
            <a:srgbClr val="CCEC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90033"/>
                </a:solidFill>
              </a:rPr>
              <a:t>Needs spin flip collisions</a:t>
            </a:r>
          </a:p>
          <a:p>
            <a:r>
              <a:rPr lang="en-US" dirty="0" smtClean="0">
                <a:solidFill>
                  <a:srgbClr val="990033"/>
                </a:solidFill>
              </a:rPr>
              <a:t>(Chromium (</a:t>
            </a:r>
            <a:r>
              <a:rPr lang="en-US" dirty="0" err="1" smtClean="0">
                <a:solidFill>
                  <a:srgbClr val="990033"/>
                </a:solidFill>
              </a:rPr>
              <a:t>Pfau</a:t>
            </a:r>
            <a:r>
              <a:rPr lang="en-US" dirty="0" smtClean="0">
                <a:solidFill>
                  <a:srgbClr val="990033"/>
                </a:solidFill>
              </a:rPr>
              <a:t>, 2006))</a:t>
            </a:r>
          </a:p>
          <a:p>
            <a:r>
              <a:rPr lang="en-US" dirty="0" smtClean="0">
                <a:solidFill>
                  <a:srgbClr val="990033"/>
                </a:solidFill>
              </a:rPr>
              <a:t>50 </a:t>
            </a:r>
            <a:r>
              <a:rPr lang="en-US" dirty="0" err="1" smtClean="0">
                <a:solidFill>
                  <a:srgbClr val="990033"/>
                </a:solidFill>
              </a:rPr>
              <a:t>pK</a:t>
            </a:r>
            <a:r>
              <a:rPr lang="en-US" dirty="0" smtClean="0">
                <a:solidFill>
                  <a:srgbClr val="990033"/>
                </a:solidFill>
              </a:rPr>
              <a:t> = 1 Hz = 0.7 </a:t>
            </a:r>
            <a:r>
              <a:rPr lang="en-US" dirty="0" smtClean="0">
                <a:solidFill>
                  <a:srgbClr val="990033"/>
                </a:solidFill>
                <a:sym typeface="Symbol"/>
              </a:rPr>
              <a:t></a:t>
            </a:r>
            <a:r>
              <a:rPr lang="en-US" dirty="0" smtClean="0">
                <a:solidFill>
                  <a:srgbClr val="990033"/>
                </a:solidFill>
              </a:rPr>
              <a:t>G</a:t>
            </a:r>
            <a:endParaRPr lang="en-US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ord 6"/>
          <p:cNvSpPr/>
          <p:nvPr/>
        </p:nvSpPr>
        <p:spPr bwMode="auto">
          <a:xfrm flipH="1">
            <a:off x="685800" y="1066800"/>
            <a:ext cx="1600200" cy="533400"/>
          </a:xfrm>
          <a:prstGeom prst="chord">
            <a:avLst>
              <a:gd name="adj1" fmla="val 4929036"/>
              <a:gd name="adj2" fmla="val 16571859"/>
            </a:avLst>
          </a:prstGeom>
          <a:solidFill>
            <a:srgbClr val="FFFF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Chord 7"/>
          <p:cNvSpPr/>
          <p:nvPr/>
        </p:nvSpPr>
        <p:spPr bwMode="auto">
          <a:xfrm>
            <a:off x="609600" y="1068849"/>
            <a:ext cx="1600200" cy="533400"/>
          </a:xfrm>
          <a:prstGeom prst="chord">
            <a:avLst>
              <a:gd name="adj1" fmla="val 4929036"/>
              <a:gd name="adj2" fmla="val 16571859"/>
            </a:avLst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435725" y="1071897"/>
            <a:ext cx="52965" cy="53035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Chord 13"/>
          <p:cNvSpPr/>
          <p:nvPr/>
        </p:nvSpPr>
        <p:spPr bwMode="auto">
          <a:xfrm flipH="1">
            <a:off x="762000" y="3729786"/>
            <a:ext cx="1600200" cy="533400"/>
          </a:xfrm>
          <a:prstGeom prst="chord">
            <a:avLst>
              <a:gd name="adj1" fmla="val 4929036"/>
              <a:gd name="adj2" fmla="val 16571859"/>
            </a:avLst>
          </a:prstGeom>
          <a:solidFill>
            <a:srgbClr val="FFFF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Chord 14"/>
          <p:cNvSpPr/>
          <p:nvPr/>
        </p:nvSpPr>
        <p:spPr bwMode="auto">
          <a:xfrm>
            <a:off x="685800" y="3731835"/>
            <a:ext cx="1600200" cy="533400"/>
          </a:xfrm>
          <a:prstGeom prst="chord">
            <a:avLst>
              <a:gd name="adj1" fmla="val 4929036"/>
              <a:gd name="adj2" fmla="val 16571859"/>
            </a:avLst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424565" y="3736848"/>
            <a:ext cx="182880" cy="53035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95400" y="228600"/>
            <a:ext cx="6629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99"/>
                </a:solidFill>
              </a:rPr>
              <a:t>Spin gradient demagnetization cooling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2885250" y="1102896"/>
            <a:ext cx="2772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h</a:t>
            </a:r>
            <a:r>
              <a:rPr lang="en-US" b="0" dirty="0" smtClean="0"/>
              <a:t>igh gradient, </a:t>
            </a:r>
            <a:r>
              <a:rPr lang="en-US" b="0" dirty="0" err="1" smtClean="0"/>
              <a:t>T</a:t>
            </a:r>
            <a:r>
              <a:rPr lang="en-US" b="0" baseline="-25000" dirty="0" err="1" smtClean="0"/>
              <a:t>initial</a:t>
            </a:r>
            <a:endParaRPr lang="en-US" b="0" baseline="-25000" dirty="0"/>
          </a:p>
        </p:txBody>
      </p:sp>
      <p:sp>
        <p:nvSpPr>
          <p:cNvPr id="19" name="Chord 18"/>
          <p:cNvSpPr/>
          <p:nvPr/>
        </p:nvSpPr>
        <p:spPr bwMode="auto">
          <a:xfrm flipH="1">
            <a:off x="723029" y="2131551"/>
            <a:ext cx="1600200" cy="533400"/>
          </a:xfrm>
          <a:prstGeom prst="chord">
            <a:avLst>
              <a:gd name="adj1" fmla="val 4929036"/>
              <a:gd name="adj2" fmla="val 16571859"/>
            </a:avLst>
          </a:prstGeom>
          <a:solidFill>
            <a:srgbClr val="FFFF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" name="Chord 19"/>
          <p:cNvSpPr/>
          <p:nvPr/>
        </p:nvSpPr>
        <p:spPr bwMode="auto">
          <a:xfrm>
            <a:off x="646829" y="2133600"/>
            <a:ext cx="1600200" cy="533400"/>
          </a:xfrm>
          <a:prstGeom prst="chord">
            <a:avLst>
              <a:gd name="adj1" fmla="val 4929036"/>
              <a:gd name="adj2" fmla="val 16571859"/>
            </a:avLst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472954" y="2136648"/>
            <a:ext cx="52965" cy="53035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44578" y="1847671"/>
            <a:ext cx="466666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0" dirty="0" smtClean="0"/>
              <a:t>Low gradient, T&lt;&lt;</a:t>
            </a:r>
            <a:r>
              <a:rPr lang="en-US" b="0" dirty="0" err="1" smtClean="0"/>
              <a:t>T</a:t>
            </a:r>
            <a:r>
              <a:rPr lang="en-US" b="0" baseline="-25000" dirty="0" err="1" smtClean="0"/>
              <a:t>initial</a:t>
            </a:r>
            <a:r>
              <a:rPr lang="en-US" b="0" baseline="-25000" dirty="0" smtClean="0"/>
              <a:t> </a:t>
            </a:r>
          </a:p>
          <a:p>
            <a:pPr algn="l"/>
            <a:r>
              <a:rPr lang="en-US" b="0" dirty="0" smtClean="0"/>
              <a:t>No coupling with rest of system:</a:t>
            </a:r>
            <a:br>
              <a:rPr lang="en-US" b="0" dirty="0" smtClean="0"/>
            </a:br>
            <a:r>
              <a:rPr lang="en-US" b="0" dirty="0" smtClean="0"/>
              <a:t>width of the layer stays the same</a:t>
            </a:r>
            <a:endParaRPr lang="en-US" b="0" baseline="-25000" dirty="0"/>
          </a:p>
          <a:p>
            <a:pPr algn="l"/>
            <a:r>
              <a:rPr lang="en-US" b="0" dirty="0" smtClean="0"/>
              <a:t>same entropy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895600" y="3505200"/>
            <a:ext cx="41200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0" dirty="0" smtClean="0"/>
              <a:t>Coupling with rest of system:</a:t>
            </a:r>
          </a:p>
          <a:p>
            <a:pPr algn="l"/>
            <a:r>
              <a:rPr lang="en-US" b="0" dirty="0" smtClean="0"/>
              <a:t>Entropy flows into layer, </a:t>
            </a:r>
          </a:p>
          <a:p>
            <a:pPr algn="l"/>
            <a:r>
              <a:rPr lang="en-US" b="0" dirty="0" smtClean="0"/>
              <a:t>larger width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14400" y="4648200"/>
            <a:ext cx="731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Principle of adiabatic cooling: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Transform spin states into states with lower energy.  Entropy of the system will flow to the spin states.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3202" name="Text Box 2"/>
          <p:cNvSpPr txBox="1">
            <a:spLocks noChangeArrowheads="1"/>
          </p:cNvSpPr>
          <p:nvPr/>
        </p:nvSpPr>
        <p:spPr bwMode="auto">
          <a:xfrm>
            <a:off x="1622425" y="962025"/>
            <a:ext cx="4338638" cy="15525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mtClean="0">
                <a:solidFill>
                  <a:srgbClr val="000000"/>
                </a:solidFill>
              </a:rPr>
              <a:t>Ultralow density: 10</a:t>
            </a:r>
            <a:r>
              <a:rPr lang="en-US" baseline="30000" smtClean="0">
                <a:solidFill>
                  <a:srgbClr val="000000"/>
                </a:solidFill>
              </a:rPr>
              <a:t>13</a:t>
            </a:r>
            <a:r>
              <a:rPr lang="en-US" smtClean="0">
                <a:solidFill>
                  <a:srgbClr val="000000"/>
                </a:solidFill>
              </a:rPr>
              <a:t> cm</a:t>
            </a:r>
            <a:r>
              <a:rPr lang="en-US" baseline="30000" smtClean="0">
                <a:solidFill>
                  <a:srgbClr val="000000"/>
                </a:solidFill>
              </a:rPr>
              <a:t>-3</a:t>
            </a:r>
            <a:r>
              <a:rPr lang="en-US" smtClean="0">
                <a:solidFill>
                  <a:srgbClr val="000000"/>
                </a:solidFill>
              </a:rPr>
              <a:t> </a:t>
            </a:r>
          </a:p>
          <a:p>
            <a:r>
              <a:rPr lang="en-US" smtClean="0">
                <a:solidFill>
                  <a:srgbClr val="000000"/>
                </a:solidFill>
              </a:rPr>
              <a:t>	a million thinner than air</a:t>
            </a:r>
          </a:p>
          <a:p>
            <a:r>
              <a:rPr lang="en-US" smtClean="0">
                <a:solidFill>
                  <a:srgbClr val="000000"/>
                </a:solidFill>
              </a:rPr>
              <a:t>Almost nothing</a:t>
            </a:r>
          </a:p>
          <a:p>
            <a:r>
              <a:rPr lang="en-US" smtClean="0">
                <a:solidFill>
                  <a:srgbClr val="000000"/>
                </a:solidFill>
              </a:rPr>
              <a:t>	 0.01 femtomole</a:t>
            </a:r>
          </a:p>
        </p:txBody>
      </p:sp>
      <p:sp>
        <p:nvSpPr>
          <p:cNvPr id="7603203" name="Text Box 3"/>
          <p:cNvSpPr txBox="1">
            <a:spLocks noChangeArrowheads="1"/>
          </p:cNvSpPr>
          <p:nvPr/>
        </p:nvSpPr>
        <p:spPr bwMode="auto">
          <a:xfrm>
            <a:off x="2432050" y="152400"/>
            <a:ext cx="3816350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smtClean="0">
                <a:solidFill>
                  <a:srgbClr val="333399"/>
                </a:solidFill>
              </a:rPr>
              <a:t>ULTRA-dilute gases</a:t>
            </a:r>
          </a:p>
        </p:txBody>
      </p:sp>
      <p:sp>
        <p:nvSpPr>
          <p:cNvPr id="7603204" name="Text Box 4"/>
          <p:cNvSpPr txBox="1">
            <a:spLocks noChangeArrowheads="1"/>
          </p:cNvSpPr>
          <p:nvPr/>
        </p:nvSpPr>
        <p:spPr bwMode="auto">
          <a:xfrm>
            <a:off x="1524000" y="3265488"/>
            <a:ext cx="6557963" cy="31353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</a:rPr>
              <a:t>But:</a:t>
            </a:r>
          </a:p>
          <a:p>
            <a:r>
              <a:rPr lang="en-US" smtClean="0">
                <a:solidFill>
                  <a:srgbClr val="000000"/>
                </a:solidFill>
              </a:rPr>
              <a:t>Those atomic gases can be strongly interacting</a:t>
            </a:r>
          </a:p>
          <a:p>
            <a:r>
              <a:rPr lang="en-US" smtClean="0">
                <a:solidFill>
                  <a:srgbClr val="000000"/>
                </a:solidFill>
              </a:rPr>
              <a:t>They can show strong correlations</a:t>
            </a:r>
          </a:p>
          <a:p>
            <a:endParaRPr lang="en-US" smtClean="0">
              <a:solidFill>
                <a:srgbClr val="000000"/>
              </a:solidFill>
            </a:endParaRPr>
          </a:p>
          <a:p>
            <a:r>
              <a:rPr lang="en-US" smtClean="0">
                <a:solidFill>
                  <a:srgbClr val="000000"/>
                </a:solidFill>
              </a:rPr>
              <a:t>Like liquids</a:t>
            </a:r>
          </a:p>
          <a:p>
            <a:r>
              <a:rPr lang="en-US" smtClean="0">
                <a:solidFill>
                  <a:srgbClr val="000000"/>
                </a:solidFill>
              </a:rPr>
              <a:t>Like solids</a:t>
            </a:r>
          </a:p>
          <a:p>
            <a:r>
              <a:rPr lang="en-US" smtClean="0">
                <a:solidFill>
                  <a:srgbClr val="000000"/>
                </a:solidFill>
              </a:rPr>
              <a:t>Like superconductors</a:t>
            </a:r>
            <a:br>
              <a:rPr lang="en-US" smtClean="0">
                <a:solidFill>
                  <a:srgbClr val="000000"/>
                </a:solidFill>
              </a:rPr>
            </a:br>
            <a:r>
              <a:rPr lang="en-US" smtClean="0">
                <a:solidFill>
                  <a:srgbClr val="000000"/>
                </a:solidFill>
              </a:rPr>
              <a:t>Like a ferromagnet</a:t>
            </a:r>
          </a:p>
        </p:txBody>
      </p:sp>
      <p:sp>
        <p:nvSpPr>
          <p:cNvPr id="7603205" name="Text Box 5"/>
          <p:cNvSpPr txBox="1">
            <a:spLocks noChangeArrowheads="1"/>
          </p:cNvSpPr>
          <p:nvPr/>
        </p:nvSpPr>
        <p:spPr bwMode="auto">
          <a:xfrm>
            <a:off x="5394325" y="5502275"/>
            <a:ext cx="3749675" cy="822325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mtClean="0">
                <a:solidFill>
                  <a:srgbClr val="000000"/>
                </a:solidFill>
              </a:rPr>
              <a:t>When cooled to nanokelvin temperatures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03204" grpId="0"/>
      <p:bldP spid="760320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Text Box 2"/>
          <p:cNvSpPr txBox="1">
            <a:spLocks noChangeArrowheads="1"/>
          </p:cNvSpPr>
          <p:nvPr/>
        </p:nvSpPr>
        <p:spPr bwMode="auto">
          <a:xfrm>
            <a:off x="381000" y="563563"/>
            <a:ext cx="8458200" cy="579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smtClean="0">
                <a:solidFill>
                  <a:srgbClr val="0000FF"/>
                </a:solidFill>
                <a:latin typeface="Arial" pitchFamily="34" charset="0"/>
              </a:rPr>
              <a:t>The Superfluid-Mott Insulator transition</a:t>
            </a:r>
          </a:p>
        </p:txBody>
      </p:sp>
      <p:pic>
        <p:nvPicPr>
          <p:cNvPr id="263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135313"/>
            <a:ext cx="3071813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3172" name="Text Box 4"/>
          <p:cNvSpPr txBox="1">
            <a:spLocks noChangeArrowheads="1"/>
          </p:cNvSpPr>
          <p:nvPr/>
        </p:nvSpPr>
        <p:spPr bwMode="auto">
          <a:xfrm>
            <a:off x="4519613" y="2605088"/>
            <a:ext cx="4267200" cy="381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900" b="1" smtClean="0">
                <a:solidFill>
                  <a:srgbClr val="000000"/>
                </a:solidFill>
                <a:latin typeface="Arial" pitchFamily="34" charset="0"/>
              </a:rPr>
              <a:t>Deep Lattices – Mott Insulator</a:t>
            </a:r>
          </a:p>
        </p:txBody>
      </p:sp>
      <p:pic>
        <p:nvPicPr>
          <p:cNvPr id="2631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1988" y="3367088"/>
            <a:ext cx="3071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3174" name="Text Box 6"/>
          <p:cNvSpPr txBox="1">
            <a:spLocks noChangeArrowheads="1"/>
          </p:cNvSpPr>
          <p:nvPr/>
        </p:nvSpPr>
        <p:spPr bwMode="auto">
          <a:xfrm>
            <a:off x="228600" y="2590800"/>
            <a:ext cx="4267200" cy="374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86493" tIns="43247" rIns="86493" bIns="43247">
            <a:spAutoFit/>
          </a:bodyPr>
          <a:lstStyle/>
          <a:p>
            <a:pPr algn="ctr" defTabSz="865188"/>
            <a:r>
              <a:rPr lang="en-US" sz="1900" b="1" smtClean="0">
                <a:solidFill>
                  <a:srgbClr val="000000"/>
                </a:solidFill>
                <a:latin typeface="Arial" pitchFamily="34" charset="0"/>
              </a:rPr>
              <a:t>Shallow Lattices - Superfluid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2478504" y="569496"/>
            <a:ext cx="4800600" cy="1676400"/>
          </a:xfrm>
          <a:prstGeom prst="rect">
            <a:avLst/>
          </a:prstGeom>
          <a:solidFill>
            <a:srgbClr val="FFB9B9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478504" y="2257928"/>
            <a:ext cx="4800600" cy="2895600"/>
          </a:xfrm>
          <a:prstGeom prst="rect">
            <a:avLst/>
          </a:prstGeom>
          <a:solidFill>
            <a:srgbClr val="66CC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2438400" y="5180806"/>
            <a:ext cx="4953000" cy="1588"/>
          </a:xfrm>
          <a:prstGeom prst="straightConnector1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" name="Straight Arrow Connector 4"/>
          <p:cNvCxnSpPr/>
          <p:nvPr/>
        </p:nvCxnSpPr>
        <p:spPr bwMode="auto">
          <a:xfrm rot="5400000" flipH="1" flipV="1">
            <a:off x="75803" y="2819003"/>
            <a:ext cx="4724400" cy="794"/>
          </a:xfrm>
          <a:prstGeom prst="straightConnector1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3276600" y="5257006"/>
            <a:ext cx="3284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Magnetic field gradient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610701" y="3118634"/>
            <a:ext cx="2888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Optical lattice depth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94624" y="4572000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0" dirty="0" smtClean="0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67000" y="1295400"/>
            <a:ext cx="4154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0" dirty="0" smtClean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13533" y="2286000"/>
            <a:ext cx="1572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0000FF"/>
                </a:solidFill>
              </a:rPr>
              <a:t>Superfluid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58271" y="605135"/>
            <a:ext cx="2032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FF0000"/>
                </a:solidFill>
              </a:rPr>
              <a:t>Mott insulator</a:t>
            </a:r>
          </a:p>
        </p:txBody>
      </p:sp>
      <p:sp>
        <p:nvSpPr>
          <p:cNvPr id="22" name="Freeform 21"/>
          <p:cNvSpPr/>
          <p:nvPr/>
        </p:nvSpPr>
        <p:spPr bwMode="auto">
          <a:xfrm>
            <a:off x="2943235" y="1621536"/>
            <a:ext cx="4054973" cy="3218688"/>
          </a:xfrm>
          <a:custGeom>
            <a:avLst/>
            <a:gdLst>
              <a:gd name="connsiteX0" fmla="*/ 4054973 w 4054973"/>
              <a:gd name="connsiteY0" fmla="*/ 3218688 h 3218688"/>
              <a:gd name="connsiteX1" fmla="*/ 4042781 w 4054973"/>
              <a:gd name="connsiteY1" fmla="*/ 3182112 h 3218688"/>
              <a:gd name="connsiteX2" fmla="*/ 4018397 w 4054973"/>
              <a:gd name="connsiteY2" fmla="*/ 3072384 h 3218688"/>
              <a:gd name="connsiteX3" fmla="*/ 4030589 w 4054973"/>
              <a:gd name="connsiteY3" fmla="*/ 2474976 h 3218688"/>
              <a:gd name="connsiteX4" fmla="*/ 4030589 w 4054973"/>
              <a:gd name="connsiteY4" fmla="*/ 1889760 h 3218688"/>
              <a:gd name="connsiteX5" fmla="*/ 4042781 w 4054973"/>
              <a:gd name="connsiteY5" fmla="*/ 1792224 h 3218688"/>
              <a:gd name="connsiteX6" fmla="*/ 4042781 w 4054973"/>
              <a:gd name="connsiteY6" fmla="*/ 1621536 h 3218688"/>
              <a:gd name="connsiteX7" fmla="*/ 4030589 w 4054973"/>
              <a:gd name="connsiteY7" fmla="*/ 1414272 h 3218688"/>
              <a:gd name="connsiteX8" fmla="*/ 4006205 w 4054973"/>
              <a:gd name="connsiteY8" fmla="*/ 841248 h 3218688"/>
              <a:gd name="connsiteX9" fmla="*/ 3981821 w 4054973"/>
              <a:gd name="connsiteY9" fmla="*/ 585216 h 3218688"/>
              <a:gd name="connsiteX10" fmla="*/ 3969629 w 4054973"/>
              <a:gd name="connsiteY10" fmla="*/ 499872 h 3218688"/>
              <a:gd name="connsiteX11" fmla="*/ 3945245 w 4054973"/>
              <a:gd name="connsiteY11" fmla="*/ 426720 h 3218688"/>
              <a:gd name="connsiteX12" fmla="*/ 3908669 w 4054973"/>
              <a:gd name="connsiteY12" fmla="*/ 256032 h 3218688"/>
              <a:gd name="connsiteX13" fmla="*/ 3872093 w 4054973"/>
              <a:gd name="connsiteY13" fmla="*/ 182880 h 3218688"/>
              <a:gd name="connsiteX14" fmla="*/ 3835517 w 4054973"/>
              <a:gd name="connsiteY14" fmla="*/ 158496 h 3218688"/>
              <a:gd name="connsiteX15" fmla="*/ 3737981 w 4054973"/>
              <a:gd name="connsiteY15" fmla="*/ 97536 h 3218688"/>
              <a:gd name="connsiteX16" fmla="*/ 3689213 w 4054973"/>
              <a:gd name="connsiteY16" fmla="*/ 73152 h 3218688"/>
              <a:gd name="connsiteX17" fmla="*/ 3530717 w 4054973"/>
              <a:gd name="connsiteY17" fmla="*/ 48768 h 3218688"/>
              <a:gd name="connsiteX18" fmla="*/ 3347837 w 4054973"/>
              <a:gd name="connsiteY18" fmla="*/ 24384 h 3218688"/>
              <a:gd name="connsiteX19" fmla="*/ 3177149 w 4054973"/>
              <a:gd name="connsiteY19" fmla="*/ 12192 h 3218688"/>
              <a:gd name="connsiteX20" fmla="*/ 2945501 w 4054973"/>
              <a:gd name="connsiteY20" fmla="*/ 0 h 3218688"/>
              <a:gd name="connsiteX21" fmla="*/ 1860413 w 4054973"/>
              <a:gd name="connsiteY21" fmla="*/ 24384 h 3218688"/>
              <a:gd name="connsiteX22" fmla="*/ 1482461 w 4054973"/>
              <a:gd name="connsiteY22" fmla="*/ 36576 h 3218688"/>
              <a:gd name="connsiteX23" fmla="*/ 1336157 w 4054973"/>
              <a:gd name="connsiteY23" fmla="*/ 24384 h 3218688"/>
              <a:gd name="connsiteX24" fmla="*/ 1299581 w 4054973"/>
              <a:gd name="connsiteY24" fmla="*/ 36576 h 3218688"/>
              <a:gd name="connsiteX25" fmla="*/ 1128893 w 4054973"/>
              <a:gd name="connsiteY25" fmla="*/ 24384 h 3218688"/>
              <a:gd name="connsiteX26" fmla="*/ 421757 w 4054973"/>
              <a:gd name="connsiteY26" fmla="*/ 36576 h 3218688"/>
              <a:gd name="connsiteX27" fmla="*/ 312029 w 4054973"/>
              <a:gd name="connsiteY27" fmla="*/ 48768 h 3218688"/>
              <a:gd name="connsiteX28" fmla="*/ 177917 w 4054973"/>
              <a:gd name="connsiteY28" fmla="*/ 60960 h 3218688"/>
              <a:gd name="connsiteX29" fmla="*/ 19421 w 4054973"/>
              <a:gd name="connsiteY29" fmla="*/ 73152 h 3218688"/>
              <a:gd name="connsiteX30" fmla="*/ 19421 w 4054973"/>
              <a:gd name="connsiteY30" fmla="*/ 12192 h 3218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54973" h="3218688">
                <a:moveTo>
                  <a:pt x="4054973" y="3218688"/>
                </a:moveTo>
                <a:cubicBezTo>
                  <a:pt x="4050909" y="3206496"/>
                  <a:pt x="4046312" y="3194469"/>
                  <a:pt x="4042781" y="3182112"/>
                </a:cubicBezTo>
                <a:cubicBezTo>
                  <a:pt x="4031302" y="3141937"/>
                  <a:pt x="4026777" y="3114286"/>
                  <a:pt x="4018397" y="3072384"/>
                </a:cubicBezTo>
                <a:cubicBezTo>
                  <a:pt x="4022461" y="2873248"/>
                  <a:pt x="4025673" y="2674093"/>
                  <a:pt x="4030589" y="2474976"/>
                </a:cubicBezTo>
                <a:cubicBezTo>
                  <a:pt x="4042676" y="1985467"/>
                  <a:pt x="4051969" y="2231838"/>
                  <a:pt x="4030589" y="1889760"/>
                </a:cubicBezTo>
                <a:cubicBezTo>
                  <a:pt x="4034653" y="1857248"/>
                  <a:pt x="4042781" y="1824989"/>
                  <a:pt x="4042781" y="1792224"/>
                </a:cubicBezTo>
                <a:cubicBezTo>
                  <a:pt x="4042781" y="1598194"/>
                  <a:pt x="4014997" y="1732671"/>
                  <a:pt x="4042781" y="1621536"/>
                </a:cubicBezTo>
                <a:cubicBezTo>
                  <a:pt x="4038717" y="1552448"/>
                  <a:pt x="4033804" y="1483405"/>
                  <a:pt x="4030589" y="1414272"/>
                </a:cubicBezTo>
                <a:cubicBezTo>
                  <a:pt x="4020367" y="1194506"/>
                  <a:pt x="4019181" y="1055356"/>
                  <a:pt x="4006205" y="841248"/>
                </a:cubicBezTo>
                <a:cubicBezTo>
                  <a:pt x="4001782" y="768272"/>
                  <a:pt x="3991276" y="660859"/>
                  <a:pt x="3981821" y="585216"/>
                </a:cubicBezTo>
                <a:cubicBezTo>
                  <a:pt x="3978257" y="556701"/>
                  <a:pt x="3976091" y="527873"/>
                  <a:pt x="3969629" y="499872"/>
                </a:cubicBezTo>
                <a:cubicBezTo>
                  <a:pt x="3963849" y="474827"/>
                  <a:pt x="3945245" y="426720"/>
                  <a:pt x="3945245" y="426720"/>
                </a:cubicBezTo>
                <a:cubicBezTo>
                  <a:pt x="3929865" y="303679"/>
                  <a:pt x="3943414" y="360268"/>
                  <a:pt x="3908669" y="256032"/>
                </a:cubicBezTo>
                <a:cubicBezTo>
                  <a:pt x="3898753" y="226284"/>
                  <a:pt x="3895728" y="206515"/>
                  <a:pt x="3872093" y="182880"/>
                </a:cubicBezTo>
                <a:cubicBezTo>
                  <a:pt x="3861732" y="172519"/>
                  <a:pt x="3847709" y="166624"/>
                  <a:pt x="3835517" y="158496"/>
                </a:cubicBezTo>
                <a:cubicBezTo>
                  <a:pt x="3788604" y="88127"/>
                  <a:pt x="3839543" y="148317"/>
                  <a:pt x="3737981" y="97536"/>
                </a:cubicBezTo>
                <a:cubicBezTo>
                  <a:pt x="3721725" y="89408"/>
                  <a:pt x="3706621" y="78374"/>
                  <a:pt x="3689213" y="73152"/>
                </a:cubicBezTo>
                <a:cubicBezTo>
                  <a:pt x="3673207" y="68350"/>
                  <a:pt x="3541151" y="50373"/>
                  <a:pt x="3530717" y="48768"/>
                </a:cubicBezTo>
                <a:cubicBezTo>
                  <a:pt x="3432863" y="33713"/>
                  <a:pt x="3464868" y="34561"/>
                  <a:pt x="3347837" y="24384"/>
                </a:cubicBezTo>
                <a:cubicBezTo>
                  <a:pt x="3291010" y="19443"/>
                  <a:pt x="3234085" y="15643"/>
                  <a:pt x="3177149" y="12192"/>
                </a:cubicBezTo>
                <a:lnTo>
                  <a:pt x="2945501" y="0"/>
                </a:lnTo>
                <a:lnTo>
                  <a:pt x="1860413" y="24384"/>
                </a:lnTo>
                <a:lnTo>
                  <a:pt x="1482461" y="36576"/>
                </a:lnTo>
                <a:cubicBezTo>
                  <a:pt x="1433693" y="32512"/>
                  <a:pt x="1385094" y="24384"/>
                  <a:pt x="1336157" y="24384"/>
                </a:cubicBezTo>
                <a:cubicBezTo>
                  <a:pt x="1323306" y="24384"/>
                  <a:pt x="1312432" y="36576"/>
                  <a:pt x="1299581" y="36576"/>
                </a:cubicBezTo>
                <a:cubicBezTo>
                  <a:pt x="1242540" y="36576"/>
                  <a:pt x="1185789" y="28448"/>
                  <a:pt x="1128893" y="24384"/>
                </a:cubicBezTo>
                <a:lnTo>
                  <a:pt x="421757" y="36576"/>
                </a:lnTo>
                <a:cubicBezTo>
                  <a:pt x="384972" y="37674"/>
                  <a:pt x="348647" y="45106"/>
                  <a:pt x="312029" y="48768"/>
                </a:cubicBezTo>
                <a:lnTo>
                  <a:pt x="177917" y="60960"/>
                </a:lnTo>
                <a:cubicBezTo>
                  <a:pt x="125112" y="65360"/>
                  <a:pt x="70066" y="88735"/>
                  <a:pt x="19421" y="73152"/>
                </a:cubicBezTo>
                <a:cubicBezTo>
                  <a:pt x="0" y="67176"/>
                  <a:pt x="19421" y="32512"/>
                  <a:pt x="19421" y="12192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7" name="Left Arrow 26"/>
          <p:cNvSpPr/>
          <p:nvPr/>
        </p:nvSpPr>
        <p:spPr bwMode="auto">
          <a:xfrm>
            <a:off x="3124200" y="5832619"/>
            <a:ext cx="4190999" cy="794802"/>
          </a:xfrm>
          <a:prstGeom prst="leftArrow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Demag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.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cooling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06622" y="1200090"/>
            <a:ext cx="2424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/>
              <a:t>slow spin relaxation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spintemp.png                                                   0043F3BDMacintosh HD                   C5A9507E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762000"/>
            <a:ext cx="6934200" cy="5000625"/>
          </a:xfrm>
          <a:prstGeom prst="rect">
            <a:avLst/>
          </a:prstGeom>
          <a:noFill/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81000" y="76200"/>
            <a:ext cx="838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800" b="0" dirty="0" smtClean="0">
                <a:solidFill>
                  <a:srgbClr val="000000"/>
                </a:solidFill>
                <a:latin typeface="Arial Black" pitchFamily="34" charset="0"/>
              </a:rPr>
              <a:t>Positive and Negative </a:t>
            </a:r>
            <a:r>
              <a:rPr lang="en-US" sz="2800" b="0" dirty="0">
                <a:solidFill>
                  <a:srgbClr val="000000"/>
                </a:solidFill>
                <a:latin typeface="Arial Black" pitchFamily="34" charset="0"/>
              </a:rPr>
              <a:t>Spin Temperatures</a:t>
            </a:r>
          </a:p>
        </p:txBody>
      </p:sp>
      <p:sp>
        <p:nvSpPr>
          <p:cNvPr id="4103" name="Oval 7"/>
          <p:cNvSpPr>
            <a:spLocks noChangeArrowheads="1"/>
          </p:cNvSpPr>
          <p:nvPr/>
        </p:nvSpPr>
        <p:spPr bwMode="auto">
          <a:xfrm>
            <a:off x="3733800" y="3048000"/>
            <a:ext cx="838200" cy="838200"/>
          </a:xfrm>
          <a:prstGeom prst="ellips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eaLnBrk="0" hangingPunct="0"/>
            <a:endParaRPr lang="en-US" b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4267200" y="3962400"/>
            <a:ext cx="3352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/>
            <a:r>
              <a:rPr lang="en-US" dirty="0" smtClean="0">
                <a:solidFill>
                  <a:srgbClr val="1820FF"/>
                </a:solidFill>
                <a:latin typeface="Arial Black" pitchFamily="34" charset="0"/>
              </a:rPr>
              <a:t>closer to zero than </a:t>
            </a:r>
            <a:r>
              <a:rPr lang="en-US" dirty="0" smtClean="0">
                <a:solidFill>
                  <a:srgbClr val="1820FF"/>
                </a:solidFill>
                <a:latin typeface="Arial Black" pitchFamily="34" charset="0"/>
                <a:sym typeface="Symbol"/>
              </a:rPr>
              <a:t></a:t>
            </a:r>
            <a:r>
              <a:rPr lang="en-US" b="0" dirty="0" smtClean="0">
                <a:solidFill>
                  <a:srgbClr val="1820FF"/>
                </a:solidFill>
                <a:latin typeface="Arial Black" pitchFamily="34" charset="0"/>
              </a:rPr>
              <a:t>50 </a:t>
            </a:r>
            <a:r>
              <a:rPr lang="en-US" b="0" dirty="0" err="1" smtClean="0">
                <a:solidFill>
                  <a:srgbClr val="1820FF"/>
                </a:solidFill>
                <a:latin typeface="Arial Black" pitchFamily="34" charset="0"/>
              </a:rPr>
              <a:t>picoKelvin</a:t>
            </a:r>
            <a:endParaRPr lang="en-US" b="0" dirty="0">
              <a:solidFill>
                <a:srgbClr val="1820FF"/>
              </a:solidFill>
              <a:latin typeface="Arial Black" pitchFamily="34" charset="0"/>
            </a:endParaRPr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>
            <a:off x="4481513" y="3719513"/>
            <a:ext cx="304800" cy="22860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eaLnBrk="0" hangingPunct="0"/>
            <a:endParaRPr lang="en-US" b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228600" y="6178550"/>
            <a:ext cx="87630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n-US" sz="2000" b="0">
                <a:solidFill>
                  <a:srgbClr val="000000"/>
                </a:solidFill>
                <a:latin typeface="Arial Black" pitchFamily="34" charset="0"/>
              </a:rPr>
              <a:t>• Takes advantage of long relaxation times in Mott insulator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228600"/>
            <a:ext cx="6629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99"/>
                </a:solidFill>
              </a:rPr>
              <a:t>Negative temperatures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778580" y="1219200"/>
            <a:ext cx="74751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More energy than positive temperatures</a:t>
            </a:r>
          </a:p>
          <a:p>
            <a:r>
              <a:rPr lang="en-US" b="0" dirty="0" smtClean="0"/>
              <a:t>Possible only for systems with finite maximum energy</a:t>
            </a:r>
            <a:endParaRPr lang="en-US" b="0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1066800" y="3810000"/>
            <a:ext cx="7086600" cy="1588"/>
          </a:xfrm>
          <a:prstGeom prst="straightConnector1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 rot="5400000">
            <a:off x="4457700" y="3695700"/>
            <a:ext cx="228600" cy="0"/>
          </a:xfrm>
          <a:prstGeom prst="line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4368212" y="381000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0" y="3810000"/>
            <a:ext cx="731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-1/T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871" y="4572000"/>
            <a:ext cx="20681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-</a:t>
            </a:r>
            <a:r>
              <a:rPr lang="en-US" b="0" dirty="0" smtClean="0">
                <a:sym typeface="Symbol"/>
              </a:rPr>
              <a:t></a:t>
            </a:r>
          </a:p>
          <a:p>
            <a:r>
              <a:rPr lang="en-US" b="0" dirty="0" smtClean="0">
                <a:sym typeface="Symbol"/>
              </a:rPr>
              <a:t>T=0</a:t>
            </a:r>
          </a:p>
          <a:p>
            <a:r>
              <a:rPr lang="en-US" b="0" dirty="0" smtClean="0">
                <a:sym typeface="Symbol"/>
              </a:rPr>
              <a:t>absolute zero</a:t>
            </a:r>
            <a:endParaRPr lang="en-US" b="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3472794" y="4660232"/>
            <a:ext cx="2191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ym typeface="Symbol"/>
              </a:rPr>
              <a:t>0</a:t>
            </a:r>
            <a:endParaRPr lang="en-US" b="0" dirty="0" smtClean="0">
              <a:sym typeface="Symbol"/>
            </a:endParaRPr>
          </a:p>
          <a:p>
            <a:r>
              <a:rPr lang="en-US" b="0" dirty="0" smtClean="0">
                <a:sym typeface="Symbol"/>
              </a:rPr>
              <a:t>T=</a:t>
            </a:r>
          </a:p>
          <a:p>
            <a:r>
              <a:rPr lang="en-US" b="0" dirty="0" err="1" smtClean="0">
                <a:sym typeface="Symbol"/>
              </a:rPr>
              <a:t>equipopulation</a:t>
            </a:r>
            <a:endParaRPr lang="en-US" b="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6287128" y="4724400"/>
            <a:ext cx="28568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ym typeface="Symbol"/>
              </a:rPr>
              <a:t>+</a:t>
            </a:r>
          </a:p>
          <a:p>
            <a:r>
              <a:rPr lang="en-US" b="0" dirty="0" smtClean="0">
                <a:sym typeface="Symbol"/>
              </a:rPr>
              <a:t>T=-0</a:t>
            </a:r>
          </a:p>
          <a:p>
            <a:r>
              <a:rPr lang="en-US" b="0" dirty="0" smtClean="0">
                <a:sym typeface="Symbol"/>
              </a:rPr>
              <a:t>only highest energy</a:t>
            </a:r>
            <a:br>
              <a:rPr lang="en-US" b="0" dirty="0" smtClean="0">
                <a:sym typeface="Symbol"/>
              </a:rPr>
            </a:br>
            <a:r>
              <a:rPr lang="en-US" b="0" dirty="0" smtClean="0">
                <a:sym typeface="Symbol"/>
              </a:rPr>
              <a:t>state populated</a:t>
            </a:r>
            <a:endParaRPr lang="en-US" b="0" dirty="0" smtClean="0"/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2895600" y="3124200"/>
            <a:ext cx="3581400" cy="1588"/>
          </a:xfrm>
          <a:prstGeom prst="straightConnector1">
            <a:avLst/>
          </a:prstGeom>
          <a:solidFill>
            <a:srgbClr val="FFFF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3569003" y="2667000"/>
            <a:ext cx="2069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FF0000"/>
                </a:solidFill>
              </a:rPr>
              <a:t>higher energy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6396335"/>
            <a:ext cx="1896673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zero entropy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477000" y="6396335"/>
            <a:ext cx="1896673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zero entropy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733800" y="6396335"/>
            <a:ext cx="1963999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max. entropy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52400" y="2667000"/>
            <a:ext cx="1837362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dS</a:t>
            </a:r>
            <a:r>
              <a:rPr lang="en-US" sz="3200" dirty="0" smtClean="0"/>
              <a:t>=</a:t>
            </a:r>
            <a:r>
              <a:rPr lang="en-US" sz="3200" dirty="0" err="1" smtClean="0"/>
              <a:t>dQ</a:t>
            </a:r>
            <a:r>
              <a:rPr lang="en-US" sz="3200" dirty="0" smtClean="0"/>
              <a:t>/T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0" y="76200"/>
            <a:ext cx="91440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3600" b="0">
                <a:solidFill>
                  <a:srgbClr val="000000"/>
                </a:solidFill>
                <a:latin typeface="Arial Black" pitchFamily="34" charset="0"/>
              </a:rPr>
              <a:t>Spin Heating</a:t>
            </a:r>
          </a:p>
        </p:txBody>
      </p:sp>
      <p:pic>
        <p:nvPicPr>
          <p:cNvPr id="5125" name="Picture 5" descr="spin heating.png                                               0043F3BDMacintosh HD                   C5A9507E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9144000" cy="5476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143000"/>
            <a:ext cx="8077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/>
                </a:solidFill>
              </a:rPr>
              <a:t>Note:  </a:t>
            </a:r>
            <a:r>
              <a:rPr lang="en-US" sz="2800" dirty="0" smtClean="0"/>
              <a:t>Spin polarized atoms in magnetic traps have a state purity of typically 1-10</a:t>
            </a:r>
            <a:r>
              <a:rPr lang="en-US" sz="2800" baseline="30000" dirty="0" smtClean="0"/>
              <a:t>-5</a:t>
            </a:r>
            <a:r>
              <a:rPr lang="en-US" sz="2800" dirty="0" smtClean="0"/>
              <a:t> </a:t>
            </a:r>
          </a:p>
          <a:p>
            <a:endParaRPr lang="en-US" sz="2800" dirty="0" smtClean="0"/>
          </a:p>
          <a:p>
            <a:r>
              <a:rPr lang="en-US" sz="2800" dirty="0" smtClean="0"/>
              <a:t>At 100 </a:t>
            </a:r>
            <a:r>
              <a:rPr lang="en-US" sz="2800" dirty="0" err="1" smtClean="0"/>
              <a:t>mG</a:t>
            </a:r>
            <a:r>
              <a:rPr lang="en-US" sz="2800" dirty="0" smtClean="0"/>
              <a:t> bias field:   </a:t>
            </a:r>
            <a:r>
              <a:rPr lang="en-US" sz="2800" dirty="0" err="1" smtClean="0"/>
              <a:t>T</a:t>
            </a:r>
            <a:r>
              <a:rPr lang="en-US" sz="2800" baseline="-25000" dirty="0" err="1" smtClean="0"/>
              <a:t>spin</a:t>
            </a:r>
            <a:r>
              <a:rPr lang="en-US" sz="2800" dirty="0" smtClean="0"/>
              <a:t>= - 500 </a:t>
            </a:r>
            <a:r>
              <a:rPr lang="en-US" sz="2800" dirty="0" err="1" smtClean="0"/>
              <a:t>nK</a:t>
            </a:r>
            <a:endParaRPr lang="en-US" sz="28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762000" y="3886200"/>
            <a:ext cx="7162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chemeClr val="accent6"/>
                </a:solidFill>
              </a:rPr>
              <a:t>pK</a:t>
            </a:r>
            <a:r>
              <a:rPr lang="en-US" sz="2800" dirty="0" smtClean="0">
                <a:solidFill>
                  <a:schemeClr val="accent6"/>
                </a:solidFill>
              </a:rPr>
              <a:t> temperatures need </a:t>
            </a:r>
            <a:r>
              <a:rPr lang="en-US" sz="2800" dirty="0" err="1" smtClean="0">
                <a:solidFill>
                  <a:schemeClr val="accent6"/>
                </a:solidFill>
                <a:latin typeface="Symbol" pitchFamily="18" charset="2"/>
              </a:rPr>
              <a:t>m</a:t>
            </a:r>
            <a:r>
              <a:rPr lang="en-US" sz="2800" dirty="0" err="1" smtClean="0">
                <a:solidFill>
                  <a:schemeClr val="accent6"/>
                </a:solidFill>
              </a:rPr>
              <a:t>G</a:t>
            </a:r>
            <a:r>
              <a:rPr lang="en-US" sz="2800" dirty="0" smtClean="0">
                <a:solidFill>
                  <a:schemeClr val="accent6"/>
                </a:solidFill>
              </a:rPr>
              <a:t>!</a:t>
            </a:r>
          </a:p>
          <a:p>
            <a:r>
              <a:rPr lang="en-US" sz="2800" dirty="0" smtClean="0"/>
              <a:t>Here:  </a:t>
            </a:r>
            <a:r>
              <a:rPr lang="en-US" sz="2800" dirty="0" err="1" smtClean="0">
                <a:solidFill>
                  <a:schemeClr val="accent6"/>
                </a:solidFill>
              </a:rPr>
              <a:t>mG</a:t>
            </a:r>
            <a:r>
              <a:rPr lang="en-US" sz="2800" dirty="0" smtClean="0">
                <a:solidFill>
                  <a:schemeClr val="accent6"/>
                </a:solidFill>
              </a:rPr>
              <a:t>/cm gradient, 10 </a:t>
            </a:r>
            <a:r>
              <a:rPr lang="en-US" sz="2800" dirty="0" smtClean="0">
                <a:solidFill>
                  <a:schemeClr val="accent6"/>
                </a:solidFill>
                <a:latin typeface="Symbol" pitchFamily="18" charset="2"/>
              </a:rPr>
              <a:t>m</a:t>
            </a:r>
            <a:r>
              <a:rPr lang="en-US" sz="2800" dirty="0" smtClean="0">
                <a:solidFill>
                  <a:schemeClr val="accent6"/>
                </a:solidFill>
              </a:rPr>
              <a:t>m resolution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2478504" y="569496"/>
            <a:ext cx="4800600" cy="1676400"/>
          </a:xfrm>
          <a:prstGeom prst="rect">
            <a:avLst/>
          </a:prstGeom>
          <a:solidFill>
            <a:srgbClr val="FFB9B9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478504" y="2257928"/>
            <a:ext cx="4800600" cy="2895600"/>
          </a:xfrm>
          <a:prstGeom prst="rect">
            <a:avLst/>
          </a:prstGeom>
          <a:solidFill>
            <a:srgbClr val="66CC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2438400" y="5180806"/>
            <a:ext cx="4953000" cy="1588"/>
          </a:xfrm>
          <a:prstGeom prst="straightConnector1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" name="Straight Arrow Connector 4"/>
          <p:cNvCxnSpPr/>
          <p:nvPr/>
        </p:nvCxnSpPr>
        <p:spPr bwMode="auto">
          <a:xfrm rot="5400000" flipH="1" flipV="1">
            <a:off x="75803" y="2819003"/>
            <a:ext cx="4724400" cy="794"/>
          </a:xfrm>
          <a:prstGeom prst="straightConnector1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3276600" y="5257006"/>
            <a:ext cx="3284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Magnetic field gradient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610701" y="3118634"/>
            <a:ext cx="2888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Optical lattice depth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94624" y="4572000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0" dirty="0" smtClean="0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67000" y="1295400"/>
            <a:ext cx="4154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0" dirty="0" smtClean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13533" y="2286000"/>
            <a:ext cx="1572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0000FF"/>
                </a:solidFill>
              </a:rPr>
              <a:t>Superfluid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58271" y="605135"/>
            <a:ext cx="2032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FF0000"/>
                </a:solidFill>
              </a:rPr>
              <a:t>Mott insulator</a:t>
            </a:r>
          </a:p>
        </p:txBody>
      </p:sp>
      <p:sp>
        <p:nvSpPr>
          <p:cNvPr id="22" name="Freeform 21"/>
          <p:cNvSpPr/>
          <p:nvPr/>
        </p:nvSpPr>
        <p:spPr bwMode="auto">
          <a:xfrm>
            <a:off x="2943235" y="1621536"/>
            <a:ext cx="4054973" cy="3218688"/>
          </a:xfrm>
          <a:custGeom>
            <a:avLst/>
            <a:gdLst>
              <a:gd name="connsiteX0" fmla="*/ 4054973 w 4054973"/>
              <a:gd name="connsiteY0" fmla="*/ 3218688 h 3218688"/>
              <a:gd name="connsiteX1" fmla="*/ 4042781 w 4054973"/>
              <a:gd name="connsiteY1" fmla="*/ 3182112 h 3218688"/>
              <a:gd name="connsiteX2" fmla="*/ 4018397 w 4054973"/>
              <a:gd name="connsiteY2" fmla="*/ 3072384 h 3218688"/>
              <a:gd name="connsiteX3" fmla="*/ 4030589 w 4054973"/>
              <a:gd name="connsiteY3" fmla="*/ 2474976 h 3218688"/>
              <a:gd name="connsiteX4" fmla="*/ 4030589 w 4054973"/>
              <a:gd name="connsiteY4" fmla="*/ 1889760 h 3218688"/>
              <a:gd name="connsiteX5" fmla="*/ 4042781 w 4054973"/>
              <a:gd name="connsiteY5" fmla="*/ 1792224 h 3218688"/>
              <a:gd name="connsiteX6" fmla="*/ 4042781 w 4054973"/>
              <a:gd name="connsiteY6" fmla="*/ 1621536 h 3218688"/>
              <a:gd name="connsiteX7" fmla="*/ 4030589 w 4054973"/>
              <a:gd name="connsiteY7" fmla="*/ 1414272 h 3218688"/>
              <a:gd name="connsiteX8" fmla="*/ 4006205 w 4054973"/>
              <a:gd name="connsiteY8" fmla="*/ 841248 h 3218688"/>
              <a:gd name="connsiteX9" fmla="*/ 3981821 w 4054973"/>
              <a:gd name="connsiteY9" fmla="*/ 585216 h 3218688"/>
              <a:gd name="connsiteX10" fmla="*/ 3969629 w 4054973"/>
              <a:gd name="connsiteY10" fmla="*/ 499872 h 3218688"/>
              <a:gd name="connsiteX11" fmla="*/ 3945245 w 4054973"/>
              <a:gd name="connsiteY11" fmla="*/ 426720 h 3218688"/>
              <a:gd name="connsiteX12" fmla="*/ 3908669 w 4054973"/>
              <a:gd name="connsiteY12" fmla="*/ 256032 h 3218688"/>
              <a:gd name="connsiteX13" fmla="*/ 3872093 w 4054973"/>
              <a:gd name="connsiteY13" fmla="*/ 182880 h 3218688"/>
              <a:gd name="connsiteX14" fmla="*/ 3835517 w 4054973"/>
              <a:gd name="connsiteY14" fmla="*/ 158496 h 3218688"/>
              <a:gd name="connsiteX15" fmla="*/ 3737981 w 4054973"/>
              <a:gd name="connsiteY15" fmla="*/ 97536 h 3218688"/>
              <a:gd name="connsiteX16" fmla="*/ 3689213 w 4054973"/>
              <a:gd name="connsiteY16" fmla="*/ 73152 h 3218688"/>
              <a:gd name="connsiteX17" fmla="*/ 3530717 w 4054973"/>
              <a:gd name="connsiteY17" fmla="*/ 48768 h 3218688"/>
              <a:gd name="connsiteX18" fmla="*/ 3347837 w 4054973"/>
              <a:gd name="connsiteY18" fmla="*/ 24384 h 3218688"/>
              <a:gd name="connsiteX19" fmla="*/ 3177149 w 4054973"/>
              <a:gd name="connsiteY19" fmla="*/ 12192 h 3218688"/>
              <a:gd name="connsiteX20" fmla="*/ 2945501 w 4054973"/>
              <a:gd name="connsiteY20" fmla="*/ 0 h 3218688"/>
              <a:gd name="connsiteX21" fmla="*/ 1860413 w 4054973"/>
              <a:gd name="connsiteY21" fmla="*/ 24384 h 3218688"/>
              <a:gd name="connsiteX22" fmla="*/ 1482461 w 4054973"/>
              <a:gd name="connsiteY22" fmla="*/ 36576 h 3218688"/>
              <a:gd name="connsiteX23" fmla="*/ 1336157 w 4054973"/>
              <a:gd name="connsiteY23" fmla="*/ 24384 h 3218688"/>
              <a:gd name="connsiteX24" fmla="*/ 1299581 w 4054973"/>
              <a:gd name="connsiteY24" fmla="*/ 36576 h 3218688"/>
              <a:gd name="connsiteX25" fmla="*/ 1128893 w 4054973"/>
              <a:gd name="connsiteY25" fmla="*/ 24384 h 3218688"/>
              <a:gd name="connsiteX26" fmla="*/ 421757 w 4054973"/>
              <a:gd name="connsiteY26" fmla="*/ 36576 h 3218688"/>
              <a:gd name="connsiteX27" fmla="*/ 312029 w 4054973"/>
              <a:gd name="connsiteY27" fmla="*/ 48768 h 3218688"/>
              <a:gd name="connsiteX28" fmla="*/ 177917 w 4054973"/>
              <a:gd name="connsiteY28" fmla="*/ 60960 h 3218688"/>
              <a:gd name="connsiteX29" fmla="*/ 19421 w 4054973"/>
              <a:gd name="connsiteY29" fmla="*/ 73152 h 3218688"/>
              <a:gd name="connsiteX30" fmla="*/ 19421 w 4054973"/>
              <a:gd name="connsiteY30" fmla="*/ 12192 h 3218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54973" h="3218688">
                <a:moveTo>
                  <a:pt x="4054973" y="3218688"/>
                </a:moveTo>
                <a:cubicBezTo>
                  <a:pt x="4050909" y="3206496"/>
                  <a:pt x="4046312" y="3194469"/>
                  <a:pt x="4042781" y="3182112"/>
                </a:cubicBezTo>
                <a:cubicBezTo>
                  <a:pt x="4031302" y="3141937"/>
                  <a:pt x="4026777" y="3114286"/>
                  <a:pt x="4018397" y="3072384"/>
                </a:cubicBezTo>
                <a:cubicBezTo>
                  <a:pt x="4022461" y="2873248"/>
                  <a:pt x="4025673" y="2674093"/>
                  <a:pt x="4030589" y="2474976"/>
                </a:cubicBezTo>
                <a:cubicBezTo>
                  <a:pt x="4042676" y="1985467"/>
                  <a:pt x="4051969" y="2231838"/>
                  <a:pt x="4030589" y="1889760"/>
                </a:cubicBezTo>
                <a:cubicBezTo>
                  <a:pt x="4034653" y="1857248"/>
                  <a:pt x="4042781" y="1824989"/>
                  <a:pt x="4042781" y="1792224"/>
                </a:cubicBezTo>
                <a:cubicBezTo>
                  <a:pt x="4042781" y="1598194"/>
                  <a:pt x="4014997" y="1732671"/>
                  <a:pt x="4042781" y="1621536"/>
                </a:cubicBezTo>
                <a:cubicBezTo>
                  <a:pt x="4038717" y="1552448"/>
                  <a:pt x="4033804" y="1483405"/>
                  <a:pt x="4030589" y="1414272"/>
                </a:cubicBezTo>
                <a:cubicBezTo>
                  <a:pt x="4020367" y="1194506"/>
                  <a:pt x="4019181" y="1055356"/>
                  <a:pt x="4006205" y="841248"/>
                </a:cubicBezTo>
                <a:cubicBezTo>
                  <a:pt x="4001782" y="768272"/>
                  <a:pt x="3991276" y="660859"/>
                  <a:pt x="3981821" y="585216"/>
                </a:cubicBezTo>
                <a:cubicBezTo>
                  <a:pt x="3978257" y="556701"/>
                  <a:pt x="3976091" y="527873"/>
                  <a:pt x="3969629" y="499872"/>
                </a:cubicBezTo>
                <a:cubicBezTo>
                  <a:pt x="3963849" y="474827"/>
                  <a:pt x="3945245" y="426720"/>
                  <a:pt x="3945245" y="426720"/>
                </a:cubicBezTo>
                <a:cubicBezTo>
                  <a:pt x="3929865" y="303679"/>
                  <a:pt x="3943414" y="360268"/>
                  <a:pt x="3908669" y="256032"/>
                </a:cubicBezTo>
                <a:cubicBezTo>
                  <a:pt x="3898753" y="226284"/>
                  <a:pt x="3895728" y="206515"/>
                  <a:pt x="3872093" y="182880"/>
                </a:cubicBezTo>
                <a:cubicBezTo>
                  <a:pt x="3861732" y="172519"/>
                  <a:pt x="3847709" y="166624"/>
                  <a:pt x="3835517" y="158496"/>
                </a:cubicBezTo>
                <a:cubicBezTo>
                  <a:pt x="3788604" y="88127"/>
                  <a:pt x="3839543" y="148317"/>
                  <a:pt x="3737981" y="97536"/>
                </a:cubicBezTo>
                <a:cubicBezTo>
                  <a:pt x="3721725" y="89408"/>
                  <a:pt x="3706621" y="78374"/>
                  <a:pt x="3689213" y="73152"/>
                </a:cubicBezTo>
                <a:cubicBezTo>
                  <a:pt x="3673207" y="68350"/>
                  <a:pt x="3541151" y="50373"/>
                  <a:pt x="3530717" y="48768"/>
                </a:cubicBezTo>
                <a:cubicBezTo>
                  <a:pt x="3432863" y="33713"/>
                  <a:pt x="3464868" y="34561"/>
                  <a:pt x="3347837" y="24384"/>
                </a:cubicBezTo>
                <a:cubicBezTo>
                  <a:pt x="3291010" y="19443"/>
                  <a:pt x="3234085" y="15643"/>
                  <a:pt x="3177149" y="12192"/>
                </a:cubicBezTo>
                <a:lnTo>
                  <a:pt x="2945501" y="0"/>
                </a:lnTo>
                <a:lnTo>
                  <a:pt x="1860413" y="24384"/>
                </a:lnTo>
                <a:lnTo>
                  <a:pt x="1482461" y="36576"/>
                </a:lnTo>
                <a:cubicBezTo>
                  <a:pt x="1433693" y="32512"/>
                  <a:pt x="1385094" y="24384"/>
                  <a:pt x="1336157" y="24384"/>
                </a:cubicBezTo>
                <a:cubicBezTo>
                  <a:pt x="1323306" y="24384"/>
                  <a:pt x="1312432" y="36576"/>
                  <a:pt x="1299581" y="36576"/>
                </a:cubicBezTo>
                <a:cubicBezTo>
                  <a:pt x="1242540" y="36576"/>
                  <a:pt x="1185789" y="28448"/>
                  <a:pt x="1128893" y="24384"/>
                </a:cubicBezTo>
                <a:lnTo>
                  <a:pt x="421757" y="36576"/>
                </a:lnTo>
                <a:cubicBezTo>
                  <a:pt x="384972" y="37674"/>
                  <a:pt x="348647" y="45106"/>
                  <a:pt x="312029" y="48768"/>
                </a:cubicBezTo>
                <a:lnTo>
                  <a:pt x="177917" y="60960"/>
                </a:lnTo>
                <a:cubicBezTo>
                  <a:pt x="125112" y="65360"/>
                  <a:pt x="70066" y="88735"/>
                  <a:pt x="19421" y="73152"/>
                </a:cubicBezTo>
                <a:cubicBezTo>
                  <a:pt x="0" y="67176"/>
                  <a:pt x="19421" y="32512"/>
                  <a:pt x="19421" y="12192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2895683" y="1767840"/>
            <a:ext cx="4029373" cy="3145536"/>
          </a:xfrm>
          <a:custGeom>
            <a:avLst/>
            <a:gdLst>
              <a:gd name="connsiteX0" fmla="*/ 4029373 w 4029373"/>
              <a:gd name="connsiteY0" fmla="*/ 3133344 h 3145536"/>
              <a:gd name="connsiteX1" fmla="*/ 3919645 w 4029373"/>
              <a:gd name="connsiteY1" fmla="*/ 3121152 h 3145536"/>
              <a:gd name="connsiteX2" fmla="*/ 3883069 w 4029373"/>
              <a:gd name="connsiteY2" fmla="*/ 3108960 h 3145536"/>
              <a:gd name="connsiteX3" fmla="*/ 3773341 w 4029373"/>
              <a:gd name="connsiteY3" fmla="*/ 3121152 h 3145536"/>
              <a:gd name="connsiteX4" fmla="*/ 3322237 w 4029373"/>
              <a:gd name="connsiteY4" fmla="*/ 3133344 h 3145536"/>
              <a:gd name="connsiteX5" fmla="*/ 2737021 w 4029373"/>
              <a:gd name="connsiteY5" fmla="*/ 3145536 h 3145536"/>
              <a:gd name="connsiteX6" fmla="*/ 2420029 w 4029373"/>
              <a:gd name="connsiteY6" fmla="*/ 3133344 h 3145536"/>
              <a:gd name="connsiteX7" fmla="*/ 2042077 w 4029373"/>
              <a:gd name="connsiteY7" fmla="*/ 3133344 h 3145536"/>
              <a:gd name="connsiteX8" fmla="*/ 1237405 w 4029373"/>
              <a:gd name="connsiteY8" fmla="*/ 3121152 h 3145536"/>
              <a:gd name="connsiteX9" fmla="*/ 774109 w 4029373"/>
              <a:gd name="connsiteY9" fmla="*/ 3121152 h 3145536"/>
              <a:gd name="connsiteX10" fmla="*/ 457117 w 4029373"/>
              <a:gd name="connsiteY10" fmla="*/ 3108960 h 3145536"/>
              <a:gd name="connsiteX11" fmla="*/ 371773 w 4029373"/>
              <a:gd name="connsiteY11" fmla="*/ 3096768 h 3145536"/>
              <a:gd name="connsiteX12" fmla="*/ 176701 w 4029373"/>
              <a:gd name="connsiteY12" fmla="*/ 3072384 h 3145536"/>
              <a:gd name="connsiteX13" fmla="*/ 140125 w 4029373"/>
              <a:gd name="connsiteY13" fmla="*/ 3035808 h 3145536"/>
              <a:gd name="connsiteX14" fmla="*/ 127933 w 4029373"/>
              <a:gd name="connsiteY14" fmla="*/ 2987040 h 3145536"/>
              <a:gd name="connsiteX15" fmla="*/ 103549 w 4029373"/>
              <a:gd name="connsiteY15" fmla="*/ 2901696 h 3145536"/>
              <a:gd name="connsiteX16" fmla="*/ 91357 w 4029373"/>
              <a:gd name="connsiteY16" fmla="*/ 2816352 h 3145536"/>
              <a:gd name="connsiteX17" fmla="*/ 79165 w 4029373"/>
              <a:gd name="connsiteY17" fmla="*/ 2511552 h 3145536"/>
              <a:gd name="connsiteX18" fmla="*/ 66973 w 4029373"/>
              <a:gd name="connsiteY18" fmla="*/ 2267712 h 3145536"/>
              <a:gd name="connsiteX19" fmla="*/ 91357 w 4029373"/>
              <a:gd name="connsiteY19" fmla="*/ 1706880 h 3145536"/>
              <a:gd name="connsiteX20" fmla="*/ 79165 w 4029373"/>
              <a:gd name="connsiteY20" fmla="*/ 1194816 h 3145536"/>
              <a:gd name="connsiteX21" fmla="*/ 54781 w 4029373"/>
              <a:gd name="connsiteY21" fmla="*/ 536448 h 3145536"/>
              <a:gd name="connsiteX22" fmla="*/ 30397 w 4029373"/>
              <a:gd name="connsiteY22" fmla="*/ 256032 h 3145536"/>
              <a:gd name="connsiteX23" fmla="*/ 6013 w 4029373"/>
              <a:gd name="connsiteY23" fmla="*/ 0 h 3145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029373" h="3145536">
                <a:moveTo>
                  <a:pt x="4029373" y="3133344"/>
                </a:moveTo>
                <a:cubicBezTo>
                  <a:pt x="3992797" y="3129280"/>
                  <a:pt x="3955945" y="3127202"/>
                  <a:pt x="3919645" y="3121152"/>
                </a:cubicBezTo>
                <a:cubicBezTo>
                  <a:pt x="3906968" y="3119039"/>
                  <a:pt x="3895920" y="3108960"/>
                  <a:pt x="3883069" y="3108960"/>
                </a:cubicBezTo>
                <a:cubicBezTo>
                  <a:pt x="3846268" y="3108960"/>
                  <a:pt x="3810107" y="3119553"/>
                  <a:pt x="3773341" y="3121152"/>
                </a:cubicBezTo>
                <a:cubicBezTo>
                  <a:pt x="3623060" y="3127686"/>
                  <a:pt x="3472618" y="3129806"/>
                  <a:pt x="3322237" y="3133344"/>
                </a:cubicBezTo>
                <a:lnTo>
                  <a:pt x="2737021" y="3145536"/>
                </a:lnTo>
                <a:lnTo>
                  <a:pt x="2420029" y="3133344"/>
                </a:lnTo>
                <a:cubicBezTo>
                  <a:pt x="2101852" y="3120357"/>
                  <a:pt x="2234211" y="3109327"/>
                  <a:pt x="2042077" y="3133344"/>
                </a:cubicBezTo>
                <a:lnTo>
                  <a:pt x="1237405" y="3121152"/>
                </a:lnTo>
                <a:cubicBezTo>
                  <a:pt x="791082" y="3110132"/>
                  <a:pt x="1376035" y="3094981"/>
                  <a:pt x="774109" y="3121152"/>
                </a:cubicBezTo>
                <a:cubicBezTo>
                  <a:pt x="668445" y="3117088"/>
                  <a:pt x="562665" y="3115357"/>
                  <a:pt x="457117" y="3108960"/>
                </a:cubicBezTo>
                <a:cubicBezTo>
                  <a:pt x="428433" y="3107222"/>
                  <a:pt x="400313" y="3100126"/>
                  <a:pt x="371773" y="3096768"/>
                </a:cubicBezTo>
                <a:cubicBezTo>
                  <a:pt x="172509" y="3073325"/>
                  <a:pt x="322065" y="3096611"/>
                  <a:pt x="176701" y="3072384"/>
                </a:cubicBezTo>
                <a:cubicBezTo>
                  <a:pt x="164509" y="3060192"/>
                  <a:pt x="148679" y="3050778"/>
                  <a:pt x="140125" y="3035808"/>
                </a:cubicBezTo>
                <a:cubicBezTo>
                  <a:pt x="131812" y="3021259"/>
                  <a:pt x="132536" y="3003152"/>
                  <a:pt x="127933" y="2987040"/>
                </a:cubicBezTo>
                <a:cubicBezTo>
                  <a:pt x="114876" y="2941339"/>
                  <a:pt x="113078" y="2954103"/>
                  <a:pt x="103549" y="2901696"/>
                </a:cubicBezTo>
                <a:cubicBezTo>
                  <a:pt x="98408" y="2873423"/>
                  <a:pt x="95421" y="2844800"/>
                  <a:pt x="91357" y="2816352"/>
                </a:cubicBezTo>
                <a:cubicBezTo>
                  <a:pt x="87293" y="2714752"/>
                  <a:pt x="83680" y="2613133"/>
                  <a:pt x="79165" y="2511552"/>
                </a:cubicBezTo>
                <a:cubicBezTo>
                  <a:pt x="75552" y="2430251"/>
                  <a:pt x="66973" y="2349094"/>
                  <a:pt x="66973" y="2267712"/>
                </a:cubicBezTo>
                <a:cubicBezTo>
                  <a:pt x="66973" y="2147281"/>
                  <a:pt x="83995" y="1846763"/>
                  <a:pt x="91357" y="1706880"/>
                </a:cubicBezTo>
                <a:cubicBezTo>
                  <a:pt x="87293" y="1536192"/>
                  <a:pt x="83778" y="1365490"/>
                  <a:pt x="79165" y="1194816"/>
                </a:cubicBezTo>
                <a:cubicBezTo>
                  <a:pt x="73661" y="991174"/>
                  <a:pt x="66357" y="744825"/>
                  <a:pt x="54781" y="536448"/>
                </a:cubicBezTo>
                <a:cubicBezTo>
                  <a:pt x="50565" y="460560"/>
                  <a:pt x="42051" y="337607"/>
                  <a:pt x="30397" y="256032"/>
                </a:cubicBezTo>
                <a:cubicBezTo>
                  <a:pt x="0" y="43253"/>
                  <a:pt x="6013" y="181656"/>
                  <a:pt x="6013" y="0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7" name="Left Arrow 26"/>
          <p:cNvSpPr/>
          <p:nvPr/>
        </p:nvSpPr>
        <p:spPr bwMode="auto">
          <a:xfrm>
            <a:off x="3124200" y="5832619"/>
            <a:ext cx="4190999" cy="794802"/>
          </a:xfrm>
          <a:prstGeom prst="leftArrow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Demag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.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cooling</a:t>
            </a:r>
          </a:p>
        </p:txBody>
      </p:sp>
      <p:grpSp>
        <p:nvGrpSpPr>
          <p:cNvPr id="2" name="Group 35"/>
          <p:cNvGrpSpPr/>
          <p:nvPr/>
        </p:nvGrpSpPr>
        <p:grpSpPr>
          <a:xfrm>
            <a:off x="5029200" y="1676400"/>
            <a:ext cx="3959971" cy="3200400"/>
            <a:chOff x="5029200" y="1676400"/>
            <a:chExt cx="3959971" cy="3200400"/>
          </a:xfrm>
        </p:grpSpPr>
        <p:cxnSp>
          <p:nvCxnSpPr>
            <p:cNvPr id="29" name="Straight Connector 28"/>
            <p:cNvCxnSpPr/>
            <p:nvPr/>
          </p:nvCxnSpPr>
          <p:spPr bwMode="auto">
            <a:xfrm>
              <a:off x="5029200" y="1676400"/>
              <a:ext cx="2667000" cy="990600"/>
            </a:xfrm>
            <a:prstGeom prst="line">
              <a:avLst/>
            </a:prstGeom>
            <a:solidFill>
              <a:srgbClr val="FFFFFF"/>
            </a:solidFill>
            <a:ln w="19050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 flipV="1">
              <a:off x="5105400" y="3352800"/>
              <a:ext cx="2667000" cy="1524000"/>
            </a:xfrm>
            <a:prstGeom prst="line">
              <a:avLst/>
            </a:prstGeom>
            <a:solidFill>
              <a:srgbClr val="FFFFFF"/>
            </a:solidFill>
            <a:ln w="19050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3" name="TextBox 32"/>
            <p:cNvSpPr txBox="1"/>
            <p:nvPr/>
          </p:nvSpPr>
          <p:spPr>
            <a:xfrm>
              <a:off x="7732577" y="2433935"/>
              <a:ext cx="8018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/>
                <a:t>slow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848600" y="3048000"/>
              <a:ext cx="6799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/>
                <a:t>fast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467600" y="3512403"/>
              <a:ext cx="152157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/>
                <a:t>spin</a:t>
              </a:r>
            </a:p>
            <a:p>
              <a:r>
                <a:rPr lang="en-US" b="0" dirty="0" smtClean="0"/>
                <a:t>relaxation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547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8610600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04800" y="5638800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Simulation of entropy density:</a:t>
            </a:r>
          </a:p>
          <a:p>
            <a:r>
              <a:rPr lang="en-US" dirty="0" smtClean="0"/>
              <a:t>Demagnetization from 0.5 to 0.02 G/cm</a:t>
            </a:r>
          </a:p>
          <a:p>
            <a:r>
              <a:rPr lang="en-US" dirty="0" smtClean="0"/>
              <a:t>Temperature reduced from 3 to 0.5 </a:t>
            </a:r>
            <a:r>
              <a:rPr lang="en-US" dirty="0" err="1" smtClean="0"/>
              <a:t>nk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81" y="533400"/>
            <a:ext cx="8801019" cy="5181600"/>
          </a:xfrm>
          <a:prstGeom prst="rect">
            <a:avLst/>
          </a:prstGeom>
          <a:noFill/>
          <a:ln w="28575" cap="flat" cmpd="sng">
            <a:noFill/>
            <a:prstDash val="solid"/>
            <a:miter lim="800000"/>
            <a:headEnd type="none" w="med" len="med"/>
            <a:tailEnd type="none" w="med" len="med"/>
          </a:ln>
        </p:spPr>
      </p:pic>
      <p:sp>
        <p:nvSpPr>
          <p:cNvPr id="3" name="TextBox 2"/>
          <p:cNvSpPr txBox="1"/>
          <p:nvPr/>
        </p:nvSpPr>
        <p:spPr>
          <a:xfrm>
            <a:off x="762000" y="5867400"/>
            <a:ext cx="80893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dirty="0" smtClean="0">
                <a:solidFill>
                  <a:srgbClr val="0000FF"/>
                </a:solidFill>
                <a:latin typeface="Arial" pitchFamily="34" charset="0"/>
              </a:rPr>
              <a:t>Theory:  simple model for entropy based on deep lattice, assuming perfect </a:t>
            </a:r>
            <a:r>
              <a:rPr lang="en-US" dirty="0" err="1" smtClean="0">
                <a:solidFill>
                  <a:srgbClr val="0000FF"/>
                </a:solidFill>
                <a:latin typeface="Arial" pitchFamily="34" charset="0"/>
              </a:rPr>
              <a:t>adiabaticity</a:t>
            </a:r>
            <a:endParaRPr lang="en-US" dirty="0">
              <a:solidFill>
                <a:srgbClr val="0000FF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655" y="980441"/>
            <a:ext cx="8642745" cy="5267959"/>
          </a:xfrm>
          <a:prstGeom prst="rect">
            <a:avLst/>
          </a:prstGeom>
          <a:noFill/>
          <a:ln w="28575" cap="flat" cmpd="sng">
            <a:noFill/>
            <a:prstDash val="solid"/>
            <a:miter lim="800000"/>
            <a:headEnd type="none" w="med" len="med"/>
            <a:tailEnd type="none" w="med" len="med"/>
          </a:ln>
        </p:spPr>
      </p:pic>
      <p:sp>
        <p:nvSpPr>
          <p:cNvPr id="16" name="Oval 5"/>
          <p:cNvSpPr>
            <a:spLocks noChangeArrowheads="1"/>
          </p:cNvSpPr>
          <p:nvPr/>
        </p:nvSpPr>
        <p:spPr bwMode="auto">
          <a:xfrm>
            <a:off x="1828801" y="4104642"/>
            <a:ext cx="838200" cy="838200"/>
          </a:xfrm>
          <a:prstGeom prst="ellips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1371601" y="3033079"/>
            <a:ext cx="3810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 smtClean="0">
                <a:solidFill>
                  <a:srgbClr val="1820FF"/>
                </a:solidFill>
                <a:latin typeface="Arial Black" pitchFamily="34" charset="0"/>
              </a:rPr>
              <a:t>350 ± 50 </a:t>
            </a:r>
            <a:r>
              <a:rPr lang="en-US" dirty="0" err="1" smtClean="0">
                <a:solidFill>
                  <a:srgbClr val="1820FF"/>
                </a:solidFill>
                <a:latin typeface="Arial Black" pitchFamily="34" charset="0"/>
              </a:rPr>
              <a:t>picoKelvin</a:t>
            </a:r>
            <a:endParaRPr lang="en-US" dirty="0" smtClean="0">
              <a:solidFill>
                <a:srgbClr val="1820FF"/>
              </a:solidFill>
              <a:latin typeface="Arial Black" pitchFamily="34" charset="0"/>
            </a:endParaRPr>
          </a:p>
        </p:txBody>
      </p:sp>
      <p:sp>
        <p:nvSpPr>
          <p:cNvPr id="18" name="Line 8"/>
          <p:cNvSpPr>
            <a:spLocks noChangeShapeType="1"/>
          </p:cNvSpPr>
          <p:nvPr/>
        </p:nvSpPr>
        <p:spPr bwMode="auto">
          <a:xfrm flipV="1">
            <a:off x="2286001" y="3495042"/>
            <a:ext cx="152400" cy="60960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0" y="762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 dirty="0" smtClean="0">
                <a:solidFill>
                  <a:srgbClr val="000000"/>
                </a:solidFill>
                <a:latin typeface="Arial Black" pitchFamily="34" charset="0"/>
              </a:rPr>
              <a:t>Demagnetization Cooling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5250" name="Rectangle 2"/>
          <p:cNvSpPr>
            <a:spLocks noChangeArrowheads="1"/>
          </p:cNvSpPr>
          <p:nvPr/>
        </p:nvSpPr>
        <p:spPr bwMode="auto">
          <a:xfrm>
            <a:off x="684213" y="188913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smtClean="0">
                <a:solidFill>
                  <a:srgbClr val="3333CC"/>
                </a:solidFill>
              </a:rPr>
              <a:t>Why quantum simulators?</a:t>
            </a:r>
          </a:p>
        </p:txBody>
      </p:sp>
      <p:sp>
        <p:nvSpPr>
          <p:cNvPr id="7605251" name="Text Box 3"/>
          <p:cNvSpPr txBox="1">
            <a:spLocks noChangeArrowheads="1"/>
          </p:cNvSpPr>
          <p:nvPr/>
        </p:nvSpPr>
        <p:spPr bwMode="auto">
          <a:xfrm>
            <a:off x="974725" y="1066800"/>
            <a:ext cx="6873875" cy="121602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smtClean="0">
                <a:solidFill>
                  <a:srgbClr val="FF3300"/>
                </a:solidFill>
              </a:rPr>
              <a:t>New materials harnessing strong correlations in many-electron systems:</a:t>
            </a:r>
            <a:r>
              <a:rPr lang="en-US" b="1" smtClean="0">
                <a:solidFill>
                  <a:srgbClr val="000000"/>
                </a:solidFill>
              </a:rPr>
              <a:t>   Nanotubes, quantum magnets, superconductors, …</a:t>
            </a:r>
          </a:p>
        </p:txBody>
      </p:sp>
      <p:sp>
        <p:nvSpPr>
          <p:cNvPr id="7605252" name="Text Box 4"/>
          <p:cNvSpPr txBox="1">
            <a:spLocks noChangeArrowheads="1"/>
          </p:cNvSpPr>
          <p:nvPr/>
        </p:nvSpPr>
        <p:spPr bwMode="auto">
          <a:xfrm>
            <a:off x="1050925" y="5778500"/>
            <a:ext cx="6873875" cy="8509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smtClean="0">
                <a:solidFill>
                  <a:srgbClr val="FF3300"/>
                </a:solidFill>
              </a:rPr>
              <a:t>Condensed matter models:</a:t>
            </a:r>
            <a:r>
              <a:rPr lang="en-US" b="1" smtClean="0">
                <a:solidFill>
                  <a:srgbClr val="000000"/>
                </a:solidFill>
              </a:rPr>
              <a:t>   Simple models which capture the relevant mechanism</a:t>
            </a:r>
          </a:p>
        </p:txBody>
      </p:sp>
      <p:sp>
        <p:nvSpPr>
          <p:cNvPr id="7605253" name="AutoShape 5"/>
          <p:cNvSpPr>
            <a:spLocks noChangeArrowheads="1"/>
          </p:cNvSpPr>
          <p:nvPr/>
        </p:nvSpPr>
        <p:spPr bwMode="auto">
          <a:xfrm>
            <a:off x="3962400" y="2438400"/>
            <a:ext cx="457200" cy="3171825"/>
          </a:xfrm>
          <a:prstGeom prst="upArrow">
            <a:avLst>
              <a:gd name="adj1" fmla="val 50000"/>
              <a:gd name="adj2" fmla="val 173438"/>
            </a:avLst>
          </a:prstGeom>
          <a:solidFill>
            <a:srgbClr val="FFFF00"/>
          </a:solidFill>
          <a:ln w="28575">
            <a:solidFill>
              <a:schemeClr val="tx1"/>
            </a:solidFill>
            <a:prstDash val="dash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572000" y="3384550"/>
            <a:ext cx="3311525" cy="1187450"/>
            <a:chOff x="3168" y="1657"/>
            <a:chExt cx="2086" cy="748"/>
          </a:xfrm>
        </p:grpSpPr>
        <p:sp>
          <p:nvSpPr>
            <p:cNvPr id="7605255" name="Text Box 7"/>
            <p:cNvSpPr txBox="1">
              <a:spLocks noChangeArrowheads="1"/>
            </p:cNvSpPr>
            <p:nvPr/>
          </p:nvSpPr>
          <p:spPr bwMode="auto">
            <a:xfrm>
              <a:off x="3168" y="1680"/>
              <a:ext cx="409" cy="63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6000" b="1" smtClean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7605256" name="Text Box 8"/>
            <p:cNvSpPr txBox="1">
              <a:spLocks noChangeArrowheads="1"/>
            </p:cNvSpPr>
            <p:nvPr/>
          </p:nvSpPr>
          <p:spPr bwMode="auto">
            <a:xfrm>
              <a:off x="3600" y="1657"/>
              <a:ext cx="1654" cy="74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mtClean="0">
                  <a:solidFill>
                    <a:srgbClr val="000000"/>
                  </a:solidFill>
                </a:rPr>
                <a:t>Approximations,</a:t>
              </a:r>
            </a:p>
            <a:p>
              <a:r>
                <a:rPr lang="en-US" smtClean="0">
                  <a:solidFill>
                    <a:srgbClr val="000000"/>
                  </a:solidFill>
                </a:rPr>
                <a:t>Impurities, </a:t>
              </a:r>
            </a:p>
            <a:p>
              <a:r>
                <a:rPr lang="en-US" smtClean="0">
                  <a:solidFill>
                    <a:srgbClr val="000000"/>
                  </a:solidFill>
                </a:rPr>
                <a:t>no exact solutions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609600" y="2590800"/>
            <a:ext cx="7712075" cy="2971800"/>
            <a:chOff x="528" y="4752"/>
            <a:chExt cx="4858" cy="1872"/>
          </a:xfrm>
        </p:grpSpPr>
        <p:sp>
          <p:nvSpPr>
            <p:cNvPr id="7605258" name="AutoShape 10"/>
            <p:cNvSpPr>
              <a:spLocks noChangeArrowheads="1"/>
            </p:cNvSpPr>
            <p:nvPr/>
          </p:nvSpPr>
          <p:spPr bwMode="auto">
            <a:xfrm>
              <a:off x="2400" y="4752"/>
              <a:ext cx="720" cy="528"/>
            </a:xfrm>
            <a:prstGeom prst="upDownArrow">
              <a:avLst>
                <a:gd name="adj1" fmla="val 50000"/>
                <a:gd name="adj2" fmla="val 20000"/>
              </a:avLst>
            </a:prstGeom>
            <a:solidFill>
              <a:srgbClr val="FFFF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605259" name="Text Box 11"/>
            <p:cNvSpPr txBox="1">
              <a:spLocks noChangeArrowheads="1"/>
            </p:cNvSpPr>
            <p:nvPr/>
          </p:nvSpPr>
          <p:spPr bwMode="auto">
            <a:xfrm>
              <a:off x="528" y="5416"/>
              <a:ext cx="4858" cy="536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smtClean="0">
                  <a:solidFill>
                    <a:srgbClr val="FF3300"/>
                  </a:solidFill>
                </a:rPr>
                <a:t>Quantum simulators:</a:t>
              </a:r>
              <a:r>
                <a:rPr lang="en-US" b="1" smtClean="0">
                  <a:solidFill>
                    <a:srgbClr val="000000"/>
                  </a:solidFill>
                </a:rPr>
                <a:t>  Controlled, “simple” systems</a:t>
              </a:r>
              <a:br>
                <a:rPr lang="en-US" b="1" smtClean="0">
                  <a:solidFill>
                    <a:srgbClr val="000000"/>
                  </a:solidFill>
                </a:rPr>
              </a:br>
              <a:r>
                <a:rPr lang="en-US" b="1" smtClean="0">
                  <a:solidFill>
                    <a:srgbClr val="000000"/>
                  </a:solidFill>
                </a:rPr>
                <a:t>testing models and verifying concepts</a:t>
              </a:r>
            </a:p>
          </p:txBody>
        </p:sp>
        <p:sp>
          <p:nvSpPr>
            <p:cNvPr id="7605260" name="AutoShape 12"/>
            <p:cNvSpPr>
              <a:spLocks noChangeArrowheads="1"/>
            </p:cNvSpPr>
            <p:nvPr/>
          </p:nvSpPr>
          <p:spPr bwMode="auto">
            <a:xfrm>
              <a:off x="2400" y="6096"/>
              <a:ext cx="720" cy="528"/>
            </a:xfrm>
            <a:prstGeom prst="upDownArrow">
              <a:avLst>
                <a:gd name="adj1" fmla="val 50000"/>
                <a:gd name="adj2" fmla="val 20000"/>
              </a:avLst>
            </a:prstGeom>
            <a:solidFill>
              <a:srgbClr val="FFFF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mtClean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05253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381000"/>
            <a:ext cx="71304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Lowest temperatures ever recorded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8209" y="1367135"/>
            <a:ext cx="5161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Previous low temperature records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7129" y="1985665"/>
            <a:ext cx="84208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Wingdings" pitchFamily="2" charset="2"/>
              <a:buChar char="§"/>
            </a:pPr>
            <a:r>
              <a:rPr lang="en-US" b="0" dirty="0" smtClean="0"/>
              <a:t> Kinetic temperature in a gas:  450 </a:t>
            </a:r>
            <a:r>
              <a:rPr lang="en-US" b="0" dirty="0" err="1" smtClean="0"/>
              <a:t>pK</a:t>
            </a:r>
            <a:r>
              <a:rPr lang="en-US" b="0" dirty="0" smtClean="0"/>
              <a:t>, MIT (2003)</a:t>
            </a:r>
          </a:p>
          <a:p>
            <a:pPr algn="l">
              <a:buFont typeface="Wingdings" pitchFamily="2" charset="2"/>
              <a:buChar char="§"/>
            </a:pPr>
            <a:r>
              <a:rPr lang="en-US" b="0" dirty="0" smtClean="0"/>
              <a:t> Spin temperature:  100 </a:t>
            </a:r>
            <a:r>
              <a:rPr lang="en-US" b="0" dirty="0" err="1" smtClean="0"/>
              <a:t>pK</a:t>
            </a:r>
            <a:r>
              <a:rPr lang="en-US" b="0" dirty="0" smtClean="0"/>
              <a:t>,  - 750 </a:t>
            </a:r>
            <a:r>
              <a:rPr lang="en-US" b="0" dirty="0" err="1" smtClean="0"/>
              <a:t>pK</a:t>
            </a:r>
            <a:r>
              <a:rPr lang="en-US" b="0" dirty="0" smtClean="0"/>
              <a:t> Helsinki (2000, 1993)</a:t>
            </a:r>
          </a:p>
        </p:txBody>
      </p:sp>
      <p:pic>
        <p:nvPicPr>
          <p:cNvPr id="816230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684407"/>
            <a:ext cx="8382000" cy="2173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623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733800"/>
            <a:ext cx="6629400" cy="91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623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200400"/>
            <a:ext cx="140017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 bwMode="auto">
          <a:xfrm>
            <a:off x="0" y="2971800"/>
            <a:ext cx="9144000" cy="0"/>
          </a:xfrm>
          <a:prstGeom prst="line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Z.png                                                          0043F3BDMacintosh HD                   C5A9507E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311275"/>
            <a:ext cx="3124200" cy="1584325"/>
          </a:xfrm>
          <a:prstGeom prst="rect">
            <a:avLst/>
          </a:prstGeom>
          <a:noFill/>
        </p:spPr>
      </p:pic>
      <p:pic>
        <p:nvPicPr>
          <p:cNvPr id="2054" name="Picture 6" descr="AF.png                                                         0043F3BDMacintosh HD                   C5A9507E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5168900"/>
            <a:ext cx="3276600" cy="1612900"/>
          </a:xfrm>
          <a:prstGeom prst="rect">
            <a:avLst/>
          </a:prstGeom>
          <a:noFill/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914400" y="1844675"/>
            <a:ext cx="329247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n-US" sz="2800" b="0">
                <a:solidFill>
                  <a:srgbClr val="000000"/>
                </a:solidFill>
                <a:latin typeface="Arial Black" pitchFamily="34" charset="0"/>
              </a:rPr>
              <a:t>Z-Ferromagnet: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609600" y="3581400"/>
            <a:ext cx="40386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n-US" sz="2800" b="0">
                <a:solidFill>
                  <a:srgbClr val="000000"/>
                </a:solidFill>
                <a:latin typeface="Arial Black" pitchFamily="34" charset="0"/>
              </a:rPr>
              <a:t>XY-Ferromagnet: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609600" y="5486400"/>
            <a:ext cx="359727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n-US" sz="2800" b="0">
                <a:solidFill>
                  <a:srgbClr val="000000"/>
                </a:solidFill>
                <a:latin typeface="Arial Black" pitchFamily="34" charset="0"/>
              </a:rPr>
              <a:t>Antiferromagnet:</a:t>
            </a:r>
          </a:p>
        </p:txBody>
      </p:sp>
      <p:pic>
        <p:nvPicPr>
          <p:cNvPr id="2059" name="Picture 11" descr="XY3.png                                                        0043F3BDMacintosh HD                   C5A9507E: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235325"/>
            <a:ext cx="3441700" cy="1641475"/>
          </a:xfrm>
          <a:prstGeom prst="rect">
            <a:avLst/>
          </a:prstGeom>
          <a:noFill/>
        </p:spPr>
      </p:pic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0" y="76200"/>
            <a:ext cx="91440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3600" b="0">
                <a:solidFill>
                  <a:srgbClr val="000000"/>
                </a:solidFill>
                <a:latin typeface="Arial Black" pitchFamily="34" charset="0"/>
              </a:rPr>
              <a:t>Magnetic Ground States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7750" name="Rectangle 6"/>
          <p:cNvSpPr>
            <a:spLocks noChangeArrowheads="1"/>
          </p:cNvSpPr>
          <p:nvPr/>
        </p:nvSpPr>
        <p:spPr bwMode="auto">
          <a:xfrm>
            <a:off x="381000" y="6324600"/>
            <a:ext cx="8534400" cy="457200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327749" name="Rectangle 5"/>
          <p:cNvSpPr>
            <a:spLocks noChangeArrowheads="1"/>
          </p:cNvSpPr>
          <p:nvPr/>
        </p:nvSpPr>
        <p:spPr bwMode="auto">
          <a:xfrm>
            <a:off x="381000" y="2286000"/>
            <a:ext cx="8534400" cy="457200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327746" name="Text Box 2"/>
          <p:cNvSpPr txBox="1">
            <a:spLocks noChangeArrowheads="1"/>
          </p:cNvSpPr>
          <p:nvPr/>
        </p:nvSpPr>
        <p:spPr bwMode="auto">
          <a:xfrm>
            <a:off x="131763" y="125413"/>
            <a:ext cx="8958262" cy="946150"/>
          </a:xfrm>
          <a:prstGeom prst="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 smtClean="0">
                <a:solidFill>
                  <a:srgbClr val="000000"/>
                </a:solidFill>
              </a:rPr>
              <a:t>Use the tools and precision of atomic physics to realize</a:t>
            </a:r>
          </a:p>
          <a:p>
            <a:pPr algn="ctr" eaLnBrk="0" hangingPunct="0"/>
            <a:r>
              <a:rPr lang="en-US" sz="2800" smtClean="0">
                <a:solidFill>
                  <a:srgbClr val="000000"/>
                </a:solidFill>
              </a:rPr>
              <a:t> new phenomena (Hamiltonians)  of many-body physics</a:t>
            </a:r>
            <a:endParaRPr lang="en-US" sz="2800" smtClean="0">
              <a:solidFill>
                <a:srgbClr val="FF0000"/>
              </a:solidFill>
            </a:endParaRPr>
          </a:p>
        </p:txBody>
      </p:sp>
      <p:sp>
        <p:nvSpPr>
          <p:cNvPr id="7327747" name="Text Box 3"/>
          <p:cNvSpPr txBox="1">
            <a:spLocks noChangeArrowheads="1"/>
          </p:cNvSpPr>
          <p:nvPr/>
        </p:nvSpPr>
        <p:spPr bwMode="auto">
          <a:xfrm>
            <a:off x="533400" y="1447800"/>
            <a:ext cx="7119938" cy="53530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smtClean="0">
                <a:solidFill>
                  <a:srgbClr val="0000FF"/>
                </a:solidFill>
              </a:rPr>
              <a:t>Bosons</a:t>
            </a:r>
          </a:p>
          <a:p>
            <a:pPr>
              <a:buFontTx/>
              <a:buChar char="•"/>
            </a:pPr>
            <a:r>
              <a:rPr lang="en-US" sz="2800" smtClean="0">
                <a:solidFill>
                  <a:srgbClr val="000000"/>
                </a:solidFill>
              </a:rPr>
              <a:t> Weakly interacting Bose gas</a:t>
            </a:r>
          </a:p>
          <a:p>
            <a:pPr>
              <a:buFontTx/>
              <a:buChar char="•"/>
            </a:pPr>
            <a:r>
              <a:rPr lang="en-US" sz="2800" smtClean="0">
                <a:solidFill>
                  <a:srgbClr val="000000"/>
                </a:solidFill>
              </a:rPr>
              <a:t> Bose-Hubbard model (Mott insulator)</a:t>
            </a:r>
          </a:p>
          <a:p>
            <a:pPr>
              <a:buFontTx/>
              <a:buChar char="•"/>
            </a:pPr>
            <a:r>
              <a:rPr lang="en-US" sz="2800" smtClean="0">
                <a:solidFill>
                  <a:srgbClr val="000000"/>
                </a:solidFill>
              </a:rPr>
              <a:t> 1D Tonks gas</a:t>
            </a:r>
          </a:p>
          <a:p>
            <a:pPr>
              <a:buFontTx/>
              <a:buChar char="•"/>
            </a:pPr>
            <a:r>
              <a:rPr lang="en-US" sz="2800" smtClean="0">
                <a:solidFill>
                  <a:srgbClr val="000000"/>
                </a:solidFill>
              </a:rPr>
              <a:t> 2D KBT transition</a:t>
            </a:r>
          </a:p>
          <a:p>
            <a:pPr>
              <a:buFontTx/>
              <a:buChar char="•"/>
            </a:pPr>
            <a:r>
              <a:rPr lang="en-US" sz="2800" smtClean="0">
                <a:solidFill>
                  <a:srgbClr val="000000"/>
                </a:solidFill>
              </a:rPr>
              <a:t> Anderson localization of atoms</a:t>
            </a:r>
          </a:p>
          <a:p>
            <a:endParaRPr lang="en-US" sz="900" smtClean="0">
              <a:solidFill>
                <a:srgbClr val="000000"/>
              </a:solidFill>
            </a:endParaRPr>
          </a:p>
          <a:p>
            <a:r>
              <a:rPr lang="en-US" sz="2800" smtClean="0">
                <a:solidFill>
                  <a:srgbClr val="0000FF"/>
                </a:solidFill>
              </a:rPr>
              <a:t>Fermions</a:t>
            </a:r>
          </a:p>
          <a:p>
            <a:pPr>
              <a:buFontTx/>
              <a:buChar char="•"/>
            </a:pPr>
            <a:r>
              <a:rPr lang="en-US" sz="2800" smtClean="0">
                <a:solidFill>
                  <a:srgbClr val="000000"/>
                </a:solidFill>
              </a:rPr>
              <a:t> BEC-BCS crossover</a:t>
            </a:r>
          </a:p>
          <a:p>
            <a:pPr>
              <a:buFontTx/>
              <a:buChar char="•"/>
            </a:pPr>
            <a:r>
              <a:rPr lang="en-US" sz="2800" smtClean="0">
                <a:solidFill>
                  <a:srgbClr val="000000"/>
                </a:solidFill>
              </a:rPr>
              <a:t> Fermions with “infinite” interaction strength</a:t>
            </a:r>
          </a:p>
          <a:p>
            <a:pPr>
              <a:buFontTx/>
              <a:buChar char="•"/>
            </a:pPr>
            <a:r>
              <a:rPr lang="en-US" sz="2800" smtClean="0">
                <a:solidFill>
                  <a:srgbClr val="000000"/>
                </a:solidFill>
              </a:rPr>
              <a:t> Imbalanced Fermi superfluids</a:t>
            </a:r>
          </a:p>
          <a:p>
            <a:pPr>
              <a:buFontTx/>
              <a:buChar char="•"/>
            </a:pPr>
            <a:r>
              <a:rPr lang="en-US" sz="2800" smtClean="0">
                <a:solidFill>
                  <a:srgbClr val="000000"/>
                </a:solidFill>
              </a:rPr>
              <a:t> Fermi-Hubbard model</a:t>
            </a:r>
          </a:p>
          <a:p>
            <a:pPr>
              <a:buFontTx/>
              <a:buChar char="•"/>
            </a:pPr>
            <a:r>
              <a:rPr lang="en-US" sz="2800" smtClean="0">
                <a:solidFill>
                  <a:srgbClr val="000000"/>
                </a:solidFill>
              </a:rPr>
              <a:t> Itinerant ferromagnetism in a gas</a:t>
            </a:r>
          </a:p>
        </p:txBody>
      </p:sp>
      <p:sp>
        <p:nvSpPr>
          <p:cNvPr id="7327748" name="Rectangle 4"/>
          <p:cNvSpPr>
            <a:spLocks noChangeArrowheads="1"/>
          </p:cNvSpPr>
          <p:nvPr/>
        </p:nvSpPr>
        <p:spPr bwMode="auto">
          <a:xfrm>
            <a:off x="381000" y="4572000"/>
            <a:ext cx="7924800" cy="1447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7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7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27750" grpId="0" animBg="1"/>
      <p:bldP spid="7327749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0563" name="Text Box 3"/>
          <p:cNvSpPr txBox="1">
            <a:spLocks noChangeArrowheads="1"/>
          </p:cNvSpPr>
          <p:nvPr/>
        </p:nvSpPr>
        <p:spPr bwMode="auto">
          <a:xfrm>
            <a:off x="685800" y="762000"/>
            <a:ext cx="2514600" cy="3724096"/>
          </a:xfrm>
          <a:prstGeom prst="rect">
            <a:avLst/>
          </a:prstGeom>
          <a:solidFill>
            <a:srgbClr val="FFFFCC"/>
          </a:solidFill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</a:rPr>
              <a:t>BEC II</a:t>
            </a:r>
          </a:p>
          <a:p>
            <a:pPr algn="l">
              <a:spcBef>
                <a:spcPct val="50000"/>
              </a:spcBef>
            </a:pPr>
            <a:r>
              <a:rPr lang="en-US" dirty="0"/>
              <a:t>Ultracold fermions:</a:t>
            </a:r>
            <a:br>
              <a:rPr lang="en-US" dirty="0"/>
            </a:br>
            <a:r>
              <a:rPr lang="en-US" dirty="0" smtClean="0"/>
              <a:t>Lattice</a:t>
            </a:r>
            <a:br>
              <a:rPr lang="en-US" dirty="0" smtClean="0"/>
            </a:br>
            <a:r>
              <a:rPr lang="en-US" dirty="0" smtClean="0"/>
              <a:t>density </a:t>
            </a:r>
            <a:r>
              <a:rPr lang="en-US" dirty="0" err="1" smtClean="0"/>
              <a:t>fluct</a:t>
            </a:r>
            <a:r>
              <a:rPr lang="en-US" dirty="0" smtClean="0"/>
              <a:t>.</a:t>
            </a:r>
            <a:r>
              <a:rPr lang="en-US" altLang="en-US" sz="2000" dirty="0">
                <a:solidFill>
                  <a:srgbClr val="0000FF"/>
                </a:solidFill>
              </a:rPr>
              <a:t/>
            </a:r>
            <a:br>
              <a:rPr lang="en-US" altLang="en-US" sz="2000" dirty="0">
                <a:solidFill>
                  <a:srgbClr val="0000FF"/>
                </a:solidFill>
              </a:rPr>
            </a:br>
            <a:r>
              <a:rPr lang="en-US" altLang="en-US" sz="2000" dirty="0">
                <a:solidFill>
                  <a:srgbClr val="0000FF"/>
                </a:solidFill>
              </a:rPr>
              <a:t>Christian </a:t>
            </a:r>
            <a:r>
              <a:rPr lang="en-US" altLang="en-US" sz="2000" dirty="0" err="1">
                <a:solidFill>
                  <a:srgbClr val="0000FF"/>
                </a:solidFill>
              </a:rPr>
              <a:t>Sanner</a:t>
            </a:r>
            <a:endParaRPr lang="en-US" altLang="en-US" sz="2000" dirty="0">
              <a:solidFill>
                <a:srgbClr val="0000FF"/>
              </a:solidFill>
            </a:endParaRPr>
          </a:p>
          <a:p>
            <a:pPr algn="l" eaLnBrk="0" hangingPunct="0"/>
            <a:r>
              <a:rPr lang="en-US" altLang="en-US" sz="2000" dirty="0">
                <a:solidFill>
                  <a:srgbClr val="0000FF"/>
                </a:solidFill>
              </a:rPr>
              <a:t>Aviv </a:t>
            </a:r>
            <a:r>
              <a:rPr lang="en-US" altLang="en-US" sz="2000" dirty="0" err="1">
                <a:solidFill>
                  <a:srgbClr val="0000FF"/>
                </a:solidFill>
              </a:rPr>
              <a:t>Keshet</a:t>
            </a:r>
            <a:endParaRPr lang="en-US" altLang="en-US" sz="2000" dirty="0">
              <a:solidFill>
                <a:srgbClr val="0000FF"/>
              </a:solidFill>
            </a:endParaRPr>
          </a:p>
          <a:p>
            <a:pPr algn="l" eaLnBrk="0" hangingPunct="0"/>
            <a:r>
              <a:rPr lang="en-US" altLang="en-US" sz="2000" dirty="0">
                <a:solidFill>
                  <a:srgbClr val="0000FF"/>
                </a:solidFill>
              </a:rPr>
              <a:t>Ed </a:t>
            </a:r>
            <a:r>
              <a:rPr lang="en-US" altLang="en-US" sz="2000" dirty="0" smtClean="0">
                <a:solidFill>
                  <a:srgbClr val="0000FF"/>
                </a:solidFill>
              </a:rPr>
              <a:t>Su</a:t>
            </a:r>
            <a:endParaRPr lang="en-US" altLang="en-US" sz="2000" dirty="0">
              <a:solidFill>
                <a:srgbClr val="0000FF"/>
              </a:solidFill>
            </a:endParaRPr>
          </a:p>
          <a:p>
            <a:pPr algn="l" eaLnBrk="0" hangingPunct="0"/>
            <a:r>
              <a:rPr lang="en-US" altLang="en-US" sz="2000" dirty="0" err="1">
                <a:solidFill>
                  <a:srgbClr val="0000FF"/>
                </a:solidFill>
              </a:rPr>
              <a:t>Wujie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smtClean="0">
                <a:solidFill>
                  <a:srgbClr val="0000FF"/>
                </a:solidFill>
              </a:rPr>
              <a:t>Huang</a:t>
            </a:r>
          </a:p>
          <a:p>
            <a:pPr algn="l" eaLnBrk="0" hangingPunct="0"/>
            <a:r>
              <a:rPr lang="en-US" altLang="en-US" sz="2000" dirty="0" smtClean="0">
                <a:solidFill>
                  <a:srgbClr val="0000FF"/>
                </a:solidFill>
              </a:rPr>
              <a:t>Jonathon Gillen</a:t>
            </a:r>
            <a:endParaRPr lang="en-US" altLang="en-US" sz="2000" dirty="0">
              <a:solidFill>
                <a:srgbClr val="0000FF"/>
              </a:solidFill>
            </a:endParaRPr>
          </a:p>
        </p:txBody>
      </p:sp>
      <p:sp>
        <p:nvSpPr>
          <p:cNvPr id="8130564" name="Text Box 4"/>
          <p:cNvSpPr txBox="1">
            <a:spLocks noChangeArrowheads="1"/>
          </p:cNvSpPr>
          <p:nvPr/>
        </p:nvSpPr>
        <p:spPr bwMode="auto">
          <a:xfrm>
            <a:off x="3429000" y="1586567"/>
            <a:ext cx="2667000" cy="3293209"/>
          </a:xfrm>
          <a:prstGeom prst="rect">
            <a:avLst/>
          </a:prstGeom>
          <a:solidFill>
            <a:srgbClr val="FFCCFF"/>
          </a:solidFill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</a:rPr>
              <a:t>BEC III</a:t>
            </a:r>
          </a:p>
          <a:p>
            <a:pPr algn="l">
              <a:spcBef>
                <a:spcPct val="50000"/>
              </a:spcBef>
            </a:pPr>
            <a:r>
              <a:rPr lang="en-US" dirty="0"/>
              <a:t>Na-Li</a:t>
            </a:r>
            <a:br>
              <a:rPr lang="en-US" dirty="0"/>
            </a:br>
            <a:r>
              <a:rPr lang="en-US" dirty="0"/>
              <a:t>Ferromagnetism</a:t>
            </a:r>
          </a:p>
          <a:p>
            <a:pPr algn="l" eaLnBrk="0" hangingPunct="0"/>
            <a:r>
              <a:rPr lang="en-US" altLang="en-US" sz="2000" dirty="0" smtClean="0">
                <a:solidFill>
                  <a:srgbClr val="0000FF"/>
                </a:solidFill>
              </a:rPr>
              <a:t>Caleb </a:t>
            </a:r>
            <a:r>
              <a:rPr lang="en-US" altLang="en-US" sz="2000" dirty="0">
                <a:solidFill>
                  <a:srgbClr val="0000FF"/>
                </a:solidFill>
              </a:rPr>
              <a:t>Christensen</a:t>
            </a:r>
          </a:p>
          <a:p>
            <a:pPr algn="l" eaLnBrk="0" hangingPunct="0"/>
            <a:r>
              <a:rPr lang="en-US" sz="2000" dirty="0">
                <a:solidFill>
                  <a:srgbClr val="0000FF"/>
                </a:solidFill>
              </a:rPr>
              <a:t>Ye-</a:t>
            </a:r>
            <a:r>
              <a:rPr lang="en-US" sz="2000" dirty="0" err="1">
                <a:solidFill>
                  <a:srgbClr val="0000FF"/>
                </a:solidFill>
              </a:rPr>
              <a:t>ryoung</a:t>
            </a:r>
            <a:r>
              <a:rPr lang="en-US" sz="2000" dirty="0">
                <a:solidFill>
                  <a:srgbClr val="0000FF"/>
                </a:solidFill>
              </a:rPr>
              <a:t> Lee</a:t>
            </a:r>
          </a:p>
          <a:p>
            <a:pPr algn="l" eaLnBrk="0" hangingPunct="0"/>
            <a:r>
              <a:rPr lang="en-US" sz="2000" dirty="0">
                <a:solidFill>
                  <a:srgbClr val="0000FF"/>
                </a:solidFill>
              </a:rPr>
              <a:t>Jae </a:t>
            </a:r>
            <a:r>
              <a:rPr lang="en-US" sz="2000" dirty="0" err="1" smtClean="0">
                <a:solidFill>
                  <a:srgbClr val="0000FF"/>
                </a:solidFill>
              </a:rPr>
              <a:t>Choi</a:t>
            </a:r>
            <a:endParaRPr lang="en-US" sz="2000" dirty="0">
              <a:solidFill>
                <a:srgbClr val="0000FF"/>
              </a:solidFill>
            </a:endParaRPr>
          </a:p>
          <a:p>
            <a:pPr algn="l" eaLnBrk="0" hangingPunct="0"/>
            <a:r>
              <a:rPr lang="en-US" sz="2000" dirty="0">
                <a:solidFill>
                  <a:srgbClr val="0000FF"/>
                </a:solidFill>
              </a:rPr>
              <a:t>Tout </a:t>
            </a:r>
            <a:r>
              <a:rPr lang="en-US" sz="2000" dirty="0" smtClean="0">
                <a:solidFill>
                  <a:srgbClr val="0000FF"/>
                </a:solidFill>
              </a:rPr>
              <a:t>Wang</a:t>
            </a:r>
          </a:p>
          <a:p>
            <a:pPr algn="l" eaLnBrk="0" hangingPunct="0"/>
            <a:r>
              <a:rPr lang="en-US" sz="2000" dirty="0" smtClean="0">
                <a:solidFill>
                  <a:srgbClr val="0000FF"/>
                </a:solidFill>
              </a:rPr>
              <a:t>Gregory Lau</a:t>
            </a:r>
            <a:endParaRPr lang="en-US" sz="2000" dirty="0">
              <a:solidFill>
                <a:srgbClr val="0000FF"/>
              </a:solidFill>
            </a:endParaRPr>
          </a:p>
          <a:p>
            <a:pPr algn="l" eaLnBrk="0" hangingPunct="0"/>
            <a:r>
              <a:rPr lang="en-US" altLang="en-US" sz="2000" b="1" dirty="0"/>
              <a:t>D.E. </a:t>
            </a:r>
            <a:r>
              <a:rPr lang="en-US" altLang="en-US" sz="2000" b="1" dirty="0" smtClean="0"/>
              <a:t>Pritchard</a:t>
            </a:r>
          </a:p>
        </p:txBody>
      </p:sp>
      <p:sp>
        <p:nvSpPr>
          <p:cNvPr id="8130565" name="Text Box 5"/>
          <p:cNvSpPr txBox="1">
            <a:spLocks noChangeArrowheads="1"/>
          </p:cNvSpPr>
          <p:nvPr/>
        </p:nvSpPr>
        <p:spPr bwMode="auto">
          <a:xfrm>
            <a:off x="6324600" y="2590800"/>
            <a:ext cx="2514600" cy="2677656"/>
          </a:xfrm>
          <a:prstGeom prst="rect">
            <a:avLst/>
          </a:prstGeom>
          <a:solidFill>
            <a:srgbClr val="CCECFF"/>
          </a:solidFill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</a:rPr>
              <a:t>BEC IV</a:t>
            </a:r>
          </a:p>
          <a:p>
            <a:pPr algn="l">
              <a:spcBef>
                <a:spcPct val="50000"/>
              </a:spcBef>
            </a:pPr>
            <a:r>
              <a:rPr lang="en-US" dirty="0" err="1"/>
              <a:t>Rb</a:t>
            </a:r>
            <a:r>
              <a:rPr lang="en-US" dirty="0"/>
              <a:t> BEC in optical lattices</a:t>
            </a:r>
          </a:p>
          <a:p>
            <a:pPr algn="l" eaLnBrk="0" hangingPunct="0"/>
            <a:r>
              <a:rPr lang="en-US" altLang="en-US" sz="2000" dirty="0">
                <a:solidFill>
                  <a:srgbClr val="0000FF"/>
                </a:solidFill>
              </a:rPr>
              <a:t>Patrick </a:t>
            </a:r>
            <a:r>
              <a:rPr lang="en-US" altLang="en-US" sz="2000" dirty="0" smtClean="0">
                <a:solidFill>
                  <a:srgbClr val="0000FF"/>
                </a:solidFill>
              </a:rPr>
              <a:t>Medley</a:t>
            </a:r>
            <a:endParaRPr lang="en-US" altLang="en-US" sz="2000" dirty="0">
              <a:solidFill>
                <a:srgbClr val="0000FF"/>
              </a:solidFill>
            </a:endParaRPr>
          </a:p>
          <a:p>
            <a:pPr algn="l" eaLnBrk="0" hangingPunct="0"/>
            <a:r>
              <a:rPr lang="en-US" altLang="en-US" sz="2000" dirty="0">
                <a:solidFill>
                  <a:srgbClr val="0000FF"/>
                </a:solidFill>
              </a:rPr>
              <a:t>David Weld</a:t>
            </a:r>
          </a:p>
          <a:p>
            <a:pPr algn="l" eaLnBrk="0" hangingPunct="0"/>
            <a:r>
              <a:rPr lang="en-US" altLang="en-US" sz="2000" dirty="0" err="1">
                <a:solidFill>
                  <a:srgbClr val="0000FF"/>
                </a:solidFill>
              </a:rPr>
              <a:t>Hiro</a:t>
            </a:r>
            <a:r>
              <a:rPr lang="en-US" altLang="en-US" sz="2000" dirty="0">
                <a:solidFill>
                  <a:srgbClr val="0000FF"/>
                </a:solidFill>
              </a:rPr>
              <a:t> Miyake</a:t>
            </a:r>
          </a:p>
          <a:p>
            <a:pPr algn="l" eaLnBrk="0" hangingPunct="0"/>
            <a:r>
              <a:rPr lang="en-US" altLang="en-US" sz="2000" b="1" dirty="0"/>
              <a:t>D.E. </a:t>
            </a:r>
            <a:r>
              <a:rPr lang="en-US" altLang="en-US" sz="2000" b="1" dirty="0" smtClean="0"/>
              <a:t>Pritchard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  <p:sp>
        <p:nvSpPr>
          <p:cNvPr id="8130566" name="Rectangle 6"/>
          <p:cNvSpPr>
            <a:spLocks noChangeArrowheads="1"/>
          </p:cNvSpPr>
          <p:nvPr/>
        </p:nvSpPr>
        <p:spPr bwMode="auto">
          <a:xfrm>
            <a:off x="152400" y="4953000"/>
            <a:ext cx="2133600" cy="1766888"/>
          </a:xfrm>
          <a:prstGeom prst="rect">
            <a:avLst/>
          </a:prstGeom>
          <a:solidFill>
            <a:srgbClr val="FFFF99"/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200" b="1">
                <a:solidFill>
                  <a:srgbClr val="000000"/>
                </a:solidFill>
              </a:rPr>
              <a:t>$$</a:t>
            </a:r>
          </a:p>
          <a:p>
            <a:pPr algn="l" eaLnBrk="0" hangingPunct="0"/>
            <a:r>
              <a:rPr lang="en-US" altLang="en-US" sz="2200">
                <a:solidFill>
                  <a:srgbClr val="0033CC"/>
                </a:solidFill>
              </a:rPr>
              <a:t>NSF</a:t>
            </a:r>
          </a:p>
          <a:p>
            <a:pPr algn="l" eaLnBrk="0" hangingPunct="0"/>
            <a:r>
              <a:rPr lang="en-US" altLang="en-US" sz="2200">
                <a:solidFill>
                  <a:srgbClr val="0033CC"/>
                </a:solidFill>
              </a:rPr>
              <a:t>ONR</a:t>
            </a:r>
            <a:br>
              <a:rPr lang="en-US" altLang="en-US" sz="2200">
                <a:solidFill>
                  <a:srgbClr val="0033CC"/>
                </a:solidFill>
              </a:rPr>
            </a:br>
            <a:r>
              <a:rPr lang="en-US" altLang="en-US" sz="2200">
                <a:solidFill>
                  <a:srgbClr val="0033CC"/>
                </a:solidFill>
              </a:rPr>
              <a:t>MURI-AFOSR</a:t>
            </a:r>
          </a:p>
          <a:p>
            <a:pPr algn="l" eaLnBrk="0" hangingPunct="0"/>
            <a:r>
              <a:rPr lang="en-US" altLang="en-US" sz="2200">
                <a:solidFill>
                  <a:srgbClr val="0033CC"/>
                </a:solidFill>
              </a:rPr>
              <a:t>DARPA</a:t>
            </a:r>
          </a:p>
        </p:txBody>
      </p:sp>
      <p:sp>
        <p:nvSpPr>
          <p:cNvPr id="8130567" name="Text Box 7"/>
          <p:cNvSpPr txBox="1">
            <a:spLocks noChangeArrowheads="1"/>
          </p:cNvSpPr>
          <p:nvPr/>
        </p:nvSpPr>
        <p:spPr bwMode="auto">
          <a:xfrm>
            <a:off x="974725" y="5907088"/>
            <a:ext cx="18415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4818" name="Rectangle 2"/>
          <p:cNvSpPr>
            <a:spLocks noChangeArrowheads="1"/>
          </p:cNvSpPr>
          <p:nvPr/>
        </p:nvSpPr>
        <p:spPr bwMode="auto">
          <a:xfrm>
            <a:off x="684213" y="188913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dirty="0">
                <a:solidFill>
                  <a:srgbClr val="3333CC"/>
                </a:solidFill>
              </a:rPr>
              <a:t>Analogy</a:t>
            </a:r>
          </a:p>
        </p:txBody>
      </p:sp>
      <p:sp>
        <p:nvSpPr>
          <p:cNvPr id="7714819" name="Text Box 3"/>
          <p:cNvSpPr txBox="1">
            <a:spLocks noChangeArrowheads="1"/>
          </p:cNvSpPr>
          <p:nvPr/>
        </p:nvSpPr>
        <p:spPr bwMode="auto">
          <a:xfrm>
            <a:off x="974725" y="1066800"/>
            <a:ext cx="6873875" cy="46166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3300"/>
                </a:solidFill>
              </a:rPr>
              <a:t>New airplanes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7714820" name="Text Box 4"/>
          <p:cNvSpPr txBox="1">
            <a:spLocks noChangeArrowheads="1"/>
          </p:cNvSpPr>
          <p:nvPr/>
        </p:nvSpPr>
        <p:spPr bwMode="auto">
          <a:xfrm>
            <a:off x="1050925" y="5778500"/>
            <a:ext cx="6873875" cy="46166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3300"/>
                </a:solidFill>
              </a:rPr>
              <a:t>Engineering design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7714821" name="AutoShape 5"/>
          <p:cNvSpPr>
            <a:spLocks noChangeArrowheads="1"/>
          </p:cNvSpPr>
          <p:nvPr/>
        </p:nvSpPr>
        <p:spPr bwMode="auto">
          <a:xfrm>
            <a:off x="3962400" y="1676400"/>
            <a:ext cx="457200" cy="3933825"/>
          </a:xfrm>
          <a:prstGeom prst="upArrow">
            <a:avLst>
              <a:gd name="adj1" fmla="val 50000"/>
              <a:gd name="adj2" fmla="val 173438"/>
            </a:avLst>
          </a:prstGeom>
          <a:solidFill>
            <a:srgbClr val="FFFF00"/>
          </a:solidFill>
          <a:ln w="28575">
            <a:solidFill>
              <a:schemeClr val="tx1"/>
            </a:solidFill>
            <a:prstDash val="dash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768850" y="3032125"/>
            <a:ext cx="3079750" cy="1006475"/>
            <a:chOff x="3168" y="1680"/>
            <a:chExt cx="1940" cy="634"/>
          </a:xfrm>
        </p:grpSpPr>
        <p:sp>
          <p:nvSpPr>
            <p:cNvPr id="7714823" name="Text Box 7"/>
            <p:cNvSpPr txBox="1">
              <a:spLocks noChangeArrowheads="1"/>
            </p:cNvSpPr>
            <p:nvPr/>
          </p:nvSpPr>
          <p:spPr bwMode="auto">
            <a:xfrm>
              <a:off x="3168" y="1680"/>
              <a:ext cx="409" cy="63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6000" b="1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7714824" name="Text Box 8"/>
            <p:cNvSpPr txBox="1">
              <a:spLocks noChangeArrowheads="1"/>
            </p:cNvSpPr>
            <p:nvPr/>
          </p:nvSpPr>
          <p:spPr bwMode="auto">
            <a:xfrm>
              <a:off x="3600" y="1877"/>
              <a:ext cx="1508" cy="29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Approximations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609600" y="1981200"/>
            <a:ext cx="7415216" cy="3048000"/>
            <a:chOff x="528" y="4368"/>
            <a:chExt cx="4671" cy="1920"/>
          </a:xfrm>
        </p:grpSpPr>
        <p:sp>
          <p:nvSpPr>
            <p:cNvPr id="7714826" name="AutoShape 10"/>
            <p:cNvSpPr>
              <a:spLocks noChangeArrowheads="1"/>
            </p:cNvSpPr>
            <p:nvPr/>
          </p:nvSpPr>
          <p:spPr bwMode="auto">
            <a:xfrm>
              <a:off x="2400" y="4368"/>
              <a:ext cx="720" cy="528"/>
            </a:xfrm>
            <a:prstGeom prst="upDownArrow">
              <a:avLst>
                <a:gd name="adj1" fmla="val 50000"/>
                <a:gd name="adj2" fmla="val 20000"/>
              </a:avLst>
            </a:prstGeom>
            <a:solidFill>
              <a:srgbClr val="FFFF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714827" name="Text Box 11"/>
            <p:cNvSpPr txBox="1">
              <a:spLocks noChangeArrowheads="1"/>
            </p:cNvSpPr>
            <p:nvPr/>
          </p:nvSpPr>
          <p:spPr bwMode="auto">
            <a:xfrm>
              <a:off x="528" y="5184"/>
              <a:ext cx="4671" cy="291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3300"/>
                  </a:solidFill>
                </a:rPr>
                <a:t>Testing and understanding models:</a:t>
              </a:r>
              <a:r>
                <a:rPr lang="en-US" b="1" dirty="0">
                  <a:solidFill>
                    <a:srgbClr val="000000"/>
                  </a:solidFill>
                </a:rPr>
                <a:t>  Wind tunnel</a:t>
              </a:r>
            </a:p>
          </p:txBody>
        </p:sp>
        <p:sp>
          <p:nvSpPr>
            <p:cNvPr id="7714828" name="AutoShape 12"/>
            <p:cNvSpPr>
              <a:spLocks noChangeArrowheads="1"/>
            </p:cNvSpPr>
            <p:nvPr/>
          </p:nvSpPr>
          <p:spPr bwMode="auto">
            <a:xfrm>
              <a:off x="2400" y="5760"/>
              <a:ext cx="720" cy="528"/>
            </a:xfrm>
            <a:prstGeom prst="upDownArrow">
              <a:avLst>
                <a:gd name="adj1" fmla="val 50000"/>
                <a:gd name="adj2" fmla="val 20000"/>
              </a:avLst>
            </a:prstGeom>
            <a:solidFill>
              <a:srgbClr val="FFFF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13" name="Picture 12" descr="AIR_X-48B_BWB_Wind_Tunnel_l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1676400"/>
            <a:ext cx="4953000" cy="3962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148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0706" name="Text Box 2"/>
          <p:cNvSpPr txBox="1">
            <a:spLocks noChangeArrowheads="1"/>
          </p:cNvSpPr>
          <p:nvPr/>
        </p:nvSpPr>
        <p:spPr bwMode="auto">
          <a:xfrm>
            <a:off x="304800" y="76200"/>
            <a:ext cx="6848475" cy="15525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" pitchFamily="34" charset="0"/>
              </a:rPr>
              <a:t>Cold atoms:</a:t>
            </a:r>
          </a:p>
          <a:p>
            <a:r>
              <a:rPr lang="en-US">
                <a:solidFill>
                  <a:srgbClr val="000000"/>
                </a:solidFill>
                <a:latin typeface="Arial" pitchFamily="34" charset="0"/>
              </a:rPr>
              <a:t>25 years of laser cooling</a:t>
            </a:r>
          </a:p>
          <a:p>
            <a:r>
              <a:rPr lang="en-US">
                <a:solidFill>
                  <a:srgbClr val="000000"/>
                </a:solidFill>
                <a:latin typeface="Arial" pitchFamily="34" charset="0"/>
              </a:rPr>
              <a:t>14 years of degenerate quantum gases</a:t>
            </a:r>
          </a:p>
          <a:p>
            <a:r>
              <a:rPr lang="en-US">
                <a:solidFill>
                  <a:srgbClr val="0000FF"/>
                </a:solidFill>
                <a:latin typeface="Arial" pitchFamily="34" charset="0"/>
              </a:rPr>
              <a:t>All focused on controlling and freezing out motion</a:t>
            </a:r>
          </a:p>
        </p:txBody>
      </p:sp>
      <p:sp>
        <p:nvSpPr>
          <p:cNvPr id="7880707" name="Text Box 3"/>
          <p:cNvSpPr txBox="1">
            <a:spLocks noChangeArrowheads="1"/>
          </p:cNvSpPr>
          <p:nvPr/>
        </p:nvSpPr>
        <p:spPr bwMode="auto">
          <a:xfrm>
            <a:off x="304800" y="1724025"/>
            <a:ext cx="5275263" cy="15525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>
                <a:solidFill>
                  <a:srgbClr val="000000"/>
                </a:solidFill>
                <a:latin typeface="Arial" pitchFamily="34" charset="0"/>
              </a:rPr>
              <a:t>Bose-Einstein condensation</a:t>
            </a:r>
          </a:p>
          <a:p>
            <a:pPr>
              <a:buFontTx/>
              <a:buChar char="•"/>
            </a:pPr>
            <a:r>
              <a:rPr lang="en-US">
                <a:solidFill>
                  <a:srgbClr val="000000"/>
                </a:solidFill>
                <a:latin typeface="Arial" pitchFamily="34" charset="0"/>
              </a:rPr>
              <a:t>Matter wave propagation</a:t>
            </a:r>
          </a:p>
          <a:p>
            <a:pPr>
              <a:buFontTx/>
              <a:buChar char="•"/>
            </a:pPr>
            <a:r>
              <a:rPr lang="en-US">
                <a:solidFill>
                  <a:srgbClr val="000000"/>
                </a:solidFill>
                <a:latin typeface="Arial" pitchFamily="34" charset="0"/>
              </a:rPr>
              <a:t>Superfluid Fermi gases</a:t>
            </a:r>
          </a:p>
          <a:p>
            <a:pPr>
              <a:buFontTx/>
              <a:buChar char="•"/>
            </a:pPr>
            <a:r>
              <a:rPr lang="en-US">
                <a:solidFill>
                  <a:srgbClr val="000000"/>
                </a:solidFill>
                <a:latin typeface="Arial" pitchFamily="34" charset="0"/>
              </a:rPr>
              <a:t>Superfluid-to-Mott insulator transition</a:t>
            </a:r>
          </a:p>
        </p:txBody>
      </p:sp>
      <p:pic>
        <p:nvPicPr>
          <p:cNvPr id="78807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612900"/>
            <a:ext cx="32766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880709" name="Picture 5" descr="The image “file:///D:/Docs%20on%20D/Web%20Pages/ketterle_group/experimental_setup/BEC_I/images%20vortex_paper/vortex%20selection.jpg” cannot be displayed, because it contains errors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725988"/>
            <a:ext cx="4114800" cy="2132012"/>
          </a:xfrm>
          <a:prstGeom prst="rect">
            <a:avLst/>
          </a:prstGeom>
          <a:noFill/>
        </p:spPr>
      </p:pic>
      <p:pic>
        <p:nvPicPr>
          <p:cNvPr id="788071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3402013"/>
            <a:ext cx="7678738" cy="1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880711" name="Picture 7"/>
          <p:cNvPicPr>
            <a:picLocks noChangeAspect="1" noChangeArrowheads="1"/>
          </p:cNvPicPr>
          <p:nvPr/>
        </p:nvPicPr>
        <p:blipFill>
          <a:blip r:embed="rId6" cstate="print"/>
          <a:srcRect b="23557"/>
          <a:stretch>
            <a:fillRect/>
          </a:stretch>
        </p:blipFill>
        <p:spPr bwMode="auto">
          <a:xfrm>
            <a:off x="5257800" y="4800600"/>
            <a:ext cx="3570288" cy="1828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76200" y="2035175"/>
            <a:ext cx="6149975" cy="4670425"/>
            <a:chOff x="3561" y="1956"/>
            <a:chExt cx="2154" cy="1636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3561" y="1956"/>
              <a:ext cx="2154" cy="1636"/>
              <a:chOff x="3648" y="2016"/>
              <a:chExt cx="1920" cy="1458"/>
            </a:xfrm>
          </p:grpSpPr>
          <p:pic>
            <p:nvPicPr>
              <p:cNvPr id="7882756" name="Picture 4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696" y="2064"/>
                <a:ext cx="1872" cy="14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7882757" name="Rectangle 5"/>
              <p:cNvSpPr>
                <a:spLocks noChangeArrowheads="1"/>
              </p:cNvSpPr>
              <p:nvPr/>
            </p:nvSpPr>
            <p:spPr bwMode="auto">
              <a:xfrm>
                <a:off x="3648" y="2016"/>
                <a:ext cx="336" cy="24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b="1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  <p:pic>
          <p:nvPicPr>
            <p:cNvPr id="7882758" name="Picture 6" descr="Blue Ato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16" y="2625"/>
              <a:ext cx="93" cy="89"/>
            </a:xfrm>
            <a:prstGeom prst="rect">
              <a:avLst/>
            </a:prstGeom>
            <a:noFill/>
          </p:spPr>
        </p:pic>
        <p:pic>
          <p:nvPicPr>
            <p:cNvPr id="7882759" name="Picture 7" descr="Blue Atom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00" y="2898"/>
              <a:ext cx="92" cy="89"/>
            </a:xfrm>
            <a:prstGeom prst="rect">
              <a:avLst/>
            </a:prstGeom>
            <a:noFill/>
          </p:spPr>
        </p:pic>
        <p:pic>
          <p:nvPicPr>
            <p:cNvPr id="7882760" name="Picture 8" descr="Blue Atom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391" y="2607"/>
              <a:ext cx="92" cy="90"/>
            </a:xfrm>
            <a:prstGeom prst="rect">
              <a:avLst/>
            </a:prstGeom>
            <a:noFill/>
          </p:spPr>
        </p:pic>
        <p:pic>
          <p:nvPicPr>
            <p:cNvPr id="7882761" name="Picture 9" descr="Blue Atom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45" y="2345"/>
              <a:ext cx="92" cy="89"/>
            </a:xfrm>
            <a:prstGeom prst="rect">
              <a:avLst/>
            </a:prstGeom>
            <a:noFill/>
          </p:spPr>
        </p:pic>
        <p:pic>
          <p:nvPicPr>
            <p:cNvPr id="7882762" name="Picture 10" descr="Blue Atom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93" y="2345"/>
              <a:ext cx="92" cy="89"/>
            </a:xfrm>
            <a:prstGeom prst="rect">
              <a:avLst/>
            </a:prstGeom>
            <a:noFill/>
          </p:spPr>
        </p:pic>
        <p:pic>
          <p:nvPicPr>
            <p:cNvPr id="7882763" name="Picture 11" descr="Blue Atom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69" y="2600"/>
              <a:ext cx="92" cy="89"/>
            </a:xfrm>
            <a:prstGeom prst="rect">
              <a:avLst/>
            </a:prstGeom>
            <a:noFill/>
          </p:spPr>
        </p:pic>
        <p:pic>
          <p:nvPicPr>
            <p:cNvPr id="7882764" name="Picture 12" descr="Blue Atom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390" y="2904"/>
              <a:ext cx="98" cy="95"/>
            </a:xfrm>
            <a:prstGeom prst="rect">
              <a:avLst/>
            </a:prstGeom>
            <a:noFill/>
          </p:spPr>
        </p:pic>
        <p:pic>
          <p:nvPicPr>
            <p:cNvPr id="7882765" name="Picture 13" descr="Blue Atom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395" y="3213"/>
              <a:ext cx="107" cy="104"/>
            </a:xfrm>
            <a:prstGeom prst="rect">
              <a:avLst/>
            </a:prstGeom>
            <a:noFill/>
          </p:spPr>
        </p:pic>
        <p:pic>
          <p:nvPicPr>
            <p:cNvPr id="7882766" name="Picture 14" descr="Blue Atom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792" y="3210"/>
              <a:ext cx="108" cy="104"/>
            </a:xfrm>
            <a:prstGeom prst="rect">
              <a:avLst/>
            </a:prstGeom>
            <a:noFill/>
          </p:spPr>
        </p:pic>
        <p:pic>
          <p:nvPicPr>
            <p:cNvPr id="7882767" name="Picture 15" descr="Blue Atom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789" y="2894"/>
              <a:ext cx="98" cy="95"/>
            </a:xfrm>
            <a:prstGeom prst="rect">
              <a:avLst/>
            </a:prstGeom>
            <a:noFill/>
          </p:spPr>
        </p:pic>
        <p:pic>
          <p:nvPicPr>
            <p:cNvPr id="7882768" name="Picture 16" descr="Blue Atom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169" y="2881"/>
              <a:ext cx="102" cy="99"/>
            </a:xfrm>
            <a:prstGeom prst="rect">
              <a:avLst/>
            </a:prstGeom>
            <a:noFill/>
          </p:spPr>
        </p:pic>
        <p:pic>
          <p:nvPicPr>
            <p:cNvPr id="7882769" name="Picture 17" descr="Blue Atom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145" y="2602"/>
              <a:ext cx="92" cy="89"/>
            </a:xfrm>
            <a:prstGeom prst="rect">
              <a:avLst/>
            </a:prstGeom>
            <a:noFill/>
          </p:spPr>
        </p:pic>
      </p:grpSp>
      <p:sp>
        <p:nvSpPr>
          <p:cNvPr id="7882770" name="Text Box 18"/>
          <p:cNvSpPr txBox="1">
            <a:spLocks noChangeArrowheads="1"/>
          </p:cNvSpPr>
          <p:nvPr/>
        </p:nvSpPr>
        <p:spPr bwMode="auto">
          <a:xfrm>
            <a:off x="839788" y="228600"/>
            <a:ext cx="3046412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333399"/>
                </a:solidFill>
                <a:latin typeface="Arial" pitchFamily="34" charset="0"/>
              </a:rPr>
              <a:t>Next challenge</a:t>
            </a:r>
          </a:p>
        </p:txBody>
      </p:sp>
      <p:sp>
        <p:nvSpPr>
          <p:cNvPr id="7882771" name="Text Box 19"/>
          <p:cNvSpPr txBox="1">
            <a:spLocks noChangeArrowheads="1"/>
          </p:cNvSpPr>
          <p:nvPr/>
        </p:nvSpPr>
        <p:spPr bwMode="auto">
          <a:xfrm>
            <a:off x="914400" y="990600"/>
            <a:ext cx="7924800" cy="15525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pitchFamily="34" charset="0"/>
              </a:rPr>
              <a:t>Magnetic ordering -  quantum magnetism</a:t>
            </a:r>
          </a:p>
          <a:p>
            <a:r>
              <a:rPr lang="en-US">
                <a:solidFill>
                  <a:srgbClr val="000000"/>
                </a:solidFill>
                <a:latin typeface="Arial" pitchFamily="34" charset="0"/>
              </a:rPr>
              <a:t>(</a:t>
            </a:r>
            <a:r>
              <a:rPr lang="en-US" altLang="ko-KR">
                <a:solidFill>
                  <a:srgbClr val="000000"/>
                </a:solidFill>
                <a:latin typeface="Arial" pitchFamily="34" charset="0"/>
                <a:ea typeface="굴림" pitchFamily="34" charset="-127"/>
              </a:rPr>
              <a:t>ferromagnetism, antiferromagnetism, spin liquid, …)</a:t>
            </a:r>
          </a:p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  <a:p>
            <a:r>
              <a:rPr lang="en-US">
                <a:solidFill>
                  <a:srgbClr val="000000"/>
                </a:solidFill>
                <a:latin typeface="Arial" pitchFamily="34" charset="0"/>
              </a:rPr>
              <a:t>Dominant entropy: spin entropy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Blank Presentation">
  <a:themeElements>
    <a:clrScheme name="3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Blank Presentati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4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Blank Presentation">
  <a:themeElements>
    <a:clrScheme name="3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Blank Presentati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7_Blank Presentation">
  <a:themeElements>
    <a:clrScheme name="3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Blank Presentati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8_Blank Presentation">
  <a:themeElements>
    <a:clrScheme name="3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Blank Presentati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9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Blank Presentation">
  <a:themeElements>
    <a:clrScheme name="3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Blank Presentati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b="0" dirty="0" smtClean="0"/>
        </a:defPPr>
      </a:lstStyle>
    </a:tx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b="0" dirty="0" smtClean="0"/>
        </a:defPPr>
      </a:lstStyle>
    </a:tx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Blank Presentation">
  <a:themeElements>
    <a:clrScheme name="3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Blank Presentati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Blizzard:Applications:Microsoft Office 98:Templates:Blank Presentation</Template>
  <TotalTime>59538</TotalTime>
  <Words>1850</Words>
  <Application>Microsoft Office PowerPoint</Application>
  <PresentationFormat>On-screen Show (4:3)</PresentationFormat>
  <Paragraphs>457</Paragraphs>
  <Slides>63</Slides>
  <Notes>33</Notes>
  <HiddenSlides>0</HiddenSlides>
  <MMClips>0</MMClips>
  <ScaleCrop>false</ScaleCrop>
  <HeadingPairs>
    <vt:vector size="6" baseType="variant">
      <vt:variant>
        <vt:lpstr>Theme</vt:lpstr>
      </vt:variant>
      <vt:variant>
        <vt:i4>14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63</vt:i4>
      </vt:variant>
    </vt:vector>
  </HeadingPairs>
  <TitlesOfParts>
    <vt:vector size="80" baseType="lpstr">
      <vt:lpstr>3_Blank Presentation</vt:lpstr>
      <vt:lpstr>4_Blank Presentation</vt:lpstr>
      <vt:lpstr>Blank Presentation</vt:lpstr>
      <vt:lpstr>Default Design</vt:lpstr>
      <vt:lpstr>2_Default Design</vt:lpstr>
      <vt:lpstr>3_Default Design</vt:lpstr>
      <vt:lpstr>5_Default Design</vt:lpstr>
      <vt:lpstr>5_Blank Presentation</vt:lpstr>
      <vt:lpstr>1_Default Design</vt:lpstr>
      <vt:lpstr>4_Default Design</vt:lpstr>
      <vt:lpstr>6_Blank Presentation</vt:lpstr>
      <vt:lpstr>7_Blank Presentation</vt:lpstr>
      <vt:lpstr>8_Blank Presentation</vt:lpstr>
      <vt:lpstr>9_Blank Presentation</vt:lpstr>
      <vt:lpstr>수식</vt:lpstr>
      <vt:lpstr>Photo Editor Photo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Preparation of an interacting Fermi system in 6Li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</vt:vector>
  </TitlesOfParts>
  <Company>MIT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Wolfgang Ketterle</dc:creator>
  <cp:lastModifiedBy>Wolfgang Ketterle</cp:lastModifiedBy>
  <cp:revision>2543</cp:revision>
  <cp:lastPrinted>2000-09-05T22:30:38Z</cp:lastPrinted>
  <dcterms:created xsi:type="dcterms:W3CDTF">1998-10-14T17:47:44Z</dcterms:created>
  <dcterms:modified xsi:type="dcterms:W3CDTF">2010-11-04T13:12:45Z</dcterms:modified>
</cp:coreProperties>
</file>