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40"/>
  </p:notesMasterIdLst>
  <p:sldIdLst>
    <p:sldId id="447" r:id="rId2"/>
    <p:sldId id="470" r:id="rId3"/>
    <p:sldId id="468" r:id="rId4"/>
    <p:sldId id="467" r:id="rId5"/>
    <p:sldId id="469" r:id="rId6"/>
    <p:sldId id="350" r:id="rId7"/>
    <p:sldId id="365" r:id="rId8"/>
    <p:sldId id="445" r:id="rId9"/>
    <p:sldId id="366" r:id="rId10"/>
    <p:sldId id="367" r:id="rId11"/>
    <p:sldId id="410" r:id="rId12"/>
    <p:sldId id="417" r:id="rId13"/>
    <p:sldId id="418" r:id="rId14"/>
    <p:sldId id="419" r:id="rId15"/>
    <p:sldId id="420" r:id="rId16"/>
    <p:sldId id="424" r:id="rId17"/>
    <p:sldId id="471" r:id="rId18"/>
    <p:sldId id="459" r:id="rId19"/>
    <p:sldId id="429" r:id="rId20"/>
    <p:sldId id="360" r:id="rId21"/>
    <p:sldId id="361" r:id="rId22"/>
    <p:sldId id="402" r:id="rId23"/>
    <p:sldId id="452" r:id="rId24"/>
    <p:sldId id="449" r:id="rId25"/>
    <p:sldId id="450" r:id="rId26"/>
    <p:sldId id="433" r:id="rId27"/>
    <p:sldId id="406" r:id="rId28"/>
    <p:sldId id="461" r:id="rId29"/>
    <p:sldId id="462" r:id="rId30"/>
    <p:sldId id="463" r:id="rId31"/>
    <p:sldId id="464" r:id="rId32"/>
    <p:sldId id="431" r:id="rId33"/>
    <p:sldId id="465" r:id="rId34"/>
    <p:sldId id="448" r:id="rId35"/>
    <p:sldId id="451" r:id="rId36"/>
    <p:sldId id="466" r:id="rId37"/>
    <p:sldId id="454" r:id="rId38"/>
    <p:sldId id="386" r:id="rId39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lim Jochi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5C5C5"/>
    <a:srgbClr val="E2E2E2"/>
    <a:srgbClr val="EEEEEE"/>
    <a:srgbClr val="F5F5F5"/>
    <a:srgbClr val="CF2121"/>
    <a:srgbClr val="FE0000"/>
    <a:srgbClr val="FF9F9F"/>
    <a:srgbClr val="E97673"/>
    <a:srgbClr val="C8C8C8"/>
    <a:srgbClr val="FEFE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0" autoAdjust="0"/>
    <p:restoredTop sz="91949" autoAdjust="0"/>
  </p:normalViewPr>
  <p:slideViewPr>
    <p:cSldViewPr>
      <p:cViewPr varScale="1">
        <p:scale>
          <a:sx n="54" d="100"/>
          <a:sy n="54" d="100"/>
        </p:scale>
        <p:origin x="-92" y="-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6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E340253C-FF4B-4867-BE0D-2BBD3EBFC172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6D227-E268-428C-9512-16D72E264DA0}" type="slidenum">
              <a:rPr lang="en-US"/>
              <a:pPr/>
              <a:t>1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0C141-1651-4B75-AA3F-A74E57791430}" type="slidenum">
              <a:rPr lang="en-US"/>
              <a:pPr/>
              <a:t>24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1DF46-CDA8-423A-AAB8-6EEDC5D7BC0F}" type="slidenum">
              <a:rPr lang="en-US"/>
              <a:pPr/>
              <a:t>25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CFDF9-AD3C-4F20-823A-6AF4C1DCEF36}" type="slidenum">
              <a:rPr lang="en-US"/>
              <a:pPr/>
              <a:t>26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01D26-C0C2-4F72-A855-F6D89C87C6C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36BFC-2A2B-4705-9734-39D676648910}" type="slidenum">
              <a:rPr lang="en-US"/>
              <a:pPr/>
              <a:t>28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6368-253D-48C7-AABC-218C77527E8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B8385-2E56-425E-B1B6-4765C1A7247A}" type="slidenum">
              <a:rPr lang="en-US"/>
              <a:pPr/>
              <a:t>38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B2CCF-7CB9-4D33-AFE8-E6FDF4643709}" type="slidenum">
              <a:rPr lang="en-US"/>
              <a:pPr/>
              <a:t>3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253C-FF4B-4867-BE0D-2BBD3EBFC17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21E60-2D2C-468F-B793-11A53071AF06}" type="slidenum">
              <a:rPr lang="en-US"/>
              <a:pPr/>
              <a:t>13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talk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dealing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lowest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hyperfine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established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technology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prepare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three-component</a:t>
            </a:r>
            <a:r>
              <a:rPr lang="de-DE" baseline="0" dirty="0" smtClean="0"/>
              <a:t> gas? In </a:t>
            </a:r>
            <a:r>
              <a:rPr lang="de-DE" baseline="0" dirty="0" err="1" smtClean="0"/>
              <a:t>principle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simple: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three</a:t>
            </a:r>
            <a:r>
              <a:rPr lang="de-DE" baseline="0" dirty="0" smtClean="0"/>
              <a:t> individual </a:t>
            </a:r>
            <a:r>
              <a:rPr lang="de-DE" baseline="0" dirty="0" err="1" smtClean="0"/>
              <a:t>states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coupled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radio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frequency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transitions</a:t>
            </a:r>
            <a:r>
              <a:rPr lang="de-DE" baseline="0" dirty="0" smtClean="0"/>
              <a:t>, 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in RF </a:t>
            </a:r>
            <a:r>
              <a:rPr lang="de-DE" baseline="0" dirty="0" err="1" smtClean="0"/>
              <a:t>spectroscopy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experiments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01D26-C0C2-4F72-A855-F6D89C87C6C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1737E-3400-4B41-89E1-01C215AAF92C}" type="slidenum">
              <a:rPr lang="en-US"/>
              <a:pPr/>
              <a:t>15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F5FAB-D73B-4551-8DDF-6EF05C460BDE}" type="slidenum">
              <a:rPr lang="en-US"/>
              <a:pPr/>
              <a:t>20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FDC92-AC1D-4FAF-AB35-5DB720BFF9AB}" type="slidenum">
              <a:rPr lang="en-US"/>
              <a:pPr/>
              <a:t>21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E249A-685F-4A98-B889-3C482692DB10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85435-3565-423D-9311-094D02B220C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654ED-D0B3-4B0E-BBE3-617B637C696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6B85F-3183-40BB-9D99-B97918A713B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0925" y="85725"/>
            <a:ext cx="7343775" cy="76517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36B7-4E54-41EA-A2AE-B302A6BB8DA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C4015-2F9C-44BB-BC72-71EA2279659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29A54-317F-43CB-9111-46AEB0D9B3A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CC0AB-11DB-4DCC-AA19-60F8A8584C8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FA7FE-A844-4705-A332-C62CE9071A9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CC3D5-7AE1-4FBB-8603-FCE7C0F8AFD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B4303-5DEE-48B0-BC0E-BE8C23861EE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1ECDB-7A72-47F6-A2BD-68054363E0E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EEEEE"/>
            </a:gs>
            <a:gs pos="100000">
              <a:srgbClr val="C5C5C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0925" y="0"/>
            <a:ext cx="73437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B76CC3D5-7AE1-4FBB-8603-FCE7C0F8AFD9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391170" name="Picture 2" descr="Physikalisches Institut Heidelber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</p:spPr>
      </p:pic>
      <p:cxnSp>
        <p:nvCxnSpPr>
          <p:cNvPr id="12" name="Gerade Verbindung 11"/>
          <p:cNvCxnSpPr/>
          <p:nvPr userDrawn="1"/>
        </p:nvCxnSpPr>
        <p:spPr>
          <a:xfrm>
            <a:off x="1060450" y="938212"/>
            <a:ext cx="6800850" cy="1588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1174" name="Picture 6" descr="http://www.mpi-hd.mpg.de/mpi/fileadmin/files-mpi/intern/Vorlagen/Logos/MPIK/MPIK_Logo_Text__schwarz_.wmf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6350"/>
            <a:ext cx="960927" cy="10287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png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56.png"/><Relationship Id="rId9" Type="http://schemas.openxmlformats.org/officeDocument/2006/relationships/oleObject" Target="../embeddings/oleObject19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.wmf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0994" name="Picture 2" descr="C:\Users\jochim\Desktop\Alter Desktop\Desktop\Heidelberg_by_night.jpg"/>
          <p:cNvPicPr>
            <a:picLocks noChangeAspect="1" noChangeArrowheads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0" y="0"/>
            <a:ext cx="9144001" cy="685165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635" y="-229775"/>
            <a:ext cx="8705850" cy="253365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4400" dirty="0" err="1" smtClean="0"/>
              <a:t>Deterministic</a:t>
            </a:r>
            <a:r>
              <a:rPr lang="de-DE" sz="4400" dirty="0" smtClean="0"/>
              <a:t> </a:t>
            </a:r>
            <a:r>
              <a:rPr lang="de-DE" sz="4400" dirty="0" err="1" smtClean="0"/>
              <a:t>preparation</a:t>
            </a:r>
            <a:r>
              <a:rPr lang="de-DE" sz="4400" dirty="0" smtClean="0"/>
              <a:t> </a:t>
            </a:r>
            <a:r>
              <a:rPr lang="de-DE" sz="4400" dirty="0" err="1" smtClean="0"/>
              <a:t>and</a:t>
            </a:r>
            <a:r>
              <a:rPr lang="de-DE" sz="4400" dirty="0" smtClean="0"/>
              <a:t> </a:t>
            </a:r>
            <a:r>
              <a:rPr lang="de-DE" sz="4400" dirty="0" err="1" smtClean="0"/>
              <a:t>control</a:t>
            </a:r>
            <a:r>
              <a:rPr lang="de-DE" sz="4400" dirty="0" smtClean="0"/>
              <a:t> </a:t>
            </a:r>
            <a:r>
              <a:rPr lang="de-DE" sz="4400" dirty="0" err="1" smtClean="0"/>
              <a:t>of</a:t>
            </a:r>
            <a:r>
              <a:rPr lang="de-DE" sz="4400" dirty="0" smtClean="0"/>
              <a:t> a </a:t>
            </a:r>
            <a:r>
              <a:rPr lang="de-DE" sz="4400" dirty="0" err="1" smtClean="0"/>
              <a:t>few</a:t>
            </a:r>
            <a:r>
              <a:rPr lang="de-DE" sz="4400" dirty="0" smtClean="0"/>
              <a:t> </a:t>
            </a:r>
            <a:r>
              <a:rPr lang="de-DE" sz="4400" dirty="0" err="1" smtClean="0"/>
              <a:t>fermion</a:t>
            </a:r>
            <a:r>
              <a:rPr lang="de-DE" sz="4400" dirty="0" smtClean="0"/>
              <a:t> </a:t>
            </a:r>
            <a:r>
              <a:rPr lang="de-DE" sz="4400" dirty="0" err="1" smtClean="0"/>
              <a:t>system</a:t>
            </a:r>
            <a:endParaRPr lang="en-US" sz="4400" dirty="0">
              <a:cs typeface="Calibri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71600" y="1999000"/>
            <a:ext cx="666887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bg1">
                      <a:alpha val="6200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Selim </a:t>
            </a:r>
            <a:r>
              <a:rPr lang="en-US" sz="2800" dirty="0" smtClean="0">
                <a:ln>
                  <a:solidFill>
                    <a:schemeClr val="bg1">
                      <a:alpha val="6200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Jochim</a:t>
            </a:r>
          </a:p>
          <a:p>
            <a:pPr algn="ctr"/>
            <a:r>
              <a:rPr lang="en-US" sz="2800" dirty="0" smtClean="0">
                <a:ln>
                  <a:solidFill>
                    <a:schemeClr val="bg1">
                      <a:alpha val="6200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Physics Institute, Heidelberg University</a:t>
            </a:r>
          </a:p>
          <a:p>
            <a:pPr algn="ctr"/>
            <a:r>
              <a:rPr lang="en-US" sz="2800" dirty="0" smtClean="0">
                <a:ln>
                  <a:solidFill>
                    <a:schemeClr val="bg1">
                      <a:alpha val="6200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and Max-Planck-Institute for Nuclear Physics</a:t>
            </a:r>
            <a:endParaRPr lang="en-US" sz="2800" dirty="0">
              <a:ln>
                <a:solidFill>
                  <a:schemeClr val="bg1">
                    <a:alpha val="62000"/>
                  </a:schemeClr>
                </a:solidFill>
              </a:ln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1496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e 23"/>
          <p:cNvSpPr/>
          <p:nvPr/>
        </p:nvSpPr>
        <p:spPr bwMode="auto">
          <a:xfrm>
            <a:off x="3105150" y="2540000"/>
            <a:ext cx="1822450" cy="16891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itstream Vera Sans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Enhanced </a:t>
            </a:r>
            <a:r>
              <a:rPr lang="de-DE" dirty="0" err="1" smtClean="0"/>
              <a:t>recombination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295400"/>
            <a:ext cx="8229600" cy="4525963"/>
          </a:xfrm>
        </p:spPr>
        <p:txBody>
          <a:bodyPr/>
          <a:lstStyle/>
          <a:p>
            <a:r>
              <a:rPr lang="de-DE" dirty="0" err="1" smtClean="0"/>
              <a:t>With</a:t>
            </a:r>
            <a:r>
              <a:rPr lang="de-DE" dirty="0" smtClean="0"/>
              <a:t> an (</a:t>
            </a:r>
            <a:r>
              <a:rPr lang="de-DE" dirty="0" err="1" smtClean="0"/>
              <a:t>Efimov</a:t>
            </a:r>
            <a:r>
              <a:rPr lang="de-DE" dirty="0" smtClean="0"/>
              <a:t>) </a:t>
            </a:r>
            <a:r>
              <a:rPr lang="de-DE" dirty="0" err="1" smtClean="0"/>
              <a:t>trimer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threshold</a:t>
            </a:r>
            <a:r>
              <a:rPr lang="de-DE" dirty="0" smtClean="0"/>
              <a:t> </a:t>
            </a:r>
            <a:r>
              <a:rPr lang="de-DE" dirty="0" err="1" smtClean="0"/>
              <a:t>recombination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enhanced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21" name="Gruppieren 21"/>
          <p:cNvGrpSpPr/>
          <p:nvPr/>
        </p:nvGrpSpPr>
        <p:grpSpPr>
          <a:xfrm>
            <a:off x="6391214" y="2778252"/>
            <a:ext cx="2447985" cy="1317498"/>
            <a:chOff x="5700758" y="3222752"/>
            <a:chExt cx="3138442" cy="1689100"/>
          </a:xfrm>
        </p:grpSpPr>
        <p:sp>
          <p:nvSpPr>
            <p:cNvPr id="4" name="Ellipse 3"/>
            <p:cNvSpPr/>
            <p:nvPr/>
          </p:nvSpPr>
          <p:spPr bwMode="auto">
            <a:xfrm rot="21350593">
              <a:off x="5700758" y="3222752"/>
              <a:ext cx="844550" cy="1689100"/>
            </a:xfrm>
            <a:prstGeom prst="ellipse">
              <a:avLst/>
            </a:prstGeom>
            <a:solidFill>
              <a:schemeClr val="bg1">
                <a:alpha val="7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Bitstream Vera Sans" pitchFamily="34" charset="0"/>
              </a:endParaRPr>
            </a:p>
          </p:txBody>
        </p:sp>
        <p:sp>
          <p:nvSpPr>
            <p:cNvPr id="9" name="Pfeil nach unten 8"/>
            <p:cNvSpPr/>
            <p:nvPr/>
          </p:nvSpPr>
          <p:spPr bwMode="auto">
            <a:xfrm rot="5400000">
              <a:off x="6739521" y="3796919"/>
              <a:ext cx="432164" cy="496307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Bitstream Vera Sans" pitchFamily="34" charset="0"/>
              </a:endParaRPr>
            </a:p>
          </p:txBody>
        </p:sp>
        <p:sp>
          <p:nvSpPr>
            <p:cNvPr id="11" name="Oval 5"/>
            <p:cNvSpPr>
              <a:spLocks noChangeAspect="1" noChangeArrowheads="1"/>
            </p:cNvSpPr>
            <p:nvPr/>
          </p:nvSpPr>
          <p:spPr bwMode="auto">
            <a:xfrm>
              <a:off x="5789658" y="3461064"/>
              <a:ext cx="576000" cy="576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2" name="Oval 5"/>
            <p:cNvSpPr>
              <a:spLocks noChangeAspect="1" noChangeArrowheads="1"/>
            </p:cNvSpPr>
            <p:nvPr/>
          </p:nvSpPr>
          <p:spPr bwMode="auto">
            <a:xfrm>
              <a:off x="5878558" y="4127814"/>
              <a:ext cx="576000" cy="576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3" name="Oval 5"/>
            <p:cNvSpPr>
              <a:spLocks noChangeAspect="1" noChangeArrowheads="1"/>
            </p:cNvSpPr>
            <p:nvPr/>
          </p:nvSpPr>
          <p:spPr bwMode="auto">
            <a:xfrm>
              <a:off x="8263200" y="3784540"/>
              <a:ext cx="576000" cy="576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4" name="Pfeil nach unten 13"/>
            <p:cNvSpPr/>
            <p:nvPr/>
          </p:nvSpPr>
          <p:spPr bwMode="auto">
            <a:xfrm rot="16200000">
              <a:off x="7450721" y="3708019"/>
              <a:ext cx="521065" cy="674107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Bitstream Vera Sans" pitchFamily="34" charset="0"/>
              </a:endParaRPr>
            </a:p>
          </p:txBody>
        </p:sp>
      </p:grpSp>
      <p:grpSp>
        <p:nvGrpSpPr>
          <p:cNvPr id="22" name="Gruppieren 20"/>
          <p:cNvGrpSpPr/>
          <p:nvPr/>
        </p:nvGrpSpPr>
        <p:grpSpPr>
          <a:xfrm>
            <a:off x="482600" y="2541850"/>
            <a:ext cx="1555750" cy="1420550"/>
            <a:chOff x="127000" y="2986350"/>
            <a:chExt cx="2265100" cy="1953950"/>
          </a:xfrm>
        </p:grpSpPr>
        <p:sp>
          <p:nvSpPr>
            <p:cNvPr id="5" name="Oval 5"/>
            <p:cNvSpPr>
              <a:spLocks noChangeAspect="1" noChangeArrowheads="1"/>
            </p:cNvSpPr>
            <p:nvPr/>
          </p:nvSpPr>
          <p:spPr bwMode="auto">
            <a:xfrm>
              <a:off x="1149350" y="2986350"/>
              <a:ext cx="576000" cy="576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" name="Oval 5"/>
            <p:cNvSpPr>
              <a:spLocks noChangeAspect="1" noChangeArrowheads="1"/>
            </p:cNvSpPr>
            <p:nvPr/>
          </p:nvSpPr>
          <p:spPr bwMode="auto">
            <a:xfrm>
              <a:off x="1816100" y="4364300"/>
              <a:ext cx="576000" cy="576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7" name="Oval 5"/>
            <p:cNvSpPr>
              <a:spLocks noChangeAspect="1" noChangeArrowheads="1"/>
            </p:cNvSpPr>
            <p:nvPr/>
          </p:nvSpPr>
          <p:spPr bwMode="auto">
            <a:xfrm>
              <a:off x="127000" y="4230950"/>
              <a:ext cx="576000" cy="576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8" name="Pfeil nach unten 7"/>
            <p:cNvSpPr/>
            <p:nvPr/>
          </p:nvSpPr>
          <p:spPr bwMode="auto">
            <a:xfrm rot="14606927">
              <a:off x="748047" y="3975864"/>
              <a:ext cx="432164" cy="496307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Bitstream Vera Sans" pitchFamily="34" charset="0"/>
              </a:endParaRPr>
            </a:p>
          </p:txBody>
        </p:sp>
        <p:sp>
          <p:nvSpPr>
            <p:cNvPr id="10" name="Pfeil nach unten 9"/>
            <p:cNvSpPr/>
            <p:nvPr/>
          </p:nvSpPr>
          <p:spPr bwMode="auto">
            <a:xfrm rot="1492734">
              <a:off x="1118279" y="3642821"/>
              <a:ext cx="432164" cy="496307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Bitstream Vera Sans" pitchFamily="34" charset="0"/>
              </a:endParaRPr>
            </a:p>
          </p:txBody>
        </p:sp>
        <p:sp>
          <p:nvSpPr>
            <p:cNvPr id="15" name="Pfeil nach unten 14"/>
            <p:cNvSpPr/>
            <p:nvPr/>
          </p:nvSpPr>
          <p:spPr bwMode="auto">
            <a:xfrm rot="7062683">
              <a:off x="1342341" y="4111690"/>
              <a:ext cx="432164" cy="496307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Bitstream Vera Sans" pitchFamily="34" charset="0"/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5451098" y="4273550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latin typeface="+mn-lt"/>
              </a:rPr>
              <a:t>deeply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bound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molecule</a:t>
            </a:r>
            <a:endParaRPr lang="de-DE" sz="2000" dirty="0">
              <a:latin typeface="+mn-lt"/>
            </a:endParaRPr>
          </a:p>
        </p:txBody>
      </p:sp>
      <p:sp>
        <p:nvSpPr>
          <p:cNvPr id="17" name="Pfeil nach rechts 16"/>
          <p:cNvSpPr/>
          <p:nvPr/>
        </p:nvSpPr>
        <p:spPr bwMode="auto">
          <a:xfrm>
            <a:off x="2127250" y="2895600"/>
            <a:ext cx="889000" cy="8890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itstream Vera Sans" pitchFamily="34" charset="0"/>
            </a:endParaRPr>
          </a:p>
        </p:txBody>
      </p:sp>
      <p:sp>
        <p:nvSpPr>
          <p:cNvPr id="18" name="Oval 5"/>
          <p:cNvSpPr>
            <a:spLocks noChangeAspect="1" noChangeArrowheads="1"/>
          </p:cNvSpPr>
          <p:nvPr/>
        </p:nvSpPr>
        <p:spPr bwMode="auto">
          <a:xfrm>
            <a:off x="3549650" y="2628900"/>
            <a:ext cx="576000" cy="57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9" name="Oval 5"/>
          <p:cNvSpPr>
            <a:spLocks noChangeAspect="1" noChangeArrowheads="1"/>
          </p:cNvSpPr>
          <p:nvPr/>
        </p:nvSpPr>
        <p:spPr bwMode="auto">
          <a:xfrm>
            <a:off x="4260850" y="3117850"/>
            <a:ext cx="576000" cy="57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20" name="Oval 5"/>
          <p:cNvSpPr>
            <a:spLocks noChangeAspect="1" noChangeArrowheads="1"/>
          </p:cNvSpPr>
          <p:nvPr/>
        </p:nvSpPr>
        <p:spPr bwMode="auto">
          <a:xfrm>
            <a:off x="3549650" y="3562350"/>
            <a:ext cx="576000" cy="57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3" name="Pfeil nach rechts 22"/>
          <p:cNvSpPr/>
          <p:nvPr/>
        </p:nvSpPr>
        <p:spPr bwMode="auto">
          <a:xfrm>
            <a:off x="5194300" y="2940050"/>
            <a:ext cx="889000" cy="8890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itstream Vera Sans" pitchFamily="34" charset="0"/>
            </a:endParaRPr>
          </a:p>
        </p:txBody>
      </p:sp>
      <p:grpSp>
        <p:nvGrpSpPr>
          <p:cNvPr id="27" name="Gruppieren 29"/>
          <p:cNvGrpSpPr/>
          <p:nvPr/>
        </p:nvGrpSpPr>
        <p:grpSpPr>
          <a:xfrm>
            <a:off x="2438400" y="2184400"/>
            <a:ext cx="3986084" cy="3511550"/>
            <a:chOff x="2171700" y="2451100"/>
            <a:chExt cx="3986084" cy="351155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171700" y="2451100"/>
              <a:ext cx="3986084" cy="351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Gerade Verbindung mit Pfeil 27"/>
            <p:cNvCxnSpPr/>
            <p:nvPr/>
          </p:nvCxnSpPr>
          <p:spPr bwMode="auto">
            <a:xfrm rot="16200000" flipH="1">
              <a:off x="2460625" y="3584575"/>
              <a:ext cx="1377950" cy="1778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in </a:t>
            </a:r>
            <a:r>
              <a:rPr lang="de-DE" dirty="0" err="1" smtClean="0"/>
              <a:t>experiments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384300"/>
            <a:ext cx="8001000" cy="4525963"/>
          </a:xfrm>
        </p:spPr>
        <p:txBody>
          <a:bodyPr/>
          <a:lstStyle/>
          <a:p>
            <a:r>
              <a:rPr lang="de-DE" dirty="0" err="1" smtClean="0"/>
              <a:t>Observe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analyze</a:t>
            </a:r>
            <a:r>
              <a:rPr lang="de-DE" dirty="0" smtClean="0"/>
              <a:t> </a:t>
            </a:r>
            <a:r>
              <a:rPr lang="de-DE" dirty="0" err="1" smtClean="0"/>
              <a:t>collisional</a:t>
            </a:r>
            <a:r>
              <a:rPr lang="de-DE" dirty="0" smtClean="0"/>
              <a:t> </a:t>
            </a:r>
            <a:r>
              <a:rPr lang="de-DE" dirty="0" err="1" smtClean="0"/>
              <a:t>stability</a:t>
            </a:r>
            <a:r>
              <a:rPr lang="de-DE" dirty="0" smtClean="0"/>
              <a:t> in </a:t>
            </a:r>
            <a:br>
              <a:rPr lang="de-DE" dirty="0" smtClean="0"/>
            </a:br>
            <a:r>
              <a:rPr lang="de-DE" dirty="0" smtClean="0"/>
              <a:t>ultracold </a:t>
            </a:r>
            <a:r>
              <a:rPr lang="de-DE" dirty="0" err="1" smtClean="0"/>
              <a:t>gases</a:t>
            </a:r>
            <a:endParaRPr lang="de-DE" dirty="0" smtClean="0"/>
          </a:p>
          <a:p>
            <a:r>
              <a:rPr lang="de-DE" dirty="0" err="1" smtClean="0"/>
              <a:t>pioneering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ultracold Cs </a:t>
            </a:r>
            <a:r>
              <a:rPr lang="de-DE" dirty="0" err="1" smtClean="0"/>
              <a:t>atoms</a:t>
            </a:r>
            <a:r>
              <a:rPr lang="de-DE" dirty="0" smtClean="0"/>
              <a:t> (Innsbruck):</a:t>
            </a:r>
            <a:endParaRPr lang="de-DE" dirty="0"/>
          </a:p>
        </p:txBody>
      </p:sp>
      <p:pic>
        <p:nvPicPr>
          <p:cNvPr id="9758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38250" y="2762250"/>
            <a:ext cx="4891087" cy="370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883150" y="6457890"/>
            <a:ext cx="471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Calibri" pitchFamily="34" charset="0"/>
                <a:cs typeface="Calibri" pitchFamily="34" charset="0"/>
              </a:rPr>
              <a:t>T. Krämer et al., Nature 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440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, 315 (2006)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850" y="2806700"/>
            <a:ext cx="7343775" cy="765175"/>
          </a:xfrm>
        </p:spPr>
        <p:txBody>
          <a:bodyPr/>
          <a:lstStyle/>
          <a:p>
            <a:r>
              <a:rPr lang="de-DE" sz="4400" dirty="0" err="1" smtClean="0"/>
              <a:t>Efimov</a:t>
            </a:r>
            <a:r>
              <a:rPr lang="de-DE" sz="4400" dirty="0" smtClean="0"/>
              <a:t> </a:t>
            </a:r>
            <a:r>
              <a:rPr lang="de-DE" sz="4400" dirty="0" err="1" smtClean="0"/>
              <a:t>physics</a:t>
            </a:r>
            <a:r>
              <a:rPr lang="de-DE" sz="4400" dirty="0" smtClean="0"/>
              <a:t> </a:t>
            </a:r>
            <a:r>
              <a:rPr lang="de-DE" sz="4400" dirty="0" err="1" smtClean="0"/>
              <a:t>with</a:t>
            </a:r>
            <a:r>
              <a:rPr lang="de-DE" sz="4400" dirty="0" smtClean="0"/>
              <a:t> Fermions?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050" y="1517650"/>
            <a:ext cx="8229600" cy="4525963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2700" y="139700"/>
            <a:ext cx="7343775" cy="765175"/>
          </a:xfrm>
        </p:spPr>
        <p:txBody>
          <a:bodyPr/>
          <a:lstStyle/>
          <a:p>
            <a:r>
              <a:rPr lang="de-DE" dirty="0" err="1" smtClean="0"/>
              <a:t>Efimov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fermions</a:t>
            </a:r>
            <a:endParaRPr lang="en-US" dirty="0"/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>
          <a:xfrm>
            <a:off x="708025" y="1603375"/>
            <a:ext cx="8229600" cy="4525963"/>
          </a:xfrm>
        </p:spPr>
        <p:txBody>
          <a:bodyPr/>
          <a:lstStyle/>
          <a:p>
            <a:r>
              <a:rPr lang="en-US" dirty="0" smtClean="0"/>
              <a:t>Need three distinguishable fermions with (in general) different scattering lengths: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61842" name="AutoShape 18"/>
          <p:cNvSpPr>
            <a:spLocks noChangeArrowheads="1"/>
          </p:cNvSpPr>
          <p:nvPr/>
        </p:nvSpPr>
        <p:spPr bwMode="auto">
          <a:xfrm>
            <a:off x="4054794" y="3709988"/>
            <a:ext cx="809625" cy="495300"/>
          </a:xfrm>
          <a:prstGeom prst="rightArrow">
            <a:avLst>
              <a:gd name="adj1" fmla="val 50000"/>
              <a:gd name="adj2" fmla="val 4086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uppieren 22"/>
          <p:cNvGrpSpPr/>
          <p:nvPr/>
        </p:nvGrpSpPr>
        <p:grpSpPr>
          <a:xfrm>
            <a:off x="5092457" y="2806700"/>
            <a:ext cx="2991093" cy="3056870"/>
            <a:chOff x="4915926" y="2095500"/>
            <a:chExt cx="2991093" cy="3056870"/>
          </a:xfrm>
        </p:grpSpPr>
        <p:sp>
          <p:nvSpPr>
            <p:cNvPr id="461850" name="Oval 26"/>
            <p:cNvSpPr>
              <a:spLocks noChangeArrowheads="1"/>
            </p:cNvSpPr>
            <p:nvPr/>
          </p:nvSpPr>
          <p:spPr bwMode="auto">
            <a:xfrm>
              <a:off x="6216650" y="2095500"/>
              <a:ext cx="576000" cy="5715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1851" name="Oval 27"/>
            <p:cNvSpPr>
              <a:spLocks noChangeArrowheads="1"/>
            </p:cNvSpPr>
            <p:nvPr/>
          </p:nvSpPr>
          <p:spPr bwMode="auto">
            <a:xfrm>
              <a:off x="4915926" y="4273550"/>
              <a:ext cx="576000" cy="576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61852" name="Oval 28"/>
            <p:cNvSpPr>
              <a:spLocks noChangeArrowheads="1"/>
            </p:cNvSpPr>
            <p:nvPr/>
          </p:nvSpPr>
          <p:spPr bwMode="auto">
            <a:xfrm>
              <a:off x="7283450" y="4273550"/>
              <a:ext cx="576000" cy="5760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61853" name="Line 29"/>
            <p:cNvSpPr>
              <a:spLocks noChangeShapeType="1"/>
            </p:cNvSpPr>
            <p:nvPr/>
          </p:nvSpPr>
          <p:spPr bwMode="auto">
            <a:xfrm flipV="1">
              <a:off x="5461000" y="2762248"/>
              <a:ext cx="889000" cy="14668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7194550" y="2984500"/>
              <a:ext cx="71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latin typeface="+mn-lt"/>
                </a:rPr>
                <a:t>a</a:t>
              </a:r>
              <a:r>
                <a:rPr lang="de-DE" sz="2800" baseline="-25000" dirty="0" smtClean="0">
                  <a:latin typeface="+mn-lt"/>
                </a:rPr>
                <a:t>12</a:t>
              </a:r>
              <a:endParaRPr lang="de-DE" sz="2800" baseline="-25000" dirty="0">
                <a:latin typeface="+mn-lt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5149850" y="2940050"/>
              <a:ext cx="71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latin typeface="+mn-lt"/>
                </a:rPr>
                <a:t>a</a:t>
              </a:r>
              <a:r>
                <a:rPr lang="de-DE" sz="2800" baseline="-25000" dirty="0" smtClean="0">
                  <a:latin typeface="+mn-lt"/>
                </a:rPr>
                <a:t>13</a:t>
              </a:r>
              <a:endParaRPr lang="de-DE" sz="2800" baseline="-25000" dirty="0">
                <a:latin typeface="+mn-lt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6216650" y="4629150"/>
              <a:ext cx="71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latin typeface="+mn-lt"/>
                </a:rPr>
                <a:t>a</a:t>
              </a:r>
              <a:r>
                <a:rPr lang="de-DE" sz="2800" baseline="-25000" dirty="0" smtClean="0">
                  <a:latin typeface="+mn-lt"/>
                </a:rPr>
                <a:t>23</a:t>
              </a:r>
              <a:endParaRPr lang="de-DE" sz="2800" baseline="-25000" dirty="0">
                <a:latin typeface="+mn-lt"/>
              </a:endParaRPr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5727700" y="4495798"/>
              <a:ext cx="1466850" cy="457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H="1" flipV="1">
              <a:off x="6705600" y="2851150"/>
              <a:ext cx="800100" cy="1333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1592581" y="3473450"/>
            <a:ext cx="576000" cy="571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2437131" y="4718050"/>
            <a:ext cx="576000" cy="571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1014731" y="4762500"/>
            <a:ext cx="576000" cy="571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V="1">
            <a:off x="1414781" y="4095750"/>
            <a:ext cx="31115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V="1">
            <a:off x="1637031" y="5029200"/>
            <a:ext cx="755650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 flipV="1">
            <a:off x="2037081" y="4095750"/>
            <a:ext cx="44450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2303781" y="3928130"/>
            <a:ext cx="712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n-lt"/>
              </a:rPr>
              <a:t>a</a:t>
            </a:r>
            <a:r>
              <a:rPr lang="de-DE" sz="2800" baseline="-25000" dirty="0" smtClean="0">
                <a:latin typeface="+mn-lt"/>
              </a:rPr>
              <a:t>11</a:t>
            </a:r>
            <a:endParaRPr lang="de-DE" sz="2800" baseline="-25000" dirty="0"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69012" y="3962400"/>
            <a:ext cx="712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n-lt"/>
              </a:rPr>
              <a:t>a</a:t>
            </a:r>
            <a:r>
              <a:rPr lang="de-DE" sz="2800" baseline="-25000" dirty="0" smtClean="0">
                <a:latin typeface="+mn-lt"/>
              </a:rPr>
              <a:t>11</a:t>
            </a:r>
            <a:endParaRPr lang="de-DE" sz="2800" baseline="-25000" dirty="0">
              <a:latin typeface="+mn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771650" y="5029200"/>
            <a:ext cx="712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n-lt"/>
              </a:rPr>
              <a:t>a</a:t>
            </a:r>
            <a:r>
              <a:rPr lang="de-DE" sz="2800" baseline="-25000" dirty="0" smtClean="0">
                <a:latin typeface="+mn-lt"/>
              </a:rPr>
              <a:t>11</a:t>
            </a:r>
            <a:endParaRPr lang="de-DE" sz="2800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6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8665" y="85725"/>
            <a:ext cx="7343775" cy="765175"/>
          </a:xfrm>
        </p:spPr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three-component</a:t>
            </a:r>
            <a:r>
              <a:rPr lang="de-DE" dirty="0" smtClean="0"/>
              <a:t> </a:t>
            </a:r>
            <a:r>
              <a:rPr lang="de-DE" dirty="0" err="1" smtClean="0"/>
              <a:t>mixture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aseline="30000" dirty="0" smtClean="0"/>
              <a:t>6</a:t>
            </a:r>
            <a:r>
              <a:rPr lang="de-DE" dirty="0" smtClean="0"/>
              <a:t>Li</a:t>
            </a:r>
            <a:endParaRPr lang="de-DE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1638300" y="1784350"/>
          <a:ext cx="5071037" cy="4622800"/>
        </p:xfrm>
        <a:graphic>
          <a:graphicData uri="http://schemas.openxmlformats.org/presentationml/2006/ole">
            <p:oleObj spid="_x0000_s828418" name="Acrobat Document" r:id="rId4" imgW="5390476" imgH="4915586" progId="AcroExch.Document.7">
              <p:embed/>
            </p:oleObj>
          </a:graphicData>
        </a:graphic>
      </p:graphicFrame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4438650" y="4806950"/>
            <a:ext cx="533400" cy="444500"/>
          </a:xfrm>
          <a:prstGeom prst="ellipse">
            <a:avLst/>
          </a:prstGeom>
          <a:solidFill>
            <a:srgbClr val="F40000">
              <a:alpha val="41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49250" y="1206500"/>
            <a:ext cx="4845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Calibri" pitchFamily="34" charset="0"/>
                <a:cs typeface="Calibri" pitchFamily="34" charset="0"/>
              </a:rPr>
              <a:t>Ground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state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baseline="300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Li in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magnetic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field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: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three scattering lengths …</a:t>
            </a:r>
            <a:endParaRPr lang="en-US" dirty="0"/>
          </a:p>
        </p:txBody>
      </p:sp>
      <p:graphicFrame>
        <p:nvGraphicFramePr>
          <p:cNvPr id="431107" name="Object 3"/>
          <p:cNvGraphicFramePr>
            <a:graphicFrameLocks noChangeAspect="1"/>
          </p:cNvGraphicFramePr>
          <p:nvPr/>
        </p:nvGraphicFramePr>
        <p:xfrm>
          <a:off x="571500" y="1133745"/>
          <a:ext cx="6700800" cy="4930880"/>
        </p:xfrm>
        <a:graphic>
          <a:graphicData uri="http://schemas.openxmlformats.org/presentationml/2006/ole">
            <p:oleObj spid="_x0000_s829442" name="Acrobat Document" r:id="rId4" imgW="7744906" imgH="5409524" progId="AcroExch.Document.7">
              <p:embed/>
            </p:oleObj>
          </a:graphicData>
        </a:graphic>
      </p:graphicFrame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2438400" y="5029200"/>
            <a:ext cx="16326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ero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crossings</a:t>
            </a:r>
          </a:p>
        </p:txBody>
      </p:sp>
      <p:sp>
        <p:nvSpPr>
          <p:cNvPr id="431110" name="Line 6"/>
          <p:cNvSpPr>
            <a:spLocks noChangeShapeType="1"/>
          </p:cNvSpPr>
          <p:nvPr/>
        </p:nvSpPr>
        <p:spPr bwMode="auto">
          <a:xfrm flipV="1">
            <a:off x="3282950" y="3564015"/>
            <a:ext cx="703985" cy="13905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83300" y="4140200"/>
            <a:ext cx="2404056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Feshbach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resonances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 flipV="1">
            <a:off x="5382090" y="2708920"/>
            <a:ext cx="967909" cy="1386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 flipV="1">
            <a:off x="4662010" y="3564015"/>
            <a:ext cx="1376840" cy="7095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 flipV="1">
            <a:off x="5247075" y="3248980"/>
            <a:ext cx="925125" cy="8912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11560" y="6219310"/>
            <a:ext cx="5991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…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are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tuned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one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knob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magnetic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field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!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2- </a:t>
            </a:r>
            <a:r>
              <a:rPr lang="de-DE" dirty="0" err="1" smtClean="0"/>
              <a:t>and</a:t>
            </a:r>
            <a:r>
              <a:rPr lang="de-DE" dirty="0" smtClean="0"/>
              <a:t> 3-body </a:t>
            </a:r>
            <a:r>
              <a:rPr lang="de-DE" dirty="0" err="1" smtClean="0"/>
              <a:t>bound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 ….</a:t>
            </a:r>
            <a:endParaRPr lang="de-DE" dirty="0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6505" y="1133745"/>
            <a:ext cx="2927350" cy="26035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de-DE" sz="1800" dirty="0" smtClean="0"/>
              <a:t>Binding </a:t>
            </a:r>
            <a:r>
              <a:rPr lang="de-DE" sz="1800" dirty="0" err="1" smtClean="0"/>
              <a:t>energies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dimers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trimers</a:t>
            </a:r>
            <a:r>
              <a:rPr lang="de-DE" sz="1800" dirty="0" smtClean="0"/>
              <a:t>:</a:t>
            </a:r>
          </a:p>
          <a:p>
            <a:pPr>
              <a:buFont typeface="Symbol" pitchFamily="18" charset="2"/>
              <a:buChar char="Þ"/>
            </a:pPr>
            <a:endParaRPr lang="de-DE" sz="1800" dirty="0" smtClean="0"/>
          </a:p>
          <a:p>
            <a:r>
              <a:rPr lang="de-DE" sz="1800" dirty="0" err="1" smtClean="0"/>
              <a:t>Three</a:t>
            </a:r>
            <a:r>
              <a:rPr lang="de-DE" sz="1800" dirty="0" smtClean="0"/>
              <a:t> </a:t>
            </a:r>
            <a:r>
              <a:rPr lang="de-DE" sz="1800" dirty="0"/>
              <a:t>different universal </a:t>
            </a:r>
            <a:r>
              <a:rPr lang="de-DE" sz="1800" dirty="0" err="1" smtClean="0"/>
              <a:t>dimers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binding</a:t>
            </a:r>
            <a:r>
              <a:rPr lang="de-DE" sz="1800" dirty="0" smtClean="0"/>
              <a:t> </a:t>
            </a:r>
            <a:r>
              <a:rPr lang="de-DE" sz="1800" dirty="0" err="1" smtClean="0"/>
              <a:t>energy</a:t>
            </a:r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r>
              <a:rPr lang="de-DE" sz="1800" dirty="0" err="1" smtClean="0"/>
              <a:t>Where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trimer</a:t>
            </a:r>
            <a:r>
              <a:rPr lang="de-DE" sz="1800" dirty="0" smtClean="0"/>
              <a:t> </a:t>
            </a:r>
            <a:r>
              <a:rPr lang="de-DE" sz="1800" dirty="0" err="1" smtClean="0"/>
              <a:t>states</a:t>
            </a:r>
            <a:r>
              <a:rPr lang="de-DE" sz="1800" dirty="0" smtClean="0"/>
              <a:t>?</a:t>
            </a:r>
            <a:endParaRPr lang="de-DE" sz="1800" dirty="0"/>
          </a:p>
          <a:p>
            <a:pPr>
              <a:buFont typeface="Symbol" pitchFamily="18" charset="2"/>
              <a:buChar char="Þ"/>
            </a:pPr>
            <a:endParaRPr lang="de-DE" sz="1800" dirty="0"/>
          </a:p>
        </p:txBody>
      </p:sp>
      <p:graphicFrame>
        <p:nvGraphicFramePr>
          <p:cNvPr id="831491" name="Object 3"/>
          <p:cNvGraphicFramePr>
            <a:graphicFrameLocks noChangeAspect="1"/>
          </p:cNvGraphicFramePr>
          <p:nvPr/>
        </p:nvGraphicFramePr>
        <p:xfrm>
          <a:off x="3086835" y="1133744"/>
          <a:ext cx="5580620" cy="5265253"/>
        </p:xfrm>
        <a:graphic>
          <a:graphicData uri="http://schemas.openxmlformats.org/presentationml/2006/ole">
            <p:oleObj spid="_x0000_s831491" name="Graph" r:id="rId3" imgW="3876840" imgH="3657600" progId="Origin50.Graph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881590" y="3068960"/>
          <a:ext cx="1040116" cy="720080"/>
        </p:xfrm>
        <a:graphic>
          <a:graphicData uri="http://schemas.openxmlformats.org/presentationml/2006/ole">
            <p:oleObj spid="_x0000_s831492" name="Equation" r:id="rId4" imgW="660240" imgH="457200" progId="Equation.DSMT4">
              <p:embed/>
            </p:oleObj>
          </a:graphicData>
        </a:graphic>
      </p:graphicFrame>
      <p:grpSp>
        <p:nvGrpSpPr>
          <p:cNvPr id="13" name="Gruppieren 12"/>
          <p:cNvGrpSpPr/>
          <p:nvPr/>
        </p:nvGrpSpPr>
        <p:grpSpPr>
          <a:xfrm>
            <a:off x="3626895" y="2078850"/>
            <a:ext cx="3986084" cy="3511550"/>
            <a:chOff x="3581890" y="2123855"/>
            <a:chExt cx="3986084" cy="3511550"/>
          </a:xfrm>
        </p:grpSpPr>
        <p:grpSp>
          <p:nvGrpSpPr>
            <p:cNvPr id="8" name="Gruppieren 29"/>
            <p:cNvGrpSpPr/>
            <p:nvPr/>
          </p:nvGrpSpPr>
          <p:grpSpPr>
            <a:xfrm>
              <a:off x="3581890" y="2123855"/>
              <a:ext cx="3986084" cy="3511550"/>
              <a:chOff x="2486735" y="2451100"/>
              <a:chExt cx="3986084" cy="3511550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486735" y="2451100"/>
                <a:ext cx="3986084" cy="3511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" name="Gerade Verbindung mit Pfeil 9"/>
              <p:cNvCxnSpPr/>
              <p:nvPr/>
            </p:nvCxnSpPr>
            <p:spPr bwMode="auto">
              <a:xfrm rot="5400000">
                <a:off x="2869279" y="3643732"/>
                <a:ext cx="1440159" cy="45005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1" name="Gerade Verbindung mit Pfeil 10"/>
            <p:cNvCxnSpPr/>
            <p:nvPr/>
          </p:nvCxnSpPr>
          <p:spPr bwMode="auto">
            <a:xfrm rot="16200000" flipH="1">
              <a:off x="4301972" y="3068961"/>
              <a:ext cx="2205243" cy="121513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trimer </a:t>
            </a:r>
            <a:r>
              <a:rPr lang="de-DE" dirty="0" err="1" smtClean="0"/>
              <a:t>states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601670" y="6480048"/>
            <a:ext cx="688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Theory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data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from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:  Braaten et al., P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RA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81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013605 (2010)</a:t>
            </a:r>
            <a:endParaRPr lang="de-DE" sz="1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31491" name="Object 3"/>
          <p:cNvGraphicFramePr>
            <a:graphicFrameLocks noChangeAspect="1"/>
          </p:cNvGraphicFramePr>
          <p:nvPr/>
        </p:nvGraphicFramePr>
        <p:xfrm>
          <a:off x="1601670" y="1133744"/>
          <a:ext cx="5580620" cy="5265253"/>
        </p:xfrm>
        <a:graphic>
          <a:graphicData uri="http://schemas.openxmlformats.org/presentationml/2006/ole">
            <p:oleObj spid="_x0000_s1126402" name="Graph" r:id="rId3" imgW="3876840" imgH="3657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Can </a:t>
            </a:r>
            <a:r>
              <a:rPr lang="de-DE" dirty="0" err="1" smtClean="0"/>
              <a:t>we</a:t>
            </a:r>
            <a:r>
              <a:rPr lang="de-DE" dirty="0" smtClean="0"/>
              <a:t> also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binding</a:t>
            </a:r>
            <a:r>
              <a:rPr lang="de-DE" dirty="0" smtClean="0"/>
              <a:t> </a:t>
            </a:r>
            <a:r>
              <a:rPr lang="de-DE" dirty="0" err="1" smtClean="0"/>
              <a:t>energies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26895" y="6480048"/>
            <a:ext cx="688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Theory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data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from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:  Braaten et al., P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RA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81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013605 (2010)</a:t>
            </a:r>
            <a:endParaRPr lang="de-DE" sz="1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31491" name="Object 3"/>
          <p:cNvGraphicFramePr>
            <a:graphicFrameLocks noChangeAspect="1"/>
          </p:cNvGraphicFramePr>
          <p:nvPr/>
        </p:nvGraphicFramePr>
        <p:xfrm>
          <a:off x="3581890" y="1133744"/>
          <a:ext cx="5580620" cy="5265253"/>
        </p:xfrm>
        <a:graphic>
          <a:graphicData uri="http://schemas.openxmlformats.org/presentationml/2006/ole">
            <p:oleObj spid="_x0000_s1077250" name="Graph" r:id="rId3" imgW="3876840" imgH="3657600" progId="Origin50.Graph">
              <p:embed/>
            </p:oleObj>
          </a:graphicData>
        </a:graphic>
      </p:graphicFrame>
      <p:sp>
        <p:nvSpPr>
          <p:cNvPr id="8" name="Oval 93"/>
          <p:cNvSpPr>
            <a:spLocks noChangeArrowheads="1"/>
          </p:cNvSpPr>
          <p:nvPr/>
        </p:nvSpPr>
        <p:spPr bwMode="auto">
          <a:xfrm>
            <a:off x="267396" y="4463147"/>
            <a:ext cx="2622550" cy="1081088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Oval 93"/>
          <p:cNvSpPr>
            <a:spLocks noChangeArrowheads="1"/>
          </p:cNvSpPr>
          <p:nvPr/>
        </p:nvSpPr>
        <p:spPr bwMode="auto">
          <a:xfrm>
            <a:off x="161510" y="2123855"/>
            <a:ext cx="1171575" cy="1081088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Oval 95"/>
          <p:cNvSpPr>
            <a:spLocks noChangeAspect="1" noChangeArrowheads="1"/>
          </p:cNvSpPr>
          <p:nvPr/>
        </p:nvSpPr>
        <p:spPr bwMode="auto">
          <a:xfrm>
            <a:off x="341530" y="2528900"/>
            <a:ext cx="360363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2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1" name="Oval 95"/>
          <p:cNvSpPr>
            <a:spLocks noChangeAspect="1" noChangeArrowheads="1"/>
          </p:cNvSpPr>
          <p:nvPr/>
        </p:nvSpPr>
        <p:spPr bwMode="auto">
          <a:xfrm>
            <a:off x="1961710" y="2494130"/>
            <a:ext cx="360363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2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2" name="Oval 93"/>
          <p:cNvSpPr>
            <a:spLocks noChangeArrowheads="1"/>
          </p:cNvSpPr>
          <p:nvPr/>
        </p:nvSpPr>
        <p:spPr bwMode="auto">
          <a:xfrm>
            <a:off x="251520" y="4448859"/>
            <a:ext cx="1171575" cy="1081088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Oval 24"/>
          <p:cNvSpPr>
            <a:spLocks noChangeAspect="1" noChangeArrowheads="1"/>
          </p:cNvSpPr>
          <p:nvPr/>
        </p:nvSpPr>
        <p:spPr bwMode="auto">
          <a:xfrm>
            <a:off x="2000945" y="4863197"/>
            <a:ext cx="360362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3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4" name="Oval 95"/>
          <p:cNvSpPr>
            <a:spLocks noChangeAspect="1" noChangeArrowheads="1"/>
          </p:cNvSpPr>
          <p:nvPr/>
        </p:nvSpPr>
        <p:spPr bwMode="auto">
          <a:xfrm>
            <a:off x="429320" y="4893359"/>
            <a:ext cx="360363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2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5" name="Pfeil nach unten 14"/>
          <p:cNvSpPr/>
          <p:nvPr/>
        </p:nvSpPr>
        <p:spPr>
          <a:xfrm>
            <a:off x="1961710" y="3113965"/>
            <a:ext cx="488950" cy="1111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411760" y="3338990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Calibri" pitchFamily="34" charset="0"/>
                <a:cs typeface="Calibri" pitchFamily="34" charset="0"/>
              </a:rPr>
              <a:t>RF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field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27000" y="5532620"/>
            <a:ext cx="341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Attach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third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atom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a dimer!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Oval 94"/>
          <p:cNvSpPr>
            <a:spLocks noChangeAspect="1" noChangeArrowheads="1"/>
          </p:cNvSpPr>
          <p:nvPr/>
        </p:nvSpPr>
        <p:spPr bwMode="auto">
          <a:xfrm>
            <a:off x="889695" y="4907647"/>
            <a:ext cx="360363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1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9" name="Oval 94"/>
          <p:cNvSpPr>
            <a:spLocks noChangeAspect="1" noChangeArrowheads="1"/>
          </p:cNvSpPr>
          <p:nvPr/>
        </p:nvSpPr>
        <p:spPr bwMode="auto">
          <a:xfrm>
            <a:off x="836585" y="2483895"/>
            <a:ext cx="360363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1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0" y="1133745"/>
            <a:ext cx="3420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Calibri" pitchFamily="34" charset="0"/>
                <a:cs typeface="Calibri" pitchFamily="34" charset="0"/>
              </a:rPr>
              <a:t>Measure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binding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energies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de-DE" dirty="0" smtClean="0">
                <a:latin typeface="Calibri" pitchFamily="34" charset="0"/>
                <a:cs typeface="Calibri" pitchFamily="34" charset="0"/>
              </a:rPr>
            </a:br>
            <a:r>
              <a:rPr lang="de-DE" dirty="0" err="1" smtClean="0">
                <a:latin typeface="Calibri" pitchFamily="34" charset="0"/>
                <a:cs typeface="Calibri" pitchFamily="34" charset="0"/>
              </a:rPr>
              <a:t>using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RF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spectroscopy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!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Trimer</a:t>
            </a:r>
            <a:r>
              <a:rPr lang="de-DE" dirty="0" smtClean="0"/>
              <a:t> </a:t>
            </a:r>
            <a:r>
              <a:rPr lang="de-DE" dirty="0" err="1" smtClean="0"/>
              <a:t>binding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endParaRPr lang="de-DE" dirty="0"/>
          </a:p>
        </p:txBody>
      </p:sp>
      <p:graphicFrame>
        <p:nvGraphicFramePr>
          <p:cNvPr id="281605" name="Object 5"/>
          <p:cNvGraphicFramePr>
            <a:graphicFrameLocks noChangeAspect="1"/>
          </p:cNvGraphicFramePr>
          <p:nvPr/>
        </p:nvGraphicFramePr>
        <p:xfrm>
          <a:off x="3356865" y="1171669"/>
          <a:ext cx="5787135" cy="4327561"/>
        </p:xfrm>
        <a:graphic>
          <a:graphicData uri="http://schemas.openxmlformats.org/presentationml/2006/ole">
            <p:oleObj spid="_x0000_s836610" name="Acrobat Document" r:id="rId3" imgW="80895238" imgH="60504762" progId="AcroExch.Document.7">
              <p:embed/>
            </p:oleObj>
          </a:graphicData>
        </a:graphic>
      </p:graphicFrame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135016" y="1448780"/>
            <a:ext cx="3356864" cy="3600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975" indent="-180975">
              <a:buFontTx/>
              <a:buChar char="•"/>
            </a:pPr>
            <a:endParaRPr lang="de-DE" dirty="0">
              <a:latin typeface="Calibri" pitchFamily="34" charset="0"/>
              <a:cs typeface="Calibri" pitchFamily="34" charset="0"/>
            </a:endParaRPr>
          </a:p>
          <a:p>
            <a:pPr marL="180975" indent="-180975">
              <a:buFontTx/>
              <a:buChar char="•"/>
            </a:pP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current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precision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theoretical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  <a:cs typeface="Calibri" pitchFamily="34" charset="0"/>
              </a:rPr>
              <a:t>prediction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  <a:cs typeface="Calibri" pitchFamily="34" charset="0"/>
              </a:rPr>
              <a:t>binding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energy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confirmed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:  Need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include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finite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range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corrections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dimer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binding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energies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  <a:p>
            <a:pPr marL="180975" indent="-180975">
              <a:buFontTx/>
              <a:buChar char="•"/>
            </a:pPr>
            <a:endParaRPr lang="de-DE" sz="2000" dirty="0">
              <a:latin typeface="Calibri" pitchFamily="34" charset="0"/>
              <a:cs typeface="Calibri" pitchFamily="34" charset="0"/>
            </a:endParaRPr>
          </a:p>
          <a:p>
            <a:pPr marL="180975" indent="-180975">
              <a:buFontTx/>
              <a:buChar char="•"/>
            </a:pPr>
            <a:r>
              <a:rPr lang="de-DE" sz="2000" dirty="0">
                <a:latin typeface="Calibri" pitchFamily="34" charset="0"/>
                <a:cs typeface="Calibri" pitchFamily="34" charset="0"/>
              </a:rPr>
              <a:t>Same </a:t>
            </a:r>
            <a:r>
              <a:rPr lang="de-DE" sz="2000" dirty="0" err="1">
                <a:latin typeface="Calibri" pitchFamily="34" charset="0"/>
                <a:cs typeface="Calibri" pitchFamily="34" charset="0"/>
              </a:rPr>
              <a:t>results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  <a:cs typeface="Calibri" pitchFamily="34" charset="0"/>
              </a:rPr>
              <a:t>for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  <a:cs typeface="Calibri" pitchFamily="34" charset="0"/>
              </a:rPr>
              <a:t>two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 different </a:t>
            </a:r>
            <a:r>
              <a:rPr lang="de-DE" sz="2000" dirty="0" err="1">
                <a:latin typeface="Calibri" pitchFamily="34" charset="0"/>
                <a:cs typeface="Calibri" pitchFamily="34" charset="0"/>
              </a:rPr>
              <a:t>initial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  <a:cs typeface="Calibri" pitchFamily="34" charset="0"/>
              </a:rPr>
              <a:t>systems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  <a:p>
            <a:pPr marL="180975" indent="-180975">
              <a:buFontTx/>
              <a:buChar char="•"/>
            </a:pP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861810" y="6489340"/>
            <a:ext cx="6390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Theory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curves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from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Nakajima </a:t>
            </a:r>
            <a:r>
              <a:rPr lang="de-DE" sz="2000" i="1" dirty="0" smtClean="0">
                <a:latin typeface="Calibri" pitchFamily="34" charset="0"/>
                <a:cs typeface="Calibri" pitchFamily="34" charset="0"/>
              </a:rPr>
              <a:t>et al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., PRL 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105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, 023201 (2010)</a:t>
            </a:r>
            <a:endParaRPr lang="de-DE" sz="2000" dirty="0"/>
          </a:p>
        </p:txBody>
      </p:sp>
      <p:sp>
        <p:nvSpPr>
          <p:cNvPr id="6" name="Rechteck 5"/>
          <p:cNvSpPr/>
          <p:nvPr/>
        </p:nvSpPr>
        <p:spPr>
          <a:xfrm>
            <a:off x="3626895" y="5544235"/>
            <a:ext cx="5517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16388"/>
            <a:r>
              <a:rPr lang="de-DE" sz="2000" u="sng" dirty="0" smtClean="0">
                <a:latin typeface="Calibri" pitchFamily="34" charset="0"/>
                <a:cs typeface="Calibri" pitchFamily="34" charset="0"/>
              </a:rPr>
              <a:t>T. Lompe et al., arXiv:1006.2241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be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published</a:t>
            </a:r>
            <a:endParaRPr lang="de-DE" sz="2000" dirty="0" smtClean="0">
              <a:latin typeface="Calibri" pitchFamily="34" charset="0"/>
              <a:cs typeface="Calibri" pitchFamily="34" charset="0"/>
            </a:endParaRPr>
          </a:p>
          <a:p>
            <a:pPr defTabSz="4116388" eaLnBrk="1" hangingPunct="1"/>
            <a:r>
              <a:rPr lang="de-DE" sz="2000" dirty="0" smtClean="0">
                <a:latin typeface="Calibri" pitchFamily="34" charset="0"/>
                <a:cs typeface="Calibri" pitchFamily="34" charset="0"/>
              </a:rPr>
              <a:t>T. Lompe et al., PRL 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105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, 103201 (2010)</a:t>
            </a:r>
          </a:p>
          <a:p>
            <a:r>
              <a:rPr lang="de-DE" sz="2000" dirty="0" smtClean="0">
                <a:latin typeface="Calibri" pitchFamily="34" charset="0"/>
                <a:cs typeface="Calibri" pitchFamily="34" charset="0"/>
              </a:rPr>
              <a:t>See also Nakajima et al. arXiv:1010.1954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val 95"/>
          <p:cNvSpPr>
            <a:spLocks noChangeAspect="1" noChangeArrowheads="1"/>
          </p:cNvSpPr>
          <p:nvPr/>
        </p:nvSpPr>
        <p:spPr bwMode="auto">
          <a:xfrm>
            <a:off x="5022050" y="2708920"/>
            <a:ext cx="270029" cy="2283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2</a:t>
            </a:r>
            <a:endParaRPr lang="de-DE" sz="2000" dirty="0">
              <a:solidFill>
                <a:schemeClr val="tx1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5202070" y="2078850"/>
            <a:ext cx="830172" cy="766053"/>
            <a:chOff x="4481990" y="1538790"/>
            <a:chExt cx="1171575" cy="1081088"/>
          </a:xfrm>
        </p:grpSpPr>
        <p:sp>
          <p:nvSpPr>
            <p:cNvPr id="9" name="Oval 93"/>
            <p:cNvSpPr>
              <a:spLocks noChangeArrowheads="1"/>
            </p:cNvSpPr>
            <p:nvPr/>
          </p:nvSpPr>
          <p:spPr bwMode="auto">
            <a:xfrm>
              <a:off x="4481990" y="1538790"/>
              <a:ext cx="1171575" cy="10810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Oval 95"/>
            <p:cNvSpPr>
              <a:spLocks noChangeAspect="1" noChangeArrowheads="1"/>
            </p:cNvSpPr>
            <p:nvPr/>
          </p:nvSpPr>
          <p:spPr bwMode="auto">
            <a:xfrm>
              <a:off x="4662010" y="1943835"/>
              <a:ext cx="360363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r>
                <a:rPr lang="de-DE" sz="2000" dirty="0" smtClean="0">
                  <a:solidFill>
                    <a:schemeClr val="tx1"/>
                  </a:solidFill>
                </a:rPr>
                <a:t>2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94"/>
            <p:cNvSpPr>
              <a:spLocks noChangeAspect="1" noChangeArrowheads="1"/>
            </p:cNvSpPr>
            <p:nvPr/>
          </p:nvSpPr>
          <p:spPr bwMode="auto">
            <a:xfrm>
              <a:off x="5157065" y="1898830"/>
              <a:ext cx="360363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r>
                <a:rPr lang="de-DE" sz="2000" dirty="0" smtClean="0">
                  <a:solidFill>
                    <a:schemeClr val="tx1"/>
                  </a:solidFill>
                </a:rPr>
                <a:t>1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7632340" y="1908810"/>
            <a:ext cx="979020" cy="755105"/>
            <a:chOff x="267398" y="4463147"/>
            <a:chExt cx="1401668" cy="1081088"/>
          </a:xfrm>
        </p:grpSpPr>
        <p:sp>
          <p:nvSpPr>
            <p:cNvPr id="14" name="Oval 93"/>
            <p:cNvSpPr>
              <a:spLocks noChangeArrowheads="1"/>
            </p:cNvSpPr>
            <p:nvPr/>
          </p:nvSpPr>
          <p:spPr bwMode="auto">
            <a:xfrm>
              <a:off x="267398" y="4463147"/>
              <a:ext cx="1401668" cy="10810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Oval 24"/>
            <p:cNvSpPr>
              <a:spLocks noChangeAspect="1" noChangeArrowheads="1"/>
            </p:cNvSpPr>
            <p:nvPr/>
          </p:nvSpPr>
          <p:spPr bwMode="auto">
            <a:xfrm>
              <a:off x="1089159" y="5028765"/>
              <a:ext cx="360362" cy="3048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r>
                <a:rPr lang="de-DE" sz="2000" dirty="0" smtClean="0">
                  <a:solidFill>
                    <a:schemeClr val="tx1"/>
                  </a:solidFill>
                </a:rPr>
                <a:t>3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95"/>
            <p:cNvSpPr>
              <a:spLocks noChangeAspect="1" noChangeArrowheads="1"/>
            </p:cNvSpPr>
            <p:nvPr/>
          </p:nvSpPr>
          <p:spPr bwMode="auto">
            <a:xfrm>
              <a:off x="429320" y="4893359"/>
              <a:ext cx="360363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r>
                <a:rPr lang="de-DE" sz="2000" dirty="0" smtClean="0">
                  <a:solidFill>
                    <a:schemeClr val="tx1"/>
                  </a:solidFill>
                </a:rPr>
                <a:t>2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94"/>
            <p:cNvSpPr>
              <a:spLocks noChangeAspect="1" noChangeArrowheads="1"/>
            </p:cNvSpPr>
            <p:nvPr/>
          </p:nvSpPr>
          <p:spPr bwMode="auto">
            <a:xfrm>
              <a:off x="895858" y="4642162"/>
              <a:ext cx="360363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r>
                <a:rPr lang="de-DE" sz="2000" dirty="0" smtClean="0">
                  <a:solidFill>
                    <a:schemeClr val="tx1"/>
                  </a:solidFill>
                </a:rPr>
                <a:t>1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530" y="4689140"/>
            <a:ext cx="2025225" cy="191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Ultracold </a:t>
            </a:r>
            <a:r>
              <a:rPr lang="de-DE" dirty="0" err="1" smtClean="0"/>
              <a:t>atoms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r>
              <a:rPr lang="de-DE" dirty="0" smtClean="0"/>
              <a:t> @ EMMI</a:t>
            </a:r>
            <a:endParaRPr lang="de-DE" dirty="0"/>
          </a:p>
        </p:txBody>
      </p:sp>
      <p:pic>
        <p:nvPicPr>
          <p:cNvPr id="112537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5075" y="953725"/>
            <a:ext cx="4251900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537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869599"/>
            <a:ext cx="5607115" cy="297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106615" y="3036149"/>
            <a:ext cx="27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Weidemüller </a:t>
            </a:r>
            <a:r>
              <a:rPr lang="de-DE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group</a:t>
            </a:r>
            <a:endParaRPr lang="de-DE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Physikalisches Institut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16705" y="6039290"/>
            <a:ext cx="2565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Oberthaler </a:t>
            </a:r>
            <a:r>
              <a:rPr lang="de-DE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group</a:t>
            </a:r>
            <a:endParaRPr lang="de-DE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Kirchhoff-Institut</a:t>
            </a:r>
          </a:p>
        </p:txBody>
      </p:sp>
      <p:pic>
        <p:nvPicPr>
          <p:cNvPr id="8" name="Picture 1" descr="C:\Users\jochim\Pictures\2010-09-23\IMG_76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26995" y="953725"/>
            <a:ext cx="4481990" cy="2924688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4076945" y="2888940"/>
            <a:ext cx="522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Jochim </a:t>
            </a:r>
            <a:r>
              <a:rPr lang="de-DE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group</a:t>
            </a:r>
            <a:endParaRPr lang="de-DE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Physikalisches</a:t>
            </a:r>
            <a:r>
              <a:rPr lang="de-DE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Institut</a:t>
            </a:r>
          </a:p>
          <a:p>
            <a:pPr algn="ctr"/>
            <a:r>
              <a:rPr lang="de-DE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MPI für Kernphysik</a:t>
            </a:r>
          </a:p>
        </p:txBody>
      </p:sp>
      <p:pic>
        <p:nvPicPr>
          <p:cNvPr id="1125380" name="Picture 4" descr="C:\Users\jochim\Desktop\cqd_left_100dpi_transparent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92184" y="5274205"/>
            <a:ext cx="3425321" cy="1530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6585" y="85725"/>
            <a:ext cx="7558115" cy="765175"/>
          </a:xfrm>
        </p:spPr>
        <p:txBody>
          <a:bodyPr/>
          <a:lstStyle/>
          <a:p>
            <a:r>
              <a:rPr lang="en-US" dirty="0" smtClean="0"/>
              <a:t>Many-body physics with three components?</a:t>
            </a:r>
            <a:endParaRPr lang="en-US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129338"/>
            <a:ext cx="8229600" cy="565150"/>
          </a:xfrm>
        </p:spPr>
        <p:txBody>
          <a:bodyPr/>
          <a:lstStyle/>
          <a:p>
            <a:r>
              <a:rPr lang="en-US" dirty="0"/>
              <a:t>A gas of </a:t>
            </a:r>
            <a:r>
              <a:rPr lang="en-US" dirty="0" err="1"/>
              <a:t>fermionic</a:t>
            </a:r>
            <a:r>
              <a:rPr lang="en-US" dirty="0"/>
              <a:t> “</a:t>
            </a:r>
            <a:r>
              <a:rPr lang="en-US" dirty="0" err="1"/>
              <a:t>trions</a:t>
            </a:r>
            <a:r>
              <a:rPr lang="en-US" dirty="0" smtClean="0"/>
              <a:t>”, “baryons”</a:t>
            </a:r>
            <a:endParaRPr lang="en-US" dirty="0"/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1416050" y="2228850"/>
            <a:ext cx="1171575" cy="1171575"/>
            <a:chOff x="697" y="1054"/>
            <a:chExt cx="738" cy="738"/>
          </a:xfrm>
        </p:grpSpPr>
        <p:sp>
          <p:nvSpPr>
            <p:cNvPr id="463921" name="Oval 49"/>
            <p:cNvSpPr>
              <a:spLocks noChangeArrowheads="1"/>
            </p:cNvSpPr>
            <p:nvPr/>
          </p:nvSpPr>
          <p:spPr bwMode="auto">
            <a:xfrm>
              <a:off x="697" y="1054"/>
              <a:ext cx="738" cy="73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3922" name="Oval 50"/>
            <p:cNvSpPr>
              <a:spLocks noChangeAspect="1" noChangeArrowheads="1"/>
            </p:cNvSpPr>
            <p:nvPr/>
          </p:nvSpPr>
          <p:spPr bwMode="auto">
            <a:xfrm>
              <a:off x="896" y="1480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463923" name="Oval 51"/>
            <p:cNvSpPr>
              <a:spLocks noChangeAspect="1" noChangeArrowheads="1"/>
            </p:cNvSpPr>
            <p:nvPr/>
          </p:nvSpPr>
          <p:spPr bwMode="auto">
            <a:xfrm>
              <a:off x="839" y="1168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463924" name="Oval 52"/>
            <p:cNvSpPr>
              <a:spLocks noChangeAspect="1" noChangeArrowheads="1"/>
            </p:cNvSpPr>
            <p:nvPr/>
          </p:nvSpPr>
          <p:spPr bwMode="auto">
            <a:xfrm>
              <a:off x="1122" y="1310"/>
              <a:ext cx="227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up 48"/>
          <p:cNvGrpSpPr>
            <a:grpSpLocks/>
          </p:cNvGrpSpPr>
          <p:nvPr/>
        </p:nvGrpSpPr>
        <p:grpSpPr bwMode="auto">
          <a:xfrm>
            <a:off x="5327650" y="2851150"/>
            <a:ext cx="1171575" cy="1171575"/>
            <a:chOff x="697" y="1054"/>
            <a:chExt cx="738" cy="738"/>
          </a:xfrm>
        </p:grpSpPr>
        <p:sp>
          <p:nvSpPr>
            <p:cNvPr id="70" name="Oval 49"/>
            <p:cNvSpPr>
              <a:spLocks noChangeArrowheads="1"/>
            </p:cNvSpPr>
            <p:nvPr/>
          </p:nvSpPr>
          <p:spPr bwMode="auto">
            <a:xfrm>
              <a:off x="697" y="1054"/>
              <a:ext cx="738" cy="73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" name="Oval 50"/>
            <p:cNvSpPr>
              <a:spLocks noChangeAspect="1" noChangeArrowheads="1"/>
            </p:cNvSpPr>
            <p:nvPr/>
          </p:nvSpPr>
          <p:spPr bwMode="auto">
            <a:xfrm>
              <a:off x="896" y="1480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72" name="Oval 51"/>
            <p:cNvSpPr>
              <a:spLocks noChangeAspect="1" noChangeArrowheads="1"/>
            </p:cNvSpPr>
            <p:nvPr/>
          </p:nvSpPr>
          <p:spPr bwMode="auto">
            <a:xfrm>
              <a:off x="839" y="1168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73" name="Oval 52"/>
            <p:cNvSpPr>
              <a:spLocks noChangeAspect="1" noChangeArrowheads="1"/>
            </p:cNvSpPr>
            <p:nvPr/>
          </p:nvSpPr>
          <p:spPr bwMode="auto">
            <a:xfrm>
              <a:off x="1122" y="1310"/>
              <a:ext cx="227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48"/>
          <p:cNvGrpSpPr>
            <a:grpSpLocks/>
          </p:cNvGrpSpPr>
          <p:nvPr/>
        </p:nvGrpSpPr>
        <p:grpSpPr bwMode="auto">
          <a:xfrm>
            <a:off x="5505450" y="1384300"/>
            <a:ext cx="1171575" cy="1171575"/>
            <a:chOff x="697" y="1054"/>
            <a:chExt cx="738" cy="738"/>
          </a:xfrm>
        </p:grpSpPr>
        <p:sp>
          <p:nvSpPr>
            <p:cNvPr id="75" name="Oval 49"/>
            <p:cNvSpPr>
              <a:spLocks noChangeArrowheads="1"/>
            </p:cNvSpPr>
            <p:nvPr/>
          </p:nvSpPr>
          <p:spPr bwMode="auto">
            <a:xfrm>
              <a:off x="697" y="1054"/>
              <a:ext cx="738" cy="73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" name="Oval 50"/>
            <p:cNvSpPr>
              <a:spLocks noChangeAspect="1" noChangeArrowheads="1"/>
            </p:cNvSpPr>
            <p:nvPr/>
          </p:nvSpPr>
          <p:spPr bwMode="auto">
            <a:xfrm>
              <a:off x="896" y="1480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77" name="Oval 51"/>
            <p:cNvSpPr>
              <a:spLocks noChangeAspect="1" noChangeArrowheads="1"/>
            </p:cNvSpPr>
            <p:nvPr/>
          </p:nvSpPr>
          <p:spPr bwMode="auto">
            <a:xfrm>
              <a:off x="839" y="1168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78" name="Oval 52"/>
            <p:cNvSpPr>
              <a:spLocks noChangeAspect="1" noChangeArrowheads="1"/>
            </p:cNvSpPr>
            <p:nvPr/>
          </p:nvSpPr>
          <p:spPr bwMode="auto">
            <a:xfrm>
              <a:off x="1122" y="1310"/>
              <a:ext cx="227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oup 48"/>
          <p:cNvGrpSpPr>
            <a:grpSpLocks/>
          </p:cNvGrpSpPr>
          <p:nvPr/>
        </p:nvGrpSpPr>
        <p:grpSpPr bwMode="auto">
          <a:xfrm>
            <a:off x="2927350" y="3829050"/>
            <a:ext cx="1171575" cy="1171575"/>
            <a:chOff x="697" y="1054"/>
            <a:chExt cx="738" cy="738"/>
          </a:xfrm>
        </p:grpSpPr>
        <p:sp>
          <p:nvSpPr>
            <p:cNvPr id="80" name="Oval 49"/>
            <p:cNvSpPr>
              <a:spLocks noChangeArrowheads="1"/>
            </p:cNvSpPr>
            <p:nvPr/>
          </p:nvSpPr>
          <p:spPr bwMode="auto">
            <a:xfrm>
              <a:off x="697" y="1054"/>
              <a:ext cx="738" cy="73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" name="Oval 50"/>
            <p:cNvSpPr>
              <a:spLocks noChangeAspect="1" noChangeArrowheads="1"/>
            </p:cNvSpPr>
            <p:nvPr/>
          </p:nvSpPr>
          <p:spPr bwMode="auto">
            <a:xfrm>
              <a:off x="896" y="1480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82" name="Oval 51"/>
            <p:cNvSpPr>
              <a:spLocks noChangeAspect="1" noChangeArrowheads="1"/>
            </p:cNvSpPr>
            <p:nvPr/>
          </p:nvSpPr>
          <p:spPr bwMode="auto">
            <a:xfrm>
              <a:off x="839" y="1168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83" name="Oval 52"/>
            <p:cNvSpPr>
              <a:spLocks noChangeAspect="1" noChangeArrowheads="1"/>
            </p:cNvSpPr>
            <p:nvPr/>
          </p:nvSpPr>
          <p:spPr bwMode="auto">
            <a:xfrm>
              <a:off x="1122" y="1310"/>
              <a:ext cx="227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48"/>
          <p:cNvGrpSpPr>
            <a:grpSpLocks/>
          </p:cNvGrpSpPr>
          <p:nvPr/>
        </p:nvGrpSpPr>
        <p:grpSpPr bwMode="auto">
          <a:xfrm>
            <a:off x="4394200" y="4006850"/>
            <a:ext cx="1171575" cy="1171575"/>
            <a:chOff x="697" y="1054"/>
            <a:chExt cx="738" cy="738"/>
          </a:xfrm>
        </p:grpSpPr>
        <p:sp>
          <p:nvSpPr>
            <p:cNvPr id="85" name="Oval 49"/>
            <p:cNvSpPr>
              <a:spLocks noChangeArrowheads="1"/>
            </p:cNvSpPr>
            <p:nvPr/>
          </p:nvSpPr>
          <p:spPr bwMode="auto">
            <a:xfrm>
              <a:off x="697" y="1054"/>
              <a:ext cx="738" cy="73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Oval 50"/>
            <p:cNvSpPr>
              <a:spLocks noChangeAspect="1" noChangeArrowheads="1"/>
            </p:cNvSpPr>
            <p:nvPr/>
          </p:nvSpPr>
          <p:spPr bwMode="auto">
            <a:xfrm>
              <a:off x="896" y="1480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87" name="Oval 51"/>
            <p:cNvSpPr>
              <a:spLocks noChangeAspect="1" noChangeArrowheads="1"/>
            </p:cNvSpPr>
            <p:nvPr/>
          </p:nvSpPr>
          <p:spPr bwMode="auto">
            <a:xfrm>
              <a:off x="839" y="1168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88" name="Oval 52"/>
            <p:cNvSpPr>
              <a:spLocks noChangeAspect="1" noChangeArrowheads="1"/>
            </p:cNvSpPr>
            <p:nvPr/>
          </p:nvSpPr>
          <p:spPr bwMode="auto">
            <a:xfrm>
              <a:off x="1122" y="1310"/>
              <a:ext cx="227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48"/>
          <p:cNvGrpSpPr>
            <a:grpSpLocks/>
          </p:cNvGrpSpPr>
          <p:nvPr/>
        </p:nvGrpSpPr>
        <p:grpSpPr bwMode="auto">
          <a:xfrm>
            <a:off x="6750050" y="3251200"/>
            <a:ext cx="1171575" cy="1171575"/>
            <a:chOff x="697" y="1054"/>
            <a:chExt cx="738" cy="738"/>
          </a:xfrm>
        </p:grpSpPr>
        <p:sp>
          <p:nvSpPr>
            <p:cNvPr id="90" name="Oval 49"/>
            <p:cNvSpPr>
              <a:spLocks noChangeArrowheads="1"/>
            </p:cNvSpPr>
            <p:nvPr/>
          </p:nvSpPr>
          <p:spPr bwMode="auto">
            <a:xfrm>
              <a:off x="697" y="1054"/>
              <a:ext cx="738" cy="73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" name="Oval 50"/>
            <p:cNvSpPr>
              <a:spLocks noChangeAspect="1" noChangeArrowheads="1"/>
            </p:cNvSpPr>
            <p:nvPr/>
          </p:nvSpPr>
          <p:spPr bwMode="auto">
            <a:xfrm>
              <a:off x="896" y="1480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92" name="Oval 51"/>
            <p:cNvSpPr>
              <a:spLocks noChangeAspect="1" noChangeArrowheads="1"/>
            </p:cNvSpPr>
            <p:nvPr/>
          </p:nvSpPr>
          <p:spPr bwMode="auto">
            <a:xfrm>
              <a:off x="839" y="1168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93" name="Oval 52"/>
            <p:cNvSpPr>
              <a:spLocks noChangeAspect="1" noChangeArrowheads="1"/>
            </p:cNvSpPr>
            <p:nvPr/>
          </p:nvSpPr>
          <p:spPr bwMode="auto">
            <a:xfrm>
              <a:off x="1122" y="1310"/>
              <a:ext cx="227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Group 48"/>
          <p:cNvGrpSpPr>
            <a:grpSpLocks/>
          </p:cNvGrpSpPr>
          <p:nvPr/>
        </p:nvGrpSpPr>
        <p:grpSpPr bwMode="auto">
          <a:xfrm>
            <a:off x="4260850" y="1117600"/>
            <a:ext cx="1171575" cy="1171575"/>
            <a:chOff x="697" y="1054"/>
            <a:chExt cx="738" cy="738"/>
          </a:xfrm>
        </p:grpSpPr>
        <p:sp>
          <p:nvSpPr>
            <p:cNvPr id="95" name="Oval 49"/>
            <p:cNvSpPr>
              <a:spLocks noChangeArrowheads="1"/>
            </p:cNvSpPr>
            <p:nvPr/>
          </p:nvSpPr>
          <p:spPr bwMode="auto">
            <a:xfrm>
              <a:off x="697" y="1054"/>
              <a:ext cx="738" cy="73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" name="Oval 50"/>
            <p:cNvSpPr>
              <a:spLocks noChangeAspect="1" noChangeArrowheads="1"/>
            </p:cNvSpPr>
            <p:nvPr/>
          </p:nvSpPr>
          <p:spPr bwMode="auto">
            <a:xfrm>
              <a:off x="896" y="1480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97" name="Oval 51"/>
            <p:cNvSpPr>
              <a:spLocks noChangeAspect="1" noChangeArrowheads="1"/>
            </p:cNvSpPr>
            <p:nvPr/>
          </p:nvSpPr>
          <p:spPr bwMode="auto">
            <a:xfrm>
              <a:off x="839" y="1168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98" name="Oval 52"/>
            <p:cNvSpPr>
              <a:spLocks noChangeAspect="1" noChangeArrowheads="1"/>
            </p:cNvSpPr>
            <p:nvPr/>
          </p:nvSpPr>
          <p:spPr bwMode="auto">
            <a:xfrm>
              <a:off x="1122" y="1310"/>
              <a:ext cx="227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oup 48"/>
          <p:cNvGrpSpPr>
            <a:grpSpLocks/>
          </p:cNvGrpSpPr>
          <p:nvPr/>
        </p:nvGrpSpPr>
        <p:grpSpPr bwMode="auto">
          <a:xfrm>
            <a:off x="5727700" y="4318000"/>
            <a:ext cx="1171575" cy="1171575"/>
            <a:chOff x="697" y="1054"/>
            <a:chExt cx="738" cy="738"/>
          </a:xfrm>
        </p:grpSpPr>
        <p:sp>
          <p:nvSpPr>
            <p:cNvPr id="100" name="Oval 49"/>
            <p:cNvSpPr>
              <a:spLocks noChangeArrowheads="1"/>
            </p:cNvSpPr>
            <p:nvPr/>
          </p:nvSpPr>
          <p:spPr bwMode="auto">
            <a:xfrm>
              <a:off x="697" y="1054"/>
              <a:ext cx="738" cy="73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" name="Oval 50"/>
            <p:cNvSpPr>
              <a:spLocks noChangeAspect="1" noChangeArrowheads="1"/>
            </p:cNvSpPr>
            <p:nvPr/>
          </p:nvSpPr>
          <p:spPr bwMode="auto">
            <a:xfrm>
              <a:off x="896" y="1480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02" name="Oval 51"/>
            <p:cNvSpPr>
              <a:spLocks noChangeAspect="1" noChangeArrowheads="1"/>
            </p:cNvSpPr>
            <p:nvPr/>
          </p:nvSpPr>
          <p:spPr bwMode="auto">
            <a:xfrm>
              <a:off x="839" y="1168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03" name="Oval 52"/>
            <p:cNvSpPr>
              <a:spLocks noChangeAspect="1" noChangeArrowheads="1"/>
            </p:cNvSpPr>
            <p:nvPr/>
          </p:nvSpPr>
          <p:spPr bwMode="auto">
            <a:xfrm>
              <a:off x="1122" y="1310"/>
              <a:ext cx="227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48"/>
          <p:cNvGrpSpPr>
            <a:grpSpLocks/>
          </p:cNvGrpSpPr>
          <p:nvPr/>
        </p:nvGrpSpPr>
        <p:grpSpPr bwMode="auto">
          <a:xfrm>
            <a:off x="6750050" y="1606550"/>
            <a:ext cx="1171575" cy="1171575"/>
            <a:chOff x="697" y="1054"/>
            <a:chExt cx="738" cy="738"/>
          </a:xfrm>
        </p:grpSpPr>
        <p:sp>
          <p:nvSpPr>
            <p:cNvPr id="105" name="Oval 49"/>
            <p:cNvSpPr>
              <a:spLocks noChangeArrowheads="1"/>
            </p:cNvSpPr>
            <p:nvPr/>
          </p:nvSpPr>
          <p:spPr bwMode="auto">
            <a:xfrm>
              <a:off x="697" y="1054"/>
              <a:ext cx="738" cy="73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Oval 50"/>
            <p:cNvSpPr>
              <a:spLocks noChangeAspect="1" noChangeArrowheads="1"/>
            </p:cNvSpPr>
            <p:nvPr/>
          </p:nvSpPr>
          <p:spPr bwMode="auto">
            <a:xfrm>
              <a:off x="896" y="1480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07" name="Oval 51"/>
            <p:cNvSpPr>
              <a:spLocks noChangeAspect="1" noChangeArrowheads="1"/>
            </p:cNvSpPr>
            <p:nvPr/>
          </p:nvSpPr>
          <p:spPr bwMode="auto">
            <a:xfrm>
              <a:off x="839" y="1168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08" name="Oval 52"/>
            <p:cNvSpPr>
              <a:spLocks noChangeAspect="1" noChangeArrowheads="1"/>
            </p:cNvSpPr>
            <p:nvPr/>
          </p:nvSpPr>
          <p:spPr bwMode="auto">
            <a:xfrm>
              <a:off x="1122" y="1310"/>
              <a:ext cx="227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Group 48"/>
          <p:cNvGrpSpPr>
            <a:grpSpLocks/>
          </p:cNvGrpSpPr>
          <p:nvPr/>
        </p:nvGrpSpPr>
        <p:grpSpPr bwMode="auto">
          <a:xfrm>
            <a:off x="3727450" y="2717800"/>
            <a:ext cx="1171575" cy="1171575"/>
            <a:chOff x="697" y="1054"/>
            <a:chExt cx="738" cy="738"/>
          </a:xfrm>
        </p:grpSpPr>
        <p:sp>
          <p:nvSpPr>
            <p:cNvPr id="110" name="Oval 49"/>
            <p:cNvSpPr>
              <a:spLocks noChangeArrowheads="1"/>
            </p:cNvSpPr>
            <p:nvPr/>
          </p:nvSpPr>
          <p:spPr bwMode="auto">
            <a:xfrm>
              <a:off x="697" y="1054"/>
              <a:ext cx="738" cy="73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1" name="Oval 50"/>
            <p:cNvSpPr>
              <a:spLocks noChangeAspect="1" noChangeArrowheads="1"/>
            </p:cNvSpPr>
            <p:nvPr/>
          </p:nvSpPr>
          <p:spPr bwMode="auto">
            <a:xfrm>
              <a:off x="896" y="1480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12" name="Oval 51"/>
            <p:cNvSpPr>
              <a:spLocks noChangeAspect="1" noChangeArrowheads="1"/>
            </p:cNvSpPr>
            <p:nvPr/>
          </p:nvSpPr>
          <p:spPr bwMode="auto">
            <a:xfrm>
              <a:off x="839" y="1168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13" name="Oval 52"/>
            <p:cNvSpPr>
              <a:spLocks noChangeAspect="1" noChangeArrowheads="1"/>
            </p:cNvSpPr>
            <p:nvPr/>
          </p:nvSpPr>
          <p:spPr bwMode="auto">
            <a:xfrm>
              <a:off x="1122" y="1310"/>
              <a:ext cx="227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114" name="Group 48"/>
          <p:cNvGrpSpPr>
            <a:grpSpLocks/>
          </p:cNvGrpSpPr>
          <p:nvPr/>
        </p:nvGrpSpPr>
        <p:grpSpPr bwMode="auto">
          <a:xfrm>
            <a:off x="2482850" y="1473200"/>
            <a:ext cx="1171575" cy="1171575"/>
            <a:chOff x="697" y="1054"/>
            <a:chExt cx="738" cy="738"/>
          </a:xfrm>
        </p:grpSpPr>
        <p:sp>
          <p:nvSpPr>
            <p:cNvPr id="115" name="Oval 49"/>
            <p:cNvSpPr>
              <a:spLocks noChangeArrowheads="1"/>
            </p:cNvSpPr>
            <p:nvPr/>
          </p:nvSpPr>
          <p:spPr bwMode="auto">
            <a:xfrm>
              <a:off x="697" y="1054"/>
              <a:ext cx="738" cy="73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" name="Oval 50"/>
            <p:cNvSpPr>
              <a:spLocks noChangeAspect="1" noChangeArrowheads="1"/>
            </p:cNvSpPr>
            <p:nvPr/>
          </p:nvSpPr>
          <p:spPr bwMode="auto">
            <a:xfrm>
              <a:off x="896" y="1480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17" name="Oval 51"/>
            <p:cNvSpPr>
              <a:spLocks noChangeAspect="1" noChangeArrowheads="1"/>
            </p:cNvSpPr>
            <p:nvPr/>
          </p:nvSpPr>
          <p:spPr bwMode="auto">
            <a:xfrm>
              <a:off x="839" y="1168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18" name="Oval 52"/>
            <p:cNvSpPr>
              <a:spLocks noChangeAspect="1" noChangeArrowheads="1"/>
            </p:cNvSpPr>
            <p:nvPr/>
          </p:nvSpPr>
          <p:spPr bwMode="auto">
            <a:xfrm>
              <a:off x="1122" y="1310"/>
              <a:ext cx="227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oup 48"/>
          <p:cNvGrpSpPr>
            <a:grpSpLocks/>
          </p:cNvGrpSpPr>
          <p:nvPr/>
        </p:nvGrpSpPr>
        <p:grpSpPr bwMode="auto">
          <a:xfrm>
            <a:off x="1327150" y="3606800"/>
            <a:ext cx="1171575" cy="1171575"/>
            <a:chOff x="697" y="1054"/>
            <a:chExt cx="738" cy="738"/>
          </a:xfrm>
        </p:grpSpPr>
        <p:sp>
          <p:nvSpPr>
            <p:cNvPr id="120" name="Oval 49"/>
            <p:cNvSpPr>
              <a:spLocks noChangeArrowheads="1"/>
            </p:cNvSpPr>
            <p:nvPr/>
          </p:nvSpPr>
          <p:spPr bwMode="auto">
            <a:xfrm>
              <a:off x="697" y="1054"/>
              <a:ext cx="738" cy="73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Oval 50"/>
            <p:cNvSpPr>
              <a:spLocks noChangeAspect="1" noChangeArrowheads="1"/>
            </p:cNvSpPr>
            <p:nvPr/>
          </p:nvSpPr>
          <p:spPr bwMode="auto">
            <a:xfrm>
              <a:off x="896" y="1480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2" name="Oval 51"/>
            <p:cNvSpPr>
              <a:spLocks noChangeAspect="1" noChangeArrowheads="1"/>
            </p:cNvSpPr>
            <p:nvPr/>
          </p:nvSpPr>
          <p:spPr bwMode="auto">
            <a:xfrm>
              <a:off x="839" y="1168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3" name="Oval 52"/>
            <p:cNvSpPr>
              <a:spLocks noChangeAspect="1" noChangeArrowheads="1"/>
            </p:cNvSpPr>
            <p:nvPr/>
          </p:nvSpPr>
          <p:spPr bwMode="auto">
            <a:xfrm>
              <a:off x="1122" y="1310"/>
              <a:ext cx="227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many </a:t>
            </a:r>
            <a:r>
              <a:rPr lang="en-US" dirty="0"/>
              <a:t>different phases are expected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>
          <a:xfrm>
            <a:off x="296525" y="5994400"/>
            <a:ext cx="2835315" cy="494940"/>
          </a:xfrm>
        </p:spPr>
        <p:txBody>
          <a:bodyPr/>
          <a:lstStyle/>
          <a:p>
            <a:r>
              <a:rPr lang="en-US" sz="2000" dirty="0"/>
              <a:t>A “color </a:t>
            </a:r>
            <a:r>
              <a:rPr lang="en-US" sz="2000" dirty="0" err="1"/>
              <a:t>superfluid</a:t>
            </a:r>
            <a:r>
              <a:rPr lang="en-US" sz="2000" dirty="0"/>
              <a:t>”?</a:t>
            </a:r>
          </a:p>
        </p:txBody>
      </p:sp>
      <p:sp>
        <p:nvSpPr>
          <p:cNvPr id="467992" name="Oval 24"/>
          <p:cNvSpPr>
            <a:spLocks noChangeAspect="1" noChangeArrowheads="1"/>
          </p:cNvSpPr>
          <p:nvPr/>
        </p:nvSpPr>
        <p:spPr bwMode="auto">
          <a:xfrm>
            <a:off x="1646238" y="3276600"/>
            <a:ext cx="360362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468046" name="Oval 78"/>
          <p:cNvSpPr>
            <a:spLocks noChangeAspect="1" noChangeArrowheads="1"/>
          </p:cNvSpPr>
          <p:nvPr/>
        </p:nvSpPr>
        <p:spPr bwMode="auto">
          <a:xfrm>
            <a:off x="3492500" y="2259013"/>
            <a:ext cx="360363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468047" name="Oval 79"/>
          <p:cNvSpPr>
            <a:spLocks noChangeAspect="1" noChangeArrowheads="1"/>
          </p:cNvSpPr>
          <p:nvPr/>
        </p:nvSpPr>
        <p:spPr bwMode="auto">
          <a:xfrm>
            <a:off x="6416675" y="5049838"/>
            <a:ext cx="360363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468048" name="Oval 80"/>
          <p:cNvSpPr>
            <a:spLocks noChangeAspect="1" noChangeArrowheads="1"/>
          </p:cNvSpPr>
          <p:nvPr/>
        </p:nvSpPr>
        <p:spPr bwMode="auto">
          <a:xfrm>
            <a:off x="3446463" y="4329113"/>
            <a:ext cx="360362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468049" name="Oval 81"/>
          <p:cNvSpPr>
            <a:spLocks noChangeAspect="1" noChangeArrowheads="1"/>
          </p:cNvSpPr>
          <p:nvPr/>
        </p:nvSpPr>
        <p:spPr bwMode="auto">
          <a:xfrm>
            <a:off x="5246688" y="3789363"/>
            <a:ext cx="360362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468050" name="Oval 82"/>
          <p:cNvSpPr>
            <a:spLocks noChangeAspect="1" noChangeArrowheads="1"/>
          </p:cNvSpPr>
          <p:nvPr/>
        </p:nvSpPr>
        <p:spPr bwMode="auto">
          <a:xfrm>
            <a:off x="6146800" y="3429000"/>
            <a:ext cx="360363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468051" name="Oval 83"/>
          <p:cNvSpPr>
            <a:spLocks noChangeAspect="1" noChangeArrowheads="1"/>
          </p:cNvSpPr>
          <p:nvPr/>
        </p:nvSpPr>
        <p:spPr bwMode="auto">
          <a:xfrm>
            <a:off x="6057900" y="1268413"/>
            <a:ext cx="360363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grpSp>
        <p:nvGrpSpPr>
          <p:cNvPr id="12" name="Group 92"/>
          <p:cNvGrpSpPr>
            <a:grpSpLocks/>
          </p:cNvGrpSpPr>
          <p:nvPr/>
        </p:nvGrpSpPr>
        <p:grpSpPr bwMode="auto">
          <a:xfrm rot="19704478">
            <a:off x="701675" y="2438400"/>
            <a:ext cx="1171575" cy="585788"/>
            <a:chOff x="2511" y="1791"/>
            <a:chExt cx="738" cy="369"/>
          </a:xfrm>
        </p:grpSpPr>
        <p:sp>
          <p:nvSpPr>
            <p:cNvPr id="468061" name="Oval 93"/>
            <p:cNvSpPr>
              <a:spLocks noChangeArrowheads="1"/>
            </p:cNvSpPr>
            <p:nvPr/>
          </p:nvSpPr>
          <p:spPr bwMode="auto">
            <a:xfrm>
              <a:off x="2511" y="1791"/>
              <a:ext cx="738" cy="369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8062" name="Oval 94"/>
            <p:cNvSpPr>
              <a:spLocks noChangeAspect="1" noChangeArrowheads="1"/>
            </p:cNvSpPr>
            <p:nvPr/>
          </p:nvSpPr>
          <p:spPr bwMode="auto">
            <a:xfrm>
              <a:off x="2965" y="1877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468063" name="Oval 95"/>
            <p:cNvSpPr>
              <a:spLocks noChangeAspect="1" noChangeArrowheads="1"/>
            </p:cNvSpPr>
            <p:nvPr/>
          </p:nvSpPr>
          <p:spPr bwMode="auto">
            <a:xfrm>
              <a:off x="2653" y="1877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sp>
        <p:nvSpPr>
          <p:cNvPr id="468072" name="Oval 104"/>
          <p:cNvSpPr>
            <a:spLocks noChangeAspect="1" noChangeArrowheads="1"/>
          </p:cNvSpPr>
          <p:nvPr/>
        </p:nvSpPr>
        <p:spPr bwMode="auto">
          <a:xfrm>
            <a:off x="7002463" y="3924300"/>
            <a:ext cx="360362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468073" name="Oval 105"/>
          <p:cNvSpPr>
            <a:spLocks noChangeAspect="1" noChangeArrowheads="1"/>
          </p:cNvSpPr>
          <p:nvPr/>
        </p:nvSpPr>
        <p:spPr bwMode="auto">
          <a:xfrm>
            <a:off x="6867525" y="2349500"/>
            <a:ext cx="360363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468074" name="Oval 106"/>
          <p:cNvSpPr>
            <a:spLocks noChangeAspect="1" noChangeArrowheads="1"/>
          </p:cNvSpPr>
          <p:nvPr/>
        </p:nvSpPr>
        <p:spPr bwMode="auto">
          <a:xfrm>
            <a:off x="4932363" y="2708275"/>
            <a:ext cx="360362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468075" name="Oval 107"/>
          <p:cNvSpPr>
            <a:spLocks noChangeAspect="1" noChangeArrowheads="1"/>
          </p:cNvSpPr>
          <p:nvPr/>
        </p:nvSpPr>
        <p:spPr bwMode="auto">
          <a:xfrm>
            <a:off x="4572000" y="3455988"/>
            <a:ext cx="360363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468076" name="Oval 108"/>
          <p:cNvSpPr>
            <a:spLocks noChangeAspect="1" noChangeArrowheads="1"/>
          </p:cNvSpPr>
          <p:nvPr/>
        </p:nvSpPr>
        <p:spPr bwMode="auto">
          <a:xfrm>
            <a:off x="2546350" y="4464050"/>
            <a:ext cx="360363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grpSp>
        <p:nvGrpSpPr>
          <p:cNvPr id="68" name="Group 92"/>
          <p:cNvGrpSpPr>
            <a:grpSpLocks/>
          </p:cNvGrpSpPr>
          <p:nvPr/>
        </p:nvGrpSpPr>
        <p:grpSpPr bwMode="auto">
          <a:xfrm>
            <a:off x="2082800" y="3473450"/>
            <a:ext cx="1171575" cy="585788"/>
            <a:chOff x="2511" y="1791"/>
            <a:chExt cx="738" cy="369"/>
          </a:xfrm>
        </p:grpSpPr>
        <p:sp>
          <p:nvSpPr>
            <p:cNvPr id="69" name="Oval 93"/>
            <p:cNvSpPr>
              <a:spLocks noChangeArrowheads="1"/>
            </p:cNvSpPr>
            <p:nvPr/>
          </p:nvSpPr>
          <p:spPr bwMode="auto">
            <a:xfrm>
              <a:off x="2511" y="1791"/>
              <a:ext cx="738" cy="369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" name="Oval 94"/>
            <p:cNvSpPr>
              <a:spLocks noChangeAspect="1" noChangeArrowheads="1"/>
            </p:cNvSpPr>
            <p:nvPr/>
          </p:nvSpPr>
          <p:spPr bwMode="auto">
            <a:xfrm>
              <a:off x="2965" y="1877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71" name="Oval 95"/>
            <p:cNvSpPr>
              <a:spLocks noChangeAspect="1" noChangeArrowheads="1"/>
            </p:cNvSpPr>
            <p:nvPr/>
          </p:nvSpPr>
          <p:spPr bwMode="auto">
            <a:xfrm>
              <a:off x="2653" y="1877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 92"/>
          <p:cNvGrpSpPr>
            <a:grpSpLocks/>
          </p:cNvGrpSpPr>
          <p:nvPr/>
        </p:nvGrpSpPr>
        <p:grpSpPr bwMode="auto">
          <a:xfrm rot="18896232">
            <a:off x="3318257" y="2824204"/>
            <a:ext cx="1171575" cy="585788"/>
            <a:chOff x="2511" y="1791"/>
            <a:chExt cx="738" cy="369"/>
          </a:xfrm>
        </p:grpSpPr>
        <p:sp>
          <p:nvSpPr>
            <p:cNvPr id="73" name="Oval 93"/>
            <p:cNvSpPr>
              <a:spLocks noChangeArrowheads="1"/>
            </p:cNvSpPr>
            <p:nvPr/>
          </p:nvSpPr>
          <p:spPr bwMode="auto">
            <a:xfrm>
              <a:off x="2511" y="1791"/>
              <a:ext cx="738" cy="369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" name="Oval 94"/>
            <p:cNvSpPr>
              <a:spLocks noChangeAspect="1" noChangeArrowheads="1"/>
            </p:cNvSpPr>
            <p:nvPr/>
          </p:nvSpPr>
          <p:spPr bwMode="auto">
            <a:xfrm>
              <a:off x="2965" y="1877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75" name="Oval 95"/>
            <p:cNvSpPr>
              <a:spLocks noChangeAspect="1" noChangeArrowheads="1"/>
            </p:cNvSpPr>
            <p:nvPr/>
          </p:nvSpPr>
          <p:spPr bwMode="auto">
            <a:xfrm>
              <a:off x="2653" y="1877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92"/>
          <p:cNvGrpSpPr>
            <a:grpSpLocks/>
          </p:cNvGrpSpPr>
          <p:nvPr/>
        </p:nvGrpSpPr>
        <p:grpSpPr bwMode="auto">
          <a:xfrm rot="2387829">
            <a:off x="1682750" y="1962150"/>
            <a:ext cx="1171575" cy="585788"/>
            <a:chOff x="2511" y="1791"/>
            <a:chExt cx="738" cy="369"/>
          </a:xfrm>
        </p:grpSpPr>
        <p:sp>
          <p:nvSpPr>
            <p:cNvPr id="77" name="Oval 93"/>
            <p:cNvSpPr>
              <a:spLocks noChangeArrowheads="1"/>
            </p:cNvSpPr>
            <p:nvPr/>
          </p:nvSpPr>
          <p:spPr bwMode="auto">
            <a:xfrm>
              <a:off x="2511" y="1791"/>
              <a:ext cx="738" cy="369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" name="Oval 94"/>
            <p:cNvSpPr>
              <a:spLocks noChangeAspect="1" noChangeArrowheads="1"/>
            </p:cNvSpPr>
            <p:nvPr/>
          </p:nvSpPr>
          <p:spPr bwMode="auto">
            <a:xfrm>
              <a:off x="2965" y="1877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79" name="Oval 95"/>
            <p:cNvSpPr>
              <a:spLocks noChangeAspect="1" noChangeArrowheads="1"/>
            </p:cNvSpPr>
            <p:nvPr/>
          </p:nvSpPr>
          <p:spPr bwMode="auto">
            <a:xfrm>
              <a:off x="2653" y="1877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92"/>
          <p:cNvGrpSpPr>
            <a:grpSpLocks/>
          </p:cNvGrpSpPr>
          <p:nvPr/>
        </p:nvGrpSpPr>
        <p:grpSpPr bwMode="auto">
          <a:xfrm rot="2478682">
            <a:off x="5508572" y="2231516"/>
            <a:ext cx="1171575" cy="585788"/>
            <a:chOff x="2511" y="1791"/>
            <a:chExt cx="738" cy="369"/>
          </a:xfrm>
        </p:grpSpPr>
        <p:sp>
          <p:nvSpPr>
            <p:cNvPr id="81" name="Oval 93"/>
            <p:cNvSpPr>
              <a:spLocks noChangeArrowheads="1"/>
            </p:cNvSpPr>
            <p:nvPr/>
          </p:nvSpPr>
          <p:spPr bwMode="auto">
            <a:xfrm>
              <a:off x="2511" y="1791"/>
              <a:ext cx="738" cy="369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" name="Oval 94"/>
            <p:cNvSpPr>
              <a:spLocks noChangeAspect="1" noChangeArrowheads="1"/>
            </p:cNvSpPr>
            <p:nvPr/>
          </p:nvSpPr>
          <p:spPr bwMode="auto">
            <a:xfrm>
              <a:off x="2965" y="1877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83" name="Oval 95"/>
            <p:cNvSpPr>
              <a:spLocks noChangeAspect="1" noChangeArrowheads="1"/>
            </p:cNvSpPr>
            <p:nvPr/>
          </p:nvSpPr>
          <p:spPr bwMode="auto">
            <a:xfrm>
              <a:off x="2653" y="1877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92"/>
          <p:cNvGrpSpPr>
            <a:grpSpLocks/>
          </p:cNvGrpSpPr>
          <p:nvPr/>
        </p:nvGrpSpPr>
        <p:grpSpPr bwMode="auto">
          <a:xfrm rot="21157162">
            <a:off x="749300" y="3740150"/>
            <a:ext cx="1171575" cy="585788"/>
            <a:chOff x="2511" y="1791"/>
            <a:chExt cx="738" cy="369"/>
          </a:xfrm>
        </p:grpSpPr>
        <p:sp>
          <p:nvSpPr>
            <p:cNvPr id="85" name="Oval 93"/>
            <p:cNvSpPr>
              <a:spLocks noChangeArrowheads="1"/>
            </p:cNvSpPr>
            <p:nvPr/>
          </p:nvSpPr>
          <p:spPr bwMode="auto">
            <a:xfrm>
              <a:off x="2511" y="1791"/>
              <a:ext cx="738" cy="369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Oval 94"/>
            <p:cNvSpPr>
              <a:spLocks noChangeAspect="1" noChangeArrowheads="1"/>
            </p:cNvSpPr>
            <p:nvPr/>
          </p:nvSpPr>
          <p:spPr bwMode="auto">
            <a:xfrm>
              <a:off x="2965" y="1877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87" name="Oval 95"/>
            <p:cNvSpPr>
              <a:spLocks noChangeAspect="1" noChangeArrowheads="1"/>
            </p:cNvSpPr>
            <p:nvPr/>
          </p:nvSpPr>
          <p:spPr bwMode="auto">
            <a:xfrm>
              <a:off x="2653" y="1877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92"/>
          <p:cNvGrpSpPr>
            <a:grpSpLocks/>
          </p:cNvGrpSpPr>
          <p:nvPr/>
        </p:nvGrpSpPr>
        <p:grpSpPr bwMode="auto">
          <a:xfrm rot="1698062">
            <a:off x="1149350" y="4629150"/>
            <a:ext cx="1171575" cy="585788"/>
            <a:chOff x="2511" y="1791"/>
            <a:chExt cx="738" cy="369"/>
          </a:xfrm>
        </p:grpSpPr>
        <p:sp>
          <p:nvSpPr>
            <p:cNvPr id="89" name="Oval 93"/>
            <p:cNvSpPr>
              <a:spLocks noChangeArrowheads="1"/>
            </p:cNvSpPr>
            <p:nvPr/>
          </p:nvSpPr>
          <p:spPr bwMode="auto">
            <a:xfrm>
              <a:off x="2511" y="1791"/>
              <a:ext cx="738" cy="369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0" name="Oval 94"/>
            <p:cNvSpPr>
              <a:spLocks noChangeAspect="1" noChangeArrowheads="1"/>
            </p:cNvSpPr>
            <p:nvPr/>
          </p:nvSpPr>
          <p:spPr bwMode="auto">
            <a:xfrm>
              <a:off x="2965" y="1877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91" name="Oval 95"/>
            <p:cNvSpPr>
              <a:spLocks noChangeAspect="1" noChangeArrowheads="1"/>
            </p:cNvSpPr>
            <p:nvPr/>
          </p:nvSpPr>
          <p:spPr bwMode="auto">
            <a:xfrm>
              <a:off x="2653" y="1877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Group 92"/>
          <p:cNvGrpSpPr>
            <a:grpSpLocks/>
          </p:cNvGrpSpPr>
          <p:nvPr/>
        </p:nvGrpSpPr>
        <p:grpSpPr bwMode="auto">
          <a:xfrm rot="18730122">
            <a:off x="2838450" y="4940300"/>
            <a:ext cx="1171575" cy="585788"/>
            <a:chOff x="2511" y="1791"/>
            <a:chExt cx="738" cy="369"/>
          </a:xfrm>
        </p:grpSpPr>
        <p:sp>
          <p:nvSpPr>
            <p:cNvPr id="93" name="Oval 93"/>
            <p:cNvSpPr>
              <a:spLocks noChangeArrowheads="1"/>
            </p:cNvSpPr>
            <p:nvPr/>
          </p:nvSpPr>
          <p:spPr bwMode="auto">
            <a:xfrm>
              <a:off x="2511" y="1791"/>
              <a:ext cx="738" cy="369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Oval 94"/>
            <p:cNvSpPr>
              <a:spLocks noChangeAspect="1" noChangeArrowheads="1"/>
            </p:cNvSpPr>
            <p:nvPr/>
          </p:nvSpPr>
          <p:spPr bwMode="auto">
            <a:xfrm>
              <a:off x="2965" y="1877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95" name="Oval 95"/>
            <p:cNvSpPr>
              <a:spLocks noChangeAspect="1" noChangeArrowheads="1"/>
            </p:cNvSpPr>
            <p:nvPr/>
          </p:nvSpPr>
          <p:spPr bwMode="auto">
            <a:xfrm>
              <a:off x="2653" y="1877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2"/>
          <p:cNvGrpSpPr>
            <a:grpSpLocks/>
          </p:cNvGrpSpPr>
          <p:nvPr/>
        </p:nvGrpSpPr>
        <p:grpSpPr bwMode="auto">
          <a:xfrm rot="3199353">
            <a:off x="2393950" y="1162050"/>
            <a:ext cx="1171575" cy="585788"/>
            <a:chOff x="2511" y="1791"/>
            <a:chExt cx="738" cy="369"/>
          </a:xfrm>
        </p:grpSpPr>
        <p:sp>
          <p:nvSpPr>
            <p:cNvPr id="97" name="Oval 93"/>
            <p:cNvSpPr>
              <a:spLocks noChangeArrowheads="1"/>
            </p:cNvSpPr>
            <p:nvPr/>
          </p:nvSpPr>
          <p:spPr bwMode="auto">
            <a:xfrm>
              <a:off x="2511" y="1791"/>
              <a:ext cx="738" cy="369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" name="Oval 94"/>
            <p:cNvSpPr>
              <a:spLocks noChangeAspect="1" noChangeArrowheads="1"/>
            </p:cNvSpPr>
            <p:nvPr/>
          </p:nvSpPr>
          <p:spPr bwMode="auto">
            <a:xfrm>
              <a:off x="2965" y="1877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99" name="Oval 95"/>
            <p:cNvSpPr>
              <a:spLocks noChangeAspect="1" noChangeArrowheads="1"/>
            </p:cNvSpPr>
            <p:nvPr/>
          </p:nvSpPr>
          <p:spPr bwMode="auto">
            <a:xfrm>
              <a:off x="2653" y="1877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Group 92"/>
          <p:cNvGrpSpPr>
            <a:grpSpLocks/>
          </p:cNvGrpSpPr>
          <p:nvPr/>
        </p:nvGrpSpPr>
        <p:grpSpPr bwMode="auto">
          <a:xfrm rot="19279231">
            <a:off x="6671258" y="3019652"/>
            <a:ext cx="1171575" cy="585788"/>
            <a:chOff x="2511" y="1791"/>
            <a:chExt cx="738" cy="369"/>
          </a:xfrm>
        </p:grpSpPr>
        <p:sp>
          <p:nvSpPr>
            <p:cNvPr id="101" name="Oval 93"/>
            <p:cNvSpPr>
              <a:spLocks noChangeArrowheads="1"/>
            </p:cNvSpPr>
            <p:nvPr/>
          </p:nvSpPr>
          <p:spPr bwMode="auto">
            <a:xfrm>
              <a:off x="2511" y="1791"/>
              <a:ext cx="738" cy="369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" name="Oval 94"/>
            <p:cNvSpPr>
              <a:spLocks noChangeAspect="1" noChangeArrowheads="1"/>
            </p:cNvSpPr>
            <p:nvPr/>
          </p:nvSpPr>
          <p:spPr bwMode="auto">
            <a:xfrm>
              <a:off x="2965" y="1877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03" name="Oval 95"/>
            <p:cNvSpPr>
              <a:spLocks noChangeAspect="1" noChangeArrowheads="1"/>
            </p:cNvSpPr>
            <p:nvPr/>
          </p:nvSpPr>
          <p:spPr bwMode="auto">
            <a:xfrm>
              <a:off x="2653" y="1877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92"/>
          <p:cNvGrpSpPr>
            <a:grpSpLocks/>
          </p:cNvGrpSpPr>
          <p:nvPr/>
        </p:nvGrpSpPr>
        <p:grpSpPr bwMode="auto">
          <a:xfrm rot="17849313">
            <a:off x="4438650" y="4540250"/>
            <a:ext cx="1171575" cy="585788"/>
            <a:chOff x="2511" y="1791"/>
            <a:chExt cx="738" cy="369"/>
          </a:xfrm>
        </p:grpSpPr>
        <p:sp>
          <p:nvSpPr>
            <p:cNvPr id="105" name="Oval 93"/>
            <p:cNvSpPr>
              <a:spLocks noChangeArrowheads="1"/>
            </p:cNvSpPr>
            <p:nvPr/>
          </p:nvSpPr>
          <p:spPr bwMode="auto">
            <a:xfrm>
              <a:off x="2511" y="1791"/>
              <a:ext cx="738" cy="369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Oval 94"/>
            <p:cNvSpPr>
              <a:spLocks noChangeAspect="1" noChangeArrowheads="1"/>
            </p:cNvSpPr>
            <p:nvPr/>
          </p:nvSpPr>
          <p:spPr bwMode="auto">
            <a:xfrm>
              <a:off x="2965" y="1877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07" name="Oval 95"/>
            <p:cNvSpPr>
              <a:spLocks noChangeAspect="1" noChangeArrowheads="1"/>
            </p:cNvSpPr>
            <p:nvPr/>
          </p:nvSpPr>
          <p:spPr bwMode="auto">
            <a:xfrm>
              <a:off x="2653" y="1877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Group 92"/>
          <p:cNvGrpSpPr>
            <a:grpSpLocks/>
          </p:cNvGrpSpPr>
          <p:nvPr/>
        </p:nvGrpSpPr>
        <p:grpSpPr bwMode="auto">
          <a:xfrm rot="16763381">
            <a:off x="4394200" y="1784350"/>
            <a:ext cx="1171575" cy="585788"/>
            <a:chOff x="2511" y="1791"/>
            <a:chExt cx="738" cy="369"/>
          </a:xfrm>
        </p:grpSpPr>
        <p:sp>
          <p:nvSpPr>
            <p:cNvPr id="109" name="Oval 93"/>
            <p:cNvSpPr>
              <a:spLocks noChangeArrowheads="1"/>
            </p:cNvSpPr>
            <p:nvPr/>
          </p:nvSpPr>
          <p:spPr bwMode="auto">
            <a:xfrm>
              <a:off x="2511" y="1791"/>
              <a:ext cx="738" cy="369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" name="Oval 94"/>
            <p:cNvSpPr>
              <a:spLocks noChangeAspect="1" noChangeArrowheads="1"/>
            </p:cNvSpPr>
            <p:nvPr/>
          </p:nvSpPr>
          <p:spPr bwMode="auto">
            <a:xfrm>
              <a:off x="2965" y="1877"/>
              <a:ext cx="227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11" name="Oval 95"/>
            <p:cNvSpPr>
              <a:spLocks noChangeAspect="1" noChangeArrowheads="1"/>
            </p:cNvSpPr>
            <p:nvPr/>
          </p:nvSpPr>
          <p:spPr bwMode="auto">
            <a:xfrm>
              <a:off x="2653" y="1877"/>
              <a:ext cx="227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sp>
        <p:nvSpPr>
          <p:cNvPr id="116" name="Rechteck 115"/>
          <p:cNvSpPr/>
          <p:nvPr/>
        </p:nvSpPr>
        <p:spPr>
          <a:xfrm>
            <a:off x="4797025" y="6006479"/>
            <a:ext cx="4500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A. Rapp et al., PRL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98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160405 (2007)</a:t>
            </a:r>
          </a:p>
          <a:p>
            <a:pPr marL="457200" indent="-457200"/>
            <a:r>
              <a:rPr lang="de-DE" sz="2000" dirty="0" smtClean="0">
                <a:latin typeface="Calibri" pitchFamily="34" charset="0"/>
                <a:cs typeface="Calibri" pitchFamily="34" charset="0"/>
              </a:rPr>
              <a:t>A.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Kantian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et al., PRL 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103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, 240401 (2009)</a:t>
            </a:r>
          </a:p>
        </p:txBody>
      </p:sp>
      <p:grpSp>
        <p:nvGrpSpPr>
          <p:cNvPr id="66" name="Group 4"/>
          <p:cNvGrpSpPr>
            <a:grpSpLocks/>
          </p:cNvGrpSpPr>
          <p:nvPr/>
        </p:nvGrpSpPr>
        <p:grpSpPr bwMode="auto">
          <a:xfrm>
            <a:off x="566555" y="2121288"/>
            <a:ext cx="7632700" cy="1982787"/>
            <a:chOff x="73" y="657"/>
            <a:chExt cx="4808" cy="1249"/>
          </a:xfrm>
        </p:grpSpPr>
        <p:pic>
          <p:nvPicPr>
            <p:cNvPr id="67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3" y="657"/>
              <a:ext cx="4808" cy="1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12" name="Picture 6"/>
            <p:cNvPicPr>
              <a:picLocks noChangeAspect="1" noChangeArrowheads="1"/>
            </p:cNvPicPr>
            <p:nvPr/>
          </p:nvPicPr>
          <p:blipFill>
            <a:blip r:embed="rId4" cstate="screen"/>
            <a:srcRect l="-224" t="24065" r="2551"/>
            <a:stretch>
              <a:fillRect/>
            </a:stretch>
          </p:blipFill>
          <p:spPr bwMode="auto">
            <a:xfrm>
              <a:off x="2682" y="1763"/>
              <a:ext cx="2182" cy="1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13" name="Picture 7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094" y="1718"/>
              <a:ext cx="824" cy="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14" name="Picture 8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459" y="657"/>
              <a:ext cx="1405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2977" name="Picture 1"/>
          <p:cNvPicPr>
            <a:picLocks noChangeAspect="1" noChangeArrowheads="1"/>
          </p:cNvPicPr>
          <p:nvPr/>
        </p:nvPicPr>
        <p:blipFill>
          <a:blip r:embed="rId7" cstate="screen"/>
          <a:srcRect l="3626" t="8822" r="6251" b="5654"/>
          <a:stretch>
            <a:fillRect/>
          </a:stretch>
        </p:blipFill>
        <p:spPr bwMode="auto">
          <a:xfrm>
            <a:off x="2051720" y="953725"/>
            <a:ext cx="4635515" cy="48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2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2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9700"/>
            <a:ext cx="7343775" cy="765175"/>
          </a:xfrm>
        </p:spPr>
        <p:txBody>
          <a:bodyPr/>
          <a:lstStyle/>
          <a:p>
            <a:r>
              <a:rPr lang="en-US" dirty="0" smtClean="0"/>
              <a:t>In between three and many ….</a:t>
            </a:r>
            <a:endParaRPr lang="en-US" dirty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587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Very recent results: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Create </a:t>
            </a:r>
            <a:r>
              <a:rPr lang="en-US" dirty="0"/>
              <a:t>a system of a few fermions with tunable interactions!</a:t>
            </a:r>
          </a:p>
        </p:txBody>
      </p:sp>
      <p:grpSp>
        <p:nvGrpSpPr>
          <p:cNvPr id="41" name="Gruppieren 40"/>
          <p:cNvGrpSpPr/>
          <p:nvPr/>
        </p:nvGrpSpPr>
        <p:grpSpPr>
          <a:xfrm>
            <a:off x="3086100" y="2663825"/>
            <a:ext cx="2835275" cy="3509963"/>
            <a:chOff x="3086100" y="2663825"/>
            <a:chExt cx="2835275" cy="3509963"/>
          </a:xfrm>
        </p:grpSpPr>
        <p:sp>
          <p:nvSpPr>
            <p:cNvPr id="449541" name="Freeform 5"/>
            <p:cNvSpPr>
              <a:spLocks noChangeAspect="1"/>
            </p:cNvSpPr>
            <p:nvPr/>
          </p:nvSpPr>
          <p:spPr bwMode="auto">
            <a:xfrm>
              <a:off x="3086100" y="2979738"/>
              <a:ext cx="2835275" cy="3194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4" y="1134"/>
                </a:cxn>
                <a:cxn ang="0">
                  <a:pos x="998" y="0"/>
                </a:cxn>
              </a:cxnLst>
              <a:rect l="0" t="0" r="r" b="b"/>
              <a:pathLst>
                <a:path w="998" h="1134">
                  <a:moveTo>
                    <a:pt x="0" y="0"/>
                  </a:moveTo>
                  <a:cubicBezTo>
                    <a:pt x="144" y="567"/>
                    <a:pt x="288" y="1134"/>
                    <a:pt x="454" y="1134"/>
                  </a:cubicBezTo>
                  <a:cubicBezTo>
                    <a:pt x="620" y="1134"/>
                    <a:pt x="885" y="182"/>
                    <a:pt x="998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49542" name="Line 6"/>
            <p:cNvSpPr>
              <a:spLocks noChangeAspect="1" noChangeShapeType="1"/>
            </p:cNvSpPr>
            <p:nvPr/>
          </p:nvSpPr>
          <p:spPr bwMode="auto">
            <a:xfrm flipH="1">
              <a:off x="3937000" y="5748338"/>
              <a:ext cx="8366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49543" name="Line 7"/>
            <p:cNvSpPr>
              <a:spLocks noChangeAspect="1" noChangeShapeType="1"/>
            </p:cNvSpPr>
            <p:nvPr/>
          </p:nvSpPr>
          <p:spPr bwMode="auto">
            <a:xfrm flipH="1" flipV="1">
              <a:off x="3614738" y="4878388"/>
              <a:ext cx="1541462" cy="3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49544" name="Line 8"/>
            <p:cNvSpPr>
              <a:spLocks noChangeAspect="1" noChangeShapeType="1"/>
            </p:cNvSpPr>
            <p:nvPr/>
          </p:nvSpPr>
          <p:spPr bwMode="auto">
            <a:xfrm flipH="1">
              <a:off x="3348038" y="4005263"/>
              <a:ext cx="21478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49545" name="Line 9"/>
            <p:cNvSpPr>
              <a:spLocks noChangeAspect="1" noChangeShapeType="1"/>
            </p:cNvSpPr>
            <p:nvPr/>
          </p:nvSpPr>
          <p:spPr bwMode="auto">
            <a:xfrm flipH="1">
              <a:off x="3138488" y="3135313"/>
              <a:ext cx="26955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2" name="Group 14"/>
            <p:cNvGrpSpPr>
              <a:grpSpLocks/>
            </p:cNvGrpSpPr>
            <p:nvPr/>
          </p:nvGrpSpPr>
          <p:grpSpPr bwMode="auto">
            <a:xfrm>
              <a:off x="4030663" y="3563938"/>
              <a:ext cx="795337" cy="795337"/>
              <a:chOff x="168" y="2356"/>
              <a:chExt cx="501" cy="501"/>
            </a:xfrm>
          </p:grpSpPr>
          <p:sp>
            <p:nvSpPr>
              <p:cNvPr id="449551" name="Oval 15"/>
              <p:cNvSpPr>
                <a:spLocks noChangeArrowheads="1"/>
              </p:cNvSpPr>
              <p:nvPr/>
            </p:nvSpPr>
            <p:spPr bwMode="auto">
              <a:xfrm>
                <a:off x="168" y="2356"/>
                <a:ext cx="501" cy="50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" name="Group 16"/>
              <p:cNvGrpSpPr>
                <a:grpSpLocks/>
              </p:cNvGrpSpPr>
              <p:nvPr/>
            </p:nvGrpSpPr>
            <p:grpSpPr bwMode="auto">
              <a:xfrm>
                <a:off x="442" y="2500"/>
                <a:ext cx="187" cy="187"/>
                <a:chOff x="1050" y="1480"/>
                <a:chExt cx="187" cy="187"/>
              </a:xfrm>
            </p:grpSpPr>
            <p:sp>
              <p:nvSpPr>
                <p:cNvPr id="449553" name="Oval 17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050" y="1480"/>
                  <a:ext cx="187" cy="187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49554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1143" y="150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215" y="2557"/>
                <a:ext cx="187" cy="186"/>
                <a:chOff x="657" y="1695"/>
                <a:chExt cx="187" cy="186"/>
              </a:xfrm>
            </p:grpSpPr>
            <p:sp>
              <p:nvSpPr>
                <p:cNvPr id="449556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657" y="1695"/>
                  <a:ext cx="187" cy="18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49557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2" y="1701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4000500" y="4464050"/>
              <a:ext cx="795338" cy="795338"/>
              <a:chOff x="168" y="2356"/>
              <a:chExt cx="501" cy="501"/>
            </a:xfrm>
          </p:grpSpPr>
          <p:sp>
            <p:nvSpPr>
              <p:cNvPr id="449559" name="Oval 23"/>
              <p:cNvSpPr>
                <a:spLocks noChangeArrowheads="1"/>
              </p:cNvSpPr>
              <p:nvPr/>
            </p:nvSpPr>
            <p:spPr bwMode="auto">
              <a:xfrm>
                <a:off x="168" y="2356"/>
                <a:ext cx="501" cy="50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442" y="2500"/>
                <a:ext cx="187" cy="187"/>
                <a:chOff x="1050" y="1480"/>
                <a:chExt cx="187" cy="187"/>
              </a:xfrm>
            </p:grpSpPr>
            <p:sp>
              <p:nvSpPr>
                <p:cNvPr id="449561" name="Oval 25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050" y="1480"/>
                  <a:ext cx="187" cy="187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49562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1143" y="150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215" y="2557"/>
                <a:ext cx="187" cy="186"/>
                <a:chOff x="657" y="1695"/>
                <a:chExt cx="187" cy="186"/>
              </a:xfrm>
            </p:grpSpPr>
            <p:sp>
              <p:nvSpPr>
                <p:cNvPr id="449564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57" y="1695"/>
                  <a:ext cx="187" cy="18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49565" name="Line 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2" y="1701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3941763" y="5289550"/>
              <a:ext cx="795337" cy="795338"/>
              <a:chOff x="168" y="2356"/>
              <a:chExt cx="501" cy="501"/>
            </a:xfrm>
          </p:grpSpPr>
          <p:sp>
            <p:nvSpPr>
              <p:cNvPr id="449567" name="Oval 31"/>
              <p:cNvSpPr>
                <a:spLocks noChangeArrowheads="1"/>
              </p:cNvSpPr>
              <p:nvPr/>
            </p:nvSpPr>
            <p:spPr bwMode="auto">
              <a:xfrm>
                <a:off x="168" y="2356"/>
                <a:ext cx="501" cy="50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9" name="Group 32"/>
              <p:cNvGrpSpPr>
                <a:grpSpLocks/>
              </p:cNvGrpSpPr>
              <p:nvPr/>
            </p:nvGrpSpPr>
            <p:grpSpPr bwMode="auto">
              <a:xfrm>
                <a:off x="442" y="2500"/>
                <a:ext cx="187" cy="187"/>
                <a:chOff x="1050" y="1480"/>
                <a:chExt cx="187" cy="187"/>
              </a:xfrm>
            </p:grpSpPr>
            <p:sp>
              <p:nvSpPr>
                <p:cNvPr id="449569" name="Oval 33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050" y="1480"/>
                  <a:ext cx="187" cy="187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49570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1143" y="150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0" name="Group 35"/>
              <p:cNvGrpSpPr>
                <a:grpSpLocks/>
              </p:cNvGrpSpPr>
              <p:nvPr/>
            </p:nvGrpSpPr>
            <p:grpSpPr bwMode="auto">
              <a:xfrm>
                <a:off x="215" y="2557"/>
                <a:ext cx="187" cy="186"/>
                <a:chOff x="657" y="1695"/>
                <a:chExt cx="187" cy="186"/>
              </a:xfrm>
            </p:grpSpPr>
            <p:sp>
              <p:nvSpPr>
                <p:cNvPr id="44957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57" y="1695"/>
                  <a:ext cx="187" cy="18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49573" name="Line 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2" y="1701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3986213" y="2663825"/>
              <a:ext cx="795337" cy="795338"/>
              <a:chOff x="168" y="2356"/>
              <a:chExt cx="501" cy="501"/>
            </a:xfrm>
          </p:grpSpPr>
          <p:sp>
            <p:nvSpPr>
              <p:cNvPr id="449575" name="Oval 39"/>
              <p:cNvSpPr>
                <a:spLocks noChangeArrowheads="1"/>
              </p:cNvSpPr>
              <p:nvPr/>
            </p:nvSpPr>
            <p:spPr bwMode="auto">
              <a:xfrm>
                <a:off x="168" y="2356"/>
                <a:ext cx="501" cy="50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2" name="Group 40"/>
              <p:cNvGrpSpPr>
                <a:grpSpLocks/>
              </p:cNvGrpSpPr>
              <p:nvPr/>
            </p:nvGrpSpPr>
            <p:grpSpPr bwMode="auto">
              <a:xfrm>
                <a:off x="442" y="2500"/>
                <a:ext cx="187" cy="187"/>
                <a:chOff x="1050" y="1480"/>
                <a:chExt cx="187" cy="187"/>
              </a:xfrm>
            </p:grpSpPr>
            <p:sp>
              <p:nvSpPr>
                <p:cNvPr id="449577" name="Oval 41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050" y="1480"/>
                  <a:ext cx="187" cy="187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49578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1143" y="150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215" y="2557"/>
                <a:ext cx="187" cy="186"/>
                <a:chOff x="657" y="1695"/>
                <a:chExt cx="187" cy="186"/>
              </a:xfrm>
            </p:grpSpPr>
            <p:sp>
              <p:nvSpPr>
                <p:cNvPr id="449580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657" y="1695"/>
                  <a:ext cx="187" cy="18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49581" name="Line 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2" y="1701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Other finite </a:t>
            </a:r>
            <a:r>
              <a:rPr lang="de-DE" dirty="0" err="1" smtClean="0"/>
              <a:t>quantum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5094185"/>
            <a:ext cx="4725525" cy="1502008"/>
          </a:xfrm>
        </p:spPr>
        <p:txBody>
          <a:bodyPr/>
          <a:lstStyle/>
          <a:p>
            <a:r>
              <a:rPr lang="de-DE" dirty="0" smtClean="0"/>
              <a:t>Extreme </a:t>
            </a:r>
            <a:r>
              <a:rPr lang="de-DE" dirty="0" err="1" smtClean="0"/>
              <a:t>repeatability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all </a:t>
            </a:r>
            <a:r>
              <a:rPr lang="de-DE" dirty="0" err="1" smtClean="0"/>
              <a:t>degrees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freedom</a:t>
            </a:r>
            <a:r>
              <a:rPr lang="de-DE" dirty="0" smtClean="0"/>
              <a:t>, but limited </a:t>
            </a:r>
            <a:r>
              <a:rPr lang="de-DE" dirty="0" err="1" smtClean="0"/>
              <a:t>tunability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Picture 3" descr="atom-with-electron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1580" y="1988840"/>
            <a:ext cx="2970330" cy="279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5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62310" y="1763815"/>
            <a:ext cx="1215135" cy="327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57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77045" y="2168860"/>
            <a:ext cx="1962860" cy="232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752020" y="1178750"/>
            <a:ext cx="4725525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Quantum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dots</a:t>
            </a:r>
            <a:r>
              <a:rPr lang="de-DE" kern="0" dirty="0" smtClean="0">
                <a:latin typeface="Calibri" pitchFamily="34" charset="0"/>
              </a:rPr>
              <a:t>, </a:t>
            </a:r>
            <a:r>
              <a:rPr lang="de-DE" kern="0" dirty="0" err="1" smtClean="0">
                <a:latin typeface="Calibri" pitchFamily="34" charset="0"/>
              </a:rPr>
              <a:t>clusters</a:t>
            </a:r>
            <a:r>
              <a:rPr lang="de-DE" kern="0" dirty="0" smtClean="0">
                <a:latin typeface="Calibri" pitchFamily="34" charset="0"/>
              </a:rPr>
              <a:t> …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797025" y="5094185"/>
            <a:ext cx="4455495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Wide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tunability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de-DE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but </a:t>
            </a:r>
            <a:r>
              <a:rPr kumimoji="0" lang="de-DE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</a:t>
            </a:r>
            <a:r>
              <a:rPr kumimoji="0" lang="de-DE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„</a:t>
            </a:r>
            <a:r>
              <a:rPr kumimoji="0" lang="de-DE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identical</a:t>
            </a:r>
            <a:r>
              <a:rPr kumimoji="0" lang="de-DE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 </a:t>
            </a:r>
            <a:r>
              <a:rPr kumimoji="0" lang="de-DE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systems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116505" y="1088740"/>
            <a:ext cx="4725525" cy="124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Atoms,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nuclei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…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0888" y="3225800"/>
            <a:ext cx="3311525" cy="503238"/>
            <a:chOff x="567" y="2160"/>
            <a:chExt cx="2086" cy="31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67" y="2205"/>
              <a:ext cx="2086" cy="272"/>
              <a:chOff x="567" y="2205"/>
              <a:chExt cx="1814" cy="272"/>
            </a:xfrm>
          </p:grpSpPr>
          <p:sp>
            <p:nvSpPr>
              <p:cNvPr id="535556" name="Freeform 4"/>
              <p:cNvSpPr>
                <a:spLocks noChangeAspect="1"/>
              </p:cNvSpPr>
              <p:nvPr/>
            </p:nvSpPr>
            <p:spPr bwMode="auto">
              <a:xfrm>
                <a:off x="567" y="2205"/>
                <a:ext cx="1814" cy="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4" y="1134"/>
                  </a:cxn>
                  <a:cxn ang="0">
                    <a:pos x="998" y="0"/>
                  </a:cxn>
                </a:cxnLst>
                <a:rect l="0" t="0" r="r" b="b"/>
                <a:pathLst>
                  <a:path w="998" h="1134">
                    <a:moveTo>
                      <a:pt x="0" y="0"/>
                    </a:moveTo>
                    <a:cubicBezTo>
                      <a:pt x="144" y="567"/>
                      <a:pt x="288" y="1134"/>
                      <a:pt x="454" y="1134"/>
                    </a:cubicBezTo>
                    <a:cubicBezTo>
                      <a:pt x="620" y="1134"/>
                      <a:pt x="885" y="182"/>
                      <a:pt x="998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557" name="Line 5"/>
              <p:cNvSpPr>
                <a:spLocks noChangeAspect="1" noChangeShapeType="1"/>
              </p:cNvSpPr>
              <p:nvPr/>
            </p:nvSpPr>
            <p:spPr bwMode="auto">
              <a:xfrm flipH="1">
                <a:off x="1111" y="2441"/>
                <a:ext cx="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558" name="Line 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05" y="2367"/>
                <a:ext cx="9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559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735" y="2292"/>
                <a:ext cx="137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560" name="Line 8"/>
              <p:cNvSpPr>
                <a:spLocks noChangeAspect="1" noChangeShapeType="1"/>
              </p:cNvSpPr>
              <p:nvPr/>
            </p:nvSpPr>
            <p:spPr bwMode="auto">
              <a:xfrm flipH="1">
                <a:off x="601" y="2218"/>
                <a:ext cx="17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35561" name="Oval 9"/>
            <p:cNvSpPr>
              <a:spLocks noChangeAspect="1" noChangeArrowheads="1"/>
            </p:cNvSpPr>
            <p:nvPr/>
          </p:nvSpPr>
          <p:spPr bwMode="auto">
            <a:xfrm>
              <a:off x="1429" y="2251"/>
              <a:ext cx="83" cy="73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5562" name="Oval 10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83" cy="73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5563" name="Oval 11"/>
            <p:cNvSpPr>
              <a:spLocks noChangeAspect="1" noChangeArrowheads="1"/>
            </p:cNvSpPr>
            <p:nvPr/>
          </p:nvSpPr>
          <p:spPr bwMode="auto">
            <a:xfrm>
              <a:off x="1519" y="2160"/>
              <a:ext cx="83" cy="73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5564" name="Oval 12"/>
            <p:cNvSpPr>
              <a:spLocks noChangeAspect="1" noChangeArrowheads="1"/>
            </p:cNvSpPr>
            <p:nvPr/>
          </p:nvSpPr>
          <p:spPr bwMode="auto">
            <a:xfrm>
              <a:off x="1519" y="2341"/>
              <a:ext cx="83" cy="73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35565" name="Text Box 13"/>
          <p:cNvSpPr txBox="1">
            <a:spLocks noChangeArrowheads="1"/>
          </p:cNvSpPr>
          <p:nvPr/>
        </p:nvSpPr>
        <p:spPr bwMode="auto">
          <a:xfrm>
            <a:off x="812719" y="1674813"/>
            <a:ext cx="241316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dirty="0" err="1">
                <a:latin typeface="Calibri" pitchFamily="34" charset="0"/>
                <a:cs typeface="Calibri" pitchFamily="34" charset="0"/>
              </a:rPr>
              <a:t>Conventional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  <a:cs typeface="Calibri" pitchFamily="34" charset="0"/>
              </a:rPr>
              <a:t>trap</a:t>
            </a:r>
            <a:endParaRPr lang="de-DE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dirty="0" err="1">
                <a:latin typeface="Calibri" pitchFamily="34" charset="0"/>
                <a:cs typeface="Calibri" pitchFamily="34" charset="0"/>
              </a:rPr>
              <a:t>like</a:t>
            </a:r>
            <a:r>
              <a:rPr lang="de-DE" dirty="0">
                <a:latin typeface="Calibri" pitchFamily="34" charset="0"/>
                <a:cs typeface="Calibri" pitchFamily="34" charset="0"/>
              </a:rPr>
              <a:t> a </a:t>
            </a:r>
            <a:r>
              <a:rPr lang="de-DE" dirty="0" err="1">
                <a:latin typeface="Calibri" pitchFamily="34" charset="0"/>
                <a:cs typeface="Calibri" pitchFamily="34" charset="0"/>
              </a:rPr>
              <a:t>soup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  <a:cs typeface="Calibri" pitchFamily="34" charset="0"/>
              </a:rPr>
              <a:t>plate</a:t>
            </a:r>
            <a:r>
              <a:rPr lang="de-DE" dirty="0">
                <a:latin typeface="Calibri" pitchFamily="34" charset="0"/>
                <a:cs typeface="Calibri" pitchFamily="34" charset="0"/>
              </a:rPr>
              <a:t>!</a:t>
            </a:r>
          </a:p>
        </p:txBody>
      </p:sp>
      <p:sp>
        <p:nvSpPr>
          <p:cNvPr id="535566" name="Text Box 14"/>
          <p:cNvSpPr txBox="1">
            <a:spLocks noChangeArrowheads="1"/>
          </p:cNvSpPr>
          <p:nvPr/>
        </p:nvSpPr>
        <p:spPr bwMode="auto">
          <a:xfrm>
            <a:off x="5967973" y="1719263"/>
            <a:ext cx="149271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Calibri" pitchFamily="34" charset="0"/>
                <a:cs typeface="Calibri" pitchFamily="34" charset="0"/>
              </a:rPr>
              <a:t>Shot glass </a:t>
            </a:r>
          </a:p>
          <a:p>
            <a:pPr algn="ctr"/>
            <a:r>
              <a:rPr lang="de-DE">
                <a:latin typeface="Calibri" pitchFamily="34" charset="0"/>
                <a:cs typeface="Calibri" pitchFamily="34" charset="0"/>
              </a:rPr>
              <a:t>type trap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146800" y="2800350"/>
            <a:ext cx="1439863" cy="1439863"/>
            <a:chOff x="1202" y="1117"/>
            <a:chExt cx="907" cy="907"/>
          </a:xfrm>
        </p:grpSpPr>
        <p:sp>
          <p:nvSpPr>
            <p:cNvPr id="535568" name="Freeform 16"/>
            <p:cNvSpPr>
              <a:spLocks noChangeAspect="1"/>
            </p:cNvSpPr>
            <p:nvPr/>
          </p:nvSpPr>
          <p:spPr bwMode="auto">
            <a:xfrm>
              <a:off x="1202" y="1117"/>
              <a:ext cx="907" cy="9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4" y="1134"/>
                </a:cxn>
                <a:cxn ang="0">
                  <a:pos x="998" y="0"/>
                </a:cxn>
              </a:cxnLst>
              <a:rect l="0" t="0" r="r" b="b"/>
              <a:pathLst>
                <a:path w="998" h="1134">
                  <a:moveTo>
                    <a:pt x="0" y="0"/>
                  </a:moveTo>
                  <a:cubicBezTo>
                    <a:pt x="144" y="567"/>
                    <a:pt x="288" y="1134"/>
                    <a:pt x="454" y="1134"/>
                  </a:cubicBezTo>
                  <a:cubicBezTo>
                    <a:pt x="620" y="1134"/>
                    <a:pt x="885" y="182"/>
                    <a:pt x="998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35569" name="Line 17"/>
            <p:cNvSpPr>
              <a:spLocks noChangeAspect="1" noChangeShapeType="1"/>
            </p:cNvSpPr>
            <p:nvPr/>
          </p:nvSpPr>
          <p:spPr bwMode="auto">
            <a:xfrm flipH="1">
              <a:off x="1474" y="1903"/>
              <a:ext cx="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35570" name="Line 18"/>
            <p:cNvSpPr>
              <a:spLocks noChangeAspect="1" noChangeShapeType="1"/>
            </p:cNvSpPr>
            <p:nvPr/>
          </p:nvSpPr>
          <p:spPr bwMode="auto">
            <a:xfrm flipH="1" flipV="1">
              <a:off x="1371" y="1656"/>
              <a:ext cx="49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35571" name="Line 19"/>
            <p:cNvSpPr>
              <a:spLocks noChangeAspect="1" noChangeShapeType="1"/>
            </p:cNvSpPr>
            <p:nvPr/>
          </p:nvSpPr>
          <p:spPr bwMode="auto">
            <a:xfrm flipH="1">
              <a:off x="1286" y="1408"/>
              <a:ext cx="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35572" name="Line 20"/>
            <p:cNvSpPr>
              <a:spLocks noChangeAspect="1" noChangeShapeType="1"/>
            </p:cNvSpPr>
            <p:nvPr/>
          </p:nvSpPr>
          <p:spPr bwMode="auto">
            <a:xfrm flipH="1">
              <a:off x="1219" y="1161"/>
              <a:ext cx="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35573" name="Oval 21"/>
            <p:cNvSpPr>
              <a:spLocks noChangeAspect="1" noChangeArrowheads="1"/>
            </p:cNvSpPr>
            <p:nvPr/>
          </p:nvSpPr>
          <p:spPr bwMode="auto">
            <a:xfrm>
              <a:off x="1569" y="1867"/>
              <a:ext cx="83" cy="73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5574" name="Oval 22"/>
            <p:cNvSpPr>
              <a:spLocks noChangeAspect="1" noChangeArrowheads="1"/>
            </p:cNvSpPr>
            <p:nvPr/>
          </p:nvSpPr>
          <p:spPr bwMode="auto">
            <a:xfrm>
              <a:off x="1587" y="1372"/>
              <a:ext cx="82" cy="73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5575" name="Oval 23"/>
            <p:cNvSpPr>
              <a:spLocks noChangeAspect="1" noChangeArrowheads="1"/>
            </p:cNvSpPr>
            <p:nvPr/>
          </p:nvSpPr>
          <p:spPr bwMode="auto">
            <a:xfrm>
              <a:off x="1582" y="1620"/>
              <a:ext cx="83" cy="7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5576" name="Oval 24"/>
            <p:cNvSpPr>
              <a:spLocks noChangeAspect="1" noChangeArrowheads="1"/>
            </p:cNvSpPr>
            <p:nvPr/>
          </p:nvSpPr>
          <p:spPr bwMode="auto">
            <a:xfrm>
              <a:off x="1606" y="1120"/>
              <a:ext cx="83" cy="73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35577" name="Text Box 25"/>
          <p:cNvSpPr txBox="1">
            <a:spLocks noChangeArrowheads="1"/>
          </p:cNvSpPr>
          <p:nvPr/>
        </p:nvSpPr>
        <p:spPr bwMode="auto">
          <a:xfrm>
            <a:off x="930275" y="188913"/>
            <a:ext cx="67468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3200"/>
              <a:t>Creating a finite gas of fermions</a:t>
            </a:r>
          </a:p>
        </p:txBody>
      </p:sp>
      <p:pic>
        <p:nvPicPr>
          <p:cNvPr id="535578" name="Picture 2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16000" y="4870450"/>
            <a:ext cx="2384425" cy="1843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35579" name="Picture 2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76925" y="4824413"/>
            <a:ext cx="1890713" cy="1890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35580" name="Text Box 28"/>
          <p:cNvSpPr txBox="1">
            <a:spLocks noChangeArrowheads="1"/>
          </p:cNvSpPr>
          <p:nvPr/>
        </p:nvSpPr>
        <p:spPr bwMode="auto">
          <a:xfrm>
            <a:off x="543365" y="1081590"/>
            <a:ext cx="646362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Control the number of quantum states in the trap!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5273615" y="4272480"/>
            <a:ext cx="3260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dirty="0" smtClean="0">
                <a:latin typeface="Calibri" pitchFamily="34" charset="0"/>
                <a:cs typeface="Calibri" pitchFamily="34" charset="0"/>
              </a:rPr>
              <a:t>…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small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density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states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724296" y="4239090"/>
            <a:ext cx="326781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dirty="0" smtClean="0">
                <a:latin typeface="Calibri" pitchFamily="34" charset="0"/>
                <a:cs typeface="Calibri" pitchFamily="34" charset="0"/>
              </a:rPr>
              <a:t>Large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density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states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…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5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5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5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5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66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43775" cy="765175"/>
          </a:xfrm>
        </p:spPr>
        <p:txBody>
          <a:bodyPr/>
          <a:lstStyle/>
          <a:p>
            <a:r>
              <a:rPr lang="en-US" dirty="0" smtClean="0"/>
              <a:t>Transfer atoms to </a:t>
            </a:r>
            <a:r>
              <a:rPr lang="en-US" dirty="0" err="1" smtClean="0"/>
              <a:t>microtrap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424963" name="Freeform 3"/>
          <p:cNvSpPr>
            <a:spLocks/>
          </p:cNvSpPr>
          <p:nvPr/>
        </p:nvSpPr>
        <p:spPr bwMode="auto">
          <a:xfrm>
            <a:off x="4663145" y="3608388"/>
            <a:ext cx="314325" cy="6318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84" y="396"/>
              </a:cxn>
              <a:cxn ang="0">
                <a:pos x="198" y="0"/>
              </a:cxn>
            </a:cxnLst>
            <a:rect l="0" t="0" r="r" b="b"/>
            <a:pathLst>
              <a:path w="198" h="398">
                <a:moveTo>
                  <a:pt x="0" y="10"/>
                </a:moveTo>
                <a:cubicBezTo>
                  <a:pt x="14" y="75"/>
                  <a:pt x="51" y="398"/>
                  <a:pt x="84" y="396"/>
                </a:cubicBezTo>
                <a:cubicBezTo>
                  <a:pt x="117" y="394"/>
                  <a:pt x="179" y="66"/>
                  <a:pt x="198" y="0"/>
                </a:cubicBezTo>
              </a:path>
            </a:pathLst>
          </a:custGeom>
          <a:solidFill>
            <a:srgbClr val="F40000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4964" name="Freeform 4"/>
          <p:cNvSpPr>
            <a:spLocks/>
          </p:cNvSpPr>
          <p:nvPr/>
        </p:nvSpPr>
        <p:spPr bwMode="auto">
          <a:xfrm>
            <a:off x="2951820" y="2438400"/>
            <a:ext cx="3302000" cy="1804988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645" y="564"/>
              </a:cxn>
              <a:cxn ang="0">
                <a:pos x="1043" y="715"/>
              </a:cxn>
              <a:cxn ang="0">
                <a:pos x="1144" y="1133"/>
              </a:cxn>
              <a:cxn ang="0">
                <a:pos x="1258" y="737"/>
              </a:cxn>
              <a:cxn ang="0">
                <a:pos x="1591" y="530"/>
              </a:cxn>
              <a:cxn ang="0">
                <a:pos x="2080" y="0"/>
              </a:cxn>
            </a:cxnLst>
            <a:rect l="0" t="0" r="r" b="b"/>
            <a:pathLst>
              <a:path w="2080" h="1137">
                <a:moveTo>
                  <a:pt x="0" y="50"/>
                </a:moveTo>
                <a:cubicBezTo>
                  <a:pt x="106" y="136"/>
                  <a:pt x="471" y="453"/>
                  <a:pt x="645" y="564"/>
                </a:cubicBezTo>
                <a:cubicBezTo>
                  <a:pt x="819" y="675"/>
                  <a:pt x="960" y="620"/>
                  <a:pt x="1043" y="715"/>
                </a:cubicBezTo>
                <a:cubicBezTo>
                  <a:pt x="1126" y="810"/>
                  <a:pt x="1108" y="1129"/>
                  <a:pt x="1144" y="1133"/>
                </a:cubicBezTo>
                <a:cubicBezTo>
                  <a:pt x="1180" y="1137"/>
                  <a:pt x="1184" y="837"/>
                  <a:pt x="1258" y="737"/>
                </a:cubicBezTo>
                <a:cubicBezTo>
                  <a:pt x="1332" y="637"/>
                  <a:pt x="1454" y="653"/>
                  <a:pt x="1591" y="530"/>
                </a:cubicBezTo>
                <a:cubicBezTo>
                  <a:pt x="1728" y="407"/>
                  <a:pt x="1978" y="111"/>
                  <a:pt x="208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1820" y="2438400"/>
            <a:ext cx="3286125" cy="1095375"/>
            <a:chOff x="1264" y="1536"/>
            <a:chExt cx="2070" cy="690"/>
          </a:xfrm>
        </p:grpSpPr>
        <p:sp>
          <p:nvSpPr>
            <p:cNvPr id="424966" name="Freeform 6"/>
            <p:cNvSpPr>
              <a:spLocks/>
            </p:cNvSpPr>
            <p:nvPr/>
          </p:nvSpPr>
          <p:spPr bwMode="auto">
            <a:xfrm>
              <a:off x="1604" y="1848"/>
              <a:ext cx="1474" cy="3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5" y="227"/>
                </a:cxn>
                <a:cxn ang="0">
                  <a:pos x="709" y="369"/>
                </a:cxn>
                <a:cxn ang="0">
                  <a:pos x="1134" y="284"/>
                </a:cxn>
                <a:cxn ang="0">
                  <a:pos x="1474" y="0"/>
                </a:cxn>
              </a:cxnLst>
              <a:rect l="0" t="0" r="r" b="b"/>
              <a:pathLst>
                <a:path w="1474" h="378">
                  <a:moveTo>
                    <a:pt x="0" y="0"/>
                  </a:moveTo>
                  <a:cubicBezTo>
                    <a:pt x="68" y="83"/>
                    <a:pt x="137" y="166"/>
                    <a:pt x="255" y="227"/>
                  </a:cubicBezTo>
                  <a:cubicBezTo>
                    <a:pt x="373" y="288"/>
                    <a:pt x="562" y="360"/>
                    <a:pt x="709" y="369"/>
                  </a:cubicBezTo>
                  <a:cubicBezTo>
                    <a:pt x="856" y="378"/>
                    <a:pt x="1006" y="346"/>
                    <a:pt x="1134" y="284"/>
                  </a:cubicBezTo>
                  <a:cubicBezTo>
                    <a:pt x="1262" y="222"/>
                    <a:pt x="1368" y="111"/>
                    <a:pt x="1474" y="0"/>
                  </a:cubicBezTo>
                </a:path>
              </a:pathLst>
            </a:custGeom>
            <a:solidFill>
              <a:srgbClr val="F4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4967" name="Freeform 7"/>
            <p:cNvSpPr>
              <a:spLocks/>
            </p:cNvSpPr>
            <p:nvPr/>
          </p:nvSpPr>
          <p:spPr bwMode="auto">
            <a:xfrm>
              <a:off x="1264" y="1536"/>
              <a:ext cx="2070" cy="68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54" y="426"/>
                </a:cxn>
                <a:cxn ang="0">
                  <a:pos x="907" y="652"/>
                </a:cxn>
                <a:cxn ang="0">
                  <a:pos x="1418" y="624"/>
                </a:cxn>
                <a:cxn ang="0">
                  <a:pos x="1786" y="341"/>
                </a:cxn>
                <a:cxn ang="0">
                  <a:pos x="2070" y="0"/>
                </a:cxn>
              </a:cxnLst>
              <a:rect l="0" t="0" r="r" b="b"/>
              <a:pathLst>
                <a:path w="2070" h="685">
                  <a:moveTo>
                    <a:pt x="0" y="29"/>
                  </a:moveTo>
                  <a:cubicBezTo>
                    <a:pt x="151" y="175"/>
                    <a:pt x="303" y="322"/>
                    <a:pt x="454" y="426"/>
                  </a:cubicBezTo>
                  <a:cubicBezTo>
                    <a:pt x="605" y="530"/>
                    <a:pt x="746" y="619"/>
                    <a:pt x="907" y="652"/>
                  </a:cubicBezTo>
                  <a:cubicBezTo>
                    <a:pt x="1068" y="685"/>
                    <a:pt x="1272" y="676"/>
                    <a:pt x="1418" y="624"/>
                  </a:cubicBezTo>
                  <a:cubicBezTo>
                    <a:pt x="1564" y="572"/>
                    <a:pt x="1677" y="445"/>
                    <a:pt x="1786" y="341"/>
                  </a:cubicBezTo>
                  <a:cubicBezTo>
                    <a:pt x="1895" y="237"/>
                    <a:pt x="1982" y="118"/>
                    <a:pt x="207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24968" name="Freeform 8"/>
          <p:cNvSpPr>
            <a:spLocks/>
          </p:cNvSpPr>
          <p:nvPr/>
        </p:nvSpPr>
        <p:spPr bwMode="auto">
          <a:xfrm>
            <a:off x="3478870" y="2947988"/>
            <a:ext cx="2308225" cy="1290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9" y="240"/>
              </a:cxn>
              <a:cxn ang="0">
                <a:pos x="717" y="391"/>
              </a:cxn>
              <a:cxn ang="0">
                <a:pos x="818" y="809"/>
              </a:cxn>
              <a:cxn ang="0">
                <a:pos x="932" y="413"/>
              </a:cxn>
              <a:cxn ang="0">
                <a:pos x="1265" y="206"/>
              </a:cxn>
              <a:cxn ang="0">
                <a:pos x="1454" y="0"/>
              </a:cxn>
            </a:cxnLst>
            <a:rect l="0" t="0" r="r" b="b"/>
            <a:pathLst>
              <a:path w="1454" h="813">
                <a:moveTo>
                  <a:pt x="0" y="0"/>
                </a:moveTo>
                <a:cubicBezTo>
                  <a:pt x="53" y="41"/>
                  <a:pt x="200" y="175"/>
                  <a:pt x="319" y="240"/>
                </a:cubicBezTo>
                <a:cubicBezTo>
                  <a:pt x="438" y="305"/>
                  <a:pt x="634" y="296"/>
                  <a:pt x="717" y="391"/>
                </a:cubicBezTo>
                <a:cubicBezTo>
                  <a:pt x="800" y="486"/>
                  <a:pt x="782" y="805"/>
                  <a:pt x="818" y="809"/>
                </a:cubicBezTo>
                <a:cubicBezTo>
                  <a:pt x="854" y="813"/>
                  <a:pt x="858" y="513"/>
                  <a:pt x="932" y="413"/>
                </a:cubicBezTo>
                <a:cubicBezTo>
                  <a:pt x="1006" y="313"/>
                  <a:pt x="1178" y="275"/>
                  <a:pt x="1265" y="206"/>
                </a:cubicBezTo>
                <a:cubicBezTo>
                  <a:pt x="1352" y="137"/>
                  <a:pt x="1415" y="43"/>
                  <a:pt x="1454" y="0"/>
                </a:cubicBezTo>
              </a:path>
            </a:pathLst>
          </a:custGeom>
          <a:solidFill>
            <a:srgbClr val="F40000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24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24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animBg="1"/>
      <p:bldP spid="424964" grpId="0" animBg="1"/>
      <p:bldP spid="424964" grpId="1" animBg="1"/>
      <p:bldP spid="424968" grpId="0" animBg="1"/>
      <p:bldP spid="42496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Freeform 2"/>
          <p:cNvSpPr>
            <a:spLocks/>
          </p:cNvSpPr>
          <p:nvPr/>
        </p:nvSpPr>
        <p:spPr bwMode="auto">
          <a:xfrm>
            <a:off x="7092950" y="3943350"/>
            <a:ext cx="584200" cy="1162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" y="680"/>
              </a:cxn>
              <a:cxn ang="0">
                <a:pos x="255" y="311"/>
              </a:cxn>
              <a:cxn ang="0">
                <a:pos x="311" y="85"/>
              </a:cxn>
              <a:cxn ang="0">
                <a:pos x="368" y="0"/>
              </a:cxn>
            </a:cxnLst>
            <a:rect l="0" t="0" r="r" b="b"/>
            <a:pathLst>
              <a:path w="368" h="732">
                <a:moveTo>
                  <a:pt x="0" y="0"/>
                </a:moveTo>
                <a:cubicBezTo>
                  <a:pt x="49" y="314"/>
                  <a:pt x="98" y="628"/>
                  <a:pt x="141" y="680"/>
                </a:cubicBezTo>
                <a:cubicBezTo>
                  <a:pt x="184" y="732"/>
                  <a:pt x="227" y="410"/>
                  <a:pt x="255" y="311"/>
                </a:cubicBezTo>
                <a:cubicBezTo>
                  <a:pt x="283" y="212"/>
                  <a:pt x="292" y="137"/>
                  <a:pt x="311" y="85"/>
                </a:cubicBezTo>
                <a:cubicBezTo>
                  <a:pt x="330" y="33"/>
                  <a:pt x="358" y="14"/>
                  <a:pt x="368" y="0"/>
                </a:cubicBezTo>
              </a:path>
            </a:pathLst>
          </a:custGeom>
          <a:solidFill>
            <a:srgbClr val="F4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7747" name="Freeform 3"/>
          <p:cNvSpPr>
            <a:spLocks/>
          </p:cNvSpPr>
          <p:nvPr/>
        </p:nvSpPr>
        <p:spPr bwMode="auto">
          <a:xfrm>
            <a:off x="1016000" y="2997200"/>
            <a:ext cx="946150" cy="2160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9" y="1361"/>
              </a:cxn>
              <a:cxn ang="0">
                <a:pos x="596" y="0"/>
              </a:cxn>
            </a:cxnLst>
            <a:rect l="0" t="0" r="r" b="b"/>
            <a:pathLst>
              <a:path w="596" h="1361">
                <a:moveTo>
                  <a:pt x="0" y="0"/>
                </a:moveTo>
                <a:cubicBezTo>
                  <a:pt x="50" y="680"/>
                  <a:pt x="100" y="1361"/>
                  <a:pt x="199" y="1361"/>
                </a:cubicBezTo>
                <a:cubicBezTo>
                  <a:pt x="298" y="1361"/>
                  <a:pt x="520" y="217"/>
                  <a:pt x="596" y="0"/>
                </a:cubicBezTo>
              </a:path>
            </a:pathLst>
          </a:custGeom>
          <a:solidFill>
            <a:srgbClr val="F4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5759450" cy="765175"/>
          </a:xfrm>
        </p:spPr>
        <p:txBody>
          <a:bodyPr/>
          <a:lstStyle/>
          <a:p>
            <a:r>
              <a:rPr lang="en-US" dirty="0">
                <a:latin typeface="+mj-lt"/>
              </a:rPr>
              <a:t>Spill most of the atoms:</a:t>
            </a: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0" y="6457890"/>
            <a:ext cx="71983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“laser culling of atoms”: M.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Raizen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et al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.,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Phys. Rev. A 80, 030302(R)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527050" y="5918200"/>
            <a:ext cx="5974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What is the population of the ground state?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7751" name="Freeform 7"/>
          <p:cNvSpPr>
            <a:spLocks/>
          </p:cNvSpPr>
          <p:nvPr/>
        </p:nvSpPr>
        <p:spPr bwMode="auto">
          <a:xfrm>
            <a:off x="1016000" y="2997200"/>
            <a:ext cx="938213" cy="2163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99" y="1363"/>
              </a:cxn>
              <a:cxn ang="0">
                <a:pos x="591" y="0"/>
              </a:cxn>
            </a:cxnLst>
            <a:rect l="0" t="0" r="r" b="b"/>
            <a:pathLst>
              <a:path w="591" h="1363">
                <a:moveTo>
                  <a:pt x="0" y="3"/>
                </a:moveTo>
                <a:cubicBezTo>
                  <a:pt x="45" y="683"/>
                  <a:pt x="101" y="1363"/>
                  <a:pt x="199" y="1363"/>
                </a:cubicBezTo>
                <a:cubicBezTo>
                  <a:pt x="297" y="1363"/>
                  <a:pt x="509" y="284"/>
                  <a:pt x="591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3086100" y="1917700"/>
            <a:ext cx="18907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Use a magnetic field gradient to spill:</a:t>
            </a:r>
          </a:p>
        </p:txBody>
      </p:sp>
      <p:sp>
        <p:nvSpPr>
          <p:cNvPr id="287753" name="Line 9"/>
          <p:cNvSpPr>
            <a:spLocks noChangeShapeType="1"/>
          </p:cNvSpPr>
          <p:nvPr/>
        </p:nvSpPr>
        <p:spPr bwMode="auto">
          <a:xfrm>
            <a:off x="3492500" y="3222625"/>
            <a:ext cx="1349375" cy="1665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7754" name="Freeform 10"/>
          <p:cNvSpPr>
            <a:spLocks/>
          </p:cNvSpPr>
          <p:nvPr/>
        </p:nvSpPr>
        <p:spPr bwMode="auto">
          <a:xfrm>
            <a:off x="6958013" y="2862263"/>
            <a:ext cx="1247775" cy="2339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0" y="1362"/>
              </a:cxn>
              <a:cxn ang="0">
                <a:pos x="454" y="673"/>
              </a:cxn>
              <a:cxn ang="0">
                <a:pos x="786" y="1188"/>
              </a:cxn>
            </a:cxnLst>
            <a:rect l="0" t="0" r="r" b="b"/>
            <a:pathLst>
              <a:path w="786" h="1474">
                <a:moveTo>
                  <a:pt x="0" y="0"/>
                </a:moveTo>
                <a:cubicBezTo>
                  <a:pt x="35" y="227"/>
                  <a:pt x="134" y="1250"/>
                  <a:pt x="210" y="1362"/>
                </a:cubicBezTo>
                <a:cubicBezTo>
                  <a:pt x="286" y="1474"/>
                  <a:pt x="358" y="702"/>
                  <a:pt x="454" y="673"/>
                </a:cubicBezTo>
                <a:cubicBezTo>
                  <a:pt x="550" y="644"/>
                  <a:pt x="717" y="1081"/>
                  <a:pt x="786" y="118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7755" name="Text Box 11"/>
          <p:cNvSpPr txBox="1">
            <a:spLocks noChangeArrowheads="1"/>
          </p:cNvSpPr>
          <p:nvPr/>
        </p:nvSpPr>
        <p:spPr bwMode="auto">
          <a:xfrm>
            <a:off x="836613" y="2008188"/>
            <a:ext cx="1485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  <a:cs typeface="Calibri" pitchFamily="34" charset="0"/>
              </a:rPr>
              <a:t>Lower trap depth</a:t>
            </a:r>
          </a:p>
        </p:txBody>
      </p:sp>
      <p:sp>
        <p:nvSpPr>
          <p:cNvPr id="287756" name="Text Box 12"/>
          <p:cNvSpPr txBox="1">
            <a:spLocks noChangeArrowheads="1"/>
          </p:cNvSpPr>
          <p:nvPr/>
        </p:nvSpPr>
        <p:spPr bwMode="auto">
          <a:xfrm>
            <a:off x="3949700" y="5162550"/>
            <a:ext cx="792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µ x B</a:t>
            </a:r>
          </a:p>
        </p:txBody>
      </p:sp>
      <p:sp>
        <p:nvSpPr>
          <p:cNvPr id="287757" name="AutoShape 13"/>
          <p:cNvSpPr>
            <a:spLocks noChangeArrowheads="1"/>
          </p:cNvSpPr>
          <p:nvPr/>
        </p:nvSpPr>
        <p:spPr bwMode="auto">
          <a:xfrm>
            <a:off x="5697538" y="3808413"/>
            <a:ext cx="765175" cy="315912"/>
          </a:xfrm>
          <a:prstGeom prst="rightArrow">
            <a:avLst>
              <a:gd name="adj1" fmla="val 50000"/>
              <a:gd name="adj2" fmla="val 605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>
            <a:off x="7137400" y="4167188"/>
            <a:ext cx="404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7759" name="Line 15"/>
          <p:cNvSpPr>
            <a:spLocks noChangeShapeType="1"/>
          </p:cNvSpPr>
          <p:nvPr/>
        </p:nvSpPr>
        <p:spPr bwMode="auto">
          <a:xfrm>
            <a:off x="7137400" y="4348163"/>
            <a:ext cx="404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7760" name="Line 16"/>
          <p:cNvSpPr>
            <a:spLocks noChangeShapeType="1"/>
          </p:cNvSpPr>
          <p:nvPr/>
        </p:nvSpPr>
        <p:spPr bwMode="auto">
          <a:xfrm>
            <a:off x="7181850" y="4573588"/>
            <a:ext cx="3159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7761" name="Line 17"/>
          <p:cNvSpPr>
            <a:spLocks noChangeShapeType="1"/>
          </p:cNvSpPr>
          <p:nvPr/>
        </p:nvSpPr>
        <p:spPr bwMode="auto">
          <a:xfrm>
            <a:off x="7227888" y="4797425"/>
            <a:ext cx="179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7762" name="Line 18"/>
          <p:cNvSpPr>
            <a:spLocks noChangeShapeType="1"/>
          </p:cNvSpPr>
          <p:nvPr/>
        </p:nvSpPr>
        <p:spPr bwMode="auto">
          <a:xfrm>
            <a:off x="7092950" y="3987800"/>
            <a:ext cx="539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7763" name="Line 19"/>
          <p:cNvSpPr>
            <a:spLocks noChangeShapeType="1"/>
          </p:cNvSpPr>
          <p:nvPr/>
        </p:nvSpPr>
        <p:spPr bwMode="auto">
          <a:xfrm>
            <a:off x="2727325" y="3673475"/>
            <a:ext cx="0" cy="989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7764" name="Line 20"/>
          <p:cNvSpPr>
            <a:spLocks noChangeShapeType="1"/>
          </p:cNvSpPr>
          <p:nvPr/>
        </p:nvSpPr>
        <p:spPr bwMode="auto">
          <a:xfrm>
            <a:off x="2232025" y="4122738"/>
            <a:ext cx="9445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482600" y="5384800"/>
            <a:ext cx="1645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~200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atoms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661150" y="5456535"/>
            <a:ext cx="174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~2-10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atoms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8775" y="41275"/>
            <a:ext cx="7343775" cy="765175"/>
          </a:xfrm>
        </p:spPr>
        <p:txBody>
          <a:bodyPr/>
          <a:lstStyle/>
          <a:p>
            <a:r>
              <a:rPr lang="de-DE" dirty="0" smtClean="0"/>
              <a:t>Atoms in a </a:t>
            </a:r>
            <a:r>
              <a:rPr lang="de-DE" dirty="0" err="1" smtClean="0"/>
              <a:t>microtrap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349250" y="1250950"/>
            <a:ext cx="720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Transfer a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few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100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atoms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into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tightly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focused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trap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(~1.8µm in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size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1" name="Gruppieren 30"/>
          <p:cNvGrpSpPr/>
          <p:nvPr/>
        </p:nvGrpSpPr>
        <p:grpSpPr>
          <a:xfrm>
            <a:off x="560450" y="2168860"/>
            <a:ext cx="4622800" cy="3625725"/>
            <a:chOff x="2082800" y="2184400"/>
            <a:chExt cx="2266950" cy="177800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082800" y="2628900"/>
              <a:ext cx="226695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082800" y="3251200"/>
              <a:ext cx="2266950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082800" y="2184400"/>
              <a:ext cx="226695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Pfeil nach links und oben 26"/>
            <p:cNvSpPr/>
            <p:nvPr/>
          </p:nvSpPr>
          <p:spPr>
            <a:xfrm rot="5400000">
              <a:off x="2171700" y="3444871"/>
              <a:ext cx="428628" cy="428628"/>
            </a:xfrm>
            <a:prstGeom prst="leftUpArrow">
              <a:avLst>
                <a:gd name="adj1" fmla="val 15306"/>
                <a:gd name="adj2" fmla="val 7653"/>
                <a:gd name="adj3" fmla="val 2966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Textfeld 31"/>
          <p:cNvSpPr txBox="1"/>
          <p:nvPr/>
        </p:nvSpPr>
        <p:spPr>
          <a:xfrm rot="16200000">
            <a:off x="-188667" y="5007128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Calibri" pitchFamily="34" charset="0"/>
                <a:cs typeface="Calibri" pitchFamily="34" charset="0"/>
              </a:rPr>
              <a:t>100µm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49350" y="5813760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Calibri" pitchFamily="34" charset="0"/>
                <a:cs typeface="Calibri" pitchFamily="34" charset="0"/>
              </a:rPr>
              <a:t>100µm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46675" y="6129300"/>
            <a:ext cx="6871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We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use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infrared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emission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green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laser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pointer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! (1064nm)</a:t>
            </a:r>
          </a:p>
          <a:p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07115" y="2078850"/>
            <a:ext cx="2610290" cy="387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-27384"/>
            <a:ext cx="5976937" cy="1143000"/>
          </a:xfrm>
        </p:spPr>
        <p:txBody>
          <a:bodyPr/>
          <a:lstStyle/>
          <a:p>
            <a:r>
              <a:rPr lang="de-DE" sz="3600" dirty="0" err="1" smtClean="0"/>
              <a:t>Detection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single</a:t>
            </a:r>
            <a:r>
              <a:rPr lang="de-DE" sz="3600" dirty="0" smtClean="0"/>
              <a:t> </a:t>
            </a:r>
            <a:r>
              <a:rPr lang="de-DE" sz="3600" dirty="0" err="1" smtClean="0"/>
              <a:t>atoms</a:t>
            </a:r>
            <a:endParaRPr lang="de-DE" sz="3600" dirty="0"/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85720" y="1571612"/>
            <a:ext cx="77895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 smtClean="0">
                <a:latin typeface="Calibri" pitchFamily="34" charset="0"/>
                <a:cs typeface="Calibri" pitchFamily="34" charset="0"/>
              </a:rPr>
              <a:t>Measure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  <a:cs typeface="Calibri" pitchFamily="34" charset="0"/>
              </a:rPr>
              <a:t>fluorescence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  <a:cs typeface="Calibri" pitchFamily="34" charset="0"/>
              </a:rPr>
              <a:t>signal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  <a:cs typeface="Calibri" pitchFamily="34" charset="0"/>
              </a:rPr>
              <a:t>single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  <a:cs typeface="Calibri" pitchFamily="34" charset="0"/>
              </a:rPr>
              <a:t>atoms</a:t>
            </a:r>
            <a:r>
              <a:rPr lang="de-DE" dirty="0">
                <a:latin typeface="Calibri" pitchFamily="34" charset="0"/>
                <a:cs typeface="Calibri" pitchFamily="34" charset="0"/>
              </a:rPr>
              <a:t> in a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compressed</a:t>
            </a:r>
            <a:endParaRPr lang="de-DE" dirty="0">
              <a:latin typeface="Calibri" pitchFamily="34" charset="0"/>
              <a:cs typeface="Calibri" pitchFamily="34" charset="0"/>
            </a:endParaRPr>
          </a:p>
          <a:p>
            <a:r>
              <a:rPr lang="de-DE" dirty="0" err="1">
                <a:latin typeface="Calibri" pitchFamily="34" charset="0"/>
                <a:cs typeface="Calibri" pitchFamily="34" charset="0"/>
              </a:rPr>
              <a:t>Magneto-optical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  <a:cs typeface="Calibri" pitchFamily="34" charset="0"/>
              </a:rPr>
              <a:t>trap</a:t>
            </a:r>
            <a:r>
              <a:rPr lang="de-DE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5190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2852936"/>
            <a:ext cx="7380312" cy="30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858" name="Object 2"/>
          <p:cNvGraphicFramePr>
            <a:graphicFrameLocks noChangeAspect="1"/>
          </p:cNvGraphicFramePr>
          <p:nvPr/>
        </p:nvGraphicFramePr>
        <p:xfrm>
          <a:off x="4857752" y="3214686"/>
          <a:ext cx="4176712" cy="3197225"/>
        </p:xfrm>
        <a:graphic>
          <a:graphicData uri="http://schemas.openxmlformats.org/presentationml/2006/ole">
            <p:oleObj spid="_x0000_s1096706" name="Graph" r:id="rId3" imgW="3900960" imgH="2986560" progId="Origin50.Graph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813" y="-27384"/>
            <a:ext cx="5976937" cy="1143000"/>
          </a:xfrm>
        </p:spPr>
        <p:txBody>
          <a:bodyPr/>
          <a:lstStyle/>
          <a:p>
            <a:r>
              <a:rPr lang="de-DE" sz="3600" dirty="0" err="1" smtClean="0"/>
              <a:t>Detection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single</a:t>
            </a:r>
            <a:r>
              <a:rPr lang="de-DE" sz="3600" dirty="0" smtClean="0"/>
              <a:t> </a:t>
            </a:r>
            <a:r>
              <a:rPr lang="de-DE" sz="3600" dirty="0" err="1" smtClean="0"/>
              <a:t>atoms</a:t>
            </a:r>
            <a:endParaRPr lang="de-DE" sz="3600" dirty="0"/>
          </a:p>
        </p:txBody>
      </p:sp>
      <p:pic>
        <p:nvPicPr>
          <p:cNvPr id="6" name="Inhaltsplatzhalter 5" descr="motoriris_guppy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642910" y="1714488"/>
            <a:ext cx="4152376" cy="3357586"/>
          </a:xfrm>
        </p:spPr>
      </p:pic>
      <p:pic>
        <p:nvPicPr>
          <p:cNvPr id="7" name="Grafik 6" descr="single atom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00760" y="1669483"/>
            <a:ext cx="1770563" cy="171451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237185" y="1313765"/>
            <a:ext cx="194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Calibri" pitchFamily="34" charset="0"/>
                <a:cs typeface="Calibri" pitchFamily="34" charset="0"/>
              </a:rPr>
              <a:t>1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atom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MOT</a:t>
            </a:r>
            <a:endParaRPr lang="de-DE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36685" y="5409220"/>
            <a:ext cx="2640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Motorized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irises</a:t>
            </a:r>
            <a:endParaRPr lang="de-DE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control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beam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diameter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2636785" y="4149080"/>
            <a:ext cx="1215135" cy="1125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-18510" y="1133745"/>
            <a:ext cx="6036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Calibri" pitchFamily="34" charset="0"/>
                <a:cs typeface="Calibri" pitchFamily="34" charset="0"/>
              </a:rPr>
              <a:t>Essential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ingredients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: Low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background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MOT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lifetime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matter we deal with</a:t>
            </a:r>
            <a:endParaRPr lang="en-US" dirty="0"/>
          </a:p>
        </p:txBody>
      </p:sp>
      <p:sp>
        <p:nvSpPr>
          <p:cNvPr id="457734" name="Oval 6"/>
          <p:cNvSpPr>
            <a:spLocks noChangeAspect="1" noChangeArrowheads="1"/>
          </p:cNvSpPr>
          <p:nvPr/>
        </p:nvSpPr>
        <p:spPr bwMode="auto">
          <a:xfrm>
            <a:off x="1582529" y="2251057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36" name="Oval 8"/>
          <p:cNvSpPr>
            <a:spLocks noChangeAspect="1" noChangeArrowheads="1"/>
          </p:cNvSpPr>
          <p:nvPr/>
        </p:nvSpPr>
        <p:spPr bwMode="auto">
          <a:xfrm>
            <a:off x="1300796" y="4116472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37" name="Oval 9"/>
          <p:cNvSpPr>
            <a:spLocks noChangeAspect="1" noChangeArrowheads="1"/>
          </p:cNvSpPr>
          <p:nvPr/>
        </p:nvSpPr>
        <p:spPr bwMode="auto">
          <a:xfrm>
            <a:off x="1074555" y="3685335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38" name="Oval 10"/>
          <p:cNvSpPr>
            <a:spLocks noChangeAspect="1" noChangeArrowheads="1"/>
          </p:cNvSpPr>
          <p:nvPr/>
        </p:nvSpPr>
        <p:spPr bwMode="auto">
          <a:xfrm>
            <a:off x="393700" y="2906300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39" name="Oval 11"/>
          <p:cNvSpPr>
            <a:spLocks noChangeAspect="1" noChangeArrowheads="1"/>
          </p:cNvSpPr>
          <p:nvPr/>
        </p:nvSpPr>
        <p:spPr bwMode="auto">
          <a:xfrm>
            <a:off x="3255853" y="2430342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40" name="Oval 12"/>
          <p:cNvSpPr>
            <a:spLocks noChangeAspect="1" noChangeArrowheads="1"/>
          </p:cNvSpPr>
          <p:nvPr/>
        </p:nvSpPr>
        <p:spPr bwMode="auto">
          <a:xfrm>
            <a:off x="1466655" y="3332280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42" name="Oval 14"/>
          <p:cNvSpPr>
            <a:spLocks noChangeAspect="1" noChangeArrowheads="1"/>
          </p:cNvSpPr>
          <p:nvPr/>
        </p:nvSpPr>
        <p:spPr bwMode="auto">
          <a:xfrm>
            <a:off x="955032" y="4014024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44" name="Oval 16"/>
          <p:cNvSpPr>
            <a:spLocks noChangeAspect="1" noChangeArrowheads="1"/>
          </p:cNvSpPr>
          <p:nvPr/>
        </p:nvSpPr>
        <p:spPr bwMode="auto">
          <a:xfrm>
            <a:off x="2030741" y="2519984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46" name="Oval 18"/>
          <p:cNvSpPr>
            <a:spLocks noChangeAspect="1" noChangeArrowheads="1"/>
          </p:cNvSpPr>
          <p:nvPr/>
        </p:nvSpPr>
        <p:spPr bwMode="auto">
          <a:xfrm>
            <a:off x="3435138" y="4462236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47" name="Oval 19"/>
          <p:cNvSpPr>
            <a:spLocks noChangeAspect="1" noChangeArrowheads="1"/>
          </p:cNvSpPr>
          <p:nvPr/>
        </p:nvSpPr>
        <p:spPr bwMode="auto">
          <a:xfrm>
            <a:off x="2096725" y="4412400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48" name="Oval 20"/>
          <p:cNvSpPr>
            <a:spLocks noChangeAspect="1" noChangeArrowheads="1"/>
          </p:cNvSpPr>
          <p:nvPr/>
        </p:nvSpPr>
        <p:spPr bwMode="auto">
          <a:xfrm>
            <a:off x="4092516" y="2968196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50" name="Oval 22"/>
          <p:cNvSpPr>
            <a:spLocks noChangeAspect="1" noChangeArrowheads="1"/>
          </p:cNvSpPr>
          <p:nvPr/>
        </p:nvSpPr>
        <p:spPr bwMode="auto">
          <a:xfrm>
            <a:off x="3883350" y="3774978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51" name="Oval 23"/>
          <p:cNvSpPr>
            <a:spLocks noChangeAspect="1" noChangeArrowheads="1"/>
          </p:cNvSpPr>
          <p:nvPr/>
        </p:nvSpPr>
        <p:spPr bwMode="auto">
          <a:xfrm>
            <a:off x="2571797" y="2997010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53" name="Oval 25"/>
          <p:cNvSpPr>
            <a:spLocks noChangeAspect="1" noChangeArrowheads="1"/>
          </p:cNvSpPr>
          <p:nvPr/>
        </p:nvSpPr>
        <p:spPr bwMode="auto">
          <a:xfrm>
            <a:off x="695710" y="2958592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54" name="Oval 26"/>
          <p:cNvSpPr>
            <a:spLocks noChangeAspect="1" noChangeArrowheads="1"/>
          </p:cNvSpPr>
          <p:nvPr/>
        </p:nvSpPr>
        <p:spPr bwMode="auto">
          <a:xfrm>
            <a:off x="715986" y="3565812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55" name="Oval 27"/>
          <p:cNvSpPr>
            <a:spLocks noChangeAspect="1" noChangeArrowheads="1"/>
          </p:cNvSpPr>
          <p:nvPr/>
        </p:nvSpPr>
        <p:spPr bwMode="auto">
          <a:xfrm>
            <a:off x="3106449" y="2818792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56" name="Oval 28"/>
          <p:cNvSpPr>
            <a:spLocks noChangeAspect="1" noChangeArrowheads="1"/>
          </p:cNvSpPr>
          <p:nvPr/>
        </p:nvSpPr>
        <p:spPr bwMode="auto">
          <a:xfrm>
            <a:off x="1074555" y="2549865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57" name="Oval 29"/>
          <p:cNvSpPr>
            <a:spLocks noChangeAspect="1" noChangeArrowheads="1"/>
          </p:cNvSpPr>
          <p:nvPr/>
        </p:nvSpPr>
        <p:spPr bwMode="auto">
          <a:xfrm>
            <a:off x="1694582" y="4570020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59" name="Oval 31"/>
          <p:cNvSpPr>
            <a:spLocks noChangeAspect="1" noChangeArrowheads="1"/>
          </p:cNvSpPr>
          <p:nvPr/>
        </p:nvSpPr>
        <p:spPr bwMode="auto">
          <a:xfrm>
            <a:off x="2000860" y="1982130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60" name="Oval 32"/>
          <p:cNvSpPr>
            <a:spLocks noChangeAspect="1" noChangeArrowheads="1"/>
          </p:cNvSpPr>
          <p:nvPr/>
        </p:nvSpPr>
        <p:spPr bwMode="auto">
          <a:xfrm>
            <a:off x="3285734" y="4850686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64" name="Oval 36"/>
          <p:cNvSpPr>
            <a:spLocks noChangeAspect="1" noChangeArrowheads="1"/>
          </p:cNvSpPr>
          <p:nvPr/>
        </p:nvSpPr>
        <p:spPr bwMode="auto">
          <a:xfrm>
            <a:off x="2096725" y="3287275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65" name="Oval 37"/>
          <p:cNvSpPr>
            <a:spLocks noChangeAspect="1" noChangeArrowheads="1"/>
          </p:cNvSpPr>
          <p:nvPr/>
        </p:nvSpPr>
        <p:spPr bwMode="auto">
          <a:xfrm>
            <a:off x="2546775" y="3647315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66" name="Oval 38"/>
          <p:cNvSpPr>
            <a:spLocks noChangeAspect="1" noChangeArrowheads="1"/>
          </p:cNvSpPr>
          <p:nvPr/>
        </p:nvSpPr>
        <p:spPr bwMode="auto">
          <a:xfrm>
            <a:off x="3176883" y="4056711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72" name="Oval 44"/>
          <p:cNvSpPr>
            <a:spLocks noChangeAspect="1" noChangeArrowheads="1"/>
          </p:cNvSpPr>
          <p:nvPr/>
        </p:nvSpPr>
        <p:spPr bwMode="auto">
          <a:xfrm>
            <a:off x="745867" y="2669388"/>
            <a:ext cx="199561" cy="1984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73" name="Oval 45"/>
          <p:cNvSpPr>
            <a:spLocks noChangeAspect="1" noChangeArrowheads="1"/>
          </p:cNvSpPr>
          <p:nvPr/>
        </p:nvSpPr>
        <p:spPr bwMode="auto">
          <a:xfrm>
            <a:off x="745867" y="4253070"/>
            <a:ext cx="199561" cy="1984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74" name="Oval 46"/>
          <p:cNvSpPr>
            <a:spLocks noChangeAspect="1" noChangeArrowheads="1"/>
          </p:cNvSpPr>
          <p:nvPr/>
        </p:nvSpPr>
        <p:spPr bwMode="auto">
          <a:xfrm>
            <a:off x="2996825" y="3467295"/>
            <a:ext cx="199561" cy="1984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75" name="Oval 47"/>
          <p:cNvSpPr>
            <a:spLocks noChangeAspect="1" noChangeArrowheads="1"/>
          </p:cNvSpPr>
          <p:nvPr/>
        </p:nvSpPr>
        <p:spPr bwMode="auto">
          <a:xfrm>
            <a:off x="1664701" y="2755829"/>
            <a:ext cx="199561" cy="1984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76" name="Oval 48"/>
          <p:cNvSpPr>
            <a:spLocks noChangeAspect="1" noChangeArrowheads="1"/>
          </p:cNvSpPr>
          <p:nvPr/>
        </p:nvSpPr>
        <p:spPr bwMode="auto">
          <a:xfrm>
            <a:off x="1871700" y="4007355"/>
            <a:ext cx="199561" cy="1984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77" name="Oval 49"/>
          <p:cNvSpPr>
            <a:spLocks noChangeAspect="1" noChangeArrowheads="1"/>
          </p:cNvSpPr>
          <p:nvPr/>
        </p:nvSpPr>
        <p:spPr bwMode="auto">
          <a:xfrm>
            <a:off x="3704065" y="2788911"/>
            <a:ext cx="199561" cy="1984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80" name="Oval 52"/>
          <p:cNvSpPr>
            <a:spLocks noChangeAspect="1" noChangeArrowheads="1"/>
          </p:cNvSpPr>
          <p:nvPr/>
        </p:nvSpPr>
        <p:spPr bwMode="auto">
          <a:xfrm>
            <a:off x="2568595" y="2310819"/>
            <a:ext cx="199561" cy="1984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81" name="Oval 53"/>
          <p:cNvSpPr>
            <a:spLocks noChangeAspect="1" noChangeArrowheads="1"/>
          </p:cNvSpPr>
          <p:nvPr/>
        </p:nvSpPr>
        <p:spPr bwMode="auto">
          <a:xfrm>
            <a:off x="3446875" y="3422290"/>
            <a:ext cx="199561" cy="1984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57784" name="Oval 56"/>
          <p:cNvSpPr>
            <a:spLocks noChangeAspect="1" noChangeArrowheads="1"/>
          </p:cNvSpPr>
          <p:nvPr/>
        </p:nvSpPr>
        <p:spPr bwMode="auto">
          <a:xfrm>
            <a:off x="2816805" y="4232380"/>
            <a:ext cx="199561" cy="1984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53" name="Inhaltsplatzhalter 2"/>
          <p:cNvSpPr>
            <a:spLocks noGrp="1"/>
          </p:cNvSpPr>
          <p:nvPr>
            <p:ph idx="1"/>
          </p:nvPr>
        </p:nvSpPr>
        <p:spPr>
          <a:xfrm>
            <a:off x="4483100" y="2046677"/>
            <a:ext cx="5003800" cy="2725763"/>
          </a:xfrm>
        </p:spPr>
        <p:txBody>
          <a:bodyPr/>
          <a:lstStyle/>
          <a:p>
            <a:r>
              <a:rPr lang="de-DE" i="1" dirty="0" smtClean="0"/>
              <a:t>T</a:t>
            </a:r>
            <a:r>
              <a:rPr lang="de-DE" dirty="0" smtClean="0"/>
              <a:t>=40nK … 1µK</a:t>
            </a:r>
          </a:p>
          <a:p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i="1" dirty="0" smtClean="0"/>
              <a:t>n</a:t>
            </a:r>
            <a:r>
              <a:rPr lang="de-DE" dirty="0" smtClean="0"/>
              <a:t>=10</a:t>
            </a:r>
            <a:r>
              <a:rPr lang="de-DE" baseline="30000" dirty="0" smtClean="0"/>
              <a:t>9</a:t>
            </a:r>
            <a:r>
              <a:rPr lang="de-DE" dirty="0" smtClean="0"/>
              <a:t> … 10</a:t>
            </a:r>
            <a:r>
              <a:rPr lang="de-DE" baseline="30000" dirty="0" smtClean="0"/>
              <a:t>14</a:t>
            </a:r>
            <a:r>
              <a:rPr lang="de-DE" dirty="0" smtClean="0"/>
              <a:t>cm</a:t>
            </a:r>
            <a:r>
              <a:rPr lang="de-DE" baseline="30000" dirty="0" smtClean="0"/>
              <a:t>-3</a:t>
            </a:r>
            <a:endParaRPr lang="de-DE" dirty="0" smtClean="0"/>
          </a:p>
          <a:p>
            <a:r>
              <a:rPr lang="de-DE" dirty="0" smtClean="0"/>
              <a:t>Pressures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10</a:t>
            </a:r>
            <a:r>
              <a:rPr lang="de-DE" baseline="30000" dirty="0" smtClean="0"/>
              <a:t>-17</a:t>
            </a:r>
            <a:r>
              <a:rPr lang="de-DE" dirty="0" smtClean="0"/>
              <a:t>mbar</a:t>
            </a:r>
          </a:p>
          <a:p>
            <a:r>
              <a:rPr lang="de-DE" i="1" dirty="0" err="1" smtClean="0"/>
              <a:t>k</a:t>
            </a:r>
            <a:r>
              <a:rPr lang="de-DE" baseline="-25000" dirty="0" err="1" smtClean="0"/>
              <a:t>B</a:t>
            </a:r>
            <a:r>
              <a:rPr lang="de-DE" i="1" dirty="0" err="1" smtClean="0"/>
              <a:t>T</a:t>
            </a:r>
            <a:r>
              <a:rPr lang="de-DE" dirty="0" smtClean="0"/>
              <a:t> ~ 5peV</a:t>
            </a:r>
          </a:p>
          <a:p>
            <a:r>
              <a:rPr lang="de-DE" dirty="0" err="1" smtClean="0"/>
              <a:t>Extremely</a:t>
            </a:r>
            <a:r>
              <a:rPr lang="de-DE" dirty="0" smtClean="0"/>
              <a:t> </a:t>
            </a:r>
            <a:r>
              <a:rPr lang="de-DE" dirty="0" err="1" smtClean="0"/>
              <a:t>dilute</a:t>
            </a:r>
            <a:r>
              <a:rPr lang="de-DE" dirty="0" smtClean="0"/>
              <a:t> </a:t>
            </a:r>
            <a:r>
              <a:rPr lang="de-DE" dirty="0" err="1" smtClean="0"/>
              <a:t>gases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strongly</a:t>
            </a:r>
            <a:r>
              <a:rPr lang="de-DE" dirty="0" smtClean="0"/>
              <a:t> </a:t>
            </a:r>
            <a:r>
              <a:rPr lang="de-DE" dirty="0" err="1" smtClean="0"/>
              <a:t>interacting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2456765" y="5589240"/>
            <a:ext cx="39666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latin typeface="Calibri" pitchFamily="34" charset="0"/>
                <a:cs typeface="Calibri" pitchFamily="34" charset="0"/>
              </a:rPr>
              <a:t>Extreme matter!</a:t>
            </a:r>
            <a:endParaRPr lang="de-DE" sz="44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813" y="-27384"/>
            <a:ext cx="5976937" cy="1143000"/>
          </a:xfrm>
        </p:spPr>
        <p:txBody>
          <a:bodyPr/>
          <a:lstStyle/>
          <a:p>
            <a:r>
              <a:rPr lang="de-DE" sz="3600" dirty="0" err="1" smtClean="0"/>
              <a:t>Detection</a:t>
            </a:r>
            <a:r>
              <a:rPr lang="de-DE" sz="3600" dirty="0" smtClean="0"/>
              <a:t> </a:t>
            </a:r>
            <a:r>
              <a:rPr lang="de-DE" sz="3600" dirty="0" err="1" smtClean="0"/>
              <a:t>fidelity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746575" y="6117685"/>
            <a:ext cx="702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Calibri" pitchFamily="34" charset="0"/>
                <a:cs typeface="Calibri" pitchFamily="34" charset="0"/>
              </a:rPr>
              <a:t>Let‘s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prepare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ultracold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few-fermions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systems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!  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2147" name="Object 3"/>
          <p:cNvGraphicFramePr>
            <a:graphicFrameLocks noChangeAspect="1"/>
          </p:cNvGraphicFramePr>
          <p:nvPr/>
        </p:nvGraphicFramePr>
        <p:xfrm>
          <a:off x="611560" y="1757059"/>
          <a:ext cx="6136224" cy="4282231"/>
        </p:xfrm>
        <a:graphic>
          <a:graphicData uri="http://schemas.openxmlformats.org/presentationml/2006/ole">
            <p:oleObj spid="_x0000_s1097730" name="Graph" r:id="rId3" imgW="4156200" imgH="2900160" progId="Origin50.Graph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66555" y="1138680"/>
            <a:ext cx="6705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  <a:cs typeface="Calibri" pitchFamily="34" charset="0"/>
              </a:rPr>
              <a:t> 1-10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atoms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can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be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distinguished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fidelity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&gt; 99,7 %  (3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81590" y="1538790"/>
            <a:ext cx="6660740" cy="20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251520" y="1124744"/>
            <a:ext cx="718190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Spill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atoms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in a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controlled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way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Recapture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prepared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atoms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into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Magneto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Optical Trap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-27384"/>
            <a:ext cx="5976937" cy="1143000"/>
          </a:xfrm>
        </p:spPr>
        <p:txBody>
          <a:bodyPr/>
          <a:lstStyle/>
          <a:p>
            <a:pPr lvl="0"/>
            <a:r>
              <a:rPr kumimoji="0" lang="de-DE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Preparation</a:t>
            </a:r>
            <a:r>
              <a: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de-DE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sequence</a:t>
            </a: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827584" y="594928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0" name="Grafik 29" descr="exp setupv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4231584"/>
            <a:ext cx="4573363" cy="1962666"/>
          </a:xfrm>
          <a:prstGeom prst="rect">
            <a:avLst/>
          </a:prstGeom>
        </p:spPr>
      </p:pic>
      <p:pic>
        <p:nvPicPr>
          <p:cNvPr id="14" name="Grafik 13" descr="tilted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1880" y="1628800"/>
            <a:ext cx="1422105" cy="1807405"/>
          </a:xfrm>
          <a:prstGeom prst="rect">
            <a:avLst/>
          </a:prstGeom>
        </p:spPr>
      </p:pic>
      <p:pic>
        <p:nvPicPr>
          <p:cNvPr id="15" name="Grafik 14" descr="untilted again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4048" y="1700808"/>
            <a:ext cx="2456210" cy="1728192"/>
          </a:xfrm>
          <a:prstGeom prst="rect">
            <a:avLst/>
          </a:prstGeom>
        </p:spPr>
      </p:pic>
      <p:pic>
        <p:nvPicPr>
          <p:cNvPr id="16" name="Grafik 15" descr="untilted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3608" y="1844824"/>
            <a:ext cx="2016224" cy="1426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8599" name="Object 7"/>
          <p:cNvGraphicFramePr>
            <a:graphicFrameLocks noChangeAspect="1"/>
          </p:cNvGraphicFramePr>
          <p:nvPr/>
        </p:nvGraphicFramePr>
        <p:xfrm>
          <a:off x="233610" y="1673805"/>
          <a:ext cx="5013465" cy="3510390"/>
        </p:xfrm>
        <a:graphic>
          <a:graphicData uri="http://schemas.openxmlformats.org/presentationml/2006/ole">
            <p:oleObj spid="_x0000_s878599" name="Graph" r:id="rId3" imgW="4119480" imgH="2884320" progId="Origin50.Graph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Spilling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atoms</a:t>
            </a:r>
            <a:r>
              <a:rPr lang="de-DE" dirty="0" smtClean="0"/>
              <a:t> ….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6190955"/>
            <a:ext cx="8223250" cy="1333500"/>
          </a:xfrm>
        </p:spPr>
        <p:txBody>
          <a:bodyPr/>
          <a:lstStyle/>
          <a:p>
            <a:pPr marL="0" indent="265113"/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control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atom</a:t>
            </a:r>
            <a:r>
              <a:rPr lang="de-DE" sz="2000" dirty="0" smtClean="0"/>
              <a:t> </a:t>
            </a:r>
            <a:r>
              <a:rPr lang="de-DE" sz="2000" dirty="0" err="1" smtClean="0"/>
              <a:t>number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exceptional</a:t>
            </a:r>
            <a:r>
              <a:rPr lang="de-DE" sz="2000" dirty="0" smtClean="0"/>
              <a:t> </a:t>
            </a:r>
            <a:r>
              <a:rPr lang="de-DE" sz="2000" dirty="0" err="1" smtClean="0"/>
              <a:t>precision</a:t>
            </a:r>
            <a:r>
              <a:rPr lang="de-DE" sz="2000" dirty="0" smtClean="0"/>
              <a:t>!</a:t>
            </a:r>
          </a:p>
        </p:txBody>
      </p:sp>
      <p:sp>
        <p:nvSpPr>
          <p:cNvPr id="7" name="Freeform 5"/>
          <p:cNvSpPr>
            <a:spLocks noChangeAspect="1"/>
          </p:cNvSpPr>
          <p:nvPr/>
        </p:nvSpPr>
        <p:spPr bwMode="auto">
          <a:xfrm>
            <a:off x="5466548" y="1672351"/>
            <a:ext cx="2585217" cy="291234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4" y="1134"/>
              </a:cxn>
              <a:cxn ang="0">
                <a:pos x="998" y="0"/>
              </a:cxn>
            </a:cxnLst>
            <a:rect l="0" t="0" r="r" b="b"/>
            <a:pathLst>
              <a:path w="998" h="1134">
                <a:moveTo>
                  <a:pt x="0" y="0"/>
                </a:moveTo>
                <a:cubicBezTo>
                  <a:pt x="144" y="567"/>
                  <a:pt x="288" y="1134"/>
                  <a:pt x="454" y="1134"/>
                </a:cubicBezTo>
                <a:cubicBezTo>
                  <a:pt x="620" y="1134"/>
                  <a:pt x="885" y="182"/>
                  <a:pt x="99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" name="Line 6"/>
          <p:cNvSpPr>
            <a:spLocks noChangeAspect="1" noChangeShapeType="1"/>
          </p:cNvSpPr>
          <p:nvPr/>
        </p:nvSpPr>
        <p:spPr bwMode="auto">
          <a:xfrm flipH="1">
            <a:off x="6242403" y="4196773"/>
            <a:ext cx="76282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" name="Line 7"/>
          <p:cNvSpPr>
            <a:spLocks noChangeAspect="1" noChangeShapeType="1"/>
          </p:cNvSpPr>
          <p:nvPr/>
        </p:nvSpPr>
        <p:spPr bwMode="auto">
          <a:xfrm flipH="1" flipV="1">
            <a:off x="5948563" y="3403548"/>
            <a:ext cx="1405512" cy="28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" name="Line 8"/>
          <p:cNvSpPr>
            <a:spLocks noChangeAspect="1" noChangeShapeType="1"/>
          </p:cNvSpPr>
          <p:nvPr/>
        </p:nvSpPr>
        <p:spPr bwMode="auto">
          <a:xfrm flipH="1">
            <a:off x="5705384" y="2607429"/>
            <a:ext cx="195845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" name="Line 9"/>
          <p:cNvSpPr>
            <a:spLocks noChangeAspect="1" noChangeShapeType="1"/>
          </p:cNvSpPr>
          <p:nvPr/>
        </p:nvSpPr>
        <p:spPr bwMode="auto">
          <a:xfrm flipH="1">
            <a:off x="5514316" y="1814205"/>
            <a:ext cx="2457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14" name="Group 30"/>
          <p:cNvGrpSpPr>
            <a:grpSpLocks/>
          </p:cNvGrpSpPr>
          <p:nvPr/>
        </p:nvGrpSpPr>
        <p:grpSpPr bwMode="auto">
          <a:xfrm>
            <a:off x="6246746" y="3778448"/>
            <a:ext cx="725192" cy="725193"/>
            <a:chOff x="168" y="2356"/>
            <a:chExt cx="501" cy="501"/>
          </a:xfrm>
        </p:grpSpPr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168" y="2356"/>
              <a:ext cx="501" cy="501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4" name="Group 32"/>
            <p:cNvGrpSpPr>
              <a:grpSpLocks/>
            </p:cNvGrpSpPr>
            <p:nvPr/>
          </p:nvGrpSpPr>
          <p:grpSpPr bwMode="auto">
            <a:xfrm>
              <a:off x="442" y="2500"/>
              <a:ext cx="187" cy="187"/>
              <a:chOff x="1050" y="1480"/>
              <a:chExt cx="187" cy="187"/>
            </a:xfrm>
          </p:grpSpPr>
          <p:sp>
            <p:nvSpPr>
              <p:cNvPr id="28" name="Oval 33"/>
              <p:cNvSpPr>
                <a:spLocks noChangeAspect="1" noChangeArrowheads="1"/>
              </p:cNvSpPr>
              <p:nvPr/>
            </p:nvSpPr>
            <p:spPr bwMode="auto">
              <a:xfrm rot="16200000">
                <a:off x="1050" y="1480"/>
                <a:ext cx="187" cy="187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" name="Line 34"/>
              <p:cNvSpPr>
                <a:spLocks noChangeAspect="1" noChangeShapeType="1"/>
              </p:cNvSpPr>
              <p:nvPr/>
            </p:nvSpPr>
            <p:spPr bwMode="auto">
              <a:xfrm>
                <a:off x="1143" y="1508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25" name="Group 35"/>
            <p:cNvGrpSpPr>
              <a:grpSpLocks/>
            </p:cNvGrpSpPr>
            <p:nvPr/>
          </p:nvGrpSpPr>
          <p:grpSpPr bwMode="auto">
            <a:xfrm>
              <a:off x="215" y="2557"/>
              <a:ext cx="187" cy="186"/>
              <a:chOff x="657" y="1695"/>
              <a:chExt cx="187" cy="186"/>
            </a:xfrm>
          </p:grpSpPr>
          <p:sp>
            <p:nvSpPr>
              <p:cNvPr id="26" name="Oval 36"/>
              <p:cNvSpPr>
                <a:spLocks noChangeAspect="1" noChangeArrowheads="1"/>
              </p:cNvSpPr>
              <p:nvPr/>
            </p:nvSpPr>
            <p:spPr bwMode="auto">
              <a:xfrm>
                <a:off x="657" y="1695"/>
                <a:ext cx="187" cy="18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7" name="Line 37"/>
              <p:cNvSpPr>
                <a:spLocks noChangeAspect="1" noChangeShapeType="1"/>
              </p:cNvSpPr>
              <p:nvPr/>
            </p:nvSpPr>
            <p:spPr bwMode="auto">
              <a:xfrm flipV="1">
                <a:off x="752" y="1701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</p:grpSp>
      <p:cxnSp>
        <p:nvCxnSpPr>
          <p:cNvPr id="45" name="Gerade Verbindung mit Pfeil 44"/>
          <p:cNvCxnSpPr/>
          <p:nvPr/>
        </p:nvCxnSpPr>
        <p:spPr>
          <a:xfrm rot="5400000">
            <a:off x="7489024" y="3006725"/>
            <a:ext cx="75565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7986988" y="2598003"/>
            <a:ext cx="1220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1kHz</a:t>
            </a:r>
            <a:br>
              <a:rPr lang="de-DE" dirty="0" smtClean="0">
                <a:latin typeface="Calibri" pitchFamily="34" charset="0"/>
                <a:cs typeface="Calibri" pitchFamily="34" charset="0"/>
              </a:rPr>
            </a:br>
            <a:r>
              <a:rPr lang="de-DE" dirty="0" smtClean="0">
                <a:latin typeface="Calibri" pitchFamily="34" charset="0"/>
                <a:cs typeface="Calibri" pitchFamily="34" charset="0"/>
              </a:rPr>
              <a:t>~400feV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4" name="Gruppieren 53"/>
          <p:cNvGrpSpPr/>
          <p:nvPr/>
        </p:nvGrpSpPr>
        <p:grpSpPr>
          <a:xfrm>
            <a:off x="6300302" y="1403775"/>
            <a:ext cx="887100" cy="2347171"/>
            <a:chOff x="6300302" y="1403775"/>
            <a:chExt cx="887100" cy="2347171"/>
          </a:xfrm>
        </p:grpSpPr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6327805" y="2205027"/>
              <a:ext cx="725192" cy="725192"/>
              <a:chOff x="168" y="2356"/>
              <a:chExt cx="501" cy="501"/>
            </a:xfrm>
          </p:grpSpPr>
          <p:sp>
            <p:nvSpPr>
              <p:cNvPr id="37" name="Oval 15"/>
              <p:cNvSpPr>
                <a:spLocks noChangeArrowheads="1"/>
              </p:cNvSpPr>
              <p:nvPr/>
            </p:nvSpPr>
            <p:spPr bwMode="auto">
              <a:xfrm>
                <a:off x="168" y="2356"/>
                <a:ext cx="501" cy="50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8" name="Group 16"/>
              <p:cNvGrpSpPr>
                <a:grpSpLocks/>
              </p:cNvGrpSpPr>
              <p:nvPr/>
            </p:nvGrpSpPr>
            <p:grpSpPr bwMode="auto">
              <a:xfrm>
                <a:off x="442" y="2500"/>
                <a:ext cx="187" cy="187"/>
                <a:chOff x="1050" y="1480"/>
                <a:chExt cx="187" cy="187"/>
              </a:xfrm>
            </p:grpSpPr>
            <p:sp>
              <p:nvSpPr>
                <p:cNvPr id="42" name="Oval 17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050" y="1480"/>
                  <a:ext cx="187" cy="187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3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1143" y="150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39" name="Group 19"/>
              <p:cNvGrpSpPr>
                <a:grpSpLocks/>
              </p:cNvGrpSpPr>
              <p:nvPr/>
            </p:nvGrpSpPr>
            <p:grpSpPr bwMode="auto">
              <a:xfrm>
                <a:off x="215" y="2557"/>
                <a:ext cx="187" cy="186"/>
                <a:chOff x="657" y="1695"/>
                <a:chExt cx="187" cy="186"/>
              </a:xfrm>
            </p:grpSpPr>
            <p:sp>
              <p:nvSpPr>
                <p:cNvPr id="40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657" y="1695"/>
                  <a:ext cx="187" cy="18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1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2" y="1701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6300302" y="3025753"/>
              <a:ext cx="725193" cy="725193"/>
              <a:chOff x="168" y="2356"/>
              <a:chExt cx="501" cy="501"/>
            </a:xfrm>
          </p:grpSpPr>
          <p:sp>
            <p:nvSpPr>
              <p:cNvPr id="30" name="Oval 23"/>
              <p:cNvSpPr>
                <a:spLocks noChangeArrowheads="1"/>
              </p:cNvSpPr>
              <p:nvPr/>
            </p:nvSpPr>
            <p:spPr bwMode="auto">
              <a:xfrm>
                <a:off x="168" y="2356"/>
                <a:ext cx="501" cy="50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1" name="Group 24"/>
              <p:cNvGrpSpPr>
                <a:grpSpLocks/>
              </p:cNvGrpSpPr>
              <p:nvPr/>
            </p:nvGrpSpPr>
            <p:grpSpPr bwMode="auto">
              <a:xfrm>
                <a:off x="442" y="2500"/>
                <a:ext cx="187" cy="187"/>
                <a:chOff x="1050" y="1480"/>
                <a:chExt cx="187" cy="187"/>
              </a:xfrm>
            </p:grpSpPr>
            <p:sp>
              <p:nvSpPr>
                <p:cNvPr id="35" name="Oval 25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050" y="1480"/>
                  <a:ext cx="187" cy="187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6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1143" y="150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32" name="Group 27"/>
              <p:cNvGrpSpPr>
                <a:grpSpLocks/>
              </p:cNvGrpSpPr>
              <p:nvPr/>
            </p:nvGrpSpPr>
            <p:grpSpPr bwMode="auto">
              <a:xfrm>
                <a:off x="215" y="2557"/>
                <a:ext cx="187" cy="186"/>
                <a:chOff x="657" y="1695"/>
                <a:chExt cx="187" cy="186"/>
              </a:xfrm>
            </p:grpSpPr>
            <p:sp>
              <p:nvSpPr>
                <p:cNvPr id="33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57" y="1695"/>
                  <a:ext cx="187" cy="18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4" name="Line 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2" y="1701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44" name="Group 14"/>
            <p:cNvGrpSpPr>
              <a:grpSpLocks/>
            </p:cNvGrpSpPr>
            <p:nvPr/>
          </p:nvGrpSpPr>
          <p:grpSpPr bwMode="auto">
            <a:xfrm>
              <a:off x="6462210" y="1403775"/>
              <a:ext cx="725192" cy="725192"/>
              <a:chOff x="168" y="2356"/>
              <a:chExt cx="501" cy="501"/>
            </a:xfrm>
          </p:grpSpPr>
          <p:sp>
            <p:nvSpPr>
              <p:cNvPr id="47" name="Oval 15"/>
              <p:cNvSpPr>
                <a:spLocks noChangeArrowheads="1"/>
              </p:cNvSpPr>
              <p:nvPr/>
            </p:nvSpPr>
            <p:spPr bwMode="auto">
              <a:xfrm>
                <a:off x="168" y="2356"/>
                <a:ext cx="501" cy="50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8" name="Group 16"/>
              <p:cNvGrpSpPr>
                <a:grpSpLocks/>
              </p:cNvGrpSpPr>
              <p:nvPr/>
            </p:nvGrpSpPr>
            <p:grpSpPr bwMode="auto">
              <a:xfrm>
                <a:off x="442" y="2500"/>
                <a:ext cx="187" cy="187"/>
                <a:chOff x="1050" y="1480"/>
                <a:chExt cx="187" cy="187"/>
              </a:xfrm>
            </p:grpSpPr>
            <p:sp>
              <p:nvSpPr>
                <p:cNvPr id="52" name="Oval 17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050" y="1480"/>
                  <a:ext cx="187" cy="187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53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1143" y="150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49" name="Group 19"/>
              <p:cNvGrpSpPr>
                <a:grpSpLocks/>
              </p:cNvGrpSpPr>
              <p:nvPr/>
            </p:nvGrpSpPr>
            <p:grpSpPr bwMode="auto">
              <a:xfrm>
                <a:off x="215" y="2557"/>
                <a:ext cx="187" cy="186"/>
                <a:chOff x="657" y="1695"/>
                <a:chExt cx="187" cy="186"/>
              </a:xfrm>
            </p:grpSpPr>
            <p:sp>
              <p:nvSpPr>
                <p:cNvPr id="50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657" y="1695"/>
                  <a:ext cx="187" cy="18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51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2" y="1701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</p:grpSp>
      </p:grpSp>
      <p:graphicFrame>
        <p:nvGraphicFramePr>
          <p:cNvPr id="878600" name="Object 8"/>
          <p:cNvGraphicFramePr>
            <a:graphicFrameLocks noChangeAspect="1"/>
          </p:cNvGraphicFramePr>
          <p:nvPr/>
        </p:nvGraphicFramePr>
        <p:xfrm>
          <a:off x="251520" y="1673804"/>
          <a:ext cx="4984105" cy="3534893"/>
        </p:xfrm>
        <a:graphic>
          <a:graphicData uri="http://schemas.openxmlformats.org/presentationml/2006/ole">
            <p:oleObj spid="_x0000_s878600" name="Graph" r:id="rId4" imgW="4156200" imgH="2900160" progId="Origin50.Graph">
              <p:embed/>
            </p:oleObj>
          </a:graphicData>
        </a:graphic>
      </p:graphicFrame>
      <p:graphicFrame>
        <p:nvGraphicFramePr>
          <p:cNvPr id="878601" name="Object 9"/>
          <p:cNvGraphicFramePr>
            <a:graphicFrameLocks noChangeAspect="1"/>
          </p:cNvGraphicFramePr>
          <p:nvPr/>
        </p:nvGraphicFramePr>
        <p:xfrm>
          <a:off x="296525" y="1673805"/>
          <a:ext cx="4950891" cy="3465385"/>
        </p:xfrm>
        <a:graphic>
          <a:graphicData uri="http://schemas.openxmlformats.org/presentationml/2006/ole">
            <p:oleObj spid="_x0000_s878601" name="Graph" r:id="rId5" imgW="4119480" imgH="288432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7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0"/>
            <a:ext cx="5976937" cy="1143000"/>
          </a:xfrm>
        </p:spPr>
        <p:txBody>
          <a:bodyPr/>
          <a:lstStyle/>
          <a:p>
            <a:r>
              <a:rPr lang="de-DE" sz="3200" err="1" smtClean="0"/>
              <a:t>Ground</a:t>
            </a:r>
            <a:r>
              <a:rPr lang="de-DE" sz="3200" smtClean="0"/>
              <a:t> </a:t>
            </a:r>
            <a:r>
              <a:rPr lang="de-DE" sz="3200" err="1" smtClean="0"/>
              <a:t>state</a:t>
            </a:r>
            <a:r>
              <a:rPr lang="de-DE" sz="3200" smtClean="0"/>
              <a:t> </a:t>
            </a:r>
            <a:r>
              <a:rPr lang="de-DE" sz="3200" err="1" smtClean="0"/>
              <a:t>systems</a:t>
            </a:r>
            <a:r>
              <a:rPr lang="de-DE" sz="3200" smtClean="0"/>
              <a:t> ?</a:t>
            </a:r>
            <a:endParaRPr lang="de-DE" sz="3200"/>
          </a:p>
        </p:txBody>
      </p:sp>
      <p:sp>
        <p:nvSpPr>
          <p:cNvPr id="4" name="Textfeld 3"/>
          <p:cNvSpPr txBox="1"/>
          <p:nvPr/>
        </p:nvSpPr>
        <p:spPr>
          <a:xfrm>
            <a:off x="611560" y="1340768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Spill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twice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!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83568" y="6120008"/>
            <a:ext cx="618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Calibri" pitchFamily="34" charset="0"/>
                <a:cs typeface="Calibri" pitchFamily="34" charset="0"/>
              </a:rPr>
              <a:t>Lifetime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system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ground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state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: &gt; 60s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4198" name="Object 6"/>
          <p:cNvGraphicFramePr>
            <a:graphicFrameLocks noChangeAspect="1"/>
          </p:cNvGraphicFramePr>
          <p:nvPr/>
        </p:nvGraphicFramePr>
        <p:xfrm>
          <a:off x="5436096" y="3573016"/>
          <a:ext cx="3394719" cy="2376957"/>
        </p:xfrm>
        <a:graphic>
          <a:graphicData uri="http://schemas.openxmlformats.org/presentationml/2006/ole">
            <p:oleObj spid="_x0000_s1098754" name="Graph" r:id="rId4" imgW="4119480" imgH="2884320" progId="Origin50.Graph">
              <p:embed/>
            </p:oleObj>
          </a:graphicData>
        </a:graphic>
      </p:graphicFrame>
      <p:graphicFrame>
        <p:nvGraphicFramePr>
          <p:cNvPr id="264199" name="Object 7"/>
          <p:cNvGraphicFramePr>
            <a:graphicFrameLocks noChangeAspect="1"/>
          </p:cNvGraphicFramePr>
          <p:nvPr/>
        </p:nvGraphicFramePr>
        <p:xfrm>
          <a:off x="683568" y="3501008"/>
          <a:ext cx="3456383" cy="2420134"/>
        </p:xfrm>
        <a:graphic>
          <a:graphicData uri="http://schemas.openxmlformats.org/presentationml/2006/ole">
            <p:oleObj spid="_x0000_s1098755" name="Graph" r:id="rId5" imgW="4119480" imgH="2884320" progId="Origin50.Graph">
              <p:embed/>
            </p:oleObj>
          </a:graphicData>
        </a:graphic>
      </p:graphicFrame>
      <p:pic>
        <p:nvPicPr>
          <p:cNvPr id="21" name="Grafik 20" descr="tilted_trap_4_states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95936" y="1700808"/>
            <a:ext cx="1615455" cy="1832371"/>
          </a:xfrm>
          <a:prstGeom prst="rect">
            <a:avLst/>
          </a:prstGeom>
        </p:spPr>
      </p:pic>
      <p:pic>
        <p:nvPicPr>
          <p:cNvPr id="22" name="Grafik 21" descr="untilted 4states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259632" y="1772816"/>
            <a:ext cx="2372122" cy="1660485"/>
          </a:xfrm>
          <a:prstGeom prst="rect">
            <a:avLst/>
          </a:prstGeom>
        </p:spPr>
      </p:pic>
      <p:pic>
        <p:nvPicPr>
          <p:cNvPr id="23" name="Grafik 22" descr="untilted 4states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796136" y="1772816"/>
            <a:ext cx="2372122" cy="1660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few-body</a:t>
            </a:r>
            <a:r>
              <a:rPr lang="de-DE" dirty="0" smtClean="0"/>
              <a:t> interactions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545" y="5468108"/>
            <a:ext cx="8229600" cy="1336267"/>
          </a:xfrm>
        </p:spPr>
        <p:txBody>
          <a:bodyPr/>
          <a:lstStyle/>
          <a:p>
            <a:r>
              <a:rPr lang="de-DE" dirty="0" err="1" smtClean="0">
                <a:cs typeface="Calibri" pitchFamily="34" charset="0"/>
              </a:rPr>
              <a:t>What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happens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if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we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switch</a:t>
            </a:r>
            <a:r>
              <a:rPr lang="de-DE" dirty="0" smtClean="0">
                <a:cs typeface="Calibri" pitchFamily="34" charset="0"/>
              </a:rPr>
              <a:t> on </a:t>
            </a:r>
            <a:r>
              <a:rPr lang="de-DE" dirty="0" err="1" smtClean="0">
                <a:cs typeface="Calibri" pitchFamily="34" charset="0"/>
              </a:rPr>
              <a:t>some</a:t>
            </a:r>
            <a:r>
              <a:rPr lang="de-DE" dirty="0" smtClean="0">
                <a:cs typeface="Calibri" pitchFamily="34" charset="0"/>
              </a:rPr>
              <a:t> (repulsive) interactions?</a:t>
            </a:r>
          </a:p>
          <a:p>
            <a:r>
              <a:rPr lang="de-DE" dirty="0" err="1" smtClean="0">
                <a:cs typeface="Calibri" pitchFamily="34" charset="0"/>
              </a:rPr>
              <a:t>We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observe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only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one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atom</a:t>
            </a:r>
            <a:r>
              <a:rPr lang="de-DE" dirty="0" smtClean="0">
                <a:cs typeface="Calibri" pitchFamily="34" charset="0"/>
              </a:rPr>
              <a:t> in </a:t>
            </a:r>
            <a:r>
              <a:rPr lang="de-DE" dirty="0" smtClean="0">
                <a:latin typeface="Symbol" pitchFamily="18" charset="2"/>
                <a:cs typeface="Calibri" pitchFamily="34" charset="0"/>
              </a:rPr>
              <a:t>n</a:t>
            </a:r>
            <a:r>
              <a:rPr lang="de-DE" dirty="0" smtClean="0">
                <a:cs typeface="Calibri" pitchFamily="34" charset="0"/>
              </a:rPr>
              <a:t>=0!</a:t>
            </a:r>
          </a:p>
        </p:txBody>
      </p:sp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5327650" y="1357316"/>
            <a:ext cx="2585217" cy="291234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4" y="1134"/>
              </a:cxn>
              <a:cxn ang="0">
                <a:pos x="998" y="0"/>
              </a:cxn>
            </a:cxnLst>
            <a:rect l="0" t="0" r="r" b="b"/>
            <a:pathLst>
              <a:path w="998" h="1134">
                <a:moveTo>
                  <a:pt x="0" y="0"/>
                </a:moveTo>
                <a:cubicBezTo>
                  <a:pt x="144" y="567"/>
                  <a:pt x="288" y="1134"/>
                  <a:pt x="454" y="1134"/>
                </a:cubicBezTo>
                <a:cubicBezTo>
                  <a:pt x="620" y="1134"/>
                  <a:pt x="885" y="182"/>
                  <a:pt x="99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" name="Line 6"/>
          <p:cNvSpPr>
            <a:spLocks noChangeAspect="1" noChangeShapeType="1"/>
          </p:cNvSpPr>
          <p:nvPr/>
        </p:nvSpPr>
        <p:spPr bwMode="auto">
          <a:xfrm flipH="1">
            <a:off x="6103505" y="3881738"/>
            <a:ext cx="76282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" name="Line 7"/>
          <p:cNvSpPr>
            <a:spLocks noChangeAspect="1" noChangeShapeType="1"/>
          </p:cNvSpPr>
          <p:nvPr/>
        </p:nvSpPr>
        <p:spPr bwMode="auto">
          <a:xfrm flipH="1" flipV="1">
            <a:off x="5809665" y="3088513"/>
            <a:ext cx="1405512" cy="28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" name="Line 8"/>
          <p:cNvSpPr>
            <a:spLocks noChangeAspect="1" noChangeShapeType="1"/>
          </p:cNvSpPr>
          <p:nvPr/>
        </p:nvSpPr>
        <p:spPr bwMode="auto">
          <a:xfrm flipH="1">
            <a:off x="5566486" y="2292394"/>
            <a:ext cx="195845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" name="Line 9"/>
          <p:cNvSpPr>
            <a:spLocks noChangeAspect="1" noChangeShapeType="1"/>
          </p:cNvSpPr>
          <p:nvPr/>
        </p:nvSpPr>
        <p:spPr bwMode="auto">
          <a:xfrm flipH="1">
            <a:off x="5375418" y="1499170"/>
            <a:ext cx="2457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188907" y="1889992"/>
            <a:ext cx="725192" cy="725192"/>
            <a:chOff x="168" y="2356"/>
            <a:chExt cx="501" cy="501"/>
          </a:xfrm>
        </p:grpSpPr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168" y="2356"/>
              <a:ext cx="501" cy="501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215" y="2557"/>
              <a:ext cx="187" cy="186"/>
              <a:chOff x="657" y="1695"/>
              <a:chExt cx="187" cy="186"/>
            </a:xfrm>
          </p:grpSpPr>
          <p:sp>
            <p:nvSpPr>
              <p:cNvPr id="13" name="Oval 20"/>
              <p:cNvSpPr>
                <a:spLocks noChangeAspect="1" noChangeArrowheads="1"/>
              </p:cNvSpPr>
              <p:nvPr/>
            </p:nvSpPr>
            <p:spPr bwMode="auto">
              <a:xfrm>
                <a:off x="657" y="1695"/>
                <a:ext cx="187" cy="18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4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752" y="1701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6107848" y="3519010"/>
            <a:ext cx="725192" cy="725193"/>
            <a:chOff x="168" y="2356"/>
            <a:chExt cx="501" cy="501"/>
          </a:xfrm>
        </p:grpSpPr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168" y="2356"/>
              <a:ext cx="501" cy="501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7" name="Group 32"/>
            <p:cNvGrpSpPr>
              <a:grpSpLocks/>
            </p:cNvGrpSpPr>
            <p:nvPr/>
          </p:nvGrpSpPr>
          <p:grpSpPr bwMode="auto">
            <a:xfrm>
              <a:off x="442" y="2500"/>
              <a:ext cx="187" cy="187"/>
              <a:chOff x="1050" y="1480"/>
              <a:chExt cx="187" cy="187"/>
            </a:xfrm>
          </p:grpSpPr>
          <p:sp>
            <p:nvSpPr>
              <p:cNvPr id="31" name="Oval 33"/>
              <p:cNvSpPr>
                <a:spLocks noChangeAspect="1" noChangeArrowheads="1"/>
              </p:cNvSpPr>
              <p:nvPr/>
            </p:nvSpPr>
            <p:spPr bwMode="auto">
              <a:xfrm rot="16200000">
                <a:off x="1050" y="1480"/>
                <a:ext cx="187" cy="187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2" name="Line 34"/>
              <p:cNvSpPr>
                <a:spLocks noChangeAspect="1" noChangeShapeType="1"/>
              </p:cNvSpPr>
              <p:nvPr/>
            </p:nvSpPr>
            <p:spPr bwMode="auto">
              <a:xfrm>
                <a:off x="1143" y="1508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35" name="Freeform 5"/>
          <p:cNvSpPr>
            <a:spLocks noChangeAspect="1"/>
          </p:cNvSpPr>
          <p:nvPr/>
        </p:nvSpPr>
        <p:spPr bwMode="auto">
          <a:xfrm>
            <a:off x="881590" y="1538790"/>
            <a:ext cx="2585217" cy="291234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4" y="1134"/>
              </a:cxn>
              <a:cxn ang="0">
                <a:pos x="998" y="0"/>
              </a:cxn>
            </a:cxnLst>
            <a:rect l="0" t="0" r="r" b="b"/>
            <a:pathLst>
              <a:path w="998" h="1134">
                <a:moveTo>
                  <a:pt x="0" y="0"/>
                </a:moveTo>
                <a:cubicBezTo>
                  <a:pt x="144" y="567"/>
                  <a:pt x="288" y="1134"/>
                  <a:pt x="454" y="1134"/>
                </a:cubicBezTo>
                <a:cubicBezTo>
                  <a:pt x="620" y="1134"/>
                  <a:pt x="885" y="182"/>
                  <a:pt x="99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6" name="Line 6"/>
          <p:cNvSpPr>
            <a:spLocks noChangeAspect="1" noChangeShapeType="1"/>
          </p:cNvSpPr>
          <p:nvPr/>
        </p:nvSpPr>
        <p:spPr bwMode="auto">
          <a:xfrm flipH="1">
            <a:off x="1657445" y="4063212"/>
            <a:ext cx="76282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7" name="Line 7"/>
          <p:cNvSpPr>
            <a:spLocks noChangeAspect="1" noChangeShapeType="1"/>
          </p:cNvSpPr>
          <p:nvPr/>
        </p:nvSpPr>
        <p:spPr bwMode="auto">
          <a:xfrm flipH="1" flipV="1">
            <a:off x="1363605" y="3269987"/>
            <a:ext cx="1405512" cy="28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8" name="Line 8"/>
          <p:cNvSpPr>
            <a:spLocks noChangeAspect="1" noChangeShapeType="1"/>
          </p:cNvSpPr>
          <p:nvPr/>
        </p:nvSpPr>
        <p:spPr bwMode="auto">
          <a:xfrm flipH="1">
            <a:off x="1120426" y="2473868"/>
            <a:ext cx="195845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9" name="Line 9"/>
          <p:cNvSpPr>
            <a:spLocks noChangeAspect="1" noChangeShapeType="1"/>
          </p:cNvSpPr>
          <p:nvPr/>
        </p:nvSpPr>
        <p:spPr bwMode="auto">
          <a:xfrm flipH="1">
            <a:off x="929358" y="1680644"/>
            <a:ext cx="2457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56" name="Group 30"/>
          <p:cNvGrpSpPr>
            <a:grpSpLocks/>
          </p:cNvGrpSpPr>
          <p:nvPr/>
        </p:nvGrpSpPr>
        <p:grpSpPr bwMode="auto">
          <a:xfrm>
            <a:off x="1729820" y="3853322"/>
            <a:ext cx="599260" cy="351740"/>
            <a:chOff x="215" y="2500"/>
            <a:chExt cx="414" cy="243"/>
          </a:xfrm>
        </p:grpSpPr>
        <p:grpSp>
          <p:nvGrpSpPr>
            <p:cNvPr id="58" name="Group 32"/>
            <p:cNvGrpSpPr>
              <a:grpSpLocks/>
            </p:cNvGrpSpPr>
            <p:nvPr/>
          </p:nvGrpSpPr>
          <p:grpSpPr bwMode="auto">
            <a:xfrm>
              <a:off x="442" y="2500"/>
              <a:ext cx="187" cy="187"/>
              <a:chOff x="1050" y="1480"/>
              <a:chExt cx="187" cy="187"/>
            </a:xfrm>
          </p:grpSpPr>
          <p:sp>
            <p:nvSpPr>
              <p:cNvPr id="62" name="Oval 33"/>
              <p:cNvSpPr>
                <a:spLocks noChangeAspect="1" noChangeArrowheads="1"/>
              </p:cNvSpPr>
              <p:nvPr/>
            </p:nvSpPr>
            <p:spPr bwMode="auto">
              <a:xfrm rot="16200000">
                <a:off x="1050" y="1480"/>
                <a:ext cx="187" cy="187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3" name="Line 34"/>
              <p:cNvSpPr>
                <a:spLocks noChangeAspect="1" noChangeShapeType="1"/>
              </p:cNvSpPr>
              <p:nvPr/>
            </p:nvSpPr>
            <p:spPr bwMode="auto">
              <a:xfrm>
                <a:off x="1143" y="1508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59" name="Group 35"/>
            <p:cNvGrpSpPr>
              <a:grpSpLocks/>
            </p:cNvGrpSpPr>
            <p:nvPr/>
          </p:nvGrpSpPr>
          <p:grpSpPr bwMode="auto">
            <a:xfrm>
              <a:off x="215" y="2557"/>
              <a:ext cx="187" cy="186"/>
              <a:chOff x="657" y="1695"/>
              <a:chExt cx="187" cy="186"/>
            </a:xfrm>
          </p:grpSpPr>
          <p:sp>
            <p:nvSpPr>
              <p:cNvPr id="60" name="Oval 36"/>
              <p:cNvSpPr>
                <a:spLocks noChangeAspect="1" noChangeArrowheads="1"/>
              </p:cNvSpPr>
              <p:nvPr/>
            </p:nvSpPr>
            <p:spPr bwMode="auto">
              <a:xfrm>
                <a:off x="657" y="1695"/>
                <a:ext cx="187" cy="18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1" name="Line 37"/>
              <p:cNvSpPr>
                <a:spLocks noChangeAspect="1" noChangeShapeType="1"/>
              </p:cNvSpPr>
              <p:nvPr/>
            </p:nvSpPr>
            <p:spPr bwMode="auto">
              <a:xfrm flipV="1">
                <a:off x="752" y="1701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</p:grpSp>
      <p:sp useBgFill="1">
        <p:nvSpPr>
          <p:cNvPr id="40" name="Rechteck 39"/>
          <p:cNvSpPr/>
          <p:nvPr/>
        </p:nvSpPr>
        <p:spPr>
          <a:xfrm>
            <a:off x="4842030" y="1313765"/>
            <a:ext cx="3510390" cy="540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41" name="Rechteck 40"/>
          <p:cNvSpPr/>
          <p:nvPr/>
        </p:nvSpPr>
        <p:spPr>
          <a:xfrm>
            <a:off x="4707015" y="1268760"/>
            <a:ext cx="3510390" cy="22052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42" name="Rechteck 41"/>
          <p:cNvSpPr/>
          <p:nvPr/>
        </p:nvSpPr>
        <p:spPr>
          <a:xfrm>
            <a:off x="4707015" y="1313765"/>
            <a:ext cx="3510390" cy="1675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1680228" y="4509120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a~0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562110" y="4346485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a&gt;0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few-body</a:t>
            </a:r>
            <a:r>
              <a:rPr lang="de-DE" dirty="0" smtClean="0"/>
              <a:t> interactions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1570" y="5049180"/>
            <a:ext cx="8229600" cy="4525963"/>
          </a:xfrm>
        </p:spPr>
        <p:txBody>
          <a:bodyPr/>
          <a:lstStyle/>
          <a:p>
            <a:r>
              <a:rPr lang="de-DE" dirty="0" err="1" smtClean="0">
                <a:cs typeface="Calibri" pitchFamily="34" charset="0"/>
              </a:rPr>
              <a:t>What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happens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if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we</a:t>
            </a:r>
            <a:r>
              <a:rPr lang="de-DE" dirty="0" smtClean="0">
                <a:cs typeface="Calibri" pitchFamily="34" charset="0"/>
              </a:rPr>
              <a:t> bring </a:t>
            </a:r>
            <a:r>
              <a:rPr lang="de-DE" dirty="0" err="1" smtClean="0">
                <a:cs typeface="Calibri" pitchFamily="34" charset="0"/>
              </a:rPr>
              <a:t>the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two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atoms</a:t>
            </a:r>
            <a:r>
              <a:rPr lang="de-DE" dirty="0" smtClean="0">
                <a:cs typeface="Calibri" pitchFamily="34" charset="0"/>
              </a:rPr>
              <a:t> in </a:t>
            </a:r>
            <a:r>
              <a:rPr lang="de-DE" dirty="0" err="1" smtClean="0">
                <a:cs typeface="Calibri" pitchFamily="34" charset="0"/>
              </a:rPr>
              <a:t>the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ground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state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across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the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Feshbach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resonance</a:t>
            </a:r>
            <a:endParaRPr lang="de-DE" dirty="0" smtClean="0">
              <a:cs typeface="Calibri" pitchFamily="34" charset="0"/>
            </a:endParaRPr>
          </a:p>
          <a:p>
            <a:r>
              <a:rPr lang="de-DE" dirty="0" err="1" smtClean="0">
                <a:cs typeface="Calibri" pitchFamily="34" charset="0"/>
              </a:rPr>
              <a:t>One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atom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is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observed</a:t>
            </a:r>
            <a:r>
              <a:rPr lang="de-DE" dirty="0" smtClean="0">
                <a:cs typeface="Calibri" pitchFamily="34" charset="0"/>
              </a:rPr>
              <a:t> in </a:t>
            </a:r>
            <a:r>
              <a:rPr lang="de-DE" dirty="0" smtClean="0">
                <a:latin typeface="Symbol" pitchFamily="18" charset="2"/>
                <a:cs typeface="Calibri" pitchFamily="34" charset="0"/>
              </a:rPr>
              <a:t>n</a:t>
            </a:r>
            <a:r>
              <a:rPr lang="de-DE" dirty="0" smtClean="0">
                <a:cs typeface="Calibri" pitchFamily="34" charset="0"/>
              </a:rPr>
              <a:t>~2</a:t>
            </a:r>
            <a:br>
              <a:rPr lang="de-DE" dirty="0" smtClean="0">
                <a:cs typeface="Calibri" pitchFamily="34" charset="0"/>
              </a:rPr>
            </a:br>
            <a:endParaRPr lang="de-DE" dirty="0" smtClean="0">
              <a:cs typeface="Calibri" pitchFamily="34" charset="0"/>
            </a:endParaRPr>
          </a:p>
        </p:txBody>
      </p:sp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5327650" y="1357316"/>
            <a:ext cx="2585217" cy="291234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4" y="1134"/>
              </a:cxn>
              <a:cxn ang="0">
                <a:pos x="998" y="0"/>
              </a:cxn>
            </a:cxnLst>
            <a:rect l="0" t="0" r="r" b="b"/>
            <a:pathLst>
              <a:path w="998" h="1134">
                <a:moveTo>
                  <a:pt x="0" y="0"/>
                </a:moveTo>
                <a:cubicBezTo>
                  <a:pt x="144" y="567"/>
                  <a:pt x="288" y="1134"/>
                  <a:pt x="454" y="1134"/>
                </a:cubicBezTo>
                <a:cubicBezTo>
                  <a:pt x="620" y="1134"/>
                  <a:pt x="885" y="182"/>
                  <a:pt x="99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" name="Line 6"/>
          <p:cNvSpPr>
            <a:spLocks noChangeAspect="1" noChangeShapeType="1"/>
          </p:cNvSpPr>
          <p:nvPr/>
        </p:nvSpPr>
        <p:spPr bwMode="auto">
          <a:xfrm flipH="1">
            <a:off x="6103505" y="3881738"/>
            <a:ext cx="76282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" name="Line 7"/>
          <p:cNvSpPr>
            <a:spLocks noChangeAspect="1" noChangeShapeType="1"/>
          </p:cNvSpPr>
          <p:nvPr/>
        </p:nvSpPr>
        <p:spPr bwMode="auto">
          <a:xfrm flipH="1" flipV="1">
            <a:off x="5809665" y="3088513"/>
            <a:ext cx="1405512" cy="28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" name="Line 8"/>
          <p:cNvSpPr>
            <a:spLocks noChangeAspect="1" noChangeShapeType="1"/>
          </p:cNvSpPr>
          <p:nvPr/>
        </p:nvSpPr>
        <p:spPr bwMode="auto">
          <a:xfrm flipH="1">
            <a:off x="5566486" y="2292394"/>
            <a:ext cx="195845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" name="Line 9"/>
          <p:cNvSpPr>
            <a:spLocks noChangeAspect="1" noChangeShapeType="1"/>
          </p:cNvSpPr>
          <p:nvPr/>
        </p:nvSpPr>
        <p:spPr bwMode="auto">
          <a:xfrm flipH="1">
            <a:off x="5375418" y="1499170"/>
            <a:ext cx="2457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188907" y="1889992"/>
            <a:ext cx="725192" cy="725192"/>
            <a:chOff x="168" y="2356"/>
            <a:chExt cx="501" cy="501"/>
          </a:xfrm>
        </p:grpSpPr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168" y="2356"/>
              <a:ext cx="501" cy="501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215" y="2557"/>
              <a:ext cx="187" cy="186"/>
              <a:chOff x="657" y="1695"/>
              <a:chExt cx="187" cy="186"/>
            </a:xfrm>
          </p:grpSpPr>
          <p:sp>
            <p:nvSpPr>
              <p:cNvPr id="13" name="Oval 20"/>
              <p:cNvSpPr>
                <a:spLocks noChangeAspect="1" noChangeArrowheads="1"/>
              </p:cNvSpPr>
              <p:nvPr/>
            </p:nvSpPr>
            <p:spPr bwMode="auto">
              <a:xfrm>
                <a:off x="657" y="1695"/>
                <a:ext cx="187" cy="18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4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752" y="1701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6107848" y="3519010"/>
            <a:ext cx="725192" cy="725193"/>
            <a:chOff x="168" y="2356"/>
            <a:chExt cx="501" cy="501"/>
          </a:xfrm>
        </p:grpSpPr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168" y="2356"/>
              <a:ext cx="501" cy="501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5" name="Group 32"/>
            <p:cNvGrpSpPr>
              <a:grpSpLocks/>
            </p:cNvGrpSpPr>
            <p:nvPr/>
          </p:nvGrpSpPr>
          <p:grpSpPr bwMode="auto">
            <a:xfrm>
              <a:off x="442" y="2500"/>
              <a:ext cx="187" cy="187"/>
              <a:chOff x="1050" y="1480"/>
              <a:chExt cx="187" cy="187"/>
            </a:xfrm>
          </p:grpSpPr>
          <p:sp>
            <p:nvSpPr>
              <p:cNvPr id="31" name="Oval 33"/>
              <p:cNvSpPr>
                <a:spLocks noChangeAspect="1" noChangeArrowheads="1"/>
              </p:cNvSpPr>
              <p:nvPr/>
            </p:nvSpPr>
            <p:spPr bwMode="auto">
              <a:xfrm rot="16200000">
                <a:off x="1050" y="1480"/>
                <a:ext cx="187" cy="187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2" name="Line 34"/>
              <p:cNvSpPr>
                <a:spLocks noChangeAspect="1" noChangeShapeType="1"/>
              </p:cNvSpPr>
              <p:nvPr/>
            </p:nvSpPr>
            <p:spPr bwMode="auto">
              <a:xfrm>
                <a:off x="1143" y="1508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35" name="Freeform 5"/>
          <p:cNvSpPr>
            <a:spLocks noChangeAspect="1"/>
          </p:cNvSpPr>
          <p:nvPr/>
        </p:nvSpPr>
        <p:spPr bwMode="auto">
          <a:xfrm>
            <a:off x="881590" y="1538790"/>
            <a:ext cx="2585217" cy="291234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4" y="1134"/>
              </a:cxn>
              <a:cxn ang="0">
                <a:pos x="998" y="0"/>
              </a:cxn>
            </a:cxnLst>
            <a:rect l="0" t="0" r="r" b="b"/>
            <a:pathLst>
              <a:path w="998" h="1134">
                <a:moveTo>
                  <a:pt x="0" y="0"/>
                </a:moveTo>
                <a:cubicBezTo>
                  <a:pt x="144" y="567"/>
                  <a:pt x="288" y="1134"/>
                  <a:pt x="454" y="1134"/>
                </a:cubicBezTo>
                <a:cubicBezTo>
                  <a:pt x="620" y="1134"/>
                  <a:pt x="885" y="182"/>
                  <a:pt x="99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6" name="Line 6"/>
          <p:cNvSpPr>
            <a:spLocks noChangeAspect="1" noChangeShapeType="1"/>
          </p:cNvSpPr>
          <p:nvPr/>
        </p:nvSpPr>
        <p:spPr bwMode="auto">
          <a:xfrm flipH="1">
            <a:off x="1657445" y="4063212"/>
            <a:ext cx="76282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7" name="Line 7"/>
          <p:cNvSpPr>
            <a:spLocks noChangeAspect="1" noChangeShapeType="1"/>
          </p:cNvSpPr>
          <p:nvPr/>
        </p:nvSpPr>
        <p:spPr bwMode="auto">
          <a:xfrm flipH="1" flipV="1">
            <a:off x="1363605" y="3269987"/>
            <a:ext cx="1405512" cy="28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8" name="Line 8"/>
          <p:cNvSpPr>
            <a:spLocks noChangeAspect="1" noChangeShapeType="1"/>
          </p:cNvSpPr>
          <p:nvPr/>
        </p:nvSpPr>
        <p:spPr bwMode="auto">
          <a:xfrm flipH="1">
            <a:off x="1120426" y="2473868"/>
            <a:ext cx="195845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9" name="Line 9"/>
          <p:cNvSpPr>
            <a:spLocks noChangeAspect="1" noChangeShapeType="1"/>
          </p:cNvSpPr>
          <p:nvPr/>
        </p:nvSpPr>
        <p:spPr bwMode="auto">
          <a:xfrm flipH="1">
            <a:off x="929358" y="1680644"/>
            <a:ext cx="2457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1729820" y="3853322"/>
            <a:ext cx="599260" cy="351740"/>
            <a:chOff x="215" y="2500"/>
            <a:chExt cx="414" cy="243"/>
          </a:xfrm>
        </p:grpSpPr>
        <p:grpSp>
          <p:nvGrpSpPr>
            <p:cNvPr id="17" name="Group 32"/>
            <p:cNvGrpSpPr>
              <a:grpSpLocks/>
            </p:cNvGrpSpPr>
            <p:nvPr/>
          </p:nvGrpSpPr>
          <p:grpSpPr bwMode="auto">
            <a:xfrm>
              <a:off x="442" y="2500"/>
              <a:ext cx="187" cy="187"/>
              <a:chOff x="1050" y="1480"/>
              <a:chExt cx="187" cy="187"/>
            </a:xfrm>
          </p:grpSpPr>
          <p:sp>
            <p:nvSpPr>
              <p:cNvPr id="62" name="Oval 33"/>
              <p:cNvSpPr>
                <a:spLocks noChangeAspect="1" noChangeArrowheads="1"/>
              </p:cNvSpPr>
              <p:nvPr/>
            </p:nvSpPr>
            <p:spPr bwMode="auto">
              <a:xfrm rot="16200000">
                <a:off x="1050" y="1480"/>
                <a:ext cx="187" cy="187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3" name="Line 34"/>
              <p:cNvSpPr>
                <a:spLocks noChangeAspect="1" noChangeShapeType="1"/>
              </p:cNvSpPr>
              <p:nvPr/>
            </p:nvSpPr>
            <p:spPr bwMode="auto">
              <a:xfrm>
                <a:off x="1143" y="1508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215" y="2557"/>
              <a:ext cx="187" cy="186"/>
              <a:chOff x="657" y="1695"/>
              <a:chExt cx="187" cy="186"/>
            </a:xfrm>
          </p:grpSpPr>
          <p:sp>
            <p:nvSpPr>
              <p:cNvPr id="60" name="Oval 36"/>
              <p:cNvSpPr>
                <a:spLocks noChangeAspect="1" noChangeArrowheads="1"/>
              </p:cNvSpPr>
              <p:nvPr/>
            </p:nvSpPr>
            <p:spPr bwMode="auto">
              <a:xfrm>
                <a:off x="657" y="1695"/>
                <a:ext cx="187" cy="18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1" name="Line 37"/>
              <p:cNvSpPr>
                <a:spLocks noChangeAspect="1" noChangeShapeType="1"/>
              </p:cNvSpPr>
              <p:nvPr/>
            </p:nvSpPr>
            <p:spPr bwMode="auto">
              <a:xfrm flipV="1">
                <a:off x="752" y="1701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</p:grpSp>
      </p:grpSp>
      <p:sp useBgFill="1">
        <p:nvSpPr>
          <p:cNvPr id="40" name="Rechteck 39"/>
          <p:cNvSpPr/>
          <p:nvPr/>
        </p:nvSpPr>
        <p:spPr>
          <a:xfrm>
            <a:off x="4842030" y="1313765"/>
            <a:ext cx="3510390" cy="540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41" name="Rechteck 40"/>
          <p:cNvSpPr/>
          <p:nvPr/>
        </p:nvSpPr>
        <p:spPr>
          <a:xfrm>
            <a:off x="4707015" y="1268760"/>
            <a:ext cx="3510390" cy="22052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42" name="Rechteck 41"/>
          <p:cNvSpPr/>
          <p:nvPr/>
        </p:nvSpPr>
        <p:spPr>
          <a:xfrm>
            <a:off x="4707015" y="1313765"/>
            <a:ext cx="3510390" cy="1675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1680228" y="4509120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a~0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562110" y="4346485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a&gt;0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29121" name="Object 1"/>
          <p:cNvGraphicFramePr>
            <a:graphicFrameLocks noChangeAspect="1"/>
          </p:cNvGraphicFramePr>
          <p:nvPr/>
        </p:nvGraphicFramePr>
        <p:xfrm>
          <a:off x="4012970" y="1290854"/>
          <a:ext cx="4924515" cy="3623311"/>
        </p:xfrm>
        <a:graphic>
          <a:graphicData uri="http://schemas.openxmlformats.org/presentationml/2006/ole">
            <p:oleObj spid="_x0000_s1047554" name="Acrobat Document" r:id="rId3" imgW="7744906" imgH="5409524" progId="AcroExch.Document.7">
              <p:embed/>
            </p:oleObj>
          </a:graphicData>
        </a:graphic>
      </p:graphicFrame>
      <p:cxnSp>
        <p:nvCxnSpPr>
          <p:cNvPr id="46" name="Gerade Verbindung mit Pfeil 45"/>
          <p:cNvCxnSpPr/>
          <p:nvPr/>
        </p:nvCxnSpPr>
        <p:spPr>
          <a:xfrm>
            <a:off x="6507215" y="3068960"/>
            <a:ext cx="2205245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9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-27384"/>
            <a:ext cx="5976937" cy="1143000"/>
          </a:xfrm>
        </p:spPr>
        <p:txBody>
          <a:bodyPr/>
          <a:lstStyle/>
          <a:p>
            <a:r>
              <a:rPr lang="de-DE" sz="3600" dirty="0" smtClean="0"/>
              <a:t>More interactions …</a:t>
            </a:r>
            <a:endParaRPr lang="de-DE" sz="3600" dirty="0"/>
          </a:p>
        </p:txBody>
      </p:sp>
      <p:graphicFrame>
        <p:nvGraphicFramePr>
          <p:cNvPr id="272386" name="Object 2"/>
          <p:cNvGraphicFramePr>
            <a:graphicFrameLocks noChangeAspect="1"/>
          </p:cNvGraphicFramePr>
          <p:nvPr/>
        </p:nvGraphicFramePr>
        <p:xfrm>
          <a:off x="2843808" y="1093585"/>
          <a:ext cx="6120680" cy="3820580"/>
        </p:xfrm>
        <a:graphic>
          <a:graphicData uri="http://schemas.openxmlformats.org/presentationml/2006/ole">
            <p:oleObj spid="_x0000_s1099778" name="Graph" r:id="rId3" imgW="4154760" imgH="2900160" progId="Origin50.Graph">
              <p:embed/>
            </p:oleObj>
          </a:graphicData>
        </a:graphic>
      </p:graphicFrame>
      <p:pic>
        <p:nvPicPr>
          <p:cNvPr id="14" name="Grafik 13" descr="tilted 2states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3515" y="2348880"/>
            <a:ext cx="2559124" cy="1448700"/>
          </a:xfrm>
          <a:prstGeom prst="rect">
            <a:avLst/>
          </a:prstGeom>
        </p:spPr>
      </p:pic>
      <p:pic>
        <p:nvPicPr>
          <p:cNvPr id="15" name="Grafik 14" descr="untilted 2states.pn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13" y="1088740"/>
            <a:ext cx="2246337" cy="1714128"/>
          </a:xfrm>
          <a:prstGeom prst="rect">
            <a:avLst/>
          </a:prstGeom>
        </p:spPr>
      </p:pic>
      <p:pic>
        <p:nvPicPr>
          <p:cNvPr id="16" name="Grafik 15" descr="tilted 1 atom shift down.pn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92" y="5342878"/>
            <a:ext cx="2079738" cy="1515122"/>
          </a:xfrm>
          <a:prstGeom prst="rect">
            <a:avLst/>
          </a:prstGeom>
        </p:spPr>
      </p:pic>
      <p:grpSp>
        <p:nvGrpSpPr>
          <p:cNvPr id="3" name="Gruppieren 26"/>
          <p:cNvGrpSpPr/>
          <p:nvPr/>
        </p:nvGrpSpPr>
        <p:grpSpPr>
          <a:xfrm>
            <a:off x="71500" y="3293985"/>
            <a:ext cx="2365226" cy="1440160"/>
            <a:chOff x="467544" y="4725144"/>
            <a:chExt cx="2365226" cy="1440160"/>
          </a:xfrm>
        </p:grpSpPr>
        <p:pic>
          <p:nvPicPr>
            <p:cNvPr id="13" name="Grafik 12" descr="tilted 2states shifted.png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544" y="4725144"/>
              <a:ext cx="2365226" cy="1440160"/>
            </a:xfrm>
            <a:prstGeom prst="rect">
              <a:avLst/>
            </a:prstGeom>
          </p:spPr>
        </p:pic>
        <p:cxnSp>
          <p:nvCxnSpPr>
            <p:cNvPr id="19" name="Gerade Verbindung 18"/>
            <p:cNvCxnSpPr/>
            <p:nvPr/>
          </p:nvCxnSpPr>
          <p:spPr>
            <a:xfrm>
              <a:off x="971600" y="5517232"/>
              <a:ext cx="93610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27"/>
          <p:cNvGrpSpPr/>
          <p:nvPr/>
        </p:nvGrpSpPr>
        <p:grpSpPr>
          <a:xfrm>
            <a:off x="64593" y="4284095"/>
            <a:ext cx="1987127" cy="1512168"/>
            <a:chOff x="3168425" y="4653136"/>
            <a:chExt cx="1987127" cy="1512168"/>
          </a:xfrm>
        </p:grpSpPr>
        <p:pic>
          <p:nvPicPr>
            <p:cNvPr id="17" name="Grafik 16" descr="tilted one atom.png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68425" y="4653136"/>
              <a:ext cx="1979639" cy="1512168"/>
            </a:xfrm>
            <a:prstGeom prst="rect">
              <a:avLst/>
            </a:prstGeom>
          </p:spPr>
        </p:pic>
        <p:cxnSp>
          <p:nvCxnSpPr>
            <p:cNvPr id="20" name="Gerade Verbindung 19"/>
            <p:cNvCxnSpPr/>
            <p:nvPr/>
          </p:nvCxnSpPr>
          <p:spPr>
            <a:xfrm>
              <a:off x="3707904" y="5445224"/>
              <a:ext cx="72008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13"/>
            <p:cNvSpPr>
              <a:spLocks noChangeAspect="1" noChangeArrowheads="1"/>
            </p:cNvSpPr>
            <p:nvPr/>
          </p:nvSpPr>
          <p:spPr bwMode="auto">
            <a:xfrm>
              <a:off x="4932040" y="5229200"/>
              <a:ext cx="223512" cy="196593"/>
            </a:xfrm>
            <a:prstGeom prst="ellipse">
              <a:avLst/>
            </a:prstGeom>
            <a:solidFill>
              <a:srgbClr val="0080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8000"/>
                </a:solidFill>
              </a:endParaRPr>
            </a:p>
          </p:txBody>
        </p:sp>
        <p:sp>
          <p:nvSpPr>
            <p:cNvPr id="26" name="Nach unten gekrümmter Pfeil 25"/>
            <p:cNvSpPr/>
            <p:nvPr/>
          </p:nvSpPr>
          <p:spPr>
            <a:xfrm>
              <a:off x="4211960" y="5013176"/>
              <a:ext cx="792088" cy="216024"/>
            </a:xfrm>
            <a:prstGeom prst="curvedDown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4426345" y="5172580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Interaction-</a:t>
            </a:r>
            <a:r>
              <a:rPr lang="de-DE" dirty="0" err="1" smtClean="0"/>
              <a:t>induced</a:t>
            </a:r>
            <a:r>
              <a:rPr lang="de-DE" dirty="0" smtClean="0"/>
              <a:t> </a:t>
            </a:r>
            <a:r>
              <a:rPr lang="de-DE" dirty="0" err="1" smtClean="0"/>
              <a:t>spilling</a:t>
            </a:r>
            <a:r>
              <a:rPr lang="de-DE" dirty="0" smtClean="0"/>
              <a:t>!</a:t>
            </a:r>
            <a:endParaRPr lang="de-DE" dirty="0"/>
          </a:p>
        </p:txBody>
      </p:sp>
      <p:graphicFrame>
        <p:nvGraphicFramePr>
          <p:cNvPr id="21" name="Object 1"/>
          <p:cNvGraphicFramePr>
            <a:graphicFrameLocks noChangeAspect="1"/>
          </p:cNvGraphicFramePr>
          <p:nvPr/>
        </p:nvGraphicFramePr>
        <p:xfrm>
          <a:off x="3337895" y="1088740"/>
          <a:ext cx="4924515" cy="3623311"/>
        </p:xfrm>
        <a:graphic>
          <a:graphicData uri="http://schemas.openxmlformats.org/presentationml/2006/ole">
            <p:oleObj spid="_x0000_s1099780" name="Acrobat Document" r:id="rId9" imgW="7744906" imgH="5409524" progId="AcroExch.Document.7">
              <p:embed/>
            </p:oleObj>
          </a:graphicData>
        </a:graphic>
      </p:graphicFrame>
      <p:cxnSp>
        <p:nvCxnSpPr>
          <p:cNvPr id="22" name="Gerade Verbindung mit Pfeil 21"/>
          <p:cNvCxnSpPr/>
          <p:nvPr/>
        </p:nvCxnSpPr>
        <p:spPr>
          <a:xfrm rot="5400000" flipH="1" flipV="1">
            <a:off x="5762662" y="2257308"/>
            <a:ext cx="607976" cy="5210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2861810" y="1142746"/>
          <a:ext cx="6120680" cy="3816424"/>
        </p:xfrm>
        <a:graphic>
          <a:graphicData uri="http://schemas.openxmlformats.org/presentationml/2006/ole">
            <p:oleObj spid="_x0000_s1099779" name="Graph" r:id="rId10" imgW="4154760" imgH="290016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6535" y="1448780"/>
            <a:ext cx="8229600" cy="4525963"/>
          </a:xfrm>
        </p:spPr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detect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count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atoms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high</a:t>
            </a:r>
            <a:r>
              <a:rPr lang="de-DE" dirty="0" smtClean="0"/>
              <a:t> </a:t>
            </a:r>
            <a:r>
              <a:rPr lang="de-DE" dirty="0" err="1" smtClean="0"/>
              <a:t>fidelity</a:t>
            </a:r>
            <a:endParaRPr lang="de-DE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prepare</a:t>
            </a:r>
            <a:r>
              <a:rPr lang="de-DE" dirty="0" smtClean="0"/>
              <a:t> </a:t>
            </a:r>
            <a:r>
              <a:rPr lang="de-DE" dirty="0" err="1" smtClean="0"/>
              <a:t>few-fermion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unprecedented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interactions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few-fermion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Future:</a:t>
            </a:r>
          </a:p>
          <a:p>
            <a:r>
              <a:rPr lang="de-DE" dirty="0" err="1" smtClean="0"/>
              <a:t>Investigate</a:t>
            </a:r>
            <a:r>
              <a:rPr lang="de-DE" dirty="0" smtClean="0"/>
              <a:t> </a:t>
            </a:r>
            <a:r>
              <a:rPr lang="de-DE" dirty="0" err="1" smtClean="0"/>
              <a:t>interacting</a:t>
            </a:r>
            <a:r>
              <a:rPr lang="de-DE" dirty="0" smtClean="0"/>
              <a:t> </a:t>
            </a:r>
            <a:r>
              <a:rPr lang="de-DE" dirty="0" err="1" smtClean="0"/>
              <a:t>few-body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ground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endParaRPr lang="de-DE" dirty="0" smtClean="0"/>
          </a:p>
          <a:p>
            <a:r>
              <a:rPr lang="de-DE" dirty="0" smtClean="0"/>
              <a:t>Study </a:t>
            </a:r>
            <a:r>
              <a:rPr lang="de-DE" dirty="0" err="1" smtClean="0"/>
              <a:t>dynamics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few-fermion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: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atoms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thermal </a:t>
            </a:r>
            <a:r>
              <a:rPr lang="de-DE" dirty="0" err="1" smtClean="0"/>
              <a:t>ensemble</a:t>
            </a:r>
            <a:r>
              <a:rPr lang="de-DE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745" name="Picture 1" descr="C:\Users\jochim\Pictures\2010-09-23\IMG_76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-1"/>
            <a:ext cx="9144001" cy="7009440"/>
          </a:xfrm>
          <a:prstGeom prst="rect">
            <a:avLst/>
          </a:prstGeom>
          <a:noFill/>
        </p:spPr>
      </p:pic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1286636" y="98630"/>
            <a:ext cx="6930769" cy="765175"/>
          </a:xfrm>
          <a:solidFill>
            <a:schemeClr val="bg1">
              <a:alpha val="74000"/>
            </a:schemeClr>
          </a:solidFill>
        </p:spPr>
        <p:txBody>
          <a:bodyPr/>
          <a:lstStyle/>
          <a:p>
            <a:pPr algn="ctr"/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93" name="Textfeld 92"/>
          <p:cNvSpPr txBox="1"/>
          <p:nvPr/>
        </p:nvSpPr>
        <p:spPr>
          <a:xfrm rot="253711">
            <a:off x="2583519" y="5582190"/>
            <a:ext cx="2334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www.lithium6.de</a:t>
            </a:r>
            <a:endParaRPr lang="de-D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765954" name="Picture 2" descr="C:\Users\jochim\Desktop\Emmi_smaller_5cm_RGB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5940" y="4967330"/>
            <a:ext cx="1955800" cy="1747035"/>
          </a:xfrm>
          <a:prstGeom prst="rect">
            <a:avLst/>
          </a:prstGeom>
          <a:gradFill>
            <a:gsLst>
              <a:gs pos="0">
                <a:schemeClr val="bg1"/>
              </a:gs>
              <a:gs pos="39000">
                <a:schemeClr val="bg1">
                  <a:alpha val="66000"/>
                </a:schemeClr>
              </a:gs>
              <a:gs pos="7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</p:spPr>
      </p:pic>
      <p:pic>
        <p:nvPicPr>
          <p:cNvPr id="19" name="Picture 6" descr="http://www.mpi-hd.mpg.de/mpi/fileadmin/files-mpi/intern/Vorlagen/Logos/MPIK/MPIK_Logo_Text__schwarz_.wmf"/>
          <p:cNvPicPr>
            <a:picLocks noChangeAspect="1" noChangeArrowheads="1"/>
          </p:cNvPicPr>
          <p:nvPr/>
        </p:nvPicPr>
        <p:blipFill>
          <a:blip r:embed="rId5" cstate="screen">
            <a:lum bright="100000" contrast="-100000"/>
          </a:blip>
          <a:stretch>
            <a:fillRect/>
          </a:stretch>
        </p:blipFill>
        <p:spPr bwMode="auto">
          <a:xfrm>
            <a:off x="0" y="43043"/>
            <a:ext cx="1460500" cy="156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Physikalisches Institut Heidelber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8150" y="0"/>
            <a:ext cx="1085850" cy="1085850"/>
          </a:xfrm>
          <a:prstGeom prst="rect">
            <a:avLst/>
          </a:prstGeom>
          <a:noFill/>
        </p:spPr>
      </p:pic>
      <p:pic>
        <p:nvPicPr>
          <p:cNvPr id="966658" name="Picture 2" descr="C:\Users\jochim\Desktop\cqd_left_100dpi_transparent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95410" y="5567959"/>
            <a:ext cx="2667000" cy="119141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2000"/>
                </a:schemeClr>
              </a:gs>
              <a:gs pos="39000">
                <a:schemeClr val="bg1">
                  <a:alpha val="64000"/>
                </a:schemeClr>
              </a:gs>
              <a:gs pos="98000">
                <a:schemeClr val="bg1">
                  <a:alpha val="18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</p:pic>
      <p:sp>
        <p:nvSpPr>
          <p:cNvPr id="23" name="Textfeld 22"/>
          <p:cNvSpPr txBox="1"/>
          <p:nvPr/>
        </p:nvSpPr>
        <p:spPr>
          <a:xfrm>
            <a:off x="1421650" y="3203975"/>
            <a:ext cx="899605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latin typeface="Calibri" pitchFamily="34" charset="0"/>
                <a:cs typeface="Calibri" pitchFamily="34" charset="0"/>
              </a:rPr>
              <a:t>Philipp</a:t>
            </a:r>
          </a:p>
          <a:p>
            <a:pPr algn="ctr"/>
            <a:r>
              <a:rPr lang="de-DE" sz="2000" dirty="0" smtClean="0">
                <a:latin typeface="Calibri" pitchFamily="34" charset="0"/>
                <a:cs typeface="Calibri" pitchFamily="34" charset="0"/>
              </a:rPr>
              <a:t>Simon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952213" y="4239090"/>
            <a:ext cx="1008610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latin typeface="Calibri" pitchFamily="34" charset="0"/>
                <a:cs typeface="Calibri" pitchFamily="34" charset="0"/>
              </a:rPr>
              <a:t>Thomas</a:t>
            </a:r>
          </a:p>
          <a:p>
            <a:pPr algn="ctr"/>
            <a:r>
              <a:rPr lang="de-DE" sz="2000" dirty="0" smtClean="0">
                <a:latin typeface="Calibri" pitchFamily="34" charset="0"/>
                <a:cs typeface="Calibri" pitchFamily="34" charset="0"/>
              </a:rPr>
              <a:t>Lompe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802883" y="3203975"/>
            <a:ext cx="817660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latin typeface="Calibri" pitchFamily="34" charset="0"/>
                <a:cs typeface="Calibri" pitchFamily="34" charset="0"/>
              </a:rPr>
              <a:t>Andre</a:t>
            </a:r>
          </a:p>
          <a:p>
            <a:pPr algn="ctr"/>
            <a:r>
              <a:rPr lang="de-DE" sz="2000" dirty="0" smtClean="0">
                <a:latin typeface="Calibri" pitchFamily="34" charset="0"/>
                <a:cs typeface="Calibri" pitchFamily="34" charset="0"/>
              </a:rPr>
              <a:t>Wenz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420258" y="3203975"/>
            <a:ext cx="1242649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latin typeface="Calibri" pitchFamily="34" charset="0"/>
                <a:cs typeface="Calibri" pitchFamily="34" charset="0"/>
              </a:rPr>
              <a:t>Friedhelm</a:t>
            </a:r>
          </a:p>
          <a:p>
            <a:pPr algn="ctr"/>
            <a:r>
              <a:rPr lang="de-DE" sz="2000" dirty="0" smtClean="0">
                <a:latin typeface="Calibri" pitchFamily="34" charset="0"/>
                <a:cs typeface="Calibri" pitchFamily="34" charset="0"/>
              </a:rPr>
              <a:t>Serwane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267658" y="4194085"/>
            <a:ext cx="898003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latin typeface="Calibri" pitchFamily="34" charset="0"/>
                <a:cs typeface="Calibri" pitchFamily="34" charset="0"/>
              </a:rPr>
              <a:t>Martin</a:t>
            </a:r>
          </a:p>
          <a:p>
            <a:pPr algn="ctr"/>
            <a:r>
              <a:rPr lang="de-DE" sz="2000" dirty="0" smtClean="0">
                <a:latin typeface="Calibri" pitchFamily="34" charset="0"/>
                <a:cs typeface="Calibri" pitchFamily="34" charset="0"/>
              </a:rPr>
              <a:t>Ries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365013" y="4149080"/>
            <a:ext cx="1043554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latin typeface="Calibri" pitchFamily="34" charset="0"/>
                <a:cs typeface="Calibri" pitchFamily="34" charset="0"/>
              </a:rPr>
              <a:t>Gerhard</a:t>
            </a:r>
          </a:p>
          <a:p>
            <a:pPr algn="ctr"/>
            <a:r>
              <a:rPr lang="de-DE" sz="2000" dirty="0" smtClean="0">
                <a:latin typeface="Calibri" pitchFamily="34" charset="0"/>
                <a:cs typeface="Calibri" pitchFamily="34" charset="0"/>
              </a:rPr>
              <a:t>Zürn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682798" y="3068960"/>
            <a:ext cx="1288301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latin typeface="Calibri" pitchFamily="34" charset="0"/>
                <a:cs typeface="Calibri" pitchFamily="34" charset="0"/>
              </a:rPr>
              <a:t>Timo</a:t>
            </a:r>
          </a:p>
          <a:p>
            <a:pPr algn="ctr"/>
            <a:r>
              <a:rPr lang="de-DE" sz="2000" dirty="0" smtClean="0">
                <a:latin typeface="Calibri" pitchFamily="34" charset="0"/>
                <a:cs typeface="Calibri" pitchFamily="34" charset="0"/>
              </a:rPr>
              <a:t>Ottenstein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scales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6995" y="1133744"/>
            <a:ext cx="4617005" cy="3510391"/>
          </a:xfrm>
        </p:spPr>
        <p:txBody>
          <a:bodyPr/>
          <a:lstStyle/>
          <a:p>
            <a:r>
              <a:rPr lang="de-DE" dirty="0" smtClean="0"/>
              <a:t>interparticle </a:t>
            </a:r>
            <a:r>
              <a:rPr lang="de-DE" dirty="0" err="1" smtClean="0"/>
              <a:t>separation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                           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atoms</a:t>
            </a:r>
            <a:endParaRPr lang="de-DE" dirty="0" smtClean="0"/>
          </a:p>
          <a:p>
            <a:r>
              <a:rPr lang="de-DE" dirty="0" smtClean="0"/>
              <a:t>de Broglie </a:t>
            </a:r>
            <a:r>
              <a:rPr lang="de-DE" dirty="0" err="1" smtClean="0"/>
              <a:t>wavelength</a:t>
            </a:r>
            <a:endParaRPr lang="de-DE" dirty="0" smtClean="0"/>
          </a:p>
          <a:p>
            <a:endParaRPr lang="de-DE" sz="1400" dirty="0" smtClean="0"/>
          </a:p>
          <a:p>
            <a:pPr>
              <a:buNone/>
            </a:pPr>
            <a:r>
              <a:rPr lang="de-DE" dirty="0" smtClean="0"/>
              <a:t>                                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atoms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sz="1800" dirty="0" smtClean="0"/>
              <a:t>          </a:t>
            </a:r>
          </a:p>
          <a:p>
            <a:r>
              <a:rPr lang="de-DE" dirty="0" err="1" smtClean="0"/>
              <a:t>scattering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i="1" dirty="0" smtClean="0"/>
              <a:t>a </a:t>
            </a:r>
            <a:r>
              <a:rPr lang="de-DE" dirty="0" smtClean="0"/>
              <a:t>,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determines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</p:txBody>
      </p:sp>
      <p:sp>
        <p:nvSpPr>
          <p:cNvPr id="4" name="Oval 6"/>
          <p:cNvSpPr>
            <a:spLocks noChangeAspect="1" noChangeArrowheads="1"/>
          </p:cNvSpPr>
          <p:nvPr/>
        </p:nvSpPr>
        <p:spPr bwMode="auto">
          <a:xfrm>
            <a:off x="1582529" y="1582692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5" name="Oval 8"/>
          <p:cNvSpPr>
            <a:spLocks noChangeAspect="1" noChangeArrowheads="1"/>
          </p:cNvSpPr>
          <p:nvPr/>
        </p:nvSpPr>
        <p:spPr bwMode="auto">
          <a:xfrm>
            <a:off x="1300796" y="3448107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6" name="Oval 9"/>
          <p:cNvSpPr>
            <a:spLocks noChangeAspect="1" noChangeArrowheads="1"/>
          </p:cNvSpPr>
          <p:nvPr/>
        </p:nvSpPr>
        <p:spPr bwMode="auto">
          <a:xfrm>
            <a:off x="1074555" y="3016970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393700" y="2237935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3255853" y="1761977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9" name="Oval 12"/>
          <p:cNvSpPr>
            <a:spLocks noChangeAspect="1" noChangeArrowheads="1"/>
          </p:cNvSpPr>
          <p:nvPr/>
        </p:nvSpPr>
        <p:spPr bwMode="auto">
          <a:xfrm>
            <a:off x="1466655" y="2663915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0" name="Oval 14"/>
          <p:cNvSpPr>
            <a:spLocks noChangeAspect="1" noChangeArrowheads="1"/>
          </p:cNvSpPr>
          <p:nvPr/>
        </p:nvSpPr>
        <p:spPr bwMode="auto">
          <a:xfrm>
            <a:off x="955032" y="3345659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1" name="Oval 16"/>
          <p:cNvSpPr>
            <a:spLocks noChangeAspect="1" noChangeArrowheads="1"/>
          </p:cNvSpPr>
          <p:nvPr/>
        </p:nvSpPr>
        <p:spPr bwMode="auto">
          <a:xfrm>
            <a:off x="2030741" y="1851619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2" name="Oval 18"/>
          <p:cNvSpPr>
            <a:spLocks noChangeAspect="1" noChangeArrowheads="1"/>
          </p:cNvSpPr>
          <p:nvPr/>
        </p:nvSpPr>
        <p:spPr bwMode="auto">
          <a:xfrm>
            <a:off x="3435138" y="3793871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3" name="Oval 19"/>
          <p:cNvSpPr>
            <a:spLocks noChangeAspect="1" noChangeArrowheads="1"/>
          </p:cNvSpPr>
          <p:nvPr/>
        </p:nvSpPr>
        <p:spPr bwMode="auto">
          <a:xfrm>
            <a:off x="2096725" y="3744035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4" name="Oval 20"/>
          <p:cNvSpPr>
            <a:spLocks noChangeAspect="1" noChangeArrowheads="1"/>
          </p:cNvSpPr>
          <p:nvPr/>
        </p:nvSpPr>
        <p:spPr bwMode="auto">
          <a:xfrm>
            <a:off x="4092516" y="2299831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5" name="Oval 22"/>
          <p:cNvSpPr>
            <a:spLocks noChangeAspect="1" noChangeArrowheads="1"/>
          </p:cNvSpPr>
          <p:nvPr/>
        </p:nvSpPr>
        <p:spPr bwMode="auto">
          <a:xfrm>
            <a:off x="3883350" y="3106613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6" name="Oval 23"/>
          <p:cNvSpPr>
            <a:spLocks noChangeAspect="1" noChangeArrowheads="1"/>
          </p:cNvSpPr>
          <p:nvPr/>
        </p:nvSpPr>
        <p:spPr bwMode="auto">
          <a:xfrm>
            <a:off x="2571797" y="2328645"/>
            <a:ext cx="199561" cy="19849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" name="Oval 25"/>
          <p:cNvSpPr>
            <a:spLocks noChangeAspect="1" noChangeArrowheads="1"/>
          </p:cNvSpPr>
          <p:nvPr/>
        </p:nvSpPr>
        <p:spPr bwMode="auto">
          <a:xfrm>
            <a:off x="695710" y="2290227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8" name="Oval 26"/>
          <p:cNvSpPr>
            <a:spLocks noChangeAspect="1" noChangeArrowheads="1"/>
          </p:cNvSpPr>
          <p:nvPr/>
        </p:nvSpPr>
        <p:spPr bwMode="auto">
          <a:xfrm>
            <a:off x="715986" y="2897447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9" name="Oval 27"/>
          <p:cNvSpPr>
            <a:spLocks noChangeAspect="1" noChangeArrowheads="1"/>
          </p:cNvSpPr>
          <p:nvPr/>
        </p:nvSpPr>
        <p:spPr bwMode="auto">
          <a:xfrm>
            <a:off x="3106449" y="2150427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0" name="Oval 28"/>
          <p:cNvSpPr>
            <a:spLocks noChangeAspect="1" noChangeArrowheads="1"/>
          </p:cNvSpPr>
          <p:nvPr/>
        </p:nvSpPr>
        <p:spPr bwMode="auto">
          <a:xfrm>
            <a:off x="1074555" y="1881500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1" name="Oval 29"/>
          <p:cNvSpPr>
            <a:spLocks noChangeAspect="1" noChangeArrowheads="1"/>
          </p:cNvSpPr>
          <p:nvPr/>
        </p:nvSpPr>
        <p:spPr bwMode="auto">
          <a:xfrm>
            <a:off x="1694582" y="3901655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2" name="Oval 31"/>
          <p:cNvSpPr>
            <a:spLocks noChangeAspect="1" noChangeArrowheads="1"/>
          </p:cNvSpPr>
          <p:nvPr/>
        </p:nvSpPr>
        <p:spPr bwMode="auto">
          <a:xfrm>
            <a:off x="2000860" y="1313765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3" name="Oval 32"/>
          <p:cNvSpPr>
            <a:spLocks noChangeAspect="1" noChangeArrowheads="1"/>
          </p:cNvSpPr>
          <p:nvPr/>
        </p:nvSpPr>
        <p:spPr bwMode="auto">
          <a:xfrm>
            <a:off x="3285734" y="4182321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4" name="Oval 36"/>
          <p:cNvSpPr>
            <a:spLocks noChangeAspect="1" noChangeArrowheads="1"/>
          </p:cNvSpPr>
          <p:nvPr/>
        </p:nvSpPr>
        <p:spPr bwMode="auto">
          <a:xfrm>
            <a:off x="2096725" y="2618910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5" name="Oval 37"/>
          <p:cNvSpPr>
            <a:spLocks noChangeAspect="1" noChangeArrowheads="1"/>
          </p:cNvSpPr>
          <p:nvPr/>
        </p:nvSpPr>
        <p:spPr bwMode="auto">
          <a:xfrm>
            <a:off x="2546775" y="2978950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6" name="Oval 38"/>
          <p:cNvSpPr>
            <a:spLocks noChangeAspect="1" noChangeArrowheads="1"/>
          </p:cNvSpPr>
          <p:nvPr/>
        </p:nvSpPr>
        <p:spPr bwMode="auto">
          <a:xfrm>
            <a:off x="3176883" y="3388346"/>
            <a:ext cx="199561" cy="198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7" name="Oval 44"/>
          <p:cNvSpPr>
            <a:spLocks noChangeAspect="1" noChangeArrowheads="1"/>
          </p:cNvSpPr>
          <p:nvPr/>
        </p:nvSpPr>
        <p:spPr bwMode="auto">
          <a:xfrm>
            <a:off x="745867" y="2001023"/>
            <a:ext cx="199561" cy="1984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8" name="Oval 45"/>
          <p:cNvSpPr>
            <a:spLocks noChangeAspect="1" noChangeArrowheads="1"/>
          </p:cNvSpPr>
          <p:nvPr/>
        </p:nvSpPr>
        <p:spPr bwMode="auto">
          <a:xfrm>
            <a:off x="745867" y="3584705"/>
            <a:ext cx="199561" cy="1984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9" name="Oval 46"/>
          <p:cNvSpPr>
            <a:spLocks noChangeAspect="1" noChangeArrowheads="1"/>
          </p:cNvSpPr>
          <p:nvPr/>
        </p:nvSpPr>
        <p:spPr bwMode="auto">
          <a:xfrm>
            <a:off x="2996825" y="2798930"/>
            <a:ext cx="199561" cy="1984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0" name="Oval 47"/>
          <p:cNvSpPr>
            <a:spLocks noChangeAspect="1" noChangeArrowheads="1"/>
          </p:cNvSpPr>
          <p:nvPr/>
        </p:nvSpPr>
        <p:spPr bwMode="auto">
          <a:xfrm>
            <a:off x="1664701" y="2087464"/>
            <a:ext cx="199561" cy="1984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1" name="Oval 48"/>
          <p:cNvSpPr>
            <a:spLocks noChangeAspect="1" noChangeArrowheads="1"/>
          </p:cNvSpPr>
          <p:nvPr/>
        </p:nvSpPr>
        <p:spPr bwMode="auto">
          <a:xfrm>
            <a:off x="1871700" y="3338990"/>
            <a:ext cx="199561" cy="1984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2" name="Oval 49"/>
          <p:cNvSpPr>
            <a:spLocks noChangeAspect="1" noChangeArrowheads="1"/>
          </p:cNvSpPr>
          <p:nvPr/>
        </p:nvSpPr>
        <p:spPr bwMode="auto">
          <a:xfrm>
            <a:off x="3704065" y="2120546"/>
            <a:ext cx="199561" cy="1984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3" name="Oval 52"/>
          <p:cNvSpPr>
            <a:spLocks noChangeAspect="1" noChangeArrowheads="1"/>
          </p:cNvSpPr>
          <p:nvPr/>
        </p:nvSpPr>
        <p:spPr bwMode="auto">
          <a:xfrm>
            <a:off x="2568595" y="1642454"/>
            <a:ext cx="199561" cy="1984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4" name="Oval 53"/>
          <p:cNvSpPr>
            <a:spLocks noChangeAspect="1" noChangeArrowheads="1"/>
          </p:cNvSpPr>
          <p:nvPr/>
        </p:nvSpPr>
        <p:spPr bwMode="auto">
          <a:xfrm>
            <a:off x="3446875" y="2753925"/>
            <a:ext cx="199561" cy="1984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5" name="Oval 56"/>
          <p:cNvSpPr>
            <a:spLocks noChangeAspect="1" noChangeArrowheads="1"/>
          </p:cNvSpPr>
          <p:nvPr/>
        </p:nvSpPr>
        <p:spPr bwMode="auto">
          <a:xfrm>
            <a:off x="2816805" y="3564015"/>
            <a:ext cx="199561" cy="19849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graphicFrame>
        <p:nvGraphicFramePr>
          <p:cNvPr id="36" name="Objekt 35"/>
          <p:cNvGraphicFramePr>
            <a:graphicFrameLocks noChangeAspect="1"/>
          </p:cNvGraphicFramePr>
          <p:nvPr/>
        </p:nvGraphicFramePr>
        <p:xfrm>
          <a:off x="5448353" y="1583795"/>
          <a:ext cx="1058862" cy="425450"/>
        </p:xfrm>
        <a:graphic>
          <a:graphicData uri="http://schemas.openxmlformats.org/presentationml/2006/ole">
            <p:oleObj spid="_x0000_s1123330" name="Equation" r:id="rId3" imgW="571320" imgH="228600" progId="Equation.DSMT4">
              <p:embed/>
            </p:oleObj>
          </a:graphicData>
        </a:graphic>
      </p:graphicFrame>
      <p:graphicFrame>
        <p:nvGraphicFramePr>
          <p:cNvPr id="37" name="Objekt 36"/>
          <p:cNvGraphicFramePr>
            <a:graphicFrameLocks noChangeAspect="1"/>
          </p:cNvGraphicFramePr>
          <p:nvPr/>
        </p:nvGraphicFramePr>
        <p:xfrm>
          <a:off x="5337085" y="2508727"/>
          <a:ext cx="1344613" cy="830263"/>
        </p:xfrm>
        <a:graphic>
          <a:graphicData uri="http://schemas.openxmlformats.org/presentationml/2006/ole">
            <p:oleObj spid="_x0000_s1123331" name="Equation" r:id="rId4" imgW="799920" imgH="457200" progId="Equation.DSMT4">
              <p:embed/>
            </p:oleObj>
          </a:graphicData>
        </a:graphic>
      </p:graphicFrame>
      <p:sp>
        <p:nvSpPr>
          <p:cNvPr id="38" name="Inhaltsplatzhalter 2"/>
          <p:cNvSpPr txBox="1">
            <a:spLocks/>
          </p:cNvSpPr>
          <p:nvPr/>
        </p:nvSpPr>
        <p:spPr bwMode="auto">
          <a:xfrm>
            <a:off x="386535" y="5049180"/>
            <a:ext cx="7965885" cy="135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→ Universal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properties</a:t>
            </a:r>
            <a:r>
              <a:rPr lang="de-DE" b="1" kern="0" dirty="0" smtClean="0">
                <a:latin typeface="Calibri" pitchFamily="34" charset="0"/>
              </a:rPr>
              <a:t>, </a:t>
            </a:r>
            <a:r>
              <a:rPr lang="de-DE" b="1" kern="0" dirty="0" err="1" smtClean="0">
                <a:latin typeface="Calibri" pitchFamily="34" charset="0"/>
              </a:rPr>
              <a:t>independent</a:t>
            </a:r>
            <a:r>
              <a:rPr lang="de-DE" b="1" kern="0" dirty="0" smtClean="0">
                <a:latin typeface="Calibri" pitchFamily="34" charset="0"/>
              </a:rPr>
              <a:t> </a:t>
            </a:r>
            <a:r>
              <a:rPr lang="de-DE" b="1" kern="0" dirty="0" err="1" smtClean="0">
                <a:latin typeface="Calibri" pitchFamily="34" charset="0"/>
              </a:rPr>
              <a:t>of</a:t>
            </a:r>
            <a:r>
              <a:rPr lang="de-DE" b="1" kern="0" dirty="0" smtClean="0">
                <a:latin typeface="Calibri" pitchFamily="34" charset="0"/>
              </a:rPr>
              <a:t> a </a:t>
            </a:r>
            <a:r>
              <a:rPr lang="de-DE" b="1" kern="0" dirty="0" err="1" smtClean="0">
                <a:latin typeface="Calibri" pitchFamily="34" charset="0"/>
              </a:rPr>
              <a:t>particular</a:t>
            </a:r>
            <a:r>
              <a:rPr lang="de-DE" b="1" kern="0" dirty="0" smtClean="0">
                <a:latin typeface="Calibri" pitchFamily="34" charset="0"/>
              </a:rPr>
              <a:t> </a:t>
            </a:r>
            <a:r>
              <a:rPr lang="de-DE" b="1" kern="0" dirty="0" err="1" smtClean="0">
                <a:latin typeface="Calibri" pitchFamily="34" charset="0"/>
              </a:rPr>
              <a:t>system</a:t>
            </a:r>
            <a:r>
              <a:rPr lang="de-DE" b="1" kern="0" dirty="0" smtClean="0">
                <a:latin typeface="Calibri" pitchFamily="34" charset="0"/>
              </a:rPr>
              <a:t>!</a:t>
            </a:r>
          </a:p>
          <a:p>
            <a:pPr marL="342900" lvl="0" indent="-342900">
              <a:spcBef>
                <a:spcPct val="20000"/>
              </a:spcBef>
            </a:pPr>
            <a:r>
              <a:rPr lang="de-DE" b="1" kern="0" dirty="0" smtClean="0">
                <a:latin typeface="Calibri" pitchFamily="34" charset="0"/>
              </a:rPr>
              <a:t>→ </a:t>
            </a:r>
            <a:r>
              <a:rPr lang="de-DE" b="1" kern="0" dirty="0" err="1" smtClean="0">
                <a:latin typeface="Calibri" pitchFamily="34" charset="0"/>
              </a:rPr>
              <a:t>We</a:t>
            </a:r>
            <a:r>
              <a:rPr lang="de-DE" b="1" kern="0" dirty="0" smtClean="0">
                <a:latin typeface="Calibri" pitchFamily="34" charset="0"/>
              </a:rPr>
              <a:t> </a:t>
            </a:r>
            <a:r>
              <a:rPr lang="de-DE" b="1" kern="0" dirty="0" err="1" smtClean="0">
                <a:latin typeface="Calibri" pitchFamily="34" charset="0"/>
              </a:rPr>
              <a:t>can</a:t>
            </a:r>
            <a:r>
              <a:rPr lang="de-DE" b="1" kern="0" dirty="0" smtClean="0">
                <a:latin typeface="Calibri" pitchFamily="34" charset="0"/>
              </a:rPr>
              <a:t> tune all </a:t>
            </a:r>
            <a:r>
              <a:rPr lang="de-DE" b="1" kern="0" dirty="0" err="1" smtClean="0">
                <a:latin typeface="Calibri" pitchFamily="34" charset="0"/>
              </a:rPr>
              <a:t>the</a:t>
            </a:r>
            <a:r>
              <a:rPr lang="de-DE" b="1" kern="0" dirty="0" smtClean="0">
                <a:latin typeface="Calibri" pitchFamily="34" charset="0"/>
              </a:rPr>
              <a:t> </a:t>
            </a:r>
            <a:r>
              <a:rPr lang="de-DE" b="1" kern="0" dirty="0" err="1" smtClean="0">
                <a:latin typeface="Calibri" pitchFamily="34" charset="0"/>
              </a:rPr>
              <a:t>above</a:t>
            </a:r>
            <a:r>
              <a:rPr lang="de-DE" b="1" kern="0" dirty="0" smtClean="0">
                <a:latin typeface="Calibri" pitchFamily="34" charset="0"/>
              </a:rPr>
              <a:t> </a:t>
            </a:r>
            <a:r>
              <a:rPr lang="de-DE" b="1" kern="0" dirty="0" err="1" smtClean="0">
                <a:latin typeface="Calibri" pitchFamily="34" charset="0"/>
              </a:rPr>
              <a:t>parameters</a:t>
            </a:r>
            <a:r>
              <a:rPr lang="de-DE" b="1" kern="0" dirty="0" smtClean="0">
                <a:latin typeface="Calibri" pitchFamily="34" charset="0"/>
              </a:rPr>
              <a:t> in </a:t>
            </a:r>
            <a:r>
              <a:rPr lang="de-DE" b="1" kern="0" dirty="0" err="1" smtClean="0">
                <a:latin typeface="Calibri" pitchFamily="34" charset="0"/>
              </a:rPr>
              <a:t>our</a:t>
            </a:r>
            <a:r>
              <a:rPr lang="de-DE" b="1" kern="0" dirty="0" smtClean="0">
                <a:latin typeface="Calibri" pitchFamily="34" charset="0"/>
              </a:rPr>
              <a:t> </a:t>
            </a:r>
            <a:r>
              <a:rPr lang="de-DE" b="1" kern="0" dirty="0" err="1" smtClean="0">
                <a:latin typeface="Calibri" pitchFamily="34" charset="0"/>
              </a:rPr>
              <a:t>experiments</a:t>
            </a:r>
            <a:r>
              <a:rPr lang="de-DE" b="1" kern="0" dirty="0" smtClean="0">
                <a:latin typeface="Calibri" pitchFamily="34" charset="0"/>
              </a:rPr>
              <a:t>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b="1" kern="0" dirty="0" smtClean="0">
                <a:latin typeface="Calibri" pitchFamily="34" charset="0"/>
              </a:rPr>
              <a:t> 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Universality</a:t>
            </a:r>
            <a:r>
              <a:rPr lang="de-DE" dirty="0" smtClean="0"/>
              <a:t> in </a:t>
            </a:r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7354325" y="2978950"/>
            <a:ext cx="8229600" cy="4525963"/>
          </a:xfrm>
        </p:spPr>
        <p:txBody>
          <a:bodyPr/>
          <a:lstStyle/>
          <a:p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961710" y="1088740"/>
            <a:ext cx="4214231" cy="2925325"/>
            <a:chOff x="4436985" y="2168860"/>
            <a:chExt cx="4214231" cy="2925325"/>
          </a:xfrm>
        </p:grpSpPr>
        <p:pic>
          <p:nvPicPr>
            <p:cNvPr id="1124354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572000" y="2168860"/>
              <a:ext cx="3735845" cy="2569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hteck 4"/>
            <p:cNvSpPr/>
            <p:nvPr/>
          </p:nvSpPr>
          <p:spPr>
            <a:xfrm>
              <a:off x="4436985" y="4755631"/>
              <a:ext cx="42142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baseline="30000" dirty="0" smtClean="0">
                  <a:latin typeface="Calibri" pitchFamily="34" charset="0"/>
                  <a:cs typeface="Calibri" pitchFamily="34" charset="0"/>
                </a:rPr>
                <a:t>11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Be  </a:t>
              </a:r>
              <a:r>
                <a:rPr lang="de-DE" sz="1600" dirty="0" err="1" smtClean="0">
                  <a:latin typeface="Calibri" pitchFamily="34" charset="0"/>
                  <a:cs typeface="Calibri" pitchFamily="34" charset="0"/>
                </a:rPr>
                <a:t>Nörtershäuser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 et al., PRL</a:t>
              </a:r>
              <a:r>
                <a:rPr lang="de-DE" sz="1600" b="1" dirty="0" smtClean="0">
                  <a:latin typeface="Calibri" pitchFamily="34" charset="0"/>
                  <a:cs typeface="Calibri" pitchFamily="34" charset="0"/>
                </a:rPr>
                <a:t>102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 062503,2009</a:t>
              </a:r>
              <a:endParaRPr lang="de-DE" sz="1600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124355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515" y="4194085"/>
            <a:ext cx="6390074" cy="191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6102170" y="1493785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„Halo dimer“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37185" y="4239090"/>
            <a:ext cx="2646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„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Borromean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“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states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68254" y="6039290"/>
            <a:ext cx="1678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Argonne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Nat. Lab.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1620" y="130175"/>
            <a:ext cx="7343775" cy="765175"/>
          </a:xfrm>
        </p:spPr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on in </a:t>
            </a:r>
            <a:r>
              <a:rPr lang="de-DE" dirty="0" err="1" smtClean="0"/>
              <a:t>the</a:t>
            </a:r>
            <a:r>
              <a:rPr lang="de-DE" dirty="0" smtClean="0"/>
              <a:t> lab ….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700" y="1428750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r>
              <a:rPr lang="de-DE" b="1" dirty="0" err="1" smtClean="0"/>
              <a:t>Three-body</a:t>
            </a:r>
            <a:r>
              <a:rPr lang="de-DE" b="1" dirty="0" smtClean="0"/>
              <a:t> </a:t>
            </a:r>
            <a:r>
              <a:rPr lang="de-DE" b="1" dirty="0" err="1" smtClean="0"/>
              <a:t>physics</a:t>
            </a:r>
            <a:r>
              <a:rPr lang="de-DE" b="1" dirty="0" smtClean="0"/>
              <a:t>: </a:t>
            </a:r>
            <a:br>
              <a:rPr lang="de-DE" b="1" dirty="0" smtClean="0"/>
            </a:br>
            <a:r>
              <a:rPr lang="de-DE" b="1" dirty="0" smtClean="0"/>
              <a:t>Radio </a:t>
            </a:r>
            <a:r>
              <a:rPr lang="de-DE" b="1" dirty="0" err="1" smtClean="0"/>
              <a:t>frequency</a:t>
            </a:r>
            <a:r>
              <a:rPr lang="de-DE" b="1" dirty="0" smtClean="0"/>
              <a:t> </a:t>
            </a:r>
            <a:r>
              <a:rPr lang="de-DE" b="1" dirty="0" err="1" smtClean="0"/>
              <a:t>association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Efimov trimers</a:t>
            </a:r>
            <a:endParaRPr lang="de-DE" sz="2000" dirty="0" smtClean="0"/>
          </a:p>
          <a:p>
            <a:pPr>
              <a:buFont typeface="Wingdings" pitchFamily="2" charset="2"/>
              <a:buChar char="Ø"/>
            </a:pPr>
            <a:r>
              <a:rPr lang="de-DE" b="1" dirty="0" smtClean="0"/>
              <a:t>On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way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complex</a:t>
            </a:r>
            <a:r>
              <a:rPr lang="de-DE" b="1" dirty="0" smtClean="0"/>
              <a:t> </a:t>
            </a:r>
            <a:r>
              <a:rPr lang="de-DE" b="1" dirty="0" err="1" smtClean="0"/>
              <a:t>many-body</a:t>
            </a:r>
            <a:r>
              <a:rPr lang="de-DE" b="1" dirty="0" smtClean="0"/>
              <a:t> </a:t>
            </a:r>
            <a:r>
              <a:rPr lang="de-DE" b="1" dirty="0" err="1" smtClean="0"/>
              <a:t>phases</a:t>
            </a:r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Finite Fermi </a:t>
            </a:r>
            <a:r>
              <a:rPr lang="de-DE" b="1" dirty="0" err="1" smtClean="0"/>
              <a:t>systems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r>
              <a:rPr lang="de-DE" b="1" dirty="0" err="1" smtClean="0"/>
              <a:t>tunable</a:t>
            </a:r>
            <a:r>
              <a:rPr lang="de-DE" b="1" dirty="0" smtClean="0"/>
              <a:t> </a:t>
            </a:r>
            <a:r>
              <a:rPr lang="de-DE" b="1" dirty="0" err="1" smtClean="0"/>
              <a:t>interaction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err="1" smtClean="0"/>
              <a:t>Very</a:t>
            </a:r>
            <a:r>
              <a:rPr lang="de-DE" b="1" dirty="0" smtClean="0"/>
              <a:t> </a:t>
            </a:r>
            <a:r>
              <a:rPr lang="de-DE" b="1" dirty="0" err="1" smtClean="0"/>
              <a:t>recent</a:t>
            </a:r>
            <a:r>
              <a:rPr lang="de-DE" b="1" dirty="0" smtClean="0"/>
              <a:t> </a:t>
            </a:r>
            <a:r>
              <a:rPr lang="de-DE" b="1" dirty="0" err="1" smtClean="0"/>
              <a:t>results</a:t>
            </a:r>
            <a:r>
              <a:rPr lang="de-DE" b="1" dirty="0" smtClean="0"/>
              <a:t>!</a:t>
            </a:r>
          </a:p>
          <a:p>
            <a:pPr>
              <a:buFont typeface="Wingdings" pitchFamily="2" charset="2"/>
              <a:buChar char="Ø"/>
            </a:pPr>
            <a:r>
              <a:rPr lang="de-DE" b="1" dirty="0" err="1" smtClean="0"/>
              <a:t>Crossover</a:t>
            </a:r>
            <a:r>
              <a:rPr lang="de-DE" b="1" dirty="0" smtClean="0"/>
              <a:t> </a:t>
            </a: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b="1" dirty="0" err="1" smtClean="0"/>
              <a:t>deterministic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thermodynamic</a:t>
            </a:r>
            <a:r>
              <a:rPr lang="de-DE" b="1" dirty="0" smtClean="0"/>
              <a:t> </a:t>
            </a:r>
            <a:r>
              <a:rPr lang="de-DE" b="1" dirty="0" err="1" smtClean="0"/>
              <a:t>ensembles</a:t>
            </a:r>
            <a:endParaRPr lang="de-DE" sz="2000" dirty="0" smtClean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786900" y="1546858"/>
            <a:ext cx="2060575" cy="2062162"/>
            <a:chOff x="2030" y="2387"/>
            <a:chExt cx="1298" cy="1299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030" y="2387"/>
              <a:ext cx="1298" cy="129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086" y="2444"/>
              <a:ext cx="667" cy="698"/>
            </a:xfrm>
            <a:prstGeom prst="ellipse">
              <a:avLst/>
            </a:prstGeom>
            <a:noFill/>
            <a:ln w="1016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2086" y="2444"/>
              <a:ext cx="667" cy="698"/>
            </a:xfrm>
            <a:prstGeom prst="ellips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2549" y="2445"/>
              <a:ext cx="667" cy="699"/>
            </a:xfrm>
            <a:prstGeom prst="ellipse">
              <a:avLst/>
            </a:prstGeom>
            <a:noFill/>
            <a:ln w="1016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2549" y="2444"/>
              <a:ext cx="667" cy="69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2342" y="2875"/>
              <a:ext cx="669" cy="698"/>
            </a:xfrm>
            <a:prstGeom prst="ellipse">
              <a:avLst/>
            </a:prstGeom>
            <a:noFill/>
            <a:ln w="1016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2342" y="2875"/>
              <a:ext cx="669" cy="69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 rot="900000">
              <a:off x="2708" y="2849"/>
              <a:ext cx="75" cy="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726" y="2832"/>
              <a:ext cx="26" cy="101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8" y="21"/>
                </a:cxn>
                <a:cxn ang="0">
                  <a:pos x="11" y="47"/>
                </a:cxn>
                <a:cxn ang="0">
                  <a:pos x="3" y="75"/>
                </a:cxn>
                <a:cxn ang="0">
                  <a:pos x="0" y="84"/>
                </a:cxn>
              </a:cxnLst>
              <a:rect l="0" t="0" r="r" b="b"/>
              <a:pathLst>
                <a:path w="23" h="84">
                  <a:moveTo>
                    <a:pt x="23" y="0"/>
                  </a:moveTo>
                  <a:cubicBezTo>
                    <a:pt x="21" y="7"/>
                    <a:pt x="21" y="15"/>
                    <a:pt x="18" y="21"/>
                  </a:cubicBezTo>
                  <a:cubicBezTo>
                    <a:pt x="17" y="31"/>
                    <a:pt x="17" y="39"/>
                    <a:pt x="11" y="47"/>
                  </a:cubicBezTo>
                  <a:cubicBezTo>
                    <a:pt x="10" y="57"/>
                    <a:pt x="8" y="66"/>
                    <a:pt x="3" y="75"/>
                  </a:cubicBezTo>
                  <a:cubicBezTo>
                    <a:pt x="2" y="82"/>
                    <a:pt x="3" y="79"/>
                    <a:pt x="0" y="84"/>
                  </a:cubicBezTo>
                </a:path>
              </a:pathLst>
            </a:custGeom>
            <a:noFill/>
            <a:ln w="571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 rot="6180000">
              <a:off x="2316" y="3105"/>
              <a:ext cx="78" cy="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5280000">
              <a:off x="2332" y="3083"/>
              <a:ext cx="28" cy="9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8" y="21"/>
                </a:cxn>
                <a:cxn ang="0">
                  <a:pos x="11" y="47"/>
                </a:cxn>
                <a:cxn ang="0">
                  <a:pos x="3" y="75"/>
                </a:cxn>
                <a:cxn ang="0">
                  <a:pos x="0" y="84"/>
                </a:cxn>
              </a:cxnLst>
              <a:rect l="0" t="0" r="r" b="b"/>
              <a:pathLst>
                <a:path w="23" h="84">
                  <a:moveTo>
                    <a:pt x="23" y="0"/>
                  </a:moveTo>
                  <a:cubicBezTo>
                    <a:pt x="21" y="7"/>
                    <a:pt x="21" y="15"/>
                    <a:pt x="18" y="21"/>
                  </a:cubicBezTo>
                  <a:cubicBezTo>
                    <a:pt x="17" y="31"/>
                    <a:pt x="17" y="39"/>
                    <a:pt x="11" y="47"/>
                  </a:cubicBezTo>
                  <a:cubicBezTo>
                    <a:pt x="10" y="57"/>
                    <a:pt x="8" y="66"/>
                    <a:pt x="3" y="75"/>
                  </a:cubicBezTo>
                  <a:cubicBezTo>
                    <a:pt x="2" y="82"/>
                    <a:pt x="3" y="79"/>
                    <a:pt x="0" y="84"/>
                  </a:cubicBezTo>
                </a:path>
              </a:pathLst>
            </a:custGeom>
            <a:noFill/>
            <a:ln w="57150" cmpd="sng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6931130" y="4573403"/>
            <a:ext cx="1511300" cy="1870932"/>
            <a:chOff x="3086100" y="2663825"/>
            <a:chExt cx="2835275" cy="3509963"/>
          </a:xfrm>
        </p:grpSpPr>
        <p:sp>
          <p:nvSpPr>
            <p:cNvPr id="56" name="Freeform 5"/>
            <p:cNvSpPr>
              <a:spLocks noChangeAspect="1"/>
            </p:cNvSpPr>
            <p:nvPr/>
          </p:nvSpPr>
          <p:spPr bwMode="auto">
            <a:xfrm>
              <a:off x="3086100" y="2979738"/>
              <a:ext cx="2835275" cy="3194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4" y="1134"/>
                </a:cxn>
                <a:cxn ang="0">
                  <a:pos x="998" y="0"/>
                </a:cxn>
              </a:cxnLst>
              <a:rect l="0" t="0" r="r" b="b"/>
              <a:pathLst>
                <a:path w="998" h="1134">
                  <a:moveTo>
                    <a:pt x="0" y="0"/>
                  </a:moveTo>
                  <a:cubicBezTo>
                    <a:pt x="144" y="567"/>
                    <a:pt x="288" y="1134"/>
                    <a:pt x="454" y="1134"/>
                  </a:cubicBezTo>
                  <a:cubicBezTo>
                    <a:pt x="620" y="1134"/>
                    <a:pt x="885" y="182"/>
                    <a:pt x="998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6"/>
            <p:cNvSpPr>
              <a:spLocks noChangeAspect="1" noChangeShapeType="1"/>
            </p:cNvSpPr>
            <p:nvPr/>
          </p:nvSpPr>
          <p:spPr bwMode="auto">
            <a:xfrm flipH="1">
              <a:off x="3937000" y="5748338"/>
              <a:ext cx="8366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Line 7"/>
            <p:cNvSpPr>
              <a:spLocks noChangeAspect="1" noChangeShapeType="1"/>
            </p:cNvSpPr>
            <p:nvPr/>
          </p:nvSpPr>
          <p:spPr bwMode="auto">
            <a:xfrm flipH="1" flipV="1">
              <a:off x="3614738" y="4878388"/>
              <a:ext cx="1541462" cy="3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Line 8"/>
            <p:cNvSpPr>
              <a:spLocks noChangeAspect="1" noChangeShapeType="1"/>
            </p:cNvSpPr>
            <p:nvPr/>
          </p:nvSpPr>
          <p:spPr bwMode="auto">
            <a:xfrm flipH="1">
              <a:off x="3348038" y="4005263"/>
              <a:ext cx="21478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9"/>
            <p:cNvSpPr>
              <a:spLocks noChangeAspect="1" noChangeShapeType="1"/>
            </p:cNvSpPr>
            <p:nvPr/>
          </p:nvSpPr>
          <p:spPr bwMode="auto">
            <a:xfrm flipH="1">
              <a:off x="3138488" y="3135313"/>
              <a:ext cx="26955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99" name="Group 14"/>
            <p:cNvGrpSpPr>
              <a:grpSpLocks/>
            </p:cNvGrpSpPr>
            <p:nvPr/>
          </p:nvGrpSpPr>
          <p:grpSpPr bwMode="auto">
            <a:xfrm>
              <a:off x="4030663" y="3563938"/>
              <a:ext cx="795337" cy="795337"/>
              <a:chOff x="168" y="2356"/>
              <a:chExt cx="501" cy="501"/>
            </a:xfrm>
          </p:grpSpPr>
          <p:sp>
            <p:nvSpPr>
              <p:cNvPr id="124" name="Oval 15"/>
              <p:cNvSpPr>
                <a:spLocks noChangeArrowheads="1"/>
              </p:cNvSpPr>
              <p:nvPr/>
            </p:nvSpPr>
            <p:spPr bwMode="auto">
              <a:xfrm>
                <a:off x="168" y="2356"/>
                <a:ext cx="501" cy="50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25" name="Group 16"/>
              <p:cNvGrpSpPr>
                <a:grpSpLocks/>
              </p:cNvGrpSpPr>
              <p:nvPr/>
            </p:nvGrpSpPr>
            <p:grpSpPr bwMode="auto">
              <a:xfrm>
                <a:off x="442" y="2500"/>
                <a:ext cx="187" cy="187"/>
                <a:chOff x="1050" y="1480"/>
                <a:chExt cx="187" cy="187"/>
              </a:xfrm>
            </p:grpSpPr>
            <p:sp>
              <p:nvSpPr>
                <p:cNvPr id="129" name="Oval 17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050" y="1480"/>
                  <a:ext cx="187" cy="187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0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1143" y="150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26" name="Group 19"/>
              <p:cNvGrpSpPr>
                <a:grpSpLocks/>
              </p:cNvGrpSpPr>
              <p:nvPr/>
            </p:nvGrpSpPr>
            <p:grpSpPr bwMode="auto">
              <a:xfrm>
                <a:off x="215" y="2557"/>
                <a:ext cx="187" cy="186"/>
                <a:chOff x="657" y="1695"/>
                <a:chExt cx="187" cy="186"/>
              </a:xfrm>
            </p:grpSpPr>
            <p:sp>
              <p:nvSpPr>
                <p:cNvPr id="12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657" y="1695"/>
                  <a:ext cx="187" cy="18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8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2" y="1701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100" name="Group 22"/>
            <p:cNvGrpSpPr>
              <a:grpSpLocks/>
            </p:cNvGrpSpPr>
            <p:nvPr/>
          </p:nvGrpSpPr>
          <p:grpSpPr bwMode="auto">
            <a:xfrm>
              <a:off x="4000500" y="4464050"/>
              <a:ext cx="795338" cy="795338"/>
              <a:chOff x="168" y="2356"/>
              <a:chExt cx="501" cy="501"/>
            </a:xfrm>
          </p:grpSpPr>
          <p:sp>
            <p:nvSpPr>
              <p:cNvPr id="117" name="Oval 23"/>
              <p:cNvSpPr>
                <a:spLocks noChangeArrowheads="1"/>
              </p:cNvSpPr>
              <p:nvPr/>
            </p:nvSpPr>
            <p:spPr bwMode="auto">
              <a:xfrm>
                <a:off x="168" y="2356"/>
                <a:ext cx="501" cy="50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8" name="Group 24"/>
              <p:cNvGrpSpPr>
                <a:grpSpLocks/>
              </p:cNvGrpSpPr>
              <p:nvPr/>
            </p:nvGrpSpPr>
            <p:grpSpPr bwMode="auto">
              <a:xfrm>
                <a:off x="442" y="2500"/>
                <a:ext cx="187" cy="187"/>
                <a:chOff x="1050" y="1480"/>
                <a:chExt cx="187" cy="187"/>
              </a:xfrm>
            </p:grpSpPr>
            <p:sp>
              <p:nvSpPr>
                <p:cNvPr id="122" name="Oval 25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050" y="1480"/>
                  <a:ext cx="187" cy="187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3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1143" y="150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19" name="Group 27"/>
              <p:cNvGrpSpPr>
                <a:grpSpLocks/>
              </p:cNvGrpSpPr>
              <p:nvPr/>
            </p:nvGrpSpPr>
            <p:grpSpPr bwMode="auto">
              <a:xfrm>
                <a:off x="215" y="2557"/>
                <a:ext cx="187" cy="186"/>
                <a:chOff x="657" y="1695"/>
                <a:chExt cx="187" cy="186"/>
              </a:xfrm>
            </p:grpSpPr>
            <p:sp>
              <p:nvSpPr>
                <p:cNvPr id="120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57" y="1695"/>
                  <a:ext cx="187" cy="18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1" name="Line 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2" y="1701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101" name="Group 30"/>
            <p:cNvGrpSpPr>
              <a:grpSpLocks/>
            </p:cNvGrpSpPr>
            <p:nvPr/>
          </p:nvGrpSpPr>
          <p:grpSpPr bwMode="auto">
            <a:xfrm>
              <a:off x="3941763" y="5289550"/>
              <a:ext cx="795337" cy="795338"/>
              <a:chOff x="168" y="2356"/>
              <a:chExt cx="501" cy="501"/>
            </a:xfrm>
          </p:grpSpPr>
          <p:sp>
            <p:nvSpPr>
              <p:cNvPr id="110" name="Oval 31"/>
              <p:cNvSpPr>
                <a:spLocks noChangeArrowheads="1"/>
              </p:cNvSpPr>
              <p:nvPr/>
            </p:nvSpPr>
            <p:spPr bwMode="auto">
              <a:xfrm>
                <a:off x="168" y="2356"/>
                <a:ext cx="501" cy="50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1" name="Group 32"/>
              <p:cNvGrpSpPr>
                <a:grpSpLocks/>
              </p:cNvGrpSpPr>
              <p:nvPr/>
            </p:nvGrpSpPr>
            <p:grpSpPr bwMode="auto">
              <a:xfrm>
                <a:off x="442" y="2500"/>
                <a:ext cx="187" cy="187"/>
                <a:chOff x="1050" y="1480"/>
                <a:chExt cx="187" cy="187"/>
              </a:xfrm>
            </p:grpSpPr>
            <p:sp>
              <p:nvSpPr>
                <p:cNvPr id="115" name="Oval 33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050" y="1480"/>
                  <a:ext cx="187" cy="187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6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1143" y="150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12" name="Group 35"/>
              <p:cNvGrpSpPr>
                <a:grpSpLocks/>
              </p:cNvGrpSpPr>
              <p:nvPr/>
            </p:nvGrpSpPr>
            <p:grpSpPr bwMode="auto">
              <a:xfrm>
                <a:off x="215" y="2557"/>
                <a:ext cx="187" cy="186"/>
                <a:chOff x="657" y="1695"/>
                <a:chExt cx="187" cy="186"/>
              </a:xfrm>
            </p:grpSpPr>
            <p:sp>
              <p:nvSpPr>
                <p:cNvPr id="113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57" y="1695"/>
                  <a:ext cx="187" cy="18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4" name="Line 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2" y="1701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102" name="Group 38"/>
            <p:cNvGrpSpPr>
              <a:grpSpLocks/>
            </p:cNvGrpSpPr>
            <p:nvPr/>
          </p:nvGrpSpPr>
          <p:grpSpPr bwMode="auto">
            <a:xfrm>
              <a:off x="3986213" y="2663825"/>
              <a:ext cx="795337" cy="795338"/>
              <a:chOff x="168" y="2356"/>
              <a:chExt cx="501" cy="501"/>
            </a:xfrm>
          </p:grpSpPr>
          <p:sp>
            <p:nvSpPr>
              <p:cNvPr id="103" name="Oval 39"/>
              <p:cNvSpPr>
                <a:spLocks noChangeArrowheads="1"/>
              </p:cNvSpPr>
              <p:nvPr/>
            </p:nvSpPr>
            <p:spPr bwMode="auto">
              <a:xfrm>
                <a:off x="168" y="2356"/>
                <a:ext cx="501" cy="50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04" name="Group 40"/>
              <p:cNvGrpSpPr>
                <a:grpSpLocks/>
              </p:cNvGrpSpPr>
              <p:nvPr/>
            </p:nvGrpSpPr>
            <p:grpSpPr bwMode="auto">
              <a:xfrm>
                <a:off x="442" y="2500"/>
                <a:ext cx="187" cy="187"/>
                <a:chOff x="1050" y="1480"/>
                <a:chExt cx="187" cy="187"/>
              </a:xfrm>
            </p:grpSpPr>
            <p:sp>
              <p:nvSpPr>
                <p:cNvPr id="108" name="Oval 41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050" y="1480"/>
                  <a:ext cx="187" cy="187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1143" y="150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05" name="Group 43"/>
              <p:cNvGrpSpPr>
                <a:grpSpLocks/>
              </p:cNvGrpSpPr>
              <p:nvPr/>
            </p:nvGrpSpPr>
            <p:grpSpPr bwMode="auto">
              <a:xfrm>
                <a:off x="215" y="2557"/>
                <a:ext cx="187" cy="186"/>
                <a:chOff x="657" y="1695"/>
                <a:chExt cx="187" cy="186"/>
              </a:xfrm>
            </p:grpSpPr>
            <p:sp>
              <p:nvSpPr>
                <p:cNvPr id="106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657" y="1695"/>
                  <a:ext cx="187" cy="18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7" name="Line 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2" y="1701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Efimov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(V. </a:t>
            </a:r>
            <a:r>
              <a:rPr lang="de-DE" dirty="0" err="1" smtClean="0"/>
              <a:t>Efimov</a:t>
            </a:r>
            <a:r>
              <a:rPr lang="de-DE" dirty="0" smtClean="0"/>
              <a:t>, 1970)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5900" y="1162050"/>
            <a:ext cx="8134350" cy="5334000"/>
          </a:xfrm>
        </p:spPr>
        <p:txBody>
          <a:bodyPr/>
          <a:lstStyle/>
          <a:p>
            <a:r>
              <a:rPr lang="de-DE" dirty="0" smtClean="0"/>
              <a:t>An infinite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3-body </a:t>
            </a:r>
            <a:r>
              <a:rPr lang="de-DE" dirty="0" err="1" smtClean="0"/>
              <a:t>bound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 </a:t>
            </a:r>
            <a:r>
              <a:rPr lang="de-DE" dirty="0" err="1" smtClean="0"/>
              <a:t>exists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scattering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diverges</a:t>
            </a:r>
            <a:r>
              <a:rPr lang="de-DE" dirty="0" smtClean="0"/>
              <a:t>: (3 </a:t>
            </a:r>
            <a:r>
              <a:rPr lang="de-DE" dirty="0" err="1" smtClean="0"/>
              <a:t>identical</a:t>
            </a:r>
            <a:r>
              <a:rPr lang="de-DE" dirty="0" smtClean="0"/>
              <a:t> </a:t>
            </a:r>
            <a:r>
              <a:rPr lang="de-DE" dirty="0" err="1" smtClean="0"/>
              <a:t>bosons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dirty="0" err="1" smtClean="0">
                <a:cs typeface="Calibri" pitchFamily="34" charset="0"/>
              </a:rPr>
              <a:t>At</a:t>
            </a:r>
            <a:r>
              <a:rPr lang="de-DE" dirty="0" smtClean="0">
                <a:cs typeface="Calibri" pitchFamily="34" charset="0"/>
              </a:rPr>
              <a:t> infinite </a:t>
            </a:r>
            <a:r>
              <a:rPr lang="de-DE" dirty="0" err="1" smtClean="0">
                <a:cs typeface="Calibri" pitchFamily="34" charset="0"/>
              </a:rPr>
              <a:t>scattering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length</a:t>
            </a:r>
            <a:r>
              <a:rPr lang="de-DE" dirty="0" smtClean="0">
                <a:cs typeface="Calibri" pitchFamily="34" charset="0"/>
              </a:rPr>
              <a:t>:</a:t>
            </a:r>
            <a:br>
              <a:rPr lang="de-DE" dirty="0" smtClean="0">
                <a:cs typeface="Calibri" pitchFamily="34" charset="0"/>
              </a:rPr>
            </a:br>
            <a:r>
              <a:rPr lang="de-DE" dirty="0" smtClean="0">
                <a:cs typeface="Calibri" pitchFamily="34" charset="0"/>
              </a:rPr>
              <a:t>	</a:t>
            </a:r>
            <a:r>
              <a:rPr lang="de-DE" i="1" dirty="0" smtClean="0">
                <a:cs typeface="Calibri" pitchFamily="34" charset="0"/>
              </a:rPr>
              <a:t>E</a:t>
            </a:r>
            <a:r>
              <a:rPr lang="de-DE" baseline="-25000" dirty="0" smtClean="0">
                <a:cs typeface="Calibri" pitchFamily="34" charset="0"/>
              </a:rPr>
              <a:t>n</a:t>
            </a:r>
            <a:r>
              <a:rPr lang="de-DE" dirty="0" smtClean="0">
                <a:cs typeface="Calibri" pitchFamily="34" charset="0"/>
              </a:rPr>
              <a:t>=22.7</a:t>
            </a:r>
            <a:r>
              <a:rPr lang="de-DE" baseline="30000" dirty="0" smtClean="0">
                <a:cs typeface="Calibri" pitchFamily="34" charset="0"/>
              </a:rPr>
              <a:t>2</a:t>
            </a:r>
            <a:r>
              <a:rPr lang="de-DE" i="1" dirty="0" smtClean="0">
                <a:cs typeface="Calibri" pitchFamily="34" charset="0"/>
              </a:rPr>
              <a:t>E</a:t>
            </a:r>
            <a:r>
              <a:rPr lang="de-DE" baseline="-25000" dirty="0" smtClean="0">
                <a:cs typeface="Calibri" pitchFamily="34" charset="0"/>
              </a:rPr>
              <a:t>n+1</a:t>
            </a:r>
          </a:p>
          <a:p>
            <a:endParaRPr lang="de-DE" baseline="-25000" dirty="0" smtClean="0">
              <a:cs typeface="Calibri" pitchFamily="34" charset="0"/>
            </a:endParaRPr>
          </a:p>
          <a:p>
            <a:r>
              <a:rPr lang="de-DE" dirty="0" err="1" smtClean="0">
                <a:cs typeface="Calibri" pitchFamily="34" charset="0"/>
              </a:rPr>
              <a:t>Scattering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length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values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where</a:t>
            </a:r>
            <a:r>
              <a:rPr lang="de-DE" dirty="0" smtClean="0">
                <a:cs typeface="Calibri" pitchFamily="34" charset="0"/>
              </a:rPr>
              <a:t/>
            </a:r>
            <a:br>
              <a:rPr lang="de-DE" dirty="0" smtClean="0">
                <a:cs typeface="Calibri" pitchFamily="34" charset="0"/>
              </a:rPr>
            </a:br>
            <a:r>
              <a:rPr lang="de-DE" dirty="0" smtClean="0">
                <a:cs typeface="Calibri" pitchFamily="34" charset="0"/>
              </a:rPr>
              <a:t>Efimov trimers </a:t>
            </a:r>
            <a:r>
              <a:rPr lang="de-DE" dirty="0" err="1" smtClean="0">
                <a:cs typeface="Calibri" pitchFamily="34" charset="0"/>
              </a:rPr>
              <a:t>become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unbound</a:t>
            </a:r>
            <a:r>
              <a:rPr lang="de-DE" dirty="0" smtClean="0">
                <a:cs typeface="Calibri" pitchFamily="34" charset="0"/>
              </a:rPr>
              <a:t/>
            </a:r>
            <a:br>
              <a:rPr lang="de-DE" dirty="0" smtClean="0">
                <a:cs typeface="Calibri" pitchFamily="34" charset="0"/>
              </a:rPr>
            </a:br>
            <a:r>
              <a:rPr lang="de-DE" dirty="0" smtClean="0">
                <a:cs typeface="Calibri" pitchFamily="34" charset="0"/>
              </a:rPr>
              <a:t>	</a:t>
            </a:r>
            <a:r>
              <a:rPr lang="de-DE" i="1" dirty="0" smtClean="0">
                <a:cs typeface="Calibri" pitchFamily="34" charset="0"/>
              </a:rPr>
              <a:t>a</a:t>
            </a:r>
            <a:r>
              <a:rPr lang="de-DE" baseline="-25000" dirty="0" smtClean="0">
                <a:cs typeface="Calibri" pitchFamily="34" charset="0"/>
              </a:rPr>
              <a:t>n+1</a:t>
            </a:r>
            <a:r>
              <a:rPr lang="de-DE" dirty="0" smtClean="0">
                <a:cs typeface="Calibri" pitchFamily="34" charset="0"/>
              </a:rPr>
              <a:t>=22.7</a:t>
            </a:r>
            <a:r>
              <a:rPr lang="de-DE" i="1" dirty="0" smtClean="0">
                <a:cs typeface="Calibri" pitchFamily="34" charset="0"/>
              </a:rPr>
              <a:t>a</a:t>
            </a:r>
            <a:r>
              <a:rPr lang="de-DE" baseline="-25000" dirty="0" smtClean="0">
                <a:cs typeface="Calibri" pitchFamily="34" charset="0"/>
              </a:rPr>
              <a:t>n</a:t>
            </a:r>
          </a:p>
          <a:p>
            <a:endParaRPr lang="de-DE" baseline="-25000" dirty="0" smtClean="0">
              <a:cs typeface="Calibri" pitchFamily="34" charset="0"/>
            </a:endParaRPr>
          </a:p>
          <a:p>
            <a:r>
              <a:rPr lang="de-DE" dirty="0" smtClean="0">
                <a:cs typeface="Calibri" pitchFamily="34" charset="0"/>
              </a:rPr>
              <a:t>Position </a:t>
            </a:r>
            <a:r>
              <a:rPr lang="de-DE" dirty="0" err="1" smtClean="0">
                <a:cs typeface="Calibri" pitchFamily="34" charset="0"/>
              </a:rPr>
              <a:t>of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the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series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fixed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by</a:t>
            </a:r>
            <a:r>
              <a:rPr lang="de-DE" dirty="0" smtClean="0">
                <a:cs typeface="Calibri" pitchFamily="34" charset="0"/>
              </a:rPr>
              <a:t> a </a:t>
            </a:r>
            <a:br>
              <a:rPr lang="de-DE" dirty="0" smtClean="0">
                <a:cs typeface="Calibri" pitchFamily="34" charset="0"/>
              </a:rPr>
            </a:br>
            <a:r>
              <a:rPr lang="de-DE" dirty="0" err="1" smtClean="0">
                <a:cs typeface="Calibri" pitchFamily="34" charset="0"/>
              </a:rPr>
              <a:t>three-body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parameter</a:t>
            </a:r>
            <a:r>
              <a:rPr lang="de-DE" dirty="0" smtClean="0">
                <a:cs typeface="Calibri" pitchFamily="34" charset="0"/>
              </a:rPr>
              <a:t>, </a:t>
            </a:r>
            <a:r>
              <a:rPr lang="de-DE" i="1" dirty="0" smtClean="0">
                <a:cs typeface="Calibri" pitchFamily="34" charset="0"/>
              </a:rPr>
              <a:t>a</a:t>
            </a:r>
            <a:r>
              <a:rPr lang="de-DE" baseline="-25000" dirty="0" smtClean="0">
                <a:cs typeface="Calibri" pitchFamily="34" charset="0"/>
              </a:rPr>
              <a:t>*</a:t>
            </a:r>
          </a:p>
        </p:txBody>
      </p:sp>
      <p:pic>
        <p:nvPicPr>
          <p:cNvPr id="9738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6550" y="2006600"/>
            <a:ext cx="3380603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927850" y="4984750"/>
            <a:ext cx="1911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n-lt"/>
              </a:rPr>
              <a:t>Drawing: V. </a:t>
            </a:r>
            <a:r>
              <a:rPr lang="de-DE" sz="1600" dirty="0" err="1" smtClean="0">
                <a:latin typeface="+mn-lt"/>
              </a:rPr>
              <a:t>Efimov</a:t>
            </a:r>
            <a:endParaRPr lang="de-DE" sz="1600" dirty="0">
              <a:latin typeface="+mn-lt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0" y="0"/>
            <a:ext cx="8658179" cy="5695950"/>
            <a:chOff x="749300" y="1339850"/>
            <a:chExt cx="7239280" cy="4762500"/>
          </a:xfrm>
        </p:grpSpPr>
        <p:sp>
          <p:nvSpPr>
            <p:cNvPr id="13" name="Freihandform 12"/>
            <p:cNvSpPr/>
            <p:nvPr/>
          </p:nvSpPr>
          <p:spPr>
            <a:xfrm>
              <a:off x="749300" y="2108200"/>
              <a:ext cx="7239280" cy="3454317"/>
            </a:xfrm>
            <a:custGeom>
              <a:avLst/>
              <a:gdLst>
                <a:gd name="connsiteX0" fmla="*/ 7175500 w 7239280"/>
                <a:gd name="connsiteY0" fmla="*/ 2819400 h 3454317"/>
                <a:gd name="connsiteX1" fmla="*/ 7175500 w 7239280"/>
                <a:gd name="connsiteY1" fmla="*/ 2819400 h 3454317"/>
                <a:gd name="connsiteX2" fmla="*/ 7226300 w 7239280"/>
                <a:gd name="connsiteY2" fmla="*/ 2705100 h 3454317"/>
                <a:gd name="connsiteX3" fmla="*/ 7239000 w 7239280"/>
                <a:gd name="connsiteY3" fmla="*/ 2514600 h 3454317"/>
                <a:gd name="connsiteX4" fmla="*/ 7226300 w 7239280"/>
                <a:gd name="connsiteY4" fmla="*/ 2298700 h 3454317"/>
                <a:gd name="connsiteX5" fmla="*/ 7213600 w 7239280"/>
                <a:gd name="connsiteY5" fmla="*/ 2235200 h 3454317"/>
                <a:gd name="connsiteX6" fmla="*/ 7188200 w 7239280"/>
                <a:gd name="connsiteY6" fmla="*/ 2108200 h 3454317"/>
                <a:gd name="connsiteX7" fmla="*/ 7162800 w 7239280"/>
                <a:gd name="connsiteY7" fmla="*/ 2006600 h 3454317"/>
                <a:gd name="connsiteX8" fmla="*/ 7150100 w 7239280"/>
                <a:gd name="connsiteY8" fmla="*/ 1955800 h 3454317"/>
                <a:gd name="connsiteX9" fmla="*/ 7124700 w 7239280"/>
                <a:gd name="connsiteY9" fmla="*/ 1917700 h 3454317"/>
                <a:gd name="connsiteX10" fmla="*/ 7099300 w 7239280"/>
                <a:gd name="connsiteY10" fmla="*/ 1841500 h 3454317"/>
                <a:gd name="connsiteX11" fmla="*/ 7086600 w 7239280"/>
                <a:gd name="connsiteY11" fmla="*/ 1803400 h 3454317"/>
                <a:gd name="connsiteX12" fmla="*/ 7048500 w 7239280"/>
                <a:gd name="connsiteY12" fmla="*/ 1727200 h 3454317"/>
                <a:gd name="connsiteX13" fmla="*/ 7023100 w 7239280"/>
                <a:gd name="connsiteY13" fmla="*/ 1689100 h 3454317"/>
                <a:gd name="connsiteX14" fmla="*/ 7010400 w 7239280"/>
                <a:gd name="connsiteY14" fmla="*/ 1651000 h 3454317"/>
                <a:gd name="connsiteX15" fmla="*/ 6959600 w 7239280"/>
                <a:gd name="connsiteY15" fmla="*/ 1574800 h 3454317"/>
                <a:gd name="connsiteX16" fmla="*/ 6934200 w 7239280"/>
                <a:gd name="connsiteY16" fmla="*/ 1536700 h 3454317"/>
                <a:gd name="connsiteX17" fmla="*/ 6908800 w 7239280"/>
                <a:gd name="connsiteY17" fmla="*/ 1485900 h 3454317"/>
                <a:gd name="connsiteX18" fmla="*/ 6832600 w 7239280"/>
                <a:gd name="connsiteY18" fmla="*/ 1409700 h 3454317"/>
                <a:gd name="connsiteX19" fmla="*/ 6756400 w 7239280"/>
                <a:gd name="connsiteY19" fmla="*/ 1308100 h 3454317"/>
                <a:gd name="connsiteX20" fmla="*/ 6718300 w 7239280"/>
                <a:gd name="connsiteY20" fmla="*/ 1257300 h 3454317"/>
                <a:gd name="connsiteX21" fmla="*/ 6667500 w 7239280"/>
                <a:gd name="connsiteY21" fmla="*/ 1206500 h 3454317"/>
                <a:gd name="connsiteX22" fmla="*/ 6578600 w 7239280"/>
                <a:gd name="connsiteY22" fmla="*/ 1104900 h 3454317"/>
                <a:gd name="connsiteX23" fmla="*/ 6413500 w 7239280"/>
                <a:gd name="connsiteY23" fmla="*/ 1003300 h 3454317"/>
                <a:gd name="connsiteX24" fmla="*/ 6311900 w 7239280"/>
                <a:gd name="connsiteY24" fmla="*/ 927100 h 3454317"/>
                <a:gd name="connsiteX25" fmla="*/ 6197600 w 7239280"/>
                <a:gd name="connsiteY25" fmla="*/ 863600 h 3454317"/>
                <a:gd name="connsiteX26" fmla="*/ 6146800 w 7239280"/>
                <a:gd name="connsiteY26" fmla="*/ 825500 h 3454317"/>
                <a:gd name="connsiteX27" fmla="*/ 6083300 w 7239280"/>
                <a:gd name="connsiteY27" fmla="*/ 800100 h 3454317"/>
                <a:gd name="connsiteX28" fmla="*/ 6032500 w 7239280"/>
                <a:gd name="connsiteY28" fmla="*/ 774700 h 3454317"/>
                <a:gd name="connsiteX29" fmla="*/ 5969000 w 7239280"/>
                <a:gd name="connsiteY29" fmla="*/ 749300 h 3454317"/>
                <a:gd name="connsiteX30" fmla="*/ 5918200 w 7239280"/>
                <a:gd name="connsiteY30" fmla="*/ 723900 h 3454317"/>
                <a:gd name="connsiteX31" fmla="*/ 5854700 w 7239280"/>
                <a:gd name="connsiteY31" fmla="*/ 698500 h 3454317"/>
                <a:gd name="connsiteX32" fmla="*/ 5803900 w 7239280"/>
                <a:gd name="connsiteY32" fmla="*/ 673100 h 3454317"/>
                <a:gd name="connsiteX33" fmla="*/ 5765800 w 7239280"/>
                <a:gd name="connsiteY33" fmla="*/ 660400 h 3454317"/>
                <a:gd name="connsiteX34" fmla="*/ 5715000 w 7239280"/>
                <a:gd name="connsiteY34" fmla="*/ 635000 h 3454317"/>
                <a:gd name="connsiteX35" fmla="*/ 5676900 w 7239280"/>
                <a:gd name="connsiteY35" fmla="*/ 622300 h 3454317"/>
                <a:gd name="connsiteX36" fmla="*/ 5549900 w 7239280"/>
                <a:gd name="connsiteY36" fmla="*/ 571500 h 3454317"/>
                <a:gd name="connsiteX37" fmla="*/ 5435600 w 7239280"/>
                <a:gd name="connsiteY37" fmla="*/ 533400 h 3454317"/>
                <a:gd name="connsiteX38" fmla="*/ 5384800 w 7239280"/>
                <a:gd name="connsiteY38" fmla="*/ 508000 h 3454317"/>
                <a:gd name="connsiteX39" fmla="*/ 5346700 w 7239280"/>
                <a:gd name="connsiteY39" fmla="*/ 495300 h 3454317"/>
                <a:gd name="connsiteX40" fmla="*/ 5283200 w 7239280"/>
                <a:gd name="connsiteY40" fmla="*/ 469900 h 3454317"/>
                <a:gd name="connsiteX41" fmla="*/ 5232400 w 7239280"/>
                <a:gd name="connsiteY41" fmla="*/ 444500 h 3454317"/>
                <a:gd name="connsiteX42" fmla="*/ 5168900 w 7239280"/>
                <a:gd name="connsiteY42" fmla="*/ 431800 h 3454317"/>
                <a:gd name="connsiteX43" fmla="*/ 5130800 w 7239280"/>
                <a:gd name="connsiteY43" fmla="*/ 419100 h 3454317"/>
                <a:gd name="connsiteX44" fmla="*/ 5067300 w 7239280"/>
                <a:gd name="connsiteY44" fmla="*/ 406400 h 3454317"/>
                <a:gd name="connsiteX45" fmla="*/ 5003800 w 7239280"/>
                <a:gd name="connsiteY45" fmla="*/ 381000 h 3454317"/>
                <a:gd name="connsiteX46" fmla="*/ 4940300 w 7239280"/>
                <a:gd name="connsiteY46" fmla="*/ 368300 h 3454317"/>
                <a:gd name="connsiteX47" fmla="*/ 4826000 w 7239280"/>
                <a:gd name="connsiteY47" fmla="*/ 342900 h 3454317"/>
                <a:gd name="connsiteX48" fmla="*/ 4686300 w 7239280"/>
                <a:gd name="connsiteY48" fmla="*/ 304800 h 3454317"/>
                <a:gd name="connsiteX49" fmla="*/ 4533900 w 7239280"/>
                <a:gd name="connsiteY49" fmla="*/ 266700 h 3454317"/>
                <a:gd name="connsiteX50" fmla="*/ 4406900 w 7239280"/>
                <a:gd name="connsiteY50" fmla="*/ 241300 h 3454317"/>
                <a:gd name="connsiteX51" fmla="*/ 4368800 w 7239280"/>
                <a:gd name="connsiteY51" fmla="*/ 228600 h 3454317"/>
                <a:gd name="connsiteX52" fmla="*/ 4178300 w 7239280"/>
                <a:gd name="connsiteY52" fmla="*/ 203200 h 3454317"/>
                <a:gd name="connsiteX53" fmla="*/ 4038600 w 7239280"/>
                <a:gd name="connsiteY53" fmla="*/ 177800 h 3454317"/>
                <a:gd name="connsiteX54" fmla="*/ 3759200 w 7239280"/>
                <a:gd name="connsiteY54" fmla="*/ 152400 h 3454317"/>
                <a:gd name="connsiteX55" fmla="*/ 3314700 w 7239280"/>
                <a:gd name="connsiteY55" fmla="*/ 127000 h 3454317"/>
                <a:gd name="connsiteX56" fmla="*/ 3175000 w 7239280"/>
                <a:gd name="connsiteY56" fmla="*/ 114300 h 3454317"/>
                <a:gd name="connsiteX57" fmla="*/ 3086100 w 7239280"/>
                <a:gd name="connsiteY57" fmla="*/ 101600 h 3454317"/>
                <a:gd name="connsiteX58" fmla="*/ 2870200 w 7239280"/>
                <a:gd name="connsiteY58" fmla="*/ 76200 h 3454317"/>
                <a:gd name="connsiteX59" fmla="*/ 2692400 w 7239280"/>
                <a:gd name="connsiteY59" fmla="*/ 50800 h 3454317"/>
                <a:gd name="connsiteX60" fmla="*/ 2616200 w 7239280"/>
                <a:gd name="connsiteY60" fmla="*/ 38100 h 3454317"/>
                <a:gd name="connsiteX61" fmla="*/ 2362200 w 7239280"/>
                <a:gd name="connsiteY61" fmla="*/ 12700 h 3454317"/>
                <a:gd name="connsiteX62" fmla="*/ 2235200 w 7239280"/>
                <a:gd name="connsiteY62" fmla="*/ 0 h 3454317"/>
                <a:gd name="connsiteX63" fmla="*/ 1714500 w 7239280"/>
                <a:gd name="connsiteY63" fmla="*/ 12700 h 3454317"/>
                <a:gd name="connsiteX64" fmla="*/ 1422400 w 7239280"/>
                <a:gd name="connsiteY64" fmla="*/ 38100 h 3454317"/>
                <a:gd name="connsiteX65" fmla="*/ 1320800 w 7239280"/>
                <a:gd name="connsiteY65" fmla="*/ 63500 h 3454317"/>
                <a:gd name="connsiteX66" fmla="*/ 1181100 w 7239280"/>
                <a:gd name="connsiteY66" fmla="*/ 88900 h 3454317"/>
                <a:gd name="connsiteX67" fmla="*/ 1130300 w 7239280"/>
                <a:gd name="connsiteY67" fmla="*/ 101600 h 3454317"/>
                <a:gd name="connsiteX68" fmla="*/ 1003300 w 7239280"/>
                <a:gd name="connsiteY68" fmla="*/ 127000 h 3454317"/>
                <a:gd name="connsiteX69" fmla="*/ 889000 w 7239280"/>
                <a:gd name="connsiteY69" fmla="*/ 165100 h 3454317"/>
                <a:gd name="connsiteX70" fmla="*/ 774700 w 7239280"/>
                <a:gd name="connsiteY70" fmla="*/ 215900 h 3454317"/>
                <a:gd name="connsiteX71" fmla="*/ 736600 w 7239280"/>
                <a:gd name="connsiteY71" fmla="*/ 228600 h 3454317"/>
                <a:gd name="connsiteX72" fmla="*/ 622300 w 7239280"/>
                <a:gd name="connsiteY72" fmla="*/ 292100 h 3454317"/>
                <a:gd name="connsiteX73" fmla="*/ 571500 w 7239280"/>
                <a:gd name="connsiteY73" fmla="*/ 330200 h 3454317"/>
                <a:gd name="connsiteX74" fmla="*/ 508000 w 7239280"/>
                <a:gd name="connsiteY74" fmla="*/ 355600 h 3454317"/>
                <a:gd name="connsiteX75" fmla="*/ 355600 w 7239280"/>
                <a:gd name="connsiteY75" fmla="*/ 482600 h 3454317"/>
                <a:gd name="connsiteX76" fmla="*/ 304800 w 7239280"/>
                <a:gd name="connsiteY76" fmla="*/ 520700 h 3454317"/>
                <a:gd name="connsiteX77" fmla="*/ 241300 w 7239280"/>
                <a:gd name="connsiteY77" fmla="*/ 609600 h 3454317"/>
                <a:gd name="connsiteX78" fmla="*/ 203200 w 7239280"/>
                <a:gd name="connsiteY78" fmla="*/ 660400 h 3454317"/>
                <a:gd name="connsiteX79" fmla="*/ 127000 w 7239280"/>
                <a:gd name="connsiteY79" fmla="*/ 774700 h 3454317"/>
                <a:gd name="connsiteX80" fmla="*/ 76200 w 7239280"/>
                <a:gd name="connsiteY80" fmla="*/ 914400 h 3454317"/>
                <a:gd name="connsiteX81" fmla="*/ 50800 w 7239280"/>
                <a:gd name="connsiteY81" fmla="*/ 990600 h 3454317"/>
                <a:gd name="connsiteX82" fmla="*/ 25400 w 7239280"/>
                <a:gd name="connsiteY82" fmla="*/ 1143000 h 3454317"/>
                <a:gd name="connsiteX83" fmla="*/ 12700 w 7239280"/>
                <a:gd name="connsiteY83" fmla="*/ 1219200 h 3454317"/>
                <a:gd name="connsiteX84" fmla="*/ 0 w 7239280"/>
                <a:gd name="connsiteY84" fmla="*/ 1308100 h 3454317"/>
                <a:gd name="connsiteX85" fmla="*/ 12700 w 7239280"/>
                <a:gd name="connsiteY85" fmla="*/ 1752600 h 3454317"/>
                <a:gd name="connsiteX86" fmla="*/ 38100 w 7239280"/>
                <a:gd name="connsiteY86" fmla="*/ 1930400 h 3454317"/>
                <a:gd name="connsiteX87" fmla="*/ 50800 w 7239280"/>
                <a:gd name="connsiteY87" fmla="*/ 1968500 h 3454317"/>
                <a:gd name="connsiteX88" fmla="*/ 63500 w 7239280"/>
                <a:gd name="connsiteY88" fmla="*/ 2044700 h 3454317"/>
                <a:gd name="connsiteX89" fmla="*/ 88900 w 7239280"/>
                <a:gd name="connsiteY89" fmla="*/ 2108200 h 3454317"/>
                <a:gd name="connsiteX90" fmla="*/ 101600 w 7239280"/>
                <a:gd name="connsiteY90" fmla="*/ 2146300 h 3454317"/>
                <a:gd name="connsiteX91" fmla="*/ 127000 w 7239280"/>
                <a:gd name="connsiteY91" fmla="*/ 2209800 h 3454317"/>
                <a:gd name="connsiteX92" fmla="*/ 139700 w 7239280"/>
                <a:gd name="connsiteY92" fmla="*/ 2247900 h 3454317"/>
                <a:gd name="connsiteX93" fmla="*/ 177800 w 7239280"/>
                <a:gd name="connsiteY93" fmla="*/ 2311400 h 3454317"/>
                <a:gd name="connsiteX94" fmla="*/ 241300 w 7239280"/>
                <a:gd name="connsiteY94" fmla="*/ 2425700 h 3454317"/>
                <a:gd name="connsiteX95" fmla="*/ 304800 w 7239280"/>
                <a:gd name="connsiteY95" fmla="*/ 2514600 h 3454317"/>
                <a:gd name="connsiteX96" fmla="*/ 342900 w 7239280"/>
                <a:gd name="connsiteY96" fmla="*/ 2565400 h 3454317"/>
                <a:gd name="connsiteX97" fmla="*/ 444500 w 7239280"/>
                <a:gd name="connsiteY97" fmla="*/ 2667000 h 3454317"/>
                <a:gd name="connsiteX98" fmla="*/ 622300 w 7239280"/>
                <a:gd name="connsiteY98" fmla="*/ 2819400 h 3454317"/>
                <a:gd name="connsiteX99" fmla="*/ 685800 w 7239280"/>
                <a:gd name="connsiteY99" fmla="*/ 2857500 h 3454317"/>
                <a:gd name="connsiteX100" fmla="*/ 762000 w 7239280"/>
                <a:gd name="connsiteY100" fmla="*/ 2908300 h 3454317"/>
                <a:gd name="connsiteX101" fmla="*/ 800100 w 7239280"/>
                <a:gd name="connsiteY101" fmla="*/ 2921000 h 3454317"/>
                <a:gd name="connsiteX102" fmla="*/ 838200 w 7239280"/>
                <a:gd name="connsiteY102" fmla="*/ 2946400 h 3454317"/>
                <a:gd name="connsiteX103" fmla="*/ 876300 w 7239280"/>
                <a:gd name="connsiteY103" fmla="*/ 2959100 h 3454317"/>
                <a:gd name="connsiteX104" fmla="*/ 927100 w 7239280"/>
                <a:gd name="connsiteY104" fmla="*/ 2984500 h 3454317"/>
                <a:gd name="connsiteX105" fmla="*/ 1016000 w 7239280"/>
                <a:gd name="connsiteY105" fmla="*/ 3009900 h 3454317"/>
                <a:gd name="connsiteX106" fmla="*/ 1155700 w 7239280"/>
                <a:gd name="connsiteY106" fmla="*/ 3060700 h 3454317"/>
                <a:gd name="connsiteX107" fmla="*/ 1206500 w 7239280"/>
                <a:gd name="connsiteY107" fmla="*/ 3073400 h 3454317"/>
                <a:gd name="connsiteX108" fmla="*/ 1244600 w 7239280"/>
                <a:gd name="connsiteY108" fmla="*/ 3086100 h 3454317"/>
                <a:gd name="connsiteX109" fmla="*/ 1397000 w 7239280"/>
                <a:gd name="connsiteY109" fmla="*/ 3124200 h 3454317"/>
                <a:gd name="connsiteX110" fmla="*/ 1447800 w 7239280"/>
                <a:gd name="connsiteY110" fmla="*/ 3136900 h 3454317"/>
                <a:gd name="connsiteX111" fmla="*/ 1498600 w 7239280"/>
                <a:gd name="connsiteY111" fmla="*/ 3149600 h 3454317"/>
                <a:gd name="connsiteX112" fmla="*/ 1562100 w 7239280"/>
                <a:gd name="connsiteY112" fmla="*/ 3162300 h 3454317"/>
                <a:gd name="connsiteX113" fmla="*/ 1663700 w 7239280"/>
                <a:gd name="connsiteY113" fmla="*/ 3187700 h 3454317"/>
                <a:gd name="connsiteX114" fmla="*/ 1727200 w 7239280"/>
                <a:gd name="connsiteY114" fmla="*/ 3200400 h 3454317"/>
                <a:gd name="connsiteX115" fmla="*/ 1778000 w 7239280"/>
                <a:gd name="connsiteY115" fmla="*/ 3213100 h 3454317"/>
                <a:gd name="connsiteX116" fmla="*/ 1905000 w 7239280"/>
                <a:gd name="connsiteY116" fmla="*/ 3238500 h 3454317"/>
                <a:gd name="connsiteX117" fmla="*/ 1968500 w 7239280"/>
                <a:gd name="connsiteY117" fmla="*/ 3251200 h 3454317"/>
                <a:gd name="connsiteX118" fmla="*/ 2019300 w 7239280"/>
                <a:gd name="connsiteY118" fmla="*/ 3263900 h 3454317"/>
                <a:gd name="connsiteX119" fmla="*/ 2082800 w 7239280"/>
                <a:gd name="connsiteY119" fmla="*/ 3289300 h 3454317"/>
                <a:gd name="connsiteX120" fmla="*/ 2273300 w 7239280"/>
                <a:gd name="connsiteY120" fmla="*/ 3327400 h 3454317"/>
                <a:gd name="connsiteX121" fmla="*/ 2400300 w 7239280"/>
                <a:gd name="connsiteY121" fmla="*/ 3352800 h 3454317"/>
                <a:gd name="connsiteX122" fmla="*/ 2463800 w 7239280"/>
                <a:gd name="connsiteY122" fmla="*/ 3365500 h 3454317"/>
                <a:gd name="connsiteX123" fmla="*/ 2540000 w 7239280"/>
                <a:gd name="connsiteY123" fmla="*/ 3378200 h 3454317"/>
                <a:gd name="connsiteX124" fmla="*/ 2603500 w 7239280"/>
                <a:gd name="connsiteY124" fmla="*/ 3390900 h 3454317"/>
                <a:gd name="connsiteX125" fmla="*/ 2870200 w 7239280"/>
                <a:gd name="connsiteY125" fmla="*/ 3416300 h 3454317"/>
                <a:gd name="connsiteX126" fmla="*/ 2933700 w 7239280"/>
                <a:gd name="connsiteY126" fmla="*/ 3429000 h 3454317"/>
                <a:gd name="connsiteX127" fmla="*/ 3619500 w 7239280"/>
                <a:gd name="connsiteY127" fmla="*/ 3429000 h 3454317"/>
                <a:gd name="connsiteX128" fmla="*/ 4025900 w 7239280"/>
                <a:gd name="connsiteY128" fmla="*/ 3403600 h 3454317"/>
                <a:gd name="connsiteX129" fmla="*/ 4216400 w 7239280"/>
                <a:gd name="connsiteY129" fmla="*/ 3390900 h 3454317"/>
                <a:gd name="connsiteX130" fmla="*/ 4470400 w 7239280"/>
                <a:gd name="connsiteY130" fmla="*/ 3378200 h 3454317"/>
                <a:gd name="connsiteX131" fmla="*/ 4775200 w 7239280"/>
                <a:gd name="connsiteY131" fmla="*/ 3352800 h 3454317"/>
                <a:gd name="connsiteX132" fmla="*/ 5003800 w 7239280"/>
                <a:gd name="connsiteY132" fmla="*/ 3327400 h 3454317"/>
                <a:gd name="connsiteX133" fmla="*/ 5118100 w 7239280"/>
                <a:gd name="connsiteY133" fmla="*/ 3314700 h 3454317"/>
                <a:gd name="connsiteX134" fmla="*/ 5232400 w 7239280"/>
                <a:gd name="connsiteY134" fmla="*/ 3289300 h 3454317"/>
                <a:gd name="connsiteX135" fmla="*/ 5346700 w 7239280"/>
                <a:gd name="connsiteY135" fmla="*/ 3263900 h 3454317"/>
                <a:gd name="connsiteX136" fmla="*/ 5511800 w 7239280"/>
                <a:gd name="connsiteY136" fmla="*/ 3238500 h 3454317"/>
                <a:gd name="connsiteX137" fmla="*/ 5613400 w 7239280"/>
                <a:gd name="connsiteY137" fmla="*/ 3213100 h 3454317"/>
                <a:gd name="connsiteX138" fmla="*/ 5715000 w 7239280"/>
                <a:gd name="connsiteY138" fmla="*/ 3187700 h 3454317"/>
                <a:gd name="connsiteX139" fmla="*/ 5765800 w 7239280"/>
                <a:gd name="connsiteY139" fmla="*/ 3175000 h 3454317"/>
                <a:gd name="connsiteX140" fmla="*/ 5816600 w 7239280"/>
                <a:gd name="connsiteY140" fmla="*/ 3162300 h 3454317"/>
                <a:gd name="connsiteX141" fmla="*/ 5905500 w 7239280"/>
                <a:gd name="connsiteY141" fmla="*/ 3136900 h 3454317"/>
                <a:gd name="connsiteX142" fmla="*/ 5943600 w 7239280"/>
                <a:gd name="connsiteY142" fmla="*/ 3124200 h 3454317"/>
                <a:gd name="connsiteX143" fmla="*/ 6032500 w 7239280"/>
                <a:gd name="connsiteY143" fmla="*/ 3111500 h 3454317"/>
                <a:gd name="connsiteX144" fmla="*/ 6108700 w 7239280"/>
                <a:gd name="connsiteY144" fmla="*/ 3086100 h 3454317"/>
                <a:gd name="connsiteX145" fmla="*/ 6197600 w 7239280"/>
                <a:gd name="connsiteY145" fmla="*/ 3060700 h 3454317"/>
                <a:gd name="connsiteX146" fmla="*/ 6261100 w 7239280"/>
                <a:gd name="connsiteY146" fmla="*/ 3035300 h 3454317"/>
                <a:gd name="connsiteX147" fmla="*/ 6324600 w 7239280"/>
                <a:gd name="connsiteY147" fmla="*/ 3022600 h 3454317"/>
                <a:gd name="connsiteX148" fmla="*/ 6375400 w 7239280"/>
                <a:gd name="connsiteY148" fmla="*/ 3009900 h 3454317"/>
                <a:gd name="connsiteX149" fmla="*/ 6438900 w 7239280"/>
                <a:gd name="connsiteY149" fmla="*/ 2997200 h 3454317"/>
                <a:gd name="connsiteX150" fmla="*/ 6527800 w 7239280"/>
                <a:gd name="connsiteY150" fmla="*/ 2971800 h 3454317"/>
                <a:gd name="connsiteX151" fmla="*/ 6705600 w 7239280"/>
                <a:gd name="connsiteY151" fmla="*/ 2933700 h 3454317"/>
                <a:gd name="connsiteX152" fmla="*/ 6756400 w 7239280"/>
                <a:gd name="connsiteY152" fmla="*/ 2921000 h 3454317"/>
                <a:gd name="connsiteX153" fmla="*/ 6832600 w 7239280"/>
                <a:gd name="connsiteY153" fmla="*/ 2895600 h 3454317"/>
                <a:gd name="connsiteX154" fmla="*/ 6870700 w 7239280"/>
                <a:gd name="connsiteY154" fmla="*/ 2882900 h 3454317"/>
                <a:gd name="connsiteX155" fmla="*/ 7010400 w 7239280"/>
                <a:gd name="connsiteY155" fmla="*/ 2844800 h 3454317"/>
                <a:gd name="connsiteX156" fmla="*/ 7086600 w 7239280"/>
                <a:gd name="connsiteY156" fmla="*/ 2819400 h 3454317"/>
                <a:gd name="connsiteX157" fmla="*/ 7124700 w 7239280"/>
                <a:gd name="connsiteY157" fmla="*/ 2806700 h 3454317"/>
                <a:gd name="connsiteX158" fmla="*/ 7137400 w 7239280"/>
                <a:gd name="connsiteY158" fmla="*/ 2768600 h 3454317"/>
                <a:gd name="connsiteX159" fmla="*/ 7137400 w 7239280"/>
                <a:gd name="connsiteY159" fmla="*/ 2768600 h 34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7239280" h="3454317">
                  <a:moveTo>
                    <a:pt x="7175500" y="2819400"/>
                  </a:moveTo>
                  <a:lnTo>
                    <a:pt x="7175500" y="2819400"/>
                  </a:lnTo>
                  <a:cubicBezTo>
                    <a:pt x="7192433" y="2781300"/>
                    <a:pt x="7217796" y="2745917"/>
                    <a:pt x="7226300" y="2705100"/>
                  </a:cubicBezTo>
                  <a:cubicBezTo>
                    <a:pt x="7239280" y="2642797"/>
                    <a:pt x="7239000" y="2578241"/>
                    <a:pt x="7239000" y="2514600"/>
                  </a:cubicBezTo>
                  <a:cubicBezTo>
                    <a:pt x="7239000" y="2442509"/>
                    <a:pt x="7232827" y="2370495"/>
                    <a:pt x="7226300" y="2298700"/>
                  </a:cubicBezTo>
                  <a:cubicBezTo>
                    <a:pt x="7224346" y="2277203"/>
                    <a:pt x="7217461" y="2256438"/>
                    <a:pt x="7213600" y="2235200"/>
                  </a:cubicBezTo>
                  <a:cubicBezTo>
                    <a:pt x="7176271" y="2029890"/>
                    <a:pt x="7221895" y="2259827"/>
                    <a:pt x="7188200" y="2108200"/>
                  </a:cubicBezTo>
                  <a:cubicBezTo>
                    <a:pt x="7149469" y="1933913"/>
                    <a:pt x="7196841" y="2125744"/>
                    <a:pt x="7162800" y="2006600"/>
                  </a:cubicBezTo>
                  <a:cubicBezTo>
                    <a:pt x="7158005" y="1989817"/>
                    <a:pt x="7156976" y="1971843"/>
                    <a:pt x="7150100" y="1955800"/>
                  </a:cubicBezTo>
                  <a:cubicBezTo>
                    <a:pt x="7144087" y="1941771"/>
                    <a:pt x="7130899" y="1931648"/>
                    <a:pt x="7124700" y="1917700"/>
                  </a:cubicBezTo>
                  <a:cubicBezTo>
                    <a:pt x="7113826" y="1893234"/>
                    <a:pt x="7107767" y="1866900"/>
                    <a:pt x="7099300" y="1841500"/>
                  </a:cubicBezTo>
                  <a:cubicBezTo>
                    <a:pt x="7095067" y="1828800"/>
                    <a:pt x="7094026" y="1814539"/>
                    <a:pt x="7086600" y="1803400"/>
                  </a:cubicBezTo>
                  <a:cubicBezTo>
                    <a:pt x="7013807" y="1694211"/>
                    <a:pt x="7101080" y="1832360"/>
                    <a:pt x="7048500" y="1727200"/>
                  </a:cubicBezTo>
                  <a:cubicBezTo>
                    <a:pt x="7041674" y="1713548"/>
                    <a:pt x="7029926" y="1702752"/>
                    <a:pt x="7023100" y="1689100"/>
                  </a:cubicBezTo>
                  <a:cubicBezTo>
                    <a:pt x="7017113" y="1677126"/>
                    <a:pt x="7016901" y="1662702"/>
                    <a:pt x="7010400" y="1651000"/>
                  </a:cubicBezTo>
                  <a:cubicBezTo>
                    <a:pt x="6995575" y="1624315"/>
                    <a:pt x="6976533" y="1600200"/>
                    <a:pt x="6959600" y="1574800"/>
                  </a:cubicBezTo>
                  <a:cubicBezTo>
                    <a:pt x="6951133" y="1562100"/>
                    <a:pt x="6941026" y="1550352"/>
                    <a:pt x="6934200" y="1536700"/>
                  </a:cubicBezTo>
                  <a:cubicBezTo>
                    <a:pt x="6925733" y="1519767"/>
                    <a:pt x="6920627" y="1500683"/>
                    <a:pt x="6908800" y="1485900"/>
                  </a:cubicBezTo>
                  <a:cubicBezTo>
                    <a:pt x="6886360" y="1457850"/>
                    <a:pt x="6854153" y="1438437"/>
                    <a:pt x="6832600" y="1409700"/>
                  </a:cubicBezTo>
                  <a:lnTo>
                    <a:pt x="6756400" y="1308100"/>
                  </a:lnTo>
                  <a:cubicBezTo>
                    <a:pt x="6743700" y="1291167"/>
                    <a:pt x="6733267" y="1272267"/>
                    <a:pt x="6718300" y="1257300"/>
                  </a:cubicBezTo>
                  <a:cubicBezTo>
                    <a:pt x="6701367" y="1240367"/>
                    <a:pt x="6683269" y="1224522"/>
                    <a:pt x="6667500" y="1206500"/>
                  </a:cubicBezTo>
                  <a:cubicBezTo>
                    <a:pt x="6614044" y="1145408"/>
                    <a:pt x="6645484" y="1160637"/>
                    <a:pt x="6578600" y="1104900"/>
                  </a:cubicBezTo>
                  <a:cubicBezTo>
                    <a:pt x="6315923" y="886003"/>
                    <a:pt x="6593227" y="1113901"/>
                    <a:pt x="6413500" y="1003300"/>
                  </a:cubicBezTo>
                  <a:cubicBezTo>
                    <a:pt x="6377446" y="981113"/>
                    <a:pt x="6349764" y="946032"/>
                    <a:pt x="6311900" y="927100"/>
                  </a:cubicBezTo>
                  <a:cubicBezTo>
                    <a:pt x="6263483" y="902891"/>
                    <a:pt x="6245440" y="895494"/>
                    <a:pt x="6197600" y="863600"/>
                  </a:cubicBezTo>
                  <a:cubicBezTo>
                    <a:pt x="6179988" y="851859"/>
                    <a:pt x="6165303" y="835779"/>
                    <a:pt x="6146800" y="825500"/>
                  </a:cubicBezTo>
                  <a:cubicBezTo>
                    <a:pt x="6126872" y="814429"/>
                    <a:pt x="6104132" y="809359"/>
                    <a:pt x="6083300" y="800100"/>
                  </a:cubicBezTo>
                  <a:cubicBezTo>
                    <a:pt x="6066000" y="792411"/>
                    <a:pt x="6049800" y="782389"/>
                    <a:pt x="6032500" y="774700"/>
                  </a:cubicBezTo>
                  <a:cubicBezTo>
                    <a:pt x="6011668" y="765441"/>
                    <a:pt x="5989832" y="758559"/>
                    <a:pt x="5969000" y="749300"/>
                  </a:cubicBezTo>
                  <a:cubicBezTo>
                    <a:pt x="5951700" y="741611"/>
                    <a:pt x="5935500" y="731589"/>
                    <a:pt x="5918200" y="723900"/>
                  </a:cubicBezTo>
                  <a:cubicBezTo>
                    <a:pt x="5897368" y="714641"/>
                    <a:pt x="5875532" y="707759"/>
                    <a:pt x="5854700" y="698500"/>
                  </a:cubicBezTo>
                  <a:cubicBezTo>
                    <a:pt x="5837400" y="690811"/>
                    <a:pt x="5821301" y="680558"/>
                    <a:pt x="5803900" y="673100"/>
                  </a:cubicBezTo>
                  <a:cubicBezTo>
                    <a:pt x="5791595" y="667827"/>
                    <a:pt x="5778105" y="665673"/>
                    <a:pt x="5765800" y="660400"/>
                  </a:cubicBezTo>
                  <a:cubicBezTo>
                    <a:pt x="5748399" y="652942"/>
                    <a:pt x="5732401" y="642458"/>
                    <a:pt x="5715000" y="635000"/>
                  </a:cubicBezTo>
                  <a:cubicBezTo>
                    <a:pt x="5702695" y="629727"/>
                    <a:pt x="5689395" y="627106"/>
                    <a:pt x="5676900" y="622300"/>
                  </a:cubicBezTo>
                  <a:cubicBezTo>
                    <a:pt x="5634345" y="605933"/>
                    <a:pt x="5590681" y="591890"/>
                    <a:pt x="5549900" y="571500"/>
                  </a:cubicBezTo>
                  <a:cubicBezTo>
                    <a:pt x="5479793" y="536447"/>
                    <a:pt x="5517664" y="549813"/>
                    <a:pt x="5435600" y="533400"/>
                  </a:cubicBezTo>
                  <a:cubicBezTo>
                    <a:pt x="5418667" y="524933"/>
                    <a:pt x="5402201" y="515458"/>
                    <a:pt x="5384800" y="508000"/>
                  </a:cubicBezTo>
                  <a:cubicBezTo>
                    <a:pt x="5372495" y="502727"/>
                    <a:pt x="5359235" y="500000"/>
                    <a:pt x="5346700" y="495300"/>
                  </a:cubicBezTo>
                  <a:cubicBezTo>
                    <a:pt x="5325354" y="487295"/>
                    <a:pt x="5304032" y="479159"/>
                    <a:pt x="5283200" y="469900"/>
                  </a:cubicBezTo>
                  <a:cubicBezTo>
                    <a:pt x="5265900" y="462211"/>
                    <a:pt x="5250361" y="450487"/>
                    <a:pt x="5232400" y="444500"/>
                  </a:cubicBezTo>
                  <a:cubicBezTo>
                    <a:pt x="5211922" y="437674"/>
                    <a:pt x="5189841" y="437035"/>
                    <a:pt x="5168900" y="431800"/>
                  </a:cubicBezTo>
                  <a:cubicBezTo>
                    <a:pt x="5155913" y="428553"/>
                    <a:pt x="5143787" y="422347"/>
                    <a:pt x="5130800" y="419100"/>
                  </a:cubicBezTo>
                  <a:cubicBezTo>
                    <a:pt x="5109859" y="413865"/>
                    <a:pt x="5087975" y="412603"/>
                    <a:pt x="5067300" y="406400"/>
                  </a:cubicBezTo>
                  <a:cubicBezTo>
                    <a:pt x="5045464" y="399849"/>
                    <a:pt x="5025636" y="387551"/>
                    <a:pt x="5003800" y="381000"/>
                  </a:cubicBezTo>
                  <a:cubicBezTo>
                    <a:pt x="4983125" y="374797"/>
                    <a:pt x="4961241" y="373535"/>
                    <a:pt x="4940300" y="368300"/>
                  </a:cubicBezTo>
                  <a:cubicBezTo>
                    <a:pt x="4815242" y="337036"/>
                    <a:pt x="5035682" y="377847"/>
                    <a:pt x="4826000" y="342900"/>
                  </a:cubicBezTo>
                  <a:cubicBezTo>
                    <a:pt x="4665784" y="278814"/>
                    <a:pt x="4867226" y="354144"/>
                    <a:pt x="4686300" y="304800"/>
                  </a:cubicBezTo>
                  <a:cubicBezTo>
                    <a:pt x="4505539" y="255502"/>
                    <a:pt x="4762844" y="299406"/>
                    <a:pt x="4533900" y="266700"/>
                  </a:cubicBezTo>
                  <a:cubicBezTo>
                    <a:pt x="4447823" y="238008"/>
                    <a:pt x="4552832" y="270486"/>
                    <a:pt x="4406900" y="241300"/>
                  </a:cubicBezTo>
                  <a:cubicBezTo>
                    <a:pt x="4393773" y="238675"/>
                    <a:pt x="4381927" y="231225"/>
                    <a:pt x="4368800" y="228600"/>
                  </a:cubicBezTo>
                  <a:cubicBezTo>
                    <a:pt x="4339589" y="222758"/>
                    <a:pt x="4203024" y="206291"/>
                    <a:pt x="4178300" y="203200"/>
                  </a:cubicBezTo>
                  <a:cubicBezTo>
                    <a:pt x="4112649" y="181316"/>
                    <a:pt x="4141175" y="188057"/>
                    <a:pt x="4038600" y="177800"/>
                  </a:cubicBezTo>
                  <a:cubicBezTo>
                    <a:pt x="3945547" y="168495"/>
                    <a:pt x="3852601" y="157070"/>
                    <a:pt x="3759200" y="152400"/>
                  </a:cubicBezTo>
                  <a:cubicBezTo>
                    <a:pt x="3581229" y="143501"/>
                    <a:pt x="3484991" y="140099"/>
                    <a:pt x="3314700" y="127000"/>
                  </a:cubicBezTo>
                  <a:cubicBezTo>
                    <a:pt x="3268079" y="123414"/>
                    <a:pt x="3221473" y="119464"/>
                    <a:pt x="3175000" y="114300"/>
                  </a:cubicBezTo>
                  <a:cubicBezTo>
                    <a:pt x="3145249" y="110994"/>
                    <a:pt x="3115851" y="104906"/>
                    <a:pt x="3086100" y="101600"/>
                  </a:cubicBezTo>
                  <a:cubicBezTo>
                    <a:pt x="2739668" y="63108"/>
                    <a:pt x="3092248" y="109507"/>
                    <a:pt x="2870200" y="76200"/>
                  </a:cubicBezTo>
                  <a:cubicBezTo>
                    <a:pt x="2810994" y="67319"/>
                    <a:pt x="2751454" y="60642"/>
                    <a:pt x="2692400" y="50800"/>
                  </a:cubicBezTo>
                  <a:cubicBezTo>
                    <a:pt x="2667000" y="46567"/>
                    <a:pt x="2641781" y="41052"/>
                    <a:pt x="2616200" y="38100"/>
                  </a:cubicBezTo>
                  <a:cubicBezTo>
                    <a:pt x="2531672" y="28347"/>
                    <a:pt x="2446867" y="21167"/>
                    <a:pt x="2362200" y="12700"/>
                  </a:cubicBezTo>
                  <a:lnTo>
                    <a:pt x="2235200" y="0"/>
                  </a:lnTo>
                  <a:lnTo>
                    <a:pt x="1714500" y="12700"/>
                  </a:lnTo>
                  <a:cubicBezTo>
                    <a:pt x="1623796" y="15939"/>
                    <a:pt x="1515366" y="23798"/>
                    <a:pt x="1422400" y="38100"/>
                  </a:cubicBezTo>
                  <a:cubicBezTo>
                    <a:pt x="1300693" y="56824"/>
                    <a:pt x="1407335" y="41866"/>
                    <a:pt x="1320800" y="63500"/>
                  </a:cubicBezTo>
                  <a:cubicBezTo>
                    <a:pt x="1266317" y="77121"/>
                    <a:pt x="1237714" y="77577"/>
                    <a:pt x="1181100" y="88900"/>
                  </a:cubicBezTo>
                  <a:cubicBezTo>
                    <a:pt x="1163984" y="92323"/>
                    <a:pt x="1147367" y="97943"/>
                    <a:pt x="1130300" y="101600"/>
                  </a:cubicBezTo>
                  <a:cubicBezTo>
                    <a:pt x="1088087" y="110646"/>
                    <a:pt x="1003300" y="127000"/>
                    <a:pt x="1003300" y="127000"/>
                  </a:cubicBezTo>
                  <a:cubicBezTo>
                    <a:pt x="897205" y="180047"/>
                    <a:pt x="1012097" y="128171"/>
                    <a:pt x="889000" y="165100"/>
                  </a:cubicBezTo>
                  <a:cubicBezTo>
                    <a:pt x="823358" y="184793"/>
                    <a:pt x="833072" y="190884"/>
                    <a:pt x="774700" y="215900"/>
                  </a:cubicBezTo>
                  <a:cubicBezTo>
                    <a:pt x="762395" y="221173"/>
                    <a:pt x="749300" y="224367"/>
                    <a:pt x="736600" y="228600"/>
                  </a:cubicBezTo>
                  <a:cubicBezTo>
                    <a:pt x="605798" y="326702"/>
                    <a:pt x="771975" y="208947"/>
                    <a:pt x="622300" y="292100"/>
                  </a:cubicBezTo>
                  <a:cubicBezTo>
                    <a:pt x="603797" y="302379"/>
                    <a:pt x="590003" y="319921"/>
                    <a:pt x="571500" y="330200"/>
                  </a:cubicBezTo>
                  <a:cubicBezTo>
                    <a:pt x="551572" y="341271"/>
                    <a:pt x="527415" y="343652"/>
                    <a:pt x="508000" y="355600"/>
                  </a:cubicBezTo>
                  <a:cubicBezTo>
                    <a:pt x="381141" y="433667"/>
                    <a:pt x="439786" y="408938"/>
                    <a:pt x="355600" y="482600"/>
                  </a:cubicBezTo>
                  <a:cubicBezTo>
                    <a:pt x="339670" y="496538"/>
                    <a:pt x="319767" y="505733"/>
                    <a:pt x="304800" y="520700"/>
                  </a:cubicBezTo>
                  <a:cubicBezTo>
                    <a:pt x="284047" y="541453"/>
                    <a:pt x="259328" y="584361"/>
                    <a:pt x="241300" y="609600"/>
                  </a:cubicBezTo>
                  <a:cubicBezTo>
                    <a:pt x="228997" y="626824"/>
                    <a:pt x="214941" y="642788"/>
                    <a:pt x="203200" y="660400"/>
                  </a:cubicBezTo>
                  <a:cubicBezTo>
                    <a:pt x="105220" y="807370"/>
                    <a:pt x="221919" y="648141"/>
                    <a:pt x="127000" y="774700"/>
                  </a:cubicBezTo>
                  <a:cubicBezTo>
                    <a:pt x="52882" y="997054"/>
                    <a:pt x="146887" y="720010"/>
                    <a:pt x="76200" y="914400"/>
                  </a:cubicBezTo>
                  <a:cubicBezTo>
                    <a:pt x="67050" y="939562"/>
                    <a:pt x="55202" y="964190"/>
                    <a:pt x="50800" y="990600"/>
                  </a:cubicBezTo>
                  <a:lnTo>
                    <a:pt x="25400" y="1143000"/>
                  </a:lnTo>
                  <a:cubicBezTo>
                    <a:pt x="21167" y="1168400"/>
                    <a:pt x="16342" y="1193708"/>
                    <a:pt x="12700" y="1219200"/>
                  </a:cubicBezTo>
                  <a:lnTo>
                    <a:pt x="0" y="1308100"/>
                  </a:lnTo>
                  <a:cubicBezTo>
                    <a:pt x="4233" y="1456267"/>
                    <a:pt x="5969" y="1604526"/>
                    <a:pt x="12700" y="1752600"/>
                  </a:cubicBezTo>
                  <a:cubicBezTo>
                    <a:pt x="14895" y="1800894"/>
                    <a:pt x="25139" y="1878558"/>
                    <a:pt x="38100" y="1930400"/>
                  </a:cubicBezTo>
                  <a:cubicBezTo>
                    <a:pt x="41347" y="1943387"/>
                    <a:pt x="47896" y="1955432"/>
                    <a:pt x="50800" y="1968500"/>
                  </a:cubicBezTo>
                  <a:cubicBezTo>
                    <a:pt x="56386" y="1993637"/>
                    <a:pt x="56725" y="2019857"/>
                    <a:pt x="63500" y="2044700"/>
                  </a:cubicBezTo>
                  <a:cubicBezTo>
                    <a:pt x="69498" y="2066694"/>
                    <a:pt x="80895" y="2086854"/>
                    <a:pt x="88900" y="2108200"/>
                  </a:cubicBezTo>
                  <a:cubicBezTo>
                    <a:pt x="93600" y="2120735"/>
                    <a:pt x="96900" y="2133765"/>
                    <a:pt x="101600" y="2146300"/>
                  </a:cubicBezTo>
                  <a:cubicBezTo>
                    <a:pt x="109605" y="2167646"/>
                    <a:pt x="118995" y="2188454"/>
                    <a:pt x="127000" y="2209800"/>
                  </a:cubicBezTo>
                  <a:cubicBezTo>
                    <a:pt x="131700" y="2222335"/>
                    <a:pt x="133713" y="2235926"/>
                    <a:pt x="139700" y="2247900"/>
                  </a:cubicBezTo>
                  <a:cubicBezTo>
                    <a:pt x="150739" y="2269978"/>
                    <a:pt x="166761" y="2289322"/>
                    <a:pt x="177800" y="2311400"/>
                  </a:cubicBezTo>
                  <a:cubicBezTo>
                    <a:pt x="236007" y="2427814"/>
                    <a:pt x="166360" y="2325780"/>
                    <a:pt x="241300" y="2425700"/>
                  </a:cubicBezTo>
                  <a:cubicBezTo>
                    <a:pt x="264164" y="2494293"/>
                    <a:pt x="239898" y="2440426"/>
                    <a:pt x="304800" y="2514600"/>
                  </a:cubicBezTo>
                  <a:cubicBezTo>
                    <a:pt x="318738" y="2530530"/>
                    <a:pt x="328597" y="2549797"/>
                    <a:pt x="342900" y="2565400"/>
                  </a:cubicBezTo>
                  <a:cubicBezTo>
                    <a:pt x="375264" y="2600706"/>
                    <a:pt x="410633" y="2633133"/>
                    <a:pt x="444500" y="2667000"/>
                  </a:cubicBezTo>
                  <a:cubicBezTo>
                    <a:pt x="501455" y="2723955"/>
                    <a:pt x="549450" y="2775690"/>
                    <a:pt x="622300" y="2819400"/>
                  </a:cubicBezTo>
                  <a:cubicBezTo>
                    <a:pt x="643467" y="2832100"/>
                    <a:pt x="664975" y="2844248"/>
                    <a:pt x="685800" y="2857500"/>
                  </a:cubicBezTo>
                  <a:cubicBezTo>
                    <a:pt x="711554" y="2873889"/>
                    <a:pt x="733040" y="2898647"/>
                    <a:pt x="762000" y="2908300"/>
                  </a:cubicBezTo>
                  <a:cubicBezTo>
                    <a:pt x="774700" y="2912533"/>
                    <a:pt x="788126" y="2915013"/>
                    <a:pt x="800100" y="2921000"/>
                  </a:cubicBezTo>
                  <a:cubicBezTo>
                    <a:pt x="813752" y="2927826"/>
                    <a:pt x="824548" y="2939574"/>
                    <a:pt x="838200" y="2946400"/>
                  </a:cubicBezTo>
                  <a:cubicBezTo>
                    <a:pt x="850174" y="2952387"/>
                    <a:pt x="863995" y="2953827"/>
                    <a:pt x="876300" y="2959100"/>
                  </a:cubicBezTo>
                  <a:cubicBezTo>
                    <a:pt x="893701" y="2966558"/>
                    <a:pt x="909699" y="2977042"/>
                    <a:pt x="927100" y="2984500"/>
                  </a:cubicBezTo>
                  <a:cubicBezTo>
                    <a:pt x="952607" y="2995432"/>
                    <a:pt x="990221" y="3003455"/>
                    <a:pt x="1016000" y="3009900"/>
                  </a:cubicBezTo>
                  <a:cubicBezTo>
                    <a:pt x="1083146" y="3054664"/>
                    <a:pt x="1039292" y="3031598"/>
                    <a:pt x="1155700" y="3060700"/>
                  </a:cubicBezTo>
                  <a:cubicBezTo>
                    <a:pt x="1172633" y="3064933"/>
                    <a:pt x="1189941" y="3067880"/>
                    <a:pt x="1206500" y="3073400"/>
                  </a:cubicBezTo>
                  <a:cubicBezTo>
                    <a:pt x="1219200" y="3077633"/>
                    <a:pt x="1231685" y="3082578"/>
                    <a:pt x="1244600" y="3086100"/>
                  </a:cubicBezTo>
                  <a:lnTo>
                    <a:pt x="1397000" y="3124200"/>
                  </a:lnTo>
                  <a:lnTo>
                    <a:pt x="1447800" y="3136900"/>
                  </a:lnTo>
                  <a:cubicBezTo>
                    <a:pt x="1464733" y="3141133"/>
                    <a:pt x="1481484" y="3146177"/>
                    <a:pt x="1498600" y="3149600"/>
                  </a:cubicBezTo>
                  <a:cubicBezTo>
                    <a:pt x="1519767" y="3153833"/>
                    <a:pt x="1541067" y="3157446"/>
                    <a:pt x="1562100" y="3162300"/>
                  </a:cubicBezTo>
                  <a:cubicBezTo>
                    <a:pt x="1596115" y="3170150"/>
                    <a:pt x="1629469" y="3180854"/>
                    <a:pt x="1663700" y="3187700"/>
                  </a:cubicBezTo>
                  <a:cubicBezTo>
                    <a:pt x="1684867" y="3191933"/>
                    <a:pt x="1706128" y="3195717"/>
                    <a:pt x="1727200" y="3200400"/>
                  </a:cubicBezTo>
                  <a:cubicBezTo>
                    <a:pt x="1744239" y="3204186"/>
                    <a:pt x="1760933" y="3209443"/>
                    <a:pt x="1778000" y="3213100"/>
                  </a:cubicBezTo>
                  <a:cubicBezTo>
                    <a:pt x="1820213" y="3222146"/>
                    <a:pt x="1862667" y="3230033"/>
                    <a:pt x="1905000" y="3238500"/>
                  </a:cubicBezTo>
                  <a:cubicBezTo>
                    <a:pt x="1926167" y="3242733"/>
                    <a:pt x="1947559" y="3245965"/>
                    <a:pt x="1968500" y="3251200"/>
                  </a:cubicBezTo>
                  <a:cubicBezTo>
                    <a:pt x="1985433" y="3255433"/>
                    <a:pt x="2002741" y="3258380"/>
                    <a:pt x="2019300" y="3263900"/>
                  </a:cubicBezTo>
                  <a:cubicBezTo>
                    <a:pt x="2040927" y="3271109"/>
                    <a:pt x="2060773" y="3283426"/>
                    <a:pt x="2082800" y="3289300"/>
                  </a:cubicBezTo>
                  <a:lnTo>
                    <a:pt x="2273300" y="3327400"/>
                  </a:lnTo>
                  <a:lnTo>
                    <a:pt x="2400300" y="3352800"/>
                  </a:lnTo>
                  <a:cubicBezTo>
                    <a:pt x="2421467" y="3357033"/>
                    <a:pt x="2442508" y="3361951"/>
                    <a:pt x="2463800" y="3365500"/>
                  </a:cubicBezTo>
                  <a:lnTo>
                    <a:pt x="2540000" y="3378200"/>
                  </a:lnTo>
                  <a:cubicBezTo>
                    <a:pt x="2561238" y="3382061"/>
                    <a:pt x="2582056" y="3388426"/>
                    <a:pt x="2603500" y="3390900"/>
                  </a:cubicBezTo>
                  <a:cubicBezTo>
                    <a:pt x="2692214" y="3401136"/>
                    <a:pt x="2870200" y="3416300"/>
                    <a:pt x="2870200" y="3416300"/>
                  </a:cubicBezTo>
                  <a:cubicBezTo>
                    <a:pt x="2891367" y="3420533"/>
                    <a:pt x="2912211" y="3426953"/>
                    <a:pt x="2933700" y="3429000"/>
                  </a:cubicBezTo>
                  <a:cubicBezTo>
                    <a:pt x="3199524" y="3454317"/>
                    <a:pt x="3301399" y="3437371"/>
                    <a:pt x="3619500" y="3429000"/>
                  </a:cubicBezTo>
                  <a:lnTo>
                    <a:pt x="4025900" y="3403600"/>
                  </a:lnTo>
                  <a:lnTo>
                    <a:pt x="4216400" y="3390900"/>
                  </a:lnTo>
                  <a:lnTo>
                    <a:pt x="4470400" y="3378200"/>
                  </a:lnTo>
                  <a:cubicBezTo>
                    <a:pt x="4813298" y="3340100"/>
                    <a:pt x="4271951" y="3398550"/>
                    <a:pt x="4775200" y="3352800"/>
                  </a:cubicBezTo>
                  <a:cubicBezTo>
                    <a:pt x="4851554" y="3345859"/>
                    <a:pt x="4927600" y="3335867"/>
                    <a:pt x="5003800" y="3327400"/>
                  </a:cubicBezTo>
                  <a:lnTo>
                    <a:pt x="5118100" y="3314700"/>
                  </a:lnTo>
                  <a:cubicBezTo>
                    <a:pt x="5241990" y="3283727"/>
                    <a:pt x="5087292" y="3321546"/>
                    <a:pt x="5232400" y="3289300"/>
                  </a:cubicBezTo>
                  <a:cubicBezTo>
                    <a:pt x="5289286" y="3276659"/>
                    <a:pt x="5284457" y="3273476"/>
                    <a:pt x="5346700" y="3263900"/>
                  </a:cubicBezTo>
                  <a:cubicBezTo>
                    <a:pt x="5454524" y="3247312"/>
                    <a:pt x="5424443" y="3258659"/>
                    <a:pt x="5511800" y="3238500"/>
                  </a:cubicBezTo>
                  <a:cubicBezTo>
                    <a:pt x="5545815" y="3230650"/>
                    <a:pt x="5579533" y="3221567"/>
                    <a:pt x="5613400" y="3213100"/>
                  </a:cubicBezTo>
                  <a:lnTo>
                    <a:pt x="5715000" y="3187700"/>
                  </a:lnTo>
                  <a:lnTo>
                    <a:pt x="5765800" y="3175000"/>
                  </a:lnTo>
                  <a:cubicBezTo>
                    <a:pt x="5782733" y="3170767"/>
                    <a:pt x="5800041" y="3167820"/>
                    <a:pt x="5816600" y="3162300"/>
                  </a:cubicBezTo>
                  <a:cubicBezTo>
                    <a:pt x="5907951" y="3131850"/>
                    <a:pt x="5793872" y="3168794"/>
                    <a:pt x="5905500" y="3136900"/>
                  </a:cubicBezTo>
                  <a:cubicBezTo>
                    <a:pt x="5918372" y="3133222"/>
                    <a:pt x="5930473" y="3126825"/>
                    <a:pt x="5943600" y="3124200"/>
                  </a:cubicBezTo>
                  <a:cubicBezTo>
                    <a:pt x="5972953" y="3118329"/>
                    <a:pt x="6002867" y="3115733"/>
                    <a:pt x="6032500" y="3111500"/>
                  </a:cubicBezTo>
                  <a:cubicBezTo>
                    <a:pt x="6057900" y="3103033"/>
                    <a:pt x="6082725" y="3092594"/>
                    <a:pt x="6108700" y="3086100"/>
                  </a:cubicBezTo>
                  <a:cubicBezTo>
                    <a:pt x="6148732" y="3076092"/>
                    <a:pt x="6161161" y="3074365"/>
                    <a:pt x="6197600" y="3060700"/>
                  </a:cubicBezTo>
                  <a:cubicBezTo>
                    <a:pt x="6218946" y="3052695"/>
                    <a:pt x="6239264" y="3041851"/>
                    <a:pt x="6261100" y="3035300"/>
                  </a:cubicBezTo>
                  <a:cubicBezTo>
                    <a:pt x="6281775" y="3029097"/>
                    <a:pt x="6303528" y="3027283"/>
                    <a:pt x="6324600" y="3022600"/>
                  </a:cubicBezTo>
                  <a:cubicBezTo>
                    <a:pt x="6341639" y="3018814"/>
                    <a:pt x="6358361" y="3013686"/>
                    <a:pt x="6375400" y="3009900"/>
                  </a:cubicBezTo>
                  <a:cubicBezTo>
                    <a:pt x="6396472" y="3005217"/>
                    <a:pt x="6417959" y="3002435"/>
                    <a:pt x="6438900" y="2997200"/>
                  </a:cubicBezTo>
                  <a:cubicBezTo>
                    <a:pt x="6535734" y="2972991"/>
                    <a:pt x="6409023" y="2995555"/>
                    <a:pt x="6527800" y="2971800"/>
                  </a:cubicBezTo>
                  <a:cubicBezTo>
                    <a:pt x="6712190" y="2934922"/>
                    <a:pt x="6479030" y="2990343"/>
                    <a:pt x="6705600" y="2933700"/>
                  </a:cubicBezTo>
                  <a:cubicBezTo>
                    <a:pt x="6722533" y="2929467"/>
                    <a:pt x="6739841" y="2926520"/>
                    <a:pt x="6756400" y="2921000"/>
                  </a:cubicBezTo>
                  <a:lnTo>
                    <a:pt x="6832600" y="2895600"/>
                  </a:lnTo>
                  <a:cubicBezTo>
                    <a:pt x="6845300" y="2891367"/>
                    <a:pt x="6857573" y="2885525"/>
                    <a:pt x="6870700" y="2882900"/>
                  </a:cubicBezTo>
                  <a:cubicBezTo>
                    <a:pt x="6960454" y="2864949"/>
                    <a:pt x="6913722" y="2877026"/>
                    <a:pt x="7010400" y="2844800"/>
                  </a:cubicBezTo>
                  <a:lnTo>
                    <a:pt x="7086600" y="2819400"/>
                  </a:lnTo>
                  <a:lnTo>
                    <a:pt x="7124700" y="2806700"/>
                  </a:lnTo>
                  <a:lnTo>
                    <a:pt x="7137400" y="2768600"/>
                  </a:lnTo>
                  <a:lnTo>
                    <a:pt x="7137400" y="2768600"/>
                  </a:ln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7000">
                  <a:schemeClr val="bg1">
                    <a:alpha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1" name="Gruppieren 10"/>
            <p:cNvGrpSpPr/>
            <p:nvPr/>
          </p:nvGrpSpPr>
          <p:grpSpPr>
            <a:xfrm>
              <a:off x="1193800" y="1339850"/>
              <a:ext cx="6489700" cy="4762500"/>
              <a:chOff x="-228600" y="673100"/>
              <a:chExt cx="6489700" cy="4762500"/>
            </a:xfrm>
          </p:grpSpPr>
          <p:pic>
            <p:nvPicPr>
              <p:cNvPr id="929794" name="Picture 2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38650" y="2984500"/>
                <a:ext cx="1422400" cy="142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228600" y="673100"/>
                <a:ext cx="4762500" cy="4762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861050" y="3695700"/>
                <a:ext cx="40005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Observing</a:t>
            </a:r>
            <a:r>
              <a:rPr lang="de-DE" dirty="0" smtClean="0"/>
              <a:t> an </a:t>
            </a:r>
            <a:r>
              <a:rPr lang="de-DE" dirty="0" err="1" smtClean="0"/>
              <a:t>Efimov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llipse 3"/>
          <p:cNvSpPr>
            <a:spLocks noChangeAspect="1"/>
          </p:cNvSpPr>
          <p:nvPr/>
        </p:nvSpPr>
        <p:spPr>
          <a:xfrm>
            <a:off x="1335600" y="352635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2927350" y="3073400"/>
            <a:ext cx="817200" cy="817200"/>
          </a:xfrm>
          <a:prstGeom prst="ellipse">
            <a:avLst/>
          </a:prstGeom>
          <a:gradFill>
            <a:gsLst>
              <a:gs pos="0">
                <a:srgbClr val="FE0000"/>
              </a:gs>
              <a:gs pos="50000">
                <a:srgbClr val="CF2121">
                  <a:alpha val="50000"/>
                </a:srgbClr>
              </a:gs>
              <a:gs pos="100000">
                <a:srgbClr val="CF212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5327650" y="3073400"/>
            <a:ext cx="817200" cy="817200"/>
          </a:xfrm>
          <a:prstGeom prst="ellipse">
            <a:avLst/>
          </a:prstGeom>
          <a:gradFill>
            <a:gsLst>
              <a:gs pos="0">
                <a:srgbClr val="FE0000"/>
              </a:gs>
              <a:gs pos="50000">
                <a:srgbClr val="CF2121">
                  <a:alpha val="50000"/>
                </a:srgbClr>
              </a:gs>
              <a:gs pos="100000">
                <a:srgbClr val="CF212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690155" y="3873500"/>
            <a:ext cx="1427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latin typeface="Calibri" pitchFamily="34" charset="0"/>
                <a:cs typeface="Calibri" pitchFamily="34" charset="0"/>
              </a:rPr>
              <a:t>10nm</a:t>
            </a:r>
          </a:p>
          <a:p>
            <a:pPr algn="ctr"/>
            <a:r>
              <a:rPr lang="de-DE" dirty="0" smtClean="0">
                <a:latin typeface="Calibri" pitchFamily="34" charset="0"/>
                <a:cs typeface="Calibri" pitchFamily="34" charset="0"/>
              </a:rPr>
              <a:t>(1st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state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23395" y="4006850"/>
            <a:ext cx="1473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latin typeface="Calibri" pitchFamily="34" charset="0"/>
                <a:cs typeface="Calibri" pitchFamily="34" charset="0"/>
              </a:rPr>
              <a:t>5.2µm</a:t>
            </a:r>
          </a:p>
          <a:p>
            <a:pPr algn="ctr"/>
            <a:r>
              <a:rPr lang="de-DE" dirty="0" smtClean="0">
                <a:latin typeface="Calibri" pitchFamily="34" charset="0"/>
                <a:cs typeface="Calibri" pitchFamily="34" charset="0"/>
              </a:rPr>
              <a:t>(3rd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state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04830" y="3917950"/>
            <a:ext cx="1532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latin typeface="Calibri" pitchFamily="34" charset="0"/>
                <a:cs typeface="Calibri" pitchFamily="34" charset="0"/>
              </a:rPr>
              <a:t>227nm</a:t>
            </a:r>
          </a:p>
          <a:p>
            <a:pPr algn="ctr"/>
            <a:r>
              <a:rPr lang="de-DE" dirty="0" smtClean="0">
                <a:latin typeface="Calibri" pitchFamily="34" charset="0"/>
                <a:cs typeface="Calibri" pitchFamily="34" charset="0"/>
              </a:rPr>
              <a:t>(2nd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state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286561" y="5829300"/>
            <a:ext cx="1472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latin typeface="Calibri" pitchFamily="34" charset="0"/>
                <a:cs typeface="Calibri" pitchFamily="34" charset="0"/>
              </a:rPr>
              <a:t>2.7mm</a:t>
            </a:r>
          </a:p>
          <a:p>
            <a:pPr algn="ctr"/>
            <a:r>
              <a:rPr lang="de-DE" dirty="0" smtClean="0">
                <a:latin typeface="Calibri" pitchFamily="34" charset="0"/>
                <a:cs typeface="Calibri" pitchFamily="34" charset="0"/>
              </a:rPr>
              <a:t>(5th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state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01585" y="4806950"/>
            <a:ext cx="1472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latin typeface="Calibri" pitchFamily="34" charset="0"/>
                <a:cs typeface="Calibri" pitchFamily="34" charset="0"/>
              </a:rPr>
              <a:t>0.12mm</a:t>
            </a:r>
          </a:p>
          <a:p>
            <a:pPr algn="ctr"/>
            <a:r>
              <a:rPr lang="de-DE" dirty="0" smtClean="0">
                <a:latin typeface="Calibri" pitchFamily="34" charset="0"/>
                <a:cs typeface="Calibri" pitchFamily="34" charset="0"/>
              </a:rPr>
              <a:t>(4th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state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270000" y="22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 bwMode="auto">
          <a:xfrm rot="21350593">
            <a:off x="5478508" y="3133912"/>
            <a:ext cx="844550" cy="1689100"/>
          </a:xfrm>
          <a:prstGeom prst="ellipse">
            <a:avLst/>
          </a:prstGeom>
          <a:solidFill>
            <a:schemeClr val="bg1">
              <a:alpha val="7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itstream Vera Sans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observed</a:t>
            </a:r>
            <a:r>
              <a:rPr lang="de-DE" dirty="0" smtClean="0"/>
              <a:t> in </a:t>
            </a:r>
            <a:r>
              <a:rPr lang="de-DE" dirty="0" err="1" smtClean="0"/>
              <a:t>experiments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50" y="1250950"/>
            <a:ext cx="8229600" cy="717550"/>
          </a:xfrm>
        </p:spPr>
        <p:txBody>
          <a:bodyPr/>
          <a:lstStyle/>
          <a:p>
            <a:r>
              <a:rPr lang="de-DE" dirty="0" err="1" smtClean="0"/>
              <a:t>three-body</a:t>
            </a:r>
            <a:r>
              <a:rPr lang="de-DE" dirty="0" smtClean="0"/>
              <a:t> </a:t>
            </a:r>
            <a:r>
              <a:rPr lang="de-DE" dirty="0" err="1" smtClean="0"/>
              <a:t>recombination</a:t>
            </a:r>
            <a:endParaRPr lang="de-DE" dirty="0" smtClean="0"/>
          </a:p>
        </p:txBody>
      </p:sp>
      <p:sp>
        <p:nvSpPr>
          <p:cNvPr id="6" name="Oval 5"/>
          <p:cNvSpPr>
            <a:spLocks noChangeAspect="1" noChangeArrowheads="1"/>
          </p:cNvSpPr>
          <p:nvPr/>
        </p:nvSpPr>
        <p:spPr bwMode="auto">
          <a:xfrm>
            <a:off x="1684600" y="2986350"/>
            <a:ext cx="576000" cy="57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8" name="Oval 5"/>
          <p:cNvSpPr>
            <a:spLocks noChangeAspect="1" noChangeArrowheads="1"/>
          </p:cNvSpPr>
          <p:nvPr/>
        </p:nvSpPr>
        <p:spPr bwMode="auto">
          <a:xfrm>
            <a:off x="2351350" y="4364300"/>
            <a:ext cx="576000" cy="57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9" name="Oval 5"/>
          <p:cNvSpPr>
            <a:spLocks noChangeAspect="1" noChangeArrowheads="1"/>
          </p:cNvSpPr>
          <p:nvPr/>
        </p:nvSpPr>
        <p:spPr bwMode="auto">
          <a:xfrm>
            <a:off x="662250" y="4230950"/>
            <a:ext cx="576000" cy="57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0" name="Pfeil nach unten 9"/>
          <p:cNvSpPr/>
          <p:nvPr/>
        </p:nvSpPr>
        <p:spPr bwMode="auto">
          <a:xfrm rot="14606927">
            <a:off x="1283297" y="3975864"/>
            <a:ext cx="432164" cy="49630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itstream Vera Sans" pitchFamily="34" charset="0"/>
            </a:endParaRPr>
          </a:p>
        </p:txBody>
      </p:sp>
      <p:sp>
        <p:nvSpPr>
          <p:cNvPr id="11" name="Pfeil nach unten 10"/>
          <p:cNvSpPr/>
          <p:nvPr/>
        </p:nvSpPr>
        <p:spPr bwMode="auto">
          <a:xfrm rot="5400000">
            <a:off x="6517271" y="3708079"/>
            <a:ext cx="432164" cy="49630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itstream Vera Sans" pitchFamily="34" charset="0"/>
            </a:endParaRPr>
          </a:p>
        </p:txBody>
      </p:sp>
      <p:sp>
        <p:nvSpPr>
          <p:cNvPr id="12" name="Pfeil nach unten 11"/>
          <p:cNvSpPr/>
          <p:nvPr/>
        </p:nvSpPr>
        <p:spPr bwMode="auto">
          <a:xfrm rot="1492734">
            <a:off x="1653529" y="3642821"/>
            <a:ext cx="432164" cy="49630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itstream Vera Sans" pitchFamily="34" charset="0"/>
            </a:endParaRPr>
          </a:p>
        </p:txBody>
      </p:sp>
      <p:sp>
        <p:nvSpPr>
          <p:cNvPr id="13" name="Oval 5"/>
          <p:cNvSpPr>
            <a:spLocks noChangeAspect="1" noChangeArrowheads="1"/>
          </p:cNvSpPr>
          <p:nvPr/>
        </p:nvSpPr>
        <p:spPr bwMode="auto">
          <a:xfrm>
            <a:off x="5567408" y="3372224"/>
            <a:ext cx="576000" cy="57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4" name="Oval 5"/>
          <p:cNvSpPr>
            <a:spLocks noChangeAspect="1" noChangeArrowheads="1"/>
          </p:cNvSpPr>
          <p:nvPr/>
        </p:nvSpPr>
        <p:spPr bwMode="auto">
          <a:xfrm>
            <a:off x="5656308" y="4038974"/>
            <a:ext cx="576000" cy="57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6" name="Oval 5"/>
          <p:cNvSpPr>
            <a:spLocks noChangeAspect="1" noChangeArrowheads="1"/>
          </p:cNvSpPr>
          <p:nvPr/>
        </p:nvSpPr>
        <p:spPr bwMode="auto">
          <a:xfrm>
            <a:off x="8040950" y="3695700"/>
            <a:ext cx="576000" cy="57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" name="Pfeil nach unten 16"/>
          <p:cNvSpPr/>
          <p:nvPr/>
        </p:nvSpPr>
        <p:spPr bwMode="auto">
          <a:xfrm rot="16200000">
            <a:off x="7228471" y="3619179"/>
            <a:ext cx="521065" cy="67410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itstream Vera Sans" pitchFamily="34" charset="0"/>
            </a:endParaRPr>
          </a:p>
        </p:txBody>
      </p:sp>
      <p:sp>
        <p:nvSpPr>
          <p:cNvPr id="18" name="Pfeil nach unten 17"/>
          <p:cNvSpPr/>
          <p:nvPr/>
        </p:nvSpPr>
        <p:spPr bwMode="auto">
          <a:xfrm rot="7062683">
            <a:off x="1877591" y="4111690"/>
            <a:ext cx="432164" cy="49630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itstream Vera Sans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662750" y="5118100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latin typeface="+mn-lt"/>
              </a:rPr>
              <a:t>deeply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bound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molecule</a:t>
            </a:r>
            <a:endParaRPr lang="de-DE" sz="2000" dirty="0">
              <a:latin typeface="+mn-lt"/>
            </a:endParaRPr>
          </a:p>
        </p:txBody>
      </p:sp>
      <p:sp>
        <p:nvSpPr>
          <p:cNvPr id="20" name="Pfeil nach rechts 19"/>
          <p:cNvSpPr/>
          <p:nvPr/>
        </p:nvSpPr>
        <p:spPr bwMode="auto">
          <a:xfrm>
            <a:off x="3549650" y="3340100"/>
            <a:ext cx="1333500" cy="13335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itstream Ver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1089</Words>
  <Application>Microsoft Office PowerPoint</Application>
  <PresentationFormat>Bildschirmpräsentation (4:3)</PresentationFormat>
  <Paragraphs>254</Paragraphs>
  <Slides>38</Slides>
  <Notes>16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38</vt:i4>
      </vt:variant>
    </vt:vector>
  </HeadingPairs>
  <TitlesOfParts>
    <vt:vector size="42" baseType="lpstr">
      <vt:lpstr>Standarddesign</vt:lpstr>
      <vt:lpstr>Equation</vt:lpstr>
      <vt:lpstr>Acrobat Document</vt:lpstr>
      <vt:lpstr>Graph</vt:lpstr>
      <vt:lpstr>Deterministic preparation and control of a few fermion system</vt:lpstr>
      <vt:lpstr>Ultracold atoms experiments @ EMMI</vt:lpstr>
      <vt:lpstr>The matter we deal with</vt:lpstr>
      <vt:lpstr>Important length scales</vt:lpstr>
      <vt:lpstr>Universality in nuclear systems …</vt:lpstr>
      <vt:lpstr>What we work on in the lab ….</vt:lpstr>
      <vt:lpstr>The Efimov effect (V. Efimov, 1970)</vt:lpstr>
      <vt:lpstr>Observing an Efimov Spectrum?</vt:lpstr>
      <vt:lpstr>What is observed in experiments?</vt:lpstr>
      <vt:lpstr>Enhanced recombination</vt:lpstr>
      <vt:lpstr>What has been done in experiments?</vt:lpstr>
      <vt:lpstr>Efimov physics with Fermions?</vt:lpstr>
      <vt:lpstr>Efimov physics with fermions</vt:lpstr>
      <vt:lpstr>A three-component mixture of 6Li</vt:lpstr>
      <vt:lpstr>… three scattering lengths …</vt:lpstr>
      <vt:lpstr>2- and 3-body bound states ….</vt:lpstr>
      <vt:lpstr>Where are the trimer states?</vt:lpstr>
      <vt:lpstr>Can we also measure binding energies?</vt:lpstr>
      <vt:lpstr>Trimer binding energy</vt:lpstr>
      <vt:lpstr>Many-body physics with three components?</vt:lpstr>
      <vt:lpstr>… many different phases are expected</vt:lpstr>
      <vt:lpstr>In between three and many ….</vt:lpstr>
      <vt:lpstr>Other finite quantum systems …</vt:lpstr>
      <vt:lpstr>Folie 24</vt:lpstr>
      <vt:lpstr>Transfer atoms to microtrap …</vt:lpstr>
      <vt:lpstr>Spill most of the atoms:</vt:lpstr>
      <vt:lpstr>Atoms in a microtrap</vt:lpstr>
      <vt:lpstr>Detection of single atoms</vt:lpstr>
      <vt:lpstr>Detection of single atoms</vt:lpstr>
      <vt:lpstr>Detection fidelity</vt:lpstr>
      <vt:lpstr>Preparation sequence</vt:lpstr>
      <vt:lpstr>Spilling the atoms ….</vt:lpstr>
      <vt:lpstr>Ground state systems ?</vt:lpstr>
      <vt:lpstr>First few-body interactions</vt:lpstr>
      <vt:lpstr>First few-body interactions</vt:lpstr>
      <vt:lpstr>More interactions …</vt:lpstr>
      <vt:lpstr>Conclusion</vt:lpstr>
      <vt:lpstr>Thank you very much for your attention!</vt:lpstr>
    </vt:vector>
  </TitlesOfParts>
  <Company>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!</dc:creator>
  <cp:lastModifiedBy>jochim</cp:lastModifiedBy>
  <cp:revision>263</cp:revision>
  <dcterms:created xsi:type="dcterms:W3CDTF">2005-12-07T22:15:27Z</dcterms:created>
  <dcterms:modified xsi:type="dcterms:W3CDTF">2010-11-08T14:49:21Z</dcterms:modified>
</cp:coreProperties>
</file>