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6" y="3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8B0B0-8B37-4AD7-9035-D9E28AA7F9F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AF1E3-63F6-4D99-A4B3-37D97AF8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18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50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03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9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99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20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96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67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99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14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7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08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D5BF4-6DEF-40A3-A1B6-A2682FF2C70F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36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559" y="470108"/>
            <a:ext cx="6903720" cy="615742"/>
          </a:xfrm>
        </p:spPr>
        <p:txBody>
          <a:bodyPr>
            <a:noAutofit/>
          </a:bodyPr>
          <a:lstStyle/>
          <a:p>
            <a:pPr algn="ctr"/>
            <a:r>
              <a:rPr lang="de-DE" b="1" dirty="0" err="1" smtClean="0"/>
              <a:t>cw-LINAC</a:t>
            </a:r>
            <a:r>
              <a:rPr lang="de-DE" b="1" dirty="0" smtClean="0"/>
              <a:t>, 15.09.2020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159383"/>
            <a:ext cx="8308848" cy="5381625"/>
          </a:xfrm>
        </p:spPr>
        <p:txBody>
          <a:bodyPr>
            <a:normAutofit fontScale="62500" lnSpcReduction="20000"/>
          </a:bodyPr>
          <a:lstStyle/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</a:rPr>
              <a:t>CH2 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@ IAP Frankfurt (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start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test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promised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after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eastern</a:t>
            </a: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</a:rPr>
              <a:t>!)</a:t>
            </a:r>
            <a:r>
              <a:rPr lang="de-DE" sz="2000" b="1" i="1" dirty="0">
                <a:solidFill>
                  <a:srgbClr val="FF7575"/>
                </a:solidFill>
              </a:rPr>
              <a:t> </a:t>
            </a:r>
            <a:r>
              <a:rPr lang="de-DE" sz="2000" b="1" i="1" dirty="0" smtClean="0">
                <a:solidFill>
                  <a:srgbClr val="FF7575"/>
                </a:solidFill>
              </a:rPr>
              <a:t>– IAP-</a:t>
            </a:r>
            <a:r>
              <a:rPr lang="de-DE" sz="2000" b="1" i="1" dirty="0" err="1" smtClean="0">
                <a:solidFill>
                  <a:srgbClr val="FF7575"/>
                </a:solidFill>
              </a:rPr>
              <a:t>Rf</a:t>
            </a:r>
            <a:r>
              <a:rPr lang="de-DE" sz="2000" b="1" i="1" dirty="0" smtClean="0">
                <a:solidFill>
                  <a:srgbClr val="FF7575"/>
                </a:solidFill>
              </a:rPr>
              <a:t>-bunker </a:t>
            </a:r>
            <a:r>
              <a:rPr lang="de-DE" sz="2000" b="1" i="1" dirty="0">
                <a:solidFill>
                  <a:srgbClr val="FF7575"/>
                </a:solidFill>
              </a:rPr>
              <a:t>still </a:t>
            </a:r>
            <a:r>
              <a:rPr lang="de-DE" sz="2000" b="1" i="1" dirty="0" smtClean="0">
                <a:solidFill>
                  <a:srgbClr val="FF7575"/>
                </a:solidFill>
              </a:rPr>
              <a:t>not </a:t>
            </a:r>
            <a:r>
              <a:rPr lang="de-DE" sz="2000" b="1" i="1" dirty="0" err="1" smtClean="0">
                <a:solidFill>
                  <a:srgbClr val="FF7575"/>
                </a:solidFill>
              </a:rPr>
              <a:t>available</a:t>
            </a:r>
            <a:r>
              <a:rPr lang="en-US" sz="2000" b="1" i="1" dirty="0" smtClean="0">
                <a:solidFill>
                  <a:srgbClr val="FF7575"/>
                </a:solidFill>
              </a:rPr>
              <a:t>!</a:t>
            </a:r>
            <a:endParaRPr lang="de-DE" sz="2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CH0-test 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</a:rPr>
              <a:t>@HI-Mainz postponed for September 2020 =&gt; </a:t>
            </a:r>
            <a:r>
              <a:rPr lang="en-US" sz="2000" b="1" dirty="0"/>
              <a:t>CH0 </a:t>
            </a:r>
            <a:r>
              <a:rPr lang="en-US" sz="2000" b="1" dirty="0" smtClean="0"/>
              <a:t>test in progress. </a:t>
            </a:r>
            <a:r>
              <a:rPr lang="en-US" sz="2000" b="1" dirty="0"/>
              <a:t>Test </a:t>
            </a:r>
            <a:r>
              <a:rPr lang="en-US" sz="2000" b="1" dirty="0" smtClean="0"/>
              <a:t>scheduled for 07.09. - 20.09</a:t>
            </a: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err="1" smtClean="0"/>
              <a:t>Advanced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demonstrator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CM2/</a:t>
            </a:r>
            <a:r>
              <a:rPr lang="de-DE" sz="2000" b="1" dirty="0" err="1" smtClean="0"/>
              <a:t>delivery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status</a:t>
            </a:r>
            <a:r>
              <a:rPr lang="de-DE" sz="2000" b="1" dirty="0" smtClean="0"/>
              <a:t>:</a:t>
            </a: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superconducting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solenoids:Q4/2020</a:t>
            </a: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cryostat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1 (Q1/2021) , cryostat2 (2021)</a:t>
            </a: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superconducting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buncher1 (2021), buncher2 (2022)</a:t>
            </a: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rf-amplifiers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advanced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demonstrator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)  Q1/2021, </a:t>
            </a: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rf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amplifiers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(CM2) </a:t>
            </a: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de-DE" sz="21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100" i="1" dirty="0" err="1">
                <a:solidFill>
                  <a:schemeClr val="bg1">
                    <a:lumMod val="50000"/>
                  </a:schemeClr>
                </a:solidFill>
              </a:rPr>
              <a:t>ordered</a:t>
            </a:r>
            <a:endParaRPr lang="de-DE" sz="2100" i="1" dirty="0">
              <a:solidFill>
                <a:schemeClr val="bg1">
                  <a:lumMod val="50000"/>
                </a:schemeClr>
              </a:solidFill>
            </a:endParaRP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smtClean="0"/>
              <a:t>20 </a:t>
            </a:r>
            <a:r>
              <a:rPr lang="de-DE" sz="2000" b="1" dirty="0" err="1" smtClean="0"/>
              <a:t>rf</a:t>
            </a:r>
            <a:r>
              <a:rPr lang="de-DE" sz="2000" b="1" dirty="0" smtClean="0"/>
              <a:t>-windows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high power </a:t>
            </a:r>
            <a:r>
              <a:rPr lang="de-DE" sz="2000" b="1" dirty="0" err="1" smtClean="0"/>
              <a:t>couplers</a:t>
            </a:r>
            <a:r>
              <a:rPr lang="de-DE" sz="2000" b="1" dirty="0"/>
              <a:t> </a:t>
            </a:r>
            <a:r>
              <a:rPr lang="de-DE" sz="2000" b="1" dirty="0" err="1" smtClean="0"/>
              <a:t>to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purchased</a:t>
            </a:r>
            <a:r>
              <a:rPr lang="de-DE" sz="2000" b="1" dirty="0" smtClean="0"/>
              <a:t>, </a:t>
            </a:r>
            <a:r>
              <a:rPr lang="de-DE" sz="2000" b="1" dirty="0" err="1" smtClean="0"/>
              <a:t>when</a:t>
            </a:r>
            <a:r>
              <a:rPr lang="de-DE" sz="2000" b="1" dirty="0" smtClean="0"/>
              <a:t> budget 2020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2021 (</a:t>
            </a:r>
            <a:r>
              <a:rPr lang="de-DE" sz="2000" b="1" dirty="0" err="1" smtClean="0"/>
              <a:t>prelim</a:t>
            </a:r>
            <a:r>
              <a:rPr lang="de-DE" sz="2000" b="1" dirty="0" smtClean="0"/>
              <a:t>.) </a:t>
            </a:r>
            <a:r>
              <a:rPr lang="de-DE" sz="2000" b="1" dirty="0" err="1" smtClean="0"/>
              <a:t>is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available</a:t>
            </a:r>
            <a:r>
              <a:rPr lang="de-DE" sz="2000" b="1" dirty="0" smtClean="0"/>
              <a:t> (GFEV </a:t>
            </a:r>
            <a:r>
              <a:rPr lang="de-DE" sz="2000" b="1" dirty="0" err="1" smtClean="0"/>
              <a:t>already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applied</a:t>
            </a:r>
            <a:r>
              <a:rPr lang="de-DE" sz="2000" b="1" dirty="0" smtClean="0"/>
              <a:t> last </a:t>
            </a:r>
            <a:r>
              <a:rPr lang="de-DE" sz="2000" b="1" dirty="0" err="1" smtClean="0"/>
              <a:t>week</a:t>
            </a:r>
            <a:r>
              <a:rPr lang="de-DE" sz="2000" b="1" dirty="0" smtClean="0"/>
              <a:t>)</a:t>
            </a:r>
            <a:endParaRPr lang="de-DE" sz="2000" b="1" dirty="0"/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smtClean="0"/>
              <a:t>CH3-5 + CH6-8 </a:t>
            </a:r>
            <a:r>
              <a:rPr lang="de-DE" sz="2000" i="1" dirty="0" err="1" smtClean="0">
                <a:solidFill>
                  <a:schemeClr val="bg1">
                    <a:lumMod val="50000"/>
                  </a:schemeClr>
                </a:solidFill>
              </a:rPr>
              <a:t>specification</a:t>
            </a:r>
            <a:r>
              <a:rPr lang="de-DE" sz="20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finalized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budgetary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offer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is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available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waiting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i="1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 budget</a:t>
            </a:r>
            <a:r>
              <a:rPr lang="de-DE" sz="2000" b="1" dirty="0" smtClean="0"/>
              <a:t> (GFEV </a:t>
            </a:r>
            <a:r>
              <a:rPr lang="de-DE" sz="2000" b="1" dirty="0" err="1" smtClean="0"/>
              <a:t>confirmed</a:t>
            </a:r>
            <a:r>
              <a:rPr lang="de-DE" sz="2000" b="1" dirty="0" smtClean="0"/>
              <a:t>, </a:t>
            </a:r>
            <a:r>
              <a:rPr lang="de-DE" sz="2000" b="1" dirty="0" err="1" smtClean="0"/>
              <a:t>preparation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of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tendering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process</a:t>
            </a:r>
            <a:r>
              <a:rPr lang="de-DE" sz="2000" b="1" dirty="0" smtClean="0"/>
              <a:t>)</a:t>
            </a:r>
            <a:endParaRPr lang="de-DE" sz="2000" b="1" dirty="0"/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100" b="1" dirty="0" smtClean="0"/>
              <a:t>Continuation of Beam </a:t>
            </a:r>
            <a:r>
              <a:rPr lang="en-US" sz="2100" b="1" dirty="0"/>
              <a:t>line set up@SH4 are ongoing</a:t>
            </a:r>
            <a:r>
              <a:rPr lang="en-US" sz="2100" i="1" dirty="0">
                <a:solidFill>
                  <a:schemeClr val="bg1">
                    <a:lumMod val="50000"/>
                  </a:schemeClr>
                </a:solidFill>
              </a:rPr>
              <a:t>. First part before cryostat is assembled! – Equipment commissioning is the next step…</a:t>
            </a: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4rod-RFQ-prototype (</a:t>
            </a:r>
            <a:r>
              <a:rPr lang="en-US" sz="2000" b="1" dirty="0" err="1" smtClean="0"/>
              <a:t>cw</a:t>
            </a:r>
            <a:r>
              <a:rPr lang="en-US" sz="2000" b="1" dirty="0"/>
              <a:t>) </a:t>
            </a:r>
            <a:r>
              <a:rPr lang="en-US" sz="2000" b="1" dirty="0" err="1" smtClean="0"/>
              <a:t>Rf</a:t>
            </a:r>
            <a:r>
              <a:rPr lang="en-US" sz="2000" b="1" dirty="0" smtClean="0"/>
              <a:t>-test </a:t>
            </a:r>
            <a:r>
              <a:rPr lang="en-US" sz="2000" b="1" dirty="0"/>
              <a:t>should be completed by </a:t>
            </a:r>
            <a:r>
              <a:rPr lang="en-US" sz="2000" b="1" dirty="0" smtClean="0"/>
              <a:t>end of this week</a:t>
            </a:r>
          </a:p>
          <a:p>
            <a:pPr marL="901700" lvl="4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200" b="1" dirty="0" smtClean="0"/>
              <a:t>max. 80 kW pulse power</a:t>
            </a:r>
          </a:p>
          <a:p>
            <a:pPr marL="901700" lvl="4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200" b="1" dirty="0" smtClean="0"/>
              <a:t>max. </a:t>
            </a:r>
            <a:r>
              <a:rPr lang="de-DE" sz="2200" b="1" dirty="0"/>
              <a:t>20 kW </a:t>
            </a:r>
            <a:r>
              <a:rPr lang="de-DE" sz="2200" b="1" dirty="0" err="1" smtClean="0"/>
              <a:t>average</a:t>
            </a:r>
            <a:r>
              <a:rPr lang="de-DE" sz="2200" b="1" dirty="0" smtClean="0"/>
              <a:t> power (@ </a:t>
            </a:r>
            <a:r>
              <a:rPr lang="de-DE" sz="2200" b="1" dirty="0"/>
              <a:t>60 kW </a:t>
            </a:r>
            <a:r>
              <a:rPr lang="de-DE" sz="2200" b="1" dirty="0" smtClean="0"/>
              <a:t>pulse power, 6ms)  =&gt; </a:t>
            </a:r>
            <a:r>
              <a:rPr lang="de-DE" sz="2200" b="1" dirty="0" smtClean="0">
                <a:sym typeface="Symbol" panose="05050102010706020507" pitchFamily="18" charset="2"/>
              </a:rPr>
              <a:t>T  21°C</a:t>
            </a:r>
            <a:endParaRPr lang="en-US" sz="2200" b="1" dirty="0"/>
          </a:p>
          <a:p>
            <a:pPr marL="901700" lvl="4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200" b="1" dirty="0" smtClean="0"/>
              <a:t>(3D-laser </a:t>
            </a:r>
            <a:r>
              <a:rPr lang="en-US" sz="2200" b="1" dirty="0" err="1" smtClean="0"/>
              <a:t>vibrometer</a:t>
            </a:r>
            <a:r>
              <a:rPr lang="en-US" sz="2200" b="1" dirty="0" smtClean="0"/>
              <a:t>)</a:t>
            </a: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Further </a:t>
            </a:r>
            <a:r>
              <a:rPr lang="en-US" sz="2000" b="1" dirty="0" err="1" smtClean="0"/>
              <a:t>cw</a:t>
            </a:r>
            <a:r>
              <a:rPr lang="en-US" sz="2000" b="1" dirty="0" smtClean="0"/>
              <a:t>-APF-IH-DTL beam dynamics design and </a:t>
            </a:r>
            <a:r>
              <a:rPr lang="en-US" sz="2000" b="1" dirty="0" err="1" smtClean="0"/>
              <a:t>Rf</a:t>
            </a:r>
            <a:r>
              <a:rPr lang="en-US" sz="2000" b="1" dirty="0" smtClean="0"/>
              <a:t>- and mechanical layout for tank 2 </a:t>
            </a:r>
            <a:r>
              <a:rPr lang="en-US" sz="2000" b="1" dirty="0" smtClean="0"/>
              <a:t>started</a:t>
            </a: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BSM (FAIR-p-</a:t>
            </a:r>
            <a:r>
              <a:rPr lang="en-US" sz="2000" b="1" dirty="0" err="1" smtClean="0"/>
              <a:t>Linac</a:t>
            </a:r>
            <a:r>
              <a:rPr lang="en-US" sz="2000" b="1" dirty="0" smtClean="0"/>
              <a:t> and cw-Linac) commissioning </a:t>
            </a:r>
            <a:r>
              <a:rPr lang="en-US" sz="2000" b="1" smtClean="0"/>
              <a:t>and testing </a:t>
            </a:r>
            <a:r>
              <a:rPr lang="en-US" sz="2000" b="1" dirty="0" smtClean="0"/>
              <a:t>to be postponed (asked </a:t>
            </a:r>
            <a:r>
              <a:rPr lang="en-US" sz="2000" b="1" smtClean="0"/>
              <a:t>for April 2021)</a:t>
            </a:r>
            <a:endParaRPr lang="en-US" sz="2000" b="1" dirty="0"/>
          </a:p>
        </p:txBody>
      </p:sp>
      <p:sp>
        <p:nvSpPr>
          <p:cNvPr id="4" name="Rechteck 3"/>
          <p:cNvSpPr/>
          <p:nvPr/>
        </p:nvSpPr>
        <p:spPr>
          <a:xfrm>
            <a:off x="9312501" y="5649843"/>
            <a:ext cx="2373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cw</a:t>
            </a:r>
            <a:r>
              <a:rPr lang="en-US" b="1" smtClean="0"/>
              <a:t>-RFQ-prototype-test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1963" y="1219961"/>
            <a:ext cx="2956716" cy="433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cw-LINAC, 15.09.2020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Barth, Winfried Dr.</dc:creator>
  <cp:lastModifiedBy>Barth, Winfried Dr.</cp:lastModifiedBy>
  <cp:revision>153</cp:revision>
  <dcterms:created xsi:type="dcterms:W3CDTF">2019-10-07T09:45:35Z</dcterms:created>
  <dcterms:modified xsi:type="dcterms:W3CDTF">2020-09-15T12:20:10Z</dcterms:modified>
</cp:coreProperties>
</file>