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1" y="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08.09.2020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59383"/>
            <a:ext cx="8308848" cy="5381625"/>
          </a:xfrm>
        </p:spPr>
        <p:txBody>
          <a:bodyPr>
            <a:normAutofit fontScale="700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</a:t>
            </a:r>
            <a:r>
              <a:rPr lang="de-DE" sz="2000" b="1" i="1" dirty="0">
                <a:solidFill>
                  <a:srgbClr val="FF7575"/>
                </a:solidFill>
              </a:rPr>
              <a:t> </a:t>
            </a:r>
            <a:r>
              <a:rPr lang="de-DE" sz="2000" b="1" i="1" dirty="0" smtClean="0">
                <a:solidFill>
                  <a:srgbClr val="FF7575"/>
                </a:solidFill>
              </a:rPr>
              <a:t>– IAP-</a:t>
            </a:r>
            <a:r>
              <a:rPr lang="de-DE" sz="2000" b="1" i="1" dirty="0" err="1" smtClean="0">
                <a:solidFill>
                  <a:srgbClr val="FF7575"/>
                </a:solidFill>
              </a:rPr>
              <a:t>Rf</a:t>
            </a:r>
            <a:r>
              <a:rPr lang="de-DE" sz="2000" b="1" i="1" dirty="0" smtClean="0">
                <a:solidFill>
                  <a:srgbClr val="FF7575"/>
                </a:solidFill>
              </a:rPr>
              <a:t>-bunker </a:t>
            </a:r>
            <a:r>
              <a:rPr lang="de-DE" sz="2000" b="1" i="1" dirty="0">
                <a:solidFill>
                  <a:srgbClr val="FF7575"/>
                </a:solidFill>
              </a:rPr>
              <a:t>still </a:t>
            </a:r>
            <a:r>
              <a:rPr lang="de-DE" sz="2000" b="1" i="1" dirty="0" smtClean="0">
                <a:solidFill>
                  <a:srgbClr val="FF7575"/>
                </a:solidFill>
              </a:rPr>
              <a:t>not </a:t>
            </a:r>
            <a:r>
              <a:rPr lang="de-DE" sz="2000" b="1" i="1" dirty="0" err="1" smtClean="0">
                <a:solidFill>
                  <a:srgbClr val="FF7575"/>
                </a:solidFill>
              </a:rPr>
              <a:t>available</a:t>
            </a:r>
            <a:r>
              <a:rPr lang="en-US" sz="2000" b="1" i="1" dirty="0" smtClean="0">
                <a:solidFill>
                  <a:srgbClr val="FF7575"/>
                </a:solidFill>
              </a:rPr>
              <a:t>!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CH0-test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@HI-Mainz postponed for September 2020 =&gt; </a:t>
            </a:r>
            <a:r>
              <a:rPr lang="en-US" sz="2000" b="1" dirty="0"/>
              <a:t>CH0 cool down already started. Test </a:t>
            </a:r>
            <a:r>
              <a:rPr lang="en-US" sz="2000" b="1" dirty="0" smtClean="0"/>
              <a:t>scheduled for 07.09. - 20.09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superconducting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solenoids:Q4/2020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cryostat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1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(Q1/2021) , cryostat2 (2021)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superconducting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buncher1 (2021), buncher2 (2022)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rf-amplifiers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advanced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demonstrator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)  Q1/2021,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(CM2)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ordered</a:t>
            </a:r>
            <a:endParaRPr lang="de-DE" sz="2100" i="1" dirty="0">
              <a:solidFill>
                <a:schemeClr val="bg1">
                  <a:lumMod val="50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20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purchased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when</a:t>
            </a:r>
            <a:r>
              <a:rPr lang="de-DE" sz="2000" b="1" dirty="0" smtClean="0"/>
              <a:t> budget 2020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2021 (</a:t>
            </a:r>
            <a:r>
              <a:rPr lang="de-DE" sz="2000" b="1" dirty="0" err="1" smtClean="0"/>
              <a:t>prelim</a:t>
            </a:r>
            <a:r>
              <a:rPr lang="de-DE" sz="2000" b="1" dirty="0" smtClean="0"/>
              <a:t>.)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available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+ CH6-8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specification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finalized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budgetary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offer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available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waiting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budget</a:t>
            </a:r>
            <a:r>
              <a:rPr lang="de-DE" sz="2000" b="1" dirty="0" smtClean="0"/>
              <a:t> (GFEV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done</a:t>
            </a:r>
            <a:r>
              <a:rPr lang="de-DE" sz="2000" b="1" dirty="0" smtClean="0"/>
              <a:t>; </a:t>
            </a:r>
            <a:r>
              <a:rPr lang="de-DE" sz="2000" b="1" dirty="0" err="1" smtClean="0"/>
              <a:t>waiting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confirmation</a:t>
            </a:r>
            <a:r>
              <a:rPr lang="de-DE" sz="2000" b="1" dirty="0" smtClean="0"/>
              <a:t>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recalibration of temperature sensors for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-transfer is done! Commissioning is ongoing</a:t>
            </a:r>
            <a:r>
              <a:rPr lang="en-US" sz="2000" b="1" dirty="0" smtClean="0"/>
              <a:t>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– further tests after Sep. 20th.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i="1" dirty="0" smtClean="0">
                <a:solidFill>
                  <a:schemeClr val="bg1">
                    <a:lumMod val="50000"/>
                  </a:schemeClr>
                </a:solidFill>
              </a:rPr>
              <a:t>Beam </a:t>
            </a:r>
            <a:r>
              <a:rPr lang="en-US" sz="2100" i="1" dirty="0">
                <a:solidFill>
                  <a:schemeClr val="bg1">
                    <a:lumMod val="50000"/>
                  </a:schemeClr>
                </a:solidFill>
              </a:rPr>
              <a:t>line set up@SH4 are ongoing. First part before cryostat is assembled! </a:t>
            </a:r>
            <a:r>
              <a:rPr lang="en-US" sz="2100" i="1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sz="2100" i="1" dirty="0">
                <a:solidFill>
                  <a:schemeClr val="bg1">
                    <a:lumMod val="50000"/>
                  </a:schemeClr>
                </a:solidFill>
              </a:rPr>
              <a:t>Equipment commissioning is the next step…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4rod-RFQ-prototype (</a:t>
            </a:r>
            <a:r>
              <a:rPr lang="en-US" sz="2000" b="1" dirty="0" err="1" smtClean="0"/>
              <a:t>cw</a:t>
            </a:r>
            <a:r>
              <a:rPr lang="en-US" sz="2000" b="1" dirty="0"/>
              <a:t>)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</a:t>
            </a:r>
            <a:r>
              <a:rPr lang="en-US" sz="2000" b="1" dirty="0"/>
              <a:t>should be completed by the middle of </a:t>
            </a:r>
            <a:r>
              <a:rPr lang="en-US" sz="2000" b="1" dirty="0" smtClean="0"/>
              <a:t>this week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err="1" smtClean="0"/>
              <a:t>cw</a:t>
            </a:r>
            <a:r>
              <a:rPr lang="en-US" sz="2000" b="1" dirty="0" smtClean="0"/>
              <a:t>-APF-IH-DTL beam dynamics </a:t>
            </a:r>
            <a:r>
              <a:rPr lang="en-US" sz="2000" b="1" dirty="0" smtClean="0"/>
              <a:t>design and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 and mechanical layout makes </a:t>
            </a:r>
            <a:r>
              <a:rPr lang="en-US" sz="2000" b="1" dirty="0"/>
              <a:t>significant progress</a:t>
            </a:r>
            <a:endParaRPr lang="en-US" sz="2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59886A-E1B1-4166-8BCE-9D717E7F6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96584" y="522146"/>
            <a:ext cx="4083223" cy="289664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821D018-5B70-4B71-A482-D146A2E2A3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23245" y="3455558"/>
            <a:ext cx="3429902" cy="2433178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9368458" y="5888736"/>
            <a:ext cx="1782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cw-APF-IH1-tank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08.09.2020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148</cp:revision>
  <dcterms:created xsi:type="dcterms:W3CDTF">2019-10-07T09:45:35Z</dcterms:created>
  <dcterms:modified xsi:type="dcterms:W3CDTF">2020-09-07T15:36:40Z</dcterms:modified>
</cp:coreProperties>
</file>