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5" autoAdjust="0"/>
    <p:restoredTop sz="94655" autoAdjust="0"/>
  </p:normalViewPr>
  <p:slideViewPr>
    <p:cSldViewPr snapToGrid="0" snapToObjects="1">
      <p:cViewPr varScale="1">
        <p:scale>
          <a:sx n="212" d="100"/>
          <a:sy n="212" d="100"/>
        </p:scale>
        <p:origin x="12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01.09.20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essentially ongoing as planned </a:t>
            </a:r>
          </a:p>
          <a:p>
            <a:pPr lvl="1"/>
            <a:r>
              <a:rPr lang="en-GB" sz="1200" dirty="0">
                <a:latin typeface="Calibri" panose="020F0502020204030204" pitchFamily="34" charset="0"/>
              </a:rPr>
              <a:t>Risks:</a:t>
            </a:r>
          </a:p>
          <a:p>
            <a:pPr lvl="2"/>
            <a:r>
              <a:rPr lang="en-GB" sz="1000" dirty="0">
                <a:solidFill>
                  <a:srgbClr val="C00000"/>
                </a:solidFill>
                <a:latin typeface="Calibri" panose="020F0502020204030204" pitchFamily="34" charset="0"/>
              </a:rPr>
              <a:t>substantial delay of FSB Tunnel 101 </a:t>
            </a:r>
            <a:r>
              <a:rPr lang="en-GB" sz="1000" dirty="0">
                <a:latin typeface="Calibri" panose="020F0502020204030204" pitchFamily="34" charset="0"/>
                <a:sym typeface="Wingdings" panose="05000000000000000000" pitchFamily="2" charset="2"/>
              </a:rPr>
              <a:t> ground settlement  delayed survey and alignment  start of beam time 2021 in Feb. is at risk</a:t>
            </a:r>
          </a:p>
          <a:p>
            <a:pPr lvl="3"/>
            <a:r>
              <a:rPr lang="en-GB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more information after meeting (invitation of T. </a:t>
            </a:r>
            <a:r>
              <a:rPr lang="en-GB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Miertsch</a:t>
            </a:r>
            <a:r>
              <a:rPr lang="en-GB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this Thursday)</a:t>
            </a:r>
          </a:p>
          <a:p>
            <a:pPr lvl="3"/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shutdown schedule is tight in terms of alignment, Nov. 30 Survey must start to be able to finish alignment of critical areas until Jan. 29</a:t>
            </a:r>
            <a:r>
              <a:rPr lang="en-GB" sz="800" i="1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th</a:t>
            </a:r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3"/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building settlement will be observed by </a:t>
            </a:r>
            <a:r>
              <a:rPr lang="en-GB" sz="800" i="1" dirty="0" err="1">
                <a:latin typeface="Calibri" panose="020F0502020204030204" pitchFamily="34" charset="0"/>
                <a:sym typeface="Wingdings" panose="05000000000000000000" pitchFamily="2" charset="2"/>
              </a:rPr>
              <a:t>Heinen&amp;Fischer</a:t>
            </a:r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 – measurements can be started, when radiation safety wall is installed / settlement of 1-3 cm expected / discussion ongoing</a:t>
            </a:r>
          </a:p>
          <a:p>
            <a:pPr lvl="3"/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it is not yet clear whether the earth has to be put back on tunnel 101 before beam time or not. if not – no big risk for beam time expected, otherwise additional settlement will continue over beam time</a:t>
            </a:r>
          </a:p>
          <a:p>
            <a:pPr lvl="3"/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meeting with FSB on Sept 23th for detailed discussion</a:t>
            </a:r>
          </a:p>
          <a:p>
            <a:pPr lvl="2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Water ingress over HKR ceiling</a:t>
            </a:r>
          </a:p>
          <a:p>
            <a:pPr lvl="3"/>
            <a:r>
              <a:rPr lang="en-GB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Mr. </a:t>
            </a:r>
            <a:r>
              <a:rPr lang="en-GB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Reckziegel</a:t>
            </a:r>
            <a:r>
              <a:rPr lang="en-GB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responded and takes care on the issue, a leakage in HKR-roof was identified</a:t>
            </a:r>
          </a:p>
          <a:p>
            <a:pPr lvl="3"/>
            <a:r>
              <a:rPr lang="en-GB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preliminary “drainage” has been installed in HKR</a:t>
            </a:r>
          </a:p>
          <a:p>
            <a:pPr lvl="3"/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Last rainfall caused no water ingress anymore</a:t>
            </a:r>
          </a:p>
          <a:p>
            <a:pPr lvl="3"/>
            <a:r>
              <a:rPr lang="en-GB" sz="800" i="1" dirty="0">
                <a:latin typeface="Calibri" panose="020F0502020204030204" pitchFamily="34" charset="0"/>
                <a:sym typeface="Wingdings" panose="05000000000000000000" pitchFamily="2" charset="2"/>
              </a:rPr>
              <a:t>Complete renovation of the roof sealing is planned for autumn this year.</a:t>
            </a:r>
          </a:p>
          <a:p>
            <a:pPr lvl="2"/>
            <a:r>
              <a:rPr lang="en-GB" sz="1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irritating and corrosive liquid found during sealing work, caused a closure of the Kicker-Room for work </a:t>
            </a:r>
            <a:r>
              <a:rPr lang="en-GB" sz="1000" dirty="0">
                <a:latin typeface="Calibri" panose="020F0502020204030204" pitchFamily="34" charset="0"/>
                <a:sym typeface="Wingdings" panose="05000000000000000000" pitchFamily="2" charset="2"/>
              </a:rPr>
              <a:t> delays in sealing and shutdown work</a:t>
            </a:r>
          </a:p>
          <a:p>
            <a:pPr lvl="3"/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A. Schumann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provided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schedule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cleaning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transformers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switching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cabinet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in front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kicker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room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until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31.08.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not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interfere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H=2-Cavity </a:t>
            </a:r>
            <a:r>
              <a:rPr lang="de-DE" sz="8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tests</a:t>
            </a:r>
            <a:endParaRPr lang="de-DE" sz="800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800" i="1" dirty="0" err="1">
                <a:latin typeface="Calibri" panose="020F0502020204030204" pitchFamily="34" charset="0"/>
                <a:sym typeface="Wingdings" panose="05000000000000000000" pitchFamily="2" charset="2"/>
              </a:rPr>
              <a:t>no</a:t>
            </a:r>
            <a:r>
              <a:rPr lang="de-DE" sz="800" i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de-DE" sz="800" i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sym typeface="Wingdings" panose="05000000000000000000" pitchFamily="2" charset="2"/>
              </a:rPr>
              <a:t>information</a:t>
            </a:r>
            <a:endParaRPr lang="de-DE" sz="800" i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de-DE" sz="1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TVS </a:t>
            </a:r>
            <a:r>
              <a:rPr lang="de-DE" sz="1000" dirty="0" err="1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</a:t>
            </a:r>
            <a:r>
              <a:rPr lang="de-DE" sz="1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progress</a:t>
            </a:r>
            <a:r>
              <a:rPr lang="de-DE" sz="1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since</a:t>
            </a:r>
            <a:r>
              <a:rPr lang="de-DE" sz="1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July</a:t>
            </a:r>
            <a:r>
              <a:rPr lang="de-DE" sz="10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000" dirty="0" err="1">
                <a:latin typeface="Calibri" panose="020F0502020204030204" pitchFamily="34" charset="0"/>
                <a:sym typeface="Wingdings" panose="05000000000000000000" pitchFamily="2" charset="2"/>
              </a:rPr>
              <a:t>working</a:t>
            </a:r>
            <a:r>
              <a:rPr lang="de-DE" sz="1000" dirty="0">
                <a:latin typeface="Calibri" panose="020F0502020204030204" pitchFamily="34" charset="0"/>
                <a:sym typeface="Wingdings" panose="05000000000000000000" pitchFamily="2" charset="2"/>
              </a:rPr>
              <a:t> UNILAC </a:t>
            </a:r>
            <a:r>
              <a:rPr lang="de-DE" sz="1000" dirty="0" err="1">
                <a:latin typeface="Calibri" panose="020F0502020204030204" pitchFamily="34" charset="0"/>
                <a:sym typeface="Wingdings" panose="05000000000000000000" pitchFamily="2" charset="2"/>
              </a:rPr>
              <a:t>access</a:t>
            </a:r>
            <a:r>
              <a:rPr lang="de-DE" sz="1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000" dirty="0" err="1">
                <a:latin typeface="Calibri" panose="020F0502020204030204" pitchFamily="34" charset="0"/>
                <a:sym typeface="Wingdings" panose="05000000000000000000" pitchFamily="2" charset="2"/>
              </a:rPr>
              <a:t>system</a:t>
            </a:r>
            <a:r>
              <a:rPr lang="de-DE" sz="1000" dirty="0">
                <a:latin typeface="Calibri" panose="020F0502020204030204" pitchFamily="34" charset="0"/>
                <a:sym typeface="Wingdings" panose="05000000000000000000" pitchFamily="2" charset="2"/>
              </a:rPr>
              <a:t> at </a:t>
            </a:r>
            <a:r>
              <a:rPr lang="de-DE" sz="1000" dirty="0" err="1">
                <a:latin typeface="Calibri" panose="020F0502020204030204" pitchFamily="34" charset="0"/>
                <a:sym typeface="Wingdings" panose="05000000000000000000" pitchFamily="2" charset="2"/>
              </a:rPr>
              <a:t>risk</a:t>
            </a:r>
            <a:endParaRPr lang="de-DE" sz="1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3"/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ACO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BEA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are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waiting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a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risk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analysis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strategy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document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by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T. Radon</a:t>
            </a:r>
          </a:p>
          <a:p>
            <a:pPr lvl="3"/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Meeting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T. Radon after </a:t>
            </a:r>
            <a:r>
              <a:rPr lang="de-DE" sz="800" dirty="0" err="1">
                <a:latin typeface="Calibri" panose="020F0502020204030204" pitchFamily="34" charset="0"/>
                <a:sym typeface="Wingdings" panose="05000000000000000000" pitchFamily="2" charset="2"/>
              </a:rPr>
              <a:t>Machine</a:t>
            </a:r>
            <a:r>
              <a:rPr lang="de-DE" sz="800" dirty="0">
                <a:latin typeface="Calibri" panose="020F0502020204030204" pitchFamily="34" charset="0"/>
                <a:sym typeface="Wingdings" panose="05000000000000000000" pitchFamily="2" charset="2"/>
              </a:rPr>
              <a:t> Meeting</a:t>
            </a:r>
          </a:p>
          <a:p>
            <a:pPr lvl="3"/>
            <a:endParaRPr lang="de-DE" sz="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UI development for beam instrumentation applications</a:t>
            </a:r>
          </a:p>
          <a:p>
            <a:pPr lvl="1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facing the reality, the decision was taken between BEA and ACO, that BEA is now officially responsible for all instrumentation related user applications (RB support can still not be ensured)</a:t>
            </a:r>
          </a:p>
          <a:p>
            <a:pPr lvl="1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development process has to be synchronized via. ACC-ACO-Steering meeting</a:t>
            </a:r>
          </a:p>
          <a:p>
            <a:pPr lvl="1"/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2021/22 general schedule</a:t>
            </a:r>
          </a:p>
          <a:p>
            <a:pPr lvl="1"/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</a:rPr>
              <a:t>1 operator declared absence in Jan. – Apr. due to health reasons.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 reactivation of retired operator must be discussed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until now: no request for dedicated beam-time for FAIR development</a:t>
            </a:r>
          </a:p>
          <a:p>
            <a:pPr lvl="1"/>
            <a:r>
              <a:rPr lang="en-GB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Cryring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 stand-alone operation block will be discussed tomorrow</a:t>
            </a:r>
          </a:p>
          <a:p>
            <a:pPr lvl="1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last Dry-Run before beam time will start on Jan 11</a:t>
            </a:r>
            <a:r>
              <a:rPr lang="en-GB" sz="12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01.09.2020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415</Words>
  <Application>Microsoft Macintosh PowerPoint</Application>
  <PresentationFormat>Bildschirmpräsentation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01.09.2020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256</cp:revision>
  <cp:lastPrinted>2019-06-18T07:17:53Z</cp:lastPrinted>
  <dcterms:created xsi:type="dcterms:W3CDTF">2018-08-07T05:50:06Z</dcterms:created>
  <dcterms:modified xsi:type="dcterms:W3CDTF">2020-09-01T10:18:57Z</dcterms:modified>
</cp:coreProperties>
</file>