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31.08.2020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59" y="470108"/>
            <a:ext cx="6903720" cy="615742"/>
          </a:xfrm>
        </p:spPr>
        <p:txBody>
          <a:bodyPr>
            <a:noAutofit/>
          </a:bodyPr>
          <a:lstStyle/>
          <a:p>
            <a:pPr algn="ctr"/>
            <a:r>
              <a:rPr lang="de-DE" b="1" dirty="0" err="1" smtClean="0"/>
              <a:t>cw-LINAC</a:t>
            </a:r>
            <a:r>
              <a:rPr lang="de-DE" b="1" dirty="0" smtClean="0"/>
              <a:t>, </a:t>
            </a:r>
            <a:r>
              <a:rPr lang="de-DE" b="1" dirty="0" smtClean="0"/>
              <a:t>01.09.2020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476375"/>
            <a:ext cx="8778240" cy="5381625"/>
          </a:xfrm>
        </p:spPr>
        <p:txBody>
          <a:bodyPr>
            <a:normAutofit fontScale="62500" lnSpcReduction="2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CH2 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@ IAP Frankfurt (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start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test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promised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after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eastern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!)</a:t>
            </a:r>
          </a:p>
          <a:p>
            <a:pPr marL="176212" lvl="3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DE" sz="2000" b="1" i="1" dirty="0">
                <a:solidFill>
                  <a:srgbClr val="FF7575"/>
                </a:solidFill>
              </a:rPr>
              <a:t> </a:t>
            </a:r>
            <a:r>
              <a:rPr lang="de-DE" sz="2000" b="1" i="1" dirty="0" smtClean="0">
                <a:solidFill>
                  <a:srgbClr val="FF7575"/>
                </a:solidFill>
              </a:rPr>
              <a:t>     IAP </a:t>
            </a:r>
            <a:r>
              <a:rPr lang="de-DE" sz="2000" b="1" i="1" dirty="0">
                <a:solidFill>
                  <a:srgbClr val="FF7575"/>
                </a:solidFill>
              </a:rPr>
              <a:t>still </a:t>
            </a:r>
            <a:r>
              <a:rPr lang="de-DE" sz="2000" b="1" i="1" dirty="0" err="1">
                <a:solidFill>
                  <a:srgbClr val="FF7575"/>
                </a:solidFill>
              </a:rPr>
              <a:t>locked</a:t>
            </a:r>
            <a:r>
              <a:rPr lang="de-DE" sz="2000" b="1" i="1" dirty="0">
                <a:solidFill>
                  <a:srgbClr val="FF7575"/>
                </a:solidFill>
              </a:rPr>
              <a:t> down, </a:t>
            </a:r>
            <a:r>
              <a:rPr lang="en-US" sz="2000" b="1" i="1" dirty="0">
                <a:solidFill>
                  <a:srgbClr val="FF7575"/>
                </a:solidFill>
              </a:rPr>
              <a:t>postponed</a:t>
            </a:r>
            <a:r>
              <a:rPr lang="en-US" sz="2000" b="1" i="1" dirty="0" smtClean="0">
                <a:solidFill>
                  <a:srgbClr val="FF7575"/>
                </a:solidFill>
              </a:rPr>
              <a:t>!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CH0-test @HI-Mainz postponed for September 2020 =&gt; 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CH0 ready for cool down. </a:t>
            </a:r>
            <a:r>
              <a:rPr lang="en-US" sz="2000" b="1" dirty="0" smtClean="0"/>
              <a:t>Test scheduled </a:t>
            </a:r>
            <a:r>
              <a:rPr lang="en-US" sz="2000" b="1" dirty="0" smtClean="0"/>
              <a:t>for 07.09</a:t>
            </a:r>
            <a:r>
              <a:rPr lang="en-US" sz="2000" b="1" dirty="0" smtClean="0"/>
              <a:t>. - 20.09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CM2/</a:t>
            </a:r>
            <a:r>
              <a:rPr lang="de-DE" sz="2000" b="1" dirty="0" err="1" smtClean="0"/>
              <a:t>delivery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status</a:t>
            </a:r>
            <a:r>
              <a:rPr lang="de-DE" sz="2000" b="1" dirty="0" smtClean="0"/>
              <a:t>: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superconducting</a:t>
            </a:r>
            <a:r>
              <a:rPr lang="de-DE" sz="2000" b="1" dirty="0" smtClean="0"/>
              <a:t> solenoids</a:t>
            </a:r>
            <a:r>
              <a:rPr lang="de-DE" sz="2000" b="1" dirty="0" smtClean="0"/>
              <a:t>:Q4/2020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cryostat</a:t>
            </a:r>
            <a:r>
              <a:rPr lang="de-DE" sz="2000" b="1" dirty="0" smtClean="0"/>
              <a:t> 1</a:t>
            </a:r>
            <a:r>
              <a:rPr lang="de-DE" sz="2000" b="1" dirty="0"/>
              <a:t> </a:t>
            </a:r>
            <a:r>
              <a:rPr lang="de-DE" sz="2000" b="1" dirty="0" smtClean="0"/>
              <a:t>(Q1/2021) , cryostat2 (2021)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superconducting</a:t>
            </a:r>
            <a:r>
              <a:rPr lang="de-DE" sz="2000" b="1" dirty="0" smtClean="0"/>
              <a:t> buncher1 (2021), buncher2 (2022)</a:t>
            </a:r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/>
              <a:t>rf-amplifiers</a:t>
            </a:r>
            <a:r>
              <a:rPr lang="de-DE" sz="2000" b="1" dirty="0" smtClean="0"/>
              <a:t> (</a:t>
            </a:r>
            <a:r>
              <a:rPr lang="de-DE" sz="2000" b="1" dirty="0" err="1" smtClean="0"/>
              <a:t>advanced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demonstrator</a:t>
            </a:r>
            <a:r>
              <a:rPr lang="de-DE" sz="2000" b="1" dirty="0" smtClean="0"/>
              <a:t>)  Q1/2021,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 </a:t>
            </a:r>
            <a:r>
              <a:rPr lang="de-DE" sz="2000" b="1" dirty="0" err="1" smtClean="0"/>
              <a:t>amplifiers</a:t>
            </a:r>
            <a:r>
              <a:rPr lang="de-DE" sz="2000" b="1" dirty="0" smtClean="0"/>
              <a:t> (CM2)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ordered</a:t>
            </a:r>
            <a:endParaRPr lang="de-DE" sz="2000" b="1" dirty="0" smtClean="0"/>
          </a:p>
          <a:p>
            <a:pPr marL="901700" lvl="4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20 </a:t>
            </a:r>
            <a:r>
              <a:rPr lang="de-DE" sz="2000" b="1" dirty="0" err="1" smtClean="0"/>
              <a:t>rf</a:t>
            </a:r>
            <a:r>
              <a:rPr lang="de-DE" sz="2000" b="1" dirty="0" smtClean="0"/>
              <a:t>-windows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high power </a:t>
            </a:r>
            <a:r>
              <a:rPr lang="de-DE" sz="2000" b="1" dirty="0" err="1" smtClean="0"/>
              <a:t>couplers</a:t>
            </a:r>
            <a:r>
              <a:rPr lang="de-DE" sz="2000" b="1" dirty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be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purchased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/>
              <a:t>CH3-5 + CH6-8 </a:t>
            </a:r>
            <a:r>
              <a:rPr lang="de-DE" sz="2000" i="1" dirty="0" err="1" smtClean="0">
                <a:solidFill>
                  <a:schemeClr val="bg1">
                    <a:lumMod val="50000"/>
                  </a:schemeClr>
                </a:solidFill>
              </a:rPr>
              <a:t>specification</a:t>
            </a:r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finalized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budgetary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offer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available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waiting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i="1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2000" i="1" dirty="0">
                <a:solidFill>
                  <a:schemeClr val="bg1">
                    <a:lumMod val="50000"/>
                  </a:schemeClr>
                </a:solidFill>
              </a:rPr>
              <a:t> budget</a:t>
            </a:r>
            <a:r>
              <a:rPr lang="de-DE" sz="2000" b="1" dirty="0" smtClean="0"/>
              <a:t> (GFEV </a:t>
            </a:r>
            <a:r>
              <a:rPr lang="de-DE" sz="2000" b="1" dirty="0" err="1" smtClean="0"/>
              <a:t>is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done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waiting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confirmation</a:t>
            </a:r>
            <a:r>
              <a:rPr lang="de-DE" sz="2000" b="1" dirty="0" smtClean="0"/>
              <a:t>)</a:t>
            </a:r>
            <a:endParaRPr lang="de-DE" sz="2000" b="1" dirty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recalibration of temperature sensors for </a:t>
            </a:r>
            <a:r>
              <a:rPr lang="en-US" sz="2000" i="1" dirty="0" err="1">
                <a:solidFill>
                  <a:schemeClr val="bg1">
                    <a:lumMod val="50000"/>
                  </a:schemeClr>
                </a:solidFill>
              </a:rPr>
              <a:t>LHe</a:t>
            </a:r>
            <a:r>
              <a:rPr lang="en-US" sz="2000" i="1" dirty="0">
                <a:solidFill>
                  <a:schemeClr val="bg1">
                    <a:lumMod val="50000"/>
                  </a:schemeClr>
                </a:solidFill>
              </a:rPr>
              <a:t>-transfer is done! Commissioning is ongoing</a:t>
            </a:r>
            <a:r>
              <a:rPr lang="en-US" sz="2000" b="1" dirty="0" smtClean="0"/>
              <a:t> – further tests after Sep. 20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.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i="1" dirty="0" smtClean="0">
                <a:solidFill>
                  <a:schemeClr val="bg1">
                    <a:lumMod val="50000"/>
                  </a:schemeClr>
                </a:solidFill>
              </a:rPr>
              <a:t>Beam </a:t>
            </a:r>
            <a:r>
              <a:rPr lang="en-US" sz="2100" i="1" dirty="0">
                <a:solidFill>
                  <a:schemeClr val="bg1">
                    <a:lumMod val="50000"/>
                  </a:schemeClr>
                </a:solidFill>
              </a:rPr>
              <a:t>line set up@SH4 are ongoing. First part before cryostat is assembled! – </a:t>
            </a:r>
            <a:r>
              <a:rPr lang="en-US" sz="2000" b="1" dirty="0" smtClean="0"/>
              <a:t>Equipment commissioning is the next step…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4rod-RFQ-prototype (</a:t>
            </a:r>
            <a:r>
              <a:rPr lang="en-US" sz="2000" b="1" dirty="0" err="1" smtClean="0"/>
              <a:t>cw</a:t>
            </a:r>
            <a:r>
              <a:rPr lang="en-US" sz="2000" b="1" dirty="0"/>
              <a:t>)</a:t>
            </a:r>
            <a:r>
              <a:rPr lang="en-US" sz="2000" b="1" dirty="0" smtClean="0"/>
              <a:t>: Preparation for high power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-test at test bunker; </a:t>
            </a:r>
            <a:r>
              <a:rPr lang="en-US" sz="2000" b="1" dirty="0" err="1" smtClean="0"/>
              <a:t>rf</a:t>
            </a:r>
            <a:r>
              <a:rPr lang="en-US" sz="2000" b="1" dirty="0" smtClean="0"/>
              <a:t>-conditioning is still ongoing </a:t>
            </a:r>
            <a:r>
              <a:rPr lang="en-US" sz="2000" b="1" dirty="0" smtClean="0"/>
              <a:t>(10 kW, 30% duty factor)</a:t>
            </a:r>
            <a:endParaRPr lang="en-US" sz="2000" b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1181100"/>
            <a:ext cx="3391464" cy="485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01.09.2020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145</cp:revision>
  <dcterms:created xsi:type="dcterms:W3CDTF">2019-10-07T09:45:35Z</dcterms:created>
  <dcterms:modified xsi:type="dcterms:W3CDTF">2020-08-31T15:56:59Z</dcterms:modified>
</cp:coreProperties>
</file>