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54" autoAdjust="0"/>
  </p:normalViewPr>
  <p:slideViewPr>
    <p:cSldViewPr snapToGrid="0" snapToObjects="1" showGuides="1">
      <p:cViewPr varScale="1">
        <p:scale>
          <a:sx n="102" d="100"/>
          <a:sy n="102" d="100"/>
        </p:scale>
        <p:origin x="-1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8643226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9"/>
          <p:cNvSpPr/>
          <p:nvPr/>
        </p:nvSpPr>
        <p:spPr>
          <a:xfrm>
            <a:off x="0" y="6612411"/>
            <a:ext cx="9144000" cy="255604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9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5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Gerade Verbindung 8"/>
          <p:cNvSpPr/>
          <p:nvPr/>
        </p:nvSpPr>
        <p:spPr>
          <a:xfrm>
            <a:off x="0" y="1068272"/>
            <a:ext cx="9144001" cy="1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1" name="Textfeld 10"/>
          <p:cNvSpPr txBox="1"/>
          <p:nvPr/>
        </p:nvSpPr>
        <p:spPr>
          <a:xfrm>
            <a:off x="480987" y="6625690"/>
            <a:ext cx="1937096" cy="226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22" name="Rechteck 3"/>
          <p:cNvSpPr/>
          <p:nvPr/>
        </p:nvSpPr>
        <p:spPr>
          <a:xfrm>
            <a:off x="-1" y="939484"/>
            <a:ext cx="255600" cy="255604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" name="Rechteck 11"/>
          <p:cNvSpPr/>
          <p:nvPr/>
        </p:nvSpPr>
        <p:spPr>
          <a:xfrm>
            <a:off x="-1" y="6609870"/>
            <a:ext cx="255600" cy="255604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4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2"/>
            <a:ext cx="775059" cy="645883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Bild 4" descr="Bild 4"/>
          <p:cNvPicPr>
            <a:picLocks noChangeAspect="1"/>
          </p:cNvPicPr>
          <p:nvPr/>
        </p:nvPicPr>
        <p:blipFill>
          <a:blip r:embed="rId4">
            <a:extLst/>
          </a:blip>
          <a:srcRect t="3489" b="3601"/>
          <a:stretch>
            <a:fillRect/>
          </a:stretch>
        </p:blipFill>
        <p:spPr>
          <a:xfrm>
            <a:off x="472794" y="1244599"/>
            <a:ext cx="8518808" cy="5342082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Titeltext"/>
          <p:cNvSpPr txBox="1">
            <a:spLocks noGrp="1"/>
          </p:cNvSpPr>
          <p:nvPr>
            <p:ph type="title"/>
          </p:nvPr>
        </p:nvSpPr>
        <p:spPr>
          <a:xfrm>
            <a:off x="1251563" y="3650762"/>
            <a:ext cx="6607517" cy="779870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r>
              <a:t>Titeltext</a:t>
            </a:r>
          </a:p>
        </p:txBody>
      </p:sp>
      <p:sp>
        <p:nvSpPr>
          <p:cNvPr id="27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4430629"/>
            <a:ext cx="6400800" cy="584664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1pPr>
            <a:lvl2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2pPr>
            <a:lvl3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3pPr>
            <a:lvl4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4pPr>
            <a:lvl5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8" name="Rechteck 12"/>
          <p:cNvSpPr/>
          <p:nvPr/>
        </p:nvSpPr>
        <p:spPr>
          <a:xfrm>
            <a:off x="404091" y="6650180"/>
            <a:ext cx="3371273" cy="20782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9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6307801" y="6242860"/>
            <a:ext cx="245399" cy="22698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7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hteck 9"/>
          <p:cNvSpPr/>
          <p:nvPr/>
        </p:nvSpPr>
        <p:spPr>
          <a:xfrm>
            <a:off x="0" y="6612411"/>
            <a:ext cx="9144000" cy="255604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46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5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Gerade Verbindung 8"/>
          <p:cNvSpPr/>
          <p:nvPr/>
        </p:nvSpPr>
        <p:spPr>
          <a:xfrm>
            <a:off x="0" y="1068272"/>
            <a:ext cx="9144001" cy="1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8" name="Textfeld 10"/>
          <p:cNvSpPr txBox="1"/>
          <p:nvPr/>
        </p:nvSpPr>
        <p:spPr>
          <a:xfrm>
            <a:off x="480987" y="6625690"/>
            <a:ext cx="1937096" cy="226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49" name="Rechteck 3"/>
          <p:cNvSpPr/>
          <p:nvPr/>
        </p:nvSpPr>
        <p:spPr>
          <a:xfrm>
            <a:off x="-1" y="939484"/>
            <a:ext cx="255600" cy="255604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0" name="Rechteck 11"/>
          <p:cNvSpPr/>
          <p:nvPr/>
        </p:nvSpPr>
        <p:spPr>
          <a:xfrm>
            <a:off x="-1" y="6609870"/>
            <a:ext cx="255600" cy="255604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51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2"/>
            <a:ext cx="775059" cy="645883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Titeltext"/>
          <p:cNvSpPr txBox="1">
            <a:spLocks noGrp="1"/>
          </p:cNvSpPr>
          <p:nvPr>
            <p:ph type="title"/>
          </p:nvPr>
        </p:nvSpPr>
        <p:spPr>
          <a:xfrm>
            <a:off x="422565" y="269998"/>
            <a:ext cx="5584536" cy="787561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3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hteck 9"/>
          <p:cNvSpPr/>
          <p:nvPr/>
        </p:nvSpPr>
        <p:spPr>
          <a:xfrm>
            <a:off x="0" y="6612411"/>
            <a:ext cx="9144000" cy="255604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2" name="Bild 6" descr="Bild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8399" y="583587"/>
            <a:ext cx="1129085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Gerade Verbindung 8"/>
          <p:cNvSpPr/>
          <p:nvPr/>
        </p:nvSpPr>
        <p:spPr>
          <a:xfrm>
            <a:off x="0" y="1068272"/>
            <a:ext cx="9144001" cy="1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4" name="Textfeld 10"/>
          <p:cNvSpPr txBox="1"/>
          <p:nvPr/>
        </p:nvSpPr>
        <p:spPr>
          <a:xfrm>
            <a:off x="480987" y="6625690"/>
            <a:ext cx="1937096" cy="226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65" name="Rechteck 3"/>
          <p:cNvSpPr/>
          <p:nvPr/>
        </p:nvSpPr>
        <p:spPr>
          <a:xfrm>
            <a:off x="-1" y="939484"/>
            <a:ext cx="255600" cy="255604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6" name="Rechteck 11"/>
          <p:cNvSpPr/>
          <p:nvPr/>
        </p:nvSpPr>
        <p:spPr>
          <a:xfrm>
            <a:off x="-1" y="6609870"/>
            <a:ext cx="255600" cy="255604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7" name="Bild 12" descr="Bild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33249" y="430942"/>
            <a:ext cx="775059" cy="645883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Titeltext"/>
          <p:cNvSpPr txBox="1">
            <a:spLocks noGrp="1"/>
          </p:cNvSpPr>
          <p:nvPr>
            <p:ph type="title"/>
          </p:nvPr>
        </p:nvSpPr>
        <p:spPr>
          <a:xfrm>
            <a:off x="422565" y="269998"/>
            <a:ext cx="5584536" cy="787561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6612411"/>
            <a:ext cx="9144000" cy="255604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" name="Bild 6" descr="Bild 6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518399" y="583587"/>
            <a:ext cx="1129085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Gerade Verbindung 8"/>
          <p:cNvSpPr/>
          <p:nvPr/>
        </p:nvSpPr>
        <p:spPr>
          <a:xfrm>
            <a:off x="0" y="1068272"/>
            <a:ext cx="9144001" cy="1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" name="Textfeld 10"/>
          <p:cNvSpPr txBox="1"/>
          <p:nvPr/>
        </p:nvSpPr>
        <p:spPr>
          <a:xfrm>
            <a:off x="480987" y="6625690"/>
            <a:ext cx="1937096" cy="226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6" name="Rechteck 3"/>
          <p:cNvSpPr/>
          <p:nvPr/>
        </p:nvSpPr>
        <p:spPr>
          <a:xfrm>
            <a:off x="-1" y="939484"/>
            <a:ext cx="255600" cy="255604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" name="Rechteck 11"/>
          <p:cNvSpPr/>
          <p:nvPr/>
        </p:nvSpPr>
        <p:spPr>
          <a:xfrm>
            <a:off x="-1" y="6609870"/>
            <a:ext cx="255600" cy="255604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8" name="Bild 12" descr="Bild 12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533249" y="430942"/>
            <a:ext cx="775059" cy="645883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iteltext"/>
          <p:cNvSpPr txBox="1">
            <a:spLocks noGrp="1"/>
          </p:cNvSpPr>
          <p:nvPr>
            <p:ph type="title"/>
          </p:nvPr>
        </p:nvSpPr>
        <p:spPr>
          <a:xfrm>
            <a:off x="422565" y="271333"/>
            <a:ext cx="5584536" cy="787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/>
          </a:bodyPr>
          <a:lstStyle/>
          <a:p>
            <a:r>
              <a:t>Titeltext</a:t>
            </a:r>
          </a:p>
        </p:txBody>
      </p:sp>
      <p:sp>
        <p:nvSpPr>
          <p:cNvPr id="10" name="Textebene 1…"/>
          <p:cNvSpPr txBox="1">
            <a:spLocks noGrp="1"/>
          </p:cNvSpPr>
          <p:nvPr>
            <p:ph type="body" idx="1"/>
          </p:nvPr>
        </p:nvSpPr>
        <p:spPr>
          <a:xfrm>
            <a:off x="422565" y="1450684"/>
            <a:ext cx="8211834" cy="4903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1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464493" y="6621713"/>
            <a:ext cx="245400" cy="22698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xmlns:p14="http://schemas.microsoft.com/office/powerpoint/2010/main"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8001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2220684" marR="0" indent="-391884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25603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30175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34747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39319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Fußzeilenplatzhalter 4"/>
          <p:cNvSpPr txBox="1"/>
          <p:nvPr/>
        </p:nvSpPr>
        <p:spPr>
          <a:xfrm>
            <a:off x="8093413" y="6614580"/>
            <a:ext cx="1004870" cy="246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Frank Herfurth</a:t>
            </a:r>
          </a:p>
        </p:txBody>
      </p:sp>
      <p:sp>
        <p:nvSpPr>
          <p:cNvPr id="88" name="Titel 1"/>
          <p:cNvSpPr txBox="1">
            <a:spLocks noGrp="1"/>
          </p:cNvSpPr>
          <p:nvPr>
            <p:ph type="title"/>
          </p:nvPr>
        </p:nvSpPr>
        <p:spPr>
          <a:xfrm>
            <a:off x="2637688" y="271333"/>
            <a:ext cx="3369413" cy="787561"/>
          </a:xfrm>
          <a:prstGeom prst="rect">
            <a:avLst/>
          </a:prstGeom>
        </p:spPr>
        <p:txBody>
          <a:bodyPr/>
          <a:lstStyle/>
          <a:p>
            <a:r>
              <a:t>and HITRAP</a:t>
            </a:r>
          </a:p>
        </p:txBody>
      </p:sp>
      <p:sp>
        <p:nvSpPr>
          <p:cNvPr id="89" name="Rechteck 3"/>
          <p:cNvSpPr txBox="1"/>
          <p:nvPr/>
        </p:nvSpPr>
        <p:spPr>
          <a:xfrm>
            <a:off x="189471" y="224908"/>
            <a:ext cx="2422284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 b="1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CRYRING@ESR</a:t>
            </a:r>
          </a:p>
        </p:txBody>
      </p:sp>
      <p:sp>
        <p:nvSpPr>
          <p:cNvPr id="90" name="Datumsplatzhalter 5"/>
          <p:cNvSpPr txBox="1"/>
          <p:nvPr/>
        </p:nvSpPr>
        <p:spPr>
          <a:xfrm>
            <a:off x="6586683" y="6612097"/>
            <a:ext cx="1316431" cy="246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 smtClean="0"/>
              <a:t>Sep</a:t>
            </a:r>
            <a:r>
              <a:rPr dirty="0" smtClean="0"/>
              <a:t>-</a:t>
            </a:r>
            <a:r>
              <a:rPr lang="de-DE" dirty="0" smtClean="0"/>
              <a:t>01</a:t>
            </a:r>
            <a:r>
              <a:rPr dirty="0" smtClean="0"/>
              <a:t>, </a:t>
            </a:r>
            <a:r>
              <a:rPr dirty="0"/>
              <a:t>2020</a:t>
            </a:r>
          </a:p>
        </p:txBody>
      </p:sp>
      <p:sp>
        <p:nvSpPr>
          <p:cNvPr id="91" name="Inhaltsplatzhalter 2"/>
          <p:cNvSpPr txBox="1">
            <a:spLocks noGrp="1"/>
          </p:cNvSpPr>
          <p:nvPr>
            <p:ph type="body" idx="1"/>
          </p:nvPr>
        </p:nvSpPr>
        <p:spPr>
          <a:xfrm>
            <a:off x="228601" y="1318844"/>
            <a:ext cx="8694964" cy="5233804"/>
          </a:xfrm>
          <a:prstGeom prst="rect">
            <a:avLst/>
          </a:prstGeom>
        </p:spPr>
        <p:txBody>
          <a:bodyPr/>
          <a:lstStyle/>
          <a:p>
            <a:r>
              <a:rPr sz="3200" dirty="0"/>
              <a:t>CRYRING@ESR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S</a:t>
            </a:r>
            <a:r>
              <a:rPr lang="de-DE" dirty="0" err="1" smtClean="0"/>
              <a:t>hutdown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/>
              <a:t> </a:t>
            </a:r>
            <a:r>
              <a:rPr lang="de-DE" dirty="0" err="1" smtClean="0"/>
              <a:t>ongoing</a:t>
            </a:r>
            <a:r>
              <a:rPr lang="de-DE" dirty="0" smtClean="0"/>
              <a:t>, </a:t>
            </a:r>
            <a:r>
              <a:rPr lang="de-DE" dirty="0" err="1" smtClean="0"/>
              <a:t>Improving</a:t>
            </a:r>
            <a:r>
              <a:rPr lang="de-DE" dirty="0" smtClean="0"/>
              <a:t> </a:t>
            </a:r>
            <a:r>
              <a:rPr lang="de-DE" dirty="0" err="1" smtClean="0"/>
              <a:t>Vacuum</a:t>
            </a:r>
            <a:r>
              <a:rPr lang="de-DE" dirty="0" smtClean="0"/>
              <a:t>, </a:t>
            </a:r>
            <a:r>
              <a:rPr lang="de-DE" dirty="0" err="1" smtClean="0"/>
              <a:t>Prepare</a:t>
            </a:r>
            <a:r>
              <a:rPr lang="de-DE" dirty="0" smtClean="0"/>
              <a:t> </a:t>
            </a:r>
            <a:r>
              <a:rPr lang="de-DE" dirty="0" err="1" smtClean="0"/>
              <a:t>connection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detect</a:t>
            </a:r>
            <a:r>
              <a:rPr lang="de-DE" dirty="0" smtClean="0"/>
              <a:t>.</a:t>
            </a:r>
            <a:endParaRPr lang="de-DE" dirty="0" smtClean="0"/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de-DE" dirty="0" err="1" smtClean="0"/>
              <a:t>Planning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autumn</a:t>
            </a:r>
            <a:r>
              <a:rPr lang="de-DE" dirty="0" smtClean="0"/>
              <a:t> </a:t>
            </a:r>
            <a:r>
              <a:rPr lang="de-DE" dirty="0" err="1" smtClean="0"/>
              <a:t>ion</a:t>
            </a:r>
            <a:r>
              <a:rPr lang="de-DE" dirty="0" smtClean="0"/>
              <a:t> </a:t>
            </a:r>
            <a:r>
              <a:rPr lang="de-DE" dirty="0" err="1" smtClean="0"/>
              <a:t>source</a:t>
            </a:r>
            <a:r>
              <a:rPr lang="de-DE" dirty="0" smtClean="0"/>
              <a:t> </a:t>
            </a:r>
            <a:r>
              <a:rPr lang="de-DE" dirty="0" err="1" smtClean="0"/>
              <a:t>development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machine</a:t>
            </a:r>
            <a:r>
              <a:rPr lang="de-DE" dirty="0" smtClean="0"/>
              <a:t> </a:t>
            </a:r>
            <a:r>
              <a:rPr lang="de-DE" dirty="0" err="1" smtClean="0"/>
              <a:t>tests</a:t>
            </a:r>
            <a:endParaRPr lang="de-DE" dirty="0" smtClean="0"/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de-DE" dirty="0" smtClean="0"/>
              <a:t>O6+, Mg+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ECR</a:t>
            </a:r>
          </a:p>
          <a:p>
            <a:pPr marL="1162050" lvl="2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de-DE" dirty="0" err="1" smtClean="0"/>
              <a:t>Extraction</a:t>
            </a:r>
            <a:r>
              <a:rPr lang="de-DE" dirty="0" smtClean="0"/>
              <a:t>, </a:t>
            </a:r>
            <a:r>
              <a:rPr lang="de-DE" dirty="0" smtClean="0"/>
              <a:t>CCC</a:t>
            </a:r>
            <a:r>
              <a:rPr lang="de-DE" dirty="0" smtClean="0"/>
              <a:t>, </a:t>
            </a:r>
            <a:r>
              <a:rPr lang="de-DE" dirty="0" smtClean="0"/>
              <a:t>Solenoid Cooler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de-DE" dirty="0" smtClean="0"/>
              <a:t>Schedule 2021 </a:t>
            </a:r>
            <a:r>
              <a:rPr lang="de-DE" dirty="0" err="1" smtClean="0"/>
              <a:t>being</a:t>
            </a:r>
            <a:r>
              <a:rPr lang="de-DE" dirty="0" smtClean="0"/>
              <a:t> </a:t>
            </a:r>
            <a:r>
              <a:rPr lang="de-DE" dirty="0" err="1" smtClean="0"/>
              <a:t>discussed</a:t>
            </a:r>
            <a:r>
              <a:rPr lang="de-DE" dirty="0" smtClean="0"/>
              <a:t> (Stand </a:t>
            </a:r>
            <a:r>
              <a:rPr lang="de-DE" dirty="0" err="1" smtClean="0"/>
              <a:t>Alone</a:t>
            </a:r>
            <a:r>
              <a:rPr lang="de-DE" dirty="0" smtClean="0"/>
              <a:t> Beam Time vs. ESR)</a:t>
            </a:r>
            <a:endParaRPr dirty="0"/>
          </a:p>
          <a:p>
            <a:pPr marL="242887" indent="-242887"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BEA - SPS programmer issue unsolved (FC cup cannot be moved out of the beam in case of FESA issues/updates)</a:t>
            </a:r>
          </a:p>
          <a:p>
            <a:pPr marL="242887" indent="-242887"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EBIT magnet purchase decision proposal pending</a:t>
            </a:r>
          </a:p>
          <a:p>
            <a:pPr marL="242887" indent="-242887"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Ring RF upgrade project stalled</a:t>
            </a:r>
          </a:p>
          <a:p>
            <a:pPr marL="242887" indent="-242887">
              <a:defRPr sz="1700">
                <a:solidFill>
                  <a:srgbClr val="000000"/>
                </a:solidFill>
              </a:defRPr>
            </a:pPr>
            <a:endParaRPr lang="en-US" dirty="0" smtClean="0"/>
          </a:p>
          <a:p>
            <a:pPr marL="242887" indent="-242887">
              <a:defRPr sz="1700">
                <a:solidFill>
                  <a:srgbClr val="000000"/>
                </a:solidFill>
              </a:defRPr>
            </a:pPr>
            <a:r>
              <a:rPr lang="en-US" sz="3200" dirty="0" smtClean="0"/>
              <a:t>HITRAP</a:t>
            </a:r>
          </a:p>
          <a:p>
            <a:pPr marL="700087" lvl="1" indent="-242887">
              <a:defRPr sz="1700">
                <a:solidFill>
                  <a:srgbClr val="000000"/>
                </a:solidFill>
              </a:defRPr>
            </a:pPr>
            <a:r>
              <a:rPr lang="en-US" dirty="0" smtClean="0"/>
              <a:t>Cooling Penning trap work ongoing / stored electrons, ions, vacuum pump change </a:t>
            </a:r>
            <a:endParaRPr sz="1700" dirty="0"/>
          </a:p>
          <a:p>
            <a:pPr>
              <a:defRPr>
                <a:solidFill>
                  <a:srgbClr val="000000"/>
                </a:solidFill>
              </a:defRPr>
            </a:pPr>
            <a:endParaRPr sz="1700" dirty="0"/>
          </a:p>
          <a:p>
            <a:pPr>
              <a:defRPr>
                <a:solidFill>
                  <a:srgbClr val="000000"/>
                </a:solidFill>
              </a:defRPr>
            </a:pPr>
            <a:endParaRPr sz="1700"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113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fair-gsi-folienmaster_2017</vt:lpstr>
      <vt:lpstr>and HITRAP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 HITRAP</dc:title>
  <cp:lastModifiedBy>Frank Herfurth</cp:lastModifiedBy>
  <cp:revision>8</cp:revision>
  <dcterms:modified xsi:type="dcterms:W3CDTF">2020-09-01T10:00:38Z</dcterms:modified>
</cp:coreProperties>
</file>