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8"/>
  </p:notesMasterIdLst>
  <p:sldIdLst>
    <p:sldId id="263" r:id="rId2"/>
    <p:sldId id="338" r:id="rId3"/>
    <p:sldId id="339" r:id="rId4"/>
    <p:sldId id="341" r:id="rId5"/>
    <p:sldId id="344" r:id="rId6"/>
    <p:sldId id="345" r:id="rId7"/>
    <p:sldId id="346" r:id="rId8"/>
    <p:sldId id="347" r:id="rId9"/>
    <p:sldId id="348" r:id="rId10"/>
    <p:sldId id="267" r:id="rId11"/>
    <p:sldId id="349" r:id="rId12"/>
    <p:sldId id="350" r:id="rId13"/>
    <p:sldId id="268" r:id="rId14"/>
    <p:sldId id="306" r:id="rId15"/>
    <p:sldId id="269" r:id="rId16"/>
    <p:sldId id="271" r:id="rId17"/>
    <p:sldId id="324" r:id="rId18"/>
    <p:sldId id="276" r:id="rId19"/>
    <p:sldId id="353" r:id="rId20"/>
    <p:sldId id="351" r:id="rId21"/>
    <p:sldId id="277" r:id="rId22"/>
    <p:sldId id="322" r:id="rId23"/>
    <p:sldId id="321" r:id="rId24"/>
    <p:sldId id="355" r:id="rId25"/>
    <p:sldId id="307" r:id="rId26"/>
    <p:sldId id="284" r:id="rId27"/>
    <p:sldId id="280" r:id="rId28"/>
    <p:sldId id="279" r:id="rId29"/>
    <p:sldId id="352" r:id="rId30"/>
    <p:sldId id="281" r:id="rId31"/>
    <p:sldId id="286" r:id="rId32"/>
    <p:sldId id="285" r:id="rId33"/>
    <p:sldId id="337" r:id="rId34"/>
    <p:sldId id="354" r:id="rId35"/>
    <p:sldId id="356" r:id="rId36"/>
    <p:sldId id="308" r:id="rId37"/>
    <p:sldId id="357" r:id="rId38"/>
    <p:sldId id="358" r:id="rId39"/>
    <p:sldId id="334" r:id="rId40"/>
    <p:sldId id="335" r:id="rId41"/>
    <p:sldId id="309" r:id="rId42"/>
    <p:sldId id="288" r:id="rId43"/>
    <p:sldId id="289" r:id="rId44"/>
    <p:sldId id="316" r:id="rId45"/>
    <p:sldId id="359" r:id="rId46"/>
    <p:sldId id="360" r:id="rId47"/>
    <p:sldId id="361" r:id="rId48"/>
    <p:sldId id="362" r:id="rId49"/>
    <p:sldId id="292" r:id="rId50"/>
    <p:sldId id="293" r:id="rId51"/>
    <p:sldId id="315" r:id="rId52"/>
    <p:sldId id="300" r:id="rId53"/>
    <p:sldId id="301" r:id="rId54"/>
    <p:sldId id="302" r:id="rId55"/>
    <p:sldId id="303" r:id="rId56"/>
    <p:sldId id="295" r:id="rId57"/>
    <p:sldId id="363" r:id="rId58"/>
    <p:sldId id="297" r:id="rId59"/>
    <p:sldId id="311" r:id="rId60"/>
    <p:sldId id="364" r:id="rId61"/>
    <p:sldId id="298" r:id="rId62"/>
    <p:sldId id="312" r:id="rId63"/>
    <p:sldId id="331" r:id="rId64"/>
    <p:sldId id="370" r:id="rId65"/>
    <p:sldId id="332" r:id="rId66"/>
    <p:sldId id="278" r:id="rId67"/>
    <p:sldId id="336" r:id="rId68"/>
    <p:sldId id="310" r:id="rId69"/>
    <p:sldId id="365" r:id="rId70"/>
    <p:sldId id="366" r:id="rId71"/>
    <p:sldId id="367" r:id="rId72"/>
    <p:sldId id="368" r:id="rId73"/>
    <p:sldId id="369" r:id="rId74"/>
    <p:sldId id="371" r:id="rId75"/>
    <p:sldId id="328" r:id="rId76"/>
    <p:sldId id="330" r:id="rId77"/>
  </p:sldIdLst>
  <p:sldSz cx="9144000" cy="6858000" type="screen4x3"/>
  <p:notesSz cx="6794500" cy="9906000"/>
  <p:defaultTextStyle>
    <a:defPPr>
      <a:defRPr lang="en-GB"/>
    </a:defPPr>
    <a:lvl1pPr algn="l"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1600" kern="1200">
        <a:solidFill>
          <a:schemeClr val="tx1"/>
        </a:solidFill>
        <a:latin typeface="Arial" charset="0"/>
        <a:ea typeface="+mn-ea"/>
        <a:cs typeface="+mn-cs"/>
      </a:defRPr>
    </a:lvl2pPr>
    <a:lvl3pPr marL="914400" algn="l" rtl="0" eaLnBrk="0" fontAlgn="base" hangingPunct="0">
      <a:spcBef>
        <a:spcPct val="0"/>
      </a:spcBef>
      <a:spcAft>
        <a:spcPct val="0"/>
      </a:spcAft>
      <a:defRPr sz="1600" kern="1200">
        <a:solidFill>
          <a:schemeClr val="tx1"/>
        </a:solidFill>
        <a:latin typeface="Arial" charset="0"/>
        <a:ea typeface="+mn-ea"/>
        <a:cs typeface="+mn-cs"/>
      </a:defRPr>
    </a:lvl3pPr>
    <a:lvl4pPr marL="1371600" algn="l" rtl="0" eaLnBrk="0" fontAlgn="base" hangingPunct="0">
      <a:spcBef>
        <a:spcPct val="0"/>
      </a:spcBef>
      <a:spcAft>
        <a:spcPct val="0"/>
      </a:spcAft>
      <a:defRPr sz="1600" kern="1200">
        <a:solidFill>
          <a:schemeClr val="tx1"/>
        </a:solidFill>
        <a:latin typeface="Arial" charset="0"/>
        <a:ea typeface="+mn-ea"/>
        <a:cs typeface="+mn-cs"/>
      </a:defRPr>
    </a:lvl4pPr>
    <a:lvl5pPr marL="1828800" algn="l"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y Wittenburg" initials="K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33"/>
    <a:srgbClr val="00A5EB"/>
    <a:srgbClr val="009900"/>
    <a:srgbClr val="006600"/>
    <a:srgbClr val="4E23C9"/>
    <a:srgbClr val="9C9E9F"/>
    <a:srgbClr val="FFFFFF"/>
    <a:srgbClr val="DDDDDD"/>
    <a:srgbClr val="FFCC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520" autoAdjust="0"/>
    <p:restoredTop sz="94822" autoAdjust="0"/>
  </p:normalViewPr>
  <p:slideViewPr>
    <p:cSldViewPr>
      <p:cViewPr varScale="1">
        <p:scale>
          <a:sx n="80" d="100"/>
          <a:sy n="80" d="100"/>
        </p:scale>
        <p:origin x="-1458" y="-90"/>
      </p:cViewPr>
      <p:guideLst>
        <p:guide orient="horz" pos="3816"/>
        <p:guide orient="horz" pos="167"/>
        <p:guide orient="horz" pos="616"/>
        <p:guide orient="horz" pos="2672"/>
        <p:guide orient="horz" pos="1165"/>
        <p:guide pos="5551"/>
        <p:guide pos="1551"/>
        <p:guide pos="4178"/>
        <p:guide pos="2927"/>
        <p:guide pos="2809"/>
        <p:guide pos="178"/>
        <p:guide pos="4299"/>
        <p:guide pos="1435"/>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2130" y="-96"/>
      </p:cViewPr>
      <p:guideLst>
        <p:guide orient="horz" pos="3120"/>
        <p:guide pos="2140"/>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08-05-21T16:35:32.163" idx="1">
    <p:pos x="5274" y="1394"/>
    <p:text>PARASITIC BUNCH MEASUREMENT IN e+/e– STORAGE RINGS
H. Franz (HASYLAB*), M. Seebach (MDI#), A. Ehnes (HASYLAB), M. Werner (MDI)
Deutsches Elektronen-Synchrotron DESY, Hamburg, Germany
Proceedings DIPAC 2003 – Mainz, Germany
http://bel.gsi.de/dipac2003/papers/PM24.pdf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GB"/>
          </a:p>
        </p:txBody>
      </p:sp>
      <p:sp>
        <p:nvSpPr>
          <p:cNvPr id="21507" name="Rectangle 3"/>
          <p:cNvSpPr>
            <a:spLocks noGrp="1" noChangeArrowheads="1"/>
          </p:cNvSpPr>
          <p:nvPr>
            <p:ph type="dt" idx="1"/>
          </p:nvPr>
        </p:nvSpPr>
        <p:spPr bwMode="auto">
          <a:xfrm>
            <a:off x="3848100" y="0"/>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GB"/>
          </a:p>
        </p:txBody>
      </p:sp>
      <p:sp>
        <p:nvSpPr>
          <p:cNvPr id="21508" name="Rectangle 4"/>
          <p:cNvSpPr>
            <a:spLocks noGrp="1" noRot="1" noChangeAspect="1" noChangeArrowheads="1" noTextEdit="1"/>
          </p:cNvSpPr>
          <p:nvPr>
            <p:ph type="sldImg" idx="2"/>
          </p:nvPr>
        </p:nvSpPr>
        <p:spPr bwMode="auto">
          <a:xfrm>
            <a:off x="920750" y="742950"/>
            <a:ext cx="4953000" cy="37147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679450" y="4705350"/>
            <a:ext cx="54356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Textmasterformate durch Klicken bearbeiten</a:t>
            </a:r>
          </a:p>
          <a:p>
            <a:pPr lvl="1"/>
            <a:r>
              <a:rPr lang="en-GB" smtClean="0"/>
              <a:t>Zweite Ebene</a:t>
            </a:r>
          </a:p>
          <a:p>
            <a:pPr lvl="2"/>
            <a:r>
              <a:rPr lang="en-GB" smtClean="0"/>
              <a:t>Dritte Ebene</a:t>
            </a:r>
          </a:p>
          <a:p>
            <a:pPr lvl="3"/>
            <a:r>
              <a:rPr lang="en-GB" smtClean="0"/>
              <a:t>Vierte Ebene</a:t>
            </a:r>
          </a:p>
          <a:p>
            <a:pPr lvl="4"/>
            <a:r>
              <a:rPr lang="en-GB" smtClean="0"/>
              <a:t>Fünfte Ebene</a:t>
            </a:r>
          </a:p>
        </p:txBody>
      </p:sp>
      <p:sp>
        <p:nvSpPr>
          <p:cNvPr id="21510" name="Rectangle 6"/>
          <p:cNvSpPr>
            <a:spLocks noGrp="1" noChangeArrowheads="1"/>
          </p:cNvSpPr>
          <p:nvPr>
            <p:ph type="ftr" sz="quarter" idx="4"/>
          </p:nvPr>
        </p:nvSpPr>
        <p:spPr bwMode="auto">
          <a:xfrm>
            <a:off x="0" y="9409113"/>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GB"/>
          </a:p>
        </p:txBody>
      </p:sp>
      <p:sp>
        <p:nvSpPr>
          <p:cNvPr id="21511" name="Rectangle 7"/>
          <p:cNvSpPr>
            <a:spLocks noGrp="1" noChangeArrowheads="1"/>
          </p:cNvSpPr>
          <p:nvPr>
            <p:ph type="sldNum" sz="quarter" idx="5"/>
          </p:nvPr>
        </p:nvSpPr>
        <p:spPr bwMode="auto">
          <a:xfrm>
            <a:off x="3848100" y="9409113"/>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4736858A-39C2-4BA9-B2EA-2EBB3C5D7C04}" type="slidenum">
              <a:rPr lang="en-GB"/>
              <a:pPr/>
              <a:t>‹#›</a:t>
            </a:fld>
            <a:endParaRPr lang="en-GB"/>
          </a:p>
        </p:txBody>
      </p:sp>
    </p:spTree>
    <p:extLst>
      <p:ext uri="{BB962C8B-B14F-4D97-AF65-F5344CB8AC3E}">
        <p14:creationId xmlns:p14="http://schemas.microsoft.com/office/powerpoint/2010/main" val="32590343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en-US"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en-US"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pPr>
              <a:defRPr/>
            </a:pPr>
            <a:fld id="{BB69C863-0CB0-431D-99BB-3815BB66BB1B}" type="slidenum">
              <a:rPr lang="en-GB" smtClean="0">
                <a:solidFill>
                  <a:srgbClr val="000000"/>
                </a:solidFill>
              </a:rPr>
              <a:pPr>
                <a:defRPr/>
              </a:pPr>
              <a:t>24</a:t>
            </a:fld>
            <a:endParaRPr lang="en-GB">
              <a:solidFill>
                <a:srgbClr val="000000"/>
              </a:solidFill>
            </a:endParaRPr>
          </a:p>
        </p:txBody>
      </p:sp>
      <p:sp>
        <p:nvSpPr>
          <p:cNvPr id="5" name="Header Placeholder 4"/>
          <p:cNvSpPr>
            <a:spLocks noGrp="1"/>
          </p:cNvSpPr>
          <p:nvPr>
            <p:ph type="hdr" sz="quarter" idx="11"/>
          </p:nvPr>
        </p:nvSpPr>
        <p:spPr/>
        <p:txBody>
          <a:bodyPr/>
          <a:lstStyle/>
          <a:p>
            <a:pPr>
              <a:defRPr/>
            </a:pPr>
            <a:r>
              <a:rPr lang="en-GB" smtClean="0">
                <a:solidFill>
                  <a:srgbClr val="000000"/>
                </a:solidFill>
              </a:rPr>
              <a:t>RREPS'11, Egham (UK)</a:t>
            </a:r>
            <a:endParaRPr lang="en-GB">
              <a:solidFill>
                <a:srgbClr val="000000"/>
              </a:solidFill>
            </a:endParaRPr>
          </a:p>
        </p:txBody>
      </p:sp>
    </p:spTree>
    <p:extLst>
      <p:ext uri="{BB962C8B-B14F-4D97-AF65-F5344CB8AC3E}">
        <p14:creationId xmlns:p14="http://schemas.microsoft.com/office/powerpoint/2010/main" val="2483157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C4C0D4-4D5F-47EC-8622-A0C0C39037B2}" type="slidenum">
              <a:rPr lang="en-US" altLang="en-US"/>
              <a:pPr/>
              <a:t>69</a:t>
            </a:fld>
            <a:endParaRPr lang="en-US" altLang="en-US"/>
          </a:p>
        </p:txBody>
      </p:sp>
      <p:sp>
        <p:nvSpPr>
          <p:cNvPr id="665602" name="Rectangle 2"/>
          <p:cNvSpPr>
            <a:spLocks noGrp="1" noRot="1" noChangeAspect="1" noChangeArrowheads="1" noTextEdit="1"/>
          </p:cNvSpPr>
          <p:nvPr>
            <p:ph type="sldImg"/>
          </p:nvPr>
        </p:nvSpPr>
        <p:spPr>
          <a:ln/>
        </p:spPr>
      </p:sp>
      <p:sp>
        <p:nvSpPr>
          <p:cNvPr id="6656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4C3BE6-7018-4735-B928-D81A176CD0AF}" type="slidenum">
              <a:rPr lang="en-US" altLang="en-US"/>
              <a:pPr/>
              <a:t>70</a:t>
            </a:fld>
            <a:endParaRPr lang="en-US" altLang="en-US"/>
          </a:p>
        </p:txBody>
      </p:sp>
      <p:sp>
        <p:nvSpPr>
          <p:cNvPr id="667650" name="Rectangle 2"/>
          <p:cNvSpPr>
            <a:spLocks noGrp="1" noRot="1" noChangeAspect="1" noChangeArrowheads="1" noTextEdit="1"/>
          </p:cNvSpPr>
          <p:nvPr>
            <p:ph type="sldImg"/>
          </p:nvPr>
        </p:nvSpPr>
        <p:spPr>
          <a:ln/>
        </p:spPr>
      </p:sp>
      <p:sp>
        <p:nvSpPr>
          <p:cNvPr id="6676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600580-A179-43B3-BFEA-466231290AA9}" type="slidenum">
              <a:rPr lang="en-US" altLang="en-US"/>
              <a:pPr/>
              <a:t>71</a:t>
            </a:fld>
            <a:endParaRPr lang="en-US" altLang="en-US"/>
          </a:p>
        </p:txBody>
      </p:sp>
      <p:sp>
        <p:nvSpPr>
          <p:cNvPr id="669698" name="Rectangle 2"/>
          <p:cNvSpPr>
            <a:spLocks noGrp="1" noRot="1" noChangeAspect="1" noChangeArrowheads="1" noTextEdit="1"/>
          </p:cNvSpPr>
          <p:nvPr>
            <p:ph type="sldImg"/>
          </p:nvPr>
        </p:nvSpPr>
        <p:spPr>
          <a:ln/>
        </p:spPr>
      </p:sp>
      <p:sp>
        <p:nvSpPr>
          <p:cNvPr id="6696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2ACD20-936B-4C6E-BE75-AE4403BE50D5}" type="slidenum">
              <a:rPr lang="en-US" altLang="en-US"/>
              <a:pPr/>
              <a:t>73</a:t>
            </a:fld>
            <a:endParaRPr lang="en-US" altLang="en-US"/>
          </a:p>
        </p:txBody>
      </p:sp>
      <p:sp>
        <p:nvSpPr>
          <p:cNvPr id="673794" name="Rectangle 2"/>
          <p:cNvSpPr>
            <a:spLocks noGrp="1" noRot="1" noChangeAspect="1" noChangeArrowheads="1" noTextEdit="1"/>
          </p:cNvSpPr>
          <p:nvPr>
            <p:ph type="sldImg"/>
          </p:nvPr>
        </p:nvSpPr>
        <p:spPr>
          <a:ln/>
        </p:spPr>
      </p:sp>
      <p:sp>
        <p:nvSpPr>
          <p:cNvPr id="673795"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02434" name="Rectangle 2"/>
          <p:cNvSpPr>
            <a:spLocks noChangeArrowheads="1"/>
          </p:cNvSpPr>
          <p:nvPr/>
        </p:nvSpPr>
        <p:spPr bwMode="auto">
          <a:xfrm>
            <a:off x="0" y="0"/>
            <a:ext cx="9144000" cy="1254125"/>
          </a:xfrm>
          <a:prstGeom prst="rect">
            <a:avLst/>
          </a:prstGeom>
          <a:solidFill>
            <a:srgbClr val="00A6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02435" name="Rectangle 3"/>
          <p:cNvSpPr>
            <a:spLocks noGrp="1" noChangeArrowheads="1"/>
          </p:cNvSpPr>
          <p:nvPr>
            <p:ph type="subTitle" idx="1"/>
          </p:nvPr>
        </p:nvSpPr>
        <p:spPr>
          <a:xfrm>
            <a:off x="292100" y="1363663"/>
            <a:ext cx="8520113" cy="485775"/>
          </a:xfrm>
        </p:spPr>
        <p:txBody>
          <a:bodyPr/>
          <a:lstStyle>
            <a:lvl1pPr marL="0" indent="0">
              <a:buFont typeface="Arial Black" pitchFamily="34" charset="0"/>
              <a:buNone/>
              <a:defRPr b="1">
                <a:solidFill>
                  <a:srgbClr val="F28E00"/>
                </a:solidFill>
              </a:defRPr>
            </a:lvl1pPr>
          </a:lstStyle>
          <a:p>
            <a:pPr lvl="0"/>
            <a:r>
              <a:rPr lang="en-US" noProof="0" smtClean="0"/>
              <a:t>Click to edit Master subtitle style</a:t>
            </a:r>
            <a:endParaRPr lang="en-GB" noProof="0" smtClean="0"/>
          </a:p>
        </p:txBody>
      </p:sp>
      <p:sp>
        <p:nvSpPr>
          <p:cNvPr id="402436" name="Rectangle 4"/>
          <p:cNvSpPr>
            <a:spLocks noGrp="1" noChangeArrowheads="1"/>
          </p:cNvSpPr>
          <p:nvPr>
            <p:ph type="ctrTitle" sz="quarter"/>
          </p:nvPr>
        </p:nvSpPr>
        <p:spPr>
          <a:xfrm>
            <a:off x="282575" y="0"/>
            <a:ext cx="8520113" cy="1266825"/>
          </a:xfrm>
        </p:spPr>
        <p:txBody>
          <a:bodyPr anchor="b"/>
          <a:lstStyle>
            <a:lvl1pPr>
              <a:lnSpc>
                <a:spcPct val="80000"/>
              </a:lnSpc>
              <a:defRPr sz="4000"/>
            </a:lvl1pPr>
          </a:lstStyle>
          <a:p>
            <a:pPr lvl="0"/>
            <a:r>
              <a:rPr lang="en-US" noProof="0" smtClean="0"/>
              <a:t>Click to edit Master title style</a:t>
            </a:r>
            <a:endParaRPr lang="en-GB" noProof="0" smtClean="0"/>
          </a:p>
        </p:txBody>
      </p:sp>
      <p:pic>
        <p:nvPicPr>
          <p:cNvPr id="402441" name="Picture 9" descr="DESY-Logo-cyan-RGB_g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3554" t="-4523" r="-13409"/>
          <a:stretch>
            <a:fillRect/>
          </a:stretch>
        </p:blipFill>
        <p:spPr bwMode="auto">
          <a:xfrm>
            <a:off x="7794625" y="5684838"/>
            <a:ext cx="1149350" cy="1027112"/>
          </a:xfrm>
          <a:prstGeom prst="rect">
            <a:avLst/>
          </a:prstGeom>
          <a:noFill/>
          <a:extLst>
            <a:ext uri="{909E8E84-426E-40DD-AFC4-6F175D3DCCD1}">
              <a14:hiddenFill xmlns:a14="http://schemas.microsoft.com/office/drawing/2010/main">
                <a:solidFill>
                  <a:srgbClr val="FFFFFF"/>
                </a:solidFill>
              </a14:hiddenFill>
            </a:ext>
          </a:extLst>
        </p:spPr>
      </p:pic>
      <p:sp>
        <p:nvSpPr>
          <p:cNvPr id="402448" name="Text Box 16"/>
          <p:cNvSpPr txBox="1">
            <a:spLocks noChangeArrowheads="1"/>
          </p:cNvSpPr>
          <p:nvPr userDrawn="1"/>
        </p:nvSpPr>
        <p:spPr bwMode="auto">
          <a:xfrm>
            <a:off x="2003425" y="2481263"/>
            <a:ext cx="2855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p>
        </p:txBody>
      </p:sp>
      <p:pic>
        <p:nvPicPr>
          <p:cNvPr id="402453" name="Picture 21" descr="HG_LOGO_70_ENG_K"/>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52425" y="5949950"/>
            <a:ext cx="1473200" cy="598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Vertikaler Textplatzhalt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2949409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80200" y="103188"/>
            <a:ext cx="2132013" cy="5667375"/>
          </a:xfrm>
        </p:spPr>
        <p:txBody>
          <a:bodyPr vert="eaVert"/>
          <a:lstStyle/>
          <a:p>
            <a:r>
              <a:rPr lang="en-US" smtClean="0"/>
              <a:t>Click to edit Master title style</a:t>
            </a:r>
            <a:endParaRPr lang="de-DE"/>
          </a:p>
        </p:txBody>
      </p:sp>
      <p:sp>
        <p:nvSpPr>
          <p:cNvPr id="3" name="Vertikaler Textplatzhalter 2"/>
          <p:cNvSpPr>
            <a:spLocks noGrp="1"/>
          </p:cNvSpPr>
          <p:nvPr>
            <p:ph type="body" orient="vert" idx="1"/>
          </p:nvPr>
        </p:nvSpPr>
        <p:spPr>
          <a:xfrm>
            <a:off x="282575" y="103188"/>
            <a:ext cx="6245225" cy="5667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3142792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Text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1"/>
          </p:nvPr>
        </p:nvSpPr>
        <p:spPr>
          <a:xfrm>
            <a:off x="593684" y="6580801"/>
            <a:ext cx="7461703" cy="186841"/>
          </a:xfrm>
          <a:prstGeom prst="rect">
            <a:avLst/>
          </a:prstGeom>
        </p:spPr>
        <p:txBody>
          <a:bodyPr/>
          <a:lstStyle/>
          <a:p>
            <a:r>
              <a:rPr lang="en-US" smtClean="0"/>
              <a:t>FNT Executive Innovation Forum; Kay Wittenburg; 5.Juni 2019</a:t>
            </a:r>
            <a:endParaRPr lang="de-DE"/>
          </a:p>
        </p:txBody>
      </p:sp>
      <p:sp>
        <p:nvSpPr>
          <p:cNvPr id="8" name="Textplatzhalter 7"/>
          <p:cNvSpPr>
            <a:spLocks noGrp="1"/>
          </p:cNvSpPr>
          <p:nvPr>
            <p:ph type="body" sz="quarter" idx="13" hasCustomPrompt="1"/>
          </p:nvPr>
        </p:nvSpPr>
        <p:spPr>
          <a:xfrm>
            <a:off x="305991" y="817500"/>
            <a:ext cx="8532019" cy="379252"/>
          </a:xfrm>
        </p:spPr>
        <p:txBody>
          <a:bodyPr/>
          <a:lstStyle>
            <a:lvl1pPr marL="0" indent="0">
              <a:spcAft>
                <a:spcPts val="0"/>
              </a:spcAft>
              <a:buNone/>
              <a:defRPr b="1">
                <a:solidFill>
                  <a:schemeClr val="accent2"/>
                </a:solidFill>
              </a:defRPr>
            </a:lvl1pPr>
            <a:lvl2pPr marL="266700" indent="0">
              <a:buNone/>
              <a:defRPr/>
            </a:lvl2pPr>
          </a:lstStyle>
          <a:p>
            <a:pPr lvl="0"/>
            <a:r>
              <a:rPr lang="de-DE" dirty="0"/>
              <a:t>Unterüberschrift</a:t>
            </a:r>
          </a:p>
        </p:txBody>
      </p:sp>
      <p:sp>
        <p:nvSpPr>
          <p:cNvPr id="7" name="Textplatzhalter 6"/>
          <p:cNvSpPr>
            <a:spLocks noGrp="1"/>
          </p:cNvSpPr>
          <p:nvPr>
            <p:ph type="body" sz="quarter" idx="15"/>
          </p:nvPr>
        </p:nvSpPr>
        <p:spPr>
          <a:xfrm>
            <a:off x="305992" y="1406427"/>
            <a:ext cx="4212431" cy="24543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9" name="Textplatzhalter 6"/>
          <p:cNvSpPr>
            <a:spLocks noGrp="1"/>
          </p:cNvSpPr>
          <p:nvPr>
            <p:ph type="body" sz="quarter" idx="16"/>
          </p:nvPr>
        </p:nvSpPr>
        <p:spPr>
          <a:xfrm>
            <a:off x="305992" y="3963533"/>
            <a:ext cx="4212431" cy="24543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10" name="Bildplatzhalter 6"/>
          <p:cNvSpPr>
            <a:spLocks noGrp="1"/>
          </p:cNvSpPr>
          <p:nvPr>
            <p:ph type="pic" sz="quarter" idx="14"/>
          </p:nvPr>
        </p:nvSpPr>
        <p:spPr>
          <a:xfrm>
            <a:off x="4625578" y="1449389"/>
            <a:ext cx="4212432" cy="2411412"/>
          </a:xfrm>
          <a:solidFill>
            <a:schemeClr val="bg1">
              <a:lumMod val="95000"/>
            </a:schemeClr>
          </a:solidFill>
        </p:spPr>
        <p:txBody>
          <a:bodyPr anchor="ctr"/>
          <a:lstStyle>
            <a:lvl1pPr marL="0" indent="0" algn="ctr">
              <a:buNone/>
              <a:defRPr/>
            </a:lvl1pPr>
          </a:lstStyle>
          <a:p>
            <a:r>
              <a:rPr lang="en-US" smtClean="0"/>
              <a:t>Click icon to add picture</a:t>
            </a:r>
            <a:endParaRPr lang="de-DE"/>
          </a:p>
        </p:txBody>
      </p:sp>
      <p:sp>
        <p:nvSpPr>
          <p:cNvPr id="11" name="Bildplatzhalter 6"/>
          <p:cNvSpPr>
            <a:spLocks noGrp="1"/>
          </p:cNvSpPr>
          <p:nvPr>
            <p:ph type="pic" sz="quarter" idx="17"/>
          </p:nvPr>
        </p:nvSpPr>
        <p:spPr>
          <a:xfrm>
            <a:off x="4625579" y="4005263"/>
            <a:ext cx="4212432" cy="2412644"/>
          </a:xfrm>
          <a:solidFill>
            <a:schemeClr val="bg1">
              <a:lumMod val="95000"/>
            </a:schemeClr>
          </a:solidFill>
        </p:spPr>
        <p:txBody>
          <a:bodyPr anchor="ctr"/>
          <a:lstStyle>
            <a:lvl1pPr marL="0" indent="0" algn="ctr">
              <a:buNone/>
              <a:defRPr/>
            </a:lvl1pPr>
          </a:lstStyle>
          <a:p>
            <a:r>
              <a:rPr lang="en-US" smtClean="0"/>
              <a:t>Click icon to add picture</a:t>
            </a:r>
            <a:endParaRPr lang="de-DE"/>
          </a:p>
        </p:txBody>
      </p:sp>
    </p:spTree>
    <p:extLst>
      <p:ext uri="{BB962C8B-B14F-4D97-AF65-F5344CB8AC3E}">
        <p14:creationId xmlns:p14="http://schemas.microsoft.com/office/powerpoint/2010/main" val="1658028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1"/>
          </p:nvPr>
        </p:nvSpPr>
        <p:spPr>
          <a:xfrm>
            <a:off x="593684" y="6580801"/>
            <a:ext cx="7461703" cy="186841"/>
          </a:xfrm>
          <a:prstGeom prst="rect">
            <a:avLst/>
          </a:prstGeom>
        </p:spPr>
        <p:txBody>
          <a:bodyPr/>
          <a:lstStyle/>
          <a:p>
            <a:r>
              <a:rPr lang="en-US" smtClean="0"/>
              <a:t>FNT Executive Innovation Forum; Kay Wittenburg; 5.Juni 2019</a:t>
            </a:r>
            <a:endParaRPr lang="de-DE"/>
          </a:p>
        </p:txBody>
      </p:sp>
      <p:sp>
        <p:nvSpPr>
          <p:cNvPr id="8" name="Textplatzhalter 7"/>
          <p:cNvSpPr>
            <a:spLocks noGrp="1"/>
          </p:cNvSpPr>
          <p:nvPr>
            <p:ph type="body" sz="quarter" idx="13" hasCustomPrompt="1"/>
          </p:nvPr>
        </p:nvSpPr>
        <p:spPr>
          <a:xfrm>
            <a:off x="305991" y="817500"/>
            <a:ext cx="8532019" cy="379252"/>
          </a:xfrm>
        </p:spPr>
        <p:txBody>
          <a:bodyPr/>
          <a:lstStyle>
            <a:lvl1pPr marL="0" indent="0">
              <a:spcAft>
                <a:spcPts val="0"/>
              </a:spcAft>
              <a:buNone/>
              <a:defRPr b="1">
                <a:solidFill>
                  <a:schemeClr val="accent2"/>
                </a:solidFill>
              </a:defRPr>
            </a:lvl1pPr>
            <a:lvl2pPr marL="266700" indent="0">
              <a:buNone/>
              <a:defRPr/>
            </a:lvl2pPr>
          </a:lstStyle>
          <a:p>
            <a:pPr lvl="0"/>
            <a:r>
              <a:rPr lang="de-DE" dirty="0"/>
              <a:t>Unterüberschrift</a:t>
            </a:r>
          </a:p>
        </p:txBody>
      </p:sp>
      <p:sp>
        <p:nvSpPr>
          <p:cNvPr id="7" name="Bildplatzhalter 6"/>
          <p:cNvSpPr>
            <a:spLocks noGrp="1"/>
          </p:cNvSpPr>
          <p:nvPr>
            <p:ph type="pic" sz="quarter" idx="14"/>
          </p:nvPr>
        </p:nvSpPr>
        <p:spPr>
          <a:xfrm>
            <a:off x="305992" y="1449390"/>
            <a:ext cx="8532018" cy="4967287"/>
          </a:xfrm>
          <a:solidFill>
            <a:schemeClr val="bg1">
              <a:lumMod val="95000"/>
            </a:schemeClr>
          </a:solidFill>
        </p:spPr>
        <p:txBody>
          <a:bodyPr anchor="ctr"/>
          <a:lstStyle>
            <a:lvl1pPr marL="0" indent="0" algn="ctr">
              <a:buNone/>
              <a:defRPr/>
            </a:lvl1pPr>
          </a:lstStyle>
          <a:p>
            <a:r>
              <a:rPr lang="en-US" smtClean="0"/>
              <a:t>Click icon to add picture</a:t>
            </a:r>
            <a:endParaRPr lang="de-DE"/>
          </a:p>
        </p:txBody>
      </p:sp>
    </p:spTree>
    <p:extLst>
      <p:ext uri="{BB962C8B-B14F-4D97-AF65-F5344CB8AC3E}">
        <p14:creationId xmlns:p14="http://schemas.microsoft.com/office/powerpoint/2010/main" val="3773193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a:xfrm>
            <a:off x="701920" y="6248400"/>
            <a:ext cx="1902069" cy="457200"/>
          </a:xfrm>
          <a:prstGeom prst="rect">
            <a:avLst/>
          </a:prstGeom>
        </p:spPr>
        <p:txBody>
          <a:bodyPr/>
          <a:lstStyle>
            <a:lvl1pPr>
              <a:defRPr/>
            </a:lvl1pPr>
          </a:lstStyle>
          <a:p>
            <a:endParaRPr lang="en-US" altLang="de-DE"/>
          </a:p>
        </p:txBody>
      </p:sp>
      <p:sp>
        <p:nvSpPr>
          <p:cNvPr id="5" name="Footer Placeholder 4"/>
          <p:cNvSpPr>
            <a:spLocks noGrp="1"/>
          </p:cNvSpPr>
          <p:nvPr>
            <p:ph type="ftr" sz="quarter" idx="11"/>
          </p:nvPr>
        </p:nvSpPr>
        <p:spPr>
          <a:xfrm>
            <a:off x="3165231" y="6248400"/>
            <a:ext cx="2813538" cy="457200"/>
          </a:xfrm>
          <a:prstGeom prst="rect">
            <a:avLst/>
          </a:prstGeom>
        </p:spPr>
        <p:txBody>
          <a:bodyPr/>
          <a:lstStyle>
            <a:lvl1pPr>
              <a:defRPr/>
            </a:lvl1pPr>
          </a:lstStyle>
          <a:p>
            <a:r>
              <a:rPr lang="en-US" altLang="de-DE"/>
              <a:t>K. Balewski - DESY</a:t>
            </a:r>
          </a:p>
        </p:txBody>
      </p:sp>
      <p:sp>
        <p:nvSpPr>
          <p:cNvPr id="6" name="Slide Number Placeholder 5"/>
          <p:cNvSpPr>
            <a:spLocks noGrp="1"/>
          </p:cNvSpPr>
          <p:nvPr>
            <p:ph type="sldNum" sz="quarter" idx="12"/>
          </p:nvPr>
        </p:nvSpPr>
        <p:spPr>
          <a:xfrm>
            <a:off x="6540013" y="6248400"/>
            <a:ext cx="1902069" cy="457200"/>
          </a:xfrm>
          <a:prstGeom prst="rect">
            <a:avLst/>
          </a:prstGeom>
        </p:spPr>
        <p:txBody>
          <a:bodyPr/>
          <a:lstStyle>
            <a:lvl1pPr>
              <a:defRPr/>
            </a:lvl1pPr>
          </a:lstStyle>
          <a:p>
            <a:fld id="{72035382-4C0C-4E83-BCE7-791B90FD8B22}" type="slidenum">
              <a:rPr lang="en-US" altLang="de-DE"/>
              <a:pPr/>
              <a:t>‹#›</a:t>
            </a:fld>
            <a:endParaRPr lang="en-US" altLang="de-DE"/>
          </a:p>
        </p:txBody>
      </p:sp>
    </p:spTree>
    <p:extLst>
      <p:ext uri="{BB962C8B-B14F-4D97-AF65-F5344CB8AC3E}">
        <p14:creationId xmlns:p14="http://schemas.microsoft.com/office/powerpoint/2010/main" val="491868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4" name="Title 3"/>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374340063"/>
      </p:ext>
    </p:extLst>
  </p:cSld>
  <p:clrMapOvr>
    <a:masterClrMapping/>
  </p:clrMapOvr>
  <p:timing>
    <p:tnLst>
      <p:par>
        <p:cTn id="1" dur="indefinite" restart="never" nodeType="tmRoot"/>
      </p:par>
    </p:tnLst>
  </p:timing>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283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Click to edit Master title style</a:t>
            </a:r>
            <a:endParaRPr lang="de-DE" dirty="0"/>
          </a:p>
        </p:txBody>
      </p:sp>
      <p:sp>
        <p:nvSpPr>
          <p:cNvPr id="3" name="Inhaltsplatzhalter 2"/>
          <p:cNvSpPr>
            <a:spLocks noGrp="1"/>
          </p:cNvSpPr>
          <p:nvPr>
            <p:ph sz="half" idx="1"/>
          </p:nvPr>
        </p:nvSpPr>
        <p:spPr>
          <a:xfrm>
            <a:off x="282575" y="977900"/>
            <a:ext cx="4183063" cy="4792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4" name="Inhaltsplatzhalter 3"/>
          <p:cNvSpPr>
            <a:spLocks noGrp="1"/>
          </p:cNvSpPr>
          <p:nvPr>
            <p:ph sz="half" idx="2"/>
          </p:nvPr>
        </p:nvSpPr>
        <p:spPr>
          <a:xfrm>
            <a:off x="4618038" y="977900"/>
            <a:ext cx="4184650" cy="4792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40176223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3323389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Click to edit Master title style</a:t>
            </a:r>
            <a:endParaRPr lang="de-DE" dirty="0"/>
          </a:p>
        </p:txBody>
      </p:sp>
    </p:spTree>
    <p:extLst>
      <p:ext uri="{BB962C8B-B14F-4D97-AF65-F5344CB8AC3E}">
        <p14:creationId xmlns:p14="http://schemas.microsoft.com/office/powerpoint/2010/main" val="2090592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80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276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0596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1410" name="Rectangle 2"/>
          <p:cNvSpPr>
            <a:spLocks noChangeArrowheads="1"/>
          </p:cNvSpPr>
          <p:nvPr/>
        </p:nvSpPr>
        <p:spPr bwMode="auto">
          <a:xfrm>
            <a:off x="0" y="0"/>
            <a:ext cx="9144000" cy="744538"/>
          </a:xfrm>
          <a:prstGeom prst="rect">
            <a:avLst/>
          </a:prstGeom>
          <a:solidFill>
            <a:srgbClr val="00A6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01411" name="Rectangle 3"/>
          <p:cNvSpPr>
            <a:spLocks noGrp="1" noChangeArrowheads="1"/>
          </p:cNvSpPr>
          <p:nvPr>
            <p:ph type="body" idx="1"/>
          </p:nvPr>
        </p:nvSpPr>
        <p:spPr bwMode="auto">
          <a:xfrm>
            <a:off x="282575" y="977900"/>
            <a:ext cx="8520113"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dirty="0" err="1" smtClean="0"/>
              <a:t>Textmasterformate</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Ebene</a:t>
            </a:r>
            <a:endParaRPr lang="en-GB" dirty="0" smtClean="0"/>
          </a:p>
        </p:txBody>
      </p:sp>
      <p:sp>
        <p:nvSpPr>
          <p:cNvPr id="401412" name="Rectangle 4"/>
          <p:cNvSpPr>
            <a:spLocks noGrp="1" noChangeArrowheads="1"/>
          </p:cNvSpPr>
          <p:nvPr>
            <p:ph type="title"/>
          </p:nvPr>
        </p:nvSpPr>
        <p:spPr bwMode="auto">
          <a:xfrm>
            <a:off x="292100" y="103188"/>
            <a:ext cx="8520113"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Titelmasterformat durch Klicken bearbeiten</a:t>
            </a:r>
          </a:p>
        </p:txBody>
      </p:sp>
      <p:sp>
        <p:nvSpPr>
          <p:cNvPr id="401413" name="Rectangle 5"/>
          <p:cNvSpPr>
            <a:spLocks noChangeArrowheads="1"/>
          </p:cNvSpPr>
          <p:nvPr/>
        </p:nvSpPr>
        <p:spPr bwMode="auto">
          <a:xfrm>
            <a:off x="282575" y="6280150"/>
            <a:ext cx="75930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nchor="ctr"/>
          <a:lstStyle/>
          <a:p>
            <a:pPr algn="r" eaLnBrk="1" hangingPunct="1"/>
            <a:r>
              <a:rPr lang="en-GB" sz="900" b="1" dirty="0" smtClean="0">
                <a:solidFill>
                  <a:schemeClr val="bg2"/>
                </a:solidFill>
              </a:rPr>
              <a:t>Kay Wittenburg   </a:t>
            </a:r>
            <a:r>
              <a:rPr lang="de-DE" sz="900" dirty="0" smtClean="0"/>
              <a:t>Beam Instrumentation </a:t>
            </a:r>
            <a:r>
              <a:rPr lang="de-DE" sz="900" dirty="0" err="1" smtClean="0"/>
              <a:t>challenges</a:t>
            </a:r>
            <a:r>
              <a:rPr lang="de-DE" sz="900" dirty="0" smtClean="0"/>
              <a:t> at DESY</a:t>
            </a:r>
            <a:r>
              <a:rPr lang="en-US" sz="900" dirty="0" smtClean="0"/>
              <a:t> </a:t>
            </a:r>
            <a:r>
              <a:rPr lang="en-GB" sz="900" dirty="0" smtClean="0">
                <a:solidFill>
                  <a:schemeClr val="bg2"/>
                </a:solidFill>
              </a:rPr>
              <a:t>|  22.10.2020 </a:t>
            </a:r>
            <a:r>
              <a:rPr lang="en-GB" sz="900" dirty="0">
                <a:solidFill>
                  <a:schemeClr val="bg2"/>
                </a:solidFill>
              </a:rPr>
              <a:t>|  </a:t>
            </a:r>
            <a:r>
              <a:rPr lang="en-GB" sz="900" b="1" dirty="0">
                <a:solidFill>
                  <a:schemeClr val="bg2"/>
                </a:solidFill>
              </a:rPr>
              <a:t>Page </a:t>
            </a:r>
            <a:fld id="{ABA098E9-E6EE-44BF-9612-6777A6DF1330}" type="slidenum">
              <a:rPr lang="en-GB" sz="900" b="1">
                <a:solidFill>
                  <a:schemeClr val="bg2"/>
                </a:solidFill>
              </a:rPr>
              <a:pPr algn="r" eaLnBrk="1" hangingPunct="1"/>
              <a:t>‹#›</a:t>
            </a:fld>
            <a:endParaRPr lang="en-GB" sz="900" b="1" dirty="0">
              <a:solidFill>
                <a:schemeClr val="bg2"/>
              </a:solidFill>
            </a:endParaRPr>
          </a:p>
        </p:txBody>
      </p:sp>
      <p:pic>
        <p:nvPicPr>
          <p:cNvPr id="401418" name="Picture 10" descr="DESY-Logo-cyan-RGB_ger"/>
          <p:cNvPicPr>
            <a:picLocks noChangeAspect="1" noChangeArrowheads="1"/>
          </p:cNvPicPr>
          <p:nvPr/>
        </p:nvPicPr>
        <p:blipFill>
          <a:blip r:embed="rId16" cstate="print">
            <a:extLst>
              <a:ext uri="{28A0092B-C50C-407E-A947-70E740481C1C}">
                <a14:useLocalDpi xmlns:a14="http://schemas.microsoft.com/office/drawing/2010/main" val="0"/>
              </a:ext>
            </a:extLst>
          </a:blip>
          <a:srcRect l="-9424" t="-7854" r="-18587" b="-12566"/>
          <a:stretch>
            <a:fillRect/>
          </a:stretch>
        </p:blipFill>
        <p:spPr bwMode="auto">
          <a:xfrm>
            <a:off x="8035925" y="6099175"/>
            <a:ext cx="776288" cy="7302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Arial" charset="0"/>
        </a:defRPr>
      </a:lvl2pPr>
      <a:lvl3pPr algn="l" rtl="0" eaLnBrk="1" fontAlgn="base" hangingPunct="1">
        <a:spcBef>
          <a:spcPct val="0"/>
        </a:spcBef>
        <a:spcAft>
          <a:spcPct val="0"/>
        </a:spcAft>
        <a:defRPr sz="2400" b="1">
          <a:solidFill>
            <a:schemeClr val="bg1"/>
          </a:solidFill>
          <a:latin typeface="Arial" charset="0"/>
        </a:defRPr>
      </a:lvl3pPr>
      <a:lvl4pPr algn="l" rtl="0" eaLnBrk="1" fontAlgn="base" hangingPunct="1">
        <a:spcBef>
          <a:spcPct val="0"/>
        </a:spcBef>
        <a:spcAft>
          <a:spcPct val="0"/>
        </a:spcAft>
        <a:defRPr sz="2400" b="1">
          <a:solidFill>
            <a:schemeClr val="bg1"/>
          </a:solidFill>
          <a:latin typeface="Arial" charset="0"/>
        </a:defRPr>
      </a:lvl4pPr>
      <a:lvl5pPr algn="l" rtl="0" eaLnBrk="1" fontAlgn="base" hangingPunct="1">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p:titleStyle>
    <p:body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46.wmf"/><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wmf"/><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7.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73.jpeg"/><Relationship Id="rId11" Type="http://schemas.openxmlformats.org/officeDocument/2006/relationships/image" Target="../media/image76.jpeg"/><Relationship Id="rId5" Type="http://schemas.openxmlformats.org/officeDocument/2006/relationships/image" Target="../media/image72.png"/><Relationship Id="rId10" Type="http://schemas.openxmlformats.org/officeDocument/2006/relationships/image" Target="../media/image75.jpeg"/><Relationship Id="rId4" Type="http://schemas.openxmlformats.org/officeDocument/2006/relationships/image" Target="../media/image71.png"/><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oleObject" Target="../embeddings/oleObject2.bin"/><Relationship Id="rId7" Type="http://schemas.openxmlformats.org/officeDocument/2006/relationships/image" Target="../media/image80.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79.wmf"/><Relationship Id="rId5" Type="http://schemas.openxmlformats.org/officeDocument/2006/relationships/oleObject" Target="../embeddings/oleObject3.bin"/><Relationship Id="rId4" Type="http://schemas.openxmlformats.org/officeDocument/2006/relationships/image" Target="../media/image78.wmf"/><Relationship Id="rId9"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0.png"/><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wmf"/></Relationships>
</file>

<file path=ppt/slides/_rels/slide2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4.xml"/><Relationship Id="rId5" Type="http://schemas.openxmlformats.org/officeDocument/2006/relationships/image" Target="../media/image97.jpeg"/><Relationship Id="rId4" Type="http://schemas.openxmlformats.org/officeDocument/2006/relationships/image" Target="../media/image96.jpeg"/></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xml"/><Relationship Id="rId5" Type="http://schemas.openxmlformats.org/officeDocument/2006/relationships/image" Target="../media/image101.png"/><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4.xml"/><Relationship Id="rId5" Type="http://schemas.openxmlformats.org/officeDocument/2006/relationships/image" Target="../media/image106.png"/><Relationship Id="rId4" Type="http://schemas.openxmlformats.org/officeDocument/2006/relationships/image" Target="../media/image105.jpeg"/></Relationships>
</file>

<file path=ppt/slides/_rels/slide3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4.xml"/><Relationship Id="rId5" Type="http://schemas.openxmlformats.org/officeDocument/2006/relationships/image" Target="../media/image111.jpeg"/><Relationship Id="rId4" Type="http://schemas.openxmlformats.org/officeDocument/2006/relationships/image" Target="../media/image110.jpeg"/></Relationships>
</file>

<file path=ppt/slides/_rels/slide3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xml"/><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png"/><Relationship Id="rId2" Type="http://schemas.openxmlformats.org/officeDocument/2006/relationships/image" Target="../media/image117.jpeg"/><Relationship Id="rId1" Type="http://schemas.openxmlformats.org/officeDocument/2006/relationships/slideLayout" Target="../slideLayouts/slideLayout4.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jpeg"/></Relationships>
</file>

<file path=ppt/slides/_rels/slide43.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image" Target="../media/image123.png"/><Relationship Id="rId1" Type="http://schemas.openxmlformats.org/officeDocument/2006/relationships/slideLayout" Target="../slideLayouts/slideLayout4.xml"/><Relationship Id="rId6" Type="http://schemas.openxmlformats.org/officeDocument/2006/relationships/image" Target="../media/image127.png"/><Relationship Id="rId11" Type="http://schemas.openxmlformats.org/officeDocument/2006/relationships/image" Target="../media/image132.jpeg"/><Relationship Id="rId5" Type="http://schemas.openxmlformats.org/officeDocument/2006/relationships/image" Target="../media/image126.png"/><Relationship Id="rId10" Type="http://schemas.openxmlformats.org/officeDocument/2006/relationships/image" Target="../media/image131.jpeg"/><Relationship Id="rId4" Type="http://schemas.openxmlformats.org/officeDocument/2006/relationships/image" Target="../media/image125.jpeg"/><Relationship Id="rId9" Type="http://schemas.openxmlformats.org/officeDocument/2006/relationships/image" Target="../media/image130.jpeg"/></Relationships>
</file>

<file path=ppt/slides/_rels/slide44.xml.rels><?xml version="1.0" encoding="UTF-8" standalone="yes"?>
<Relationships xmlns="http://schemas.openxmlformats.org/package/2006/relationships"><Relationship Id="rId8" Type="http://schemas.openxmlformats.org/officeDocument/2006/relationships/image" Target="../media/image140.emf"/><Relationship Id="rId13" Type="http://schemas.openxmlformats.org/officeDocument/2006/relationships/image" Target="../media/image145.png"/><Relationship Id="rId3" Type="http://schemas.openxmlformats.org/officeDocument/2006/relationships/image" Target="../media/image135.png"/><Relationship Id="rId7" Type="http://schemas.openxmlformats.org/officeDocument/2006/relationships/image" Target="../media/image139.png"/><Relationship Id="rId12" Type="http://schemas.openxmlformats.org/officeDocument/2006/relationships/image" Target="../media/image144.jpeg"/><Relationship Id="rId2" Type="http://schemas.openxmlformats.org/officeDocument/2006/relationships/image" Target="../media/image134.jpeg"/><Relationship Id="rId1" Type="http://schemas.openxmlformats.org/officeDocument/2006/relationships/slideLayout" Target="../slideLayouts/slideLayout4.xml"/><Relationship Id="rId6" Type="http://schemas.openxmlformats.org/officeDocument/2006/relationships/image" Target="../media/image138.emf"/><Relationship Id="rId11" Type="http://schemas.openxmlformats.org/officeDocument/2006/relationships/image" Target="../media/image143.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jpeg"/><Relationship Id="rId9" Type="http://schemas.openxmlformats.org/officeDocument/2006/relationships/image" Target="../media/image141.png"/></Relationships>
</file>

<file path=ppt/slides/_rels/slide4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tmp"/><Relationship Id="rId1" Type="http://schemas.openxmlformats.org/officeDocument/2006/relationships/slideLayout" Target="../slideLayouts/slideLayout4.xml"/><Relationship Id="rId6" Type="http://schemas.openxmlformats.org/officeDocument/2006/relationships/image" Target="../media/image157.png"/><Relationship Id="rId5" Type="http://schemas.openxmlformats.org/officeDocument/2006/relationships/image" Target="../media/image156.jpeg"/><Relationship Id="rId4" Type="http://schemas.openxmlformats.org/officeDocument/2006/relationships/image" Target="../media/image155.jpeg"/></Relationships>
</file>

<file path=ppt/slides/_rels/slide5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59.png"/><Relationship Id="rId1" Type="http://schemas.openxmlformats.org/officeDocument/2006/relationships/slideLayout" Target="../slideLayouts/slideLayout4.xml"/><Relationship Id="rId5" Type="http://schemas.openxmlformats.org/officeDocument/2006/relationships/image" Target="../media/image168.png"/><Relationship Id="rId4" Type="http://schemas.openxmlformats.org/officeDocument/2006/relationships/image" Target="../media/image167.png"/></Relationships>
</file>

<file path=ppt/slides/_rels/slide5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oleObject" Target="../embeddings/oleObject4.bin"/><Relationship Id="rId7" Type="http://schemas.openxmlformats.org/officeDocument/2006/relationships/image" Target="../media/image174.png"/><Relationship Id="rId12" Type="http://schemas.openxmlformats.org/officeDocument/2006/relationships/image" Target="../media/image179.pn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173.jpeg"/><Relationship Id="rId11" Type="http://schemas.openxmlformats.org/officeDocument/2006/relationships/image" Target="../media/image178.png"/><Relationship Id="rId5" Type="http://schemas.openxmlformats.org/officeDocument/2006/relationships/image" Target="../media/image17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wmf"/></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75.jpeg"/><Relationship Id="rId3" Type="http://schemas.openxmlformats.org/officeDocument/2006/relationships/image" Target="../media/image180.png"/><Relationship Id="rId7" Type="http://schemas.openxmlformats.org/officeDocument/2006/relationships/image" Target="../media/image184.png"/><Relationship Id="rId12" Type="http://schemas.openxmlformats.org/officeDocument/2006/relationships/image" Target="../media/image174.png"/><Relationship Id="rId2" Type="http://schemas.openxmlformats.org/officeDocument/2006/relationships/slideLayout" Target="../slideLayouts/slideLayout4.xml"/><Relationship Id="rId16" Type="http://schemas.openxmlformats.org/officeDocument/2006/relationships/image" Target="../media/image179.png"/><Relationship Id="rId1" Type="http://schemas.openxmlformats.org/officeDocument/2006/relationships/vmlDrawing" Target="../drawings/vmlDrawing4.vml"/><Relationship Id="rId6" Type="http://schemas.openxmlformats.org/officeDocument/2006/relationships/image" Target="../media/image183.png"/><Relationship Id="rId11" Type="http://schemas.openxmlformats.org/officeDocument/2006/relationships/image" Target="../media/image173.jpeg"/><Relationship Id="rId5" Type="http://schemas.openxmlformats.org/officeDocument/2006/relationships/image" Target="../media/image182.png"/><Relationship Id="rId15" Type="http://schemas.openxmlformats.org/officeDocument/2006/relationships/image" Target="../media/image178.png"/><Relationship Id="rId10" Type="http://schemas.openxmlformats.org/officeDocument/2006/relationships/image" Target="../media/image172.png"/><Relationship Id="rId4" Type="http://schemas.openxmlformats.org/officeDocument/2006/relationships/image" Target="../media/image181.png"/><Relationship Id="rId9" Type="http://schemas.openxmlformats.org/officeDocument/2006/relationships/image" Target="../media/image171.png"/><Relationship Id="rId14" Type="http://schemas.openxmlformats.org/officeDocument/2006/relationships/image" Target="../media/image176.wmf"/></Relationships>
</file>

<file path=ppt/slides/_rels/slide6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4.xml"/><Relationship Id="rId6" Type="http://schemas.openxmlformats.org/officeDocument/2006/relationships/slide" Target="slide66.xml"/><Relationship Id="rId5" Type="http://schemas.openxmlformats.org/officeDocument/2006/relationships/image" Target="../media/image188.png"/><Relationship Id="rId4" Type="http://schemas.openxmlformats.org/officeDocument/2006/relationships/image" Target="../media/image187.png"/></Relationships>
</file>

<file path=ppt/slides/_rels/slide6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4.xml"/><Relationship Id="rId4" Type="http://schemas.openxmlformats.org/officeDocument/2006/relationships/image" Target="../media/image191.png"/></Relationships>
</file>

<file path=ppt/slides/_rels/slide6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4.xml"/><Relationship Id="rId5" Type="http://schemas.openxmlformats.org/officeDocument/2006/relationships/image" Target="../media/image195.png"/><Relationship Id="rId4" Type="http://schemas.openxmlformats.org/officeDocument/2006/relationships/image" Target="../media/image194.png"/></Relationships>
</file>

<file path=ppt/slides/_rels/slide6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4.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6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4.xml"/><Relationship Id="rId4" Type="http://schemas.openxmlformats.org/officeDocument/2006/relationships/image" Target="../media/image205.jpeg"/></Relationships>
</file>

<file path=ppt/slides/_rels/slide6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4.xml"/><Relationship Id="rId4" Type="http://schemas.openxmlformats.org/officeDocument/2006/relationships/image" Target="../media/image208.png"/></Relationships>
</file>

<file path=ppt/slides/_rels/slide6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2.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216.png"/><Relationship Id="rId4" Type="http://schemas.openxmlformats.org/officeDocument/2006/relationships/image" Target="../media/image21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17.w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9.png"/><Relationship Id="rId4" Type="http://schemas.openxmlformats.org/officeDocument/2006/relationships/image" Target="../media/image21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221.gif"/><Relationship Id="rId2" Type="http://schemas.openxmlformats.org/officeDocument/2006/relationships/image" Target="../media/image220.gif"/><Relationship Id="rId1" Type="http://schemas.openxmlformats.org/officeDocument/2006/relationships/slideLayout" Target="../slideLayouts/slideLayout4.xml"/><Relationship Id="rId6" Type="http://schemas.openxmlformats.org/officeDocument/2006/relationships/image" Target="../media/image224.png"/><Relationship Id="rId5" Type="http://schemas.openxmlformats.org/officeDocument/2006/relationships/image" Target="../media/image223.wmf"/><Relationship Id="rId4" Type="http://schemas.openxmlformats.org/officeDocument/2006/relationships/image" Target="../media/image222.jpeg"/></Relationships>
</file>

<file path=ppt/slides/_rels/slide76.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73" name="Rectangle 29"/>
          <p:cNvSpPr>
            <a:spLocks noGrp="1" noChangeArrowheads="1"/>
          </p:cNvSpPr>
          <p:nvPr>
            <p:ph type="ctrTitle"/>
          </p:nvPr>
        </p:nvSpPr>
        <p:spPr/>
        <p:txBody>
          <a:bodyPr/>
          <a:lstStyle/>
          <a:p>
            <a:r>
              <a:rPr lang="de-DE" sz="3200" dirty="0"/>
              <a:t>Beam Instrumentation </a:t>
            </a:r>
            <a:r>
              <a:rPr lang="de-DE" sz="3200" dirty="0" err="1" smtClean="0"/>
              <a:t>challenges</a:t>
            </a:r>
            <a:r>
              <a:rPr lang="de-DE" sz="3200" dirty="0" smtClean="0"/>
              <a:t> </a:t>
            </a:r>
            <a:r>
              <a:rPr lang="de-DE" sz="3200" dirty="0"/>
              <a:t>at </a:t>
            </a:r>
            <a:r>
              <a:rPr lang="de-DE" sz="3200" dirty="0" smtClean="0"/>
              <a:t>DESY</a:t>
            </a:r>
            <a:endParaRPr lang="de-DE" sz="3200" dirty="0"/>
          </a:p>
        </p:txBody>
      </p:sp>
      <p:sp>
        <p:nvSpPr>
          <p:cNvPr id="185374" name="Rectangle 30"/>
          <p:cNvSpPr>
            <a:spLocks noGrp="1" noChangeArrowheads="1"/>
          </p:cNvSpPr>
          <p:nvPr>
            <p:ph type="subTitle" idx="1"/>
          </p:nvPr>
        </p:nvSpPr>
        <p:spPr>
          <a:xfrm>
            <a:off x="3923910" y="1340710"/>
            <a:ext cx="5040700" cy="4896680"/>
          </a:xfrm>
        </p:spPr>
        <p:txBody>
          <a:bodyPr/>
          <a:lstStyle/>
          <a:p>
            <a:r>
              <a:rPr lang="en-US" sz="1600" b="0" dirty="0">
                <a:solidFill>
                  <a:schemeClr val="tx1"/>
                </a:solidFill>
              </a:rPr>
              <a:t>b</a:t>
            </a:r>
            <a:r>
              <a:rPr lang="en-US" sz="1600" b="0" dirty="0" smtClean="0">
                <a:solidFill>
                  <a:schemeClr val="tx1"/>
                </a:solidFill>
              </a:rPr>
              <a:t>y </a:t>
            </a:r>
            <a:r>
              <a:rPr lang="en-US" sz="1600" b="0" dirty="0">
                <a:solidFill>
                  <a:schemeClr val="tx1"/>
                </a:solidFill>
              </a:rPr>
              <a:t>Kay Wittenburg, </a:t>
            </a:r>
            <a:r>
              <a:rPr lang="en-US" sz="1600" b="0" dirty="0" smtClean="0">
                <a:solidFill>
                  <a:schemeClr val="tx1"/>
                </a:solidFill>
              </a:rPr>
              <a:t>DESY, Head </a:t>
            </a:r>
            <a:r>
              <a:rPr lang="en-US" sz="1600" b="0" dirty="0">
                <a:solidFill>
                  <a:schemeClr val="tx1"/>
                </a:solidFill>
              </a:rPr>
              <a:t>of Beam Diagnostic &amp; </a:t>
            </a:r>
            <a:r>
              <a:rPr lang="en-US" sz="1600" b="0" dirty="0" smtClean="0">
                <a:solidFill>
                  <a:schemeClr val="tx1"/>
                </a:solidFill>
              </a:rPr>
              <a:t>Instrumentation Group MDI</a:t>
            </a:r>
            <a:endParaRPr lang="en-US" sz="1600" b="0" dirty="0">
              <a:solidFill>
                <a:schemeClr val="tx1"/>
              </a:solidFill>
            </a:endParaRPr>
          </a:p>
          <a:p>
            <a:r>
              <a:rPr lang="en-US" sz="1600" b="0" dirty="0" smtClean="0">
                <a:solidFill>
                  <a:schemeClr val="tx1"/>
                </a:solidFill>
              </a:rPr>
              <a:t>DESY </a:t>
            </a:r>
            <a:r>
              <a:rPr lang="en-US" sz="1600" b="0" dirty="0">
                <a:solidFill>
                  <a:schemeClr val="tx1"/>
                </a:solidFill>
              </a:rPr>
              <a:t>is operating amongst others two of the largest accelerator based light sources of the world, the 2.3 km circumference high brilliant synchrotron light source PETRA III and the 3.4 km long European free electron laser XFEL. PETRA III circles the DESY Campus while the XFEL facility runs from the DESY campus in Hamburg to the town of </a:t>
            </a:r>
            <a:r>
              <a:rPr lang="en-US" sz="1600" b="0" dirty="0" err="1">
                <a:solidFill>
                  <a:schemeClr val="tx1"/>
                </a:solidFill>
              </a:rPr>
              <a:t>Schenefeld</a:t>
            </a:r>
            <a:r>
              <a:rPr lang="en-US" sz="1600" b="0" dirty="0">
                <a:solidFill>
                  <a:schemeClr val="tx1"/>
                </a:solidFill>
              </a:rPr>
              <a:t> in Schleswig-Holstein. An upgrade to PETRA IV to a diffraction limited light source is planned for 2025 to 2027. The requirements on beam diagnostic and instrumentation of these machines are touching extremes in many aspects. </a:t>
            </a:r>
            <a:r>
              <a:rPr lang="en-US" sz="1600" dirty="0">
                <a:solidFill>
                  <a:schemeClr val="tx1"/>
                </a:solidFill>
              </a:rPr>
              <a:t>This talk compares and discusses the active or planned instrumentation which fulfil the needs and ensure stable operations of the accelerators.  </a:t>
            </a:r>
            <a:endParaRPr lang="de-DE" sz="1600" dirty="0">
              <a:solidFill>
                <a:schemeClr val="tx1"/>
              </a:solidFill>
            </a:endParaRPr>
          </a:p>
        </p:txBody>
      </p:sp>
      <p:sp>
        <p:nvSpPr>
          <p:cNvPr id="185379" name="Text Box 35"/>
          <p:cNvSpPr txBox="1">
            <a:spLocks noChangeArrowheads="1"/>
          </p:cNvSpPr>
          <p:nvPr/>
        </p:nvSpPr>
        <p:spPr bwMode="auto">
          <a:xfrm>
            <a:off x="5652150" y="6139097"/>
            <a:ext cx="20162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dirty="0"/>
          </a:p>
          <a:p>
            <a:r>
              <a:rPr lang="de-DE" dirty="0" smtClean="0"/>
              <a:t>GSI, 22.10.2020</a:t>
            </a:r>
            <a:endParaRPr lang="en-GB" dirty="0"/>
          </a:p>
        </p:txBody>
      </p:sp>
      <p:grpSp>
        <p:nvGrpSpPr>
          <p:cNvPr id="3" name="Group 2"/>
          <p:cNvGrpSpPr/>
          <p:nvPr/>
        </p:nvGrpSpPr>
        <p:grpSpPr>
          <a:xfrm>
            <a:off x="172332" y="1484731"/>
            <a:ext cx="3777812" cy="4544670"/>
            <a:chOff x="172332" y="1805874"/>
            <a:chExt cx="3733624" cy="4527193"/>
          </a:xfrm>
        </p:grpSpPr>
        <p:pic>
          <p:nvPicPr>
            <p:cNvPr id="2050" name="Picture 2" descr="C:\Users\kay\Desktop\european-xfel-peak-brilliance-in-comparison_d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332" y="1805874"/>
              <a:ext cx="3733624" cy="43247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3793067" y="1805874"/>
              <a:ext cx="112889" cy="4527193"/>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206"/>
            <a:ext cx="295446" cy="451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103188"/>
            <a:ext cx="8520113" cy="544512"/>
          </a:xfrm>
        </p:spPr>
        <p:txBody>
          <a:bodyPr/>
          <a:lstStyle/>
          <a:p>
            <a:r>
              <a:rPr lang="en-US" dirty="0" smtClean="0"/>
              <a:t>The European XFEL</a:t>
            </a:r>
            <a:endParaRPr lang="en-US" dirty="0"/>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4660"/>
            <a:ext cx="9144000" cy="5468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8848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380" y="3573021"/>
            <a:ext cx="8520113" cy="2376330"/>
          </a:xfrm>
        </p:spPr>
        <p:txBody>
          <a:bodyPr/>
          <a:lstStyle/>
          <a:p>
            <a:r>
              <a:rPr lang="en-US" sz="1400" dirty="0" smtClean="0"/>
              <a:t>The European </a:t>
            </a:r>
            <a:r>
              <a:rPr lang="en-US" sz="1400" dirty="0"/>
              <a:t>XFEL is </a:t>
            </a:r>
            <a:r>
              <a:rPr lang="en-US" sz="1400" dirty="0" smtClean="0"/>
              <a:t>a 3.4 km long with a 1.5 km long superconducting </a:t>
            </a:r>
            <a:r>
              <a:rPr lang="en-US" sz="1400" dirty="0"/>
              <a:t>linear </a:t>
            </a:r>
            <a:r>
              <a:rPr lang="en-US" sz="1400" dirty="0" smtClean="0"/>
              <a:t>accelerator </a:t>
            </a:r>
            <a:endParaRPr lang="en-US" sz="1400" dirty="0"/>
          </a:p>
          <a:p>
            <a:r>
              <a:rPr lang="en-US" sz="1400" dirty="0"/>
              <a:t>Construction started in early 2009; user operation began in September </a:t>
            </a:r>
            <a:r>
              <a:rPr lang="en-US" sz="1400" dirty="0" smtClean="0"/>
              <a:t>2017, </a:t>
            </a:r>
            <a:r>
              <a:rPr lang="en-US" sz="1400" dirty="0"/>
              <a:t>it now serves 3 FEL beamlines simultaneously for user experiments</a:t>
            </a:r>
            <a:r>
              <a:rPr lang="en-US" sz="1400" dirty="0" smtClean="0"/>
              <a:t>.</a:t>
            </a:r>
          </a:p>
          <a:p>
            <a:r>
              <a:rPr lang="en-US" sz="1400" dirty="0" smtClean="0"/>
              <a:t>The </a:t>
            </a:r>
            <a:r>
              <a:rPr lang="en-US" sz="1400" dirty="0"/>
              <a:t>European XFEL accelerator can currently energize electrons up to 17.5 </a:t>
            </a:r>
            <a:r>
              <a:rPr lang="en-US" sz="1400" dirty="0" err="1"/>
              <a:t>gigaelectronvolts</a:t>
            </a:r>
            <a:r>
              <a:rPr lang="en-US" sz="1400" dirty="0"/>
              <a:t> (GeV). The electrons are accelerated in pulses with 10 pulses per second. Each pulse can contains up to 2700 electron bunches so that in total up to 27000 X-ray flashes per second can be generated to be used for scientific experiments</a:t>
            </a:r>
            <a:r>
              <a:rPr lang="en-US" sz="1400" dirty="0" smtClean="0"/>
              <a:t>.</a:t>
            </a:r>
          </a:p>
          <a:p>
            <a:r>
              <a:rPr lang="en-US" sz="1400" dirty="0"/>
              <a:t>Electron bunch charges can be varied from 20 </a:t>
            </a:r>
            <a:r>
              <a:rPr lang="en-US" sz="1400" dirty="0" err="1"/>
              <a:t>pC</a:t>
            </a:r>
            <a:r>
              <a:rPr lang="en-US" sz="1400" dirty="0"/>
              <a:t> </a:t>
            </a:r>
            <a:r>
              <a:rPr lang="en-US" sz="1400" dirty="0" smtClean="0"/>
              <a:t>to 1000 </a:t>
            </a:r>
            <a:r>
              <a:rPr lang="en-US" sz="1400" dirty="0" err="1" smtClean="0"/>
              <a:t>pC</a:t>
            </a:r>
            <a:r>
              <a:rPr lang="en-US" sz="1400" dirty="0" smtClean="0"/>
              <a:t>, </a:t>
            </a:r>
          </a:p>
          <a:p>
            <a:r>
              <a:rPr lang="en-US" sz="1400" dirty="0" smtClean="0"/>
              <a:t>bunch </a:t>
            </a:r>
            <a:r>
              <a:rPr lang="en-US" sz="1400" dirty="0"/>
              <a:t>length after </a:t>
            </a:r>
            <a:r>
              <a:rPr lang="en-US" sz="1400" dirty="0" smtClean="0"/>
              <a:t>compression ranging </a:t>
            </a:r>
            <a:r>
              <a:rPr lang="en-US" sz="1400" dirty="0"/>
              <a:t>from 3 fs to 150 fs </a:t>
            </a:r>
            <a:r>
              <a:rPr lang="en-US" sz="1400" dirty="0" smtClean="0"/>
              <a:t>FWHM. </a:t>
            </a:r>
          </a:p>
          <a:p>
            <a:r>
              <a:rPr lang="en-US" sz="1400" dirty="0" smtClean="0"/>
              <a:t>With three different </a:t>
            </a:r>
            <a:r>
              <a:rPr lang="en-US" sz="1400" dirty="0" err="1"/>
              <a:t>linac</a:t>
            </a:r>
            <a:r>
              <a:rPr lang="en-US" sz="1400" dirty="0"/>
              <a:t> energies (8.5, 14, and 17.5), and the </a:t>
            </a:r>
            <a:r>
              <a:rPr lang="en-US" sz="1400" dirty="0" smtClean="0"/>
              <a:t>variable gap </a:t>
            </a:r>
            <a:r>
              <a:rPr lang="en-US" sz="1400" dirty="0" err="1"/>
              <a:t>undulators</a:t>
            </a:r>
            <a:r>
              <a:rPr lang="en-US" sz="1400" dirty="0"/>
              <a:t>, photon energies from 0.25 </a:t>
            </a:r>
            <a:r>
              <a:rPr lang="en-US" sz="1400" dirty="0" err="1"/>
              <a:t>keV</a:t>
            </a:r>
            <a:r>
              <a:rPr lang="en-US" sz="1400" dirty="0"/>
              <a:t> </a:t>
            </a:r>
            <a:r>
              <a:rPr lang="en-US" sz="1400" dirty="0" smtClean="0"/>
              <a:t>to 25 </a:t>
            </a:r>
            <a:r>
              <a:rPr lang="en-US" sz="1400" dirty="0" err="1"/>
              <a:t>keV</a:t>
            </a:r>
            <a:r>
              <a:rPr lang="en-US" sz="1400" dirty="0"/>
              <a:t> can be covered</a:t>
            </a:r>
            <a:r>
              <a:rPr lang="en-US" sz="1400" dirty="0" smtClean="0"/>
              <a:t>.</a:t>
            </a:r>
            <a:endParaRPr lang="en-US" sz="1400" dirty="0"/>
          </a:p>
        </p:txBody>
      </p:sp>
      <p:sp>
        <p:nvSpPr>
          <p:cNvPr id="3" name="Title 2"/>
          <p:cNvSpPr>
            <a:spLocks noGrp="1"/>
          </p:cNvSpPr>
          <p:nvPr>
            <p:ph type="title"/>
          </p:nvPr>
        </p:nvSpPr>
        <p:spPr/>
        <p:txBody>
          <a:bodyPr/>
          <a:lstStyle/>
          <a:p>
            <a:r>
              <a:rPr lang="en-US" dirty="0"/>
              <a:t>The European XFEL</a:t>
            </a:r>
            <a:endParaRPr lang="de-DE" dirty="0"/>
          </a:p>
        </p:txBody>
      </p:sp>
      <p:pic>
        <p:nvPicPr>
          <p:cNvPr id="32770" name="Picture 2" descr="https://xfel.desy.de/e90504/xfel-linac-view.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10" y="764629"/>
            <a:ext cx="6768940" cy="26414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5420" y="1268700"/>
            <a:ext cx="184731" cy="338554"/>
          </a:xfrm>
          <a:prstGeom prst="rect">
            <a:avLst/>
          </a:prstGeom>
          <a:noFill/>
        </p:spPr>
        <p:txBody>
          <a:bodyPr wrap="none" rtlCol="0">
            <a:spAutoFit/>
          </a:bodyPr>
          <a:lstStyle/>
          <a:p>
            <a:endParaRPr lang="de-DE" dirty="0"/>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410" y="116540"/>
            <a:ext cx="1403560" cy="1003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4629"/>
            <a:ext cx="7441924" cy="2641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692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European XFEL</a:t>
            </a:r>
            <a:endParaRPr lang="de-DE"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10" y="836639"/>
            <a:ext cx="7413939" cy="5477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84210" y="1189830"/>
            <a:ext cx="1035348" cy="307777"/>
          </a:xfrm>
          <a:prstGeom prst="rect">
            <a:avLst/>
          </a:prstGeom>
          <a:solidFill>
            <a:schemeClr val="bg1"/>
          </a:solidFill>
        </p:spPr>
        <p:txBody>
          <a:bodyPr wrap="none" rtlCol="0">
            <a:spAutoFit/>
          </a:bodyPr>
          <a:lstStyle/>
          <a:p>
            <a:r>
              <a:rPr lang="en-US" sz="1400" dirty="0" smtClean="0"/>
              <a:t>96   (116)  </a:t>
            </a:r>
            <a:endParaRPr lang="de-DE" sz="1400" dirty="0"/>
          </a:p>
        </p:txBody>
      </p:sp>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23" y="803098"/>
            <a:ext cx="8902097" cy="5944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021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fade">
                                      <p:cBhvr>
                                        <p:cTn id="7" dur="500"/>
                                        <p:tgtEl>
                                          <p:spTgt spid="57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Comparison (from diagnostic point of view)</a:t>
            </a:r>
            <a:endParaRPr lang="en-US" dirty="0"/>
          </a:p>
        </p:txBody>
      </p:sp>
      <p:sp>
        <p:nvSpPr>
          <p:cNvPr id="10" name="Content Placeholder 9"/>
          <p:cNvSpPr>
            <a:spLocks noGrp="1"/>
          </p:cNvSpPr>
          <p:nvPr>
            <p:ph sz="half" idx="1"/>
          </p:nvPr>
        </p:nvSpPr>
        <p:spPr>
          <a:xfrm>
            <a:off x="251400" y="1196622"/>
            <a:ext cx="4183063" cy="4792663"/>
          </a:xfrm>
        </p:spPr>
        <p:txBody>
          <a:bodyPr/>
          <a:lstStyle/>
          <a:p>
            <a:r>
              <a:rPr lang="en-US" sz="1200" dirty="0"/>
              <a:t>Energy </a:t>
            </a:r>
            <a:endParaRPr lang="en-US" sz="1200" dirty="0" smtClean="0"/>
          </a:p>
          <a:p>
            <a:r>
              <a:rPr lang="en-US" sz="1200" dirty="0" smtClean="0"/>
              <a:t>Min. Wavelength of Radiation; brilliance</a:t>
            </a:r>
          </a:p>
          <a:p>
            <a:r>
              <a:rPr lang="en-US" sz="1200" dirty="0" smtClean="0"/>
              <a:t>Circumference / length </a:t>
            </a:r>
          </a:p>
          <a:p>
            <a:r>
              <a:rPr lang="en-US" sz="1200" dirty="0" smtClean="0"/>
              <a:t>RF </a:t>
            </a:r>
          </a:p>
          <a:p>
            <a:r>
              <a:rPr lang="en-US" sz="1200" dirty="0" smtClean="0"/>
              <a:t>Revolution / Repetition Time </a:t>
            </a:r>
          </a:p>
          <a:p>
            <a:r>
              <a:rPr lang="en-US" sz="1200" dirty="0" smtClean="0"/>
              <a:t>Bunch Distance (min)</a:t>
            </a:r>
          </a:p>
          <a:p>
            <a:r>
              <a:rPr lang="en-US" sz="1200" dirty="0"/>
              <a:t>Bunch Number </a:t>
            </a:r>
            <a:endParaRPr lang="en-US" sz="1200" dirty="0" smtClean="0"/>
          </a:p>
          <a:p>
            <a:r>
              <a:rPr lang="en-US" sz="1200" dirty="0" smtClean="0"/>
              <a:t>Horizontal / Vertical Emittance </a:t>
            </a:r>
          </a:p>
          <a:p>
            <a:r>
              <a:rPr lang="en-US" sz="1200" b="1" u="sng" dirty="0" smtClean="0"/>
              <a:t>Beam position stability</a:t>
            </a:r>
            <a:br>
              <a:rPr lang="en-US" sz="1200" b="1" u="sng" dirty="0" smtClean="0"/>
            </a:br>
            <a:endParaRPr lang="en-US" sz="1200" b="1" u="sng" dirty="0" smtClean="0"/>
          </a:p>
          <a:p>
            <a:r>
              <a:rPr lang="en-US" sz="1200" b="1" u="sng" dirty="0" smtClean="0"/>
              <a:t>Beam </a:t>
            </a:r>
            <a:r>
              <a:rPr lang="en-US" sz="1200" b="1" u="sng" dirty="0"/>
              <a:t>Current </a:t>
            </a:r>
            <a:endParaRPr lang="en-US" sz="1200" b="1" u="sng" dirty="0" smtClean="0"/>
          </a:p>
          <a:p>
            <a:r>
              <a:rPr lang="en-US" sz="1200" b="1" u="sng" dirty="0" smtClean="0"/>
              <a:t>Bunch </a:t>
            </a:r>
            <a:r>
              <a:rPr lang="en-US" sz="1200" b="1" u="sng" dirty="0"/>
              <a:t>Charge </a:t>
            </a:r>
            <a:endParaRPr lang="en-US" sz="1200" b="1" u="sng" dirty="0" smtClean="0"/>
          </a:p>
          <a:p>
            <a:r>
              <a:rPr lang="en-US" sz="1200" b="1" u="sng" dirty="0"/>
              <a:t>Beam size at Undulator h / </a:t>
            </a:r>
            <a:r>
              <a:rPr lang="en-US" sz="1200" b="1" u="sng" dirty="0" smtClean="0"/>
              <a:t>v</a:t>
            </a:r>
          </a:p>
          <a:p>
            <a:r>
              <a:rPr lang="en-US" sz="1200" b="1" u="sng" dirty="0" smtClean="0"/>
              <a:t>Bunch </a:t>
            </a:r>
            <a:r>
              <a:rPr lang="en-US" sz="1200" b="1" u="sng" dirty="0"/>
              <a:t>Length (</a:t>
            </a:r>
            <a:r>
              <a:rPr lang="en-US" sz="1200" b="1" u="sng" dirty="0" err="1"/>
              <a:t>rms</a:t>
            </a:r>
            <a:r>
              <a:rPr lang="en-US" sz="1200" b="1" u="sng" dirty="0"/>
              <a:t>) </a:t>
            </a:r>
            <a:r>
              <a:rPr lang="en-US" sz="1200" b="1" u="sng" dirty="0" smtClean="0"/>
              <a:t/>
            </a:r>
            <a:br>
              <a:rPr lang="en-US" sz="1200" b="1" u="sng" dirty="0" smtClean="0"/>
            </a:br>
            <a:endParaRPr lang="en-US" sz="1200" b="1" u="sng" dirty="0" smtClean="0"/>
          </a:p>
          <a:p>
            <a:r>
              <a:rPr lang="en-US" sz="1200" b="1" u="sng" dirty="0" smtClean="0"/>
              <a:t>Long. Feedbacks, arrival time jitter</a:t>
            </a:r>
          </a:p>
          <a:p>
            <a:r>
              <a:rPr lang="en-US" sz="1200" dirty="0" smtClean="0"/>
              <a:t>Beam Energy, Energy spread</a:t>
            </a:r>
          </a:p>
          <a:p>
            <a:r>
              <a:rPr lang="en-US" sz="1200" b="1" u="sng" dirty="0" smtClean="0"/>
              <a:t>Beam Losses</a:t>
            </a:r>
          </a:p>
          <a:p>
            <a:r>
              <a:rPr lang="en-US" sz="1800" u="sng" dirty="0" smtClean="0"/>
              <a:t>Diagnostic Needs: </a:t>
            </a:r>
            <a:endParaRPr lang="en-US" sz="1800" u="sng" dirty="0"/>
          </a:p>
        </p:txBody>
      </p:sp>
      <p:sp>
        <p:nvSpPr>
          <p:cNvPr id="11" name="Content Placeholder 10"/>
          <p:cNvSpPr>
            <a:spLocks noGrp="1"/>
          </p:cNvSpPr>
          <p:nvPr>
            <p:ph sz="half" idx="2"/>
          </p:nvPr>
        </p:nvSpPr>
        <p:spPr>
          <a:xfrm>
            <a:off x="3476978" y="1196622"/>
            <a:ext cx="2679242" cy="4792663"/>
          </a:xfrm>
        </p:spPr>
        <p:txBody>
          <a:bodyPr/>
          <a:lstStyle/>
          <a:p>
            <a:r>
              <a:rPr lang="en-US" sz="1200" dirty="0"/>
              <a:t>6 </a:t>
            </a:r>
            <a:r>
              <a:rPr lang="en-US" sz="1200" dirty="0" err="1" smtClean="0"/>
              <a:t>GeV</a:t>
            </a:r>
            <a:endParaRPr lang="en-US" sz="1200" dirty="0"/>
          </a:p>
          <a:p>
            <a:r>
              <a:rPr lang="en-US" sz="1200" dirty="0"/>
              <a:t> ≈ 0.01 </a:t>
            </a:r>
            <a:r>
              <a:rPr lang="en-US" sz="1200" dirty="0" smtClean="0"/>
              <a:t>nm</a:t>
            </a:r>
            <a:r>
              <a:rPr lang="en-US" sz="1200" dirty="0"/>
              <a:t>; ≈ </a:t>
            </a:r>
            <a:r>
              <a:rPr lang="en-US" sz="1200" dirty="0" smtClean="0"/>
              <a:t>10</a:t>
            </a:r>
            <a:r>
              <a:rPr lang="en-US" sz="1200" baseline="30000" dirty="0" smtClean="0"/>
              <a:t>24 </a:t>
            </a:r>
          </a:p>
          <a:p>
            <a:r>
              <a:rPr lang="en-US" sz="1200" dirty="0" smtClean="0"/>
              <a:t>2304 </a:t>
            </a:r>
            <a:r>
              <a:rPr lang="en-US" sz="1200" dirty="0"/>
              <a:t>m</a:t>
            </a:r>
          </a:p>
          <a:p>
            <a:r>
              <a:rPr lang="en-US" sz="1200" dirty="0"/>
              <a:t>499,564 </a:t>
            </a:r>
            <a:r>
              <a:rPr lang="en-US" sz="1200" dirty="0" smtClean="0"/>
              <a:t>MHz</a:t>
            </a:r>
            <a:endParaRPr lang="en-US" sz="1200" dirty="0"/>
          </a:p>
          <a:p>
            <a:r>
              <a:rPr lang="en-US" sz="1200" dirty="0"/>
              <a:t>7.685 </a:t>
            </a:r>
            <a:r>
              <a:rPr lang="el-GR" sz="1200" dirty="0"/>
              <a:t>μ</a:t>
            </a:r>
            <a:r>
              <a:rPr lang="en-US" sz="1200" dirty="0"/>
              <a:t>sec</a:t>
            </a:r>
          </a:p>
          <a:p>
            <a:r>
              <a:rPr lang="en-US" sz="1200" dirty="0" smtClean="0"/>
              <a:t>8  ns (4 ns) </a:t>
            </a:r>
          </a:p>
          <a:p>
            <a:r>
              <a:rPr lang="en-US" sz="1200" dirty="0" smtClean="0"/>
              <a:t>40 – 960 (80 – 1920)</a:t>
            </a:r>
            <a:endParaRPr lang="en-US" sz="1200" dirty="0"/>
          </a:p>
          <a:p>
            <a:r>
              <a:rPr lang="en-US" sz="1200" dirty="0" smtClean="0"/>
              <a:t>1 </a:t>
            </a:r>
            <a:r>
              <a:rPr lang="en-US" sz="1200" dirty="0" err="1" smtClean="0"/>
              <a:t>nrad</a:t>
            </a:r>
            <a:r>
              <a:rPr lang="en-US" sz="1200" dirty="0" smtClean="0"/>
              <a:t> / 10 </a:t>
            </a:r>
            <a:r>
              <a:rPr lang="en-US" sz="1200" dirty="0" err="1" smtClean="0"/>
              <a:t>prad</a:t>
            </a:r>
            <a:r>
              <a:rPr lang="en-US" sz="1200" dirty="0" smtClean="0"/>
              <a:t> (&lt;20 /&lt;4 </a:t>
            </a:r>
            <a:r>
              <a:rPr lang="en-US" sz="1200" dirty="0" err="1" smtClean="0"/>
              <a:t>prad</a:t>
            </a:r>
            <a:r>
              <a:rPr lang="en-US" sz="1200" dirty="0" smtClean="0"/>
              <a:t>)</a:t>
            </a:r>
          </a:p>
          <a:p>
            <a:r>
              <a:rPr lang="en-US" sz="1200" dirty="0"/>
              <a:t>0.5 </a:t>
            </a:r>
            <a:r>
              <a:rPr lang="en-US" sz="1200" dirty="0">
                <a:latin typeface="Symbol" pitchFamily="18" charset="2"/>
              </a:rPr>
              <a:t>m</a:t>
            </a:r>
            <a:r>
              <a:rPr lang="en-US" sz="1200" dirty="0"/>
              <a:t>m (Beam, BW </a:t>
            </a:r>
            <a:r>
              <a:rPr lang="en-US" sz="1200" dirty="0" smtClean="0"/>
              <a:t>≈200 </a:t>
            </a:r>
            <a:r>
              <a:rPr lang="en-US" sz="1200" dirty="0"/>
              <a:t>Hz</a:t>
            </a:r>
            <a:r>
              <a:rPr lang="en-US" sz="1200" dirty="0" smtClean="0"/>
              <a:t>)</a:t>
            </a:r>
            <a:br>
              <a:rPr lang="en-US" sz="1200" dirty="0" smtClean="0"/>
            </a:br>
            <a:r>
              <a:rPr lang="en-US" sz="1200" dirty="0" smtClean="0"/>
              <a:t>(0.1 </a:t>
            </a:r>
            <a:r>
              <a:rPr lang="en-US" sz="1200" dirty="0" smtClean="0">
                <a:latin typeface="Symbol" panose="05050102010706020507" pitchFamily="18" charset="2"/>
                <a:cs typeface="Times New Roman" panose="02020603050405020304" pitchFamily="18" charset="0"/>
              </a:rPr>
              <a:t>m</a:t>
            </a:r>
            <a:r>
              <a:rPr lang="en-US" sz="1200" dirty="0" smtClean="0"/>
              <a:t>m BW 300 Hz, 20 </a:t>
            </a:r>
            <a:r>
              <a:rPr lang="en-US" sz="1200" dirty="0" smtClean="0">
                <a:latin typeface="Symbol" panose="05050102010706020507" pitchFamily="18" charset="2"/>
              </a:rPr>
              <a:t>m</a:t>
            </a:r>
            <a:r>
              <a:rPr lang="en-US" sz="1200" dirty="0" smtClean="0"/>
              <a:t>m </a:t>
            </a:r>
            <a:r>
              <a:rPr lang="en-US" sz="1200" dirty="0" err="1" smtClean="0"/>
              <a:t>TbT</a:t>
            </a:r>
            <a:r>
              <a:rPr lang="en-US" sz="1200" dirty="0" smtClean="0"/>
              <a:t>)</a:t>
            </a:r>
            <a:endParaRPr lang="en-US" sz="1200" dirty="0"/>
          </a:p>
          <a:p>
            <a:r>
              <a:rPr lang="en-US" sz="1200" dirty="0" smtClean="0"/>
              <a:t>100 mA (200 mA)</a:t>
            </a:r>
            <a:endParaRPr lang="en-US" sz="1200" dirty="0"/>
          </a:p>
          <a:p>
            <a:r>
              <a:rPr lang="en-US" sz="1200" dirty="0" smtClean="0"/>
              <a:t>≤ 1 </a:t>
            </a:r>
            <a:r>
              <a:rPr lang="en-US" sz="1200" dirty="0" err="1" smtClean="0"/>
              <a:t>nC</a:t>
            </a:r>
            <a:r>
              <a:rPr lang="en-US" sz="1200" dirty="0" smtClean="0"/>
              <a:t>, (&lt;1% stability)</a:t>
            </a:r>
          </a:p>
          <a:p>
            <a:r>
              <a:rPr lang="en-US" sz="1200" dirty="0"/>
              <a:t>140 / 4.9 </a:t>
            </a:r>
            <a:r>
              <a:rPr lang="en-US" sz="1200" dirty="0">
                <a:latin typeface="Symbol" pitchFamily="18" charset="2"/>
              </a:rPr>
              <a:t>m</a:t>
            </a:r>
            <a:r>
              <a:rPr lang="en-US" sz="1200" dirty="0"/>
              <a:t>m</a:t>
            </a:r>
          </a:p>
          <a:p>
            <a:r>
              <a:rPr lang="en-US" sz="1200" dirty="0" smtClean="0"/>
              <a:t>44 </a:t>
            </a:r>
            <a:r>
              <a:rPr lang="en-US" sz="1200" dirty="0" err="1" smtClean="0"/>
              <a:t>ps</a:t>
            </a:r>
            <a:r>
              <a:rPr lang="en-US" sz="1200" dirty="0" smtClean="0"/>
              <a:t> / 13.2 mm </a:t>
            </a:r>
            <a:br>
              <a:rPr lang="en-US" sz="1200" dirty="0" smtClean="0"/>
            </a:br>
            <a:r>
              <a:rPr lang="en-US" sz="1200" dirty="0" smtClean="0"/>
              <a:t>(43ps w. 3</a:t>
            </a:r>
            <a:r>
              <a:rPr lang="en-US" sz="1200" baseline="30000" dirty="0" smtClean="0"/>
              <a:t>rd</a:t>
            </a:r>
            <a:r>
              <a:rPr lang="en-US" sz="1200" dirty="0" smtClean="0"/>
              <a:t> harm, 4 </a:t>
            </a:r>
            <a:r>
              <a:rPr lang="en-US" sz="1200" dirty="0" err="1" smtClean="0"/>
              <a:t>ps</a:t>
            </a:r>
            <a:r>
              <a:rPr lang="en-US" sz="1200" dirty="0" smtClean="0"/>
              <a:t> bare)</a:t>
            </a:r>
            <a:endParaRPr lang="en-US" sz="1200" dirty="0"/>
          </a:p>
          <a:p>
            <a:r>
              <a:rPr lang="en-US" sz="1200" dirty="0" smtClean="0"/>
              <a:t>≈ 10 </a:t>
            </a:r>
            <a:r>
              <a:rPr lang="en-US" sz="1200" dirty="0" err="1" smtClean="0"/>
              <a:t>ps</a:t>
            </a:r>
            <a:endParaRPr lang="en-US" sz="1200" dirty="0" smtClean="0"/>
          </a:p>
          <a:p>
            <a:r>
              <a:rPr lang="en-US" sz="1200" dirty="0" smtClean="0"/>
              <a:t>6 </a:t>
            </a:r>
            <a:r>
              <a:rPr lang="en-US" sz="1200" dirty="0" err="1" smtClean="0"/>
              <a:t>GeV</a:t>
            </a:r>
            <a:r>
              <a:rPr lang="en-US" sz="1200" dirty="0" smtClean="0"/>
              <a:t>, 0.1%</a:t>
            </a:r>
          </a:p>
          <a:p>
            <a:r>
              <a:rPr lang="en-US" sz="1200" dirty="0" smtClean="0"/>
              <a:t>&gt; few </a:t>
            </a:r>
            <a:r>
              <a:rPr lang="en-US" sz="1200" dirty="0"/>
              <a:t>h </a:t>
            </a:r>
            <a:r>
              <a:rPr lang="en-US" sz="1200" dirty="0" smtClean="0"/>
              <a:t>lifetime</a:t>
            </a:r>
          </a:p>
          <a:p>
            <a:r>
              <a:rPr lang="en-US" sz="1600" dirty="0" smtClean="0"/>
              <a:t>average beam, except: charge, length</a:t>
            </a:r>
            <a:endParaRPr lang="en-US" sz="1600" dirty="0"/>
          </a:p>
        </p:txBody>
      </p:sp>
      <p:sp>
        <p:nvSpPr>
          <p:cNvPr id="6" name="Content Placeholder 10"/>
          <p:cNvSpPr txBox="1">
            <a:spLocks/>
          </p:cNvSpPr>
          <p:nvPr/>
        </p:nvSpPr>
        <p:spPr bwMode="auto">
          <a:xfrm>
            <a:off x="6012199" y="1196622"/>
            <a:ext cx="3124479"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5113" indent="-265113" algn="l" rtl="0" eaLnBrk="1" fontAlgn="base" hangingPunct="1">
              <a:spcBef>
                <a:spcPct val="0"/>
              </a:spcBef>
              <a:spcAft>
                <a:spcPct val="50000"/>
              </a:spcAft>
              <a:buClr>
                <a:srgbClr val="F28E00"/>
              </a:buClr>
              <a:buFont typeface="Arial Black" pitchFamily="34" charset="0"/>
              <a:buChar char="&gt;"/>
              <a:defRPr sz="28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24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20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800">
                <a:solidFill>
                  <a:schemeClr val="tx1"/>
                </a:solidFill>
                <a:latin typeface="+mn-lt"/>
              </a:defRPr>
            </a:lvl4pPr>
            <a:lvl5pPr marL="2057400" indent="-228600" algn="l" rtl="0" eaLnBrk="1" fontAlgn="base" hangingPunct="1">
              <a:spcBef>
                <a:spcPct val="20000"/>
              </a:spcBef>
              <a:spcAft>
                <a:spcPct val="0"/>
              </a:spcAft>
              <a:defRPr sz="1800">
                <a:solidFill>
                  <a:schemeClr val="tx1"/>
                </a:solidFill>
                <a:latin typeface="+mn-lt"/>
              </a:defRPr>
            </a:lvl5pPr>
            <a:lvl6pPr marL="2514600" indent="-228600" algn="l" rtl="0" eaLnBrk="1" fontAlgn="base" hangingPunct="1">
              <a:spcBef>
                <a:spcPct val="20000"/>
              </a:spcBef>
              <a:spcAft>
                <a:spcPct val="0"/>
              </a:spcAft>
              <a:defRPr sz="1800">
                <a:solidFill>
                  <a:schemeClr val="tx1"/>
                </a:solidFill>
                <a:latin typeface="+mn-lt"/>
              </a:defRPr>
            </a:lvl6pPr>
            <a:lvl7pPr marL="2971800" indent="-228600" algn="l" rtl="0" eaLnBrk="1" fontAlgn="base" hangingPunct="1">
              <a:spcBef>
                <a:spcPct val="20000"/>
              </a:spcBef>
              <a:spcAft>
                <a:spcPct val="0"/>
              </a:spcAft>
              <a:defRPr sz="1800">
                <a:solidFill>
                  <a:schemeClr val="tx1"/>
                </a:solidFill>
                <a:latin typeface="+mn-lt"/>
              </a:defRPr>
            </a:lvl7pPr>
            <a:lvl8pPr marL="3429000" indent="-228600" algn="l" rtl="0" eaLnBrk="1" fontAlgn="base" hangingPunct="1">
              <a:spcBef>
                <a:spcPct val="20000"/>
              </a:spcBef>
              <a:spcAft>
                <a:spcPct val="0"/>
              </a:spcAft>
              <a:defRPr sz="1800">
                <a:solidFill>
                  <a:schemeClr val="tx1"/>
                </a:solidFill>
                <a:latin typeface="+mn-lt"/>
              </a:defRPr>
            </a:lvl8pPr>
            <a:lvl9pPr marL="3886200" indent="-228600" algn="l" rtl="0" eaLnBrk="1" fontAlgn="base" hangingPunct="1">
              <a:spcBef>
                <a:spcPct val="20000"/>
              </a:spcBef>
              <a:spcAft>
                <a:spcPct val="0"/>
              </a:spcAft>
              <a:defRPr sz="1800">
                <a:solidFill>
                  <a:schemeClr val="tx1"/>
                </a:solidFill>
                <a:latin typeface="+mn-lt"/>
              </a:defRPr>
            </a:lvl9pPr>
          </a:lstStyle>
          <a:p>
            <a:r>
              <a:rPr lang="en-US" sz="1200" kern="0" dirty="0" smtClean="0"/>
              <a:t>0-17.5 </a:t>
            </a:r>
            <a:r>
              <a:rPr lang="en-US" sz="1200" kern="0" dirty="0" err="1" smtClean="0"/>
              <a:t>GeV</a:t>
            </a:r>
            <a:r>
              <a:rPr lang="en-US" sz="1200" kern="0" dirty="0" smtClean="0"/>
              <a:t> </a:t>
            </a:r>
          </a:p>
          <a:p>
            <a:r>
              <a:rPr lang="en-US" sz="1200" kern="0" dirty="0" smtClean="0"/>
              <a:t>0.05 nm; </a:t>
            </a:r>
            <a:r>
              <a:rPr lang="en-US" sz="1200" dirty="0" smtClean="0"/>
              <a:t>≈10</a:t>
            </a:r>
            <a:r>
              <a:rPr lang="en-US" sz="1200" baseline="30000" dirty="0" smtClean="0"/>
              <a:t>34 </a:t>
            </a:r>
            <a:r>
              <a:rPr lang="en-US" sz="1200" dirty="0"/>
              <a:t>p/(s mrad</a:t>
            </a:r>
            <a:r>
              <a:rPr lang="en-US" sz="1200" baseline="30000" dirty="0"/>
              <a:t>2</a:t>
            </a:r>
            <a:r>
              <a:rPr lang="en-US" sz="1200" dirty="0"/>
              <a:t> mm</a:t>
            </a:r>
            <a:r>
              <a:rPr lang="en-US" sz="1200" baseline="30000" dirty="0"/>
              <a:t>2</a:t>
            </a:r>
            <a:r>
              <a:rPr lang="en-US" sz="1200" dirty="0"/>
              <a:t> </a:t>
            </a:r>
            <a:r>
              <a:rPr lang="en-US" sz="1200" dirty="0" smtClean="0"/>
              <a:t>1%BW)</a:t>
            </a:r>
            <a:endParaRPr lang="en-US" sz="1200" kern="0" dirty="0"/>
          </a:p>
          <a:p>
            <a:r>
              <a:rPr lang="en-US" sz="1200" kern="0" dirty="0" smtClean="0"/>
              <a:t>3200 m</a:t>
            </a:r>
          </a:p>
          <a:p>
            <a:r>
              <a:rPr lang="en-US" sz="1200" kern="0" dirty="0" smtClean="0"/>
              <a:t>1.3 GHz</a:t>
            </a:r>
            <a:endParaRPr lang="en-US" sz="1200" kern="0" dirty="0"/>
          </a:p>
          <a:p>
            <a:r>
              <a:rPr lang="en-US" sz="1200" kern="0" dirty="0" smtClean="0"/>
              <a:t>10 Hz (Train = 650 </a:t>
            </a:r>
            <a:r>
              <a:rPr lang="en-US" sz="1200" kern="0" dirty="0" err="1" smtClean="0">
                <a:latin typeface="Symbol" pitchFamily="18" charset="2"/>
              </a:rPr>
              <a:t>m</a:t>
            </a:r>
            <a:r>
              <a:rPr lang="en-US" sz="1200" kern="0" dirty="0" err="1" smtClean="0"/>
              <a:t>s</a:t>
            </a:r>
            <a:r>
              <a:rPr lang="en-US" sz="1200" kern="0" dirty="0" smtClean="0"/>
              <a:t>)</a:t>
            </a:r>
          </a:p>
          <a:p>
            <a:r>
              <a:rPr lang="en-US" sz="1200" kern="0" dirty="0" smtClean="0"/>
              <a:t>200 ns (5 MHz)</a:t>
            </a:r>
            <a:endParaRPr lang="en-US" sz="1200" kern="0" dirty="0"/>
          </a:p>
          <a:p>
            <a:r>
              <a:rPr lang="en-US" sz="1200" kern="0" dirty="0" smtClean="0"/>
              <a:t>1 – 3250 (32500 Hz)</a:t>
            </a:r>
          </a:p>
          <a:p>
            <a:r>
              <a:rPr lang="en-US" sz="1200" kern="0" dirty="0" smtClean="0"/>
              <a:t>1.4 </a:t>
            </a:r>
            <a:r>
              <a:rPr lang="en-US" sz="1200" kern="0" dirty="0" err="1" smtClean="0">
                <a:latin typeface="Symbol" pitchFamily="18" charset="2"/>
              </a:rPr>
              <a:t>m</a:t>
            </a:r>
            <a:r>
              <a:rPr lang="en-US" sz="1200" kern="0" dirty="0" err="1" smtClean="0"/>
              <a:t>rad</a:t>
            </a:r>
            <a:r>
              <a:rPr lang="en-US" sz="1200" kern="0" dirty="0" smtClean="0"/>
              <a:t> (norm) (preservation, by gun)</a:t>
            </a:r>
            <a:endParaRPr lang="en-US" sz="1200" kern="0" dirty="0"/>
          </a:p>
          <a:p>
            <a:r>
              <a:rPr lang="en-US" sz="1200" kern="0" dirty="0" smtClean="0"/>
              <a:t>1 </a:t>
            </a:r>
            <a:r>
              <a:rPr lang="en-US" sz="1200" dirty="0">
                <a:latin typeface="Symbol" pitchFamily="18" charset="2"/>
              </a:rPr>
              <a:t>m</a:t>
            </a:r>
            <a:r>
              <a:rPr lang="en-US" sz="1200" dirty="0"/>
              <a:t>m (Bunch by bunch</a:t>
            </a:r>
            <a:r>
              <a:rPr lang="en-US" sz="1200" dirty="0" smtClean="0"/>
              <a:t>)</a:t>
            </a:r>
            <a:br>
              <a:rPr lang="en-US" sz="1200" dirty="0" smtClean="0"/>
            </a:br>
            <a:endParaRPr lang="en-US" sz="1200" kern="0" dirty="0"/>
          </a:p>
          <a:p>
            <a:r>
              <a:rPr lang="en-US" sz="1200" kern="0" dirty="0" smtClean="0"/>
              <a:t>0.3 mA</a:t>
            </a:r>
            <a:endParaRPr lang="en-US" sz="1200" kern="0" dirty="0"/>
          </a:p>
          <a:p>
            <a:r>
              <a:rPr lang="en-US" sz="1200" dirty="0"/>
              <a:t>≤ </a:t>
            </a:r>
            <a:r>
              <a:rPr lang="en-US" sz="1200" kern="0" dirty="0" smtClean="0"/>
              <a:t>1 </a:t>
            </a:r>
            <a:r>
              <a:rPr lang="en-US" sz="1200" kern="0" dirty="0" err="1" smtClean="0"/>
              <a:t>nC</a:t>
            </a:r>
            <a:endParaRPr lang="en-US" sz="1200" kern="0" dirty="0" smtClean="0"/>
          </a:p>
          <a:p>
            <a:r>
              <a:rPr lang="en-US" sz="1200" kern="0" dirty="0"/>
              <a:t>12 / 12 </a:t>
            </a:r>
            <a:r>
              <a:rPr lang="en-US" sz="1200" dirty="0">
                <a:latin typeface="Symbol" pitchFamily="18" charset="2"/>
              </a:rPr>
              <a:t>m</a:t>
            </a:r>
            <a:r>
              <a:rPr lang="en-US" sz="1200" dirty="0"/>
              <a:t>m</a:t>
            </a:r>
            <a:endParaRPr lang="en-US" sz="1200" kern="0" dirty="0"/>
          </a:p>
          <a:p>
            <a:r>
              <a:rPr lang="en-US" sz="1200" kern="0" dirty="0" smtClean="0"/>
              <a:t>&lt; 80 </a:t>
            </a:r>
            <a:r>
              <a:rPr lang="en-US" sz="1200" kern="0" dirty="0" smtClean="0"/>
              <a:t>fs / 20 </a:t>
            </a:r>
            <a:r>
              <a:rPr lang="en-US" sz="1200" kern="0" dirty="0" smtClean="0">
                <a:latin typeface="Symbol" pitchFamily="18" charset="2"/>
              </a:rPr>
              <a:t>m</a:t>
            </a:r>
            <a:r>
              <a:rPr lang="en-US" sz="1200" kern="0" dirty="0" smtClean="0"/>
              <a:t>m</a:t>
            </a:r>
            <a:br>
              <a:rPr lang="en-US" sz="1200" kern="0" dirty="0" smtClean="0"/>
            </a:br>
            <a:endParaRPr lang="en-US" sz="1200" kern="0" dirty="0"/>
          </a:p>
          <a:p>
            <a:r>
              <a:rPr lang="en-US" sz="1200" kern="0" dirty="0" smtClean="0"/>
              <a:t>≈ 10 </a:t>
            </a:r>
            <a:r>
              <a:rPr lang="en-US" sz="1200" kern="0" dirty="0" err="1" smtClean="0"/>
              <a:t>fs</a:t>
            </a:r>
            <a:r>
              <a:rPr lang="en-US" sz="1200" kern="0" dirty="0" smtClean="0"/>
              <a:t> </a:t>
            </a:r>
            <a:endParaRPr lang="en-US" sz="1200" kern="0" dirty="0" smtClean="0">
              <a:solidFill>
                <a:srgbClr val="FF0000"/>
              </a:solidFill>
            </a:endParaRPr>
          </a:p>
          <a:p>
            <a:r>
              <a:rPr lang="en-US" sz="1200" kern="0" dirty="0" smtClean="0"/>
              <a:t>0-17 </a:t>
            </a:r>
            <a:r>
              <a:rPr lang="en-US" sz="1200" kern="0" dirty="0" err="1" smtClean="0"/>
              <a:t>GeV</a:t>
            </a:r>
            <a:r>
              <a:rPr lang="en-US" sz="1200" kern="0" dirty="0" smtClean="0"/>
              <a:t>, 1% (0.1 % resolution)</a:t>
            </a:r>
          </a:p>
          <a:p>
            <a:r>
              <a:rPr lang="en-US" sz="1200" kern="0" dirty="0" smtClean="0"/>
              <a:t>100 </a:t>
            </a:r>
            <a:r>
              <a:rPr lang="en-US" sz="1200" kern="0" dirty="0"/>
              <a:t>% </a:t>
            </a:r>
            <a:r>
              <a:rPr lang="en-US" sz="1200" kern="0" dirty="0" smtClean="0"/>
              <a:t>transmission </a:t>
            </a:r>
            <a:endParaRPr lang="en-US" sz="1200" kern="0" dirty="0" smtClean="0">
              <a:solidFill>
                <a:srgbClr val="FF0000"/>
              </a:solidFill>
            </a:endParaRPr>
          </a:p>
          <a:p>
            <a:r>
              <a:rPr lang="en-US" sz="1600" kern="0" dirty="0" smtClean="0"/>
              <a:t>Bunch by bunch</a:t>
            </a:r>
          </a:p>
          <a:p>
            <a:endParaRPr lang="en-US" sz="1200" kern="0" dirty="0"/>
          </a:p>
        </p:txBody>
      </p:sp>
      <p:sp>
        <p:nvSpPr>
          <p:cNvPr id="3" name="TextBox 2"/>
          <p:cNvSpPr txBox="1"/>
          <p:nvPr/>
        </p:nvSpPr>
        <p:spPr>
          <a:xfrm>
            <a:off x="485423" y="858068"/>
            <a:ext cx="8201376" cy="338554"/>
          </a:xfrm>
          <a:prstGeom prst="rect">
            <a:avLst/>
          </a:prstGeom>
          <a:noFill/>
        </p:spPr>
        <p:txBody>
          <a:bodyPr wrap="square" rtlCol="0">
            <a:spAutoFit/>
          </a:bodyPr>
          <a:lstStyle/>
          <a:p>
            <a:r>
              <a:rPr lang="en-US" u="sng" dirty="0" smtClean="0"/>
              <a:t>Parameter</a:t>
            </a:r>
            <a:r>
              <a:rPr lang="en-US" dirty="0" smtClean="0"/>
              <a:t>                                     </a:t>
            </a:r>
            <a:r>
              <a:rPr lang="en-US" u="sng" dirty="0" smtClean="0"/>
              <a:t>PETRAIII</a:t>
            </a:r>
            <a:r>
              <a:rPr lang="en-US" u="sng" dirty="0"/>
              <a:t> </a:t>
            </a:r>
            <a:r>
              <a:rPr lang="en-US" u="sng" dirty="0" smtClean="0"/>
              <a:t>(PETRA IV)</a:t>
            </a:r>
            <a:r>
              <a:rPr lang="en-US" dirty="0" smtClean="0"/>
              <a:t>             </a:t>
            </a:r>
            <a:r>
              <a:rPr lang="en-US" u="sng" dirty="0" smtClean="0"/>
              <a:t>XFEL</a:t>
            </a:r>
            <a:endParaRPr lang="en-US" u="sng" dirty="0"/>
          </a:p>
        </p:txBody>
      </p:sp>
      <p:sp>
        <p:nvSpPr>
          <p:cNvPr id="2" name="Rectangle 1"/>
          <p:cNvSpPr/>
          <p:nvPr/>
        </p:nvSpPr>
        <p:spPr bwMode="auto">
          <a:xfrm>
            <a:off x="396178" y="5989285"/>
            <a:ext cx="8713210" cy="504070"/>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4" name="TextBox 3"/>
          <p:cNvSpPr txBox="1"/>
          <p:nvPr/>
        </p:nvSpPr>
        <p:spPr>
          <a:xfrm rot="21083588">
            <a:off x="3971257" y="1405925"/>
            <a:ext cx="2933816" cy="1815882"/>
          </a:xfrm>
          <a:prstGeom prst="rect">
            <a:avLst/>
          </a:prstGeom>
          <a:solidFill>
            <a:schemeClr val="bg1"/>
          </a:solidFill>
          <a:ln>
            <a:solidFill>
              <a:srgbClr val="FF0000"/>
            </a:solidFill>
          </a:ln>
          <a:effectLst/>
        </p:spPr>
        <p:txBody>
          <a:bodyPr wrap="none" rtlCol="0">
            <a:spAutoFit/>
          </a:bodyPr>
          <a:lstStyle/>
          <a:p>
            <a:r>
              <a:rPr lang="en-US" b="1" dirty="0" smtClean="0">
                <a:solidFill>
                  <a:srgbClr val="FF0000"/>
                </a:solidFill>
              </a:rPr>
              <a:t>Canceled:</a:t>
            </a:r>
          </a:p>
          <a:p>
            <a:r>
              <a:rPr lang="en-US" b="1" dirty="0" smtClean="0">
                <a:solidFill>
                  <a:srgbClr val="FF0000"/>
                </a:solidFill>
              </a:rPr>
              <a:t>Energy spread </a:t>
            </a:r>
            <a:endParaRPr lang="en-US" b="1" dirty="0" smtClean="0">
              <a:solidFill>
                <a:srgbClr val="FF0000"/>
              </a:solidFill>
            </a:endParaRPr>
          </a:p>
          <a:p>
            <a:r>
              <a:rPr lang="en-US" b="1" dirty="0" smtClean="0">
                <a:solidFill>
                  <a:srgbClr val="FF0000"/>
                </a:solidFill>
              </a:rPr>
              <a:t>Bunch Purity – Halo</a:t>
            </a:r>
          </a:p>
          <a:p>
            <a:r>
              <a:rPr lang="en-US" b="1" dirty="0" smtClean="0">
                <a:solidFill>
                  <a:srgbClr val="FF0000"/>
                </a:solidFill>
              </a:rPr>
              <a:t>Timing System: ns – </a:t>
            </a:r>
            <a:r>
              <a:rPr lang="en-US" b="1" dirty="0" err="1" smtClean="0">
                <a:solidFill>
                  <a:srgbClr val="FF0000"/>
                </a:solidFill>
              </a:rPr>
              <a:t>fs</a:t>
            </a:r>
            <a:endParaRPr lang="en-US" b="1" dirty="0" smtClean="0">
              <a:solidFill>
                <a:srgbClr val="FF0000"/>
              </a:solidFill>
            </a:endParaRPr>
          </a:p>
          <a:p>
            <a:r>
              <a:rPr lang="en-US" b="1" dirty="0" smtClean="0">
                <a:solidFill>
                  <a:srgbClr val="FF0000"/>
                </a:solidFill>
              </a:rPr>
              <a:t>Photon </a:t>
            </a:r>
            <a:r>
              <a:rPr lang="en-US" b="1" dirty="0" err="1" smtClean="0">
                <a:solidFill>
                  <a:srgbClr val="FF0000"/>
                </a:solidFill>
              </a:rPr>
              <a:t>Diagn</a:t>
            </a:r>
            <a:r>
              <a:rPr lang="en-US" b="1" dirty="0" smtClean="0">
                <a:solidFill>
                  <a:srgbClr val="FF0000"/>
                </a:solidFill>
              </a:rPr>
              <a:t>.: x-BPM – IPM</a:t>
            </a:r>
          </a:p>
          <a:p>
            <a:r>
              <a:rPr lang="en-US" b="1" dirty="0" smtClean="0">
                <a:solidFill>
                  <a:srgbClr val="FF0000"/>
                </a:solidFill>
              </a:rPr>
              <a:t>Tune + Chromaticity</a:t>
            </a:r>
          </a:p>
          <a:p>
            <a:r>
              <a:rPr lang="en-US" b="1" dirty="0" smtClean="0">
                <a:solidFill>
                  <a:srgbClr val="FF0000"/>
                </a:solidFill>
              </a:rPr>
              <a:t>…</a:t>
            </a:r>
          </a:p>
        </p:txBody>
      </p:sp>
    </p:spTree>
    <p:extLst>
      <p:ext uri="{BB962C8B-B14F-4D97-AF65-F5344CB8AC3E}">
        <p14:creationId xmlns:p14="http://schemas.microsoft.com/office/powerpoint/2010/main" val="300768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Beam Position Monitors (BPMs</a:t>
            </a:r>
            <a:r>
              <a:rPr lang="en-US" dirty="0" smtClean="0"/>
              <a:t>) -Tasks</a:t>
            </a:r>
            <a:endParaRPr lang="en-US" dirty="0"/>
          </a:p>
        </p:txBody>
      </p:sp>
      <p:sp>
        <p:nvSpPr>
          <p:cNvPr id="3" name="Content Placeholder 2"/>
          <p:cNvSpPr>
            <a:spLocks noGrp="1"/>
          </p:cNvSpPr>
          <p:nvPr>
            <p:ph sz="half" idx="1"/>
          </p:nvPr>
        </p:nvSpPr>
        <p:spPr>
          <a:ln>
            <a:solidFill>
              <a:schemeClr val="accent1"/>
            </a:solidFill>
          </a:ln>
        </p:spPr>
        <p:txBody>
          <a:bodyPr/>
          <a:lstStyle/>
          <a:p>
            <a:pPr marL="0" indent="0">
              <a:spcAft>
                <a:spcPts val="600"/>
              </a:spcAft>
              <a:buNone/>
            </a:pPr>
            <a:endParaRPr lang="en-US" sz="2400" dirty="0" smtClean="0"/>
          </a:p>
          <a:p>
            <a:r>
              <a:rPr lang="en-US" sz="2000" dirty="0" smtClean="0">
                <a:solidFill>
                  <a:schemeClr val="bg1">
                    <a:lumMod val="65000"/>
                  </a:schemeClr>
                </a:solidFill>
              </a:rPr>
              <a:t>Orbit (Turn-by-Turn)</a:t>
            </a:r>
          </a:p>
          <a:p>
            <a:r>
              <a:rPr lang="en-US" sz="2000" dirty="0" smtClean="0">
                <a:solidFill>
                  <a:schemeClr val="bg1">
                    <a:lumMod val="65000"/>
                  </a:schemeClr>
                </a:solidFill>
              </a:rPr>
              <a:t>Steering during Commissioning</a:t>
            </a:r>
          </a:p>
          <a:p>
            <a:r>
              <a:rPr lang="en-US" sz="2000" dirty="0"/>
              <a:t>Precise Beam Position in Undulators (&lt; 1 </a:t>
            </a:r>
            <a:r>
              <a:rPr lang="en-US" sz="2000" dirty="0">
                <a:latin typeface="Symbol" pitchFamily="18" charset="2"/>
              </a:rPr>
              <a:t>m</a:t>
            </a:r>
            <a:r>
              <a:rPr lang="en-US" sz="2000" dirty="0"/>
              <a:t>m)</a:t>
            </a:r>
          </a:p>
          <a:p>
            <a:r>
              <a:rPr lang="en-US" sz="2000" dirty="0" smtClean="0"/>
              <a:t>Feedbacks (slow 10 s, </a:t>
            </a:r>
            <a:br>
              <a:rPr lang="en-US" sz="2000" dirty="0" smtClean="0"/>
            </a:br>
            <a:r>
              <a:rPr lang="en-US" sz="2000" dirty="0" smtClean="0"/>
              <a:t>fast 10 </a:t>
            </a:r>
            <a:r>
              <a:rPr lang="en-US" sz="2000" dirty="0" err="1" smtClean="0"/>
              <a:t>ms</a:t>
            </a:r>
            <a:r>
              <a:rPr lang="en-US" sz="2000" dirty="0" smtClean="0"/>
              <a:t>, Bunch-by-Bunch)</a:t>
            </a:r>
          </a:p>
          <a:p>
            <a:r>
              <a:rPr lang="en-US" sz="2000" dirty="0" smtClean="0"/>
              <a:t>Sub </a:t>
            </a:r>
            <a:r>
              <a:rPr lang="en-US" sz="2000" dirty="0" smtClean="0">
                <a:latin typeface="Symbol" pitchFamily="18" charset="2"/>
              </a:rPr>
              <a:t>m</a:t>
            </a:r>
            <a:r>
              <a:rPr lang="en-US" sz="2000" dirty="0" smtClean="0"/>
              <a:t>m short and long term stability in undulators</a:t>
            </a:r>
          </a:p>
          <a:p>
            <a:r>
              <a:rPr lang="en-US" sz="2000" dirty="0" smtClean="0">
                <a:solidFill>
                  <a:schemeClr val="bg1">
                    <a:lumMod val="65000"/>
                  </a:schemeClr>
                </a:solidFill>
              </a:rPr>
              <a:t>Tune</a:t>
            </a:r>
          </a:p>
          <a:p>
            <a:r>
              <a:rPr lang="en-US" sz="2000" dirty="0" smtClean="0">
                <a:solidFill>
                  <a:schemeClr val="bg1">
                    <a:lumMod val="65000"/>
                  </a:schemeClr>
                </a:solidFill>
              </a:rPr>
              <a:t>Machine Protection</a:t>
            </a:r>
            <a:endParaRPr lang="en-US" sz="2000" dirty="0">
              <a:solidFill>
                <a:schemeClr val="bg1">
                  <a:lumMod val="65000"/>
                </a:schemeClr>
              </a:solidFill>
            </a:endParaRPr>
          </a:p>
        </p:txBody>
      </p:sp>
      <p:sp>
        <p:nvSpPr>
          <p:cNvPr id="4" name="Content Placeholder 3"/>
          <p:cNvSpPr>
            <a:spLocks noGrp="1"/>
          </p:cNvSpPr>
          <p:nvPr>
            <p:ph sz="half" idx="2"/>
          </p:nvPr>
        </p:nvSpPr>
        <p:spPr>
          <a:ln>
            <a:solidFill>
              <a:schemeClr val="accent1"/>
            </a:solidFill>
          </a:ln>
        </p:spPr>
        <p:txBody>
          <a:bodyPr/>
          <a:lstStyle/>
          <a:p>
            <a:pPr marL="0" indent="0">
              <a:spcAft>
                <a:spcPts val="600"/>
              </a:spcAft>
              <a:buNone/>
            </a:pPr>
            <a:endParaRPr lang="en-US" sz="2400" dirty="0" smtClean="0"/>
          </a:p>
          <a:p>
            <a:r>
              <a:rPr lang="en-US" sz="2000" dirty="0" smtClean="0">
                <a:solidFill>
                  <a:schemeClr val="bg1">
                    <a:lumMod val="65000"/>
                  </a:schemeClr>
                </a:solidFill>
              </a:rPr>
              <a:t>Orbit (Bunch-by-Bunch)</a:t>
            </a:r>
          </a:p>
          <a:p>
            <a:r>
              <a:rPr lang="en-US" sz="2000" dirty="0" smtClean="0">
                <a:solidFill>
                  <a:schemeClr val="bg1">
                    <a:lumMod val="65000"/>
                  </a:schemeClr>
                </a:solidFill>
              </a:rPr>
              <a:t>Steering</a:t>
            </a:r>
          </a:p>
          <a:p>
            <a:r>
              <a:rPr lang="en-US" sz="2000" dirty="0"/>
              <a:t>Precise Beam Position in Undulators (&lt; 1 </a:t>
            </a:r>
            <a:r>
              <a:rPr lang="en-US" sz="2000" dirty="0">
                <a:latin typeface="Symbol" pitchFamily="18" charset="2"/>
              </a:rPr>
              <a:t>m</a:t>
            </a:r>
            <a:r>
              <a:rPr lang="en-US" sz="2000" dirty="0"/>
              <a:t>m)</a:t>
            </a:r>
          </a:p>
          <a:p>
            <a:r>
              <a:rPr lang="en-US" sz="2000" dirty="0" smtClean="0"/>
              <a:t>Feedback </a:t>
            </a:r>
            <a:br>
              <a:rPr lang="en-US" sz="2000" dirty="0" smtClean="0"/>
            </a:br>
            <a:r>
              <a:rPr lang="en-US" sz="2000" dirty="0" smtClean="0"/>
              <a:t>(Bunch-by-Bunch)</a:t>
            </a:r>
          </a:p>
          <a:p>
            <a:r>
              <a:rPr lang="en-US" sz="2000" dirty="0" smtClean="0"/>
              <a:t>Sub </a:t>
            </a:r>
            <a:r>
              <a:rPr lang="en-US" sz="2000" dirty="0">
                <a:latin typeface="Symbol" pitchFamily="18" charset="2"/>
              </a:rPr>
              <a:t>m</a:t>
            </a:r>
            <a:r>
              <a:rPr lang="en-US" sz="2000" dirty="0"/>
              <a:t>m short and long term stability in </a:t>
            </a:r>
            <a:r>
              <a:rPr lang="en-US" sz="2000" dirty="0" smtClean="0"/>
              <a:t>undulators</a:t>
            </a:r>
          </a:p>
          <a:p>
            <a:endParaRPr lang="en-US" sz="2000" dirty="0">
              <a:solidFill>
                <a:schemeClr val="bg1">
                  <a:lumMod val="65000"/>
                </a:schemeClr>
              </a:solidFill>
            </a:endParaRPr>
          </a:p>
          <a:p>
            <a:r>
              <a:rPr lang="en-US" sz="2000" dirty="0" smtClean="0">
                <a:solidFill>
                  <a:schemeClr val="bg1">
                    <a:lumMod val="65000"/>
                  </a:schemeClr>
                </a:solidFill>
              </a:rPr>
              <a:t>Machine Protection</a:t>
            </a:r>
            <a:endParaRPr lang="en-US" sz="2000" dirty="0">
              <a:solidFill>
                <a:schemeClr val="bg1">
                  <a:lumMod val="65000"/>
                </a:schemeClr>
              </a:solidFill>
            </a:endParaRPr>
          </a:p>
          <a:p>
            <a:endParaRPr lang="en-US" dirty="0"/>
          </a:p>
        </p:txBody>
      </p:sp>
      <p:sp>
        <p:nvSpPr>
          <p:cNvPr id="5" name="TextBox 4"/>
          <p:cNvSpPr txBox="1"/>
          <p:nvPr/>
        </p:nvSpPr>
        <p:spPr>
          <a:xfrm>
            <a:off x="395420" y="971965"/>
            <a:ext cx="7128990" cy="584775"/>
          </a:xfrm>
          <a:prstGeom prst="rect">
            <a:avLst/>
          </a:prstGeom>
          <a:noFill/>
        </p:spPr>
        <p:txBody>
          <a:bodyPr wrap="square" rtlCol="0">
            <a:spAutoFit/>
          </a:bodyPr>
          <a:lstStyle/>
          <a:p>
            <a:r>
              <a:rPr lang="en-US" b="1" dirty="0" smtClean="0"/>
              <a:t>Ring                                                                    </a:t>
            </a:r>
            <a:r>
              <a:rPr lang="en-US" b="1" dirty="0" err="1"/>
              <a:t>L</a:t>
            </a:r>
            <a:r>
              <a:rPr lang="en-US" b="1" dirty="0" err="1" smtClean="0"/>
              <a:t>inac</a:t>
            </a:r>
            <a:endParaRPr lang="en-US" b="1" dirty="0"/>
          </a:p>
          <a:p>
            <a:endParaRPr lang="en-US" dirty="0"/>
          </a:p>
        </p:txBody>
      </p:sp>
    </p:spTree>
    <p:extLst>
      <p:ext uri="{BB962C8B-B14F-4D97-AF65-F5344CB8AC3E}">
        <p14:creationId xmlns:p14="http://schemas.microsoft.com/office/powerpoint/2010/main" val="7750955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Position Monitors (BPMs)</a:t>
            </a:r>
            <a:endParaRPr lang="en-US" dirty="0"/>
          </a:p>
        </p:txBody>
      </p:sp>
      <p:sp>
        <p:nvSpPr>
          <p:cNvPr id="3" name="Content Placeholder 2"/>
          <p:cNvSpPr>
            <a:spLocks noGrp="1"/>
          </p:cNvSpPr>
          <p:nvPr>
            <p:ph sz="half" idx="1"/>
          </p:nvPr>
        </p:nvSpPr>
        <p:spPr>
          <a:xfrm>
            <a:off x="282575" y="977900"/>
            <a:ext cx="4183063" cy="5331500"/>
          </a:xfrm>
          <a:ln>
            <a:solidFill>
              <a:schemeClr val="accent1"/>
            </a:solidFill>
          </a:ln>
        </p:spPr>
        <p:txBody>
          <a:bodyPr/>
          <a:lstStyle/>
          <a:p>
            <a:pPr marL="0" indent="0">
              <a:spcAft>
                <a:spcPts val="0"/>
              </a:spcAft>
              <a:buNone/>
            </a:pPr>
            <a:r>
              <a:rPr lang="en-US" sz="1600" b="1" dirty="0" smtClean="0"/>
              <a:t>PETRAIII</a:t>
            </a:r>
          </a:p>
          <a:p>
            <a:pPr marL="0" indent="0">
              <a:spcAft>
                <a:spcPts val="0"/>
              </a:spcAft>
              <a:buNone/>
            </a:pPr>
            <a:endParaRPr lang="en-US" sz="1600" b="1" dirty="0" smtClean="0"/>
          </a:p>
          <a:p>
            <a:r>
              <a:rPr lang="en-US" sz="2000" dirty="0" smtClean="0"/>
              <a:t> 208 BPMs - various geometries</a:t>
            </a:r>
            <a:endParaRPr lang="en-US" sz="2000" dirty="0"/>
          </a:p>
        </p:txBody>
      </p:sp>
      <p:sp>
        <p:nvSpPr>
          <p:cNvPr id="4" name="Content Placeholder 3"/>
          <p:cNvSpPr>
            <a:spLocks noGrp="1"/>
          </p:cNvSpPr>
          <p:nvPr>
            <p:ph sz="half" idx="2"/>
          </p:nvPr>
        </p:nvSpPr>
        <p:spPr>
          <a:xfrm>
            <a:off x="4618038" y="977900"/>
            <a:ext cx="4184650" cy="5331500"/>
          </a:xfrm>
          <a:ln>
            <a:solidFill>
              <a:schemeClr val="accent1"/>
            </a:solidFill>
          </a:ln>
        </p:spPr>
        <p:txBody>
          <a:bodyPr/>
          <a:lstStyle/>
          <a:p>
            <a:pPr marL="0" indent="0">
              <a:spcAft>
                <a:spcPts val="0"/>
              </a:spcAft>
              <a:buNone/>
            </a:pPr>
            <a:r>
              <a:rPr lang="en-US" sz="1600" b="1" dirty="0" smtClean="0"/>
              <a:t>XFEL</a:t>
            </a:r>
          </a:p>
          <a:p>
            <a:pPr marL="0" indent="0">
              <a:spcAft>
                <a:spcPts val="0"/>
              </a:spcAft>
              <a:buNone/>
            </a:pPr>
            <a:endParaRPr lang="en-US" sz="1600" b="1" dirty="0" smtClean="0"/>
          </a:p>
          <a:p>
            <a:r>
              <a:rPr lang="en-US" sz="2000" dirty="0" smtClean="0"/>
              <a:t> 453 BPMs - various </a:t>
            </a:r>
            <a:r>
              <a:rPr lang="en-US" sz="2000" dirty="0"/>
              <a:t>types</a:t>
            </a:r>
          </a:p>
          <a:p>
            <a:endParaRPr lang="en-US" dirty="0"/>
          </a:p>
        </p:txBody>
      </p:sp>
      <p:pic>
        <p:nvPicPr>
          <p:cNvPr id="5" name="Picture 4"/>
          <p:cNvPicPr>
            <a:picLocks noChangeAspect="1" noChangeArrowheads="1"/>
          </p:cNvPicPr>
          <p:nvPr/>
        </p:nvPicPr>
        <p:blipFill>
          <a:blip r:embed="rId2" cstate="print">
            <a:lum bright="-4000" contrast="48000"/>
            <a:extLst>
              <a:ext uri="{28A0092B-C50C-407E-A947-70E740481C1C}">
                <a14:useLocalDpi xmlns:a14="http://schemas.microsoft.com/office/drawing/2010/main" val="0"/>
              </a:ext>
            </a:extLst>
          </a:blip>
          <a:srcRect/>
          <a:stretch>
            <a:fillRect/>
          </a:stretch>
        </p:blipFill>
        <p:spPr bwMode="auto">
          <a:xfrm rot="16200000">
            <a:off x="6131854" y="4251421"/>
            <a:ext cx="1653732" cy="122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kay\Desktop\Grömitz\xFEL\Montage UHV-FT an Reentrand 10.10.2012\IMG_09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4948" y="4096286"/>
            <a:ext cx="1469189" cy="9679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kay\Desktop\Grömitz\FürKay\20120604-IMG_27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4948" y="1885236"/>
            <a:ext cx="1469189" cy="9800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C:\Users\kay\Desktop\Grömitz\FürKay\20100420-IMG_887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856" y="3014934"/>
            <a:ext cx="1425371" cy="9508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IMG_0066_m1_1200x0900"/>
          <p:cNvPicPr>
            <a:picLocks noChangeAspect="1" noChangeArrowheads="1"/>
          </p:cNvPicPr>
          <p:nvPr/>
        </p:nvPicPr>
        <p:blipFill>
          <a:blip r:embed="rId6" cstate="print">
            <a:lum bright="6000" contrast="10000"/>
            <a:extLst>
              <a:ext uri="{28A0092B-C50C-407E-A947-70E740481C1C}">
                <a14:useLocalDpi xmlns:a14="http://schemas.microsoft.com/office/drawing/2010/main" val="0"/>
              </a:ext>
            </a:extLst>
          </a:blip>
          <a:srcRect l="2126" t="3839" r="4488" b="4961"/>
          <a:stretch>
            <a:fillRect/>
          </a:stretch>
        </p:blipFill>
        <p:spPr bwMode="auto">
          <a:xfrm>
            <a:off x="6345132" y="2298365"/>
            <a:ext cx="1214205" cy="158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noChangeArrowheads="1"/>
          </p:cNvPicPr>
          <p:nvPr/>
        </p:nvPicPr>
        <p:blipFill>
          <a:blip r:embed="rId7" cstate="print">
            <a:lum bright="-6000" contrast="26000"/>
            <a:extLst>
              <a:ext uri="{28A0092B-C50C-407E-A947-70E740481C1C}">
                <a14:useLocalDpi xmlns:a14="http://schemas.microsoft.com/office/drawing/2010/main" val="0"/>
              </a:ext>
            </a:extLst>
          </a:blip>
          <a:srcRect/>
          <a:stretch>
            <a:fillRect/>
          </a:stretch>
        </p:blipFill>
        <p:spPr bwMode="auto">
          <a:xfrm rot="5400000">
            <a:off x="6758162" y="3651780"/>
            <a:ext cx="2904965" cy="117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7644224" y="1925882"/>
            <a:ext cx="1154483" cy="830997"/>
          </a:xfrm>
          <a:prstGeom prst="rect">
            <a:avLst/>
          </a:prstGeom>
          <a:noFill/>
        </p:spPr>
        <p:txBody>
          <a:bodyPr wrap="none" rtlCol="0">
            <a:spAutoFit/>
          </a:bodyPr>
          <a:lstStyle/>
          <a:p>
            <a:r>
              <a:rPr lang="en-US" dirty="0" smtClean="0"/>
              <a:t>1 Modular </a:t>
            </a:r>
          </a:p>
          <a:p>
            <a:r>
              <a:rPr lang="en-US" dirty="0" smtClean="0"/>
              <a:t>BPM unit</a:t>
            </a:r>
          </a:p>
          <a:p>
            <a:r>
              <a:rPr lang="en-US" dirty="0" smtClean="0"/>
              <a:t>„MBU“</a:t>
            </a:r>
            <a:endParaRPr lang="en-US" dirty="0"/>
          </a:p>
        </p:txBody>
      </p:sp>
      <p:sp>
        <p:nvSpPr>
          <p:cNvPr id="19" name="TextBox 18"/>
          <p:cNvSpPr txBox="1"/>
          <p:nvPr/>
        </p:nvSpPr>
        <p:spPr>
          <a:xfrm>
            <a:off x="6269545" y="1787078"/>
            <a:ext cx="1508746" cy="584775"/>
          </a:xfrm>
          <a:prstGeom prst="rect">
            <a:avLst/>
          </a:prstGeom>
          <a:noFill/>
        </p:spPr>
        <p:txBody>
          <a:bodyPr wrap="none" rtlCol="0">
            <a:spAutoFit/>
          </a:bodyPr>
          <a:lstStyle/>
          <a:p>
            <a:r>
              <a:rPr lang="en-US" dirty="0" smtClean="0"/>
              <a:t>few types RF -</a:t>
            </a:r>
          </a:p>
          <a:p>
            <a:r>
              <a:rPr lang="en-US" dirty="0" smtClean="0"/>
              <a:t>Frontends</a:t>
            </a:r>
            <a:endParaRPr lang="en-US" dirty="0"/>
          </a:p>
        </p:txBody>
      </p:sp>
      <p:pic>
        <p:nvPicPr>
          <p:cNvPr id="28" name="Picture 4" descr="C:\Users\kay\Desktop\Grömitz\FürKay\20120705-IMG_367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4947" y="5161378"/>
            <a:ext cx="1469189" cy="98007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7" descr="Monitorklotz geschnitten_alte Achte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8667" y="1830303"/>
            <a:ext cx="1331913" cy="84017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4" descr="Achteckkamm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8667" y="4096286"/>
            <a:ext cx="1331913"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6" descr="BPM-Aufnahme_NW94_kp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8667" y="2889699"/>
            <a:ext cx="1466978" cy="12065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8666" y="5207536"/>
            <a:ext cx="1331913" cy="1338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2178" y="2889699"/>
            <a:ext cx="2517422" cy="1569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1902178" y="2178875"/>
            <a:ext cx="1702710" cy="584775"/>
          </a:xfrm>
          <a:prstGeom prst="rect">
            <a:avLst/>
          </a:prstGeom>
          <a:noFill/>
        </p:spPr>
        <p:txBody>
          <a:bodyPr wrap="none" rtlCol="0">
            <a:spAutoFit/>
          </a:bodyPr>
          <a:lstStyle/>
          <a:p>
            <a:r>
              <a:rPr lang="en-US" dirty="0" smtClean="0"/>
              <a:t>one type of RF -</a:t>
            </a:r>
          </a:p>
          <a:p>
            <a:r>
              <a:rPr lang="en-US" dirty="0" smtClean="0"/>
              <a:t>Front- / Backend</a:t>
            </a:r>
            <a:endParaRPr lang="en-US" dirty="0"/>
          </a:p>
        </p:txBody>
      </p:sp>
      <p:sp>
        <p:nvSpPr>
          <p:cNvPr id="35" name="TextBox 34"/>
          <p:cNvSpPr txBox="1"/>
          <p:nvPr/>
        </p:nvSpPr>
        <p:spPr>
          <a:xfrm>
            <a:off x="1902178" y="4656491"/>
            <a:ext cx="2143536" cy="523220"/>
          </a:xfrm>
          <a:prstGeom prst="rect">
            <a:avLst/>
          </a:prstGeom>
          <a:noFill/>
        </p:spPr>
        <p:txBody>
          <a:bodyPr wrap="none" rtlCol="0">
            <a:spAutoFit/>
          </a:bodyPr>
          <a:lstStyle/>
          <a:p>
            <a:r>
              <a:rPr lang="en-US" sz="1400" b="1" dirty="0" smtClean="0"/>
              <a:t>Max. data rate 130 kHz </a:t>
            </a:r>
            <a:br>
              <a:rPr lang="en-US" sz="1400" b="1" dirty="0" smtClean="0"/>
            </a:br>
            <a:r>
              <a:rPr lang="en-US" sz="1400" b="1" dirty="0" smtClean="0"/>
              <a:t>(turn-by-turn)</a:t>
            </a:r>
            <a:endParaRPr lang="en-US" sz="1400" b="1" dirty="0"/>
          </a:p>
        </p:txBody>
      </p:sp>
      <p:sp>
        <p:nvSpPr>
          <p:cNvPr id="36" name="TextBox 35"/>
          <p:cNvSpPr txBox="1"/>
          <p:nvPr/>
        </p:nvSpPr>
        <p:spPr>
          <a:xfrm>
            <a:off x="6345132" y="5707727"/>
            <a:ext cx="1582484" cy="523220"/>
          </a:xfrm>
          <a:prstGeom prst="rect">
            <a:avLst/>
          </a:prstGeom>
          <a:noFill/>
        </p:spPr>
        <p:txBody>
          <a:bodyPr wrap="none" rtlCol="0">
            <a:spAutoFit/>
          </a:bodyPr>
          <a:lstStyle/>
          <a:p>
            <a:r>
              <a:rPr lang="en-US" sz="1400" b="1" dirty="0" smtClean="0"/>
              <a:t>data rate 5 MHz</a:t>
            </a:r>
            <a:br>
              <a:rPr lang="en-US" sz="1400" b="1" dirty="0" smtClean="0"/>
            </a:br>
            <a:r>
              <a:rPr lang="en-US" sz="1400" b="1" dirty="0" smtClean="0"/>
              <a:t>bunch-by-bunch</a:t>
            </a:r>
            <a:endParaRPr lang="en-US" sz="1400" b="1" dirty="0"/>
          </a:p>
        </p:txBody>
      </p:sp>
    </p:spTree>
    <p:extLst>
      <p:ext uri="{BB962C8B-B14F-4D97-AF65-F5344CB8AC3E}">
        <p14:creationId xmlns:p14="http://schemas.microsoft.com/office/powerpoint/2010/main" val="174733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DESY\Projects done\PETRAIII\BPMs\Vakuum Bilder\BPM Bilder\BPM-Gehaeuse_Ell-66x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7178" y="1470181"/>
            <a:ext cx="2290142" cy="22876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High Precision BPMs</a:t>
            </a:r>
            <a:endParaRPr lang="en-US" dirty="0"/>
          </a:p>
        </p:txBody>
      </p:sp>
      <p:sp>
        <p:nvSpPr>
          <p:cNvPr id="3" name="Content Placeholder 2"/>
          <p:cNvSpPr>
            <a:spLocks noGrp="1"/>
          </p:cNvSpPr>
          <p:nvPr>
            <p:ph sz="half" idx="1"/>
          </p:nvPr>
        </p:nvSpPr>
        <p:spPr>
          <a:xfrm>
            <a:off x="282575" y="977900"/>
            <a:ext cx="4183063" cy="5063989"/>
          </a:xfrm>
          <a:ln>
            <a:solidFill>
              <a:schemeClr val="accent1"/>
            </a:solidFill>
          </a:ln>
        </p:spPr>
        <p:txBody>
          <a:bodyPr/>
          <a:lstStyle/>
          <a:p>
            <a:pPr marL="0" indent="0">
              <a:buNone/>
            </a:pPr>
            <a:r>
              <a:rPr lang="en-US" dirty="0" smtClean="0"/>
              <a:t> </a:t>
            </a:r>
            <a:endParaRPr lang="en-US" dirty="0"/>
          </a:p>
        </p:txBody>
      </p:sp>
      <p:pic>
        <p:nvPicPr>
          <p:cNvPr id="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20" y="1523555"/>
            <a:ext cx="1773238" cy="175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Undulator_Cavity"/>
          <p:cNvPicPr>
            <a:picLocks noChangeAspect="1" noChangeArrowheads="1"/>
          </p:cNvPicPr>
          <p:nvPr/>
        </p:nvPicPr>
        <p:blipFill>
          <a:blip r:embed="rId4">
            <a:extLst>
              <a:ext uri="{28A0092B-C50C-407E-A947-70E740481C1C}">
                <a14:useLocalDpi xmlns:a14="http://schemas.microsoft.com/office/drawing/2010/main" val="0"/>
              </a:ext>
            </a:extLst>
          </a:blip>
          <a:srcRect l="11325" r="-797" b="580"/>
          <a:stretch>
            <a:fillRect/>
          </a:stretch>
        </p:blipFill>
        <p:spPr bwMode="auto">
          <a:xfrm>
            <a:off x="4688153" y="1500977"/>
            <a:ext cx="2060222" cy="205163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4767175" y="3748514"/>
            <a:ext cx="3981714" cy="2345621"/>
            <a:chOff x="4767175" y="3399661"/>
            <a:chExt cx="2917895" cy="2345621"/>
          </a:xfrm>
        </p:grpSpPr>
        <p:pic>
          <p:nvPicPr>
            <p:cNvPr id="11" name="Picture 10" descr="dipole_cavity_signal"/>
            <p:cNvPicPr>
              <a:picLocks noChangeAspect="1" noChangeArrowheads="1"/>
            </p:cNvPicPr>
            <p:nvPr/>
          </p:nvPicPr>
          <p:blipFill>
            <a:blip r:embed="rId5">
              <a:extLst>
                <a:ext uri="{28A0092B-C50C-407E-A947-70E740481C1C}">
                  <a14:useLocalDpi xmlns:a14="http://schemas.microsoft.com/office/drawing/2010/main" val="0"/>
                </a:ext>
              </a:extLst>
            </a:blip>
            <a:srcRect r="34378"/>
            <a:stretch>
              <a:fillRect/>
            </a:stretch>
          </p:blipFill>
          <p:spPr bwMode="auto">
            <a:xfrm>
              <a:off x="4767175" y="3399661"/>
              <a:ext cx="2717359" cy="229337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283998" y="5406728"/>
              <a:ext cx="401072" cy="338554"/>
            </a:xfrm>
            <a:prstGeom prst="rect">
              <a:avLst/>
            </a:prstGeom>
            <a:noFill/>
          </p:spPr>
          <p:txBody>
            <a:bodyPr wrap="none" rtlCol="0">
              <a:spAutoFit/>
            </a:bodyPr>
            <a:lstStyle/>
            <a:p>
              <a:r>
                <a:rPr lang="en-US" dirty="0" smtClean="0"/>
                <a:t>ns</a:t>
              </a:r>
              <a:endParaRPr lang="en-US" dirty="0"/>
            </a:p>
          </p:txBody>
        </p:sp>
      </p:grpSp>
      <p:grpSp>
        <p:nvGrpSpPr>
          <p:cNvPr id="53" name="Group 52"/>
          <p:cNvGrpSpPr/>
          <p:nvPr/>
        </p:nvGrpSpPr>
        <p:grpSpPr>
          <a:xfrm>
            <a:off x="2429729" y="4681279"/>
            <a:ext cx="1964494" cy="1263133"/>
            <a:chOff x="4062413" y="4051722"/>
            <a:chExt cx="4992240" cy="2545761"/>
          </a:xfrm>
        </p:grpSpPr>
        <p:sp>
          <p:nvSpPr>
            <p:cNvPr id="54" name="Rectangle 77"/>
            <p:cNvSpPr>
              <a:spLocks noChangeArrowheads="1"/>
            </p:cNvSpPr>
            <p:nvPr/>
          </p:nvSpPr>
          <p:spPr bwMode="auto">
            <a:xfrm>
              <a:off x="4446588" y="4833909"/>
              <a:ext cx="2366962" cy="1090613"/>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34" charset="0"/>
              </a:endParaRPr>
            </a:p>
          </p:txBody>
        </p:sp>
        <p:sp>
          <p:nvSpPr>
            <p:cNvPr id="55" name="Rectangle 78"/>
            <p:cNvSpPr>
              <a:spLocks noChangeArrowheads="1"/>
            </p:cNvSpPr>
            <p:nvPr/>
          </p:nvSpPr>
          <p:spPr bwMode="auto">
            <a:xfrm flipV="1">
              <a:off x="4451350" y="5754659"/>
              <a:ext cx="554037" cy="169863"/>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189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56" name="Rectangle 79"/>
            <p:cNvSpPr>
              <a:spLocks noChangeArrowheads="1"/>
            </p:cNvSpPr>
            <p:nvPr/>
          </p:nvSpPr>
          <p:spPr bwMode="auto">
            <a:xfrm>
              <a:off x="4452938" y="4833909"/>
              <a:ext cx="554037" cy="168275"/>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54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57" name="Rectangle 80"/>
            <p:cNvSpPr>
              <a:spLocks noChangeArrowheads="1"/>
            </p:cNvSpPr>
            <p:nvPr/>
          </p:nvSpPr>
          <p:spPr bwMode="auto">
            <a:xfrm>
              <a:off x="6259513" y="4832322"/>
              <a:ext cx="554037" cy="168275"/>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54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58" name="Rectangle 81"/>
            <p:cNvSpPr>
              <a:spLocks noChangeArrowheads="1"/>
            </p:cNvSpPr>
            <p:nvPr/>
          </p:nvSpPr>
          <p:spPr bwMode="auto">
            <a:xfrm flipV="1">
              <a:off x="6257925" y="5759422"/>
              <a:ext cx="554037" cy="168275"/>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189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59" name="Rectangle 83"/>
            <p:cNvSpPr>
              <a:spLocks noChangeArrowheads="1"/>
            </p:cNvSpPr>
            <p:nvPr/>
          </p:nvSpPr>
          <p:spPr bwMode="auto">
            <a:xfrm>
              <a:off x="5006975" y="4837836"/>
              <a:ext cx="596463" cy="152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0" name="Rectangle 84"/>
            <p:cNvSpPr>
              <a:spLocks noChangeArrowheads="1"/>
            </p:cNvSpPr>
            <p:nvPr/>
          </p:nvSpPr>
          <p:spPr bwMode="auto">
            <a:xfrm>
              <a:off x="5651156" y="4837836"/>
              <a:ext cx="596463" cy="152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1" name="Rectangle 85"/>
            <p:cNvSpPr>
              <a:spLocks noChangeArrowheads="1"/>
            </p:cNvSpPr>
            <p:nvPr/>
          </p:nvSpPr>
          <p:spPr bwMode="auto">
            <a:xfrm flipV="1">
              <a:off x="5006975" y="5908584"/>
              <a:ext cx="597186" cy="15796"/>
            </a:xfrm>
            <a:prstGeom prst="rect">
              <a:avLst/>
            </a:prstGeom>
            <a:solidFill>
              <a:schemeClr val="accent1"/>
            </a:solidFill>
            <a:ln w="9525">
              <a:solidFill>
                <a:schemeClr val="tx1"/>
              </a:solidFill>
              <a:miter lim="800000"/>
              <a:headEnd/>
              <a:tailEnd/>
            </a:ln>
            <a:effectLst/>
          </p:spPr>
          <p:txBody>
            <a:bodyPr wrap="none" anchor="ctr"/>
            <a:lstStyle/>
            <a:p>
              <a:pPr>
                <a:defRPr/>
              </a:pPr>
              <a:endParaRPr lang="en-US">
                <a:latin typeface="Arial" pitchFamily="34" charset="0"/>
              </a:endParaRPr>
            </a:p>
          </p:txBody>
        </p:sp>
        <p:sp>
          <p:nvSpPr>
            <p:cNvPr id="62" name="Rectangle 86"/>
            <p:cNvSpPr>
              <a:spLocks noChangeArrowheads="1"/>
            </p:cNvSpPr>
            <p:nvPr/>
          </p:nvSpPr>
          <p:spPr bwMode="auto">
            <a:xfrm flipV="1">
              <a:off x="5651156" y="5906891"/>
              <a:ext cx="597186" cy="17489"/>
            </a:xfrm>
            <a:prstGeom prst="rect">
              <a:avLst/>
            </a:prstGeom>
            <a:solidFill>
              <a:schemeClr val="accent1"/>
            </a:solidFill>
            <a:ln w="9525">
              <a:solidFill>
                <a:schemeClr val="tx1"/>
              </a:solidFill>
              <a:miter lim="800000"/>
              <a:headEnd/>
              <a:tailEnd/>
            </a:ln>
            <a:effectLst/>
          </p:spPr>
          <p:txBody>
            <a:bodyPr wrap="none" anchor="ctr"/>
            <a:lstStyle/>
            <a:p>
              <a:pPr>
                <a:defRPr/>
              </a:pPr>
              <a:endParaRPr lang="en-US">
                <a:latin typeface="Arial" pitchFamily="34" charset="0"/>
              </a:endParaRPr>
            </a:p>
          </p:txBody>
        </p:sp>
        <p:sp>
          <p:nvSpPr>
            <p:cNvPr id="63" name="AutoShape 87"/>
            <p:cNvSpPr>
              <a:spLocks noChangeArrowheads="1"/>
            </p:cNvSpPr>
            <p:nvPr/>
          </p:nvSpPr>
          <p:spPr bwMode="auto">
            <a:xfrm flipV="1">
              <a:off x="5609222" y="4174642"/>
              <a:ext cx="38318" cy="798830"/>
            </a:xfrm>
            <a:prstGeom prst="can">
              <a:avLst>
                <a:gd name="adj" fmla="val 99447"/>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64" name="Oval 88"/>
            <p:cNvSpPr>
              <a:spLocks noChangeArrowheads="1"/>
            </p:cNvSpPr>
            <p:nvPr/>
          </p:nvSpPr>
          <p:spPr bwMode="auto">
            <a:xfrm>
              <a:off x="5079997" y="4898763"/>
              <a:ext cx="1095324" cy="106623"/>
            </a:xfrm>
            <a:prstGeom prst="ellipse">
              <a:avLst/>
            </a:prstGeom>
            <a:gradFill rotWithShape="1">
              <a:gsLst>
                <a:gs pos="0">
                  <a:srgbClr val="FFFFCC"/>
                </a:gs>
                <a:gs pos="100000">
                  <a:srgbClr val="FFFFCC">
                    <a:gamma/>
                    <a:shade val="46275"/>
                    <a:invGamma/>
                  </a:srgbClr>
                </a:gs>
              </a:gsLst>
              <a:path path="shape">
                <a:fillToRect l="50000" t="50000" r="50000" b="50000"/>
              </a:path>
            </a:gradFill>
            <a:ln w="9525">
              <a:solidFill>
                <a:schemeClr val="tx1"/>
              </a:solidFill>
              <a:round/>
              <a:headEnd/>
              <a:tailEnd/>
            </a:ln>
            <a:effectLst>
              <a:outerShdw dist="50800" dir="54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65" name="AutoShape 91"/>
            <p:cNvSpPr>
              <a:spLocks noChangeArrowheads="1"/>
            </p:cNvSpPr>
            <p:nvPr/>
          </p:nvSpPr>
          <p:spPr bwMode="auto">
            <a:xfrm rot="5400000">
              <a:off x="5904735" y="3885437"/>
              <a:ext cx="31592" cy="616707"/>
            </a:xfrm>
            <a:prstGeom prst="can">
              <a:avLst>
                <a:gd name="adj" fmla="val 58884"/>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66" name="AutoShape 92"/>
            <p:cNvSpPr>
              <a:spLocks noChangeArrowheads="1"/>
            </p:cNvSpPr>
            <p:nvPr/>
          </p:nvSpPr>
          <p:spPr bwMode="auto">
            <a:xfrm flipV="1">
              <a:off x="6183273" y="4178277"/>
              <a:ext cx="40487" cy="226786"/>
            </a:xfrm>
            <a:prstGeom prst="can">
              <a:avLst>
                <a:gd name="adj" fmla="val 31307"/>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67" name="AutoShape 93"/>
            <p:cNvSpPr>
              <a:spLocks noChangeArrowheads="1"/>
            </p:cNvSpPr>
            <p:nvPr/>
          </p:nvSpPr>
          <p:spPr bwMode="auto">
            <a:xfrm rot="10800000">
              <a:off x="6132664" y="4283966"/>
              <a:ext cx="141705" cy="373464"/>
            </a:xfrm>
            <a:prstGeom prst="can">
              <a:avLst>
                <a:gd name="adj" fmla="val 37747"/>
              </a:avLst>
            </a:prstGeom>
            <a:gradFill rotWithShape="1">
              <a:gsLst>
                <a:gs pos="0">
                  <a:srgbClr val="760000"/>
                </a:gs>
                <a:gs pos="50000">
                  <a:srgbClr val="FF0000"/>
                </a:gs>
                <a:gs pos="100000">
                  <a:srgbClr val="760000"/>
                </a:gs>
              </a:gsLst>
              <a:lin ang="0" scaled="1"/>
            </a:gradFill>
            <a:ln w="9525">
              <a:solidFill>
                <a:schemeClr val="tx1"/>
              </a:solidFill>
              <a:round/>
              <a:headEnd/>
              <a:tailEnd/>
            </a:ln>
          </p:spPr>
          <p:txBody>
            <a:bodyPr wrap="none" anchor="ctr"/>
            <a:lstStyle/>
            <a:p>
              <a:endParaRPr lang="en-US"/>
            </a:p>
          </p:txBody>
        </p:sp>
        <p:sp>
          <p:nvSpPr>
            <p:cNvPr id="68" name="AutoShape 94"/>
            <p:cNvSpPr>
              <a:spLocks noChangeArrowheads="1"/>
            </p:cNvSpPr>
            <p:nvPr/>
          </p:nvSpPr>
          <p:spPr bwMode="auto">
            <a:xfrm flipV="1">
              <a:off x="6181827" y="4606536"/>
              <a:ext cx="42656" cy="114522"/>
            </a:xfrm>
            <a:prstGeom prst="can">
              <a:avLst>
                <a:gd name="adj" fmla="val 54509"/>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grpSp>
          <p:nvGrpSpPr>
            <p:cNvPr id="69" name="Group 95"/>
            <p:cNvGrpSpPr>
              <a:grpSpLocks/>
            </p:cNvGrpSpPr>
            <p:nvPr/>
          </p:nvGrpSpPr>
          <p:grpSpPr bwMode="auto">
            <a:xfrm>
              <a:off x="6061812" y="4710903"/>
              <a:ext cx="291363" cy="76724"/>
              <a:chOff x="3990" y="1256"/>
              <a:chExt cx="403" cy="136"/>
            </a:xfrm>
          </p:grpSpPr>
          <p:sp>
            <p:nvSpPr>
              <p:cNvPr id="182" name="Line 96"/>
              <p:cNvSpPr>
                <a:spLocks noChangeShapeType="1"/>
              </p:cNvSpPr>
              <p:nvPr/>
            </p:nvSpPr>
            <p:spPr bwMode="auto">
              <a:xfrm>
                <a:off x="3990" y="1256"/>
                <a:ext cx="403" cy="0"/>
              </a:xfrm>
              <a:prstGeom prst="line">
                <a:avLst/>
              </a:prstGeom>
              <a:noFill/>
              <a:ln w="19050">
                <a:solidFill>
                  <a:schemeClr val="tx1"/>
                </a:solidFill>
                <a:round/>
                <a:headEnd/>
                <a:tailEnd/>
              </a:ln>
            </p:spPr>
            <p:txBody>
              <a:bodyPr wrap="none" anchor="ctr"/>
              <a:lstStyle/>
              <a:p>
                <a:endParaRPr lang="en-US"/>
              </a:p>
            </p:txBody>
          </p:sp>
          <p:sp>
            <p:nvSpPr>
              <p:cNvPr id="183" name="Line 97"/>
              <p:cNvSpPr>
                <a:spLocks noChangeShapeType="1"/>
              </p:cNvSpPr>
              <p:nvPr/>
            </p:nvSpPr>
            <p:spPr bwMode="auto">
              <a:xfrm>
                <a:off x="4063" y="1301"/>
                <a:ext cx="257" cy="0"/>
              </a:xfrm>
              <a:prstGeom prst="line">
                <a:avLst/>
              </a:prstGeom>
              <a:noFill/>
              <a:ln w="19050">
                <a:solidFill>
                  <a:schemeClr val="tx1"/>
                </a:solidFill>
                <a:round/>
                <a:headEnd/>
                <a:tailEnd/>
              </a:ln>
            </p:spPr>
            <p:txBody>
              <a:bodyPr wrap="none" anchor="ctr"/>
              <a:lstStyle/>
              <a:p>
                <a:endParaRPr lang="en-US"/>
              </a:p>
            </p:txBody>
          </p:sp>
          <p:sp>
            <p:nvSpPr>
              <p:cNvPr id="184" name="Line 98"/>
              <p:cNvSpPr>
                <a:spLocks noChangeShapeType="1"/>
              </p:cNvSpPr>
              <p:nvPr/>
            </p:nvSpPr>
            <p:spPr bwMode="auto">
              <a:xfrm>
                <a:off x="4164" y="1392"/>
                <a:ext cx="56" cy="0"/>
              </a:xfrm>
              <a:prstGeom prst="line">
                <a:avLst/>
              </a:prstGeom>
              <a:noFill/>
              <a:ln w="19050">
                <a:solidFill>
                  <a:schemeClr val="tx1"/>
                </a:solidFill>
                <a:round/>
                <a:headEnd/>
                <a:tailEnd/>
              </a:ln>
            </p:spPr>
            <p:txBody>
              <a:bodyPr wrap="none" anchor="ctr"/>
              <a:lstStyle/>
              <a:p>
                <a:endParaRPr lang="en-US"/>
              </a:p>
            </p:txBody>
          </p:sp>
          <p:sp>
            <p:nvSpPr>
              <p:cNvPr id="185" name="Line 99"/>
              <p:cNvSpPr>
                <a:spLocks noChangeShapeType="1"/>
              </p:cNvSpPr>
              <p:nvPr/>
            </p:nvSpPr>
            <p:spPr bwMode="auto">
              <a:xfrm>
                <a:off x="4112" y="1346"/>
                <a:ext cx="160" cy="0"/>
              </a:xfrm>
              <a:prstGeom prst="line">
                <a:avLst/>
              </a:prstGeom>
              <a:noFill/>
              <a:ln w="19050">
                <a:solidFill>
                  <a:schemeClr val="tx1"/>
                </a:solidFill>
                <a:round/>
                <a:headEnd/>
                <a:tailEnd/>
              </a:ln>
            </p:spPr>
            <p:txBody>
              <a:bodyPr wrap="none" anchor="ctr"/>
              <a:lstStyle/>
              <a:p>
                <a:endParaRPr lang="en-US"/>
              </a:p>
            </p:txBody>
          </p:sp>
        </p:grpSp>
        <p:sp>
          <p:nvSpPr>
            <p:cNvPr id="70" name="AutoShape 87"/>
            <p:cNvSpPr>
              <a:spLocks noChangeArrowheads="1"/>
            </p:cNvSpPr>
            <p:nvPr/>
          </p:nvSpPr>
          <p:spPr bwMode="auto">
            <a:xfrm flipV="1">
              <a:off x="5613986" y="5798653"/>
              <a:ext cx="38318" cy="798830"/>
            </a:xfrm>
            <a:prstGeom prst="can">
              <a:avLst>
                <a:gd name="adj" fmla="val 99447"/>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grpSp>
          <p:nvGrpSpPr>
            <p:cNvPr id="71" name="Group 70"/>
            <p:cNvGrpSpPr/>
            <p:nvPr/>
          </p:nvGrpSpPr>
          <p:grpSpPr>
            <a:xfrm flipV="1">
              <a:off x="5616921" y="5982982"/>
              <a:ext cx="740998" cy="609632"/>
              <a:chOff x="4197700" y="4801885"/>
              <a:chExt cx="740998" cy="609632"/>
            </a:xfrm>
          </p:grpSpPr>
          <p:sp>
            <p:nvSpPr>
              <p:cNvPr id="173" name="AutoShape 91"/>
              <p:cNvSpPr>
                <a:spLocks noChangeArrowheads="1"/>
              </p:cNvSpPr>
              <p:nvPr/>
            </p:nvSpPr>
            <p:spPr bwMode="auto">
              <a:xfrm rot="5400000">
                <a:off x="4490258" y="4509327"/>
                <a:ext cx="31592" cy="616707"/>
              </a:xfrm>
              <a:prstGeom prst="can">
                <a:avLst>
                  <a:gd name="adj" fmla="val 58884"/>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174" name="AutoShape 92"/>
              <p:cNvSpPr>
                <a:spLocks noChangeArrowheads="1"/>
              </p:cNvSpPr>
              <p:nvPr/>
            </p:nvSpPr>
            <p:spPr bwMode="auto">
              <a:xfrm flipV="1">
                <a:off x="4768796" y="4802167"/>
                <a:ext cx="40487" cy="226786"/>
              </a:xfrm>
              <a:prstGeom prst="can">
                <a:avLst>
                  <a:gd name="adj" fmla="val 31307"/>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175" name="AutoShape 93"/>
              <p:cNvSpPr>
                <a:spLocks noChangeArrowheads="1"/>
              </p:cNvSpPr>
              <p:nvPr/>
            </p:nvSpPr>
            <p:spPr bwMode="auto">
              <a:xfrm rot="10800000">
                <a:off x="4718187" y="4907856"/>
                <a:ext cx="141705" cy="373464"/>
              </a:xfrm>
              <a:prstGeom prst="can">
                <a:avLst>
                  <a:gd name="adj" fmla="val 37747"/>
                </a:avLst>
              </a:prstGeom>
              <a:gradFill rotWithShape="1">
                <a:gsLst>
                  <a:gs pos="0">
                    <a:srgbClr val="760000"/>
                  </a:gs>
                  <a:gs pos="50000">
                    <a:srgbClr val="FF0000"/>
                  </a:gs>
                  <a:gs pos="100000">
                    <a:srgbClr val="760000"/>
                  </a:gs>
                </a:gsLst>
                <a:lin ang="0" scaled="1"/>
              </a:gradFill>
              <a:ln w="9525">
                <a:solidFill>
                  <a:schemeClr val="tx1"/>
                </a:solidFill>
                <a:round/>
                <a:headEnd/>
                <a:tailEnd/>
              </a:ln>
            </p:spPr>
            <p:txBody>
              <a:bodyPr wrap="none" anchor="ctr"/>
              <a:lstStyle/>
              <a:p>
                <a:endParaRPr lang="en-US"/>
              </a:p>
            </p:txBody>
          </p:sp>
          <p:sp>
            <p:nvSpPr>
              <p:cNvPr id="176" name="AutoShape 94"/>
              <p:cNvSpPr>
                <a:spLocks noChangeArrowheads="1"/>
              </p:cNvSpPr>
              <p:nvPr/>
            </p:nvSpPr>
            <p:spPr bwMode="auto">
              <a:xfrm flipV="1">
                <a:off x="4767350" y="5230426"/>
                <a:ext cx="42656" cy="114522"/>
              </a:xfrm>
              <a:prstGeom prst="can">
                <a:avLst>
                  <a:gd name="adj" fmla="val 54509"/>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grpSp>
            <p:nvGrpSpPr>
              <p:cNvPr id="177" name="Group 95"/>
              <p:cNvGrpSpPr>
                <a:grpSpLocks/>
              </p:cNvGrpSpPr>
              <p:nvPr/>
            </p:nvGrpSpPr>
            <p:grpSpPr bwMode="auto">
              <a:xfrm>
                <a:off x="4647335" y="5334793"/>
                <a:ext cx="291363" cy="76724"/>
                <a:chOff x="3990" y="1256"/>
                <a:chExt cx="403" cy="136"/>
              </a:xfrm>
            </p:grpSpPr>
            <p:sp>
              <p:nvSpPr>
                <p:cNvPr id="178" name="Line 96"/>
                <p:cNvSpPr>
                  <a:spLocks noChangeShapeType="1"/>
                </p:cNvSpPr>
                <p:nvPr/>
              </p:nvSpPr>
              <p:spPr bwMode="auto">
                <a:xfrm>
                  <a:off x="3990" y="1256"/>
                  <a:ext cx="403" cy="0"/>
                </a:xfrm>
                <a:prstGeom prst="line">
                  <a:avLst/>
                </a:prstGeom>
                <a:noFill/>
                <a:ln w="19050">
                  <a:solidFill>
                    <a:schemeClr val="tx1"/>
                  </a:solidFill>
                  <a:round/>
                  <a:headEnd/>
                  <a:tailEnd/>
                </a:ln>
              </p:spPr>
              <p:txBody>
                <a:bodyPr wrap="none" anchor="ctr"/>
                <a:lstStyle/>
                <a:p>
                  <a:endParaRPr lang="en-US"/>
                </a:p>
              </p:txBody>
            </p:sp>
            <p:sp>
              <p:nvSpPr>
                <p:cNvPr id="179" name="Line 97"/>
                <p:cNvSpPr>
                  <a:spLocks noChangeShapeType="1"/>
                </p:cNvSpPr>
                <p:nvPr/>
              </p:nvSpPr>
              <p:spPr bwMode="auto">
                <a:xfrm>
                  <a:off x="4063" y="1301"/>
                  <a:ext cx="257" cy="0"/>
                </a:xfrm>
                <a:prstGeom prst="line">
                  <a:avLst/>
                </a:prstGeom>
                <a:noFill/>
                <a:ln w="19050">
                  <a:solidFill>
                    <a:schemeClr val="tx1"/>
                  </a:solidFill>
                  <a:round/>
                  <a:headEnd/>
                  <a:tailEnd/>
                </a:ln>
              </p:spPr>
              <p:txBody>
                <a:bodyPr wrap="none" anchor="ctr"/>
                <a:lstStyle/>
                <a:p>
                  <a:endParaRPr lang="en-US"/>
                </a:p>
              </p:txBody>
            </p:sp>
            <p:sp>
              <p:nvSpPr>
                <p:cNvPr id="180" name="Line 98"/>
                <p:cNvSpPr>
                  <a:spLocks noChangeShapeType="1"/>
                </p:cNvSpPr>
                <p:nvPr/>
              </p:nvSpPr>
              <p:spPr bwMode="auto">
                <a:xfrm>
                  <a:off x="4164" y="1392"/>
                  <a:ext cx="56" cy="0"/>
                </a:xfrm>
                <a:prstGeom prst="line">
                  <a:avLst/>
                </a:prstGeom>
                <a:noFill/>
                <a:ln w="19050">
                  <a:solidFill>
                    <a:schemeClr val="tx1"/>
                  </a:solidFill>
                  <a:round/>
                  <a:headEnd/>
                  <a:tailEnd/>
                </a:ln>
              </p:spPr>
              <p:txBody>
                <a:bodyPr wrap="none" anchor="ctr"/>
                <a:lstStyle/>
                <a:p>
                  <a:endParaRPr lang="en-US"/>
                </a:p>
              </p:txBody>
            </p:sp>
            <p:sp>
              <p:nvSpPr>
                <p:cNvPr id="181" name="Line 99"/>
                <p:cNvSpPr>
                  <a:spLocks noChangeShapeType="1"/>
                </p:cNvSpPr>
                <p:nvPr/>
              </p:nvSpPr>
              <p:spPr bwMode="auto">
                <a:xfrm>
                  <a:off x="4112" y="1346"/>
                  <a:ext cx="160" cy="0"/>
                </a:xfrm>
                <a:prstGeom prst="line">
                  <a:avLst/>
                </a:prstGeom>
                <a:noFill/>
                <a:ln w="19050">
                  <a:solidFill>
                    <a:schemeClr val="tx1"/>
                  </a:solidFill>
                  <a:round/>
                  <a:headEnd/>
                  <a:tailEnd/>
                </a:ln>
              </p:spPr>
              <p:txBody>
                <a:bodyPr wrap="none" anchor="ctr"/>
                <a:lstStyle/>
                <a:p>
                  <a:endParaRPr lang="en-US"/>
                </a:p>
              </p:txBody>
            </p:sp>
          </p:grpSp>
        </p:grpSp>
        <p:sp>
          <p:nvSpPr>
            <p:cNvPr id="72" name="Oval 90"/>
            <p:cNvSpPr>
              <a:spLocks noChangeArrowheads="1"/>
            </p:cNvSpPr>
            <p:nvPr/>
          </p:nvSpPr>
          <p:spPr bwMode="auto">
            <a:xfrm flipV="1">
              <a:off x="5079997" y="5756264"/>
              <a:ext cx="1095324" cy="106623"/>
            </a:xfrm>
            <a:prstGeom prst="ellipse">
              <a:avLst/>
            </a:prstGeom>
            <a:gradFill rotWithShape="1">
              <a:gsLst>
                <a:gs pos="0">
                  <a:srgbClr val="FFFFCC"/>
                </a:gs>
                <a:gs pos="100000">
                  <a:srgbClr val="FFFFCC">
                    <a:gamma/>
                    <a:shade val="46275"/>
                    <a:invGamma/>
                  </a:srgbClr>
                </a:gs>
              </a:gsLst>
              <a:path path="shape">
                <a:fillToRect l="50000" t="50000" r="50000" b="50000"/>
              </a:path>
            </a:gradFill>
            <a:ln w="9525" algn="ctr">
              <a:solidFill>
                <a:schemeClr val="tx1"/>
              </a:solidFill>
              <a:round/>
              <a:headEnd/>
              <a:tailEnd/>
            </a:ln>
            <a:effectLst>
              <a:outerShdw dist="50800" dir="189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73" name="Freeform 214"/>
            <p:cNvSpPr>
              <a:spLocks/>
            </p:cNvSpPr>
            <p:nvPr/>
          </p:nvSpPr>
          <p:spPr bwMode="auto">
            <a:xfrm>
              <a:off x="7017908" y="4051722"/>
              <a:ext cx="937878" cy="948632"/>
            </a:xfrm>
            <a:custGeom>
              <a:avLst/>
              <a:gdLst>
                <a:gd name="T0" fmla="*/ 0 w 1110"/>
                <a:gd name="T1" fmla="*/ 564 h 1045"/>
                <a:gd name="T2" fmla="*/ 213 w 1110"/>
                <a:gd name="T3" fmla="*/ 549 h 1045"/>
                <a:gd name="T4" fmla="*/ 393 w 1110"/>
                <a:gd name="T5" fmla="*/ 66 h 1045"/>
                <a:gd name="T6" fmla="*/ 546 w 1110"/>
                <a:gd name="T7" fmla="*/ 942 h 1045"/>
                <a:gd name="T8" fmla="*/ 714 w 1110"/>
                <a:gd name="T9" fmla="*/ 687 h 1045"/>
                <a:gd name="T10" fmla="*/ 828 w 1110"/>
                <a:gd name="T11" fmla="*/ 606 h 1045"/>
                <a:gd name="T12" fmla="*/ 1110 w 1110"/>
                <a:gd name="T13" fmla="*/ 567 h 1045"/>
                <a:gd name="T14" fmla="*/ 0 60000 65536"/>
                <a:gd name="T15" fmla="*/ 0 60000 65536"/>
                <a:gd name="T16" fmla="*/ 0 60000 65536"/>
                <a:gd name="T17" fmla="*/ 0 60000 65536"/>
                <a:gd name="T18" fmla="*/ 0 60000 65536"/>
                <a:gd name="T19" fmla="*/ 0 60000 65536"/>
                <a:gd name="T20" fmla="*/ 0 60000 65536"/>
                <a:gd name="T21" fmla="*/ 0 w 1110"/>
                <a:gd name="T22" fmla="*/ 0 h 1045"/>
                <a:gd name="T23" fmla="*/ 1110 w 1110"/>
                <a:gd name="T24" fmla="*/ 1045 h 10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0" h="1045">
                  <a:moveTo>
                    <a:pt x="0" y="564"/>
                  </a:moveTo>
                  <a:cubicBezTo>
                    <a:pt x="87" y="561"/>
                    <a:pt x="120" y="573"/>
                    <a:pt x="213" y="549"/>
                  </a:cubicBezTo>
                  <a:cubicBezTo>
                    <a:pt x="306" y="525"/>
                    <a:pt x="337" y="0"/>
                    <a:pt x="393" y="66"/>
                  </a:cubicBezTo>
                  <a:cubicBezTo>
                    <a:pt x="449" y="132"/>
                    <a:pt x="493" y="839"/>
                    <a:pt x="546" y="942"/>
                  </a:cubicBezTo>
                  <a:cubicBezTo>
                    <a:pt x="599" y="1045"/>
                    <a:pt x="667" y="743"/>
                    <a:pt x="714" y="687"/>
                  </a:cubicBezTo>
                  <a:cubicBezTo>
                    <a:pt x="761" y="631"/>
                    <a:pt x="762" y="626"/>
                    <a:pt x="828" y="606"/>
                  </a:cubicBezTo>
                  <a:cubicBezTo>
                    <a:pt x="894" y="586"/>
                    <a:pt x="1056" y="577"/>
                    <a:pt x="1110" y="567"/>
                  </a:cubicBezTo>
                </a:path>
              </a:pathLst>
            </a:custGeom>
            <a:noFill/>
            <a:ln w="19050">
              <a:solidFill>
                <a:srgbClr val="00FFFF"/>
              </a:solidFill>
              <a:round/>
              <a:headEnd/>
              <a:tailEnd/>
            </a:ln>
          </p:spPr>
          <p:txBody>
            <a:bodyPr wrap="none" anchor="ctr"/>
            <a:lstStyle/>
            <a:p>
              <a:endParaRPr lang="en-US"/>
            </a:p>
          </p:txBody>
        </p:sp>
        <p:sp>
          <p:nvSpPr>
            <p:cNvPr id="74" name="Freeform 214"/>
            <p:cNvSpPr>
              <a:spLocks/>
            </p:cNvSpPr>
            <p:nvPr/>
          </p:nvSpPr>
          <p:spPr bwMode="auto">
            <a:xfrm>
              <a:off x="7002350" y="5943519"/>
              <a:ext cx="937878" cy="564524"/>
            </a:xfrm>
            <a:custGeom>
              <a:avLst/>
              <a:gdLst>
                <a:gd name="T0" fmla="*/ 0 w 1110"/>
                <a:gd name="T1" fmla="*/ 564 h 1045"/>
                <a:gd name="T2" fmla="*/ 213 w 1110"/>
                <a:gd name="T3" fmla="*/ 549 h 1045"/>
                <a:gd name="T4" fmla="*/ 393 w 1110"/>
                <a:gd name="T5" fmla="*/ 66 h 1045"/>
                <a:gd name="T6" fmla="*/ 546 w 1110"/>
                <a:gd name="T7" fmla="*/ 942 h 1045"/>
                <a:gd name="T8" fmla="*/ 714 w 1110"/>
                <a:gd name="T9" fmla="*/ 687 h 1045"/>
                <a:gd name="T10" fmla="*/ 828 w 1110"/>
                <a:gd name="T11" fmla="*/ 606 h 1045"/>
                <a:gd name="T12" fmla="*/ 1110 w 1110"/>
                <a:gd name="T13" fmla="*/ 567 h 1045"/>
                <a:gd name="T14" fmla="*/ 0 60000 65536"/>
                <a:gd name="T15" fmla="*/ 0 60000 65536"/>
                <a:gd name="T16" fmla="*/ 0 60000 65536"/>
                <a:gd name="T17" fmla="*/ 0 60000 65536"/>
                <a:gd name="T18" fmla="*/ 0 60000 65536"/>
                <a:gd name="T19" fmla="*/ 0 60000 65536"/>
                <a:gd name="T20" fmla="*/ 0 60000 65536"/>
                <a:gd name="T21" fmla="*/ 0 w 1110"/>
                <a:gd name="T22" fmla="*/ 0 h 1045"/>
                <a:gd name="T23" fmla="*/ 1110 w 1110"/>
                <a:gd name="T24" fmla="*/ 1045 h 10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0" h="1045">
                  <a:moveTo>
                    <a:pt x="0" y="564"/>
                  </a:moveTo>
                  <a:cubicBezTo>
                    <a:pt x="87" y="561"/>
                    <a:pt x="120" y="573"/>
                    <a:pt x="213" y="549"/>
                  </a:cubicBezTo>
                  <a:cubicBezTo>
                    <a:pt x="306" y="525"/>
                    <a:pt x="337" y="0"/>
                    <a:pt x="393" y="66"/>
                  </a:cubicBezTo>
                  <a:cubicBezTo>
                    <a:pt x="449" y="132"/>
                    <a:pt x="493" y="839"/>
                    <a:pt x="546" y="942"/>
                  </a:cubicBezTo>
                  <a:cubicBezTo>
                    <a:pt x="599" y="1045"/>
                    <a:pt x="667" y="743"/>
                    <a:pt x="714" y="687"/>
                  </a:cubicBezTo>
                  <a:cubicBezTo>
                    <a:pt x="761" y="631"/>
                    <a:pt x="762" y="626"/>
                    <a:pt x="828" y="606"/>
                  </a:cubicBezTo>
                  <a:cubicBezTo>
                    <a:pt x="894" y="586"/>
                    <a:pt x="1056" y="577"/>
                    <a:pt x="1110" y="567"/>
                  </a:cubicBezTo>
                </a:path>
              </a:pathLst>
            </a:custGeom>
            <a:noFill/>
            <a:ln w="19050">
              <a:solidFill>
                <a:srgbClr val="00FFFF"/>
              </a:solidFill>
              <a:round/>
              <a:headEnd/>
              <a:tailEnd/>
            </a:ln>
          </p:spPr>
          <p:txBody>
            <a:bodyPr wrap="none" anchor="ctr"/>
            <a:lstStyle/>
            <a:p>
              <a:endParaRPr lang="en-US"/>
            </a:p>
          </p:txBody>
        </p:sp>
        <p:cxnSp>
          <p:nvCxnSpPr>
            <p:cNvPr id="75" name="Straight Connector 74"/>
            <p:cNvCxnSpPr/>
            <p:nvPr/>
          </p:nvCxnSpPr>
          <p:spPr bwMode="auto">
            <a:xfrm>
              <a:off x="4062413" y="5372092"/>
              <a:ext cx="2952750" cy="0"/>
            </a:xfrm>
            <a:prstGeom prst="line">
              <a:avLst/>
            </a:pr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9525" cap="flat" cmpd="sng" algn="ctr">
              <a:solidFill>
                <a:schemeClr val="bg1"/>
              </a:solidFill>
              <a:prstDash val="dash"/>
              <a:round/>
              <a:headEnd type="none" w="med" len="med"/>
              <a:tailEnd type="none" w="med" len="med"/>
            </a:ln>
            <a:effectLst/>
          </p:spPr>
        </p:cxnSp>
        <p:cxnSp>
          <p:nvCxnSpPr>
            <p:cNvPr id="76" name="Straight Connector 75"/>
            <p:cNvCxnSpPr/>
            <p:nvPr/>
          </p:nvCxnSpPr>
          <p:spPr bwMode="auto">
            <a:xfrm>
              <a:off x="4195763" y="5233978"/>
              <a:ext cx="2952750" cy="0"/>
            </a:xfrm>
            <a:prstGeom prst="line">
              <a:avLst/>
            </a:pr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9525" cap="flat" cmpd="sng" algn="ctr">
              <a:solidFill>
                <a:schemeClr val="bg1"/>
              </a:solidFill>
              <a:prstDash val="dash"/>
              <a:round/>
              <a:headEnd type="none" w="med" len="med"/>
              <a:tailEnd type="none" w="med" len="med"/>
            </a:ln>
            <a:effectLst/>
          </p:spPr>
        </p:cxnSp>
        <p:grpSp>
          <p:nvGrpSpPr>
            <p:cNvPr id="77" name="Group 28"/>
            <p:cNvGrpSpPr>
              <a:grpSpLocks/>
            </p:cNvGrpSpPr>
            <p:nvPr/>
          </p:nvGrpSpPr>
          <p:grpSpPr bwMode="auto">
            <a:xfrm>
              <a:off x="5224465" y="5137149"/>
              <a:ext cx="719136" cy="192086"/>
              <a:chOff x="1722" y="11792"/>
              <a:chExt cx="3025" cy="772"/>
            </a:xfrm>
          </p:grpSpPr>
          <p:grpSp>
            <p:nvGrpSpPr>
              <p:cNvPr id="85" name="Group 29"/>
              <p:cNvGrpSpPr>
                <a:grpSpLocks/>
              </p:cNvGrpSpPr>
              <p:nvPr/>
            </p:nvGrpSpPr>
            <p:grpSpPr bwMode="auto">
              <a:xfrm>
                <a:off x="2011" y="11792"/>
                <a:ext cx="2736" cy="772"/>
                <a:chOff x="2011" y="11792"/>
                <a:chExt cx="2736" cy="772"/>
              </a:xfrm>
            </p:grpSpPr>
            <p:sp>
              <p:nvSpPr>
                <p:cNvPr id="95" name="Freeform 30"/>
                <p:cNvSpPr>
                  <a:spLocks/>
                </p:cNvSpPr>
                <p:nvPr/>
              </p:nvSpPr>
              <p:spPr bwMode="auto">
                <a:xfrm>
                  <a:off x="2011" y="11792"/>
                  <a:ext cx="2736" cy="768"/>
                </a:xfrm>
                <a:custGeom>
                  <a:avLst/>
                  <a:gdLst/>
                  <a:ahLst/>
                  <a:cxnLst>
                    <a:cxn ang="0">
                      <a:pos x="0" y="1218"/>
                    </a:cxn>
                    <a:cxn ang="0">
                      <a:pos x="1776" y="786"/>
                    </a:cxn>
                    <a:cxn ang="0">
                      <a:pos x="4028" y="0"/>
                    </a:cxn>
                    <a:cxn ang="0">
                      <a:pos x="6336" y="786"/>
                    </a:cxn>
                    <a:cxn ang="0">
                      <a:pos x="8112" y="1218"/>
                    </a:cxn>
                    <a:cxn ang="0">
                      <a:pos x="6339" y="1648"/>
                    </a:cxn>
                    <a:cxn ang="0">
                      <a:pos x="4028" y="2428"/>
                    </a:cxn>
                    <a:cxn ang="0">
                      <a:pos x="1776" y="1650"/>
                    </a:cxn>
                    <a:cxn ang="0">
                      <a:pos x="0" y="1218"/>
                    </a:cxn>
                  </a:cxnLst>
                  <a:rect l="0" t="0" r="r" b="b"/>
                  <a:pathLst>
                    <a:path w="8112" h="2428">
                      <a:moveTo>
                        <a:pt x="0" y="1218"/>
                      </a:moveTo>
                      <a:cubicBezTo>
                        <a:pt x="156" y="1188"/>
                        <a:pt x="856" y="1130"/>
                        <a:pt x="1776" y="786"/>
                      </a:cubicBezTo>
                      <a:cubicBezTo>
                        <a:pt x="2696" y="442"/>
                        <a:pt x="3268" y="0"/>
                        <a:pt x="4028" y="0"/>
                      </a:cubicBezTo>
                      <a:cubicBezTo>
                        <a:pt x="4788" y="0"/>
                        <a:pt x="5690" y="547"/>
                        <a:pt x="6336" y="786"/>
                      </a:cubicBezTo>
                      <a:cubicBezTo>
                        <a:pt x="6982" y="1025"/>
                        <a:pt x="7979" y="1218"/>
                        <a:pt x="8112" y="1218"/>
                      </a:cubicBezTo>
                      <a:cubicBezTo>
                        <a:pt x="7972" y="1254"/>
                        <a:pt x="7019" y="1448"/>
                        <a:pt x="6339" y="1648"/>
                      </a:cubicBezTo>
                      <a:cubicBezTo>
                        <a:pt x="5658" y="1850"/>
                        <a:pt x="4788" y="2428"/>
                        <a:pt x="4028" y="2428"/>
                      </a:cubicBezTo>
                      <a:cubicBezTo>
                        <a:pt x="3268" y="2428"/>
                        <a:pt x="2447" y="1852"/>
                        <a:pt x="1776" y="1650"/>
                      </a:cubicBezTo>
                      <a:cubicBezTo>
                        <a:pt x="1228" y="1385"/>
                        <a:pt x="149" y="1247"/>
                        <a:pt x="0" y="1218"/>
                      </a:cubicBezTo>
                      <a:close/>
                    </a:path>
                  </a:pathLst>
                </a:custGeom>
                <a:gradFill rotWithShape="1">
                  <a:gsLst>
                    <a:gs pos="0">
                      <a:srgbClr val="4D0808"/>
                    </a:gs>
                    <a:gs pos="30000">
                      <a:srgbClr val="FF0300"/>
                    </a:gs>
                    <a:gs pos="55000">
                      <a:srgbClr val="FF7A00"/>
                    </a:gs>
                    <a:gs pos="100000">
                      <a:srgbClr val="FFF200"/>
                    </a:gs>
                  </a:gsLst>
                  <a:path path="rect">
                    <a:fillToRect l="50000" t="50000" r="50000" b="50000"/>
                  </a:path>
                </a:gradFill>
                <a:ln w="9525">
                  <a:noFill/>
                  <a:round/>
                  <a:headEnd/>
                  <a:tailEnd/>
                </a:ln>
                <a:effectLst>
                  <a:outerShdw dist="35921" dir="2700000" algn="ctr" rotWithShape="0">
                    <a:srgbClr val="808080">
                      <a:alpha val="50000"/>
                    </a:srgbClr>
                  </a:outerShdw>
                </a:effectLst>
              </p:spPr>
              <p:txBody>
                <a:bodyPr vert="wordArtVert" lIns="28800" tIns="18000" anchor="ctr" anchorCtr="0">
                  <a:noAutofit/>
                </a:bodyPr>
                <a:lstStyle/>
                <a:p>
                  <a:pPr>
                    <a:defRPr/>
                  </a:pPr>
                  <a:endParaRPr lang="en-US" sz="200">
                    <a:latin typeface="Arial" pitchFamily="34" charset="0"/>
                  </a:endParaRPr>
                </a:p>
              </p:txBody>
            </p:sp>
            <p:sp>
              <p:nvSpPr>
                <p:cNvPr id="96" name="Oval 31"/>
                <p:cNvSpPr>
                  <a:spLocks noChangeAspect="1" noChangeArrowheads="1"/>
                </p:cNvSpPr>
                <p:nvPr/>
              </p:nvSpPr>
              <p:spPr bwMode="auto">
                <a:xfrm>
                  <a:off x="2578" y="12111"/>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97" name="Oval 32"/>
                <p:cNvSpPr>
                  <a:spLocks noChangeAspect="1" noChangeArrowheads="1"/>
                </p:cNvSpPr>
                <p:nvPr/>
              </p:nvSpPr>
              <p:spPr bwMode="auto">
                <a:xfrm>
                  <a:off x="2528" y="1220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98" name="Oval 33"/>
                <p:cNvSpPr>
                  <a:spLocks noChangeAspect="1" noChangeArrowheads="1"/>
                </p:cNvSpPr>
                <p:nvPr/>
              </p:nvSpPr>
              <p:spPr bwMode="auto">
                <a:xfrm>
                  <a:off x="2804" y="12187"/>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99" name="Oval 34"/>
                <p:cNvSpPr>
                  <a:spLocks noChangeAspect="1" noChangeArrowheads="1"/>
                </p:cNvSpPr>
                <p:nvPr/>
              </p:nvSpPr>
              <p:spPr bwMode="auto">
                <a:xfrm>
                  <a:off x="2885" y="1195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00" name="Oval 35"/>
                <p:cNvSpPr>
                  <a:spLocks noChangeAspect="1" noChangeArrowheads="1"/>
                </p:cNvSpPr>
                <p:nvPr/>
              </p:nvSpPr>
              <p:spPr bwMode="auto">
                <a:xfrm>
                  <a:off x="2902" y="12080"/>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01" name="Oval 36"/>
                <p:cNvSpPr>
                  <a:spLocks noChangeAspect="1" noChangeArrowheads="1"/>
                </p:cNvSpPr>
                <p:nvPr/>
              </p:nvSpPr>
              <p:spPr bwMode="auto">
                <a:xfrm>
                  <a:off x="2998"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02" name="Oval 37"/>
                <p:cNvSpPr>
                  <a:spLocks noChangeAspect="1" noChangeArrowheads="1"/>
                </p:cNvSpPr>
                <p:nvPr/>
              </p:nvSpPr>
              <p:spPr bwMode="auto">
                <a:xfrm>
                  <a:off x="3079" y="1220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03" name="Oval 38"/>
                <p:cNvSpPr>
                  <a:spLocks noChangeAspect="1" noChangeArrowheads="1"/>
                </p:cNvSpPr>
                <p:nvPr/>
              </p:nvSpPr>
              <p:spPr bwMode="auto">
                <a:xfrm>
                  <a:off x="3161" y="11867"/>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04" name="Oval 39"/>
                <p:cNvSpPr>
                  <a:spLocks noChangeAspect="1" noChangeArrowheads="1"/>
                </p:cNvSpPr>
                <p:nvPr/>
              </p:nvSpPr>
              <p:spPr bwMode="auto">
                <a:xfrm>
                  <a:off x="3290" y="1185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05" name="Oval 40"/>
                <p:cNvSpPr>
                  <a:spLocks noChangeAspect="1" noChangeArrowheads="1"/>
                </p:cNvSpPr>
                <p:nvPr/>
              </p:nvSpPr>
              <p:spPr bwMode="auto">
                <a:xfrm>
                  <a:off x="3209" y="12445"/>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06" name="Oval 41"/>
                <p:cNvSpPr>
                  <a:spLocks noChangeAspect="1" noChangeArrowheads="1"/>
                </p:cNvSpPr>
                <p:nvPr/>
              </p:nvSpPr>
              <p:spPr bwMode="auto">
                <a:xfrm>
                  <a:off x="2463"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dirty="0">
                      <a:solidFill>
                        <a:schemeClr val="bg1"/>
                      </a:solidFill>
                      <a:latin typeface="Arial" pitchFamily="34" charset="0"/>
                    </a:rPr>
                    <a:t>+</a:t>
                  </a:r>
                </a:p>
              </p:txBody>
            </p:sp>
            <p:sp>
              <p:nvSpPr>
                <p:cNvPr id="107" name="Oval 42"/>
                <p:cNvSpPr>
                  <a:spLocks noChangeAspect="1" noChangeArrowheads="1"/>
                </p:cNvSpPr>
                <p:nvPr/>
              </p:nvSpPr>
              <p:spPr bwMode="auto">
                <a:xfrm>
                  <a:off x="2772"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08" name="Oval 43"/>
                <p:cNvSpPr>
                  <a:spLocks noChangeAspect="1" noChangeArrowheads="1"/>
                </p:cNvSpPr>
                <p:nvPr/>
              </p:nvSpPr>
              <p:spPr bwMode="auto">
                <a:xfrm>
                  <a:off x="2837" y="12278"/>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09" name="Oval 44"/>
                <p:cNvSpPr>
                  <a:spLocks noChangeAspect="1" noChangeArrowheads="1"/>
                </p:cNvSpPr>
                <p:nvPr/>
              </p:nvSpPr>
              <p:spPr bwMode="auto">
                <a:xfrm>
                  <a:off x="2707" y="12262"/>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10" name="Oval 45"/>
                <p:cNvSpPr>
                  <a:spLocks noChangeAspect="1" noChangeArrowheads="1"/>
                </p:cNvSpPr>
                <p:nvPr/>
              </p:nvSpPr>
              <p:spPr bwMode="auto">
                <a:xfrm>
                  <a:off x="2998" y="11913"/>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11" name="Oval 46"/>
                <p:cNvSpPr>
                  <a:spLocks noChangeAspect="1" noChangeArrowheads="1"/>
                </p:cNvSpPr>
                <p:nvPr/>
              </p:nvSpPr>
              <p:spPr bwMode="auto">
                <a:xfrm>
                  <a:off x="3031" y="12111"/>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dirty="0">
                      <a:solidFill>
                        <a:schemeClr val="bg1"/>
                      </a:solidFill>
                      <a:latin typeface="Arial" pitchFamily="34" charset="0"/>
                    </a:rPr>
                    <a:t>+</a:t>
                  </a:r>
                </a:p>
              </p:txBody>
            </p:sp>
            <p:sp>
              <p:nvSpPr>
                <p:cNvPr id="112" name="Oval 47"/>
                <p:cNvSpPr>
                  <a:spLocks noChangeAspect="1" noChangeArrowheads="1"/>
                </p:cNvSpPr>
                <p:nvPr/>
              </p:nvSpPr>
              <p:spPr bwMode="auto">
                <a:xfrm>
                  <a:off x="3096" y="11945"/>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dirty="0">
                      <a:solidFill>
                        <a:schemeClr val="bg1"/>
                      </a:solidFill>
                      <a:latin typeface="Arial" pitchFamily="34" charset="0"/>
                    </a:rPr>
                    <a:t>+</a:t>
                  </a:r>
                </a:p>
              </p:txBody>
            </p:sp>
            <p:sp>
              <p:nvSpPr>
                <p:cNvPr id="113" name="Oval 48"/>
                <p:cNvSpPr>
                  <a:spLocks noChangeAspect="1" noChangeArrowheads="1"/>
                </p:cNvSpPr>
                <p:nvPr/>
              </p:nvSpPr>
              <p:spPr bwMode="auto">
                <a:xfrm>
                  <a:off x="3242" y="1195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dirty="0">
                      <a:solidFill>
                        <a:schemeClr val="bg1"/>
                      </a:solidFill>
                      <a:latin typeface="Arial" pitchFamily="34" charset="0"/>
                    </a:rPr>
                    <a:t>+</a:t>
                  </a:r>
                </a:p>
              </p:txBody>
            </p:sp>
            <p:sp>
              <p:nvSpPr>
                <p:cNvPr id="114" name="Oval 49"/>
                <p:cNvSpPr>
                  <a:spLocks noChangeAspect="1" noChangeArrowheads="1"/>
                </p:cNvSpPr>
                <p:nvPr/>
              </p:nvSpPr>
              <p:spPr bwMode="auto">
                <a:xfrm>
                  <a:off x="3242" y="12339"/>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15" name="Oval 50"/>
                <p:cNvSpPr>
                  <a:spLocks noChangeAspect="1" noChangeArrowheads="1"/>
                </p:cNvSpPr>
                <p:nvPr/>
              </p:nvSpPr>
              <p:spPr bwMode="auto">
                <a:xfrm>
                  <a:off x="2415" y="1217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16" name="Oval 51"/>
                <p:cNvSpPr>
                  <a:spLocks noChangeAspect="1" noChangeArrowheads="1"/>
                </p:cNvSpPr>
                <p:nvPr/>
              </p:nvSpPr>
              <p:spPr bwMode="auto">
                <a:xfrm>
                  <a:off x="2217" y="1213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dirty="0">
                      <a:solidFill>
                        <a:schemeClr val="bg1"/>
                      </a:solidFill>
                      <a:latin typeface="Arial" pitchFamily="34" charset="0"/>
                    </a:rPr>
                    <a:t>+</a:t>
                  </a:r>
                </a:p>
              </p:txBody>
            </p:sp>
            <p:sp>
              <p:nvSpPr>
                <p:cNvPr id="117" name="Oval 52"/>
                <p:cNvSpPr>
                  <a:spLocks noChangeAspect="1" noChangeArrowheads="1"/>
                </p:cNvSpPr>
                <p:nvPr/>
              </p:nvSpPr>
              <p:spPr bwMode="auto">
                <a:xfrm>
                  <a:off x="2772"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18" name="Oval 53"/>
                <p:cNvSpPr>
                  <a:spLocks noChangeAspect="1" noChangeArrowheads="1"/>
                </p:cNvSpPr>
                <p:nvPr/>
              </p:nvSpPr>
              <p:spPr bwMode="auto">
                <a:xfrm>
                  <a:off x="2933" y="12187"/>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dirty="0">
                      <a:solidFill>
                        <a:schemeClr val="bg1"/>
                      </a:solidFill>
                      <a:latin typeface="Arial" pitchFamily="34" charset="0"/>
                    </a:rPr>
                    <a:t>+</a:t>
                  </a:r>
                </a:p>
              </p:txBody>
            </p:sp>
            <p:sp>
              <p:nvSpPr>
                <p:cNvPr id="119" name="Oval 54"/>
                <p:cNvSpPr>
                  <a:spLocks noChangeAspect="1" noChangeArrowheads="1"/>
                </p:cNvSpPr>
                <p:nvPr/>
              </p:nvSpPr>
              <p:spPr bwMode="auto">
                <a:xfrm>
                  <a:off x="2983" y="12262"/>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20" name="Oval 55"/>
                <p:cNvSpPr>
                  <a:spLocks noChangeAspect="1" noChangeArrowheads="1"/>
                </p:cNvSpPr>
                <p:nvPr/>
              </p:nvSpPr>
              <p:spPr bwMode="auto">
                <a:xfrm>
                  <a:off x="3079" y="1239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21" name="Oval 56"/>
                <p:cNvSpPr>
                  <a:spLocks noChangeAspect="1" noChangeArrowheads="1"/>
                </p:cNvSpPr>
                <p:nvPr/>
              </p:nvSpPr>
              <p:spPr bwMode="auto">
                <a:xfrm>
                  <a:off x="3192" y="12141"/>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22" name="Oval 57"/>
                <p:cNvSpPr>
                  <a:spLocks noChangeAspect="1" noChangeArrowheads="1"/>
                </p:cNvSpPr>
                <p:nvPr/>
              </p:nvSpPr>
              <p:spPr bwMode="auto">
                <a:xfrm>
                  <a:off x="3209" y="12246"/>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23" name="Oval 58"/>
                <p:cNvSpPr>
                  <a:spLocks noChangeAspect="1" noChangeArrowheads="1"/>
                </p:cNvSpPr>
                <p:nvPr/>
              </p:nvSpPr>
              <p:spPr bwMode="auto">
                <a:xfrm>
                  <a:off x="3387" y="11913"/>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24" name="Oval 59"/>
                <p:cNvSpPr>
                  <a:spLocks noChangeAspect="1" noChangeArrowheads="1"/>
                </p:cNvSpPr>
                <p:nvPr/>
              </p:nvSpPr>
              <p:spPr bwMode="auto">
                <a:xfrm>
                  <a:off x="3420"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25" name="Oval 60"/>
                <p:cNvSpPr>
                  <a:spLocks noChangeAspect="1" noChangeArrowheads="1"/>
                </p:cNvSpPr>
                <p:nvPr/>
              </p:nvSpPr>
              <p:spPr bwMode="auto">
                <a:xfrm>
                  <a:off x="2335" y="12125"/>
                  <a:ext cx="76"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26" name="Oval 61"/>
                <p:cNvSpPr>
                  <a:spLocks noChangeAspect="1" noChangeArrowheads="1"/>
                </p:cNvSpPr>
                <p:nvPr/>
              </p:nvSpPr>
              <p:spPr bwMode="auto">
                <a:xfrm>
                  <a:off x="2674"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27" name="Oval 62"/>
                <p:cNvSpPr>
                  <a:spLocks noChangeAspect="1" noChangeArrowheads="1"/>
                </p:cNvSpPr>
                <p:nvPr/>
              </p:nvSpPr>
              <p:spPr bwMode="auto">
                <a:xfrm>
                  <a:off x="2674" y="1215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28" name="Oval 63"/>
                <p:cNvSpPr>
                  <a:spLocks noChangeAspect="1" noChangeArrowheads="1"/>
                </p:cNvSpPr>
                <p:nvPr/>
              </p:nvSpPr>
              <p:spPr bwMode="auto">
                <a:xfrm>
                  <a:off x="2950" y="1235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29" name="Oval 64"/>
                <p:cNvSpPr>
                  <a:spLocks noChangeAspect="1" noChangeArrowheads="1"/>
                </p:cNvSpPr>
                <p:nvPr/>
              </p:nvSpPr>
              <p:spPr bwMode="auto">
                <a:xfrm>
                  <a:off x="3096" y="12308"/>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30" name="Oval 65"/>
                <p:cNvSpPr>
                  <a:spLocks noChangeAspect="1" noChangeArrowheads="1"/>
                </p:cNvSpPr>
                <p:nvPr/>
              </p:nvSpPr>
              <p:spPr bwMode="auto">
                <a:xfrm>
                  <a:off x="3144"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dirty="0">
                      <a:solidFill>
                        <a:schemeClr val="bg1"/>
                      </a:solidFill>
                      <a:latin typeface="Arial" pitchFamily="34" charset="0"/>
                    </a:rPr>
                    <a:t>+</a:t>
                  </a:r>
                </a:p>
              </p:txBody>
            </p:sp>
            <p:sp>
              <p:nvSpPr>
                <p:cNvPr id="131" name="Oval 66"/>
                <p:cNvSpPr>
                  <a:spLocks noChangeAspect="1" noChangeArrowheads="1"/>
                </p:cNvSpPr>
                <p:nvPr/>
              </p:nvSpPr>
              <p:spPr bwMode="auto">
                <a:xfrm>
                  <a:off x="3290"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dirty="0">
                      <a:solidFill>
                        <a:schemeClr val="bg1"/>
                      </a:solidFill>
                      <a:latin typeface="Arial" pitchFamily="34" charset="0"/>
                    </a:rPr>
                    <a:t>+</a:t>
                  </a:r>
                </a:p>
              </p:txBody>
            </p:sp>
            <p:sp>
              <p:nvSpPr>
                <p:cNvPr id="132" name="Oval 67"/>
                <p:cNvSpPr>
                  <a:spLocks noChangeAspect="1" noChangeArrowheads="1"/>
                </p:cNvSpPr>
                <p:nvPr/>
              </p:nvSpPr>
              <p:spPr bwMode="auto">
                <a:xfrm>
                  <a:off x="3322" y="12217"/>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dirty="0">
                      <a:solidFill>
                        <a:schemeClr val="bg1"/>
                      </a:solidFill>
                      <a:latin typeface="Arial" pitchFamily="34" charset="0"/>
                    </a:rPr>
                    <a:t>+</a:t>
                  </a:r>
                </a:p>
              </p:txBody>
            </p:sp>
            <p:sp>
              <p:nvSpPr>
                <p:cNvPr id="133" name="Oval 68"/>
                <p:cNvSpPr>
                  <a:spLocks noChangeAspect="1" noChangeArrowheads="1"/>
                </p:cNvSpPr>
                <p:nvPr/>
              </p:nvSpPr>
              <p:spPr bwMode="auto">
                <a:xfrm>
                  <a:off x="3420" y="12490"/>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34" name="Oval 69"/>
                <p:cNvSpPr>
                  <a:spLocks noChangeAspect="1" noChangeArrowheads="1"/>
                </p:cNvSpPr>
                <p:nvPr/>
              </p:nvSpPr>
              <p:spPr bwMode="auto">
                <a:xfrm>
                  <a:off x="3387" y="1239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35" name="Oval 70"/>
                <p:cNvSpPr>
                  <a:spLocks noChangeAspect="1" noChangeArrowheads="1"/>
                </p:cNvSpPr>
                <p:nvPr/>
              </p:nvSpPr>
              <p:spPr bwMode="auto">
                <a:xfrm flipH="1">
                  <a:off x="4149" y="12111"/>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36" name="Oval 71"/>
                <p:cNvSpPr>
                  <a:spLocks noChangeAspect="1" noChangeArrowheads="1"/>
                </p:cNvSpPr>
                <p:nvPr/>
              </p:nvSpPr>
              <p:spPr bwMode="auto">
                <a:xfrm flipH="1">
                  <a:off x="4197" y="1220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37" name="Oval 72"/>
                <p:cNvSpPr>
                  <a:spLocks noChangeAspect="1" noChangeArrowheads="1"/>
                </p:cNvSpPr>
                <p:nvPr/>
              </p:nvSpPr>
              <p:spPr bwMode="auto">
                <a:xfrm flipH="1">
                  <a:off x="3921" y="12187"/>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38" name="Oval 73"/>
                <p:cNvSpPr>
                  <a:spLocks noChangeAspect="1" noChangeArrowheads="1"/>
                </p:cNvSpPr>
                <p:nvPr/>
              </p:nvSpPr>
              <p:spPr bwMode="auto">
                <a:xfrm flipH="1">
                  <a:off x="3840" y="1195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39" name="Oval 74"/>
                <p:cNvSpPr>
                  <a:spLocks noChangeAspect="1" noChangeArrowheads="1"/>
                </p:cNvSpPr>
                <p:nvPr/>
              </p:nvSpPr>
              <p:spPr bwMode="auto">
                <a:xfrm flipH="1">
                  <a:off x="3825" y="12080"/>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40" name="Oval 75"/>
                <p:cNvSpPr>
                  <a:spLocks noChangeAspect="1" noChangeArrowheads="1"/>
                </p:cNvSpPr>
                <p:nvPr/>
              </p:nvSpPr>
              <p:spPr bwMode="auto">
                <a:xfrm flipH="1">
                  <a:off x="3727"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41" name="Oval 76"/>
                <p:cNvSpPr>
                  <a:spLocks noChangeAspect="1" noChangeArrowheads="1"/>
                </p:cNvSpPr>
                <p:nvPr/>
              </p:nvSpPr>
              <p:spPr bwMode="auto">
                <a:xfrm flipH="1">
                  <a:off x="3646" y="12203"/>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42" name="Oval 77"/>
                <p:cNvSpPr>
                  <a:spLocks noChangeAspect="1" noChangeArrowheads="1"/>
                </p:cNvSpPr>
                <p:nvPr/>
              </p:nvSpPr>
              <p:spPr bwMode="auto">
                <a:xfrm flipH="1">
                  <a:off x="3566" y="11867"/>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43" name="Oval 78"/>
                <p:cNvSpPr>
                  <a:spLocks noChangeAspect="1" noChangeArrowheads="1"/>
                </p:cNvSpPr>
                <p:nvPr/>
              </p:nvSpPr>
              <p:spPr bwMode="auto">
                <a:xfrm flipH="1">
                  <a:off x="3403" y="11822"/>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44" name="Oval 79"/>
                <p:cNvSpPr>
                  <a:spLocks noChangeAspect="1" noChangeArrowheads="1"/>
                </p:cNvSpPr>
                <p:nvPr/>
              </p:nvSpPr>
              <p:spPr bwMode="auto">
                <a:xfrm flipH="1">
                  <a:off x="3516" y="12445"/>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45" name="Oval 80"/>
                <p:cNvSpPr>
                  <a:spLocks noChangeAspect="1" noChangeArrowheads="1"/>
                </p:cNvSpPr>
                <p:nvPr/>
              </p:nvSpPr>
              <p:spPr bwMode="auto">
                <a:xfrm flipH="1">
                  <a:off x="4262"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46" name="Oval 81"/>
                <p:cNvSpPr>
                  <a:spLocks noChangeAspect="1" noChangeArrowheads="1"/>
                </p:cNvSpPr>
                <p:nvPr/>
              </p:nvSpPr>
              <p:spPr bwMode="auto">
                <a:xfrm flipH="1">
                  <a:off x="3953"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47" name="Oval 82"/>
                <p:cNvSpPr>
                  <a:spLocks noChangeAspect="1" noChangeArrowheads="1"/>
                </p:cNvSpPr>
                <p:nvPr/>
              </p:nvSpPr>
              <p:spPr bwMode="auto">
                <a:xfrm flipH="1">
                  <a:off x="3890" y="12278"/>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dirty="0">
                      <a:solidFill>
                        <a:schemeClr val="bg1"/>
                      </a:solidFill>
                      <a:latin typeface="Arial" pitchFamily="34" charset="0"/>
                    </a:rPr>
                    <a:t>+</a:t>
                  </a:r>
                </a:p>
              </p:txBody>
            </p:sp>
            <p:sp>
              <p:nvSpPr>
                <p:cNvPr id="148" name="Oval 83"/>
                <p:cNvSpPr>
                  <a:spLocks noChangeAspect="1" noChangeArrowheads="1"/>
                </p:cNvSpPr>
                <p:nvPr/>
              </p:nvSpPr>
              <p:spPr bwMode="auto">
                <a:xfrm flipH="1">
                  <a:off x="4018" y="12262"/>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dirty="0">
                      <a:solidFill>
                        <a:schemeClr val="bg1"/>
                      </a:solidFill>
                      <a:latin typeface="Arial" pitchFamily="34" charset="0"/>
                    </a:rPr>
                    <a:t>+</a:t>
                  </a:r>
                </a:p>
              </p:txBody>
            </p:sp>
            <p:sp>
              <p:nvSpPr>
                <p:cNvPr id="149" name="Oval 84"/>
                <p:cNvSpPr>
                  <a:spLocks noChangeAspect="1" noChangeArrowheads="1"/>
                </p:cNvSpPr>
                <p:nvPr/>
              </p:nvSpPr>
              <p:spPr bwMode="auto">
                <a:xfrm flipH="1">
                  <a:off x="3727" y="11913"/>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50" name="Oval 85"/>
                <p:cNvSpPr>
                  <a:spLocks noChangeAspect="1" noChangeArrowheads="1"/>
                </p:cNvSpPr>
                <p:nvPr/>
              </p:nvSpPr>
              <p:spPr bwMode="auto">
                <a:xfrm flipH="1">
                  <a:off x="3694" y="12111"/>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51" name="Oval 86"/>
                <p:cNvSpPr>
                  <a:spLocks noChangeAspect="1" noChangeArrowheads="1"/>
                </p:cNvSpPr>
                <p:nvPr/>
              </p:nvSpPr>
              <p:spPr bwMode="auto">
                <a:xfrm flipH="1">
                  <a:off x="3631" y="11945"/>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52" name="Oval 87"/>
                <p:cNvSpPr>
                  <a:spLocks noChangeAspect="1" noChangeArrowheads="1"/>
                </p:cNvSpPr>
                <p:nvPr/>
              </p:nvSpPr>
              <p:spPr bwMode="auto">
                <a:xfrm flipH="1">
                  <a:off x="3485" y="1195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53" name="Oval 88"/>
                <p:cNvSpPr>
                  <a:spLocks noChangeAspect="1" noChangeArrowheads="1"/>
                </p:cNvSpPr>
                <p:nvPr/>
              </p:nvSpPr>
              <p:spPr bwMode="auto">
                <a:xfrm flipH="1">
                  <a:off x="3485" y="12339"/>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dirty="0">
                      <a:solidFill>
                        <a:schemeClr val="bg1"/>
                      </a:solidFill>
                      <a:latin typeface="Arial" pitchFamily="34" charset="0"/>
                    </a:rPr>
                    <a:t>+</a:t>
                  </a:r>
                </a:p>
              </p:txBody>
            </p:sp>
            <p:sp>
              <p:nvSpPr>
                <p:cNvPr id="154" name="Oval 89"/>
                <p:cNvSpPr>
                  <a:spLocks noChangeAspect="1" noChangeArrowheads="1"/>
                </p:cNvSpPr>
                <p:nvPr/>
              </p:nvSpPr>
              <p:spPr bwMode="auto">
                <a:xfrm flipH="1">
                  <a:off x="3355" y="1232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55" name="Oval 90"/>
                <p:cNvSpPr>
                  <a:spLocks noChangeAspect="1" noChangeArrowheads="1"/>
                </p:cNvSpPr>
                <p:nvPr/>
              </p:nvSpPr>
              <p:spPr bwMode="auto">
                <a:xfrm flipH="1">
                  <a:off x="4310" y="1217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56" name="Oval 91"/>
                <p:cNvSpPr>
                  <a:spLocks noChangeAspect="1" noChangeArrowheads="1"/>
                </p:cNvSpPr>
                <p:nvPr/>
              </p:nvSpPr>
              <p:spPr bwMode="auto">
                <a:xfrm flipH="1">
                  <a:off x="4506" y="1213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57" name="Oval 92"/>
                <p:cNvSpPr>
                  <a:spLocks noChangeAspect="1" noChangeArrowheads="1"/>
                </p:cNvSpPr>
                <p:nvPr/>
              </p:nvSpPr>
              <p:spPr bwMode="auto">
                <a:xfrm flipH="1">
                  <a:off x="3953"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58" name="Oval 93"/>
                <p:cNvSpPr>
                  <a:spLocks noChangeAspect="1" noChangeArrowheads="1"/>
                </p:cNvSpPr>
                <p:nvPr/>
              </p:nvSpPr>
              <p:spPr bwMode="auto">
                <a:xfrm flipH="1">
                  <a:off x="3791" y="12187"/>
                  <a:ext cx="79"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dirty="0">
                      <a:solidFill>
                        <a:schemeClr val="bg1"/>
                      </a:solidFill>
                      <a:latin typeface="Arial" pitchFamily="34" charset="0"/>
                    </a:rPr>
                    <a:t>+</a:t>
                  </a:r>
                </a:p>
              </p:txBody>
            </p:sp>
            <p:sp>
              <p:nvSpPr>
                <p:cNvPr id="159" name="Oval 94"/>
                <p:cNvSpPr>
                  <a:spLocks noChangeAspect="1" noChangeArrowheads="1"/>
                </p:cNvSpPr>
                <p:nvPr/>
              </p:nvSpPr>
              <p:spPr bwMode="auto">
                <a:xfrm flipH="1">
                  <a:off x="3744" y="12262"/>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60" name="Oval 95"/>
                <p:cNvSpPr>
                  <a:spLocks noChangeAspect="1" noChangeArrowheads="1"/>
                </p:cNvSpPr>
                <p:nvPr/>
              </p:nvSpPr>
              <p:spPr bwMode="auto">
                <a:xfrm flipH="1">
                  <a:off x="3646" y="1239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61" name="Oval 96"/>
                <p:cNvSpPr>
                  <a:spLocks noChangeAspect="1" noChangeArrowheads="1"/>
                </p:cNvSpPr>
                <p:nvPr/>
              </p:nvSpPr>
              <p:spPr bwMode="auto">
                <a:xfrm flipH="1">
                  <a:off x="3532" y="12141"/>
                  <a:ext cx="79"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62" name="Oval 97"/>
                <p:cNvSpPr>
                  <a:spLocks noChangeAspect="1" noChangeArrowheads="1"/>
                </p:cNvSpPr>
                <p:nvPr/>
              </p:nvSpPr>
              <p:spPr bwMode="auto">
                <a:xfrm flipH="1">
                  <a:off x="3516" y="12246"/>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63" name="Oval 98"/>
                <p:cNvSpPr>
                  <a:spLocks noChangeAspect="1" noChangeArrowheads="1"/>
                </p:cNvSpPr>
                <p:nvPr/>
              </p:nvSpPr>
              <p:spPr bwMode="auto">
                <a:xfrm flipH="1">
                  <a:off x="3338" y="1198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64" name="Oval 99"/>
                <p:cNvSpPr>
                  <a:spLocks noChangeAspect="1" noChangeArrowheads="1"/>
                </p:cNvSpPr>
                <p:nvPr/>
              </p:nvSpPr>
              <p:spPr bwMode="auto">
                <a:xfrm flipH="1">
                  <a:off x="4390" y="1212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65" name="Oval 100"/>
                <p:cNvSpPr>
                  <a:spLocks noChangeAspect="1" noChangeArrowheads="1"/>
                </p:cNvSpPr>
                <p:nvPr/>
              </p:nvSpPr>
              <p:spPr bwMode="auto">
                <a:xfrm flipH="1">
                  <a:off x="4051"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66" name="Oval 101"/>
                <p:cNvSpPr>
                  <a:spLocks noChangeAspect="1" noChangeArrowheads="1"/>
                </p:cNvSpPr>
                <p:nvPr/>
              </p:nvSpPr>
              <p:spPr bwMode="auto">
                <a:xfrm flipH="1">
                  <a:off x="4051" y="1215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67" name="Oval 102"/>
                <p:cNvSpPr>
                  <a:spLocks noChangeAspect="1" noChangeArrowheads="1"/>
                </p:cNvSpPr>
                <p:nvPr/>
              </p:nvSpPr>
              <p:spPr bwMode="auto">
                <a:xfrm flipH="1">
                  <a:off x="3775" y="1235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68" name="Oval 103"/>
                <p:cNvSpPr>
                  <a:spLocks noChangeAspect="1" noChangeArrowheads="1"/>
                </p:cNvSpPr>
                <p:nvPr/>
              </p:nvSpPr>
              <p:spPr bwMode="auto">
                <a:xfrm flipH="1">
                  <a:off x="3631" y="12308"/>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dirty="0">
                      <a:solidFill>
                        <a:schemeClr val="bg1"/>
                      </a:solidFill>
                      <a:latin typeface="Arial" pitchFamily="34" charset="0"/>
                    </a:rPr>
                    <a:t>+</a:t>
                  </a:r>
                </a:p>
              </p:txBody>
            </p:sp>
            <p:sp>
              <p:nvSpPr>
                <p:cNvPr id="169" name="Oval 104"/>
                <p:cNvSpPr>
                  <a:spLocks noChangeAspect="1" noChangeArrowheads="1"/>
                </p:cNvSpPr>
                <p:nvPr/>
              </p:nvSpPr>
              <p:spPr bwMode="auto">
                <a:xfrm flipH="1">
                  <a:off x="3581"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70" name="Oval 105"/>
                <p:cNvSpPr>
                  <a:spLocks noChangeAspect="1" noChangeArrowheads="1"/>
                </p:cNvSpPr>
                <p:nvPr/>
              </p:nvSpPr>
              <p:spPr bwMode="auto">
                <a:xfrm flipH="1">
                  <a:off x="3403" y="1212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sp>
              <p:nvSpPr>
                <p:cNvPr id="171" name="Oval 106"/>
                <p:cNvSpPr>
                  <a:spLocks noChangeAspect="1" noChangeArrowheads="1"/>
                </p:cNvSpPr>
                <p:nvPr/>
              </p:nvSpPr>
              <p:spPr bwMode="auto">
                <a:xfrm flipH="1">
                  <a:off x="3403" y="12246"/>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dirty="0">
                      <a:solidFill>
                        <a:schemeClr val="bg1"/>
                      </a:solidFill>
                      <a:latin typeface="Arial" pitchFamily="34" charset="0"/>
                    </a:rPr>
                    <a:t>+</a:t>
                  </a:r>
                </a:p>
              </p:txBody>
            </p:sp>
            <p:sp>
              <p:nvSpPr>
                <p:cNvPr id="172" name="Oval 107"/>
                <p:cNvSpPr>
                  <a:spLocks noChangeAspect="1" noChangeArrowheads="1"/>
                </p:cNvSpPr>
                <p:nvPr/>
              </p:nvSpPr>
              <p:spPr bwMode="auto">
                <a:xfrm flipH="1">
                  <a:off x="3307" y="12460"/>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200">
                      <a:solidFill>
                        <a:schemeClr val="bg1"/>
                      </a:solidFill>
                      <a:latin typeface="Arial" pitchFamily="34" charset="0"/>
                    </a:rPr>
                    <a:t>+</a:t>
                  </a:r>
                </a:p>
              </p:txBody>
            </p:sp>
          </p:grpSp>
          <p:grpSp>
            <p:nvGrpSpPr>
              <p:cNvPr id="86" name="Group 108"/>
              <p:cNvGrpSpPr>
                <a:grpSpLocks/>
              </p:cNvGrpSpPr>
              <p:nvPr/>
            </p:nvGrpSpPr>
            <p:grpSpPr bwMode="auto">
              <a:xfrm>
                <a:off x="1722" y="11818"/>
                <a:ext cx="1200" cy="720"/>
                <a:chOff x="138" y="6320"/>
                <a:chExt cx="1200" cy="720"/>
              </a:xfrm>
            </p:grpSpPr>
            <p:grpSp>
              <p:nvGrpSpPr>
                <p:cNvPr id="87" name="Group 109"/>
                <p:cNvGrpSpPr>
                  <a:grpSpLocks/>
                </p:cNvGrpSpPr>
                <p:nvPr/>
              </p:nvGrpSpPr>
              <p:grpSpPr bwMode="auto">
                <a:xfrm>
                  <a:off x="138" y="6320"/>
                  <a:ext cx="1200" cy="192"/>
                  <a:chOff x="138" y="6320"/>
                  <a:chExt cx="1200" cy="192"/>
                </a:xfrm>
              </p:grpSpPr>
              <p:sp>
                <p:nvSpPr>
                  <p:cNvPr id="92" name="Line 110"/>
                  <p:cNvSpPr>
                    <a:spLocks noChangeShapeType="1"/>
                  </p:cNvSpPr>
                  <p:nvPr/>
                </p:nvSpPr>
                <p:spPr bwMode="auto">
                  <a:xfrm flipH="1">
                    <a:off x="810" y="6320"/>
                    <a:ext cx="528" cy="0"/>
                  </a:xfrm>
                  <a:prstGeom prst="line">
                    <a:avLst/>
                  </a:prstGeom>
                  <a:noFill/>
                  <a:ln w="9525">
                    <a:solidFill>
                      <a:schemeClr val="tx1"/>
                    </a:solidFill>
                    <a:round/>
                    <a:headEnd/>
                    <a:tailEnd/>
                  </a:ln>
                </p:spPr>
                <p:txBody>
                  <a:bodyPr vert="wordArtVert" lIns="28800" tIns="18000" anchor="ctr" anchorCtr="0">
                    <a:noAutofit/>
                  </a:bodyPr>
                  <a:lstStyle/>
                  <a:p>
                    <a:endParaRPr lang="en-US" sz="200"/>
                  </a:p>
                </p:txBody>
              </p:sp>
              <p:sp>
                <p:nvSpPr>
                  <p:cNvPr id="93" name="Line 111"/>
                  <p:cNvSpPr>
                    <a:spLocks noChangeShapeType="1"/>
                  </p:cNvSpPr>
                  <p:nvPr/>
                </p:nvSpPr>
                <p:spPr bwMode="auto">
                  <a:xfrm flipH="1">
                    <a:off x="474" y="6416"/>
                    <a:ext cx="624" cy="0"/>
                  </a:xfrm>
                  <a:prstGeom prst="line">
                    <a:avLst/>
                  </a:prstGeom>
                  <a:noFill/>
                  <a:ln w="9525">
                    <a:solidFill>
                      <a:schemeClr val="tx1"/>
                    </a:solidFill>
                    <a:round/>
                    <a:headEnd/>
                    <a:tailEnd/>
                  </a:ln>
                </p:spPr>
                <p:txBody>
                  <a:bodyPr vert="wordArtVert" lIns="28800" tIns="18000" anchor="ctr" anchorCtr="0">
                    <a:noAutofit/>
                  </a:bodyPr>
                  <a:lstStyle/>
                  <a:p>
                    <a:endParaRPr lang="en-US" sz="200"/>
                  </a:p>
                </p:txBody>
              </p:sp>
              <p:sp>
                <p:nvSpPr>
                  <p:cNvPr id="94" name="Line 112"/>
                  <p:cNvSpPr>
                    <a:spLocks noChangeShapeType="1"/>
                  </p:cNvSpPr>
                  <p:nvPr/>
                </p:nvSpPr>
                <p:spPr bwMode="auto">
                  <a:xfrm flipH="1">
                    <a:off x="138" y="6512"/>
                    <a:ext cx="588" cy="0"/>
                  </a:xfrm>
                  <a:prstGeom prst="line">
                    <a:avLst/>
                  </a:prstGeom>
                  <a:noFill/>
                  <a:ln w="9525">
                    <a:solidFill>
                      <a:schemeClr val="tx1"/>
                    </a:solidFill>
                    <a:round/>
                    <a:headEnd/>
                    <a:tailEnd/>
                  </a:ln>
                </p:spPr>
                <p:txBody>
                  <a:bodyPr vert="wordArtVert" lIns="28800" tIns="18000" anchor="ctr" anchorCtr="0">
                    <a:noAutofit/>
                  </a:bodyPr>
                  <a:lstStyle/>
                  <a:p>
                    <a:endParaRPr lang="en-US" sz="200"/>
                  </a:p>
                </p:txBody>
              </p:sp>
            </p:grpSp>
            <p:grpSp>
              <p:nvGrpSpPr>
                <p:cNvPr id="88" name="Group 113"/>
                <p:cNvGrpSpPr>
                  <a:grpSpLocks/>
                </p:cNvGrpSpPr>
                <p:nvPr/>
              </p:nvGrpSpPr>
              <p:grpSpPr bwMode="auto">
                <a:xfrm flipV="1">
                  <a:off x="138" y="6848"/>
                  <a:ext cx="1200" cy="192"/>
                  <a:chOff x="138" y="6320"/>
                  <a:chExt cx="1200" cy="192"/>
                </a:xfrm>
              </p:grpSpPr>
              <p:sp>
                <p:nvSpPr>
                  <p:cNvPr id="89" name="Line 114"/>
                  <p:cNvSpPr>
                    <a:spLocks noChangeShapeType="1"/>
                  </p:cNvSpPr>
                  <p:nvPr/>
                </p:nvSpPr>
                <p:spPr bwMode="auto">
                  <a:xfrm flipH="1">
                    <a:off x="810" y="6320"/>
                    <a:ext cx="528" cy="0"/>
                  </a:xfrm>
                  <a:prstGeom prst="line">
                    <a:avLst/>
                  </a:prstGeom>
                  <a:noFill/>
                  <a:ln w="9525">
                    <a:solidFill>
                      <a:schemeClr val="tx1"/>
                    </a:solidFill>
                    <a:round/>
                    <a:headEnd/>
                    <a:tailEnd/>
                  </a:ln>
                </p:spPr>
                <p:txBody>
                  <a:bodyPr vert="wordArtVert" lIns="28800" tIns="18000" anchor="ctr" anchorCtr="0">
                    <a:noAutofit/>
                  </a:bodyPr>
                  <a:lstStyle/>
                  <a:p>
                    <a:endParaRPr lang="en-US" sz="200"/>
                  </a:p>
                </p:txBody>
              </p:sp>
              <p:sp>
                <p:nvSpPr>
                  <p:cNvPr id="90" name="Line 115"/>
                  <p:cNvSpPr>
                    <a:spLocks noChangeShapeType="1"/>
                  </p:cNvSpPr>
                  <p:nvPr/>
                </p:nvSpPr>
                <p:spPr bwMode="auto">
                  <a:xfrm flipH="1">
                    <a:off x="474" y="6416"/>
                    <a:ext cx="624" cy="0"/>
                  </a:xfrm>
                  <a:prstGeom prst="line">
                    <a:avLst/>
                  </a:prstGeom>
                  <a:noFill/>
                  <a:ln w="9525">
                    <a:solidFill>
                      <a:schemeClr val="tx1"/>
                    </a:solidFill>
                    <a:round/>
                    <a:headEnd/>
                    <a:tailEnd/>
                  </a:ln>
                </p:spPr>
                <p:txBody>
                  <a:bodyPr vert="wordArtVert" lIns="28800" tIns="18000" anchor="ctr" anchorCtr="0">
                    <a:noAutofit/>
                  </a:bodyPr>
                  <a:lstStyle/>
                  <a:p>
                    <a:endParaRPr lang="en-US" sz="200"/>
                  </a:p>
                </p:txBody>
              </p:sp>
              <p:sp>
                <p:nvSpPr>
                  <p:cNvPr id="91" name="Line 116"/>
                  <p:cNvSpPr>
                    <a:spLocks noChangeShapeType="1"/>
                  </p:cNvSpPr>
                  <p:nvPr/>
                </p:nvSpPr>
                <p:spPr bwMode="auto">
                  <a:xfrm flipH="1">
                    <a:off x="138" y="6512"/>
                    <a:ext cx="588" cy="0"/>
                  </a:xfrm>
                  <a:prstGeom prst="line">
                    <a:avLst/>
                  </a:prstGeom>
                  <a:noFill/>
                  <a:ln w="9525">
                    <a:solidFill>
                      <a:schemeClr val="tx1"/>
                    </a:solidFill>
                    <a:round/>
                    <a:headEnd/>
                    <a:tailEnd/>
                  </a:ln>
                </p:spPr>
                <p:txBody>
                  <a:bodyPr vert="wordArtVert" lIns="28800" tIns="18000" anchor="ctr" anchorCtr="0">
                    <a:noAutofit/>
                  </a:bodyPr>
                  <a:lstStyle/>
                  <a:p>
                    <a:endParaRPr lang="en-US" sz="200"/>
                  </a:p>
                </p:txBody>
              </p:sp>
            </p:grpSp>
          </p:grpSp>
        </p:grpSp>
        <p:cxnSp>
          <p:nvCxnSpPr>
            <p:cNvPr id="78" name="Straight Arrow Connector 77"/>
            <p:cNvCxnSpPr/>
            <p:nvPr/>
          </p:nvCxnSpPr>
          <p:spPr bwMode="auto">
            <a:xfrm rot="5400000">
              <a:off x="6026944" y="5303041"/>
              <a:ext cx="138112" cy="1588"/>
            </a:xfrm>
            <a:prstGeom prst="straightConnector1">
              <a:avLst/>
            </a:pr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cap="flat" cmpd="sng" algn="ctr">
              <a:solidFill>
                <a:schemeClr val="bg1"/>
              </a:solidFill>
              <a:prstDash val="solid"/>
              <a:round/>
              <a:headEnd type="triangle" w="sm" len="sm"/>
              <a:tailEnd type="triangle" w="sm" len="sm"/>
            </a:ln>
            <a:effectLst/>
          </p:spPr>
        </p:cxnSp>
        <p:sp>
          <p:nvSpPr>
            <p:cNvPr id="79" name="TextBox 78"/>
            <p:cNvSpPr txBox="1"/>
            <p:nvPr/>
          </p:nvSpPr>
          <p:spPr>
            <a:xfrm>
              <a:off x="6115046" y="5157784"/>
              <a:ext cx="147638" cy="276999"/>
            </a:xfrm>
            <a:prstGeom prst="rect">
              <a:avLst/>
            </a:prstGeom>
            <a:noFill/>
          </p:spPr>
          <p:txBody>
            <a:bodyPr wrap="square" rtlCol="0">
              <a:spAutoFit/>
            </a:bodyPr>
            <a:lstStyle/>
            <a:p>
              <a:r>
                <a:rPr lang="en-US" sz="1200" dirty="0" smtClean="0">
                  <a:solidFill>
                    <a:schemeClr val="bg1"/>
                  </a:solidFill>
                </a:rPr>
                <a:t>d</a:t>
              </a:r>
              <a:endParaRPr lang="en-US" sz="1200" dirty="0">
                <a:solidFill>
                  <a:schemeClr val="bg1"/>
                </a:solidFill>
              </a:endParaRPr>
            </a:p>
          </p:txBody>
        </p:sp>
        <p:sp>
          <p:nvSpPr>
            <p:cNvPr id="80" name="Freeform 214"/>
            <p:cNvSpPr>
              <a:spLocks/>
            </p:cNvSpPr>
            <p:nvPr/>
          </p:nvSpPr>
          <p:spPr bwMode="auto">
            <a:xfrm>
              <a:off x="8116775" y="5276851"/>
              <a:ext cx="937878" cy="252412"/>
            </a:xfrm>
            <a:custGeom>
              <a:avLst/>
              <a:gdLst>
                <a:gd name="T0" fmla="*/ 0 w 1110"/>
                <a:gd name="T1" fmla="*/ 564 h 1045"/>
                <a:gd name="T2" fmla="*/ 213 w 1110"/>
                <a:gd name="T3" fmla="*/ 549 h 1045"/>
                <a:gd name="T4" fmla="*/ 393 w 1110"/>
                <a:gd name="T5" fmla="*/ 66 h 1045"/>
                <a:gd name="T6" fmla="*/ 546 w 1110"/>
                <a:gd name="T7" fmla="*/ 942 h 1045"/>
                <a:gd name="T8" fmla="*/ 714 w 1110"/>
                <a:gd name="T9" fmla="*/ 687 h 1045"/>
                <a:gd name="T10" fmla="*/ 828 w 1110"/>
                <a:gd name="T11" fmla="*/ 606 h 1045"/>
                <a:gd name="T12" fmla="*/ 1110 w 1110"/>
                <a:gd name="T13" fmla="*/ 567 h 1045"/>
                <a:gd name="T14" fmla="*/ 0 60000 65536"/>
                <a:gd name="T15" fmla="*/ 0 60000 65536"/>
                <a:gd name="T16" fmla="*/ 0 60000 65536"/>
                <a:gd name="T17" fmla="*/ 0 60000 65536"/>
                <a:gd name="T18" fmla="*/ 0 60000 65536"/>
                <a:gd name="T19" fmla="*/ 0 60000 65536"/>
                <a:gd name="T20" fmla="*/ 0 60000 65536"/>
                <a:gd name="T21" fmla="*/ 0 w 1110"/>
                <a:gd name="T22" fmla="*/ 0 h 1045"/>
                <a:gd name="T23" fmla="*/ 1110 w 1110"/>
                <a:gd name="T24" fmla="*/ 1045 h 10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0" h="1045">
                  <a:moveTo>
                    <a:pt x="0" y="564"/>
                  </a:moveTo>
                  <a:cubicBezTo>
                    <a:pt x="87" y="561"/>
                    <a:pt x="120" y="573"/>
                    <a:pt x="213" y="549"/>
                  </a:cubicBezTo>
                  <a:cubicBezTo>
                    <a:pt x="306" y="525"/>
                    <a:pt x="337" y="0"/>
                    <a:pt x="393" y="66"/>
                  </a:cubicBezTo>
                  <a:cubicBezTo>
                    <a:pt x="449" y="132"/>
                    <a:pt x="493" y="839"/>
                    <a:pt x="546" y="942"/>
                  </a:cubicBezTo>
                  <a:cubicBezTo>
                    <a:pt x="599" y="1045"/>
                    <a:pt x="667" y="743"/>
                    <a:pt x="714" y="687"/>
                  </a:cubicBezTo>
                  <a:cubicBezTo>
                    <a:pt x="761" y="631"/>
                    <a:pt x="762" y="626"/>
                    <a:pt x="828" y="606"/>
                  </a:cubicBezTo>
                  <a:cubicBezTo>
                    <a:pt x="894" y="586"/>
                    <a:pt x="1056" y="577"/>
                    <a:pt x="1110" y="567"/>
                  </a:cubicBezTo>
                </a:path>
              </a:pathLst>
            </a:custGeom>
            <a:noFill/>
            <a:ln w="19050">
              <a:solidFill>
                <a:srgbClr val="00FFFF"/>
              </a:solidFill>
              <a:round/>
              <a:headEnd/>
              <a:tailEnd/>
            </a:ln>
          </p:spPr>
          <p:txBody>
            <a:bodyPr wrap="none" anchor="ctr"/>
            <a:lstStyle/>
            <a:p>
              <a:endParaRPr lang="en-US"/>
            </a:p>
          </p:txBody>
        </p:sp>
      </p:grpSp>
      <p:sp>
        <p:nvSpPr>
          <p:cNvPr id="4" name="Content Placeholder 3"/>
          <p:cNvSpPr>
            <a:spLocks noGrp="1"/>
          </p:cNvSpPr>
          <p:nvPr>
            <p:ph sz="half" idx="2"/>
          </p:nvPr>
        </p:nvSpPr>
        <p:spPr>
          <a:xfrm>
            <a:off x="4618038" y="977900"/>
            <a:ext cx="4203364" cy="5043460"/>
          </a:xfrm>
          <a:ln>
            <a:solidFill>
              <a:schemeClr val="accent1"/>
            </a:solidFill>
          </a:ln>
        </p:spPr>
        <p:txBody>
          <a:bodyPr/>
          <a:lstStyle/>
          <a:p>
            <a:pPr marL="0" indent="0">
              <a:buNone/>
            </a:pPr>
            <a:r>
              <a:rPr lang="en-US" dirty="0" smtClean="0"/>
              <a:t> </a:t>
            </a:r>
            <a:endParaRPr lang="en-US" dirty="0"/>
          </a:p>
        </p:txBody>
      </p:sp>
      <p:pic>
        <p:nvPicPr>
          <p:cNvPr id="49" name="Picture 2" descr="C:\Documents and Settings\dnoelle\Desktop\An E-Mail\20091007-IMG_4063.jpg"/>
          <p:cNvPicPr>
            <a:picLocks noChangeAspect="1" noChangeArrowheads="1"/>
          </p:cNvPicPr>
          <p:nvPr/>
        </p:nvPicPr>
        <p:blipFill>
          <a:blip r:embed="rId6">
            <a:extLst>
              <a:ext uri="{28A0092B-C50C-407E-A947-70E740481C1C}">
                <a14:useLocalDpi xmlns:a14="http://schemas.microsoft.com/office/drawing/2010/main" val="0"/>
              </a:ext>
            </a:extLst>
          </a:blip>
          <a:srcRect l="22897" t="4781" r="14972" b="4588"/>
          <a:stretch>
            <a:fillRect/>
          </a:stretch>
        </p:blipFill>
        <p:spPr bwMode="auto">
          <a:xfrm>
            <a:off x="6770953" y="1579534"/>
            <a:ext cx="2050449" cy="1995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42077" y="1052392"/>
            <a:ext cx="6406298" cy="338554"/>
          </a:xfrm>
          <a:prstGeom prst="rect">
            <a:avLst/>
          </a:prstGeom>
          <a:noFill/>
        </p:spPr>
        <p:txBody>
          <a:bodyPr wrap="square" rtlCol="0">
            <a:spAutoFit/>
          </a:bodyPr>
          <a:lstStyle/>
          <a:p>
            <a:r>
              <a:rPr lang="en-US" b="1" dirty="0" smtClean="0"/>
              <a:t>PETRA.: Buttons                                                 XFEL: Cavity</a:t>
            </a:r>
            <a:endParaRPr lang="en-US" b="1" dirty="0"/>
          </a:p>
        </p:txBody>
      </p:sp>
      <p:sp>
        <p:nvSpPr>
          <p:cNvPr id="6" name="TextBox 5"/>
          <p:cNvSpPr txBox="1"/>
          <p:nvPr/>
        </p:nvSpPr>
        <p:spPr>
          <a:xfrm>
            <a:off x="320549" y="5799938"/>
            <a:ext cx="1612942" cy="246221"/>
          </a:xfrm>
          <a:prstGeom prst="rect">
            <a:avLst/>
          </a:prstGeom>
          <a:noFill/>
        </p:spPr>
        <p:txBody>
          <a:bodyPr wrap="none" rtlCol="0">
            <a:spAutoFit/>
          </a:bodyPr>
          <a:lstStyle/>
          <a:p>
            <a:r>
              <a:rPr lang="en-US" sz="1000" dirty="0"/>
              <a:t>courtesy</a:t>
            </a:r>
            <a:r>
              <a:rPr lang="en-US" sz="1000" dirty="0" smtClean="0"/>
              <a:t> R. Jones-CERN</a:t>
            </a:r>
            <a:endParaRPr lang="en-US" sz="1000" dirty="0"/>
          </a:p>
        </p:txBody>
      </p:sp>
      <p:sp>
        <p:nvSpPr>
          <p:cNvPr id="8" name="TextBox 7"/>
          <p:cNvSpPr txBox="1"/>
          <p:nvPr/>
        </p:nvSpPr>
        <p:spPr>
          <a:xfrm>
            <a:off x="7164360" y="4214938"/>
            <a:ext cx="1569660" cy="276999"/>
          </a:xfrm>
          <a:prstGeom prst="rect">
            <a:avLst/>
          </a:prstGeom>
          <a:noFill/>
        </p:spPr>
        <p:txBody>
          <a:bodyPr wrap="none" rtlCol="0">
            <a:spAutoFit/>
          </a:bodyPr>
          <a:lstStyle/>
          <a:p>
            <a:r>
              <a:rPr lang="en-US" sz="1200" dirty="0" smtClean="0"/>
              <a:t>Amplitude ~ position</a:t>
            </a:r>
            <a:endParaRPr lang="en-US" sz="1200" dirty="0"/>
          </a:p>
        </p:txBody>
      </p:sp>
      <p:pic>
        <p:nvPicPr>
          <p:cNvPr id="18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797" y="3527701"/>
            <a:ext cx="2727986" cy="1153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34797" y="4702902"/>
            <a:ext cx="1731308" cy="553998"/>
          </a:xfrm>
          <a:prstGeom prst="rect">
            <a:avLst/>
          </a:prstGeom>
          <a:noFill/>
        </p:spPr>
        <p:txBody>
          <a:bodyPr wrap="none" rtlCol="0">
            <a:spAutoFit/>
          </a:bodyPr>
          <a:lstStyle/>
          <a:p>
            <a:r>
              <a:rPr lang="en-US" sz="1400" b="1" dirty="0" smtClean="0"/>
              <a:t>PETRA IV Buttons</a:t>
            </a:r>
          </a:p>
          <a:p>
            <a:r>
              <a:rPr lang="en-US" sz="1400" b="1" dirty="0" smtClean="0"/>
              <a:t>(Simulation</a:t>
            </a:r>
            <a:r>
              <a:rPr lang="en-US" dirty="0" smtClean="0"/>
              <a:t>)</a:t>
            </a:r>
            <a:endParaRPr lang="de-DE" dirty="0"/>
          </a:p>
        </p:txBody>
      </p:sp>
      <p:sp>
        <p:nvSpPr>
          <p:cNvPr id="12" name="TextBox 11"/>
          <p:cNvSpPr txBox="1"/>
          <p:nvPr/>
        </p:nvSpPr>
        <p:spPr>
          <a:xfrm>
            <a:off x="3489500" y="5154459"/>
            <a:ext cx="608949" cy="338554"/>
          </a:xfrm>
          <a:prstGeom prst="rect">
            <a:avLst/>
          </a:prstGeom>
          <a:noFill/>
        </p:spPr>
        <p:txBody>
          <a:bodyPr wrap="none" rtlCol="0">
            <a:spAutoFit/>
          </a:bodyPr>
          <a:lstStyle/>
          <a:p>
            <a:r>
              <a:rPr lang="en-US" dirty="0" smtClean="0"/>
              <a:t>Diff=</a:t>
            </a:r>
            <a:endParaRPr lang="de-DE" dirty="0"/>
          </a:p>
        </p:txBody>
      </p:sp>
    </p:spTree>
    <p:extLst>
      <p:ext uri="{BB962C8B-B14F-4D97-AF65-F5344CB8AC3E}">
        <p14:creationId xmlns:p14="http://schemas.microsoft.com/office/powerpoint/2010/main" val="355217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Precision BPMs</a:t>
            </a:r>
            <a:endParaRPr lang="en-US" dirty="0"/>
          </a:p>
        </p:txBody>
      </p:sp>
      <p:sp>
        <p:nvSpPr>
          <p:cNvPr id="3" name="Content Placeholder 2"/>
          <p:cNvSpPr>
            <a:spLocks noGrp="1"/>
          </p:cNvSpPr>
          <p:nvPr>
            <p:ph sz="half" idx="1"/>
          </p:nvPr>
        </p:nvSpPr>
        <p:spPr>
          <a:xfrm>
            <a:off x="282575" y="977900"/>
            <a:ext cx="4183063" cy="5063989"/>
          </a:xfrm>
          <a:ln>
            <a:solidFill>
              <a:schemeClr val="accent1"/>
            </a:solidFill>
          </a:ln>
        </p:spPr>
        <p:txBody>
          <a:bodyPr/>
          <a:lstStyle/>
          <a:p>
            <a:pPr marL="0" indent="0">
              <a:buNone/>
            </a:pPr>
            <a:r>
              <a:rPr lang="en-US" dirty="0" smtClean="0"/>
              <a:t> </a:t>
            </a:r>
            <a:endParaRPr lang="en-US" dirty="0"/>
          </a:p>
        </p:txBody>
      </p:sp>
      <p:grpSp>
        <p:nvGrpSpPr>
          <p:cNvPr id="30" name="Group 29"/>
          <p:cNvGrpSpPr/>
          <p:nvPr/>
        </p:nvGrpSpPr>
        <p:grpSpPr>
          <a:xfrm>
            <a:off x="4737583" y="1367929"/>
            <a:ext cx="3981714" cy="2345621"/>
            <a:chOff x="4767175" y="3399661"/>
            <a:chExt cx="2917895" cy="2345621"/>
          </a:xfrm>
        </p:grpSpPr>
        <p:pic>
          <p:nvPicPr>
            <p:cNvPr id="11" name="Picture 10" descr="dipole_cavity_signal"/>
            <p:cNvPicPr>
              <a:picLocks noChangeAspect="1" noChangeArrowheads="1"/>
            </p:cNvPicPr>
            <p:nvPr/>
          </p:nvPicPr>
          <p:blipFill>
            <a:blip r:embed="rId2">
              <a:extLst>
                <a:ext uri="{28A0092B-C50C-407E-A947-70E740481C1C}">
                  <a14:useLocalDpi xmlns:a14="http://schemas.microsoft.com/office/drawing/2010/main" val="0"/>
                </a:ext>
              </a:extLst>
            </a:blip>
            <a:srcRect r="34378"/>
            <a:stretch>
              <a:fillRect/>
            </a:stretch>
          </p:blipFill>
          <p:spPr bwMode="auto">
            <a:xfrm>
              <a:off x="4767175" y="3399661"/>
              <a:ext cx="2717359" cy="229337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283998" y="5406728"/>
              <a:ext cx="401072" cy="338554"/>
            </a:xfrm>
            <a:prstGeom prst="rect">
              <a:avLst/>
            </a:prstGeom>
            <a:noFill/>
          </p:spPr>
          <p:txBody>
            <a:bodyPr wrap="none" rtlCol="0">
              <a:spAutoFit/>
            </a:bodyPr>
            <a:lstStyle/>
            <a:p>
              <a:r>
                <a:rPr lang="en-US" dirty="0" smtClean="0"/>
                <a:t>ns</a:t>
              </a:r>
              <a:endParaRPr lang="en-US" dirty="0"/>
            </a:p>
          </p:txBody>
        </p:sp>
      </p:grpSp>
      <p:sp>
        <p:nvSpPr>
          <p:cNvPr id="4" name="Content Placeholder 3"/>
          <p:cNvSpPr>
            <a:spLocks noGrp="1"/>
          </p:cNvSpPr>
          <p:nvPr>
            <p:ph sz="half" idx="2"/>
          </p:nvPr>
        </p:nvSpPr>
        <p:spPr>
          <a:xfrm>
            <a:off x="4618038" y="977900"/>
            <a:ext cx="4203364" cy="5043460"/>
          </a:xfrm>
          <a:ln>
            <a:solidFill>
              <a:schemeClr val="accent1"/>
            </a:solidFill>
          </a:ln>
        </p:spPr>
        <p:txBody>
          <a:bodyPr/>
          <a:lstStyle/>
          <a:p>
            <a:pPr marL="0" indent="0">
              <a:buNone/>
            </a:pPr>
            <a:r>
              <a:rPr lang="en-US" dirty="0" smtClean="0"/>
              <a:t> </a:t>
            </a:r>
            <a:endParaRPr lang="en-US" dirty="0"/>
          </a:p>
        </p:txBody>
      </p:sp>
      <p:sp>
        <p:nvSpPr>
          <p:cNvPr id="5" name="TextBox 4"/>
          <p:cNvSpPr txBox="1"/>
          <p:nvPr/>
        </p:nvSpPr>
        <p:spPr>
          <a:xfrm>
            <a:off x="395420" y="1052392"/>
            <a:ext cx="6048840" cy="584775"/>
          </a:xfrm>
          <a:prstGeom prst="rect">
            <a:avLst/>
          </a:prstGeom>
          <a:noFill/>
        </p:spPr>
        <p:txBody>
          <a:bodyPr wrap="square" rtlCol="0">
            <a:spAutoFit/>
          </a:bodyPr>
          <a:lstStyle/>
          <a:p>
            <a:r>
              <a:rPr lang="en-US" b="1" dirty="0" smtClean="0"/>
              <a:t>PETRA: </a:t>
            </a:r>
            <a:r>
              <a:rPr lang="en-US" b="1" dirty="0" err="1" smtClean="0"/>
              <a:t>Libera</a:t>
            </a:r>
            <a:r>
              <a:rPr lang="en-US" b="1" dirty="0"/>
              <a:t>     </a:t>
            </a:r>
            <a:r>
              <a:rPr lang="en-US" b="1" dirty="0" smtClean="0"/>
              <a:t>                                            XFEL: </a:t>
            </a:r>
            <a:r>
              <a:rPr lang="en-US" b="1" dirty="0"/>
              <a:t>Cavity</a:t>
            </a:r>
          </a:p>
          <a:p>
            <a:endParaRPr lang="en-US" dirty="0"/>
          </a:p>
        </p:txBody>
      </p:sp>
      <p:sp>
        <p:nvSpPr>
          <p:cNvPr id="8" name="TextBox 7"/>
          <p:cNvSpPr txBox="1"/>
          <p:nvPr/>
        </p:nvSpPr>
        <p:spPr>
          <a:xfrm>
            <a:off x="6927112" y="1090930"/>
            <a:ext cx="1569660" cy="276999"/>
          </a:xfrm>
          <a:prstGeom prst="rect">
            <a:avLst/>
          </a:prstGeom>
          <a:noFill/>
        </p:spPr>
        <p:txBody>
          <a:bodyPr wrap="none" rtlCol="0">
            <a:spAutoFit/>
          </a:bodyPr>
          <a:lstStyle/>
          <a:p>
            <a:r>
              <a:rPr lang="en-US" sz="1200" dirty="0" smtClean="0"/>
              <a:t>Amplitude ~ position</a:t>
            </a:r>
            <a:endParaRPr lang="en-US" sz="1200" dirty="0"/>
          </a:p>
        </p:txBody>
      </p:sp>
      <p:sp>
        <p:nvSpPr>
          <p:cNvPr id="186" name="TextBox 185"/>
          <p:cNvSpPr txBox="1"/>
          <p:nvPr/>
        </p:nvSpPr>
        <p:spPr>
          <a:xfrm>
            <a:off x="931967" y="2818537"/>
            <a:ext cx="2858947" cy="1815882"/>
          </a:xfrm>
          <a:prstGeom prst="rect">
            <a:avLst/>
          </a:prstGeom>
          <a:noFill/>
        </p:spPr>
        <p:txBody>
          <a:bodyPr wrap="square" rtlCol="0">
            <a:spAutoFit/>
          </a:bodyPr>
          <a:lstStyle/>
          <a:p>
            <a:r>
              <a:rPr lang="en-US" b="1" dirty="0" smtClean="0"/>
              <a:t>Small bandwidth ringing filter at </a:t>
            </a:r>
            <a:r>
              <a:rPr lang="en-US" b="1" dirty="0" err="1" smtClean="0"/>
              <a:t>f</a:t>
            </a:r>
            <a:r>
              <a:rPr lang="en-US" b="1" baseline="-25000" dirty="0" err="1" smtClean="0"/>
              <a:t>RF</a:t>
            </a:r>
            <a:r>
              <a:rPr lang="en-US" b="1" dirty="0" smtClean="0"/>
              <a:t>  averages over many bunches (one turn)</a:t>
            </a:r>
          </a:p>
          <a:p>
            <a:endParaRPr lang="en-US" b="1" dirty="0" smtClean="0"/>
          </a:p>
          <a:p>
            <a:pPr marL="285750" indent="-285750">
              <a:buFont typeface="Symbol" pitchFamily="18" charset="2"/>
              <a:buChar char="Þ"/>
            </a:pPr>
            <a:r>
              <a:rPr lang="en-US" b="1" dirty="0" smtClean="0"/>
              <a:t>Improved resolution</a:t>
            </a:r>
          </a:p>
          <a:p>
            <a:pPr marL="285750" indent="-285750">
              <a:buFont typeface="Symbol" pitchFamily="18" charset="2"/>
              <a:buChar char="Þ"/>
            </a:pPr>
            <a:endParaRPr lang="en-US" dirty="0"/>
          </a:p>
          <a:p>
            <a:endParaRPr lang="en-US" dirty="0"/>
          </a:p>
        </p:txBody>
      </p:sp>
      <p:pic>
        <p:nvPicPr>
          <p:cNvPr id="1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79" y="1700760"/>
            <a:ext cx="4137925" cy="9882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8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20" y="4415381"/>
            <a:ext cx="2517422" cy="1569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9514" y="3661303"/>
            <a:ext cx="3756135" cy="230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8399716" y="5645845"/>
            <a:ext cx="788999" cy="338554"/>
          </a:xfrm>
          <a:prstGeom prst="rect">
            <a:avLst/>
          </a:prstGeom>
          <a:noFill/>
        </p:spPr>
        <p:txBody>
          <a:bodyPr wrap="none" rtlCol="0">
            <a:spAutoFit/>
          </a:bodyPr>
          <a:lstStyle/>
          <a:p>
            <a:r>
              <a:rPr lang="en-US" dirty="0"/>
              <a:t>x</a:t>
            </a:r>
            <a:r>
              <a:rPr lang="en-US" dirty="0" smtClean="0"/>
              <a:t>10 ns</a:t>
            </a:r>
            <a:endParaRPr lang="en-US" dirty="0"/>
          </a:p>
        </p:txBody>
      </p:sp>
      <p:sp>
        <p:nvSpPr>
          <p:cNvPr id="12" name="TextBox 11"/>
          <p:cNvSpPr txBox="1"/>
          <p:nvPr/>
        </p:nvSpPr>
        <p:spPr>
          <a:xfrm>
            <a:off x="7688162" y="1704546"/>
            <a:ext cx="777777" cy="338554"/>
          </a:xfrm>
          <a:prstGeom prst="rect">
            <a:avLst/>
          </a:prstGeom>
          <a:noFill/>
        </p:spPr>
        <p:txBody>
          <a:bodyPr wrap="none" rtlCol="0">
            <a:spAutoFit/>
          </a:bodyPr>
          <a:lstStyle/>
          <a:p>
            <a:r>
              <a:rPr lang="en-US" dirty="0" smtClean="0"/>
              <a:t>Low Q</a:t>
            </a:r>
            <a:endParaRPr lang="en-US" dirty="0"/>
          </a:p>
        </p:txBody>
      </p:sp>
      <p:sp>
        <p:nvSpPr>
          <p:cNvPr id="13" name="TextBox 12"/>
          <p:cNvSpPr txBox="1"/>
          <p:nvPr/>
        </p:nvSpPr>
        <p:spPr>
          <a:xfrm>
            <a:off x="7254389" y="4415381"/>
            <a:ext cx="822661" cy="338554"/>
          </a:xfrm>
          <a:prstGeom prst="rect">
            <a:avLst/>
          </a:prstGeom>
          <a:noFill/>
        </p:spPr>
        <p:txBody>
          <a:bodyPr wrap="none" rtlCol="0">
            <a:spAutoFit/>
          </a:bodyPr>
          <a:lstStyle/>
          <a:p>
            <a:r>
              <a:rPr lang="en-US" dirty="0" smtClean="0"/>
              <a:t>High Q</a:t>
            </a:r>
            <a:endParaRPr lang="en-US" dirty="0"/>
          </a:p>
        </p:txBody>
      </p:sp>
    </p:spTree>
    <p:extLst>
      <p:ext uri="{BB962C8B-B14F-4D97-AF65-F5344CB8AC3E}">
        <p14:creationId xmlns:p14="http://schemas.microsoft.com/office/powerpoint/2010/main" val="1027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BPM resolution measured</a:t>
            </a:r>
            <a:endParaRPr lang="en-US" dirty="0"/>
          </a:p>
        </p:txBody>
      </p:sp>
      <p:sp>
        <p:nvSpPr>
          <p:cNvPr id="3" name="Content Placeholder 2"/>
          <p:cNvSpPr>
            <a:spLocks noGrp="1"/>
          </p:cNvSpPr>
          <p:nvPr>
            <p:ph sz="half" idx="1"/>
          </p:nvPr>
        </p:nvSpPr>
        <p:spPr>
          <a:xfrm>
            <a:off x="282575" y="977900"/>
            <a:ext cx="4183063" cy="5214116"/>
          </a:xfrm>
          <a:ln>
            <a:solidFill>
              <a:schemeClr val="accent1">
                <a:lumMod val="60000"/>
                <a:lumOff val="40000"/>
              </a:schemeClr>
            </a:solidFill>
          </a:ln>
        </p:spPr>
        <p:txBody>
          <a:bodyPr/>
          <a:lstStyle/>
          <a:p>
            <a:pPr marL="0" indent="0">
              <a:buNone/>
            </a:pPr>
            <a:r>
              <a:rPr lang="en-US" sz="1600" dirty="0" smtClean="0"/>
              <a:t>PETRA III  (BW 200 Hz, Orbit)</a:t>
            </a:r>
            <a:endParaRPr lang="en-US" sz="1600" dirty="0"/>
          </a:p>
        </p:txBody>
      </p:sp>
      <p:sp>
        <p:nvSpPr>
          <p:cNvPr id="4" name="Content Placeholder 3"/>
          <p:cNvSpPr>
            <a:spLocks noGrp="1"/>
          </p:cNvSpPr>
          <p:nvPr>
            <p:ph sz="half" idx="2"/>
          </p:nvPr>
        </p:nvSpPr>
        <p:spPr>
          <a:xfrm>
            <a:off x="4618038" y="977900"/>
            <a:ext cx="4184650" cy="5214116"/>
          </a:xfrm>
          <a:ln>
            <a:solidFill>
              <a:schemeClr val="accent1">
                <a:lumMod val="60000"/>
                <a:lumOff val="40000"/>
              </a:schemeClr>
            </a:solidFill>
          </a:ln>
        </p:spPr>
        <p:txBody>
          <a:bodyPr/>
          <a:lstStyle/>
          <a:p>
            <a:pPr marL="0" indent="0">
              <a:buNone/>
            </a:pPr>
            <a:r>
              <a:rPr lang="en-US" sz="1600" dirty="0" smtClean="0"/>
              <a:t>XFEL (Bunch-by-Bunch, 5 MHz)</a:t>
            </a:r>
            <a:endParaRPr lang="de-DE" sz="1600" dirty="0">
              <a:latin typeface="Arial" charset="0"/>
              <a:cs typeface="Arial" charset="0"/>
            </a:endParaRPr>
          </a:p>
          <a:p>
            <a:endParaRPr lang="en-US" dirty="0"/>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88" y="1378656"/>
            <a:ext cx="3214523" cy="226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7" y="3759201"/>
            <a:ext cx="3102571" cy="2310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059289" y="2512484"/>
            <a:ext cx="931665" cy="338554"/>
          </a:xfrm>
          <a:prstGeom prst="rect">
            <a:avLst/>
          </a:prstGeom>
          <a:noFill/>
        </p:spPr>
        <p:txBody>
          <a:bodyPr wrap="none" rtlCol="0">
            <a:spAutoFit/>
          </a:bodyPr>
          <a:lstStyle/>
          <a:p>
            <a:r>
              <a:rPr lang="en-US" dirty="0" smtClean="0"/>
              <a:t>0.28 </a:t>
            </a:r>
            <a:r>
              <a:rPr lang="en-US" dirty="0" smtClean="0">
                <a:latin typeface="Symbol" pitchFamily="18" charset="2"/>
              </a:rPr>
              <a:t>m</a:t>
            </a:r>
            <a:r>
              <a:rPr lang="en-US" dirty="0" smtClean="0"/>
              <a:t>m</a:t>
            </a:r>
            <a:endParaRPr lang="en-US" dirty="0"/>
          </a:p>
        </p:txBody>
      </p:sp>
      <p:sp>
        <p:nvSpPr>
          <p:cNvPr id="10" name="TextBox 9"/>
          <p:cNvSpPr txBox="1"/>
          <p:nvPr/>
        </p:nvSpPr>
        <p:spPr>
          <a:xfrm>
            <a:off x="3211688" y="4745007"/>
            <a:ext cx="931665" cy="338554"/>
          </a:xfrm>
          <a:prstGeom prst="rect">
            <a:avLst/>
          </a:prstGeom>
          <a:noFill/>
        </p:spPr>
        <p:txBody>
          <a:bodyPr wrap="none" rtlCol="0">
            <a:spAutoFit/>
          </a:bodyPr>
          <a:lstStyle/>
          <a:p>
            <a:r>
              <a:rPr lang="en-US" dirty="0" smtClean="0"/>
              <a:t>0.27 </a:t>
            </a:r>
            <a:r>
              <a:rPr lang="en-US" dirty="0" smtClean="0">
                <a:latin typeface="Symbol" pitchFamily="18" charset="2"/>
              </a:rPr>
              <a:t>m</a:t>
            </a:r>
            <a:r>
              <a:rPr lang="en-US" dirty="0" smtClean="0"/>
              <a:t>m</a:t>
            </a:r>
            <a:endParaRPr lang="en-US"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9899" y="1758421"/>
            <a:ext cx="3976287" cy="200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elle 26"/>
          <p:cNvGraphicFramePr>
            <a:graphicFrameLocks noGrp="1"/>
          </p:cNvGraphicFramePr>
          <p:nvPr>
            <p:extLst>
              <p:ext uri="{D42A27DB-BD31-4B8C-83A1-F6EECF244321}">
                <p14:modId xmlns:p14="http://schemas.microsoft.com/office/powerpoint/2010/main" val="280489232"/>
              </p:ext>
            </p:extLst>
          </p:nvPr>
        </p:nvGraphicFramePr>
        <p:xfrm>
          <a:off x="5082702" y="3908162"/>
          <a:ext cx="3370679" cy="1673690"/>
        </p:xfrm>
        <a:graphic>
          <a:graphicData uri="http://schemas.openxmlformats.org/drawingml/2006/table">
            <a:tbl>
              <a:tblPr>
                <a:tableStyleId>{2D5ABB26-0587-4C30-8999-92F81FD0307C}</a:tableStyleId>
              </a:tblPr>
              <a:tblGrid>
                <a:gridCol w="769326"/>
                <a:gridCol w="951125"/>
                <a:gridCol w="912892"/>
                <a:gridCol w="737336"/>
              </a:tblGrid>
              <a:tr h="397195">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dirty="0" smtClean="0">
                          <a:ln>
                            <a:noFill/>
                          </a:ln>
                          <a:effectLst/>
                        </a:rPr>
                        <a:t>Beam Offset (mm)</a:t>
                      </a:r>
                      <a:endParaRPr kumimoji="0" lang="en-US" sz="1000" b="0" i="0" u="none" strike="noStrike" cap="none" normalizeH="0" baseline="0" dirty="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dirty="0" smtClean="0">
                          <a:ln>
                            <a:noFill/>
                          </a:ln>
                          <a:effectLst/>
                        </a:rPr>
                        <a:t>Beam Charge (</a:t>
                      </a:r>
                      <a:r>
                        <a:rPr kumimoji="0" lang="en-GB" sz="700" u="none" strike="noStrike" cap="none" normalizeH="0" baseline="0" dirty="0" err="1" smtClean="0">
                          <a:ln>
                            <a:noFill/>
                          </a:ln>
                          <a:effectLst/>
                        </a:rPr>
                        <a:t>pC</a:t>
                      </a:r>
                      <a:r>
                        <a:rPr kumimoji="0" lang="en-GB" sz="700" u="none" strike="noStrike" cap="none" normalizeH="0" baseline="0" dirty="0" smtClean="0">
                          <a:ln>
                            <a:noFill/>
                          </a:ln>
                          <a:effectLst/>
                        </a:rPr>
                        <a:t>)</a:t>
                      </a:r>
                      <a:endParaRPr kumimoji="0" lang="en-US" sz="1000" b="0" i="0" u="none" strike="noStrike" cap="none" normalizeH="0" baseline="0" dirty="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dirty="0" smtClean="0">
                          <a:ln>
                            <a:noFill/>
                          </a:ln>
                          <a:effectLst/>
                        </a:rPr>
                        <a:t>Linear Meas. Range</a:t>
                      </a:r>
                      <a:endParaRPr kumimoji="0" lang="en-US" sz="1000" b="0" i="0" u="none" strike="noStrike" cap="none" normalizeH="0" baseline="0" dirty="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dirty="0" smtClean="0">
                          <a:ln>
                            <a:noFill/>
                          </a:ln>
                          <a:effectLst/>
                        </a:rPr>
                        <a:t>Measured Resolution (</a:t>
                      </a:r>
                      <a:r>
                        <a:rPr kumimoji="0" lang="en-GB" sz="700" u="none" strike="noStrike" cap="none" normalizeH="0" baseline="0" dirty="0" err="1" smtClean="0">
                          <a:ln>
                            <a:noFill/>
                          </a:ln>
                          <a:effectLst/>
                        </a:rPr>
                        <a:t>μm-rms</a:t>
                      </a:r>
                      <a:r>
                        <a:rPr kumimoji="0" lang="en-GB" sz="700" u="none" strike="noStrike" cap="none" normalizeH="0" baseline="0" dirty="0" smtClean="0">
                          <a:ln>
                            <a:noFill/>
                          </a:ln>
                          <a:effectLst/>
                        </a:rPr>
                        <a:t>)</a:t>
                      </a:r>
                      <a:endParaRPr kumimoji="0" lang="en-US" sz="1000" b="0" i="0" u="none" strike="noStrike" cap="none" normalizeH="0" baseline="0" dirty="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r>
              <a:tr h="283510">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dirty="0" smtClean="0">
                          <a:ln>
                            <a:noFill/>
                          </a:ln>
                          <a:effectLst/>
                        </a:rPr>
                        <a:t>0.1</a:t>
                      </a:r>
                      <a:endParaRPr kumimoji="0" lang="en-US" sz="1000" b="0" i="0" u="none" strike="noStrike" cap="none" normalizeH="0" baseline="0" dirty="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dirty="0" smtClean="0">
                          <a:ln>
                            <a:noFill/>
                          </a:ln>
                          <a:effectLst/>
                        </a:rPr>
                        <a:t>285</a:t>
                      </a:r>
                      <a:endParaRPr kumimoji="0" lang="en-US" sz="1000" b="0" i="0" u="none" strike="noStrike" cap="none" normalizeH="0" baseline="0" dirty="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dirty="0" smtClean="0">
                          <a:ln>
                            <a:noFill/>
                          </a:ln>
                          <a:effectLst/>
                        </a:rPr>
                        <a:t>±2mm</a:t>
                      </a:r>
                      <a:endParaRPr kumimoji="0" lang="en-US" sz="1000" b="0" i="0" u="none" strike="noStrike" cap="none" normalizeH="0" baseline="0" dirty="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smtClean="0">
                          <a:ln>
                            <a:noFill/>
                          </a:ln>
                          <a:effectLst/>
                        </a:rPr>
                        <a:t>0.35</a:t>
                      </a:r>
                      <a:endParaRPr kumimoji="0" lang="en-US" sz="1000" b="0" i="0" u="none" strike="noStrike" cap="none" normalizeH="0" baseline="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8597">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smtClean="0">
                          <a:ln>
                            <a:noFill/>
                          </a:ln>
                          <a:effectLst/>
                        </a:rPr>
                        <a:t>0.5</a:t>
                      </a:r>
                      <a:endParaRPr kumimoji="0" lang="en-US" sz="1000" b="0" i="0" u="none" strike="noStrike" cap="none" normalizeH="0" baseline="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dirty="0" smtClean="0">
                          <a:ln>
                            <a:noFill/>
                          </a:ln>
                          <a:effectLst/>
                        </a:rPr>
                        <a:t>285</a:t>
                      </a:r>
                      <a:endParaRPr kumimoji="0" lang="en-US" sz="1000" b="0" i="0" u="none" strike="noStrike" cap="none" normalizeH="0" baseline="0" dirty="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dirty="0" smtClean="0">
                          <a:ln>
                            <a:noFill/>
                          </a:ln>
                          <a:effectLst/>
                        </a:rPr>
                        <a:t>±2mm</a:t>
                      </a:r>
                      <a:endParaRPr kumimoji="0" lang="en-US" sz="1000" b="0" i="0" u="none" strike="noStrike" cap="none" normalizeH="0" baseline="0" dirty="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smtClean="0">
                          <a:ln>
                            <a:noFill/>
                          </a:ln>
                          <a:effectLst/>
                        </a:rPr>
                        <a:t>0.40</a:t>
                      </a:r>
                      <a:endParaRPr kumimoji="0" lang="en-US" sz="1000" b="0" i="0" u="none" strike="noStrike" cap="none" normalizeH="0" baseline="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8597">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dirty="0" smtClean="0">
                          <a:ln>
                            <a:noFill/>
                          </a:ln>
                          <a:effectLst/>
                        </a:rPr>
                        <a:t>1</a:t>
                      </a:r>
                      <a:endParaRPr kumimoji="0" lang="en-US" sz="1000" b="0" i="0" u="none" strike="noStrike" cap="none" normalizeH="0" baseline="0" dirty="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smtClean="0">
                          <a:ln>
                            <a:noFill/>
                          </a:ln>
                          <a:effectLst/>
                        </a:rPr>
                        <a:t>285</a:t>
                      </a:r>
                      <a:endParaRPr kumimoji="0" lang="en-US" sz="1000" b="0" i="0" u="none" strike="noStrike" cap="none" normalizeH="0" baseline="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smtClean="0">
                          <a:ln>
                            <a:noFill/>
                          </a:ln>
                          <a:effectLst/>
                        </a:rPr>
                        <a:t>±2mm</a:t>
                      </a:r>
                      <a:endParaRPr kumimoji="0" lang="en-US" sz="1000" b="0" i="0" u="none" strike="noStrike" cap="none" normalizeH="0" baseline="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smtClean="0">
                          <a:ln>
                            <a:noFill/>
                          </a:ln>
                          <a:effectLst/>
                        </a:rPr>
                        <a:t>0.56</a:t>
                      </a:r>
                      <a:endParaRPr kumimoji="0" lang="en-US" sz="1000" b="0" i="0" u="none" strike="noStrike" cap="none" normalizeH="0" baseline="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8597">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smtClean="0">
                          <a:ln>
                            <a:noFill/>
                          </a:ln>
                          <a:effectLst/>
                        </a:rPr>
                        <a:t>0.05</a:t>
                      </a:r>
                      <a:endParaRPr kumimoji="0" lang="en-US" sz="1000" b="0" i="0" u="none" strike="noStrike" cap="none" normalizeH="0" baseline="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dirty="0" smtClean="0">
                          <a:ln>
                            <a:noFill/>
                          </a:ln>
                          <a:effectLst/>
                        </a:rPr>
                        <a:t>183</a:t>
                      </a:r>
                      <a:endParaRPr kumimoji="0" lang="en-US" sz="1000" b="0" i="0" u="none" strike="noStrike" cap="none" normalizeH="0" baseline="0" dirty="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smtClean="0">
                          <a:ln>
                            <a:noFill/>
                          </a:ln>
                          <a:effectLst/>
                        </a:rPr>
                        <a:t>±500μm</a:t>
                      </a:r>
                      <a:endParaRPr kumimoji="0" lang="en-US" sz="1000" b="0" i="0" u="none" strike="noStrike" cap="none" normalizeH="0" baseline="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dirty="0" smtClean="0">
                          <a:ln>
                            <a:noFill/>
                          </a:ln>
                          <a:effectLst/>
                        </a:rPr>
                        <a:t>0.18</a:t>
                      </a:r>
                      <a:endParaRPr kumimoji="0" lang="en-US" sz="1000" b="0" i="0" u="none" strike="noStrike" cap="none" normalizeH="0" baseline="0" dirty="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8597">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dirty="0" smtClean="0">
                          <a:ln>
                            <a:noFill/>
                          </a:ln>
                          <a:effectLst/>
                        </a:rPr>
                        <a:t>0.06</a:t>
                      </a:r>
                      <a:endParaRPr kumimoji="0" lang="en-US" sz="1000" b="0" i="0" u="none" strike="noStrike" cap="none" normalizeH="0" baseline="0" dirty="0" smtClean="0">
                        <a:ln>
                          <a:noFill/>
                        </a:ln>
                        <a:solidFill>
                          <a:srgbClr val="000000"/>
                        </a:solidFill>
                        <a:effectLst/>
                        <a:latin typeface="Arial Narrow" pitchFamily="34" charset="0"/>
                        <a:ea typeface="ヒラギノ角ゴ Pro W3"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smtClean="0">
                          <a:ln>
                            <a:noFill/>
                          </a:ln>
                          <a:effectLst/>
                        </a:rPr>
                        <a:t>350</a:t>
                      </a:r>
                      <a:endParaRPr kumimoji="0" lang="en-US" sz="1000" b="0" i="0" u="none" strike="noStrike" cap="none" normalizeH="0" baseline="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dirty="0" smtClean="0">
                          <a:ln>
                            <a:noFill/>
                          </a:ln>
                          <a:effectLst/>
                        </a:rPr>
                        <a:t>±250μm</a:t>
                      </a:r>
                      <a:endParaRPr kumimoji="0" lang="en-US" sz="1000" b="0" i="0" u="none" strike="noStrike" cap="none" normalizeH="0" baseline="0" dirty="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GB" sz="700" u="none" strike="noStrike" cap="none" normalizeH="0" baseline="0" dirty="0" smtClean="0">
                          <a:ln>
                            <a:noFill/>
                          </a:ln>
                          <a:effectLst/>
                        </a:rPr>
                        <a:t>0.12</a:t>
                      </a:r>
                      <a:endParaRPr kumimoji="0" lang="en-US" sz="1000" b="0" i="0" u="none" strike="noStrike" cap="none" normalizeH="0" baseline="0" dirty="0" smtClean="0">
                        <a:ln>
                          <a:noFill/>
                        </a:ln>
                        <a:solidFill>
                          <a:srgbClr val="000000"/>
                        </a:solidFill>
                        <a:effectLst/>
                        <a:latin typeface="Times New Roman" pitchFamily="18" charset="0"/>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8597">
                <a:tc>
                  <a:txBody>
                    <a:bodyPr/>
                    <a:lstStyle/>
                    <a:p>
                      <a:pPr marL="0" marR="0" lvl="0" indent="0" algn="ctr" defTabSz="457200" rtl="0" eaLnBrk="1" fontAlgn="base" latinLnBrk="0" hangingPunct="1">
                        <a:lnSpc>
                          <a:spcPct val="100000"/>
                        </a:lnSpc>
                        <a:spcBef>
                          <a:spcPts val="0"/>
                        </a:spcBef>
                        <a:spcAft>
                          <a:spcPts val="0"/>
                        </a:spcAft>
                        <a:buClrTx/>
                        <a:buSzTx/>
                        <a:buFontTx/>
                        <a:buNone/>
                        <a:tabLst/>
                      </a:pPr>
                      <a:r>
                        <a:rPr kumimoji="0" lang="de-CH" sz="700" b="0" i="0" u="none" strike="noStrike" cap="none" normalizeH="0" baseline="0" dirty="0" smtClean="0">
                          <a:ln>
                            <a:noFill/>
                          </a:ln>
                          <a:solidFill>
                            <a:srgbClr val="000000"/>
                          </a:solidFill>
                          <a:effectLst/>
                          <a:latin typeface="+mn-lt"/>
                          <a:ea typeface="ヒラギノ角ゴ Pro W3" charset="-128"/>
                        </a:rPr>
                        <a:t>0.2</a:t>
                      </a:r>
                      <a:endParaRPr kumimoji="0" lang="en-US" sz="700" b="0" i="0" u="none" strike="noStrike" cap="none" normalizeH="0" baseline="0" dirty="0" smtClean="0">
                        <a:ln>
                          <a:noFill/>
                        </a:ln>
                        <a:solidFill>
                          <a:srgbClr val="000000"/>
                        </a:solidFill>
                        <a:effectLst/>
                        <a:latin typeface="+mn-lt"/>
                        <a:ea typeface="ヒラギノ角ゴ Pro W3"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pPr>
                      <a:r>
                        <a:rPr kumimoji="0" lang="de-CH" sz="700" b="0" i="0" u="none" strike="noStrike" cap="none" normalizeH="0" baseline="0" dirty="0" smtClean="0">
                          <a:ln>
                            <a:noFill/>
                          </a:ln>
                          <a:solidFill>
                            <a:srgbClr val="000000"/>
                          </a:solidFill>
                          <a:effectLst/>
                          <a:latin typeface="+mn-lt"/>
                          <a:ea typeface="ヒラギノ角ゴ Pro W3" charset="-128"/>
                          <a:cs typeface="Times New Roman" pitchFamily="18" charset="0"/>
                        </a:rPr>
                        <a:t>2</a:t>
                      </a:r>
                      <a:endParaRPr kumimoji="0" lang="en-US" sz="700" b="0" i="0" u="none" strike="noStrike" cap="none" normalizeH="0" baseline="0" dirty="0" smtClean="0">
                        <a:ln>
                          <a:noFill/>
                        </a:ln>
                        <a:solidFill>
                          <a:srgbClr val="000000"/>
                        </a:solidFill>
                        <a:effectLst/>
                        <a:latin typeface="+mn-lt"/>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GB" sz="700" u="none" strike="noStrike" cap="none" normalizeH="0" baseline="0" dirty="0" smtClean="0">
                          <a:ln>
                            <a:noFill/>
                          </a:ln>
                          <a:effectLst/>
                          <a:latin typeface="+mn-lt"/>
                        </a:rPr>
                        <a:t>±6.4m</a:t>
                      </a:r>
                      <a:endParaRPr kumimoji="0" lang="en-US" sz="700" b="0" i="0" u="none" strike="noStrike" cap="none" normalizeH="0" baseline="0" dirty="0" smtClean="0">
                        <a:ln>
                          <a:noFill/>
                        </a:ln>
                        <a:solidFill>
                          <a:srgbClr val="000000"/>
                        </a:solidFill>
                        <a:effectLst/>
                        <a:latin typeface="+mn-lt"/>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pPr>
                      <a:r>
                        <a:rPr kumimoji="0" lang="de-CH" sz="700" b="0" i="0" u="none" strike="noStrike" cap="none" normalizeH="0" baseline="0" dirty="0" smtClean="0">
                          <a:ln>
                            <a:noFill/>
                          </a:ln>
                          <a:solidFill>
                            <a:srgbClr val="000000"/>
                          </a:solidFill>
                          <a:effectLst/>
                          <a:latin typeface="+mn-lt"/>
                          <a:ea typeface="ヒラギノ角ゴ Pro W3" charset="-128"/>
                          <a:cs typeface="Times New Roman" pitchFamily="18" charset="0"/>
                        </a:rPr>
                        <a:t>12</a:t>
                      </a:r>
                      <a:endParaRPr kumimoji="0" lang="en-US" sz="700" b="0" i="0" u="none" strike="noStrike" cap="none" normalizeH="0" baseline="0" dirty="0" smtClean="0">
                        <a:ln>
                          <a:noFill/>
                        </a:ln>
                        <a:solidFill>
                          <a:srgbClr val="000000"/>
                        </a:solidFill>
                        <a:effectLst/>
                        <a:latin typeface="+mn-lt"/>
                        <a:ea typeface="ヒラギノ角ゴ Pro W3" charset="-128"/>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Oval 7"/>
          <p:cNvSpPr/>
          <p:nvPr/>
        </p:nvSpPr>
        <p:spPr bwMode="auto">
          <a:xfrm>
            <a:off x="7608711" y="5169116"/>
            <a:ext cx="948267" cy="167553"/>
          </a:xfrm>
          <a:prstGeom prst="ellipse">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5" name="TextBox 4"/>
          <p:cNvSpPr txBox="1"/>
          <p:nvPr/>
        </p:nvSpPr>
        <p:spPr>
          <a:xfrm>
            <a:off x="4572569" y="5953951"/>
            <a:ext cx="4172937" cy="230832"/>
          </a:xfrm>
          <a:prstGeom prst="rect">
            <a:avLst/>
          </a:prstGeom>
          <a:noFill/>
        </p:spPr>
        <p:txBody>
          <a:bodyPr wrap="none" rtlCol="0">
            <a:spAutoFit/>
          </a:bodyPr>
          <a:lstStyle/>
          <a:p>
            <a:r>
              <a:rPr lang="en-US" sz="900" dirty="0"/>
              <a:t>M. </a:t>
            </a:r>
            <a:r>
              <a:rPr lang="en-US" sz="900" dirty="0" err="1"/>
              <a:t>Stadler</a:t>
            </a:r>
            <a:r>
              <a:rPr lang="en-US" sz="900" dirty="0"/>
              <a:t>, PSI, E-XFEL BPM &amp; Beam Stability Collaboration Workshop, </a:t>
            </a:r>
            <a:r>
              <a:rPr lang="en-US" sz="900" dirty="0" smtClean="0"/>
              <a:t>2013</a:t>
            </a:r>
            <a:endParaRPr lang="en-US" sz="900" dirty="0"/>
          </a:p>
        </p:txBody>
      </p:sp>
      <p:sp>
        <p:nvSpPr>
          <p:cNvPr id="6" name="Rectangle 5"/>
          <p:cNvSpPr/>
          <p:nvPr/>
        </p:nvSpPr>
        <p:spPr bwMode="auto">
          <a:xfrm>
            <a:off x="5004060" y="5407378"/>
            <a:ext cx="3552918" cy="253932"/>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9" name="TextBox 8"/>
          <p:cNvSpPr txBox="1"/>
          <p:nvPr/>
        </p:nvSpPr>
        <p:spPr>
          <a:xfrm>
            <a:off x="306387" y="5961184"/>
            <a:ext cx="1806905" cy="230832"/>
          </a:xfrm>
          <a:prstGeom prst="rect">
            <a:avLst/>
          </a:prstGeom>
          <a:noFill/>
        </p:spPr>
        <p:txBody>
          <a:bodyPr wrap="none" rtlCol="0">
            <a:spAutoFit/>
          </a:bodyPr>
          <a:lstStyle/>
          <a:p>
            <a:r>
              <a:rPr lang="en-US" sz="900" dirty="0"/>
              <a:t>K. Balewski, DESY, IWBS </a:t>
            </a:r>
            <a:r>
              <a:rPr lang="en-US" sz="900" dirty="0" smtClean="0"/>
              <a:t>2004</a:t>
            </a:r>
            <a:endParaRPr lang="en-US" sz="900" dirty="0"/>
          </a:p>
        </p:txBody>
      </p:sp>
    </p:spTree>
    <p:extLst>
      <p:ext uri="{BB962C8B-B14F-4D97-AF65-F5344CB8AC3E}">
        <p14:creationId xmlns:p14="http://schemas.microsoft.com/office/powerpoint/2010/main" val="275372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PETRA IV: BPM </a:t>
            </a:r>
            <a:r>
              <a:rPr lang="en-US" dirty="0"/>
              <a:t>resolution measured</a:t>
            </a:r>
            <a:endParaRPr lang="de-DE"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458" y="1196690"/>
            <a:ext cx="5531765" cy="4104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9390" y="1196690"/>
            <a:ext cx="3024420" cy="2092881"/>
          </a:xfrm>
          <a:prstGeom prst="rect">
            <a:avLst/>
          </a:prstGeom>
          <a:noFill/>
        </p:spPr>
        <p:txBody>
          <a:bodyPr wrap="square" rtlCol="0">
            <a:spAutoFit/>
          </a:bodyPr>
          <a:lstStyle/>
          <a:p>
            <a:r>
              <a:rPr lang="en-US" dirty="0"/>
              <a:t>For </a:t>
            </a:r>
            <a:r>
              <a:rPr lang="en-US" dirty="0" smtClean="0"/>
              <a:t>PETRA IV a </a:t>
            </a:r>
            <a:r>
              <a:rPr lang="en-US" dirty="0"/>
              <a:t>good resolution of the button–type BPMs of about 10-20μm in </a:t>
            </a:r>
            <a:r>
              <a:rPr lang="en-US" dirty="0" smtClean="0"/>
              <a:t>turn–by–turn, 130 kHz.  </a:t>
            </a:r>
            <a:r>
              <a:rPr lang="en-US" sz="1200" dirty="0" smtClean="0"/>
              <a:t>(and </a:t>
            </a:r>
            <a:r>
              <a:rPr lang="en-US" sz="1200" dirty="0"/>
              <a:t>100 nm in stored beam mode (</a:t>
            </a:r>
            <a:r>
              <a:rPr lang="en-US" sz="1200" dirty="0" smtClean="0"/>
              <a:t>at 300 </a:t>
            </a:r>
            <a:r>
              <a:rPr lang="en-US" sz="1200" dirty="0"/>
              <a:t>Hz </a:t>
            </a:r>
            <a:r>
              <a:rPr lang="en-US" sz="1200" dirty="0" smtClean="0"/>
              <a:t>bandwidth))</a:t>
            </a:r>
            <a:r>
              <a:rPr lang="en-US" sz="1400" dirty="0" smtClean="0"/>
              <a:t> </a:t>
            </a:r>
            <a:r>
              <a:rPr lang="en-US" dirty="0"/>
              <a:t>will be </a:t>
            </a:r>
            <a:r>
              <a:rPr lang="en-US" dirty="0" smtClean="0"/>
              <a:t>required</a:t>
            </a:r>
          </a:p>
          <a:p>
            <a:endParaRPr lang="en-US" dirty="0" smtClean="0"/>
          </a:p>
          <a:p>
            <a:r>
              <a:rPr lang="en-US" sz="1100" dirty="0" smtClean="0"/>
              <a:t>Ref.: </a:t>
            </a:r>
            <a:r>
              <a:rPr lang="de-DE" sz="1100" b="1" dirty="0"/>
              <a:t>BPM Resolution Studies at PETRA III</a:t>
            </a:r>
            <a:r>
              <a:rPr lang="de-DE" sz="1100" dirty="0"/>
              <a:t/>
            </a:r>
            <a:br>
              <a:rPr lang="de-DE" sz="1100" dirty="0"/>
            </a:br>
            <a:r>
              <a:rPr lang="de-DE" sz="1100" dirty="0"/>
              <a:t>G. Kube, </a:t>
            </a:r>
            <a:r>
              <a:rPr lang="de-DE" sz="1100" dirty="0" smtClean="0"/>
              <a:t>et al. IBIC 2019</a:t>
            </a:r>
            <a:endParaRPr lang="de-DE" sz="1100" dirty="0"/>
          </a:p>
        </p:txBody>
      </p:sp>
      <p:sp>
        <p:nvSpPr>
          <p:cNvPr id="3" name="Rectangle 2"/>
          <p:cNvSpPr/>
          <p:nvPr/>
        </p:nvSpPr>
        <p:spPr bwMode="auto">
          <a:xfrm>
            <a:off x="4067930" y="4581160"/>
            <a:ext cx="3672510" cy="360050"/>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75" y="3532460"/>
            <a:ext cx="297180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95939" y="5301260"/>
            <a:ext cx="4988802" cy="307777"/>
          </a:xfrm>
          <a:prstGeom prst="rect">
            <a:avLst/>
          </a:prstGeom>
          <a:noFill/>
        </p:spPr>
        <p:txBody>
          <a:bodyPr wrap="none" rtlCol="0">
            <a:spAutoFit/>
          </a:bodyPr>
          <a:lstStyle/>
          <a:p>
            <a:r>
              <a:rPr lang="en-US" sz="1400" dirty="0" smtClean="0"/>
              <a:t>DDC: </a:t>
            </a:r>
            <a:r>
              <a:rPr lang="de-DE" sz="1400" dirty="0">
                <a:cs typeface="Arial Unicode MS" pitchFamily="34" charset="-128"/>
              </a:rPr>
              <a:t>digital down </a:t>
            </a:r>
            <a:r>
              <a:rPr lang="de-DE" sz="1400" dirty="0" err="1">
                <a:cs typeface="Arial Unicode MS" pitchFamily="34" charset="-128"/>
              </a:rPr>
              <a:t>conversion</a:t>
            </a:r>
            <a:r>
              <a:rPr lang="de-DE" sz="1400" dirty="0">
                <a:cs typeface="Arial Unicode MS" pitchFamily="34" charset="-128"/>
              </a:rPr>
              <a:t> </a:t>
            </a:r>
            <a:r>
              <a:rPr lang="de-DE" sz="1400" dirty="0" smtClean="0">
                <a:cs typeface="Arial Unicode MS" pitchFamily="34" charset="-128"/>
              </a:rPr>
              <a:t>TDC: </a:t>
            </a:r>
            <a:r>
              <a:rPr lang="de-DE" sz="1400" dirty="0">
                <a:cs typeface="Arial Unicode MS" pitchFamily="34" charset="-128"/>
              </a:rPr>
              <a:t>time </a:t>
            </a:r>
            <a:r>
              <a:rPr lang="de-DE" sz="1400" dirty="0" err="1">
                <a:cs typeface="Arial Unicode MS" pitchFamily="34" charset="-128"/>
              </a:rPr>
              <a:t>domain</a:t>
            </a:r>
            <a:r>
              <a:rPr lang="de-DE" sz="1400" dirty="0">
                <a:cs typeface="Arial Unicode MS" pitchFamily="34" charset="-128"/>
              </a:rPr>
              <a:t> </a:t>
            </a:r>
            <a:r>
              <a:rPr lang="de-DE" sz="1400" dirty="0" err="1">
                <a:cs typeface="Arial Unicode MS" pitchFamily="34" charset="-128"/>
              </a:rPr>
              <a:t>processing</a:t>
            </a:r>
            <a:r>
              <a:rPr lang="de-DE" sz="1400" dirty="0" smtClean="0">
                <a:cs typeface="Arial Unicode MS" pitchFamily="34" charset="-128"/>
              </a:rPr>
              <a:t> </a:t>
            </a:r>
            <a:endParaRPr lang="de-DE" sz="1400" dirty="0"/>
          </a:p>
        </p:txBody>
      </p:sp>
      <p:sp>
        <p:nvSpPr>
          <p:cNvPr id="6" name="TextBox 5"/>
          <p:cNvSpPr txBox="1"/>
          <p:nvPr/>
        </p:nvSpPr>
        <p:spPr>
          <a:xfrm>
            <a:off x="88275" y="5844281"/>
            <a:ext cx="2992679" cy="276999"/>
          </a:xfrm>
          <a:prstGeom prst="rect">
            <a:avLst/>
          </a:prstGeom>
          <a:noFill/>
        </p:spPr>
        <p:txBody>
          <a:bodyPr wrap="none" rtlCol="0">
            <a:spAutoFit/>
          </a:bodyPr>
          <a:lstStyle/>
          <a:p>
            <a:r>
              <a:rPr lang="en-US" sz="1200" dirty="0" smtClean="0"/>
              <a:t>Simulated dynamic aperture in PETRA IV</a:t>
            </a:r>
            <a:endParaRPr lang="de-DE" sz="1200" dirty="0"/>
          </a:p>
        </p:txBody>
      </p:sp>
    </p:spTree>
    <p:extLst>
      <p:ext uri="{BB962C8B-B14F-4D97-AF65-F5344CB8AC3E}">
        <p14:creationId xmlns:p14="http://schemas.microsoft.com/office/powerpoint/2010/main" val="23055163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Deutsches Elektronen Synchrotron DESY</a:t>
            </a:r>
          </a:p>
        </p:txBody>
      </p:sp>
      <p:sp>
        <p:nvSpPr>
          <p:cNvPr id="8" name="Textplatzhalter 7"/>
          <p:cNvSpPr>
            <a:spLocks noGrp="1"/>
          </p:cNvSpPr>
          <p:nvPr>
            <p:ph type="body" sz="quarter" idx="15"/>
          </p:nvPr>
        </p:nvSpPr>
        <p:spPr>
          <a:xfrm>
            <a:off x="305992" y="1406426"/>
            <a:ext cx="4212431" cy="4470913"/>
          </a:xfrm>
        </p:spPr>
        <p:txBody>
          <a:bodyPr/>
          <a:lstStyle/>
          <a:p>
            <a:pPr>
              <a:buFont typeface="Wingdings" panose="05000000000000000000" pitchFamily="2" charset="2"/>
              <a:buChar char="v"/>
            </a:pPr>
            <a:r>
              <a:rPr lang="en-US" altLang="de-DE" dirty="0" smtClean="0"/>
              <a:t>National research institute, 1959 founded, Member of the </a:t>
            </a:r>
            <a:r>
              <a:rPr lang="en-US" altLang="de-DE" dirty="0" err="1" smtClean="0"/>
              <a:t>Helmholzgemeinschaft</a:t>
            </a:r>
            <a:r>
              <a:rPr lang="en-US" altLang="de-DE" dirty="0" smtClean="0"/>
              <a:t> </a:t>
            </a:r>
          </a:p>
          <a:p>
            <a:pPr>
              <a:buFont typeface="Wingdings" panose="05000000000000000000" pitchFamily="2" charset="2"/>
              <a:buChar char="v"/>
            </a:pPr>
            <a:r>
              <a:rPr lang="en-US" altLang="de-DE" dirty="0" smtClean="0"/>
              <a:t>financed: 90% Bund, 10% Land.  Two locations (Hamburg und </a:t>
            </a:r>
            <a:r>
              <a:rPr lang="en-US" altLang="de-DE" dirty="0" err="1" smtClean="0"/>
              <a:t>Zeuthen</a:t>
            </a:r>
            <a:r>
              <a:rPr lang="en-US" altLang="de-DE" dirty="0" smtClean="0"/>
              <a:t>)</a:t>
            </a:r>
          </a:p>
          <a:p>
            <a:pPr>
              <a:buFont typeface="Wingdings" panose="05000000000000000000" pitchFamily="2" charset="2"/>
              <a:buChar char="v"/>
            </a:pPr>
            <a:r>
              <a:rPr lang="en-US" dirty="0" smtClean="0"/>
              <a:t>&gt; 2000 Employees in Hamburg and  </a:t>
            </a:r>
            <a:r>
              <a:rPr lang="en-US" dirty="0" err="1" smtClean="0"/>
              <a:t>Zeuthen</a:t>
            </a:r>
            <a:r>
              <a:rPr lang="en-US" dirty="0" smtClean="0"/>
              <a:t> </a:t>
            </a:r>
          </a:p>
          <a:p>
            <a:pPr>
              <a:buFont typeface="Wingdings" panose="05000000000000000000" pitchFamily="2" charset="2"/>
              <a:buChar char="v"/>
            </a:pPr>
            <a:r>
              <a:rPr lang="en-US" altLang="de-DE" dirty="0" smtClean="0"/>
              <a:t>More than 3000/y scientists from more than 45 Nations using the DESY r</a:t>
            </a:r>
            <a:r>
              <a:rPr lang="en-US" dirty="0" smtClean="0"/>
              <a:t>esearch institutions and accelerator experiments</a:t>
            </a:r>
            <a:endParaRPr lang="en-US" altLang="de-DE" dirty="0"/>
          </a:p>
        </p:txBody>
      </p:sp>
      <p:pic>
        <p:nvPicPr>
          <p:cNvPr id="16" name="Bildplatzhalter 15"/>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t="21347" b="6197"/>
          <a:stretch/>
        </p:blipFill>
        <p:spPr>
          <a:xfrm>
            <a:off x="4625578" y="1449389"/>
            <a:ext cx="4212432" cy="2411412"/>
          </a:xfr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006" y="3933057"/>
            <a:ext cx="4197698" cy="2415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99123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XFEL: BPM </a:t>
            </a:r>
            <a:r>
              <a:rPr lang="en-US" dirty="0"/>
              <a:t>resolution measured</a:t>
            </a:r>
            <a:endParaRPr lang="de-DE" dirty="0"/>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52670"/>
            <a:ext cx="9036620" cy="273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Inhaltsplatzhalter 2"/>
          <p:cNvSpPr>
            <a:spLocks noGrp="1"/>
          </p:cNvSpPr>
          <p:nvPr>
            <p:ph idx="1"/>
          </p:nvPr>
        </p:nvSpPr>
        <p:spPr>
          <a:xfrm>
            <a:off x="323410" y="3861061"/>
            <a:ext cx="8641200" cy="2160300"/>
          </a:xfrm>
        </p:spPr>
        <p:txBody>
          <a:bodyPr/>
          <a:lstStyle/>
          <a:p>
            <a:pPr>
              <a:buFont typeface="Arial" panose="020B0604020202020204" pitchFamily="34" charset="0"/>
              <a:buChar char="•"/>
            </a:pPr>
            <a:r>
              <a:rPr lang="en-GB" sz="1600" dirty="0" smtClean="0"/>
              <a:t>Red: Buttons</a:t>
            </a:r>
          </a:p>
          <a:p>
            <a:pPr>
              <a:buFont typeface="Arial" panose="020B0604020202020204" pitchFamily="34" charset="0"/>
              <a:buChar char="•"/>
            </a:pPr>
            <a:r>
              <a:rPr lang="en-GB" sz="1600" dirty="0" smtClean="0"/>
              <a:t>Green: Re-entrant Cavity BPM</a:t>
            </a:r>
          </a:p>
          <a:p>
            <a:pPr>
              <a:buFont typeface="Arial" panose="020B0604020202020204" pitchFamily="34" charset="0"/>
              <a:buChar char="•"/>
            </a:pPr>
            <a:r>
              <a:rPr lang="en-GB" sz="1600" dirty="0" smtClean="0"/>
              <a:t>Blue: Cavity BPM</a:t>
            </a:r>
          </a:p>
          <a:p>
            <a:pPr>
              <a:buFont typeface="Arial" panose="020B0604020202020204" pitchFamily="34" charset="0"/>
              <a:buChar char="•"/>
            </a:pPr>
            <a:r>
              <a:rPr lang="en-GB" sz="1600" dirty="0" smtClean="0"/>
              <a:t>The </a:t>
            </a:r>
            <a:r>
              <a:rPr lang="en-GB" sz="1600" dirty="0"/>
              <a:t>first 6 cavity BPMs </a:t>
            </a:r>
            <a:r>
              <a:rPr lang="en-GB" sz="1600" dirty="0" smtClean="0"/>
              <a:t>: </a:t>
            </a:r>
            <a:r>
              <a:rPr lang="en-GB" sz="1600" dirty="0"/>
              <a:t>higher resolutions due to 10 </a:t>
            </a:r>
            <a:r>
              <a:rPr lang="en-GB" sz="1600" dirty="0" smtClean="0"/>
              <a:t>dB attenuation.</a:t>
            </a:r>
          </a:p>
          <a:p>
            <a:pPr>
              <a:buFont typeface="Arial" panose="020B0604020202020204" pitchFamily="34" charset="0"/>
              <a:buChar char="•"/>
            </a:pPr>
            <a:r>
              <a:rPr lang="en-GB" sz="1600" dirty="0" smtClean="0"/>
              <a:t>The </a:t>
            </a:r>
            <a:r>
              <a:rPr lang="en-GB" sz="1600" dirty="0"/>
              <a:t>10 µm resolution for 2 button BPMs at about 2000 m position is due to </a:t>
            </a:r>
            <a:r>
              <a:rPr lang="en-GB" sz="1600" dirty="0" smtClean="0"/>
              <a:t>100 mm pipe diameter.</a:t>
            </a:r>
            <a:endParaRPr lang="en-US" sz="1600" dirty="0"/>
          </a:p>
        </p:txBody>
      </p:sp>
    </p:spTree>
    <p:extLst>
      <p:ext uri="{BB962C8B-B14F-4D97-AF65-F5344CB8AC3E}">
        <p14:creationId xmlns:p14="http://schemas.microsoft.com/office/powerpoint/2010/main" val="15384913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103188"/>
            <a:ext cx="8520113" cy="544512"/>
          </a:xfrm>
        </p:spPr>
        <p:txBody>
          <a:bodyPr/>
          <a:lstStyle/>
          <a:p>
            <a:r>
              <a:rPr lang="en-US" dirty="0" smtClean="0"/>
              <a:t>Orbit stability and feedback</a:t>
            </a:r>
            <a:endParaRPr lang="en-US" dirty="0"/>
          </a:p>
        </p:txBody>
      </p:sp>
      <p:sp>
        <p:nvSpPr>
          <p:cNvPr id="4" name="Content Placeholder 3"/>
          <p:cNvSpPr>
            <a:spLocks noGrp="1"/>
          </p:cNvSpPr>
          <p:nvPr>
            <p:ph idx="1"/>
          </p:nvPr>
        </p:nvSpPr>
        <p:spPr>
          <a:ln>
            <a:solidFill>
              <a:schemeClr val="accent1"/>
            </a:solidFill>
          </a:ln>
        </p:spPr>
        <p:txBody>
          <a:bodyPr/>
          <a:lstStyle/>
          <a:p>
            <a:r>
              <a:rPr lang="en-US" dirty="0" smtClean="0"/>
              <a:t>1) Electronic stabilization</a:t>
            </a:r>
          </a:p>
          <a:p>
            <a:r>
              <a:rPr lang="en-US" dirty="0" smtClean="0"/>
              <a:t>2) Temperature stabilization</a:t>
            </a:r>
          </a:p>
          <a:p>
            <a:r>
              <a:rPr lang="en-US" dirty="0"/>
              <a:t>3</a:t>
            </a:r>
            <a:r>
              <a:rPr lang="en-US" dirty="0" smtClean="0"/>
              <a:t>) Mechanical movement (drift) of beam pipe</a:t>
            </a:r>
          </a:p>
          <a:p>
            <a:r>
              <a:rPr lang="en-US" dirty="0"/>
              <a:t>4</a:t>
            </a:r>
            <a:r>
              <a:rPr lang="en-US" dirty="0" smtClean="0"/>
              <a:t>) Orbit feedback</a:t>
            </a:r>
            <a:endParaRPr lang="en-US" dirty="0"/>
          </a:p>
        </p:txBody>
      </p:sp>
      <p:sp>
        <p:nvSpPr>
          <p:cNvPr id="3" name="TextBox 2"/>
          <p:cNvSpPr txBox="1"/>
          <p:nvPr/>
        </p:nvSpPr>
        <p:spPr>
          <a:xfrm>
            <a:off x="3131800" y="4517845"/>
            <a:ext cx="4734245" cy="584775"/>
          </a:xfrm>
          <a:prstGeom prst="rect">
            <a:avLst/>
          </a:prstGeom>
          <a:noFill/>
        </p:spPr>
        <p:txBody>
          <a:bodyPr wrap="none" rtlCol="0">
            <a:spAutoFit/>
          </a:bodyPr>
          <a:lstStyle/>
          <a:p>
            <a:r>
              <a:rPr lang="en-US" dirty="0" smtClean="0"/>
              <a:t>Requirements at PETRA IV: 0.1 </a:t>
            </a:r>
            <a:r>
              <a:rPr lang="en-US" dirty="0" smtClean="0">
                <a:latin typeface="Symbol" panose="05050102010706020507" pitchFamily="18" charset="2"/>
                <a:cs typeface="Times New Roman" panose="02020603050405020304" pitchFamily="18" charset="0"/>
              </a:rPr>
              <a:t>m</a:t>
            </a:r>
            <a:r>
              <a:rPr lang="en-US" dirty="0" smtClean="0"/>
              <a:t>m at </a:t>
            </a:r>
            <a:r>
              <a:rPr lang="en-US" dirty="0"/>
              <a:t>BW 300 </a:t>
            </a:r>
            <a:r>
              <a:rPr lang="en-US" dirty="0" smtClean="0"/>
              <a:t>Hz</a:t>
            </a:r>
            <a:endParaRPr lang="en-US" dirty="0"/>
          </a:p>
          <a:p>
            <a:endParaRPr lang="de-DE" dirty="0"/>
          </a:p>
        </p:txBody>
      </p:sp>
    </p:spTree>
    <p:extLst>
      <p:ext uri="{BB962C8B-B14F-4D97-AF65-F5344CB8AC3E}">
        <p14:creationId xmlns:p14="http://schemas.microsoft.com/office/powerpoint/2010/main" val="27424054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Electronic stabilization</a:t>
            </a:r>
            <a:br>
              <a:rPr lang="en-US" dirty="0" smtClean="0"/>
            </a:br>
            <a:r>
              <a:rPr lang="en-US" dirty="0" smtClean="0"/>
              <a:t>a) </a:t>
            </a:r>
            <a:r>
              <a:rPr lang="en-US" dirty="0" err="1" smtClean="0"/>
              <a:t>Libera</a:t>
            </a:r>
            <a:r>
              <a:rPr lang="en-US" dirty="0" smtClean="0"/>
              <a:t> with switching crossbar for dynamic calibration</a:t>
            </a:r>
            <a:endParaRPr lang="en-US" dirty="0"/>
          </a:p>
        </p:txBody>
      </p:sp>
      <p:sp>
        <p:nvSpPr>
          <p:cNvPr id="3" name="Content Placeholder 2"/>
          <p:cNvSpPr>
            <a:spLocks noGrp="1"/>
          </p:cNvSpPr>
          <p:nvPr>
            <p:ph sz="half" idx="1"/>
          </p:nvPr>
        </p:nvSpPr>
        <p:spPr/>
        <p:txBody>
          <a:bodyPr/>
          <a:lstStyle/>
          <a:p>
            <a:pPr marL="0" indent="0">
              <a:buNone/>
            </a:pPr>
            <a:r>
              <a:rPr lang="en-US" dirty="0" smtClean="0"/>
              <a:t> </a:t>
            </a:r>
            <a:endParaRPr lang="en-US" dirty="0"/>
          </a:p>
        </p:txBody>
      </p:sp>
      <p:sp>
        <p:nvSpPr>
          <p:cNvPr id="4" name="Content Placeholder 3"/>
          <p:cNvSpPr>
            <a:spLocks noGrp="1"/>
          </p:cNvSpPr>
          <p:nvPr>
            <p:ph sz="half" idx="2"/>
          </p:nvPr>
        </p:nvSpPr>
        <p:spPr/>
        <p:txBody>
          <a:bodyPr/>
          <a:lstStyle/>
          <a:p>
            <a:pPr marL="0" indent="0">
              <a:buNone/>
            </a:pPr>
            <a:r>
              <a:rPr lang="en-US" dirty="0" smtClean="0"/>
              <a:t>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55" y="912456"/>
            <a:ext cx="4905375" cy="11715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Left Brace 6"/>
          <p:cNvSpPr/>
          <p:nvPr/>
        </p:nvSpPr>
        <p:spPr bwMode="auto">
          <a:xfrm rot="16200000">
            <a:off x="2784053" y="1611486"/>
            <a:ext cx="296687" cy="1241777"/>
          </a:xfrm>
          <a:prstGeom prst="leftBrace">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8" name="TextBox 7"/>
          <p:cNvSpPr txBox="1"/>
          <p:nvPr/>
        </p:nvSpPr>
        <p:spPr>
          <a:xfrm>
            <a:off x="6265170" y="2380718"/>
            <a:ext cx="2858947" cy="1569660"/>
          </a:xfrm>
          <a:prstGeom prst="rect">
            <a:avLst/>
          </a:prstGeom>
          <a:noFill/>
        </p:spPr>
        <p:txBody>
          <a:bodyPr wrap="square" rtlCol="0">
            <a:spAutoFit/>
          </a:bodyPr>
          <a:lstStyle/>
          <a:p>
            <a:endParaRPr lang="en-US" dirty="0"/>
          </a:p>
          <a:p>
            <a:r>
              <a:rPr lang="en-US" dirty="0"/>
              <a:t>S</a:t>
            </a:r>
            <a:r>
              <a:rPr lang="en-US" dirty="0" smtClean="0"/>
              <a:t>witching crossbar removes different drifts of channels</a:t>
            </a:r>
          </a:p>
          <a:p>
            <a:pPr marL="285750" indent="-285750">
              <a:buFont typeface="Symbol" pitchFamily="18" charset="2"/>
              <a:buChar char="Þ"/>
            </a:pPr>
            <a:r>
              <a:rPr lang="en-US" dirty="0" smtClean="0"/>
              <a:t>Long term stabilization</a:t>
            </a:r>
            <a:br>
              <a:rPr lang="en-US" dirty="0" smtClean="0"/>
            </a:br>
            <a:r>
              <a:rPr lang="en-US" dirty="0" smtClean="0"/>
              <a:t>(I-Tech Patent)</a:t>
            </a:r>
          </a:p>
          <a:p>
            <a:endParaRPr lang="en-US"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06" y="2764189"/>
            <a:ext cx="6096000" cy="31242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2627214" y="2425635"/>
            <a:ext cx="790986" cy="338554"/>
          </a:xfrm>
          <a:prstGeom prst="rect">
            <a:avLst/>
          </a:prstGeom>
          <a:noFill/>
        </p:spPr>
        <p:txBody>
          <a:bodyPr wrap="none" rtlCol="0">
            <a:spAutoFit/>
          </a:bodyPr>
          <a:lstStyle/>
          <a:p>
            <a:r>
              <a:rPr lang="en-US" dirty="0" smtClean="0"/>
              <a:t>Timing</a:t>
            </a:r>
            <a:endParaRPr lang="en-US" dirty="0"/>
          </a:p>
        </p:txBody>
      </p:sp>
      <p:sp>
        <p:nvSpPr>
          <p:cNvPr id="13" name="TextBox 12"/>
          <p:cNvSpPr txBox="1"/>
          <p:nvPr/>
        </p:nvSpPr>
        <p:spPr>
          <a:xfrm>
            <a:off x="1772356" y="5903846"/>
            <a:ext cx="3138311" cy="338554"/>
          </a:xfrm>
          <a:prstGeom prst="rect">
            <a:avLst/>
          </a:prstGeom>
          <a:noFill/>
        </p:spPr>
        <p:txBody>
          <a:bodyPr wrap="square" rtlCol="0">
            <a:spAutoFit/>
          </a:bodyPr>
          <a:lstStyle/>
          <a:p>
            <a:r>
              <a:rPr lang="en-US" dirty="0" smtClean="0"/>
              <a:t>Gain         and             Control</a:t>
            </a:r>
            <a:endParaRPr lang="en-US" dirty="0"/>
          </a:p>
        </p:txBody>
      </p:sp>
      <p:sp>
        <p:nvSpPr>
          <p:cNvPr id="10" name="Rectangle 9"/>
          <p:cNvSpPr/>
          <p:nvPr/>
        </p:nvSpPr>
        <p:spPr bwMode="auto">
          <a:xfrm>
            <a:off x="0" y="2425635"/>
            <a:ext cx="6169306" cy="3816765"/>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2134401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Electronic stabilization</a:t>
            </a:r>
            <a:br>
              <a:rPr lang="en-US" dirty="0" smtClean="0"/>
            </a:br>
            <a:r>
              <a:rPr lang="en-US" dirty="0" smtClean="0"/>
              <a:t>b) Pilot tone for dynamic calibration</a:t>
            </a:r>
            <a:endParaRPr lang="en-US"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410" y="908650"/>
            <a:ext cx="3312460" cy="2484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887" y="3140960"/>
            <a:ext cx="3312461" cy="1866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3410" y="5038199"/>
            <a:ext cx="7201000" cy="830997"/>
          </a:xfrm>
          <a:prstGeom prst="rect">
            <a:avLst/>
          </a:prstGeom>
          <a:noFill/>
        </p:spPr>
        <p:txBody>
          <a:bodyPr wrap="square" rtlCol="0">
            <a:spAutoFit/>
          </a:bodyPr>
          <a:lstStyle/>
          <a:p>
            <a:r>
              <a:rPr lang="en-US" dirty="0"/>
              <a:t>An integrated RF synthesizer phase-locked to the </a:t>
            </a:r>
            <a:r>
              <a:rPr lang="en-US" dirty="0" smtClean="0"/>
              <a:t>ADC clock </a:t>
            </a:r>
            <a:r>
              <a:rPr lang="en-US" dirty="0"/>
              <a:t>generates a programmable CW pilot tone </a:t>
            </a:r>
            <a:r>
              <a:rPr lang="en-US" dirty="0" smtClean="0"/>
              <a:t>for dynamic </a:t>
            </a:r>
            <a:r>
              <a:rPr lang="en-US" dirty="0"/>
              <a:t>calibration. The pilot tone is combined with </a:t>
            </a:r>
            <a:r>
              <a:rPr lang="en-US" dirty="0" smtClean="0"/>
              <a:t>the beam </a:t>
            </a:r>
            <a:r>
              <a:rPr lang="en-US" dirty="0"/>
              <a:t>signal within the Pilot Tone Combiner Module.</a:t>
            </a:r>
          </a:p>
        </p:txBody>
      </p:sp>
      <p:sp>
        <p:nvSpPr>
          <p:cNvPr id="6" name="TextBox 5"/>
          <p:cNvSpPr txBox="1"/>
          <p:nvPr/>
        </p:nvSpPr>
        <p:spPr>
          <a:xfrm>
            <a:off x="323410" y="5901400"/>
            <a:ext cx="2954655" cy="646331"/>
          </a:xfrm>
          <a:prstGeom prst="rect">
            <a:avLst/>
          </a:prstGeom>
          <a:noFill/>
        </p:spPr>
        <p:txBody>
          <a:bodyPr wrap="none" rtlCol="0">
            <a:spAutoFit/>
          </a:bodyPr>
          <a:lstStyle/>
          <a:p>
            <a:r>
              <a:rPr lang="en-US" sz="1000" b="1" dirty="0"/>
              <a:t>NSLS-II RF Beam Position Monitor Update	</a:t>
            </a:r>
            <a:endParaRPr lang="de-DE" sz="1000" dirty="0"/>
          </a:p>
          <a:p>
            <a:r>
              <a:rPr lang="en-US" sz="1000" dirty="0"/>
              <a:t>K. </a:t>
            </a:r>
            <a:r>
              <a:rPr lang="en-US" sz="1000" dirty="0" smtClean="0"/>
              <a:t>Vetter, et al., (BIW12</a:t>
            </a:r>
            <a:r>
              <a:rPr lang="en-US" sz="1000" dirty="0"/>
              <a:t>)</a:t>
            </a:r>
            <a:r>
              <a:rPr lang="en-US" dirty="0"/>
              <a:t/>
            </a:r>
            <a:br>
              <a:rPr lang="en-US" dirty="0"/>
            </a:br>
            <a:endParaRPr lang="en-US" dirty="0"/>
          </a:p>
        </p:txBody>
      </p:sp>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60" y="908650"/>
            <a:ext cx="3705836" cy="3142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355970" y="4096991"/>
            <a:ext cx="4543231" cy="400110"/>
          </a:xfrm>
          <a:prstGeom prst="rect">
            <a:avLst/>
          </a:prstGeom>
          <a:noFill/>
        </p:spPr>
        <p:txBody>
          <a:bodyPr wrap="none" rtlCol="0">
            <a:spAutoFit/>
          </a:bodyPr>
          <a:lstStyle/>
          <a:p>
            <a:r>
              <a:rPr lang="en-US" sz="1000" b="1" u="sng" dirty="0"/>
              <a:t>Cavity beam position monitor system for the Accelerator Test Facility 2</a:t>
            </a:r>
            <a:r>
              <a:rPr lang="en-US" sz="1000" b="1" dirty="0"/>
              <a:t> </a:t>
            </a:r>
            <a:endParaRPr lang="de-DE" sz="1000" dirty="0"/>
          </a:p>
          <a:p>
            <a:r>
              <a:rPr lang="en-US" sz="1000" dirty="0"/>
              <a:t>Y. I. Kim et al</a:t>
            </a:r>
            <a:r>
              <a:rPr lang="en-US" sz="1000" dirty="0" smtClean="0"/>
              <a:t>.; Phys</a:t>
            </a:r>
            <a:r>
              <a:rPr lang="en-US" sz="1000" dirty="0"/>
              <a:t>. Rev. ST </a:t>
            </a:r>
            <a:r>
              <a:rPr lang="en-US" sz="1000" dirty="0" err="1"/>
              <a:t>Accel</a:t>
            </a:r>
            <a:r>
              <a:rPr lang="en-US" sz="1000" dirty="0"/>
              <a:t>. Beams 15,</a:t>
            </a:r>
          </a:p>
        </p:txBody>
      </p:sp>
      <p:sp>
        <p:nvSpPr>
          <p:cNvPr id="9" name="Oval 8"/>
          <p:cNvSpPr/>
          <p:nvPr/>
        </p:nvSpPr>
        <p:spPr bwMode="auto">
          <a:xfrm>
            <a:off x="7380390" y="2120147"/>
            <a:ext cx="792110" cy="558078"/>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6951515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Line 2"/>
          <p:cNvSpPr>
            <a:spLocks noChangeShapeType="1"/>
          </p:cNvSpPr>
          <p:nvPr/>
        </p:nvSpPr>
        <p:spPr bwMode="auto">
          <a:xfrm>
            <a:off x="323850" y="765175"/>
            <a:ext cx="8496300" cy="0"/>
          </a:xfrm>
          <a:prstGeom prst="line">
            <a:avLst/>
          </a:prstGeom>
          <a:noFill/>
          <a:ln w="38100" cmpd="dbl">
            <a:solidFill>
              <a:srgbClr val="00589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sp>
        <p:nvSpPr>
          <p:cNvPr id="4099" name="Line 3"/>
          <p:cNvSpPr>
            <a:spLocks noChangeShapeType="1"/>
          </p:cNvSpPr>
          <p:nvPr/>
        </p:nvSpPr>
        <p:spPr bwMode="auto">
          <a:xfrm>
            <a:off x="323850" y="6524625"/>
            <a:ext cx="84963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sp>
        <p:nvSpPr>
          <p:cNvPr id="4100" name="Text Box 4"/>
          <p:cNvSpPr txBox="1">
            <a:spLocks noChangeArrowheads="1"/>
          </p:cNvSpPr>
          <p:nvPr/>
        </p:nvSpPr>
        <p:spPr bwMode="auto">
          <a:xfrm>
            <a:off x="250825" y="6545263"/>
            <a:ext cx="18002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Comic Sans MS" pitchFamily="66" charset="0"/>
                <a:ea typeface="Arial Unicode MS" pitchFamily="34" charset="-128"/>
                <a:cs typeface="Arial Unicode MS" pitchFamily="34" charset="-128"/>
              </a:defRPr>
            </a:lvl1pPr>
            <a:lvl2pPr marL="742950" indent="-285750" eaLnBrk="0" hangingPunct="0">
              <a:defRPr sz="2000">
                <a:solidFill>
                  <a:schemeClr val="tx1"/>
                </a:solidFill>
                <a:latin typeface="Comic Sans MS" pitchFamily="66" charset="0"/>
                <a:ea typeface="Arial Unicode MS" pitchFamily="34" charset="-128"/>
                <a:cs typeface="Arial Unicode MS" pitchFamily="34" charset="-128"/>
              </a:defRPr>
            </a:lvl2pPr>
            <a:lvl3pPr marL="1143000" indent="-228600" eaLnBrk="0" hangingPunct="0">
              <a:defRPr sz="2000">
                <a:solidFill>
                  <a:schemeClr val="tx1"/>
                </a:solidFill>
                <a:latin typeface="Comic Sans MS" pitchFamily="66" charset="0"/>
                <a:ea typeface="Arial Unicode MS" pitchFamily="34" charset="-128"/>
                <a:cs typeface="Arial Unicode MS" pitchFamily="34" charset="-128"/>
              </a:defRPr>
            </a:lvl3pPr>
            <a:lvl4pPr marL="1600200" indent="-228600" eaLnBrk="0" hangingPunct="0">
              <a:defRPr sz="2000">
                <a:solidFill>
                  <a:schemeClr val="tx1"/>
                </a:solidFill>
                <a:latin typeface="Comic Sans MS" pitchFamily="66" charset="0"/>
                <a:ea typeface="Arial Unicode MS" pitchFamily="34" charset="-128"/>
                <a:cs typeface="Arial Unicode MS" pitchFamily="34" charset="-128"/>
              </a:defRPr>
            </a:lvl4pPr>
            <a:lvl5pPr marL="2057400" indent="-228600" eaLnBrk="0" hangingPunct="0">
              <a:defRPr sz="2000">
                <a:solidFill>
                  <a:schemeClr val="tx1"/>
                </a:solidFill>
                <a:latin typeface="Comic Sans MS" pitchFamily="66" charset="0"/>
                <a:ea typeface="Arial Unicode MS" pitchFamily="34" charset="-128"/>
                <a:cs typeface="Arial Unicode MS" pitchFamily="34" charset="-128"/>
              </a:defRPr>
            </a:lvl5pPr>
            <a:lvl6pPr marL="2514600" indent="-228600" eaLnBrk="0" fontAlgn="base" hangingPunct="0">
              <a:spcBef>
                <a:spcPct val="50000"/>
              </a:spcBef>
              <a:spcAft>
                <a:spcPct val="0"/>
              </a:spcAft>
              <a:defRPr sz="2000">
                <a:solidFill>
                  <a:schemeClr val="tx1"/>
                </a:solidFill>
                <a:latin typeface="Comic Sans MS" pitchFamily="66" charset="0"/>
                <a:ea typeface="Arial Unicode MS" pitchFamily="34" charset="-128"/>
                <a:cs typeface="Arial Unicode MS" pitchFamily="34" charset="-128"/>
              </a:defRPr>
            </a:lvl6pPr>
            <a:lvl7pPr marL="2971800" indent="-228600" eaLnBrk="0" fontAlgn="base" hangingPunct="0">
              <a:spcBef>
                <a:spcPct val="50000"/>
              </a:spcBef>
              <a:spcAft>
                <a:spcPct val="0"/>
              </a:spcAft>
              <a:defRPr sz="2000">
                <a:solidFill>
                  <a:schemeClr val="tx1"/>
                </a:solidFill>
                <a:latin typeface="Comic Sans MS" pitchFamily="66" charset="0"/>
                <a:ea typeface="Arial Unicode MS" pitchFamily="34" charset="-128"/>
                <a:cs typeface="Arial Unicode MS" pitchFamily="34" charset="-128"/>
              </a:defRPr>
            </a:lvl7pPr>
            <a:lvl8pPr marL="3429000" indent="-228600" eaLnBrk="0" fontAlgn="base" hangingPunct="0">
              <a:spcBef>
                <a:spcPct val="50000"/>
              </a:spcBef>
              <a:spcAft>
                <a:spcPct val="0"/>
              </a:spcAft>
              <a:defRPr sz="2000">
                <a:solidFill>
                  <a:schemeClr val="tx1"/>
                </a:solidFill>
                <a:latin typeface="Comic Sans MS" pitchFamily="66" charset="0"/>
                <a:ea typeface="Arial Unicode MS" pitchFamily="34" charset="-128"/>
                <a:cs typeface="Arial Unicode MS" pitchFamily="34" charset="-128"/>
              </a:defRPr>
            </a:lvl8pPr>
            <a:lvl9pPr marL="3886200" indent="-228600" eaLnBrk="0" fontAlgn="base" hangingPunct="0">
              <a:spcBef>
                <a:spcPct val="50000"/>
              </a:spcBef>
              <a:spcAft>
                <a:spcPct val="0"/>
              </a:spcAft>
              <a:defRPr sz="2000">
                <a:solidFill>
                  <a:schemeClr val="tx1"/>
                </a:solidFill>
                <a:latin typeface="Comic Sans MS" pitchFamily="66" charset="0"/>
                <a:ea typeface="Arial Unicode MS" pitchFamily="34" charset="-128"/>
                <a:cs typeface="Arial Unicode MS" pitchFamily="34" charset="-128"/>
              </a:defRPr>
            </a:lvl9pPr>
          </a:lstStyle>
          <a:p>
            <a:pPr eaLnBrk="1" hangingPunct="1"/>
            <a:r>
              <a:rPr lang="de-DE" sz="1200">
                <a:solidFill>
                  <a:srgbClr val="808080"/>
                </a:solidFill>
                <a:latin typeface="Times New Roman" pitchFamily="18" charset="0"/>
                <a:cs typeface="Times New Roman" pitchFamily="18" charset="0"/>
              </a:rPr>
              <a:t>Gero Kube, DESY / MDI</a:t>
            </a:r>
            <a:endParaRPr lang="en-GB" sz="1200">
              <a:solidFill>
                <a:srgbClr val="808080"/>
              </a:solidFill>
              <a:latin typeface="Times New Roman" pitchFamily="18" charset="0"/>
              <a:cs typeface="Times New Roman" pitchFamily="18" charset="0"/>
            </a:endParaRPr>
          </a:p>
        </p:txBody>
      </p:sp>
      <p:sp>
        <p:nvSpPr>
          <p:cNvPr id="13" name="Rectangle 5"/>
          <p:cNvSpPr>
            <a:spLocks noGrp="1" noChangeArrowheads="1"/>
          </p:cNvSpPr>
          <p:nvPr>
            <p:ph type="title"/>
          </p:nvPr>
        </p:nvSpPr>
        <p:spPr>
          <a:xfrm>
            <a:off x="324858" y="104144"/>
            <a:ext cx="8567741" cy="647700"/>
          </a:xfrm>
          <a:noFill/>
        </p:spPr>
        <p:txBody>
          <a:bodyPr/>
          <a:lstStyle/>
          <a:p>
            <a:pPr algn="l" eaLnBrk="1" hangingPunct="1"/>
            <a:r>
              <a:rPr lang="de-DE" b="1" dirty="0" smtClean="0">
                <a:latin typeface="Arial" panose="020B0604020202020204" pitchFamily="34" charset="0"/>
                <a:cs typeface="Arial" panose="020B0604020202020204" pitchFamily="34" charset="0"/>
              </a:rPr>
              <a:t>PETRA III: 480 Bunches: </a:t>
            </a:r>
            <a:r>
              <a:rPr lang="de-DE" b="1" i="1" dirty="0" smtClean="0">
                <a:latin typeface="Arial" panose="020B0604020202020204" pitchFamily="34" charset="0"/>
                <a:cs typeface="Arial" panose="020B0604020202020204" pitchFamily="34" charset="0"/>
              </a:rPr>
              <a:t>„Long Term“ Measurement </a:t>
            </a:r>
            <a:r>
              <a:rPr lang="de-DE" b="1" i="1" dirty="0" err="1" smtClean="0">
                <a:latin typeface="Arial" panose="020B0604020202020204" pitchFamily="34" charset="0"/>
                <a:cs typeface="Arial" panose="020B0604020202020204" pitchFamily="34" charset="0"/>
              </a:rPr>
              <a:t>with</a:t>
            </a:r>
            <a:r>
              <a:rPr lang="de-DE" b="1" i="1" dirty="0" smtClean="0">
                <a:latin typeface="Arial" panose="020B0604020202020204" pitchFamily="34" charset="0"/>
                <a:cs typeface="Arial" panose="020B0604020202020204" pitchFamily="34" charset="0"/>
              </a:rPr>
              <a:t> </a:t>
            </a:r>
            <a:r>
              <a:rPr lang="de-DE" i="1" dirty="0">
                <a:latin typeface="Arial" panose="020B0604020202020204" pitchFamily="34" charset="0"/>
                <a:cs typeface="Arial" panose="020B0604020202020204" pitchFamily="34" charset="0"/>
              </a:rPr>
              <a:t>P</a:t>
            </a:r>
            <a:r>
              <a:rPr lang="de-DE" b="1" i="1" dirty="0" smtClean="0">
                <a:latin typeface="Arial" panose="020B0604020202020204" pitchFamily="34" charset="0"/>
                <a:cs typeface="Arial" panose="020B0604020202020204" pitchFamily="34" charset="0"/>
              </a:rPr>
              <a:t>ilot </a:t>
            </a:r>
            <a:r>
              <a:rPr lang="de-DE" i="1" dirty="0">
                <a:latin typeface="Arial" panose="020B0604020202020204" pitchFamily="34" charset="0"/>
                <a:cs typeface="Arial" panose="020B0604020202020204" pitchFamily="34" charset="0"/>
              </a:rPr>
              <a:t>T</a:t>
            </a:r>
            <a:r>
              <a:rPr lang="de-DE" b="1" i="1" dirty="0" smtClean="0">
                <a:latin typeface="Arial" panose="020B0604020202020204" pitchFamily="34" charset="0"/>
                <a:cs typeface="Arial" panose="020B0604020202020204" pitchFamily="34" charset="0"/>
              </a:rPr>
              <a:t>one (</a:t>
            </a:r>
            <a:r>
              <a:rPr lang="de-DE" b="1" i="1" dirty="0" err="1" smtClean="0">
                <a:latin typeface="Arial" panose="020B0604020202020204" pitchFamily="34" charset="0"/>
                <a:cs typeface="Arial" panose="020B0604020202020204" pitchFamily="34" charset="0"/>
              </a:rPr>
              <a:t>Elettra</a:t>
            </a:r>
            <a:r>
              <a:rPr lang="de-DE" b="1" i="1" dirty="0" smtClean="0">
                <a:latin typeface="Arial" panose="020B0604020202020204" pitchFamily="34" charset="0"/>
                <a:cs typeface="Arial" panose="020B0604020202020204" pitchFamily="34" charset="0"/>
              </a:rPr>
              <a:t>) + </a:t>
            </a:r>
            <a:r>
              <a:rPr lang="de-DE" b="1" i="1" dirty="0" err="1" smtClean="0">
                <a:latin typeface="Arial" panose="020B0604020202020204" pitchFamily="34" charset="0"/>
                <a:cs typeface="Arial" panose="020B0604020202020204" pitchFamily="34" charset="0"/>
              </a:rPr>
              <a:t>Libera</a:t>
            </a:r>
            <a:r>
              <a:rPr lang="de-DE" b="1" i="1" dirty="0" smtClean="0">
                <a:latin typeface="Arial" panose="020B0604020202020204" pitchFamily="34" charset="0"/>
                <a:cs typeface="Arial" panose="020B0604020202020204" pitchFamily="34" charset="0"/>
              </a:rPr>
              <a:t> Spark</a:t>
            </a:r>
            <a:endParaRPr lang="en-GB" b="1" dirty="0" smtClean="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1" y="1676401"/>
            <a:ext cx="3265714" cy="2275714"/>
          </a:xfrm>
          <a:prstGeom prst="rect">
            <a:avLst/>
          </a:prstGeom>
        </p:spPr>
      </p:pic>
      <p:sp>
        <p:nvSpPr>
          <p:cNvPr id="16" name="TextBox 15"/>
          <p:cNvSpPr txBox="1"/>
          <p:nvPr/>
        </p:nvSpPr>
        <p:spPr>
          <a:xfrm>
            <a:off x="251519" y="961564"/>
            <a:ext cx="8880503" cy="523220"/>
          </a:xfrm>
          <a:prstGeom prst="rect">
            <a:avLst/>
          </a:prstGeom>
          <a:noFill/>
        </p:spPr>
        <p:txBody>
          <a:bodyPr wrap="square" rtlCol="0">
            <a:spAutoFit/>
          </a:bodyPr>
          <a:lstStyle/>
          <a:p>
            <a:pPr fontAlgn="auto">
              <a:spcBef>
                <a:spcPts val="0"/>
              </a:spcBef>
              <a:spcAft>
                <a:spcPts val="0"/>
              </a:spcAft>
            </a:pPr>
            <a:r>
              <a:rPr lang="de-DE" sz="1400" dirty="0" smtClean="0">
                <a:solidFill>
                  <a:prstClr val="black"/>
                </a:solidFill>
                <a:latin typeface="Times New Roman" panose="02020603050405020304" pitchFamily="18" charset="0"/>
                <a:cs typeface="Times New Roman" panose="02020603050405020304" pitchFamily="18" charset="0"/>
              </a:rPr>
              <a:t>20191212_fPT3908LongTerm.dat     →     Start: 12.12. 9:22,   </a:t>
            </a:r>
            <a:r>
              <a:rPr lang="de-DE" sz="1400" dirty="0" err="1" smtClean="0">
                <a:solidFill>
                  <a:prstClr val="black"/>
                </a:solidFill>
                <a:latin typeface="Times New Roman" panose="02020603050405020304" pitchFamily="18" charset="0"/>
                <a:cs typeface="Times New Roman" panose="02020603050405020304" pitchFamily="18" charset="0"/>
              </a:rPr>
              <a:t>Stop</a:t>
            </a:r>
            <a:r>
              <a:rPr lang="de-DE" sz="1400" dirty="0" smtClean="0">
                <a:solidFill>
                  <a:prstClr val="black"/>
                </a:solidFill>
                <a:latin typeface="Times New Roman" panose="02020603050405020304" pitchFamily="18" charset="0"/>
                <a:cs typeface="Times New Roman" panose="02020603050405020304" pitchFamily="18" charset="0"/>
              </a:rPr>
              <a:t>: 18.12. 15:34</a:t>
            </a:r>
          </a:p>
          <a:p>
            <a:pPr fontAlgn="auto">
              <a:spcBef>
                <a:spcPts val="0"/>
              </a:spcBef>
              <a:spcAft>
                <a:spcPts val="0"/>
              </a:spcAft>
            </a:pPr>
            <a:r>
              <a:rPr lang="de-DE" sz="1400" dirty="0" smtClean="0">
                <a:solidFill>
                  <a:prstClr val="black"/>
                </a:solidFill>
                <a:latin typeface="Times New Roman" panose="02020603050405020304" pitchFamily="18" charset="0"/>
                <a:cs typeface="Times New Roman" panose="02020603050405020304" pitchFamily="18" charset="0"/>
              </a:rPr>
              <a:t>                                                                     </a:t>
            </a:r>
            <a:r>
              <a:rPr lang="de-DE" sz="1400" dirty="0" err="1" smtClean="0">
                <a:solidFill>
                  <a:prstClr val="black"/>
                </a:solidFill>
                <a:latin typeface="Times New Roman" panose="02020603050405020304" pitchFamily="18" charset="0"/>
                <a:cs typeface="Times New Roman" panose="02020603050405020304" pitchFamily="18" charset="0"/>
              </a:rPr>
              <a:t>analysis</a:t>
            </a:r>
            <a:r>
              <a:rPr lang="de-DE" sz="1400" dirty="0" smtClean="0">
                <a:solidFill>
                  <a:prstClr val="black"/>
                </a:solidFill>
                <a:latin typeface="Times New Roman" panose="02020603050405020304" pitchFamily="18" charset="0"/>
                <a:cs typeface="Times New Roman" panose="02020603050405020304" pitchFamily="18" charset="0"/>
              </a:rPr>
              <a:t>:  12.12. 16:57 </a:t>
            </a:r>
            <a:r>
              <a:rPr lang="de-DE" sz="1200" dirty="0" smtClean="0">
                <a:solidFill>
                  <a:prstClr val="black"/>
                </a:solidFill>
                <a:latin typeface="Times New Roman" panose="02020603050405020304" pitchFamily="18" charset="0"/>
                <a:cs typeface="Times New Roman" panose="02020603050405020304" pitchFamily="18" charset="0"/>
              </a:rPr>
              <a:t>(</a:t>
            </a:r>
            <a:r>
              <a:rPr lang="de-DE" sz="1200" dirty="0" err="1" smtClean="0">
                <a:solidFill>
                  <a:prstClr val="black"/>
                </a:solidFill>
                <a:latin typeface="Times New Roman" panose="02020603050405020304" pitchFamily="18" charset="0"/>
                <a:cs typeface="Times New Roman" panose="02020603050405020304" pitchFamily="18" charset="0"/>
              </a:rPr>
              <a:t>index</a:t>
            </a:r>
            <a:r>
              <a:rPr lang="de-DE" sz="1200" dirty="0" smtClean="0">
                <a:solidFill>
                  <a:prstClr val="black"/>
                </a:solidFill>
                <a:latin typeface="Times New Roman" panose="02020603050405020304" pitchFamily="18" charset="0"/>
                <a:cs typeface="Times New Roman" panose="02020603050405020304" pitchFamily="18" charset="0"/>
              </a:rPr>
              <a:t> 2100)   →   </a:t>
            </a:r>
            <a:r>
              <a:rPr lang="de-DE" sz="1400" dirty="0" smtClean="0">
                <a:solidFill>
                  <a:prstClr val="black"/>
                </a:solidFill>
                <a:latin typeface="Times New Roman" panose="02020603050405020304" pitchFamily="18" charset="0"/>
                <a:cs typeface="Times New Roman" panose="02020603050405020304" pitchFamily="18" charset="0"/>
              </a:rPr>
              <a:t>18:12. 13:47 </a:t>
            </a:r>
            <a:r>
              <a:rPr lang="de-DE" sz="1200" dirty="0" smtClean="0">
                <a:solidFill>
                  <a:prstClr val="black"/>
                </a:solidFill>
                <a:latin typeface="Times New Roman" panose="02020603050405020304" pitchFamily="18" charset="0"/>
                <a:cs typeface="Times New Roman" panose="02020603050405020304" pitchFamily="18" charset="0"/>
              </a:rPr>
              <a:t>(</a:t>
            </a:r>
            <a:r>
              <a:rPr lang="de-DE" sz="1200" dirty="0" err="1" smtClean="0">
                <a:solidFill>
                  <a:prstClr val="black"/>
                </a:solidFill>
                <a:latin typeface="Times New Roman" panose="02020603050405020304" pitchFamily="18" charset="0"/>
                <a:cs typeface="Times New Roman" panose="02020603050405020304" pitchFamily="18" charset="0"/>
              </a:rPr>
              <a:t>index</a:t>
            </a:r>
            <a:r>
              <a:rPr lang="de-DE" sz="1200" dirty="0" smtClean="0">
                <a:solidFill>
                  <a:prstClr val="black"/>
                </a:solidFill>
                <a:latin typeface="Times New Roman" panose="02020603050405020304" pitchFamily="18" charset="0"/>
                <a:cs typeface="Times New Roman" panose="02020603050405020304" pitchFamily="18" charset="0"/>
              </a:rPr>
              <a:t> 41080)   </a:t>
            </a:r>
            <a:r>
              <a:rPr lang="de-DE" sz="1200" b="1" dirty="0" smtClean="0">
                <a:solidFill>
                  <a:srgbClr val="C00000"/>
                </a:solidFill>
                <a:latin typeface="Times New Roman" panose="02020603050405020304" pitchFamily="18" charset="0"/>
                <a:cs typeface="Times New Roman" panose="02020603050405020304" pitchFamily="18" charset="0"/>
              </a:rPr>
              <a:t>(~</a:t>
            </a:r>
            <a:r>
              <a:rPr lang="de-DE" sz="1200" b="1" dirty="0">
                <a:solidFill>
                  <a:srgbClr val="C00000"/>
                </a:solidFill>
                <a:latin typeface="Times New Roman" panose="02020603050405020304" pitchFamily="18" charset="0"/>
                <a:cs typeface="Times New Roman" panose="02020603050405020304" pitchFamily="18" charset="0"/>
              </a:rPr>
              <a:t>6.8 </a:t>
            </a:r>
            <a:r>
              <a:rPr lang="de-DE" sz="1200" b="1" dirty="0" err="1">
                <a:solidFill>
                  <a:srgbClr val="C00000"/>
                </a:solidFill>
                <a:latin typeface="Times New Roman" panose="02020603050405020304" pitchFamily="18" charset="0"/>
                <a:cs typeface="Times New Roman" panose="02020603050405020304" pitchFamily="18" charset="0"/>
              </a:rPr>
              <a:t>days</a:t>
            </a:r>
            <a:r>
              <a:rPr lang="de-DE" sz="1200" b="1" dirty="0">
                <a:solidFill>
                  <a:srgbClr val="C00000"/>
                </a:solidFill>
                <a:latin typeface="Times New Roman" panose="02020603050405020304" pitchFamily="18" charset="0"/>
                <a:cs typeface="Times New Roman" panose="02020603050405020304" pitchFamily="18" charset="0"/>
              </a:rPr>
              <a:t> !)</a:t>
            </a:r>
            <a:endParaRPr lang="de-DE" sz="1200" b="1" dirty="0" smtClean="0">
              <a:solidFill>
                <a:srgbClr val="C0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04800" y="1524000"/>
            <a:ext cx="990600" cy="276999"/>
          </a:xfrm>
          <a:prstGeom prst="rect">
            <a:avLst/>
          </a:prstGeom>
          <a:noFill/>
        </p:spPr>
        <p:txBody>
          <a:bodyPr wrap="square" rtlCol="0">
            <a:spAutoFit/>
          </a:bodyPr>
          <a:lstStyle/>
          <a:p>
            <a:pPr fontAlgn="auto">
              <a:spcBef>
                <a:spcPts val="0"/>
              </a:spcBef>
              <a:spcAft>
                <a:spcPts val="0"/>
              </a:spcAft>
            </a:pPr>
            <a:r>
              <a:rPr lang="de-DE" sz="1200" b="1" i="1" dirty="0" smtClean="0">
                <a:solidFill>
                  <a:prstClr val="black"/>
                </a:solidFill>
                <a:latin typeface="Times New Roman" panose="02020603050405020304" pitchFamily="18" charset="0"/>
                <a:cs typeface="Times New Roman" panose="02020603050405020304" pitchFamily="18" charset="0"/>
              </a:rPr>
              <a:t>horizontal</a:t>
            </a:r>
          </a:p>
        </p:txBody>
      </p:sp>
      <p:sp>
        <p:nvSpPr>
          <p:cNvPr id="22" name="TextBox 21"/>
          <p:cNvSpPr txBox="1"/>
          <p:nvPr/>
        </p:nvSpPr>
        <p:spPr>
          <a:xfrm>
            <a:off x="2267744" y="2181999"/>
            <a:ext cx="1066800" cy="276999"/>
          </a:xfrm>
          <a:prstGeom prst="rect">
            <a:avLst/>
          </a:prstGeom>
          <a:noFill/>
          <a:ln w="15875">
            <a:noFill/>
          </a:ln>
        </p:spPr>
        <p:txBody>
          <a:bodyPr wrap="square" rtlCol="0">
            <a:spAutoFit/>
          </a:bodyPr>
          <a:lstStyle/>
          <a:p>
            <a:pPr algn="ctr" fontAlgn="auto">
              <a:spcBef>
                <a:spcPts val="0"/>
              </a:spcBef>
              <a:spcAft>
                <a:spcPts val="0"/>
              </a:spcAft>
            </a:pPr>
            <a:r>
              <a:rPr lang="el-GR" sz="1200" b="1" dirty="0" smtClean="0">
                <a:solidFill>
                  <a:prstClr val="black"/>
                </a:solidFill>
                <a:latin typeface="Times New Roman" panose="02020603050405020304" pitchFamily="18" charset="0"/>
                <a:cs typeface="Times New Roman" panose="02020603050405020304" pitchFamily="18" charset="0"/>
              </a:rPr>
              <a:t>σ</a:t>
            </a:r>
            <a:r>
              <a:rPr lang="de-DE" sz="1200" b="1" dirty="0" smtClean="0">
                <a:solidFill>
                  <a:prstClr val="black"/>
                </a:solidFill>
                <a:latin typeface="Times New Roman" panose="02020603050405020304" pitchFamily="18" charset="0"/>
                <a:cs typeface="Times New Roman" panose="02020603050405020304" pitchFamily="18" charset="0"/>
              </a:rPr>
              <a:t> = 183.9 </a:t>
            </a:r>
            <a:r>
              <a:rPr lang="de-DE" sz="1200" b="1" dirty="0" err="1" smtClean="0">
                <a:solidFill>
                  <a:prstClr val="black"/>
                </a:solidFill>
                <a:latin typeface="Times New Roman" panose="02020603050405020304" pitchFamily="18" charset="0"/>
                <a:cs typeface="Times New Roman" panose="02020603050405020304" pitchFamily="18" charset="0"/>
              </a:rPr>
              <a:t>nm</a:t>
            </a:r>
            <a:r>
              <a:rPr lang="de-DE" sz="1200" b="1" dirty="0" smtClean="0">
                <a:solidFill>
                  <a:prstClr val="black"/>
                </a:solidFill>
                <a:latin typeface="Times New Roman" panose="02020603050405020304" pitchFamily="18" charset="0"/>
                <a:cs typeface="Times New Roman" panose="02020603050405020304" pitchFamily="18" charset="0"/>
              </a:rPr>
              <a:t> </a:t>
            </a: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1" y="4177029"/>
            <a:ext cx="3265714" cy="2275714"/>
          </a:xfrm>
          <a:prstGeom prst="rect">
            <a:avLst/>
          </a:prstGeom>
        </p:spPr>
      </p:pic>
      <p:pic>
        <p:nvPicPr>
          <p:cNvPr id="24" name="Picture 23"/>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4572001" y="1676402"/>
            <a:ext cx="3263220" cy="2276856"/>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3472" y="4177029"/>
            <a:ext cx="3265714" cy="2275714"/>
          </a:xfrm>
          <a:prstGeom prst="rect">
            <a:avLst/>
          </a:prstGeom>
        </p:spPr>
      </p:pic>
      <p:sp>
        <p:nvSpPr>
          <p:cNvPr id="27" name="TextBox 26"/>
          <p:cNvSpPr txBox="1"/>
          <p:nvPr/>
        </p:nvSpPr>
        <p:spPr>
          <a:xfrm>
            <a:off x="4572000" y="1524000"/>
            <a:ext cx="990600" cy="276999"/>
          </a:xfrm>
          <a:prstGeom prst="rect">
            <a:avLst/>
          </a:prstGeom>
          <a:noFill/>
        </p:spPr>
        <p:txBody>
          <a:bodyPr wrap="square" rtlCol="0">
            <a:spAutoFit/>
          </a:bodyPr>
          <a:lstStyle/>
          <a:p>
            <a:pPr fontAlgn="auto">
              <a:spcBef>
                <a:spcPts val="0"/>
              </a:spcBef>
              <a:spcAft>
                <a:spcPts val="0"/>
              </a:spcAft>
            </a:pPr>
            <a:r>
              <a:rPr lang="de-DE" sz="1200" b="1" i="1" dirty="0" err="1" smtClean="0">
                <a:solidFill>
                  <a:prstClr val="black"/>
                </a:solidFill>
                <a:latin typeface="Times New Roman" panose="02020603050405020304" pitchFamily="18" charset="0"/>
                <a:cs typeface="Times New Roman" panose="02020603050405020304" pitchFamily="18" charset="0"/>
              </a:rPr>
              <a:t>vertical</a:t>
            </a:r>
            <a:endParaRPr lang="de-DE" sz="1200" b="1" i="1" dirty="0" smtClean="0">
              <a:solidFill>
                <a:prstClr val="black"/>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2267744" y="5209401"/>
            <a:ext cx="1066800" cy="276999"/>
          </a:xfrm>
          <a:prstGeom prst="rect">
            <a:avLst/>
          </a:prstGeom>
          <a:noFill/>
          <a:ln w="15875">
            <a:noFill/>
          </a:ln>
        </p:spPr>
        <p:txBody>
          <a:bodyPr wrap="square" rtlCol="0">
            <a:spAutoFit/>
          </a:bodyPr>
          <a:lstStyle/>
          <a:p>
            <a:pPr algn="ctr" fontAlgn="auto">
              <a:spcBef>
                <a:spcPts val="0"/>
              </a:spcBef>
              <a:spcAft>
                <a:spcPts val="0"/>
              </a:spcAft>
            </a:pPr>
            <a:r>
              <a:rPr lang="el-GR" sz="1200" b="1" dirty="0" smtClean="0">
                <a:solidFill>
                  <a:prstClr val="black"/>
                </a:solidFill>
                <a:latin typeface="Times New Roman" panose="02020603050405020304" pitchFamily="18" charset="0"/>
                <a:cs typeface="Times New Roman" panose="02020603050405020304" pitchFamily="18" charset="0"/>
              </a:rPr>
              <a:t>σ</a:t>
            </a:r>
            <a:r>
              <a:rPr lang="de-DE" sz="1200" b="1" dirty="0" smtClean="0">
                <a:solidFill>
                  <a:prstClr val="black"/>
                </a:solidFill>
                <a:latin typeface="Times New Roman" panose="02020603050405020304" pitchFamily="18" charset="0"/>
                <a:cs typeface="Times New Roman" panose="02020603050405020304" pitchFamily="18" charset="0"/>
              </a:rPr>
              <a:t> = 23.64 </a:t>
            </a:r>
            <a:r>
              <a:rPr lang="de-DE" sz="1200" b="1" dirty="0" err="1" smtClean="0">
                <a:solidFill>
                  <a:prstClr val="black"/>
                </a:solidFill>
                <a:latin typeface="Times New Roman" panose="02020603050405020304" pitchFamily="18" charset="0"/>
                <a:cs typeface="Times New Roman" panose="02020603050405020304" pitchFamily="18" charset="0"/>
              </a:rPr>
              <a:t>nm</a:t>
            </a:r>
            <a:r>
              <a:rPr lang="de-DE" sz="1200" b="1" dirty="0" smtClean="0">
                <a:solidFill>
                  <a:prstClr val="black"/>
                </a:solidFill>
                <a:latin typeface="Times New Roman" panose="02020603050405020304" pitchFamily="18" charset="0"/>
                <a:cs typeface="Times New Roman" panose="02020603050405020304" pitchFamily="18" charset="0"/>
              </a:rPr>
              <a:t> </a:t>
            </a:r>
          </a:p>
        </p:txBody>
      </p:sp>
      <p:sp>
        <p:nvSpPr>
          <p:cNvPr id="29" name="TextBox 28"/>
          <p:cNvSpPr txBox="1"/>
          <p:nvPr/>
        </p:nvSpPr>
        <p:spPr>
          <a:xfrm>
            <a:off x="6372200" y="5204271"/>
            <a:ext cx="1066800" cy="276999"/>
          </a:xfrm>
          <a:prstGeom prst="rect">
            <a:avLst/>
          </a:prstGeom>
          <a:noFill/>
          <a:ln w="15875">
            <a:noFill/>
          </a:ln>
        </p:spPr>
        <p:txBody>
          <a:bodyPr wrap="square" rtlCol="0">
            <a:spAutoFit/>
          </a:bodyPr>
          <a:lstStyle/>
          <a:p>
            <a:pPr algn="ctr" fontAlgn="auto">
              <a:spcBef>
                <a:spcPts val="0"/>
              </a:spcBef>
              <a:spcAft>
                <a:spcPts val="0"/>
              </a:spcAft>
            </a:pPr>
            <a:r>
              <a:rPr lang="el-GR" sz="1200" b="1" dirty="0" smtClean="0">
                <a:solidFill>
                  <a:prstClr val="black"/>
                </a:solidFill>
                <a:latin typeface="Times New Roman" panose="02020603050405020304" pitchFamily="18" charset="0"/>
                <a:cs typeface="Times New Roman" panose="02020603050405020304" pitchFamily="18" charset="0"/>
              </a:rPr>
              <a:t>σ</a:t>
            </a:r>
            <a:r>
              <a:rPr lang="de-DE" sz="1200" b="1" dirty="0" smtClean="0">
                <a:solidFill>
                  <a:prstClr val="black"/>
                </a:solidFill>
                <a:latin typeface="Times New Roman" panose="02020603050405020304" pitchFamily="18" charset="0"/>
                <a:cs typeface="Times New Roman" panose="02020603050405020304" pitchFamily="18" charset="0"/>
              </a:rPr>
              <a:t> = 13.79 </a:t>
            </a:r>
            <a:r>
              <a:rPr lang="de-DE" sz="1200" b="1" dirty="0" err="1" smtClean="0">
                <a:solidFill>
                  <a:prstClr val="black"/>
                </a:solidFill>
                <a:latin typeface="Times New Roman" panose="02020603050405020304" pitchFamily="18" charset="0"/>
                <a:cs typeface="Times New Roman" panose="02020603050405020304" pitchFamily="18" charset="0"/>
              </a:rPr>
              <a:t>nm</a:t>
            </a:r>
            <a:r>
              <a:rPr lang="de-DE" sz="1200" b="1" dirty="0" smtClean="0">
                <a:solidFill>
                  <a:prstClr val="black"/>
                </a:solidFill>
                <a:latin typeface="Times New Roman" panose="02020603050405020304" pitchFamily="18" charset="0"/>
                <a:cs typeface="Times New Roman" panose="02020603050405020304" pitchFamily="18" charset="0"/>
              </a:rPr>
              <a:t> </a:t>
            </a:r>
          </a:p>
        </p:txBody>
      </p:sp>
      <p:sp>
        <p:nvSpPr>
          <p:cNvPr id="30" name="TextBox 29"/>
          <p:cNvSpPr txBox="1"/>
          <p:nvPr/>
        </p:nvSpPr>
        <p:spPr>
          <a:xfrm>
            <a:off x="6372200" y="3200400"/>
            <a:ext cx="1066800" cy="276999"/>
          </a:xfrm>
          <a:prstGeom prst="rect">
            <a:avLst/>
          </a:prstGeom>
          <a:noFill/>
          <a:ln w="15875">
            <a:noFill/>
          </a:ln>
        </p:spPr>
        <p:txBody>
          <a:bodyPr wrap="square" rtlCol="0">
            <a:spAutoFit/>
          </a:bodyPr>
          <a:lstStyle/>
          <a:p>
            <a:pPr algn="ctr" fontAlgn="auto">
              <a:spcBef>
                <a:spcPts val="0"/>
              </a:spcBef>
              <a:spcAft>
                <a:spcPts val="0"/>
              </a:spcAft>
            </a:pPr>
            <a:r>
              <a:rPr lang="el-GR" sz="1200" b="1" dirty="0" smtClean="0">
                <a:solidFill>
                  <a:prstClr val="black"/>
                </a:solidFill>
                <a:latin typeface="Times New Roman" panose="02020603050405020304" pitchFamily="18" charset="0"/>
                <a:cs typeface="Times New Roman" panose="02020603050405020304" pitchFamily="18" charset="0"/>
              </a:rPr>
              <a:t>σ</a:t>
            </a:r>
            <a:r>
              <a:rPr lang="de-DE" sz="1200" b="1" dirty="0" smtClean="0">
                <a:solidFill>
                  <a:prstClr val="black"/>
                </a:solidFill>
                <a:latin typeface="Times New Roman" panose="02020603050405020304" pitchFamily="18" charset="0"/>
                <a:cs typeface="Times New Roman" panose="02020603050405020304" pitchFamily="18" charset="0"/>
              </a:rPr>
              <a:t> = 130.0 </a:t>
            </a:r>
            <a:r>
              <a:rPr lang="de-DE" sz="1200" b="1" dirty="0" err="1" smtClean="0">
                <a:solidFill>
                  <a:prstClr val="black"/>
                </a:solidFill>
                <a:latin typeface="Times New Roman" panose="02020603050405020304" pitchFamily="18" charset="0"/>
                <a:cs typeface="Times New Roman" panose="02020603050405020304" pitchFamily="18" charset="0"/>
              </a:rPr>
              <a:t>nm</a:t>
            </a:r>
            <a:r>
              <a:rPr lang="de-DE" sz="1200" b="1" dirty="0" smtClean="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566279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Orbit stability and feedback: 2) Temperature stabilization</a:t>
            </a:r>
            <a:endParaRPr lang="en-US" dirty="0"/>
          </a:p>
        </p:txBody>
      </p:sp>
      <p:sp>
        <p:nvSpPr>
          <p:cNvPr id="3" name="Content Placeholder 2"/>
          <p:cNvSpPr>
            <a:spLocks noGrp="1"/>
          </p:cNvSpPr>
          <p:nvPr>
            <p:ph sz="half" idx="1"/>
          </p:nvPr>
        </p:nvSpPr>
        <p:spPr>
          <a:xfrm>
            <a:off x="236889" y="1072444"/>
            <a:ext cx="4216754" cy="5226756"/>
          </a:xfrm>
          <a:ln>
            <a:solidFill>
              <a:schemeClr val="accent1">
                <a:lumMod val="60000"/>
                <a:lumOff val="40000"/>
              </a:schemeClr>
            </a:solidFill>
          </a:ln>
        </p:spPr>
        <p:txBody>
          <a:bodyPr/>
          <a:lstStyle/>
          <a:p>
            <a:pPr marL="0" indent="0">
              <a:buNone/>
            </a:pPr>
            <a:r>
              <a:rPr lang="en-US" dirty="0" smtClean="0"/>
              <a:t> </a:t>
            </a:r>
            <a:endParaRPr lang="en-US" dirty="0"/>
          </a:p>
        </p:txBody>
      </p:sp>
      <p:sp>
        <p:nvSpPr>
          <p:cNvPr id="4" name="Content Placeholder 3"/>
          <p:cNvSpPr>
            <a:spLocks noGrp="1"/>
          </p:cNvSpPr>
          <p:nvPr>
            <p:ph sz="half" idx="2"/>
          </p:nvPr>
        </p:nvSpPr>
        <p:spPr>
          <a:xfrm>
            <a:off x="4606749" y="1072444"/>
            <a:ext cx="4184650" cy="5210706"/>
          </a:xfrm>
          <a:ln>
            <a:solidFill>
              <a:schemeClr val="accent1">
                <a:lumMod val="60000"/>
                <a:lumOff val="40000"/>
              </a:schemeClr>
            </a:solidFill>
          </a:ln>
        </p:spPr>
        <p:txBody>
          <a:bodyPr/>
          <a:lstStyle/>
          <a:p>
            <a:pPr marL="0" indent="0">
              <a:buNone/>
            </a:pPr>
            <a:r>
              <a:rPr lang="en-US" dirty="0" smtClean="0"/>
              <a:t> </a:t>
            </a:r>
            <a:endParaRPr lang="en-US" dirty="0"/>
          </a:p>
        </p:txBody>
      </p:sp>
      <p:pic>
        <p:nvPicPr>
          <p:cNvPr id="5" name="Picture 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773" y="4111127"/>
            <a:ext cx="2956148" cy="2172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541" y="1793918"/>
            <a:ext cx="3967163" cy="245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descr="C:\Users\kay\Desktop\Casb_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9541" y="1793918"/>
            <a:ext cx="3967163" cy="25855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87517" y="5013220"/>
            <a:ext cx="2925481" cy="1077218"/>
          </a:xfrm>
          <a:prstGeom prst="rect">
            <a:avLst/>
          </a:prstGeom>
          <a:noFill/>
        </p:spPr>
        <p:txBody>
          <a:bodyPr wrap="none" rtlCol="0">
            <a:spAutoFit/>
          </a:bodyPr>
          <a:lstStyle/>
          <a:p>
            <a:r>
              <a:rPr lang="en-US" dirty="0" smtClean="0">
                <a:cs typeface="Times New Roman" pitchFamily="18" charset="0"/>
              </a:rPr>
              <a:t>Temp.-Management: ± </a:t>
            </a:r>
            <a:r>
              <a:rPr lang="en-US" dirty="0">
                <a:cs typeface="Times New Roman" pitchFamily="18" charset="0"/>
              </a:rPr>
              <a:t>1° </a:t>
            </a:r>
            <a:r>
              <a:rPr lang="en-US" dirty="0" smtClean="0">
                <a:cs typeface="Times New Roman" pitchFamily="18" charset="0"/>
              </a:rPr>
              <a:t>C</a:t>
            </a:r>
          </a:p>
          <a:p>
            <a:r>
              <a:rPr lang="en-US" dirty="0" smtClean="0">
                <a:cs typeface="Times New Roman" pitchFamily="18" charset="0"/>
              </a:rPr>
              <a:t>Temp.-Measurement: </a:t>
            </a:r>
            <a:r>
              <a:rPr lang="en-US" dirty="0">
                <a:cs typeface="Times New Roman" pitchFamily="18" charset="0"/>
              </a:rPr>
              <a:t>± </a:t>
            </a:r>
            <a:r>
              <a:rPr lang="en-US" dirty="0" smtClean="0">
                <a:cs typeface="Times New Roman" pitchFamily="18" charset="0"/>
              </a:rPr>
              <a:t>0.1</a:t>
            </a:r>
            <a:r>
              <a:rPr lang="en-US" dirty="0">
                <a:cs typeface="Times New Roman" pitchFamily="18" charset="0"/>
              </a:rPr>
              <a:t>° C</a:t>
            </a:r>
          </a:p>
          <a:p>
            <a:endParaRPr lang="en-US" dirty="0">
              <a:cs typeface="Times New Roman" pitchFamily="18" charset="0"/>
            </a:endParaRPr>
          </a:p>
          <a:p>
            <a:endParaRPr lang="en-US" dirty="0"/>
          </a:p>
        </p:txBody>
      </p:sp>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932" y="1628095"/>
            <a:ext cx="3690596" cy="2494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6"/>
          <p:cNvSpPr txBox="1">
            <a:spLocks noChangeArrowheads="1"/>
          </p:cNvSpPr>
          <p:nvPr/>
        </p:nvSpPr>
        <p:spPr bwMode="auto">
          <a:xfrm>
            <a:off x="1036841" y="3356990"/>
            <a:ext cx="270033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dirty="0" smtClean="0"/>
              <a:t>Electronic drift: </a:t>
            </a:r>
            <a:r>
              <a:rPr lang="en-GB" dirty="0"/>
              <a:t>0.2 </a:t>
            </a:r>
            <a:r>
              <a:rPr lang="en-GB" dirty="0" smtClean="0">
                <a:latin typeface="Symbol" pitchFamily="18" charset="2"/>
              </a:rPr>
              <a:t>m</a:t>
            </a:r>
            <a:r>
              <a:rPr lang="en-GB" dirty="0" smtClean="0"/>
              <a:t>m/</a:t>
            </a:r>
            <a:r>
              <a:rPr lang="en-GB" baseline="30000" dirty="0" smtClean="0"/>
              <a:t>0</a:t>
            </a:r>
            <a:r>
              <a:rPr lang="en-GB" dirty="0" smtClean="0"/>
              <a:t>C</a:t>
            </a:r>
            <a:endParaRPr lang="en-GB" dirty="0"/>
          </a:p>
        </p:txBody>
      </p:sp>
      <p:sp>
        <p:nvSpPr>
          <p:cNvPr id="7" name="TextBox 6"/>
          <p:cNvSpPr txBox="1"/>
          <p:nvPr/>
        </p:nvSpPr>
        <p:spPr>
          <a:xfrm>
            <a:off x="284434" y="4111127"/>
            <a:ext cx="755335" cy="584775"/>
          </a:xfrm>
          <a:prstGeom prst="rect">
            <a:avLst/>
          </a:prstGeom>
          <a:noFill/>
        </p:spPr>
        <p:txBody>
          <a:bodyPr wrap="none" rtlCol="0">
            <a:spAutoFit/>
          </a:bodyPr>
          <a:lstStyle/>
          <a:p>
            <a:r>
              <a:rPr lang="en-US" dirty="0">
                <a:cs typeface="Times New Roman" pitchFamily="18" charset="0"/>
              </a:rPr>
              <a:t>± 1° C</a:t>
            </a:r>
          </a:p>
          <a:p>
            <a:endParaRPr lang="en-US" dirty="0"/>
          </a:p>
        </p:txBody>
      </p:sp>
      <p:sp>
        <p:nvSpPr>
          <p:cNvPr id="6" name="TextBox 5"/>
          <p:cNvSpPr txBox="1"/>
          <p:nvPr/>
        </p:nvSpPr>
        <p:spPr>
          <a:xfrm>
            <a:off x="4644010" y="1111094"/>
            <a:ext cx="707245" cy="338554"/>
          </a:xfrm>
          <a:prstGeom prst="rect">
            <a:avLst/>
          </a:prstGeom>
          <a:noFill/>
        </p:spPr>
        <p:txBody>
          <a:bodyPr wrap="none" rtlCol="0">
            <a:spAutoFit/>
          </a:bodyPr>
          <a:lstStyle/>
          <a:p>
            <a:r>
              <a:rPr lang="en-US" b="1" dirty="0" smtClean="0"/>
              <a:t>XFEL</a:t>
            </a:r>
            <a:endParaRPr lang="en-US" b="1" dirty="0"/>
          </a:p>
        </p:txBody>
      </p:sp>
      <p:sp>
        <p:nvSpPr>
          <p:cNvPr id="8" name="TextBox 7"/>
          <p:cNvSpPr txBox="1"/>
          <p:nvPr/>
        </p:nvSpPr>
        <p:spPr>
          <a:xfrm>
            <a:off x="284434" y="1111094"/>
            <a:ext cx="1100366" cy="338554"/>
          </a:xfrm>
          <a:prstGeom prst="rect">
            <a:avLst/>
          </a:prstGeom>
          <a:noFill/>
        </p:spPr>
        <p:txBody>
          <a:bodyPr wrap="none" rtlCol="0">
            <a:spAutoFit/>
          </a:bodyPr>
          <a:lstStyle/>
          <a:p>
            <a:r>
              <a:rPr lang="en-US" b="1" dirty="0" smtClean="0"/>
              <a:t>PETRA III</a:t>
            </a:r>
            <a:endParaRPr lang="en-US" b="1" dirty="0"/>
          </a:p>
        </p:txBody>
      </p:sp>
    </p:spTree>
    <p:extLst>
      <p:ext uri="{BB962C8B-B14F-4D97-AF65-F5344CB8AC3E}">
        <p14:creationId xmlns:p14="http://schemas.microsoft.com/office/powerpoint/2010/main" val="287956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wipe(down)">
                                      <p:cBhvr>
                                        <p:cTn id="7"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188"/>
            <a:ext cx="9144000" cy="544512"/>
          </a:xfrm>
        </p:spPr>
        <p:txBody>
          <a:bodyPr/>
          <a:lstStyle/>
          <a:p>
            <a:r>
              <a:rPr lang="en-US" dirty="0" smtClean="0"/>
              <a:t>Orbit stability and feedback 3) Meas. of beam pipe movement </a:t>
            </a:r>
            <a:endParaRPr lang="en-US" dirty="0"/>
          </a:p>
        </p:txBody>
      </p:sp>
      <p:sp>
        <p:nvSpPr>
          <p:cNvPr id="3" name="Content Placeholder 2"/>
          <p:cNvSpPr>
            <a:spLocks noGrp="1"/>
          </p:cNvSpPr>
          <p:nvPr>
            <p:ph sz="half" idx="1"/>
          </p:nvPr>
        </p:nvSpPr>
        <p:spPr>
          <a:xfrm>
            <a:off x="236889" y="1072444"/>
            <a:ext cx="4216754" cy="5283200"/>
          </a:xfrm>
          <a:ln>
            <a:solidFill>
              <a:schemeClr val="accent1">
                <a:lumMod val="60000"/>
                <a:lumOff val="40000"/>
              </a:schemeClr>
            </a:solidFill>
          </a:ln>
        </p:spPr>
        <p:txBody>
          <a:bodyPr/>
          <a:lstStyle/>
          <a:p>
            <a:pPr marL="0" indent="0">
              <a:buNone/>
            </a:pPr>
            <a:r>
              <a:rPr lang="en-US" dirty="0" smtClean="0"/>
              <a:t> </a:t>
            </a:r>
            <a:endParaRPr lang="en-US" dirty="0"/>
          </a:p>
        </p:txBody>
      </p:sp>
      <p:sp>
        <p:nvSpPr>
          <p:cNvPr id="4" name="Content Placeholder 3"/>
          <p:cNvSpPr>
            <a:spLocks noGrp="1"/>
          </p:cNvSpPr>
          <p:nvPr>
            <p:ph sz="half" idx="2"/>
          </p:nvPr>
        </p:nvSpPr>
        <p:spPr>
          <a:xfrm>
            <a:off x="4606749" y="1072444"/>
            <a:ext cx="4184650" cy="5294489"/>
          </a:xfrm>
          <a:ln>
            <a:solidFill>
              <a:schemeClr val="accent1">
                <a:lumMod val="60000"/>
                <a:lumOff val="40000"/>
              </a:schemeClr>
            </a:solidFill>
          </a:ln>
        </p:spPr>
        <p:txBody>
          <a:bodyPr/>
          <a:lstStyle/>
          <a:p>
            <a:pPr marL="0" indent="0">
              <a:buNone/>
            </a:pPr>
            <a:r>
              <a:rPr lang="en-US" dirty="0" smtClean="0"/>
              <a:t> </a:t>
            </a:r>
            <a:endParaRPr lang="en-US"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607" y="1140969"/>
            <a:ext cx="1826250" cy="1500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844801" y="1343490"/>
            <a:ext cx="1569156" cy="830997"/>
          </a:xfrm>
          <a:prstGeom prst="rect">
            <a:avLst/>
          </a:prstGeom>
          <a:noFill/>
        </p:spPr>
        <p:txBody>
          <a:bodyPr wrap="square" rtlCol="0">
            <a:spAutoFit/>
          </a:bodyPr>
          <a:lstStyle/>
          <a:p>
            <a:r>
              <a:rPr lang="en-US" dirty="0" smtClean="0"/>
              <a:t>1 sensor/BPM</a:t>
            </a:r>
            <a:br>
              <a:rPr lang="en-US" dirty="0" smtClean="0"/>
            </a:br>
            <a:r>
              <a:rPr lang="en-US" dirty="0" smtClean="0"/>
              <a:t>at undulator,</a:t>
            </a:r>
            <a:br>
              <a:rPr lang="en-US" dirty="0" smtClean="0"/>
            </a:br>
            <a:r>
              <a:rPr lang="en-US" dirty="0" smtClean="0"/>
              <a:t>res. &lt; 20 nm</a:t>
            </a:r>
            <a:endParaRPr lang="en-US" dirty="0"/>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600" y="3533422"/>
            <a:ext cx="4075230" cy="1846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238250"/>
            <a:ext cx="3600450"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0" y="688733"/>
            <a:ext cx="5280613" cy="338554"/>
          </a:xfrm>
          <a:prstGeom prst="rect">
            <a:avLst/>
          </a:prstGeom>
          <a:noFill/>
        </p:spPr>
        <p:txBody>
          <a:bodyPr wrap="none" rtlCol="0">
            <a:spAutoFit/>
          </a:bodyPr>
          <a:lstStyle/>
          <a:p>
            <a:r>
              <a:rPr lang="en-US" dirty="0" smtClean="0"/>
              <a:t>PETRAIII                                                                   FEL</a:t>
            </a:r>
            <a:endParaRPr lang="en-US" dirty="0"/>
          </a:p>
        </p:txBody>
      </p:sp>
      <p:sp>
        <p:nvSpPr>
          <p:cNvPr id="17" name="TextBox 16"/>
          <p:cNvSpPr txBox="1"/>
          <p:nvPr/>
        </p:nvSpPr>
        <p:spPr>
          <a:xfrm>
            <a:off x="4673600" y="5924875"/>
            <a:ext cx="4119910" cy="338554"/>
          </a:xfrm>
          <a:prstGeom prst="rect">
            <a:avLst/>
          </a:prstGeom>
          <a:noFill/>
        </p:spPr>
        <p:txBody>
          <a:bodyPr wrap="none" rtlCol="0">
            <a:spAutoFit/>
          </a:bodyPr>
          <a:lstStyle/>
          <a:p>
            <a:r>
              <a:rPr lang="en-US" dirty="0" smtClean="0"/>
              <a:t>Two (140 m) long wire, 4 sensors/undulator</a:t>
            </a:r>
            <a:endParaRPr lang="en-US" dirty="0"/>
          </a:p>
        </p:txBody>
      </p:sp>
      <p:pic>
        <p:nvPicPr>
          <p:cNvPr id="18" name="Picture 6" descr="Clipboard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876" y="2790092"/>
            <a:ext cx="3382223" cy="349391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9987" y="2641334"/>
            <a:ext cx="3350112" cy="3659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9" name="Object 7"/>
          <p:cNvGraphicFramePr>
            <a:graphicFrameLocks noChangeAspect="1"/>
          </p:cNvGraphicFramePr>
          <p:nvPr>
            <p:extLst>
              <p:ext uri="{D42A27DB-BD31-4B8C-83A1-F6EECF244321}">
                <p14:modId xmlns:p14="http://schemas.microsoft.com/office/powerpoint/2010/main" val="1502625192"/>
              </p:ext>
            </p:extLst>
          </p:nvPr>
        </p:nvGraphicFramePr>
        <p:xfrm>
          <a:off x="648580" y="1104656"/>
          <a:ext cx="2048277" cy="1536678"/>
        </p:xfrm>
        <a:graphic>
          <a:graphicData uri="http://schemas.openxmlformats.org/presentationml/2006/ole">
            <mc:AlternateContent xmlns:mc="http://schemas.openxmlformats.org/markup-compatibility/2006">
              <mc:Choice xmlns:v="urn:schemas-microsoft-com:vml" Requires="v">
                <p:oleObj spid="_x0000_s12413" name="Photo Editor Photo" r:id="rId8" imgW="12193702" imgH="9142857" progId="MSPhotoEd.3">
                  <p:embed/>
                </p:oleObj>
              </mc:Choice>
              <mc:Fallback>
                <p:oleObj name="Photo Editor Photo" r:id="rId8" imgW="12193702" imgH="9142857"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8580" y="1104656"/>
                        <a:ext cx="2048277" cy="1536678"/>
                      </a:xfrm>
                      <a:prstGeom prst="rect">
                        <a:avLst/>
                      </a:prstGeom>
                      <a:noFill/>
                      <a:ln>
                        <a:noFill/>
                      </a:ln>
                      <a:effectLst/>
                    </p:spPr>
                  </p:pic>
                </p:oleObj>
              </mc:Fallback>
            </mc:AlternateContent>
          </a:graphicData>
        </a:graphic>
      </p:graphicFrame>
      <p:pic>
        <p:nvPicPr>
          <p:cNvPr id="12294" name="Picture 6" descr="D:\Reports\Mechanis_Vacuum_Kryo\Alignement\streched wire\Bilder\LCLS\P1020619_Undulator_Drahtmesssystem.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39806" y="1140969"/>
            <a:ext cx="360045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15" descr="IMG_586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0090" y="1123774"/>
            <a:ext cx="3638398" cy="51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bwMode="auto">
          <a:xfrm>
            <a:off x="4673600" y="1140969"/>
            <a:ext cx="4075230" cy="5160231"/>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pic>
        <p:nvPicPr>
          <p:cNvPr id="12391" name="Picture 10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497" y="3331879"/>
            <a:ext cx="4548503" cy="2931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94925" y="6258832"/>
            <a:ext cx="3169457" cy="338554"/>
          </a:xfrm>
          <a:prstGeom prst="rect">
            <a:avLst/>
          </a:prstGeom>
          <a:solidFill>
            <a:schemeClr val="bg1"/>
          </a:solidFill>
          <a:ln>
            <a:solidFill>
              <a:schemeClr val="tx1"/>
            </a:solidFill>
          </a:ln>
        </p:spPr>
        <p:txBody>
          <a:bodyPr wrap="none" rtlCol="0">
            <a:spAutoFit/>
          </a:bodyPr>
          <a:lstStyle/>
          <a:p>
            <a:r>
              <a:rPr lang="en-US" dirty="0" err="1" smtClean="0"/>
              <a:t>Stromerhöhung</a:t>
            </a:r>
            <a:r>
              <a:rPr lang="en-US" dirty="0" smtClean="0"/>
              <a:t> von 10 -&gt; 50 mA</a:t>
            </a:r>
            <a:endParaRPr lang="de-DE" dirty="0"/>
          </a:p>
        </p:txBody>
      </p:sp>
      <p:sp>
        <p:nvSpPr>
          <p:cNvPr id="8" name="TextBox 7"/>
          <p:cNvSpPr txBox="1"/>
          <p:nvPr/>
        </p:nvSpPr>
        <p:spPr>
          <a:xfrm>
            <a:off x="5301080" y="704995"/>
            <a:ext cx="1527982" cy="338554"/>
          </a:xfrm>
          <a:prstGeom prst="rect">
            <a:avLst/>
          </a:prstGeom>
          <a:noFill/>
        </p:spPr>
        <p:txBody>
          <a:bodyPr wrap="none" rtlCol="0">
            <a:spAutoFit/>
          </a:bodyPr>
          <a:lstStyle/>
          <a:p>
            <a:r>
              <a:rPr lang="en-US" dirty="0" smtClean="0"/>
              <a:t>example LCLS</a:t>
            </a:r>
            <a:endParaRPr lang="de-DE" dirty="0"/>
          </a:p>
        </p:txBody>
      </p:sp>
    </p:spTree>
    <p:extLst>
      <p:ext uri="{BB962C8B-B14F-4D97-AF65-F5344CB8AC3E}">
        <p14:creationId xmlns:p14="http://schemas.microsoft.com/office/powerpoint/2010/main" val="349503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391"/>
                                        </p:tgtEl>
                                        <p:attrNameLst>
                                          <p:attrName>style.visibility</p:attrName>
                                        </p:attrNameLst>
                                      </p:cBhvr>
                                      <p:to>
                                        <p:strVal val="visible"/>
                                      </p:to>
                                    </p:set>
                                    <p:animEffect transition="in" filter="fade">
                                      <p:cBhvr>
                                        <p:cTn id="20" dur="500"/>
                                        <p:tgtEl>
                                          <p:spTgt spid="12391"/>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294"/>
                                        </p:tgtEl>
                                        <p:attrNameLst>
                                          <p:attrName>style.visibility</p:attrName>
                                        </p:attrNameLst>
                                      </p:cBhvr>
                                      <p:to>
                                        <p:strVal val="visible"/>
                                      </p:to>
                                    </p:set>
                                    <p:animEffect transition="in" filter="fade">
                                      <p:cBhvr>
                                        <p:cTn id="33"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287229177"/>
              </p:ext>
            </p:extLst>
          </p:nvPr>
        </p:nvGraphicFramePr>
        <p:xfrm>
          <a:off x="4824006" y="2204830"/>
          <a:ext cx="4319993" cy="4428273"/>
        </p:xfrm>
        <a:graphic>
          <a:graphicData uri="http://schemas.openxmlformats.org/presentationml/2006/ole">
            <mc:AlternateContent xmlns:mc="http://schemas.openxmlformats.org/markup-compatibility/2006">
              <mc:Choice xmlns:v="urn:schemas-microsoft-com:vml" Requires="v">
                <p:oleObj spid="_x0000_s9433" name="Designer Zeichnung" r:id="rId3" imgW="5958840" imgH="6108192" progId="Designer.Drawing.7">
                  <p:embed/>
                </p:oleObj>
              </mc:Choice>
              <mc:Fallback>
                <p:oleObj name="Designer Zeichnung" r:id="rId3" imgW="5958840" imgH="6108192" progId="Designer.Drawing.7">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006" y="2204830"/>
                        <a:ext cx="4319993" cy="4428273"/>
                      </a:xfrm>
                      <a:prstGeom prst="rect">
                        <a:avLst/>
                      </a:prstGeom>
                      <a:solidFill>
                        <a:schemeClr val="bg1"/>
                      </a:solidFill>
                      <a:ln>
                        <a:noFill/>
                      </a:ln>
                      <a:effectLst/>
                    </p:spPr>
                  </p:pic>
                </p:oleObj>
              </mc:Fallback>
            </mc:AlternateContent>
          </a:graphicData>
        </a:graphic>
      </p:graphicFrame>
      <p:sp>
        <p:nvSpPr>
          <p:cNvPr id="2" name="Title 1"/>
          <p:cNvSpPr>
            <a:spLocks noGrp="1"/>
          </p:cNvSpPr>
          <p:nvPr>
            <p:ph type="title"/>
          </p:nvPr>
        </p:nvSpPr>
        <p:spPr>
          <a:xfrm>
            <a:off x="292099" y="103188"/>
            <a:ext cx="8761589" cy="544512"/>
          </a:xfrm>
        </p:spPr>
        <p:txBody>
          <a:bodyPr/>
          <a:lstStyle/>
          <a:p>
            <a:r>
              <a:rPr lang="en-US" dirty="0"/>
              <a:t>Orbit stability and </a:t>
            </a:r>
            <a:r>
              <a:rPr lang="en-US" dirty="0" smtClean="0"/>
              <a:t>feedback: 4a) Fast Orbit FB at PETRA.</a:t>
            </a:r>
            <a:endParaRPr lang="en-US" dirty="0"/>
          </a:p>
        </p:txBody>
      </p:sp>
      <p:sp>
        <p:nvSpPr>
          <p:cNvPr id="3" name="Content Placeholder 2"/>
          <p:cNvSpPr>
            <a:spLocks noGrp="1"/>
          </p:cNvSpPr>
          <p:nvPr>
            <p:ph sz="half" idx="1"/>
          </p:nvPr>
        </p:nvSpPr>
        <p:spPr>
          <a:xfrm>
            <a:off x="326849" y="2626079"/>
            <a:ext cx="4183063" cy="3627966"/>
          </a:xfrm>
          <a:ln>
            <a:solidFill>
              <a:schemeClr val="accent1">
                <a:lumMod val="60000"/>
                <a:lumOff val="40000"/>
              </a:schemeClr>
            </a:solidFill>
          </a:ln>
        </p:spPr>
        <p:txBody>
          <a:bodyPr/>
          <a:lstStyle/>
          <a:p>
            <a:r>
              <a:rPr lang="en-US" sz="1800" dirty="0"/>
              <a:t>Rate of orbit measurements: </a:t>
            </a:r>
            <a:r>
              <a:rPr lang="en-US" sz="1800" dirty="0">
                <a:cs typeface="Arial" pitchFamily="34" charset="0"/>
              </a:rPr>
              <a:t>≥</a:t>
            </a:r>
            <a:r>
              <a:rPr lang="en-US" sz="1800" dirty="0"/>
              <a:t>4 </a:t>
            </a:r>
            <a:r>
              <a:rPr lang="en-US" sz="1800" dirty="0" smtClean="0"/>
              <a:t>kHz (218 BPMs)</a:t>
            </a:r>
            <a:endParaRPr lang="en-US" sz="1800" dirty="0"/>
          </a:p>
          <a:p>
            <a:r>
              <a:rPr lang="en-US" sz="1800" dirty="0"/>
              <a:t>Data flow on cables (fiber optics) </a:t>
            </a:r>
          </a:p>
          <a:p>
            <a:r>
              <a:rPr lang="en-US" sz="1800" dirty="0"/>
              <a:t>Digital controller (SVD &amp; PID) </a:t>
            </a:r>
            <a:endParaRPr lang="en-US" sz="1800" dirty="0" smtClean="0"/>
          </a:p>
          <a:p>
            <a:r>
              <a:rPr lang="en-US" sz="1800" dirty="0" smtClean="0"/>
              <a:t>82 coils and power amps</a:t>
            </a:r>
            <a:endParaRPr lang="en-US" sz="1800" dirty="0"/>
          </a:p>
          <a:p>
            <a:r>
              <a:rPr lang="en-US" sz="1800" dirty="0"/>
              <a:t>Correctors: air </a:t>
            </a:r>
            <a:r>
              <a:rPr lang="en-US" sz="1800" dirty="0" smtClean="0"/>
              <a:t>coils</a:t>
            </a:r>
          </a:p>
          <a:p>
            <a:r>
              <a:rPr lang="en-US" sz="1800" dirty="0" smtClean="0"/>
              <a:t>BW ≤ 200 Hz</a:t>
            </a:r>
          </a:p>
          <a:p>
            <a:r>
              <a:rPr lang="en-US" sz="1800" dirty="0" smtClean="0"/>
              <a:t>Slow orbit correction (hours and days) by control system</a:t>
            </a:r>
            <a:endParaRPr lang="en-US" sz="1800" dirty="0"/>
          </a:p>
          <a:p>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982265911"/>
              </p:ext>
            </p:extLst>
          </p:nvPr>
        </p:nvGraphicFramePr>
        <p:xfrm>
          <a:off x="4787821" y="2132820"/>
          <a:ext cx="4356180" cy="4536630"/>
        </p:xfrm>
        <a:graphic>
          <a:graphicData uri="http://schemas.openxmlformats.org/presentationml/2006/ole">
            <mc:AlternateContent xmlns:mc="http://schemas.openxmlformats.org/markup-compatibility/2006">
              <mc:Choice xmlns:v="urn:schemas-microsoft-com:vml" Requires="v">
                <p:oleObj spid="_x0000_s9434" name="Designer Zeichnung" r:id="rId5" imgW="5958840" imgH="6108192" progId="Designer.Drawing.7">
                  <p:embed/>
                </p:oleObj>
              </mc:Choice>
              <mc:Fallback>
                <p:oleObj name="Designer Zeichnung" r:id="rId5" imgW="5958840" imgH="6108192" progId="Designer.Drawing.7">
                  <p:embed/>
                  <p:pic>
                    <p:nvPicPr>
                      <p:cNvPr id="0" name="Object 338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821" y="2132820"/>
                        <a:ext cx="4356180" cy="4536630"/>
                      </a:xfrm>
                      <a:prstGeom prst="rect">
                        <a:avLst/>
                      </a:prstGeom>
                      <a:solidFill>
                        <a:schemeClr val="bg1"/>
                      </a:solidFill>
                      <a:ln>
                        <a:noFill/>
                      </a:ln>
                      <a:effectLst/>
                    </p:spPr>
                  </p:pic>
                </p:oleObj>
              </mc:Fallback>
            </mc:AlternateContent>
          </a:graphicData>
        </a:graphic>
      </p:graphicFrame>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649" y="772055"/>
            <a:ext cx="5419725" cy="1724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Straight Arrow Connector 7"/>
          <p:cNvCxnSpPr/>
          <p:nvPr/>
        </p:nvCxnSpPr>
        <p:spPr bwMode="auto">
          <a:xfrm>
            <a:off x="3419840" y="3068950"/>
            <a:ext cx="180025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a:off x="3275820" y="4365130"/>
            <a:ext cx="1440200" cy="28804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9733" y="759774"/>
            <a:ext cx="2810857" cy="1417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8094408" y="1357068"/>
            <a:ext cx="844067" cy="276999"/>
          </a:xfrm>
          <a:prstGeom prst="rect">
            <a:avLst/>
          </a:prstGeom>
          <a:noFill/>
        </p:spPr>
        <p:txBody>
          <a:bodyPr wrap="square" rtlCol="0">
            <a:spAutoFit/>
          </a:bodyPr>
          <a:lstStyle/>
          <a:p>
            <a:r>
              <a:rPr lang="en-US" sz="1200" dirty="0" smtClean="0"/>
              <a:t>0.27 </a:t>
            </a:r>
            <a:r>
              <a:rPr lang="en-US" sz="1200" dirty="0" smtClean="0">
                <a:latin typeface="Symbol" pitchFamily="18" charset="2"/>
              </a:rPr>
              <a:t>m</a:t>
            </a:r>
            <a:r>
              <a:rPr lang="en-US" sz="1200" dirty="0" smtClean="0"/>
              <a:t>m</a:t>
            </a:r>
            <a:endParaRPr lang="en-US" sz="1200" dirty="0"/>
          </a:p>
        </p:txBody>
      </p:sp>
      <p:grpSp>
        <p:nvGrpSpPr>
          <p:cNvPr id="12" name="Group 11"/>
          <p:cNvGrpSpPr/>
          <p:nvPr/>
        </p:nvGrpSpPr>
        <p:grpSpPr>
          <a:xfrm>
            <a:off x="4716020" y="759774"/>
            <a:ext cx="4296492" cy="3216626"/>
            <a:chOff x="4716020" y="759774"/>
            <a:chExt cx="4296492" cy="3216626"/>
          </a:xfrm>
        </p:grpSpPr>
        <p:pic>
          <p:nvPicPr>
            <p:cNvPr id="9290" name="Picture 74" descr="C:\Users\kay\Desktop\Vorträge\PETRAIII\Feedback\Bilder\intSx.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6020" y="759774"/>
              <a:ext cx="4296492" cy="32166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849754" y="1469126"/>
              <a:ext cx="681597" cy="276999"/>
            </a:xfrm>
            <a:prstGeom prst="rect">
              <a:avLst/>
            </a:prstGeom>
            <a:noFill/>
          </p:spPr>
          <p:txBody>
            <a:bodyPr wrap="none" rtlCol="0">
              <a:spAutoFit/>
            </a:bodyPr>
            <a:lstStyle/>
            <a:p>
              <a:r>
                <a:rPr lang="en-US" sz="1200" dirty="0" err="1" smtClean="0"/>
                <a:t>PetraIII</a:t>
              </a:r>
              <a:endParaRPr lang="en-US" sz="1200" dirty="0"/>
            </a:p>
          </p:txBody>
        </p:sp>
      </p:grpSp>
    </p:spTree>
    <p:extLst>
      <p:ext uri="{BB962C8B-B14F-4D97-AF65-F5344CB8AC3E}">
        <p14:creationId xmlns:p14="http://schemas.microsoft.com/office/powerpoint/2010/main" val="408496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xit" presetSubtype="0" fill="hold"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2575" y="977900"/>
            <a:ext cx="3170501" cy="4792663"/>
          </a:xfrm>
          <a:ln>
            <a:solidFill>
              <a:schemeClr val="accent1">
                <a:lumMod val="60000"/>
                <a:lumOff val="40000"/>
              </a:schemeClr>
            </a:solidFill>
          </a:ln>
        </p:spPr>
        <p:txBody>
          <a:bodyPr/>
          <a:lstStyle/>
          <a:p>
            <a:r>
              <a:rPr lang="en-US" sz="1800" dirty="0" smtClean="0"/>
              <a:t>High resolution cavity BPMs</a:t>
            </a:r>
          </a:p>
          <a:p>
            <a:r>
              <a:rPr lang="en-US" sz="1800" dirty="0" smtClean="0"/>
              <a:t>Using first bunches to correct the remaining</a:t>
            </a:r>
          </a:p>
          <a:p>
            <a:r>
              <a:rPr lang="en-US" sz="1800" dirty="0" smtClean="0"/>
              <a:t>Very low latency required</a:t>
            </a:r>
            <a:br>
              <a:rPr lang="en-US" sz="1800" dirty="0" smtClean="0"/>
            </a:br>
            <a:r>
              <a:rPr lang="en-US" sz="1800" dirty="0" smtClean="0"/>
              <a:t>(1 </a:t>
            </a:r>
            <a:r>
              <a:rPr lang="en-US" sz="1800" dirty="0" err="1" smtClean="0">
                <a:latin typeface="Symbol" pitchFamily="18" charset="2"/>
              </a:rPr>
              <a:t>m</a:t>
            </a:r>
            <a:r>
              <a:rPr lang="en-US" sz="1800" dirty="0" err="1" smtClean="0"/>
              <a:t>s</a:t>
            </a:r>
            <a:r>
              <a:rPr lang="en-US" sz="1800" dirty="0" smtClean="0"/>
              <a:t>) incl. </a:t>
            </a:r>
            <a:br>
              <a:rPr lang="en-US" sz="1800" dirty="0" smtClean="0"/>
            </a:br>
            <a:r>
              <a:rPr lang="en-US" sz="1800" dirty="0" smtClean="0"/>
              <a:t>cables</a:t>
            </a:r>
          </a:p>
          <a:p>
            <a:r>
              <a:rPr lang="en-US" sz="1800" dirty="0" smtClean="0"/>
              <a:t>Correction</a:t>
            </a:r>
            <a:br>
              <a:rPr lang="en-US" sz="1800" dirty="0" smtClean="0"/>
            </a:br>
            <a:r>
              <a:rPr lang="en-US" sz="1800" dirty="0" smtClean="0"/>
              <a:t>by very</a:t>
            </a:r>
            <a:br>
              <a:rPr lang="en-US" sz="1800" dirty="0" smtClean="0"/>
            </a:br>
            <a:r>
              <a:rPr lang="en-US" sz="1800" dirty="0" smtClean="0"/>
              <a:t>fast </a:t>
            </a:r>
            <a:r>
              <a:rPr lang="en-US" sz="1800" dirty="0" err="1" smtClean="0"/>
              <a:t>Stripline</a:t>
            </a:r>
            <a:r>
              <a:rPr lang="en-US" sz="1800" dirty="0" smtClean="0"/>
              <a:t/>
            </a:r>
            <a:br>
              <a:rPr lang="en-US" sz="1800" dirty="0" smtClean="0"/>
            </a:br>
            <a:r>
              <a:rPr lang="en-US" sz="1800" dirty="0" smtClean="0"/>
              <a:t>Kickers</a:t>
            </a:r>
            <a:endParaRPr lang="en-US" sz="1800" dirty="0"/>
          </a:p>
        </p:txBody>
      </p:sp>
      <p:sp>
        <p:nvSpPr>
          <p:cNvPr id="5" name="Title 1"/>
          <p:cNvSpPr>
            <a:spLocks noGrp="1"/>
          </p:cNvSpPr>
          <p:nvPr>
            <p:ph type="title"/>
          </p:nvPr>
        </p:nvSpPr>
        <p:spPr>
          <a:xfrm>
            <a:off x="292100" y="103188"/>
            <a:ext cx="8739011" cy="544512"/>
          </a:xfrm>
        </p:spPr>
        <p:txBody>
          <a:bodyPr/>
          <a:lstStyle/>
          <a:p>
            <a:r>
              <a:rPr lang="en-US" dirty="0" smtClean="0"/>
              <a:t>Orbit stability and feedback: 4b) Intra Bunch Train FB at XFEL</a:t>
            </a: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091" y="5517290"/>
            <a:ext cx="2316530" cy="736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2087563" y="2829983"/>
            <a:ext cx="7056438" cy="3272367"/>
            <a:chOff x="1985963" y="1328208"/>
            <a:chExt cx="7056438" cy="3272367"/>
          </a:xfrm>
        </p:grpSpPr>
        <p:pic>
          <p:nvPicPr>
            <p:cNvPr id="8" name="Picture 4" descr="exfel_layout"/>
            <p:cNvPicPr>
              <a:picLocks noChangeAspect="1" noChangeArrowheads="1"/>
            </p:cNvPicPr>
            <p:nvPr/>
          </p:nvPicPr>
          <p:blipFill>
            <a:blip r:embed="rId3">
              <a:extLst>
                <a:ext uri="{28A0092B-C50C-407E-A947-70E740481C1C}">
                  <a14:useLocalDpi xmlns:a14="http://schemas.microsoft.com/office/drawing/2010/main" val="0"/>
                </a:ext>
              </a:extLst>
            </a:blip>
            <a:srcRect l="1318" t="9494" r="1318" b="15192"/>
            <a:stretch>
              <a:fillRect/>
            </a:stretch>
          </p:blipFill>
          <p:spPr bwMode="auto">
            <a:xfrm>
              <a:off x="1985963" y="1328208"/>
              <a:ext cx="7056438"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5"/>
            <p:cNvSpPr>
              <a:spLocks noChangeArrowheads="1"/>
            </p:cNvSpPr>
            <p:nvPr/>
          </p:nvSpPr>
          <p:spPr bwMode="auto">
            <a:xfrm rot="19889741">
              <a:off x="5127218" y="1903838"/>
              <a:ext cx="338138" cy="290512"/>
            </a:xfrm>
            <a:prstGeom prst="ellipse">
              <a:avLst/>
            </a:prstGeom>
            <a:noFill/>
            <a:ln w="38100">
              <a:solidFill>
                <a:srgbClr val="FF0000">
                  <a:alpha val="59999"/>
                </a:srgbClr>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 name="Line 6"/>
            <p:cNvSpPr>
              <a:spLocks noChangeShapeType="1"/>
            </p:cNvSpPr>
            <p:nvPr/>
          </p:nvSpPr>
          <p:spPr bwMode="auto">
            <a:xfrm flipV="1">
              <a:off x="5162937" y="2125133"/>
              <a:ext cx="217894" cy="924454"/>
            </a:xfrm>
            <a:prstGeom prst="line">
              <a:avLst/>
            </a:prstGeom>
            <a:noFill/>
            <a:ln w="28575">
              <a:solidFill>
                <a:srgbClr val="FF0000">
                  <a:alpha val="59999"/>
                </a:srgbClr>
              </a:solidFill>
              <a:prstDash val="sysDot"/>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1" name="Picture 7" descr="ibfb_topology_v2"/>
            <p:cNvPicPr>
              <a:picLocks noChangeAspect="1" noChangeArrowheads="1"/>
            </p:cNvPicPr>
            <p:nvPr/>
          </p:nvPicPr>
          <p:blipFill>
            <a:blip r:embed="rId4" cstate="print">
              <a:extLst>
                <a:ext uri="{28A0092B-C50C-407E-A947-70E740481C1C}">
                  <a14:useLocalDpi xmlns:a14="http://schemas.microsoft.com/office/drawing/2010/main" val="0"/>
                </a:ext>
              </a:extLst>
            </a:blip>
            <a:srcRect t="27296" r="11023" b="37007"/>
            <a:stretch>
              <a:fillRect/>
            </a:stretch>
          </p:blipFill>
          <p:spPr bwMode="auto">
            <a:xfrm>
              <a:off x="2157413" y="2940050"/>
              <a:ext cx="6446837"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8"/>
            <p:cNvSpPr>
              <a:spLocks noChangeArrowheads="1"/>
            </p:cNvSpPr>
            <p:nvPr/>
          </p:nvSpPr>
          <p:spPr bwMode="auto">
            <a:xfrm>
              <a:off x="2627313" y="2944813"/>
              <a:ext cx="3889375" cy="1655762"/>
            </a:xfrm>
            <a:prstGeom prst="ellipse">
              <a:avLst/>
            </a:prstGeom>
            <a:noFill/>
            <a:ln w="38100">
              <a:solidFill>
                <a:srgbClr val="FF0000">
                  <a:alpha val="59999"/>
                </a:srgbClr>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3" name="Text Box 9"/>
            <p:cNvSpPr txBox="1">
              <a:spLocks noChangeArrowheads="1"/>
            </p:cNvSpPr>
            <p:nvPr/>
          </p:nvSpPr>
          <p:spPr bwMode="auto">
            <a:xfrm>
              <a:off x="3052233" y="2834464"/>
              <a:ext cx="598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900">
                  <a:solidFill>
                    <a:schemeClr val="tx1"/>
                  </a:solidFill>
                  <a:latin typeface="Arial" pitchFamily="34" charset="0"/>
                  <a:ea typeface="ＭＳ Ｐゴシック"/>
                  <a:cs typeface="ＭＳ Ｐゴシック"/>
                </a:defRPr>
              </a:lvl1pPr>
              <a:lvl2pPr marL="742950" indent="-285750" eaLnBrk="0" hangingPunct="0">
                <a:defRPr sz="900">
                  <a:solidFill>
                    <a:schemeClr val="tx1"/>
                  </a:solidFill>
                  <a:latin typeface="Arial" pitchFamily="34" charset="0"/>
                  <a:ea typeface="ＭＳ Ｐゴシック"/>
                  <a:cs typeface="ＭＳ Ｐゴシック"/>
                </a:defRPr>
              </a:lvl2pPr>
              <a:lvl3pPr marL="1143000" indent="-228600" eaLnBrk="0" hangingPunct="0">
                <a:defRPr sz="900">
                  <a:solidFill>
                    <a:schemeClr val="tx1"/>
                  </a:solidFill>
                  <a:latin typeface="Arial" pitchFamily="34" charset="0"/>
                  <a:ea typeface="ＭＳ Ｐゴシック"/>
                  <a:cs typeface="ＭＳ Ｐゴシック"/>
                </a:defRPr>
              </a:lvl3pPr>
              <a:lvl4pPr marL="1600200" indent="-228600" eaLnBrk="0" hangingPunct="0">
                <a:defRPr sz="900">
                  <a:solidFill>
                    <a:schemeClr val="tx1"/>
                  </a:solidFill>
                  <a:latin typeface="Arial" pitchFamily="34" charset="0"/>
                  <a:ea typeface="ＭＳ Ｐゴシック"/>
                  <a:cs typeface="ＭＳ Ｐゴシック"/>
                </a:defRPr>
              </a:lvl4pPr>
              <a:lvl5pPr marL="2057400" indent="-228600" eaLnBrk="0" hangingPunct="0">
                <a:defRPr sz="900">
                  <a:solidFill>
                    <a:schemeClr val="tx1"/>
                  </a:solidFill>
                  <a:latin typeface="Arial" pitchFamily="34" charset="0"/>
                  <a:ea typeface="ＭＳ Ｐゴシック"/>
                  <a:cs typeface="ＭＳ Ｐゴシック"/>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a:cs typeface="ＭＳ Ｐゴシック"/>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a:cs typeface="ＭＳ Ｐゴシック"/>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a:cs typeface="ＭＳ Ｐゴシック"/>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a:cs typeface="ＭＳ Ｐゴシック"/>
                </a:defRPr>
              </a:lvl9pPr>
            </a:lstStyle>
            <a:p>
              <a:pPr>
                <a:spcBef>
                  <a:spcPct val="0"/>
                </a:spcBef>
                <a:buClrTx/>
                <a:buFontTx/>
                <a:buNone/>
              </a:pPr>
              <a:r>
                <a:rPr lang="en-US" sz="1400" b="1" dirty="0">
                  <a:solidFill>
                    <a:srgbClr val="FF0000"/>
                  </a:solidFill>
                </a:rPr>
                <a:t>IBFB</a:t>
              </a:r>
            </a:p>
          </p:txBody>
        </p:sp>
        <p:sp>
          <p:nvSpPr>
            <p:cNvPr id="24" name="Rectangle 23"/>
            <p:cNvSpPr>
              <a:spLocks noChangeArrowheads="1"/>
            </p:cNvSpPr>
            <p:nvPr/>
          </p:nvSpPr>
          <p:spPr bwMode="auto">
            <a:xfrm rot="20273433">
              <a:off x="6300788" y="2636838"/>
              <a:ext cx="1943100" cy="21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 name="Rectangle 24"/>
            <p:cNvSpPr>
              <a:spLocks noChangeArrowheads="1"/>
            </p:cNvSpPr>
            <p:nvPr/>
          </p:nvSpPr>
          <p:spPr bwMode="auto">
            <a:xfrm rot="20475420">
              <a:off x="6084888" y="2622550"/>
              <a:ext cx="1943100" cy="21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18" name="Footer Placeholder 4"/>
          <p:cNvSpPr txBox="1">
            <a:spLocks/>
          </p:cNvSpPr>
          <p:nvPr/>
        </p:nvSpPr>
        <p:spPr>
          <a:xfrm>
            <a:off x="972043" y="5117753"/>
            <a:ext cx="1115520" cy="288032"/>
          </a:xfrm>
          <a:prstGeom prst="rect">
            <a:avLst/>
          </a:prstGeom>
          <a:noFill/>
          <a:ln>
            <a:solidFill>
              <a:schemeClr val="tx1"/>
            </a:solidFill>
            <a:miter lim="800000"/>
            <a:headEnd/>
            <a:tailEnd/>
          </a:ln>
        </p:spPr>
        <p:txBody>
          <a:bodyPr/>
          <a:lstStyle>
            <a:defPPr>
              <a:defRPr lang="en-GB"/>
            </a:defPPr>
            <a:lvl1pPr algn="l"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1600" kern="1200">
                <a:solidFill>
                  <a:schemeClr val="tx1"/>
                </a:solidFill>
                <a:latin typeface="Arial" charset="0"/>
                <a:ea typeface="+mn-ea"/>
                <a:cs typeface="+mn-cs"/>
              </a:defRPr>
            </a:lvl2pPr>
            <a:lvl3pPr marL="914400" algn="l" rtl="0" eaLnBrk="0" fontAlgn="base" hangingPunct="0">
              <a:spcBef>
                <a:spcPct val="0"/>
              </a:spcBef>
              <a:spcAft>
                <a:spcPct val="0"/>
              </a:spcAft>
              <a:defRPr sz="1600" kern="1200">
                <a:solidFill>
                  <a:schemeClr val="tx1"/>
                </a:solidFill>
                <a:latin typeface="Arial" charset="0"/>
                <a:ea typeface="+mn-ea"/>
                <a:cs typeface="+mn-cs"/>
              </a:defRPr>
            </a:lvl3pPr>
            <a:lvl4pPr marL="1371600" algn="l" rtl="0" eaLnBrk="0" fontAlgn="base" hangingPunct="0">
              <a:spcBef>
                <a:spcPct val="0"/>
              </a:spcBef>
              <a:spcAft>
                <a:spcPct val="0"/>
              </a:spcAft>
              <a:defRPr sz="1600" kern="1200">
                <a:solidFill>
                  <a:schemeClr val="tx1"/>
                </a:solidFill>
                <a:latin typeface="Arial" charset="0"/>
                <a:ea typeface="+mn-ea"/>
                <a:cs typeface="+mn-cs"/>
              </a:defRPr>
            </a:lvl4pPr>
            <a:lvl5pPr marL="1828800" algn="l"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n-US" sz="1000" dirty="0" smtClean="0"/>
              <a:t>courtesy PSI</a:t>
            </a:r>
          </a:p>
        </p:txBody>
      </p:sp>
      <p:pic>
        <p:nvPicPr>
          <p:cNvPr id="358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7629" y="404580"/>
            <a:ext cx="3785042" cy="2784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06949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Orbit stability and feedback: 4b) Intra Bunch Train FB at XFEL</a:t>
            </a:r>
            <a:endParaRPr lang="de-DE"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002" y="908649"/>
            <a:ext cx="6607147" cy="5321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9390" y="1556740"/>
            <a:ext cx="1872260" cy="5047536"/>
          </a:xfrm>
          <a:prstGeom prst="rect">
            <a:avLst/>
          </a:prstGeom>
          <a:noFill/>
        </p:spPr>
        <p:txBody>
          <a:bodyPr wrap="square" rtlCol="0">
            <a:spAutoFit/>
          </a:bodyPr>
          <a:lstStyle/>
          <a:p>
            <a:endParaRPr lang="de-DE" dirty="0"/>
          </a:p>
          <a:p>
            <a:r>
              <a:rPr lang="en-US" dirty="0"/>
              <a:t>IBFB software automatically measures beam response matrix (beam position change as function of IBFB kick) for all IBFB BPMs &amp; kickers (multi-point fit) </a:t>
            </a:r>
          </a:p>
          <a:p>
            <a:r>
              <a:rPr lang="en-US" dirty="0"/>
              <a:t>•Inverted matrix then used by feedback to calculate kicks from BPM </a:t>
            </a:r>
            <a:r>
              <a:rPr lang="en-US" dirty="0" smtClean="0"/>
              <a:t>data</a:t>
            </a:r>
          </a:p>
          <a:p>
            <a:endParaRPr lang="en-US" dirty="0"/>
          </a:p>
          <a:p>
            <a:r>
              <a:rPr lang="en-US" sz="1000" dirty="0" smtClean="0"/>
              <a:t>Ref. </a:t>
            </a:r>
            <a:r>
              <a:rPr lang="en-GB" sz="1000" dirty="0"/>
              <a:t>Status of the Transverse Intra Bunch Train Feedback of the European XFEL</a:t>
            </a:r>
            <a:endParaRPr lang="de-DE" sz="1000" dirty="0"/>
          </a:p>
          <a:p>
            <a:r>
              <a:rPr lang="en-GB" sz="1000" dirty="0"/>
              <a:t>W. </a:t>
            </a:r>
            <a:r>
              <a:rPr lang="en-GB" sz="1000" dirty="0" err="1"/>
              <a:t>Koprek</a:t>
            </a:r>
            <a:r>
              <a:rPr lang="en-GB" sz="1000" dirty="0"/>
              <a:t>, </a:t>
            </a:r>
            <a:r>
              <a:rPr lang="en-GB" sz="1000" dirty="0" smtClean="0"/>
              <a:t>et al. IBIC2017 </a:t>
            </a:r>
            <a:endParaRPr lang="de-DE" sz="1000" dirty="0"/>
          </a:p>
        </p:txBody>
      </p:sp>
    </p:spTree>
    <p:extLst>
      <p:ext uri="{BB962C8B-B14F-4D97-AF65-F5344CB8AC3E}">
        <p14:creationId xmlns:p14="http://schemas.microsoft.com/office/powerpoint/2010/main" val="14153713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610" y="1107371"/>
            <a:ext cx="7326854" cy="5482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a:off x="-936612" y="836640"/>
            <a:ext cx="9536906" cy="5796390"/>
            <a:chOff x="-2929873" y="-511634"/>
            <a:chExt cx="12715875" cy="7319823"/>
          </a:xfrm>
        </p:grpSpPr>
        <p:pic>
          <p:nvPicPr>
            <p:cNvPr id="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9873" y="-511634"/>
              <a:ext cx="12715875"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 19"/>
            <p:cNvGrpSpPr/>
            <p:nvPr/>
          </p:nvGrpSpPr>
          <p:grpSpPr>
            <a:xfrm>
              <a:off x="178586" y="-511633"/>
              <a:ext cx="9607416" cy="7319822"/>
              <a:chOff x="271289" y="-766622"/>
              <a:chExt cx="9607416" cy="7319822"/>
            </a:xfrm>
          </p:grpSpPr>
          <p:grpSp>
            <p:nvGrpSpPr>
              <p:cNvPr id="21" name="Group 20"/>
              <p:cNvGrpSpPr/>
              <p:nvPr/>
            </p:nvGrpSpPr>
            <p:grpSpPr>
              <a:xfrm>
                <a:off x="271289" y="223663"/>
                <a:ext cx="9568530" cy="6329537"/>
                <a:chOff x="1441450" y="223663"/>
                <a:chExt cx="9568530" cy="6329537"/>
              </a:xfrm>
            </p:grpSpPr>
            <p:pic>
              <p:nvPicPr>
                <p:cNvPr id="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1450" y="304800"/>
                  <a:ext cx="9324975"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1450" y="371622"/>
                  <a:ext cx="161925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5505" y="223663"/>
                  <a:ext cx="151447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2" name="Rectangle 21"/>
              <p:cNvSpPr/>
              <p:nvPr/>
            </p:nvSpPr>
            <p:spPr bwMode="auto">
              <a:xfrm>
                <a:off x="9596264" y="-766622"/>
                <a:ext cx="282441" cy="188563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a typeface="ＭＳ Ｐゴシック" pitchFamily="16" charset="-128"/>
                </a:endParaRPr>
              </a:p>
            </p:txBody>
          </p:sp>
        </p:grpSp>
      </p:grpSp>
      <p:sp>
        <p:nvSpPr>
          <p:cNvPr id="26" name="Oval 25"/>
          <p:cNvSpPr/>
          <p:nvPr/>
        </p:nvSpPr>
        <p:spPr bwMode="auto">
          <a:xfrm>
            <a:off x="2863091" y="4346690"/>
            <a:ext cx="1784229" cy="1844717"/>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a typeface="ＭＳ Ｐゴシック" pitchFamily="16" charset="-128"/>
            </a:endParaRPr>
          </a:p>
        </p:txBody>
      </p:sp>
      <p:sp>
        <p:nvSpPr>
          <p:cNvPr id="27" name="Oval 26"/>
          <p:cNvSpPr/>
          <p:nvPr/>
        </p:nvSpPr>
        <p:spPr bwMode="auto">
          <a:xfrm>
            <a:off x="3218924" y="1461964"/>
            <a:ext cx="4698522" cy="4899068"/>
          </a:xfrm>
          <a:prstGeom prst="ellipse">
            <a:avLst/>
          </a:prstGeom>
          <a:noFill/>
          <a:ln w="381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a typeface="ＭＳ Ｐゴシック" pitchFamily="16" charset="-128"/>
            </a:endParaRPr>
          </a:p>
        </p:txBody>
      </p:sp>
      <p:sp>
        <p:nvSpPr>
          <p:cNvPr id="28" name="TextBox 27"/>
          <p:cNvSpPr txBox="1"/>
          <p:nvPr/>
        </p:nvSpPr>
        <p:spPr>
          <a:xfrm>
            <a:off x="1964385" y="4956678"/>
            <a:ext cx="877163" cy="338554"/>
          </a:xfrm>
          <a:prstGeom prst="rect">
            <a:avLst/>
          </a:prstGeom>
          <a:noFill/>
        </p:spPr>
        <p:txBody>
          <a:bodyPr wrap="none" rtlCol="0">
            <a:spAutoFit/>
          </a:bodyPr>
          <a:lstStyle/>
          <a:p>
            <a:r>
              <a:rPr lang="en-US" b="1" dirty="0" smtClean="0">
                <a:solidFill>
                  <a:srgbClr val="FF0000"/>
                </a:solidFill>
              </a:rPr>
              <a:t>PETRA</a:t>
            </a:r>
            <a:endParaRPr lang="en-US" b="1" dirty="0">
              <a:solidFill>
                <a:srgbClr val="FF0000"/>
              </a:solidFill>
            </a:endParaRPr>
          </a:p>
        </p:txBody>
      </p:sp>
      <p:sp>
        <p:nvSpPr>
          <p:cNvPr id="29" name="TextBox 28"/>
          <p:cNvSpPr txBox="1"/>
          <p:nvPr/>
        </p:nvSpPr>
        <p:spPr>
          <a:xfrm>
            <a:off x="6995566" y="6074937"/>
            <a:ext cx="763351" cy="338554"/>
          </a:xfrm>
          <a:prstGeom prst="rect">
            <a:avLst/>
          </a:prstGeom>
          <a:noFill/>
        </p:spPr>
        <p:txBody>
          <a:bodyPr wrap="none" rtlCol="0">
            <a:spAutoFit/>
          </a:bodyPr>
          <a:lstStyle/>
          <a:p>
            <a:r>
              <a:rPr lang="en-US" b="1" dirty="0" smtClean="0">
                <a:solidFill>
                  <a:srgbClr val="FFFF00"/>
                </a:solidFill>
              </a:rPr>
              <a:t>HERA</a:t>
            </a:r>
            <a:endParaRPr lang="en-US" b="1" dirty="0">
              <a:solidFill>
                <a:srgbClr val="FFFF00"/>
              </a:solidFill>
            </a:endParaRPr>
          </a:p>
        </p:txBody>
      </p:sp>
      <p:sp>
        <p:nvSpPr>
          <p:cNvPr id="30" name="Oval 29"/>
          <p:cNvSpPr/>
          <p:nvPr/>
        </p:nvSpPr>
        <p:spPr bwMode="auto">
          <a:xfrm>
            <a:off x="3930824" y="5460344"/>
            <a:ext cx="365545" cy="342128"/>
          </a:xfrm>
          <a:prstGeom prst="ellipse">
            <a:avLst/>
          </a:prstGeom>
          <a:noFill/>
          <a:ln w="38100" cap="flat" cmpd="sng" algn="ctr">
            <a:solidFill>
              <a:schemeClr val="accent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a typeface="ＭＳ Ｐゴシック" pitchFamily="16" charset="-128"/>
            </a:endParaRPr>
          </a:p>
        </p:txBody>
      </p:sp>
      <p:cxnSp>
        <p:nvCxnSpPr>
          <p:cNvPr id="31" name="Straight Connector 30"/>
          <p:cNvCxnSpPr/>
          <p:nvPr/>
        </p:nvCxnSpPr>
        <p:spPr bwMode="auto">
          <a:xfrm flipH="1">
            <a:off x="3930827" y="3964272"/>
            <a:ext cx="365545" cy="1164776"/>
          </a:xfrm>
          <a:prstGeom prst="line">
            <a:avLst/>
          </a:prstGeom>
          <a:solidFill>
            <a:srgbClr val="00B8FF"/>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Box 31"/>
          <p:cNvSpPr txBox="1"/>
          <p:nvPr/>
        </p:nvSpPr>
        <p:spPr>
          <a:xfrm>
            <a:off x="3987836" y="4941036"/>
            <a:ext cx="740908" cy="338554"/>
          </a:xfrm>
          <a:prstGeom prst="rect">
            <a:avLst/>
          </a:prstGeom>
          <a:noFill/>
        </p:spPr>
        <p:txBody>
          <a:bodyPr wrap="none" rtlCol="0">
            <a:spAutoFit/>
          </a:bodyPr>
          <a:lstStyle/>
          <a:p>
            <a:r>
              <a:rPr lang="en-US" b="1" dirty="0" smtClean="0">
                <a:solidFill>
                  <a:schemeClr val="accent3">
                    <a:lumMod val="25000"/>
                  </a:schemeClr>
                </a:solidFill>
              </a:rPr>
              <a:t>DESY</a:t>
            </a:r>
            <a:endParaRPr lang="en-US" b="1" dirty="0">
              <a:solidFill>
                <a:schemeClr val="accent3">
                  <a:lumMod val="25000"/>
                </a:schemeClr>
              </a:solidFill>
            </a:endParaRPr>
          </a:p>
        </p:txBody>
      </p:sp>
      <p:sp>
        <p:nvSpPr>
          <p:cNvPr id="34" name="TextBox 33"/>
          <p:cNvSpPr txBox="1"/>
          <p:nvPr/>
        </p:nvSpPr>
        <p:spPr>
          <a:xfrm>
            <a:off x="3930824" y="3539701"/>
            <a:ext cx="865943" cy="338554"/>
          </a:xfrm>
          <a:prstGeom prst="rect">
            <a:avLst/>
          </a:prstGeom>
          <a:noFill/>
        </p:spPr>
        <p:txBody>
          <a:bodyPr wrap="none" rtlCol="0">
            <a:spAutoFit/>
          </a:bodyPr>
          <a:lstStyle/>
          <a:p>
            <a:r>
              <a:rPr lang="en-US" b="1" dirty="0" smtClean="0">
                <a:solidFill>
                  <a:schemeClr val="tx1"/>
                </a:solidFill>
              </a:rPr>
              <a:t>FLASH</a:t>
            </a:r>
            <a:endParaRPr lang="en-US" b="1" dirty="0">
              <a:solidFill>
                <a:schemeClr val="tx1"/>
              </a:solidFill>
            </a:endParaRPr>
          </a:p>
        </p:txBody>
      </p:sp>
      <p:sp>
        <p:nvSpPr>
          <p:cNvPr id="35" name="TextBox 34"/>
          <p:cNvSpPr txBox="1"/>
          <p:nvPr/>
        </p:nvSpPr>
        <p:spPr>
          <a:xfrm>
            <a:off x="1857300" y="3634507"/>
            <a:ext cx="707245" cy="338554"/>
          </a:xfrm>
          <a:prstGeom prst="rect">
            <a:avLst/>
          </a:prstGeom>
          <a:noFill/>
        </p:spPr>
        <p:txBody>
          <a:bodyPr wrap="none" rtlCol="0">
            <a:spAutoFit/>
          </a:bodyPr>
          <a:lstStyle/>
          <a:p>
            <a:r>
              <a:rPr lang="en-US" b="1" dirty="0" smtClean="0">
                <a:solidFill>
                  <a:schemeClr val="tx1"/>
                </a:solidFill>
              </a:rPr>
              <a:t>XFEL</a:t>
            </a:r>
            <a:endParaRPr lang="en-US" b="1" dirty="0">
              <a:solidFill>
                <a:schemeClr val="tx1"/>
              </a:solidFill>
            </a:endParaRPr>
          </a:p>
        </p:txBody>
      </p:sp>
      <p:sp>
        <p:nvSpPr>
          <p:cNvPr id="2" name="Rectangle 1"/>
          <p:cNvSpPr/>
          <p:nvPr/>
        </p:nvSpPr>
        <p:spPr>
          <a:xfrm>
            <a:off x="0" y="747622"/>
            <a:ext cx="1421619" cy="5993837"/>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46" y="2721322"/>
            <a:ext cx="1528910" cy="16964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3" name="Straight Connector 32"/>
          <p:cNvCxnSpPr/>
          <p:nvPr/>
        </p:nvCxnSpPr>
        <p:spPr bwMode="auto">
          <a:xfrm flipH="1" flipV="1">
            <a:off x="359535" y="3356992"/>
            <a:ext cx="2859393" cy="1599686"/>
          </a:xfrm>
          <a:prstGeom prst="line">
            <a:avLst/>
          </a:prstGeom>
          <a:solidFill>
            <a:srgbClr val="00B8FF"/>
          </a:solidFill>
          <a:ln w="381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Rectangle 2"/>
          <p:cNvSpPr>
            <a:spLocks noGrp="1" noChangeArrowheads="1"/>
          </p:cNvSpPr>
          <p:nvPr>
            <p:ph type="title"/>
          </p:nvPr>
        </p:nvSpPr>
        <p:spPr>
          <a:xfrm>
            <a:off x="292100" y="103188"/>
            <a:ext cx="8520113" cy="544512"/>
          </a:xfrm>
        </p:spPr>
        <p:txBody>
          <a:bodyPr/>
          <a:lstStyle/>
          <a:p>
            <a:r>
              <a:rPr lang="de-DE" dirty="0" smtClean="0"/>
              <a:t>Deutsches Elektronen Synchrotron DESY</a:t>
            </a:r>
            <a:endParaRPr lang="de-DE" dirty="0"/>
          </a:p>
        </p:txBody>
      </p:sp>
    </p:spTree>
    <p:extLst>
      <p:ext uri="{BB962C8B-B14F-4D97-AF65-F5344CB8AC3E}">
        <p14:creationId xmlns:p14="http://schemas.microsoft.com/office/powerpoint/2010/main" val="336652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heel(1)">
                                      <p:cBhvr>
                                        <p:cTn id="20" dur="2000"/>
                                        <p:tgtEl>
                                          <p:spTgt spid="26"/>
                                        </p:tgtEl>
                                      </p:cBhvr>
                                    </p:animEffect>
                                  </p:childTnLst>
                                </p:cTn>
                              </p:par>
                              <p:par>
                                <p:cTn id="21" presetID="1" presetClass="entr" presetSubtype="0" fill="hold" nodeType="with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childTnLst>
                                </p:cTn>
                              </p:par>
                            </p:childTnLst>
                          </p:cTn>
                        </p:par>
                        <p:par>
                          <p:cTn id="23" fill="hold">
                            <p:stCondLst>
                              <p:cond delay="2000"/>
                            </p:stCondLst>
                            <p:childTnLst>
                              <p:par>
                                <p:cTn id="24" presetID="21" presetClass="entr" presetSubtype="1"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heel(1)">
                                      <p:cBhvr>
                                        <p:cTn id="26" dur="2000"/>
                                        <p:tgtEl>
                                          <p:spTgt spid="27"/>
                                        </p:tgtEl>
                                      </p:cBhvr>
                                    </p:animEffect>
                                  </p:childTnLst>
                                </p:cTn>
                              </p:par>
                            </p:childTnLst>
                          </p:cTn>
                        </p:par>
                        <p:par>
                          <p:cTn id="27" fill="hold">
                            <p:stCondLst>
                              <p:cond delay="4000"/>
                            </p:stCondLst>
                            <p:childTnLst>
                              <p:par>
                                <p:cTn id="28" presetID="1" presetClass="entr" presetSubtype="0" fill="hold" nodeType="afterEffect">
                                  <p:stCondLst>
                                    <p:cond delay="0"/>
                                  </p:stCondLst>
                                  <p:childTnLst>
                                    <p:set>
                                      <p:cBhvr>
                                        <p:cTn id="29" dur="1" fill="hold">
                                          <p:stCondLst>
                                            <p:cond delay="0"/>
                                          </p:stCondLst>
                                        </p:cTn>
                                        <p:tgtEl>
                                          <p:spTgt spid="29">
                                            <p:txEl>
                                              <p:pRg st="0" end="0"/>
                                            </p:txEl>
                                          </p:spTgt>
                                        </p:tgtEl>
                                        <p:attrNameLst>
                                          <p:attrName>style.visibility</p:attrName>
                                        </p:attrNameLst>
                                      </p:cBhvr>
                                      <p:to>
                                        <p:strVal val="visible"/>
                                      </p:to>
                                    </p:set>
                                  </p:childTnLst>
                                </p:cTn>
                              </p:par>
                              <p:par>
                                <p:cTn id="30" presetID="22" presetClass="entr" presetSubtype="4"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par>
                                <p:cTn id="36" presetID="22" presetClass="entr" presetSubtype="4"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down)">
                                      <p:cBhvr>
                                        <p:cTn id="38" dur="500"/>
                                        <p:tgtEl>
                                          <p:spTgt spid="3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par>
                                <p:cTn id="42" presetID="1" presetClass="entr" presetSubtype="0" fill="hold" nodeType="withEffect">
                                  <p:stCondLst>
                                    <p:cond delay="0"/>
                                  </p:stCondLst>
                                  <p:childTnLst>
                                    <p:set>
                                      <p:cBhvr>
                                        <p:cTn id="43"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0" grpId="0" animBg="1"/>
      <p:bldP spid="32" grpId="0"/>
      <p:bldP spid="34" grpId="0"/>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103188"/>
            <a:ext cx="8520113" cy="544512"/>
          </a:xfrm>
        </p:spPr>
        <p:txBody>
          <a:bodyPr/>
          <a:lstStyle/>
          <a:p>
            <a:r>
              <a:rPr lang="en-US" dirty="0" smtClean="0"/>
              <a:t>Beam Current </a:t>
            </a:r>
            <a:r>
              <a:rPr lang="en-US" dirty="0"/>
              <a:t>M</a:t>
            </a:r>
            <a:r>
              <a:rPr lang="en-US" dirty="0" smtClean="0"/>
              <a:t>easurement</a:t>
            </a:r>
            <a:endParaRPr lang="en-US" dirty="0"/>
          </a:p>
        </p:txBody>
      </p:sp>
      <p:sp>
        <p:nvSpPr>
          <p:cNvPr id="3" name="Content Placeholder 2"/>
          <p:cNvSpPr>
            <a:spLocks noGrp="1"/>
          </p:cNvSpPr>
          <p:nvPr>
            <p:ph idx="1"/>
          </p:nvPr>
        </p:nvSpPr>
        <p:spPr>
          <a:ln>
            <a:solidFill>
              <a:schemeClr val="accent1"/>
            </a:solidFill>
          </a:ln>
        </p:spPr>
        <p:txBody>
          <a:bodyPr/>
          <a:lstStyle/>
          <a:p>
            <a:r>
              <a:rPr lang="en-US" dirty="0" smtClean="0"/>
              <a:t>Bunch current (AC)</a:t>
            </a:r>
          </a:p>
          <a:p>
            <a:r>
              <a:rPr lang="en-US" dirty="0" smtClean="0"/>
              <a:t>DC current (rings only)</a:t>
            </a:r>
            <a:endParaRPr lang="en-US" dirty="0"/>
          </a:p>
        </p:txBody>
      </p:sp>
    </p:spTree>
    <p:extLst>
      <p:ext uri="{BB962C8B-B14F-4D97-AF65-F5344CB8AC3E}">
        <p14:creationId xmlns:p14="http://schemas.microsoft.com/office/powerpoint/2010/main" val="9666226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Current Measurement: DC current (rings only)</a:t>
            </a:r>
            <a:endParaRPr lang="en-US" dirty="0"/>
          </a:p>
        </p:txBody>
      </p:sp>
      <p:sp>
        <p:nvSpPr>
          <p:cNvPr id="3" name="Content Placeholder 2"/>
          <p:cNvSpPr>
            <a:spLocks noGrp="1"/>
          </p:cNvSpPr>
          <p:nvPr>
            <p:ph sz="half" idx="1"/>
          </p:nvPr>
        </p:nvSpPr>
        <p:spPr>
          <a:xfrm>
            <a:off x="282575" y="977900"/>
            <a:ext cx="8421158" cy="5185833"/>
          </a:xfrm>
          <a:ln>
            <a:solidFill>
              <a:schemeClr val="accent1">
                <a:lumMod val="60000"/>
                <a:lumOff val="40000"/>
              </a:schemeClr>
            </a:solidFill>
          </a:ln>
        </p:spPr>
        <p:txBody>
          <a:bodyPr/>
          <a:lstStyle/>
          <a:p>
            <a:r>
              <a:rPr lang="en-US" sz="2000" dirty="0" smtClean="0"/>
              <a:t>Range: 1 mA – 200 mA</a:t>
            </a:r>
            <a:endParaRPr lang="en-US" sz="2000" dirty="0"/>
          </a:p>
          <a:p>
            <a:r>
              <a:rPr lang="en-US" sz="2000" dirty="0" smtClean="0"/>
              <a:t>Resolution: &lt; 3 </a:t>
            </a:r>
            <a:r>
              <a:rPr lang="en-US" sz="2000" dirty="0" smtClean="0">
                <a:latin typeface="Symbol" pitchFamily="18" charset="2"/>
              </a:rPr>
              <a:t>m</a:t>
            </a:r>
            <a:r>
              <a:rPr lang="en-US" sz="2000" dirty="0" smtClean="0"/>
              <a:t>A</a:t>
            </a:r>
          </a:p>
          <a:p>
            <a:r>
              <a:rPr lang="en-US" sz="2000" dirty="0" smtClean="0"/>
              <a:t>Bandwidth: DC - 10 kHz</a:t>
            </a:r>
          </a:p>
          <a:p>
            <a:endParaRPr lang="en-US" sz="2000" dirty="0"/>
          </a:p>
          <a:p>
            <a:endParaRPr lang="en-US" dirty="0"/>
          </a:p>
        </p:txBody>
      </p:sp>
      <p:pic>
        <p:nvPicPr>
          <p:cNvPr id="15" name="Picture 4"/>
          <p:cNvPicPr>
            <a:picLocks noChangeAspect="1" noChangeArrowheads="1"/>
          </p:cNvPicPr>
          <p:nvPr/>
        </p:nvPicPr>
        <p:blipFill>
          <a:blip r:embed="rId2"/>
          <a:srcRect/>
          <a:stretch>
            <a:fillRect/>
          </a:stretch>
        </p:blipFill>
        <p:spPr bwMode="auto">
          <a:xfrm>
            <a:off x="3491880" y="1700808"/>
            <a:ext cx="5575371" cy="4317999"/>
          </a:xfrm>
          <a:prstGeom prst="rect">
            <a:avLst/>
          </a:prstGeom>
          <a:noFill/>
          <a:ln w="9525">
            <a:solidFill>
              <a:schemeClr val="tx1"/>
            </a:solidFill>
            <a:miter lim="800000"/>
            <a:headEnd/>
            <a:tailEnd/>
          </a:ln>
        </p:spPr>
      </p:pic>
      <p:pic>
        <p:nvPicPr>
          <p:cNvPr id="14341" name="Picture 5" descr="C:\Users\kay\Desktop\IMD-OR008-PC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47" y="2660317"/>
            <a:ext cx="3181088" cy="238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615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Current Measurement: </a:t>
            </a:r>
            <a:r>
              <a:rPr lang="en-US" dirty="0"/>
              <a:t>Fast </a:t>
            </a:r>
            <a:r>
              <a:rPr lang="en-US" dirty="0" smtClean="0"/>
              <a:t>Current </a:t>
            </a:r>
            <a:r>
              <a:rPr lang="en-US" dirty="0"/>
              <a:t>Transformer</a:t>
            </a:r>
          </a:p>
        </p:txBody>
      </p:sp>
      <p:sp>
        <p:nvSpPr>
          <p:cNvPr id="3" name="Content Placeholder 2"/>
          <p:cNvSpPr>
            <a:spLocks noGrp="1"/>
          </p:cNvSpPr>
          <p:nvPr>
            <p:ph sz="half" idx="1"/>
          </p:nvPr>
        </p:nvSpPr>
        <p:spPr>
          <a:xfrm>
            <a:off x="282575" y="977900"/>
            <a:ext cx="4183063" cy="5157841"/>
          </a:xfrm>
          <a:ln>
            <a:solidFill>
              <a:schemeClr val="accent1">
                <a:lumMod val="60000"/>
                <a:lumOff val="40000"/>
              </a:schemeClr>
            </a:solidFill>
          </a:ln>
        </p:spPr>
        <p:txBody>
          <a:bodyPr/>
          <a:lstStyle/>
          <a:p>
            <a:pPr marL="0" indent="0">
              <a:spcAft>
                <a:spcPts val="600"/>
              </a:spcAft>
              <a:buNone/>
            </a:pPr>
            <a:r>
              <a:rPr lang="en-US" sz="1600" b="1" dirty="0" smtClean="0"/>
              <a:t>PETRAIII </a:t>
            </a:r>
            <a:r>
              <a:rPr lang="en-US" sz="2000" b="1" dirty="0" smtClean="0"/>
              <a:t> (2 pieces)</a:t>
            </a:r>
          </a:p>
          <a:p>
            <a:r>
              <a:rPr lang="en-US" sz="2000" dirty="0" smtClean="0"/>
              <a:t>Range: 10</a:t>
            </a:r>
            <a:r>
              <a:rPr lang="en-US" sz="2000" dirty="0" smtClean="0">
                <a:latin typeface="Symbol" pitchFamily="18" charset="2"/>
              </a:rPr>
              <a:t> m</a:t>
            </a:r>
            <a:r>
              <a:rPr lang="en-US" sz="2000" dirty="0" smtClean="0"/>
              <a:t>A – 10 mA</a:t>
            </a:r>
            <a:endParaRPr lang="en-US" sz="2000" dirty="0"/>
          </a:p>
          <a:p>
            <a:r>
              <a:rPr lang="en-US" sz="2000" dirty="0" smtClean="0"/>
              <a:t>Resolution: &lt; 1 </a:t>
            </a:r>
            <a:r>
              <a:rPr lang="en-US" sz="2000" dirty="0" smtClean="0">
                <a:latin typeface="Symbol" pitchFamily="18" charset="2"/>
              </a:rPr>
              <a:t>m</a:t>
            </a:r>
            <a:r>
              <a:rPr lang="en-US" sz="2000" dirty="0" smtClean="0"/>
              <a:t>A</a:t>
            </a:r>
          </a:p>
          <a:p>
            <a:endParaRPr lang="en-US" sz="2000" dirty="0"/>
          </a:p>
          <a:p>
            <a:endParaRPr lang="en-US" dirty="0"/>
          </a:p>
        </p:txBody>
      </p:sp>
      <p:sp>
        <p:nvSpPr>
          <p:cNvPr id="4" name="Content Placeholder 3"/>
          <p:cNvSpPr>
            <a:spLocks noGrp="1"/>
          </p:cNvSpPr>
          <p:nvPr>
            <p:ph sz="half" idx="2"/>
          </p:nvPr>
        </p:nvSpPr>
        <p:spPr>
          <a:xfrm>
            <a:off x="4618038" y="977900"/>
            <a:ext cx="4184650" cy="5157841"/>
          </a:xfrm>
          <a:ln>
            <a:solidFill>
              <a:schemeClr val="accent1">
                <a:lumMod val="60000"/>
                <a:lumOff val="40000"/>
              </a:schemeClr>
            </a:solidFill>
          </a:ln>
        </p:spPr>
        <p:txBody>
          <a:bodyPr/>
          <a:lstStyle/>
          <a:p>
            <a:pPr marL="0" indent="0">
              <a:spcAft>
                <a:spcPts val="600"/>
              </a:spcAft>
              <a:buNone/>
            </a:pPr>
            <a:r>
              <a:rPr lang="en-US" sz="1600" b="1" dirty="0" smtClean="0"/>
              <a:t>XFEL</a:t>
            </a:r>
            <a:r>
              <a:rPr lang="en-US" sz="2000" b="1" dirty="0" smtClean="0"/>
              <a:t> (53 pieces)</a:t>
            </a:r>
          </a:p>
          <a:p>
            <a:r>
              <a:rPr lang="en-US" sz="2000" dirty="0" smtClean="0"/>
              <a:t>Range: &lt;10 pc – 3 </a:t>
            </a:r>
            <a:r>
              <a:rPr lang="en-US" sz="2000" dirty="0" err="1" smtClean="0"/>
              <a:t>nC</a:t>
            </a:r>
            <a:endParaRPr lang="en-US" sz="2000" dirty="0" smtClean="0"/>
          </a:p>
          <a:p>
            <a:r>
              <a:rPr lang="en-US" sz="2000" dirty="0" smtClean="0"/>
              <a:t>Resolution: &lt; 1 </a:t>
            </a:r>
            <a:r>
              <a:rPr lang="en-US" sz="2000" dirty="0" err="1" smtClean="0"/>
              <a:t>pC</a:t>
            </a:r>
            <a:endParaRPr lang="en-US" sz="2000" dirty="0"/>
          </a:p>
          <a:p>
            <a:endParaRPr lang="en-US" sz="2000" dirty="0" smtClean="0"/>
          </a:p>
          <a:p>
            <a:endParaRPr lang="en-US" sz="2000" dirty="0"/>
          </a:p>
          <a:p>
            <a:endParaRPr lang="en-US" sz="2000" dirty="0" smtClean="0"/>
          </a:p>
          <a:p>
            <a:endParaRPr lang="en-US" sz="2000" dirty="0"/>
          </a:p>
        </p:txBody>
      </p:sp>
      <p:pic>
        <p:nvPicPr>
          <p:cNvPr id="9" name="Picture 9" descr="7O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7899" y="2327569"/>
            <a:ext cx="2520350" cy="189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descr="NW3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7899" y="4240669"/>
            <a:ext cx="2520350" cy="189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4876213" y="2251849"/>
            <a:ext cx="4085861" cy="3883891"/>
            <a:chOff x="4672635" y="2372660"/>
            <a:chExt cx="4085861" cy="3883891"/>
          </a:xfrm>
        </p:grpSpPr>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635" y="2372660"/>
              <a:ext cx="3872367" cy="3883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549237" y="5525442"/>
              <a:ext cx="2209259" cy="215444"/>
            </a:xfrm>
            <a:prstGeom prst="rect">
              <a:avLst/>
            </a:prstGeom>
            <a:noFill/>
          </p:spPr>
          <p:txBody>
            <a:bodyPr wrap="none" rtlCol="0">
              <a:spAutoFit/>
            </a:bodyPr>
            <a:lstStyle/>
            <a:p>
              <a:r>
                <a:rPr lang="en-US" sz="800" dirty="0" smtClean="0"/>
                <a:t>M. Werner et al. </a:t>
              </a:r>
              <a:r>
                <a:rPr lang="en-US" sz="800" dirty="0"/>
                <a:t>Proceedings of DIPAC2011</a:t>
              </a:r>
            </a:p>
          </p:txBody>
        </p:sp>
      </p:grpSp>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094" y="2251850"/>
            <a:ext cx="2347363" cy="1705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descr="D:\DESY\Projects done\PETRAIII\Current\Bilder\oval-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2377" y="4158958"/>
            <a:ext cx="2291176" cy="1718382"/>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73578" y="2208488"/>
            <a:ext cx="3693792" cy="3931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bwMode="auto">
          <a:xfrm>
            <a:off x="6982798" y="5077254"/>
            <a:ext cx="719126" cy="327377"/>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p:txBody>
      </p:sp>
      <p:sp>
        <p:nvSpPr>
          <p:cNvPr id="19" name="Oval 18"/>
          <p:cNvSpPr/>
          <p:nvPr/>
        </p:nvSpPr>
        <p:spPr bwMode="auto">
          <a:xfrm>
            <a:off x="364968" y="3746922"/>
            <a:ext cx="719126" cy="327377"/>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98859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3317"/>
                                        </p:tgtEl>
                                        <p:attrNameLst>
                                          <p:attrName>style.visibility</p:attrName>
                                        </p:attrNameLst>
                                      </p:cBhvr>
                                      <p:to>
                                        <p:strVal val="visible"/>
                                      </p:to>
                                    </p:set>
                                    <p:animEffect transition="in" filter="wipe(down)">
                                      <p:cBhvr>
                                        <p:cTn id="10" dur="500"/>
                                        <p:tgtEl>
                                          <p:spTgt spid="13317"/>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Insertion: Damage of a FCT in PETRAIII</a:t>
            </a:r>
            <a:endParaRPr lang="en-US" dirty="0"/>
          </a:p>
        </p:txBody>
      </p:sp>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20" y="836639"/>
            <a:ext cx="3896178" cy="2790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00" y="836640"/>
            <a:ext cx="4185925" cy="2790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515" y="3717040"/>
            <a:ext cx="3517375" cy="2968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7501" y="3906868"/>
            <a:ext cx="3764043" cy="2951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32168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Insertion: Damage of a FCT in </a:t>
            </a:r>
            <a:r>
              <a:rPr lang="en-US" dirty="0" smtClean="0"/>
              <a:t>PETRAIII, </a:t>
            </a:r>
            <a:r>
              <a:rPr lang="en-US" dirty="0"/>
              <a:t>S</a:t>
            </a:r>
            <a:r>
              <a:rPr lang="en-US" dirty="0" smtClean="0"/>
              <a:t>olution for PETRA IV?</a:t>
            </a:r>
            <a:endParaRPr lang="de-DE" dirty="0"/>
          </a:p>
        </p:txBody>
      </p:sp>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683" y="1175193"/>
            <a:ext cx="3766472" cy="251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51400" y="836640"/>
            <a:ext cx="7489040" cy="338554"/>
          </a:xfrm>
          <a:prstGeom prst="rect">
            <a:avLst/>
          </a:prstGeom>
        </p:spPr>
        <p:txBody>
          <a:bodyPr wrap="square">
            <a:spAutoFit/>
          </a:bodyPr>
          <a:lstStyle/>
          <a:p>
            <a:r>
              <a:rPr lang="de-DE" dirty="0" smtClean="0"/>
              <a:t>Beam </a:t>
            </a:r>
            <a:r>
              <a:rPr lang="de-DE" dirty="0" err="1"/>
              <a:t>settings</a:t>
            </a:r>
            <a:r>
              <a:rPr lang="de-DE" dirty="0"/>
              <a:t>: I = 85 mA, N = 40 </a:t>
            </a:r>
            <a:r>
              <a:rPr lang="de-DE" dirty="0" err="1"/>
              <a:t>bunches</a:t>
            </a:r>
            <a:r>
              <a:rPr lang="de-DE" dirty="0" smtClean="0"/>
              <a:t>, </a:t>
            </a:r>
            <a:r>
              <a:rPr lang="de-DE" dirty="0" err="1" smtClean="0"/>
              <a:t>bunch</a:t>
            </a:r>
            <a:r>
              <a:rPr lang="de-DE" dirty="0" smtClean="0"/>
              <a:t> </a:t>
            </a:r>
            <a:r>
              <a:rPr lang="de-DE" dirty="0" err="1"/>
              <a:t>length</a:t>
            </a:r>
            <a:r>
              <a:rPr lang="de-DE" dirty="0"/>
              <a:t> </a:t>
            </a:r>
            <a:r>
              <a:rPr lang="de-DE" dirty="0" smtClean="0"/>
              <a:t>44 </a:t>
            </a:r>
            <a:r>
              <a:rPr lang="de-DE" dirty="0" err="1" smtClean="0"/>
              <a:t>ps</a:t>
            </a:r>
            <a:endParaRPr lang="de-DE" dirty="0"/>
          </a:p>
        </p:txBody>
      </p:sp>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3620" y="1484731"/>
            <a:ext cx="5003282" cy="2201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95" y="3686175"/>
            <a:ext cx="3771900"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20" y="3823002"/>
            <a:ext cx="2263635" cy="2910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372250" y="4117925"/>
            <a:ext cx="2520350" cy="2554545"/>
          </a:xfrm>
          <a:prstGeom prst="rect">
            <a:avLst/>
          </a:prstGeom>
          <a:noFill/>
        </p:spPr>
        <p:txBody>
          <a:bodyPr wrap="square" rtlCol="0">
            <a:spAutoFit/>
          </a:bodyPr>
          <a:lstStyle/>
          <a:p>
            <a:pPr marL="342900" indent="-342900">
              <a:buFont typeface="+mj-lt"/>
              <a:buAutoNum type="arabicPeriod"/>
            </a:pPr>
            <a:r>
              <a:rPr lang="en-US" dirty="0" smtClean="0"/>
              <a:t>New design of gap</a:t>
            </a:r>
          </a:p>
          <a:p>
            <a:pPr marL="342900" indent="-342900">
              <a:buFont typeface="+mj-lt"/>
              <a:buAutoNum type="arabicPeriod"/>
            </a:pPr>
            <a:r>
              <a:rPr lang="en-US" dirty="0" smtClean="0"/>
              <a:t>Inner air cooling</a:t>
            </a:r>
          </a:p>
          <a:p>
            <a:pPr marL="342900" indent="-342900">
              <a:buFont typeface="+mj-lt"/>
              <a:buAutoNum type="arabicPeriod"/>
            </a:pPr>
            <a:r>
              <a:rPr lang="en-US" dirty="0" smtClean="0"/>
              <a:t>Max temp 90 deg. at 13 </a:t>
            </a:r>
            <a:r>
              <a:rPr lang="en-US" dirty="0" err="1" smtClean="0"/>
              <a:t>ps</a:t>
            </a:r>
            <a:endParaRPr lang="en-US" dirty="0" smtClean="0"/>
          </a:p>
          <a:p>
            <a:pPr marL="342900" indent="-342900">
              <a:buFont typeface="+mj-lt"/>
              <a:buAutoNum type="arabicPeriod"/>
            </a:pPr>
            <a:r>
              <a:rPr lang="en-US" dirty="0" smtClean="0"/>
              <a:t>Temp. resistive materials</a:t>
            </a:r>
            <a:endParaRPr lang="en-US" dirty="0"/>
          </a:p>
          <a:p>
            <a:pPr marL="342900" indent="-342900">
              <a:buFont typeface="+mj-lt"/>
              <a:buAutoNum type="arabicPeriod"/>
            </a:pPr>
            <a:r>
              <a:rPr lang="en-US" b="1" dirty="0" smtClean="0"/>
              <a:t>Bunch length with 3</a:t>
            </a:r>
            <a:r>
              <a:rPr lang="en-US" b="1" baseline="30000" dirty="0" smtClean="0"/>
              <a:t>rd</a:t>
            </a:r>
            <a:r>
              <a:rPr lang="en-US" b="1" dirty="0" smtClean="0"/>
              <a:t> harm. cavity at 43 ps. </a:t>
            </a:r>
          </a:p>
          <a:p>
            <a:pPr marL="342900" indent="-342900">
              <a:buFont typeface="+mj-lt"/>
              <a:buAutoNum type="arabicPeriod"/>
            </a:pPr>
            <a:endParaRPr lang="de-DE" dirty="0"/>
          </a:p>
        </p:txBody>
      </p:sp>
    </p:spTree>
    <p:extLst>
      <p:ext uri="{BB962C8B-B14F-4D97-AF65-F5344CB8AC3E}">
        <p14:creationId xmlns:p14="http://schemas.microsoft.com/office/powerpoint/2010/main" val="8866863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Petra IV: Heating of BPMs (and all other diagnostics) </a:t>
            </a:r>
            <a:endParaRPr lang="de-DE"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540" y="1124680"/>
            <a:ext cx="6391275"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45477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Current Measurement</a:t>
            </a:r>
            <a:endParaRPr lang="en-US" dirty="0"/>
          </a:p>
        </p:txBody>
      </p:sp>
      <p:sp>
        <p:nvSpPr>
          <p:cNvPr id="3" name="Content Placeholder 2"/>
          <p:cNvSpPr>
            <a:spLocks noGrp="1"/>
          </p:cNvSpPr>
          <p:nvPr>
            <p:ph sz="half" idx="1"/>
          </p:nvPr>
        </p:nvSpPr>
        <p:spPr>
          <a:xfrm>
            <a:off x="282575" y="977900"/>
            <a:ext cx="4183063" cy="5355167"/>
          </a:xfrm>
          <a:ln>
            <a:solidFill>
              <a:schemeClr val="accent1">
                <a:lumMod val="60000"/>
                <a:lumOff val="40000"/>
              </a:schemeClr>
            </a:solidFill>
          </a:ln>
        </p:spPr>
        <p:txBody>
          <a:bodyPr/>
          <a:lstStyle/>
          <a:p>
            <a:pPr marL="0" indent="0">
              <a:buNone/>
            </a:pPr>
            <a:r>
              <a:rPr lang="en-US" sz="1600" b="1" dirty="0" smtClean="0"/>
              <a:t>PETRAIII</a:t>
            </a:r>
            <a:r>
              <a:rPr lang="en-US" sz="2000" b="1" dirty="0" smtClean="0"/>
              <a:t> </a:t>
            </a:r>
          </a:p>
          <a:p>
            <a:r>
              <a:rPr lang="en-US" sz="2000" dirty="0"/>
              <a:t>DC: Circulating current, lifetime </a:t>
            </a:r>
            <a:br>
              <a:rPr lang="en-US" sz="2000" dirty="0"/>
            </a:br>
            <a:r>
              <a:rPr lang="en-US" sz="2000" dirty="0"/>
              <a:t>resolution &lt; 0.1%</a:t>
            </a:r>
          </a:p>
          <a:p>
            <a:r>
              <a:rPr lang="en-US" sz="2000" dirty="0" smtClean="0"/>
              <a:t>AC: Bunch </a:t>
            </a:r>
            <a:r>
              <a:rPr lang="en-US" sz="2000" dirty="0"/>
              <a:t>current for defined filling and top-up </a:t>
            </a:r>
            <a:r>
              <a:rPr lang="en-US" sz="2000" dirty="0" smtClean="0"/>
              <a:t>(1% Stability)</a:t>
            </a:r>
            <a:endParaRPr lang="en-US" sz="2000" dirty="0"/>
          </a:p>
          <a:p>
            <a:endParaRPr lang="en-US" sz="2000" dirty="0"/>
          </a:p>
          <a:p>
            <a:endParaRPr lang="en-US" sz="2000" dirty="0" smtClean="0"/>
          </a:p>
          <a:p>
            <a:endParaRPr lang="en-US" sz="2000" dirty="0"/>
          </a:p>
          <a:p>
            <a:endParaRPr lang="en-US" dirty="0"/>
          </a:p>
        </p:txBody>
      </p:sp>
      <p:sp>
        <p:nvSpPr>
          <p:cNvPr id="4" name="Content Placeholder 3"/>
          <p:cNvSpPr>
            <a:spLocks noGrp="1"/>
          </p:cNvSpPr>
          <p:nvPr>
            <p:ph sz="half" idx="2"/>
          </p:nvPr>
        </p:nvSpPr>
        <p:spPr>
          <a:xfrm>
            <a:off x="4618038" y="977901"/>
            <a:ext cx="4184650" cy="5331500"/>
          </a:xfrm>
          <a:ln>
            <a:solidFill>
              <a:schemeClr val="accent1">
                <a:lumMod val="60000"/>
                <a:lumOff val="40000"/>
              </a:schemeClr>
            </a:solidFill>
          </a:ln>
        </p:spPr>
        <p:txBody>
          <a:bodyPr/>
          <a:lstStyle/>
          <a:p>
            <a:pPr marL="0" indent="0">
              <a:buNone/>
            </a:pPr>
            <a:r>
              <a:rPr lang="en-US" sz="1600" b="1" dirty="0"/>
              <a:t>X</a:t>
            </a:r>
            <a:r>
              <a:rPr lang="en-US" sz="1600" b="1" dirty="0" smtClean="0"/>
              <a:t>FEL </a:t>
            </a:r>
            <a:r>
              <a:rPr lang="en-US" sz="2400" b="1" dirty="0" smtClean="0"/>
              <a:t> </a:t>
            </a:r>
          </a:p>
          <a:p>
            <a:r>
              <a:rPr lang="en-US" sz="2000" dirty="0" smtClean="0"/>
              <a:t>Bunch current for </a:t>
            </a:r>
          </a:p>
          <a:p>
            <a:pPr lvl="1"/>
            <a:r>
              <a:rPr lang="en-US" sz="1600" dirty="0" smtClean="0"/>
              <a:t>Bunch pattern, </a:t>
            </a:r>
          </a:p>
          <a:p>
            <a:pPr lvl="1"/>
            <a:r>
              <a:rPr lang="en-US" sz="1600" dirty="0" smtClean="0"/>
              <a:t>Transport efficiency, </a:t>
            </a:r>
          </a:p>
          <a:p>
            <a:pPr lvl="1"/>
            <a:r>
              <a:rPr lang="en-US" sz="1600" dirty="0" smtClean="0"/>
              <a:t>LLRF </a:t>
            </a:r>
            <a:r>
              <a:rPr lang="en-US" sz="1600" dirty="0" smtClean="0"/>
              <a:t>(beam loading) and </a:t>
            </a:r>
            <a:endParaRPr lang="en-US" sz="1600" dirty="0" smtClean="0"/>
          </a:p>
          <a:p>
            <a:pPr lvl="1"/>
            <a:r>
              <a:rPr lang="en-US" sz="1600" dirty="0"/>
              <a:t>M</a:t>
            </a:r>
            <a:r>
              <a:rPr lang="en-US" sz="1600" dirty="0" smtClean="0"/>
              <a:t>achine </a:t>
            </a:r>
            <a:r>
              <a:rPr lang="en-US" sz="1600" dirty="0"/>
              <a:t>P</a:t>
            </a:r>
            <a:r>
              <a:rPr lang="en-US" sz="1600" dirty="0" smtClean="0"/>
              <a:t>rotection</a:t>
            </a:r>
          </a:p>
          <a:p>
            <a:endParaRPr lang="en-US" sz="2000" dirty="0"/>
          </a:p>
          <a:p>
            <a:endParaRPr lang="en-US" sz="2000" dirty="0" smtClean="0"/>
          </a:p>
          <a:p>
            <a:endParaRPr lang="en-US" sz="2000" dirty="0"/>
          </a:p>
          <a:p>
            <a:endParaRPr lang="en-US" sz="2000" dirty="0" smtClean="0"/>
          </a:p>
          <a:p>
            <a:endParaRPr lang="en-US" sz="20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22" y="3127021"/>
            <a:ext cx="4030134" cy="3093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descr="C:\Users\kay\Desktop\2013-03-10T08_44_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356" y="3127021"/>
            <a:ext cx="4038600" cy="312575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75356" y="3023190"/>
            <a:ext cx="4069701" cy="3229585"/>
            <a:chOff x="347388" y="2691586"/>
            <a:chExt cx="4055279" cy="3048500"/>
          </a:xfrm>
        </p:grpSpPr>
        <p:pic>
          <p:nvPicPr>
            <p:cNvPr id="16" name="Picture 4" descr="C:\Users\kay\Desktop\2013-02-25T07_33_27-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388" y="2691586"/>
              <a:ext cx="4055279" cy="3048500"/>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bwMode="auto">
            <a:xfrm>
              <a:off x="3059289" y="2691586"/>
              <a:ext cx="1095022" cy="19837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8" name="Oval 17"/>
            <p:cNvSpPr/>
            <p:nvPr/>
          </p:nvSpPr>
          <p:spPr bwMode="auto">
            <a:xfrm>
              <a:off x="3166533" y="4435719"/>
              <a:ext cx="1095022" cy="19837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pic>
        <p:nvPicPr>
          <p:cNvPr id="20" name="Picture 2"/>
          <p:cNvPicPr>
            <a:picLocks noChangeAspect="1" noChangeArrowheads="1"/>
          </p:cNvPicPr>
          <p:nvPr/>
        </p:nvPicPr>
        <p:blipFill rotWithShape="1">
          <a:blip r:embed="rId5"/>
          <a:srcRect t="-1" b="75012"/>
          <a:stretch/>
        </p:blipFill>
        <p:spPr bwMode="auto">
          <a:xfrm>
            <a:off x="-44673" y="3971279"/>
            <a:ext cx="9207372" cy="1404639"/>
          </a:xfrm>
          <a:prstGeom prst="rect">
            <a:avLst/>
          </a:prstGeom>
          <a:noFill/>
          <a:ln w="28575" cap="flat" cmpd="sng">
            <a:solidFill>
              <a:schemeClr val="fo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8" name="Straight Arrow Connector 7"/>
          <p:cNvCxnSpPr/>
          <p:nvPr/>
        </p:nvCxnSpPr>
        <p:spPr bwMode="auto">
          <a:xfrm flipV="1">
            <a:off x="5438899" y="3429001"/>
            <a:ext cx="429281" cy="513607"/>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8515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XFEL: Charge pattern and transmission</a:t>
            </a:r>
            <a:endParaRPr lang="de-DE" dirty="0"/>
          </a:p>
        </p:txBody>
      </p:sp>
      <p:sp>
        <p:nvSpPr>
          <p:cNvPr id="3" name="Content Placeholder 2"/>
          <p:cNvSpPr>
            <a:spLocks noGrp="1"/>
          </p:cNvSpPr>
          <p:nvPr>
            <p:ph sz="half" idx="1"/>
          </p:nvPr>
        </p:nvSpPr>
        <p:spPr/>
        <p:txBody>
          <a:bodyPr/>
          <a:lstStyle/>
          <a:p>
            <a:endParaRPr lang="de-DE"/>
          </a:p>
        </p:txBody>
      </p:sp>
      <p:sp>
        <p:nvSpPr>
          <p:cNvPr id="4" name="Content Placeholder 3"/>
          <p:cNvSpPr>
            <a:spLocks noGrp="1"/>
          </p:cNvSpPr>
          <p:nvPr>
            <p:ph sz="half" idx="2"/>
          </p:nvPr>
        </p:nvSpPr>
        <p:spPr/>
        <p:txBody>
          <a:bodyPr/>
          <a:lstStyle/>
          <a:p>
            <a:endParaRPr lang="de-DE"/>
          </a:p>
        </p:txBody>
      </p:sp>
      <p:pic>
        <p:nvPicPr>
          <p:cNvPr id="41986" name="Picture 2" descr="https://ttfinfo.desy.de/XFELelog/data/2018/20/14.05_M/2018-05-14T11:58: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52" y="1052670"/>
            <a:ext cx="9118148" cy="529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7449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XFEL: Charge pattern and transmission</a:t>
            </a:r>
            <a:endParaRPr lang="de-DE" dirty="0"/>
          </a:p>
        </p:txBody>
      </p:sp>
      <p:sp>
        <p:nvSpPr>
          <p:cNvPr id="3" name="Content Placeholder 2"/>
          <p:cNvSpPr>
            <a:spLocks noGrp="1"/>
          </p:cNvSpPr>
          <p:nvPr>
            <p:ph sz="half" idx="1"/>
          </p:nvPr>
        </p:nvSpPr>
        <p:spPr/>
        <p:txBody>
          <a:bodyPr/>
          <a:lstStyle/>
          <a:p>
            <a:endParaRPr lang="de-DE"/>
          </a:p>
        </p:txBody>
      </p:sp>
      <p:sp>
        <p:nvSpPr>
          <p:cNvPr id="4" name="Content Placeholder 3"/>
          <p:cNvSpPr>
            <a:spLocks noGrp="1"/>
          </p:cNvSpPr>
          <p:nvPr>
            <p:ph sz="half" idx="2"/>
          </p:nvPr>
        </p:nvSpPr>
        <p:spPr/>
        <p:txBody>
          <a:bodyPr/>
          <a:lstStyle/>
          <a:p>
            <a:endParaRPr lang="de-DE"/>
          </a:p>
        </p:txBody>
      </p:sp>
      <p:pic>
        <p:nvPicPr>
          <p:cNvPr id="43012" name="Picture 4" descr="https://ttfinfo.desy.de/XFELelog/data/2020/42/12.10_a/2020-10-12T15:06:5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40"/>
            <a:ext cx="9144000" cy="5233287"/>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https://ttfinfo.desy.de/XFELelog/data/2020/42/12.10_a/2020-10-12T15:06:59.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0" y="838144"/>
            <a:ext cx="9191572" cy="5260513"/>
          </a:xfrm>
          <a:prstGeom prst="rect">
            <a:avLst/>
          </a:prstGeom>
          <a:noFill/>
          <a:extLst>
            <a:ext uri="{909E8E84-426E-40DD-AFC4-6F175D3DCCD1}">
              <a14:hiddenFill xmlns:a14="http://schemas.microsoft.com/office/drawing/2010/main">
                <a:solidFill>
                  <a:srgbClr val="FFFFFF"/>
                </a:solidFill>
              </a14:hiddenFill>
            </a:ext>
          </a:extLst>
        </p:spPr>
      </p:pic>
      <p:pic>
        <p:nvPicPr>
          <p:cNvPr id="43016" name="Picture 8" descr="https://ttfinfo.desy.de/XFELelog/data/2020/42/12.10_a/2020-10-12T15:07:45.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65370"/>
            <a:ext cx="9144000" cy="5233287"/>
          </a:xfrm>
          <a:prstGeom prst="rect">
            <a:avLst/>
          </a:prstGeom>
          <a:noFill/>
          <a:extLst>
            <a:ext uri="{909E8E84-426E-40DD-AFC4-6F175D3DCCD1}">
              <a14:hiddenFill xmlns:a14="http://schemas.microsoft.com/office/drawing/2010/main">
                <a:solidFill>
                  <a:srgbClr val="FFFFFF"/>
                </a:solidFill>
              </a14:hiddenFill>
            </a:ext>
          </a:extLst>
        </p:spPr>
      </p:pic>
      <p:pic>
        <p:nvPicPr>
          <p:cNvPr id="43018" name="Picture 10" descr="https://ttfinfo.desy.de/XFELelog/data/2020/42/12.10_a/2020-10-12T15:07:49.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30" y="865370"/>
            <a:ext cx="9191572" cy="5260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26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ppt_x"/>
                                          </p:val>
                                        </p:tav>
                                        <p:tav tm="100000">
                                          <p:val>
                                            <p:strVal val="#ppt_x"/>
                                          </p:val>
                                        </p:tav>
                                      </p:tavLst>
                                    </p:anim>
                                    <p:anim calcmode="lin" valueType="num">
                                      <p:cBhvr additive="base">
                                        <p:cTn id="8" dur="500" fill="hold"/>
                                        <p:tgtEl>
                                          <p:spTgt spid="430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016"/>
                                        </p:tgtEl>
                                        <p:attrNameLst>
                                          <p:attrName>style.visibility</p:attrName>
                                        </p:attrNameLst>
                                      </p:cBhvr>
                                      <p:to>
                                        <p:strVal val="visible"/>
                                      </p:to>
                                    </p:set>
                                    <p:anim calcmode="lin" valueType="num">
                                      <p:cBhvr additive="base">
                                        <p:cTn id="13" dur="500" fill="hold"/>
                                        <p:tgtEl>
                                          <p:spTgt spid="43016"/>
                                        </p:tgtEl>
                                        <p:attrNameLst>
                                          <p:attrName>ppt_x</p:attrName>
                                        </p:attrNameLst>
                                      </p:cBhvr>
                                      <p:tavLst>
                                        <p:tav tm="0">
                                          <p:val>
                                            <p:strVal val="#ppt_x"/>
                                          </p:val>
                                        </p:tav>
                                        <p:tav tm="100000">
                                          <p:val>
                                            <p:strVal val="#ppt_x"/>
                                          </p:val>
                                        </p:tav>
                                      </p:tavLst>
                                    </p:anim>
                                    <p:anim calcmode="lin" valueType="num">
                                      <p:cBhvr additive="base">
                                        <p:cTn id="14" dur="500" fill="hold"/>
                                        <p:tgtEl>
                                          <p:spTgt spid="430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018"/>
                                        </p:tgtEl>
                                        <p:attrNameLst>
                                          <p:attrName>style.visibility</p:attrName>
                                        </p:attrNameLst>
                                      </p:cBhvr>
                                      <p:to>
                                        <p:strVal val="visible"/>
                                      </p:to>
                                    </p:set>
                                    <p:anim calcmode="lin" valueType="num">
                                      <p:cBhvr additive="base">
                                        <p:cTn id="19" dur="500" fill="hold"/>
                                        <p:tgtEl>
                                          <p:spTgt spid="43018"/>
                                        </p:tgtEl>
                                        <p:attrNameLst>
                                          <p:attrName>ppt_x</p:attrName>
                                        </p:attrNameLst>
                                      </p:cBhvr>
                                      <p:tavLst>
                                        <p:tav tm="0">
                                          <p:val>
                                            <p:strVal val="#ppt_x"/>
                                          </p:val>
                                        </p:tav>
                                        <p:tav tm="100000">
                                          <p:val>
                                            <p:strVal val="#ppt_x"/>
                                          </p:val>
                                        </p:tav>
                                      </p:tavLst>
                                    </p:anim>
                                    <p:anim calcmode="lin" valueType="num">
                                      <p:cBhvr additive="base">
                                        <p:cTn id="20" dur="500" fill="hold"/>
                                        <p:tgtEl>
                                          <p:spTgt spid="430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 y="-16660"/>
            <a:ext cx="9144000" cy="764630"/>
          </a:xfrm>
          <a:solidFill>
            <a:srgbClr val="00A5EB"/>
          </a:solidFill>
        </p:spPr>
        <p:txBody>
          <a:bodyPr/>
          <a:lstStyle/>
          <a:p>
            <a:r>
              <a:rPr lang="en-US" dirty="0" smtClean="0"/>
              <a:t>    XFEL: MPS + BLMs</a:t>
            </a:r>
            <a:endParaRPr lang="en-US"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420" y="789510"/>
            <a:ext cx="7151275" cy="3647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400" y="4437140"/>
            <a:ext cx="8065120" cy="1815882"/>
          </a:xfrm>
          <a:prstGeom prst="rect">
            <a:avLst/>
          </a:prstGeom>
          <a:noFill/>
        </p:spPr>
        <p:txBody>
          <a:bodyPr wrap="square" rtlCol="0">
            <a:spAutoFit/>
          </a:bodyPr>
          <a:lstStyle/>
          <a:p>
            <a:pPr marL="285750" indent="-285750">
              <a:buFont typeface="Arial" panose="020B0604020202020204" pitchFamily="34" charset="0"/>
              <a:buChar char="•"/>
            </a:pPr>
            <a:r>
              <a:rPr lang="en-US" dirty="0"/>
              <a:t>Most BLMs in </a:t>
            </a:r>
            <a:r>
              <a:rPr lang="en-US" dirty="0" err="1"/>
              <a:t>undulator</a:t>
            </a:r>
            <a:r>
              <a:rPr lang="en-US" dirty="0"/>
              <a:t> area, </a:t>
            </a:r>
            <a:endParaRPr lang="en-US" dirty="0" smtClean="0"/>
          </a:p>
          <a:p>
            <a:pPr marL="285750" indent="-285750">
              <a:buFont typeface="Arial" panose="020B0604020202020204" pitchFamily="34" charset="0"/>
              <a:buChar char="•"/>
            </a:pPr>
            <a:r>
              <a:rPr lang="en-US" dirty="0" smtClean="0"/>
              <a:t>Total 472 BLMs</a:t>
            </a:r>
          </a:p>
          <a:p>
            <a:pPr marL="285750" indent="-285750">
              <a:buFont typeface="Arial" panose="020B0604020202020204" pitchFamily="34" charset="0"/>
              <a:buChar char="•"/>
            </a:pPr>
            <a:r>
              <a:rPr lang="en-US" dirty="0" smtClean="0"/>
              <a:t>All BLMs </a:t>
            </a:r>
            <a:r>
              <a:rPr lang="en-US" dirty="0"/>
              <a:t>connected to the Machine Protection System (MPS</a:t>
            </a:r>
            <a:r>
              <a:rPr lang="en-US" dirty="0" smtClean="0"/>
              <a:t>)</a:t>
            </a:r>
          </a:p>
          <a:p>
            <a:pPr marL="285750" indent="-285750">
              <a:buFont typeface="Arial" panose="020B0604020202020204" pitchFamily="34" charset="0"/>
              <a:buChar char="•"/>
            </a:pPr>
            <a:r>
              <a:rPr lang="en-US" dirty="0" smtClean="0"/>
              <a:t>Stops </a:t>
            </a:r>
            <a:r>
              <a:rPr lang="en-US" dirty="0"/>
              <a:t>beam production at the </a:t>
            </a:r>
            <a:r>
              <a:rPr lang="en-US" dirty="0" err="1"/>
              <a:t>photoinjector</a:t>
            </a:r>
            <a:r>
              <a:rPr lang="en-US" dirty="0"/>
              <a:t> </a:t>
            </a:r>
            <a:r>
              <a:rPr lang="en-US" dirty="0" smtClean="0"/>
              <a:t>gun</a:t>
            </a:r>
          </a:p>
          <a:p>
            <a:pPr marL="285750" indent="-285750">
              <a:buFont typeface="Arial" panose="020B0604020202020204" pitchFamily="34" charset="0"/>
              <a:buChar char="•"/>
            </a:pPr>
            <a:r>
              <a:rPr lang="en-US" dirty="0"/>
              <a:t>Latency: up to 28us → ~130 bunches @ 4.5 MHz run </a:t>
            </a:r>
            <a:r>
              <a:rPr lang="en-US" dirty="0" smtClean="0"/>
              <a:t>through</a:t>
            </a:r>
          </a:p>
          <a:p>
            <a:pPr marL="285750" indent="-285750">
              <a:buFont typeface="Arial" panose="020B0604020202020204" pitchFamily="34" charset="0"/>
              <a:buChar char="•"/>
            </a:pPr>
            <a:r>
              <a:rPr lang="en-US" dirty="0"/>
              <a:t>Slow protection prevents </a:t>
            </a:r>
            <a:r>
              <a:rPr lang="en-US" dirty="0" err="1"/>
              <a:t>continously</a:t>
            </a:r>
            <a:r>
              <a:rPr lang="en-US" dirty="0"/>
              <a:t> losses of consecutive </a:t>
            </a:r>
            <a:r>
              <a:rPr lang="en-US" dirty="0" err="1"/>
              <a:t>bunchtrains</a:t>
            </a:r>
            <a:r>
              <a:rPr lang="en-US" dirty="0"/>
              <a:t> with </a:t>
            </a:r>
            <a:r>
              <a:rPr lang="en-US" dirty="0" smtClean="0"/>
              <a:t>loss</a:t>
            </a:r>
          </a:p>
          <a:p>
            <a:pPr marL="285750" indent="-285750">
              <a:buFont typeface="Arial" panose="020B0604020202020204" pitchFamily="34" charset="0"/>
              <a:buChar char="•"/>
            </a:pPr>
            <a:r>
              <a:rPr lang="en-US" dirty="0"/>
              <a:t>BLM Alarm Masking of </a:t>
            </a:r>
            <a:r>
              <a:rPr lang="en-US" dirty="0" smtClean="0"/>
              <a:t>dedicated Losses, </a:t>
            </a:r>
            <a:r>
              <a:rPr lang="en-US" dirty="0" err="1" smtClean="0"/>
              <a:t>e.g</a:t>
            </a:r>
            <a:r>
              <a:rPr lang="en-US" dirty="0" smtClean="0"/>
              <a:t>, wire scans, Screen inserted, TDS</a:t>
            </a:r>
            <a:endParaRPr lang="de-DE" dirty="0"/>
          </a:p>
        </p:txBody>
      </p:sp>
    </p:spTree>
    <p:extLst>
      <p:ext uri="{BB962C8B-B14F-4D97-AF65-F5344CB8AC3E}">
        <p14:creationId xmlns:p14="http://schemas.microsoft.com/office/powerpoint/2010/main" val="1980456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2" name="Text Box 16"/>
          <p:cNvSpPr txBox="1">
            <a:spLocks noChangeArrowheads="1"/>
          </p:cNvSpPr>
          <p:nvPr/>
        </p:nvSpPr>
        <p:spPr bwMode="auto">
          <a:xfrm>
            <a:off x="6423383" y="1556740"/>
            <a:ext cx="287931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b="1" dirty="0"/>
              <a:t>PETRA’s history</a:t>
            </a:r>
          </a:p>
          <a:p>
            <a:endParaRPr lang="en-US" altLang="de-DE" b="1" dirty="0"/>
          </a:p>
          <a:p>
            <a:pPr>
              <a:buFontTx/>
              <a:buChar char="•"/>
            </a:pPr>
            <a:r>
              <a:rPr lang="en-US" altLang="de-DE" dirty="0" smtClean="0"/>
              <a:t> Build </a:t>
            </a:r>
            <a:r>
              <a:rPr lang="en-US" altLang="de-DE" dirty="0"/>
              <a:t>in </a:t>
            </a:r>
            <a:r>
              <a:rPr lang="en-US" altLang="de-DE" b="1" dirty="0"/>
              <a:t>1976</a:t>
            </a:r>
          </a:p>
          <a:p>
            <a:pPr>
              <a:buFontTx/>
              <a:buChar char="•"/>
            </a:pPr>
            <a:r>
              <a:rPr lang="en-US" altLang="de-DE" dirty="0" smtClean="0"/>
              <a:t> Start </a:t>
            </a:r>
            <a:r>
              <a:rPr lang="en-US" altLang="de-DE" dirty="0"/>
              <a:t>as </a:t>
            </a:r>
            <a:r>
              <a:rPr lang="en-US" altLang="de-DE" dirty="0" err="1"/>
              <a:t>e+e</a:t>
            </a:r>
            <a:r>
              <a:rPr lang="en-US" altLang="de-DE" dirty="0"/>
              <a:t>- coll. </a:t>
            </a:r>
            <a:r>
              <a:rPr lang="en-US" altLang="de-DE" b="1" dirty="0" smtClean="0"/>
              <a:t>1978</a:t>
            </a:r>
            <a:r>
              <a:rPr lang="en-US" altLang="de-DE" dirty="0" smtClean="0"/>
              <a:t/>
            </a:r>
            <a:br>
              <a:rPr lang="en-US" altLang="de-DE" dirty="0" smtClean="0"/>
            </a:br>
            <a:r>
              <a:rPr lang="en-US" altLang="de-DE" dirty="0" smtClean="0"/>
              <a:t>End </a:t>
            </a:r>
            <a:r>
              <a:rPr lang="en-US" altLang="de-DE" dirty="0"/>
              <a:t>of coll. 1986</a:t>
            </a:r>
          </a:p>
          <a:p>
            <a:pPr>
              <a:buFontTx/>
              <a:buChar char="•"/>
            </a:pPr>
            <a:r>
              <a:rPr lang="en-US" altLang="de-DE" dirty="0" smtClean="0"/>
              <a:t> </a:t>
            </a:r>
            <a:r>
              <a:rPr lang="en-US" altLang="de-DE" dirty="0" err="1" smtClean="0"/>
              <a:t>Preacc</a:t>
            </a:r>
            <a:r>
              <a:rPr lang="en-US" altLang="de-DE" dirty="0"/>
              <a:t>. HERA since </a:t>
            </a:r>
            <a:r>
              <a:rPr lang="en-US" altLang="de-DE" b="1" dirty="0"/>
              <a:t>1988</a:t>
            </a:r>
          </a:p>
          <a:p>
            <a:pPr>
              <a:buFontTx/>
              <a:buChar char="•"/>
            </a:pPr>
            <a:r>
              <a:rPr lang="en-US" altLang="de-DE" dirty="0" smtClean="0"/>
              <a:t> Syn</a:t>
            </a:r>
            <a:r>
              <a:rPr lang="en-US" altLang="de-DE" dirty="0"/>
              <a:t>. Rad. Fac. since </a:t>
            </a:r>
            <a:r>
              <a:rPr lang="en-US" altLang="de-DE" dirty="0" smtClean="0"/>
              <a:t>1995</a:t>
            </a:r>
          </a:p>
          <a:p>
            <a:pPr>
              <a:buFontTx/>
              <a:buChar char="•"/>
            </a:pPr>
            <a:r>
              <a:rPr lang="en-US" altLang="de-DE" dirty="0" smtClean="0"/>
              <a:t> From </a:t>
            </a:r>
            <a:r>
              <a:rPr lang="en-US" altLang="de-DE" b="1" dirty="0" smtClean="0">
                <a:latin typeface="+mn-lt"/>
              </a:rPr>
              <a:t>2009 </a:t>
            </a:r>
            <a:r>
              <a:rPr lang="en-US" dirty="0">
                <a:latin typeface="+mn-lt"/>
                <a:cs typeface="Times New Roman" panose="02020603050405020304" pitchFamily="18" charset="0"/>
              </a:rPr>
              <a:t>is the worldwide </a:t>
            </a:r>
            <a:endParaRPr lang="en-US" dirty="0" smtClean="0">
              <a:latin typeface="+mn-lt"/>
              <a:cs typeface="Times New Roman" panose="02020603050405020304" pitchFamily="18" charset="0"/>
            </a:endParaRPr>
          </a:p>
          <a:p>
            <a:r>
              <a:rPr lang="en-US" dirty="0" smtClean="0">
                <a:latin typeface="+mn-lt"/>
                <a:cs typeface="Times New Roman" panose="02020603050405020304" pitchFamily="18" charset="0"/>
              </a:rPr>
              <a:t>most </a:t>
            </a:r>
            <a:r>
              <a:rPr lang="en-US" dirty="0">
                <a:latin typeface="+mn-lt"/>
                <a:cs typeface="Times New Roman" panose="02020603050405020304" pitchFamily="18" charset="0"/>
              </a:rPr>
              <a:t>brilliant 3</a:t>
            </a:r>
            <a:r>
              <a:rPr lang="en-US" baseline="30000" dirty="0">
                <a:latin typeface="+mn-lt"/>
                <a:cs typeface="Times New Roman" panose="02020603050405020304" pitchFamily="18" charset="0"/>
              </a:rPr>
              <a:t>rd</a:t>
            </a:r>
            <a:r>
              <a:rPr lang="en-US" dirty="0">
                <a:latin typeface="+mn-lt"/>
                <a:cs typeface="Times New Roman" panose="02020603050405020304" pitchFamily="18" charset="0"/>
              </a:rPr>
              <a:t> gen. </a:t>
            </a:r>
            <a:endParaRPr lang="en-US" dirty="0" smtClean="0">
              <a:latin typeface="+mn-lt"/>
              <a:cs typeface="Times New Roman" panose="02020603050405020304" pitchFamily="18" charset="0"/>
            </a:endParaRPr>
          </a:p>
          <a:p>
            <a:r>
              <a:rPr lang="en-US" dirty="0" smtClean="0">
                <a:latin typeface="+mn-lt"/>
                <a:cs typeface="Times New Roman" panose="02020603050405020304" pitchFamily="18" charset="0"/>
              </a:rPr>
              <a:t>storage </a:t>
            </a:r>
            <a:r>
              <a:rPr lang="en-US" dirty="0">
                <a:latin typeface="+mn-lt"/>
                <a:cs typeface="Times New Roman" panose="02020603050405020304" pitchFamily="18" charset="0"/>
              </a:rPr>
              <a:t>ring based X-ray </a:t>
            </a:r>
            <a:endParaRPr lang="en-US" dirty="0" smtClean="0">
              <a:latin typeface="+mn-lt"/>
              <a:cs typeface="Times New Roman" panose="02020603050405020304" pitchFamily="18" charset="0"/>
            </a:endParaRPr>
          </a:p>
          <a:p>
            <a:r>
              <a:rPr lang="en-US" dirty="0" smtClean="0">
                <a:latin typeface="+mn-lt"/>
                <a:cs typeface="Times New Roman" panose="02020603050405020304" pitchFamily="18" charset="0"/>
              </a:rPr>
              <a:t>sources </a:t>
            </a:r>
            <a:r>
              <a:rPr lang="en-US" dirty="0">
                <a:latin typeface="+mn-lt"/>
                <a:cs typeface="Times New Roman" panose="02020603050405020304" pitchFamily="18" charset="0"/>
              </a:rPr>
              <a:t>for high energy </a:t>
            </a:r>
            <a:endParaRPr lang="en-US" dirty="0" smtClean="0">
              <a:latin typeface="+mn-lt"/>
              <a:cs typeface="Times New Roman" panose="02020603050405020304" pitchFamily="18" charset="0"/>
            </a:endParaRPr>
          </a:p>
          <a:p>
            <a:r>
              <a:rPr lang="en-US" dirty="0" smtClean="0">
                <a:latin typeface="+mn-lt"/>
                <a:cs typeface="Times New Roman" panose="02020603050405020304" pitchFamily="18" charset="0"/>
              </a:rPr>
              <a:t>Photons</a:t>
            </a:r>
          </a:p>
          <a:p>
            <a:r>
              <a:rPr lang="en-US" altLang="de-DE" dirty="0" smtClean="0">
                <a:latin typeface="+mn-lt"/>
                <a:cs typeface="Times New Roman" panose="02020603050405020304" pitchFamily="18" charset="0"/>
              </a:rPr>
              <a:t>Future </a:t>
            </a:r>
            <a:r>
              <a:rPr lang="en-US" altLang="de-DE" b="1" dirty="0" smtClean="0">
                <a:latin typeface="+mn-lt"/>
                <a:cs typeface="Times New Roman" panose="02020603050405020304" pitchFamily="18" charset="0"/>
              </a:rPr>
              <a:t>2027</a:t>
            </a:r>
            <a:r>
              <a:rPr lang="en-US" altLang="de-DE" dirty="0" smtClean="0">
                <a:latin typeface="+mn-lt"/>
                <a:cs typeface="Times New Roman" panose="02020603050405020304" pitchFamily="18" charset="0"/>
              </a:rPr>
              <a:t>: PETRA IV. </a:t>
            </a:r>
          </a:p>
          <a:p>
            <a:r>
              <a:rPr lang="en-US" altLang="de-DE" dirty="0" smtClean="0">
                <a:latin typeface="+mn-lt"/>
                <a:cs typeface="Times New Roman" panose="02020603050405020304" pitchFamily="18" charset="0"/>
              </a:rPr>
              <a:t>A 4</a:t>
            </a:r>
            <a:r>
              <a:rPr lang="en-US" altLang="de-DE" baseline="30000" dirty="0" smtClean="0">
                <a:latin typeface="+mn-lt"/>
                <a:cs typeface="Times New Roman" panose="02020603050405020304" pitchFamily="18" charset="0"/>
              </a:rPr>
              <a:t>th</a:t>
            </a:r>
            <a:r>
              <a:rPr lang="en-US" altLang="de-DE" dirty="0" smtClean="0">
                <a:latin typeface="+mn-lt"/>
                <a:cs typeface="Times New Roman" panose="02020603050405020304" pitchFamily="18" charset="0"/>
              </a:rPr>
              <a:t> gen. light source with </a:t>
            </a:r>
          </a:p>
          <a:p>
            <a:r>
              <a:rPr lang="en-US" altLang="de-DE" dirty="0" smtClean="0">
                <a:latin typeface="+mn-lt"/>
                <a:cs typeface="Times New Roman" panose="02020603050405020304" pitchFamily="18" charset="0"/>
              </a:rPr>
              <a:t>ultra low emittance</a:t>
            </a:r>
            <a:endParaRPr lang="en-US" altLang="de-DE" dirty="0">
              <a:latin typeface="+mn-lt"/>
            </a:endParaRPr>
          </a:p>
        </p:txBody>
      </p:sp>
      <p:pic>
        <p:nvPicPr>
          <p:cNvPr id="7"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40" y="1371600"/>
            <a:ext cx="5847848" cy="4624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2" name="TextBox 1"/>
          <p:cNvSpPr txBox="1"/>
          <p:nvPr/>
        </p:nvSpPr>
        <p:spPr>
          <a:xfrm>
            <a:off x="251400" y="794186"/>
            <a:ext cx="4471096" cy="584775"/>
          </a:xfrm>
          <a:prstGeom prst="rect">
            <a:avLst/>
          </a:prstGeom>
          <a:noFill/>
        </p:spPr>
        <p:txBody>
          <a:bodyPr wrap="none" rtlCol="0">
            <a:spAutoFit/>
          </a:bodyPr>
          <a:lstStyle/>
          <a:p>
            <a:r>
              <a:rPr lang="en-US" altLang="de-DE" dirty="0">
                <a:latin typeface="Calligraph421 BT" pitchFamily="66" charset="0"/>
              </a:rPr>
              <a:t>(</a:t>
            </a:r>
            <a:r>
              <a:rPr lang="en-US" altLang="de-DE" u="sng" dirty="0">
                <a:latin typeface="Calligraph421 BT" pitchFamily="66" charset="0"/>
              </a:rPr>
              <a:t>P</a:t>
            </a:r>
            <a:r>
              <a:rPr lang="en-US" altLang="de-DE" dirty="0">
                <a:latin typeface="Calligraph421 BT" pitchFamily="66" charset="0"/>
              </a:rPr>
              <a:t>ositron </a:t>
            </a:r>
            <a:r>
              <a:rPr lang="en-US" altLang="de-DE" u="sng" dirty="0">
                <a:latin typeface="Calligraph421 BT" pitchFamily="66" charset="0"/>
              </a:rPr>
              <a:t>E</a:t>
            </a:r>
            <a:r>
              <a:rPr lang="en-US" altLang="de-DE" dirty="0">
                <a:latin typeface="Calligraph421 BT" pitchFamily="66" charset="0"/>
              </a:rPr>
              <a:t>lectron </a:t>
            </a:r>
            <a:r>
              <a:rPr lang="en-US" altLang="de-DE" u="sng" dirty="0">
                <a:latin typeface="Calligraph421 BT" pitchFamily="66" charset="0"/>
              </a:rPr>
              <a:t>T</a:t>
            </a:r>
            <a:r>
              <a:rPr lang="en-US" altLang="de-DE" dirty="0">
                <a:latin typeface="Calligraph421 BT" pitchFamily="66" charset="0"/>
              </a:rPr>
              <a:t>andem </a:t>
            </a:r>
            <a:r>
              <a:rPr lang="en-US" altLang="de-DE" u="sng" dirty="0">
                <a:latin typeface="Calligraph421 BT" pitchFamily="66" charset="0"/>
              </a:rPr>
              <a:t>R</a:t>
            </a:r>
            <a:r>
              <a:rPr lang="en-US" altLang="de-DE" dirty="0">
                <a:latin typeface="Calligraph421 BT" pitchFamily="66" charset="0"/>
              </a:rPr>
              <a:t>ing </a:t>
            </a:r>
            <a:r>
              <a:rPr lang="en-US" altLang="de-DE" u="sng" dirty="0">
                <a:latin typeface="Calligraph421 BT" pitchFamily="66" charset="0"/>
              </a:rPr>
              <a:t>A</a:t>
            </a:r>
            <a:r>
              <a:rPr lang="en-US" altLang="de-DE" dirty="0">
                <a:latin typeface="Calligraph421 BT" pitchFamily="66" charset="0"/>
              </a:rPr>
              <a:t>ccelerator)</a:t>
            </a:r>
          </a:p>
          <a:p>
            <a:endParaRPr lang="de-DE" dirty="0"/>
          </a:p>
        </p:txBody>
      </p:sp>
      <p:sp>
        <p:nvSpPr>
          <p:cNvPr id="3" name="Title 2"/>
          <p:cNvSpPr>
            <a:spLocks noGrp="1"/>
          </p:cNvSpPr>
          <p:nvPr>
            <p:ph type="title"/>
          </p:nvPr>
        </p:nvSpPr>
        <p:spPr/>
        <p:txBody>
          <a:bodyPr/>
          <a:lstStyle/>
          <a:p>
            <a:r>
              <a:rPr lang="en-US" altLang="de-DE" dirty="0"/>
              <a:t>PETRA</a:t>
            </a:r>
            <a:endParaRPr lang="de-DE" dirty="0"/>
          </a:p>
        </p:txBody>
      </p:sp>
    </p:spTree>
    <p:extLst>
      <p:ext uri="{BB962C8B-B14F-4D97-AF65-F5344CB8AC3E}">
        <p14:creationId xmlns:p14="http://schemas.microsoft.com/office/powerpoint/2010/main" val="13775984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18038" y="977900"/>
            <a:ext cx="4184650" cy="5259490"/>
          </a:xfrm>
          <a:ln>
            <a:solidFill>
              <a:schemeClr val="accent1"/>
            </a:solidFill>
          </a:ln>
        </p:spPr>
        <p:txBody>
          <a:bodyPr/>
          <a:lstStyle/>
          <a:p>
            <a:pPr marL="0" indent="0">
              <a:buNone/>
            </a:pPr>
            <a:r>
              <a:rPr lang="en-US" sz="1400" b="1" dirty="0" smtClean="0"/>
              <a:t>XFEL: PMT- Scintillator  System, fast and sensitive</a:t>
            </a:r>
            <a:endParaRPr lang="en-US" sz="1400" b="1" dirty="0"/>
          </a:p>
          <a:p>
            <a:endParaRPr lang="en-US" sz="1800" dirty="0" smtClean="0"/>
          </a:p>
          <a:p>
            <a:endParaRPr lang="en-US" dirty="0"/>
          </a:p>
          <a:p>
            <a:endParaRPr lang="en-US" dirty="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20" y="1484730"/>
            <a:ext cx="3994026" cy="99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4749388" y="2541664"/>
            <a:ext cx="4006938" cy="3629915"/>
            <a:chOff x="4752024" y="2279141"/>
            <a:chExt cx="4006938" cy="3629915"/>
          </a:xfrm>
        </p:grpSpPr>
        <p:pic>
          <p:nvPicPr>
            <p:cNvPr id="1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024" y="2279141"/>
              <a:ext cx="4006938" cy="36299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47932" y="2348850"/>
              <a:ext cx="1087157" cy="2677656"/>
            </a:xfrm>
            <a:prstGeom prst="rect">
              <a:avLst/>
            </a:prstGeom>
            <a:solidFill>
              <a:schemeClr val="bg1"/>
            </a:solidFill>
          </p:spPr>
          <p:txBody>
            <a:bodyPr wrap="none" rtlCol="0">
              <a:spAutoFit/>
            </a:bodyPr>
            <a:lstStyle/>
            <a:p>
              <a:r>
                <a:rPr lang="en-US" sz="1200" dirty="0" smtClean="0"/>
                <a:t>Single Bunch</a:t>
              </a:r>
            </a:p>
            <a:p>
              <a:endParaRPr lang="en-US" sz="1200" dirty="0"/>
            </a:p>
            <a:p>
              <a:endParaRPr lang="en-US" sz="1200" dirty="0" smtClean="0"/>
            </a:p>
            <a:p>
              <a:endParaRPr lang="en-US" sz="1200" dirty="0"/>
            </a:p>
            <a:p>
              <a:endParaRPr lang="en-US" sz="1200" dirty="0" smtClean="0"/>
            </a:p>
            <a:p>
              <a:endParaRPr lang="en-US" sz="1200" dirty="0"/>
            </a:p>
            <a:p>
              <a:r>
                <a:rPr lang="en-US" sz="1200" dirty="0" smtClean="0"/>
                <a:t>10 bunches</a:t>
              </a:r>
            </a:p>
            <a:p>
              <a:endParaRPr lang="en-US" sz="1200" dirty="0"/>
            </a:p>
            <a:p>
              <a:endParaRPr lang="en-US" sz="1200" dirty="0" smtClean="0"/>
            </a:p>
            <a:p>
              <a:endParaRPr lang="en-US" sz="1200" dirty="0"/>
            </a:p>
            <a:p>
              <a:endParaRPr lang="en-US" sz="1200" dirty="0" smtClean="0"/>
            </a:p>
            <a:p>
              <a:r>
                <a:rPr lang="en-US" sz="1200" dirty="0" smtClean="0"/>
                <a:t>Integral</a:t>
              </a:r>
            </a:p>
            <a:p>
              <a:endParaRPr lang="en-US" sz="1200" dirty="0"/>
            </a:p>
            <a:p>
              <a:endParaRPr lang="en-US" sz="1200" dirty="0"/>
            </a:p>
          </p:txBody>
        </p:sp>
      </p:grpSp>
      <p:sp>
        <p:nvSpPr>
          <p:cNvPr id="16" name="Content Placeholder 3"/>
          <p:cNvSpPr>
            <a:spLocks noGrp="1"/>
          </p:cNvSpPr>
          <p:nvPr>
            <p:ph sz="half" idx="2"/>
          </p:nvPr>
        </p:nvSpPr>
        <p:spPr>
          <a:xfrm>
            <a:off x="298434" y="980751"/>
            <a:ext cx="4184650" cy="5259490"/>
          </a:xfrm>
          <a:ln>
            <a:solidFill>
              <a:schemeClr val="accent1"/>
            </a:solidFill>
          </a:ln>
        </p:spPr>
        <p:txBody>
          <a:bodyPr/>
          <a:lstStyle/>
          <a:p>
            <a:pPr marL="0" indent="0">
              <a:buNone/>
            </a:pPr>
            <a:r>
              <a:rPr lang="en-US" sz="1400" b="1" u="sng" dirty="0" smtClean="0"/>
              <a:t> PETRA III: Ups, no BLMs???</a:t>
            </a:r>
          </a:p>
          <a:p>
            <a:pPr marL="0" indent="0">
              <a:buNone/>
            </a:pPr>
            <a:r>
              <a:rPr lang="en-US" sz="1400" b="1" dirty="0" smtClean="0"/>
              <a:t>=&gt; Conclusion after 11 years of operation:</a:t>
            </a:r>
          </a:p>
          <a:p>
            <a:pPr marL="342900" indent="-342900">
              <a:buAutoNum type="arabicParenR"/>
            </a:pPr>
            <a:r>
              <a:rPr lang="en-US" sz="1400" b="1" dirty="0" smtClean="0"/>
              <a:t>Might be important at </a:t>
            </a:r>
            <a:r>
              <a:rPr lang="en-US" sz="1400" b="1" dirty="0" err="1" smtClean="0"/>
              <a:t>undulators</a:t>
            </a:r>
            <a:r>
              <a:rPr lang="en-US" sz="1400" b="1" dirty="0" smtClean="0"/>
              <a:t> to prevent their radiation damage (de-</a:t>
            </a:r>
            <a:r>
              <a:rPr lang="en-US" sz="1400" b="1" dirty="0" err="1" smtClean="0"/>
              <a:t>magnetisation</a:t>
            </a:r>
            <a:r>
              <a:rPr lang="en-US" sz="1400" b="1" dirty="0" smtClean="0"/>
              <a:t>). Unclear if (topping up-) injection losses or continuous (</a:t>
            </a:r>
            <a:r>
              <a:rPr lang="en-US" sz="1400" b="1" dirty="0" err="1" smtClean="0"/>
              <a:t>Touschek</a:t>
            </a:r>
            <a:r>
              <a:rPr lang="en-US" sz="1400" b="1" dirty="0" smtClean="0"/>
              <a:t>-) losses are damaging the </a:t>
            </a:r>
            <a:r>
              <a:rPr lang="en-US" sz="1400" b="1" dirty="0" err="1" smtClean="0"/>
              <a:t>undulators</a:t>
            </a:r>
            <a:r>
              <a:rPr lang="en-US" sz="1400" b="1" dirty="0" smtClean="0"/>
              <a:t>. This requires a system with huge dynamic range,  bunch-by-bunch capabilities and insensitivity to synchrotron radiation…</a:t>
            </a:r>
          </a:p>
          <a:p>
            <a:pPr marL="342900" indent="-342900">
              <a:buAutoNum type="arabicParenR"/>
            </a:pPr>
            <a:r>
              <a:rPr lang="en-US" sz="1400" b="1" dirty="0" smtClean="0"/>
              <a:t>Lifetime, injection and </a:t>
            </a:r>
            <a:r>
              <a:rPr lang="en-US" sz="1400" b="1" u="sng" dirty="0" smtClean="0"/>
              <a:t>orbit interlocks </a:t>
            </a:r>
            <a:r>
              <a:rPr lang="en-US" sz="1400" b="1" dirty="0" smtClean="0"/>
              <a:t>(+ many other technical interlocks) are sufficient to protect the machine (so far…)</a:t>
            </a:r>
          </a:p>
          <a:p>
            <a:pPr marL="0" indent="0">
              <a:buNone/>
            </a:pPr>
            <a:r>
              <a:rPr lang="en-US" sz="1400" b="1" dirty="0" smtClean="0"/>
              <a:t>BLM system still under R&amp;D for PETRA IV</a:t>
            </a:r>
          </a:p>
          <a:p>
            <a:pPr marL="0" indent="0">
              <a:buNone/>
            </a:pPr>
            <a:r>
              <a:rPr lang="en-US" sz="1400" b="1" dirty="0"/>
              <a:t>An online Dosimetry system (from XFEL) is planned to measure the dose at the </a:t>
            </a:r>
            <a:r>
              <a:rPr lang="en-US" sz="1400" b="1" dirty="0" err="1"/>
              <a:t>undulators</a:t>
            </a:r>
            <a:r>
              <a:rPr lang="en-US" sz="1400" b="1" dirty="0"/>
              <a:t>. </a:t>
            </a:r>
          </a:p>
          <a:p>
            <a:pPr marL="0" indent="0">
              <a:buNone/>
            </a:pPr>
            <a:endParaRPr lang="en-US" sz="1400" b="1" dirty="0" smtClean="0"/>
          </a:p>
          <a:p>
            <a:endParaRPr lang="en-US" dirty="0"/>
          </a:p>
          <a:p>
            <a:endParaRPr lang="en-US" dirty="0"/>
          </a:p>
        </p:txBody>
      </p:sp>
      <p:sp>
        <p:nvSpPr>
          <p:cNvPr id="17" name="Title 1"/>
          <p:cNvSpPr txBox="1">
            <a:spLocks/>
          </p:cNvSpPr>
          <p:nvPr/>
        </p:nvSpPr>
        <p:spPr bwMode="auto">
          <a:xfrm>
            <a:off x="0" y="0"/>
            <a:ext cx="9144000" cy="764630"/>
          </a:xfrm>
          <a:prstGeom prst="rect">
            <a:avLst/>
          </a:prstGeom>
          <a:solidFill>
            <a:srgbClr val="00A5E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Arial" charset="0"/>
              </a:defRPr>
            </a:lvl2pPr>
            <a:lvl3pPr algn="l" rtl="0" eaLnBrk="1" fontAlgn="base" hangingPunct="1">
              <a:spcBef>
                <a:spcPct val="0"/>
              </a:spcBef>
              <a:spcAft>
                <a:spcPct val="0"/>
              </a:spcAft>
              <a:defRPr sz="2400" b="1">
                <a:solidFill>
                  <a:schemeClr val="bg1"/>
                </a:solidFill>
                <a:latin typeface="Arial" charset="0"/>
              </a:defRPr>
            </a:lvl3pPr>
            <a:lvl4pPr algn="l" rtl="0" eaLnBrk="1" fontAlgn="base" hangingPunct="1">
              <a:spcBef>
                <a:spcPct val="0"/>
              </a:spcBef>
              <a:spcAft>
                <a:spcPct val="0"/>
              </a:spcAft>
              <a:defRPr sz="2400" b="1">
                <a:solidFill>
                  <a:schemeClr val="bg1"/>
                </a:solidFill>
                <a:latin typeface="Arial" charset="0"/>
              </a:defRPr>
            </a:lvl4pPr>
            <a:lvl5pPr algn="l" rtl="0" eaLnBrk="1" fontAlgn="base" hangingPunct="1">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r>
              <a:rPr lang="en-US" kern="0" dirty="0" smtClean="0"/>
              <a:t>        BLMs + MPS</a:t>
            </a:r>
            <a:endParaRPr lang="en-US" kern="0" dirty="0"/>
          </a:p>
        </p:txBody>
      </p:sp>
      <p:sp>
        <p:nvSpPr>
          <p:cNvPr id="3" name="Title 2"/>
          <p:cNvSpPr>
            <a:spLocks noGrp="1"/>
          </p:cNvSpPr>
          <p:nvPr>
            <p:ph type="title"/>
          </p:nvPr>
        </p:nvSpPr>
        <p:spPr/>
        <p:txBody>
          <a:bodyPr/>
          <a:lstStyle/>
          <a:p>
            <a:r>
              <a:rPr lang="en-US" dirty="0" smtClean="0"/>
              <a:t>  </a:t>
            </a:r>
            <a:endParaRPr lang="en-US" dirty="0"/>
          </a:p>
        </p:txBody>
      </p:sp>
      <p:sp>
        <p:nvSpPr>
          <p:cNvPr id="2" name="Content Placeholder 1"/>
          <p:cNvSpPr>
            <a:spLocks noGrp="1"/>
          </p:cNvSpPr>
          <p:nvPr>
            <p:ph sz="half" idx="2"/>
          </p:nvPr>
        </p:nvSpPr>
        <p:spPr/>
        <p:txBody>
          <a:bodyPr/>
          <a:lstStyle/>
          <a:p>
            <a:pPr marL="0" indent="0">
              <a:buNone/>
            </a:pPr>
            <a:r>
              <a:rPr lang="en-US" dirty="0" smtClean="0"/>
              <a:t> </a:t>
            </a:r>
            <a:endParaRPr lang="en-US" dirty="0"/>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440" y="4509150"/>
            <a:ext cx="2967063" cy="224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734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5058"/>
                                        </p:tgtEl>
                                        <p:attrNameLst>
                                          <p:attrName>style.visibility</p:attrName>
                                        </p:attrNameLst>
                                      </p:cBhvr>
                                      <p:to>
                                        <p:strVal val="visible"/>
                                      </p:to>
                                    </p:set>
                                    <p:animEffect transition="in" filter="fade">
                                      <p:cBhvr>
                                        <p:cTn id="23" dur="5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Size </a:t>
            </a:r>
            <a:endParaRPr lang="en-US" dirty="0"/>
          </a:p>
        </p:txBody>
      </p:sp>
      <p:sp>
        <p:nvSpPr>
          <p:cNvPr id="3" name="Content Placeholder 2"/>
          <p:cNvSpPr>
            <a:spLocks noGrp="1"/>
          </p:cNvSpPr>
          <p:nvPr>
            <p:ph sz="half" idx="1"/>
          </p:nvPr>
        </p:nvSpPr>
        <p:spPr>
          <a:xfrm>
            <a:off x="282575" y="977900"/>
            <a:ext cx="4183063" cy="5043460"/>
          </a:xfrm>
          <a:ln>
            <a:solidFill>
              <a:schemeClr val="accent1">
                <a:lumMod val="60000"/>
                <a:lumOff val="40000"/>
              </a:schemeClr>
            </a:solidFill>
          </a:ln>
        </p:spPr>
        <p:txBody>
          <a:bodyPr/>
          <a:lstStyle/>
          <a:p>
            <a:pPr marL="0" indent="0">
              <a:spcAft>
                <a:spcPts val="600"/>
              </a:spcAft>
              <a:buNone/>
            </a:pPr>
            <a:r>
              <a:rPr lang="en-US" sz="1600" b="1" dirty="0" smtClean="0"/>
              <a:t>PETRAIII</a:t>
            </a:r>
          </a:p>
          <a:p>
            <a:pPr marL="0" indent="0">
              <a:spcAft>
                <a:spcPts val="600"/>
              </a:spcAft>
              <a:buNone/>
            </a:pPr>
            <a:r>
              <a:rPr lang="en-US" sz="1400" u="sng" dirty="0" smtClean="0"/>
              <a:t>Beam </a:t>
            </a:r>
            <a:r>
              <a:rPr lang="en-US" sz="1400" u="sng" dirty="0"/>
              <a:t>size at Undulator h / </a:t>
            </a:r>
            <a:r>
              <a:rPr lang="en-US" sz="1400" u="sng" dirty="0" smtClean="0"/>
              <a:t>v: </a:t>
            </a:r>
            <a:r>
              <a:rPr lang="en-US" sz="1400" dirty="0"/>
              <a:t>140 / 4.9 </a:t>
            </a:r>
            <a:r>
              <a:rPr lang="en-US" sz="1400" dirty="0" smtClean="0">
                <a:latin typeface="Symbol" pitchFamily="18" charset="2"/>
              </a:rPr>
              <a:t>m</a:t>
            </a:r>
            <a:r>
              <a:rPr lang="en-US" sz="1400" dirty="0" smtClean="0"/>
              <a:t>m</a:t>
            </a:r>
          </a:p>
          <a:p>
            <a:r>
              <a:rPr lang="en-US" sz="1400" dirty="0" smtClean="0"/>
              <a:t>Resolution requirement: ≈10 </a:t>
            </a:r>
            <a:r>
              <a:rPr lang="en-US" sz="1400" dirty="0" smtClean="0">
                <a:latin typeface="Symbol" pitchFamily="18" charset="2"/>
              </a:rPr>
              <a:t>m</a:t>
            </a:r>
            <a:r>
              <a:rPr lang="en-US" sz="1400" dirty="0" smtClean="0"/>
              <a:t>m (beam)</a:t>
            </a:r>
            <a:br>
              <a:rPr lang="en-US" sz="1400" dirty="0" smtClean="0"/>
            </a:br>
            <a:r>
              <a:rPr lang="en-US" sz="1400" dirty="0" smtClean="0"/>
              <a:t>at higher </a:t>
            </a:r>
            <a:r>
              <a:rPr lang="en-US" sz="1400" dirty="0" smtClean="0">
                <a:latin typeface="Symbol" pitchFamily="18" charset="2"/>
              </a:rPr>
              <a:t>b</a:t>
            </a:r>
            <a:r>
              <a:rPr lang="en-US" sz="1400" dirty="0" smtClean="0"/>
              <a:t>-function in ring</a:t>
            </a:r>
          </a:p>
          <a:p>
            <a:pPr marL="0" indent="0">
              <a:buNone/>
            </a:pPr>
            <a:r>
              <a:rPr lang="en-US" sz="2000" dirty="0" smtClean="0"/>
              <a:t>Problems: </a:t>
            </a:r>
          </a:p>
          <a:p>
            <a:r>
              <a:rPr lang="en-US" sz="1400" dirty="0"/>
              <a:t>(</a:t>
            </a:r>
            <a:r>
              <a:rPr lang="en-US" sz="1400" dirty="0" smtClean="0"/>
              <a:t>Visible) Synchrotron Radiation is diffraction limited (≈ 200 </a:t>
            </a:r>
            <a:r>
              <a:rPr lang="en-US" sz="1400" dirty="0" smtClean="0">
                <a:latin typeface="Symbol" pitchFamily="18" charset="2"/>
              </a:rPr>
              <a:t>m</a:t>
            </a:r>
            <a:r>
              <a:rPr lang="en-US" sz="1400" dirty="0" smtClean="0"/>
              <a:t>m)</a:t>
            </a:r>
          </a:p>
          <a:p>
            <a:pPr marL="0" indent="0">
              <a:buNone/>
            </a:pPr>
            <a:r>
              <a:rPr lang="en-US" sz="2000" dirty="0" smtClean="0"/>
              <a:t>Solutions:</a:t>
            </a:r>
          </a:p>
          <a:p>
            <a:pPr marL="265113" lvl="1" indent="-265113">
              <a:buClr>
                <a:srgbClr val="F28E00"/>
              </a:buClr>
              <a:buFont typeface="Arial Black" pitchFamily="34" charset="0"/>
              <a:buChar char="&gt;"/>
            </a:pPr>
            <a:r>
              <a:rPr lang="en-US" sz="1400" b="1" dirty="0"/>
              <a:t>Visible: </a:t>
            </a:r>
            <a:r>
              <a:rPr lang="en-US" sz="1400" b="1" dirty="0" smtClean="0"/>
              <a:t>Interferometer</a:t>
            </a:r>
          </a:p>
          <a:p>
            <a:r>
              <a:rPr lang="en-US" sz="1400" b="1" dirty="0" smtClean="0"/>
              <a:t>X-ray (diffraction </a:t>
            </a:r>
            <a:r>
              <a:rPr lang="en-US" sz="1400" b="1" dirty="0"/>
              <a:t>≈ 1</a:t>
            </a:r>
            <a:r>
              <a:rPr lang="en-US" sz="1400" b="1" dirty="0" smtClean="0"/>
              <a:t>0 </a:t>
            </a:r>
            <a:r>
              <a:rPr lang="en-US" sz="1400" b="1" dirty="0" smtClean="0">
                <a:latin typeface="Symbol" pitchFamily="18" charset="2"/>
              </a:rPr>
              <a:t>m</a:t>
            </a:r>
            <a:r>
              <a:rPr lang="en-US" sz="1400" b="1" dirty="0" smtClean="0"/>
              <a:t>m): </a:t>
            </a:r>
            <a:r>
              <a:rPr lang="en-US" sz="1400" b="1" dirty="0" smtClean="0">
                <a:cs typeface="Times New Roman" panose="02020603050405020304" pitchFamily="18" charset="0"/>
              </a:rPr>
              <a:t>x-Ray Pinhole</a:t>
            </a:r>
            <a:endParaRPr lang="en-US" sz="1400" b="1" dirty="0"/>
          </a:p>
          <a:p>
            <a:pPr marL="0" indent="0">
              <a:buNone/>
            </a:pPr>
            <a:endParaRPr lang="en-US" sz="2000" u="sng" dirty="0"/>
          </a:p>
        </p:txBody>
      </p:sp>
      <p:sp>
        <p:nvSpPr>
          <p:cNvPr id="4" name="Content Placeholder 3"/>
          <p:cNvSpPr>
            <a:spLocks noGrp="1"/>
          </p:cNvSpPr>
          <p:nvPr>
            <p:ph sz="half" idx="2"/>
          </p:nvPr>
        </p:nvSpPr>
        <p:spPr>
          <a:xfrm>
            <a:off x="4618038" y="977900"/>
            <a:ext cx="4184650" cy="5043460"/>
          </a:xfrm>
          <a:ln>
            <a:solidFill>
              <a:schemeClr val="accent1">
                <a:lumMod val="60000"/>
                <a:lumOff val="40000"/>
              </a:schemeClr>
            </a:solidFill>
          </a:ln>
        </p:spPr>
        <p:txBody>
          <a:bodyPr/>
          <a:lstStyle/>
          <a:p>
            <a:pPr marL="0" indent="0">
              <a:spcAft>
                <a:spcPts val="600"/>
              </a:spcAft>
              <a:buNone/>
            </a:pPr>
            <a:r>
              <a:rPr lang="en-US" sz="1600" b="1" dirty="0" smtClean="0"/>
              <a:t>XFEL </a:t>
            </a:r>
          </a:p>
          <a:p>
            <a:r>
              <a:rPr lang="en-US" sz="1400" u="sng" dirty="0" smtClean="0"/>
              <a:t>Beam </a:t>
            </a:r>
            <a:r>
              <a:rPr lang="en-US" sz="1400" u="sng" dirty="0"/>
              <a:t>size at Undulator h / </a:t>
            </a:r>
            <a:r>
              <a:rPr lang="en-US" sz="1400" u="sng" dirty="0" smtClean="0"/>
              <a:t>v: </a:t>
            </a:r>
            <a:r>
              <a:rPr lang="en-US" sz="1400" dirty="0"/>
              <a:t>12 / 12 </a:t>
            </a:r>
            <a:r>
              <a:rPr lang="en-US" sz="1400" dirty="0" smtClean="0">
                <a:latin typeface="Symbol" pitchFamily="18" charset="2"/>
              </a:rPr>
              <a:t>m</a:t>
            </a:r>
            <a:r>
              <a:rPr lang="en-US" sz="1400" dirty="0" smtClean="0"/>
              <a:t>m</a:t>
            </a:r>
          </a:p>
          <a:p>
            <a:r>
              <a:rPr lang="en-US" sz="1400" dirty="0"/>
              <a:t>Resolution requirement: ≈10 </a:t>
            </a:r>
            <a:r>
              <a:rPr lang="en-US" sz="1400" dirty="0">
                <a:latin typeface="Symbol" pitchFamily="18" charset="2"/>
              </a:rPr>
              <a:t>m</a:t>
            </a:r>
            <a:r>
              <a:rPr lang="en-US" sz="1400" dirty="0"/>
              <a:t>m (</a:t>
            </a:r>
            <a:r>
              <a:rPr lang="en-US" sz="1400" dirty="0" smtClean="0"/>
              <a:t>bunch/beam)</a:t>
            </a:r>
            <a:br>
              <a:rPr lang="en-US" sz="1400" dirty="0" smtClean="0"/>
            </a:br>
            <a:r>
              <a:rPr lang="en-US" sz="1400" dirty="0" smtClean="0"/>
              <a:t>at higher </a:t>
            </a:r>
            <a:r>
              <a:rPr lang="en-US" sz="1400" dirty="0" smtClean="0">
                <a:latin typeface="Symbol" pitchFamily="18" charset="2"/>
              </a:rPr>
              <a:t>b</a:t>
            </a:r>
            <a:r>
              <a:rPr lang="en-US" sz="1400" dirty="0" smtClean="0"/>
              <a:t>-function in </a:t>
            </a:r>
            <a:r>
              <a:rPr lang="en-US" sz="1400" dirty="0" err="1" smtClean="0"/>
              <a:t>Linac</a:t>
            </a:r>
            <a:endParaRPr lang="en-US" sz="1400" dirty="0"/>
          </a:p>
          <a:p>
            <a:pPr marL="0" indent="0">
              <a:buNone/>
            </a:pPr>
            <a:r>
              <a:rPr lang="en-US" sz="2000" dirty="0" smtClean="0"/>
              <a:t>Problems:</a:t>
            </a:r>
          </a:p>
          <a:p>
            <a:r>
              <a:rPr lang="en-US" sz="1400" dirty="0" smtClean="0"/>
              <a:t>No Synchrotron Radiation (</a:t>
            </a:r>
            <a:r>
              <a:rPr lang="en-US" sz="1400" dirty="0" err="1" smtClean="0"/>
              <a:t>Linac</a:t>
            </a:r>
            <a:r>
              <a:rPr lang="en-US" sz="1400" dirty="0" smtClean="0"/>
              <a:t>)</a:t>
            </a:r>
          </a:p>
          <a:p>
            <a:r>
              <a:rPr lang="en-US" sz="1400" dirty="0" smtClean="0"/>
              <a:t>Fast</a:t>
            </a:r>
          </a:p>
          <a:p>
            <a:r>
              <a:rPr lang="en-US" sz="1400" dirty="0" smtClean="0"/>
              <a:t>Non destructive</a:t>
            </a:r>
          </a:p>
          <a:p>
            <a:r>
              <a:rPr lang="en-US" sz="1400" dirty="0" smtClean="0"/>
              <a:t>Coherent optic. radiation </a:t>
            </a:r>
            <a:br>
              <a:rPr lang="en-US" sz="1400" dirty="0" smtClean="0"/>
            </a:br>
            <a:r>
              <a:rPr lang="en-US" sz="1400" dirty="0" smtClean="0"/>
              <a:t>(SR, OTR, ODR)</a:t>
            </a:r>
            <a:br>
              <a:rPr lang="en-US" sz="1400" dirty="0" smtClean="0"/>
            </a:br>
            <a:r>
              <a:rPr lang="en-US" sz="1400" dirty="0" smtClean="0"/>
              <a:t>(micro bunching </a:t>
            </a:r>
            <a:br>
              <a:rPr lang="en-US" sz="1400" dirty="0" smtClean="0"/>
            </a:br>
            <a:r>
              <a:rPr lang="en-US" sz="1400" dirty="0" smtClean="0"/>
              <a:t>with ≥ visible wavelength)</a:t>
            </a:r>
          </a:p>
          <a:p>
            <a:pPr marL="0" indent="0">
              <a:buNone/>
            </a:pPr>
            <a:r>
              <a:rPr lang="en-US" sz="2000" dirty="0" smtClean="0"/>
              <a:t>Solutions:</a:t>
            </a:r>
          </a:p>
          <a:p>
            <a:r>
              <a:rPr lang="en-US" sz="1400" b="1" dirty="0" err="1" smtClean="0"/>
              <a:t>Scint</a:t>
            </a:r>
            <a:r>
              <a:rPr lang="en-US" sz="1400" b="1" dirty="0" smtClean="0"/>
              <a:t>. Screens (destructive, </a:t>
            </a:r>
            <a:br>
              <a:rPr lang="en-US" sz="1400" b="1" dirty="0" smtClean="0"/>
            </a:br>
            <a:r>
              <a:rPr lang="en-US" sz="1400" b="1" dirty="0" smtClean="0"/>
              <a:t>                            few bunches only)</a:t>
            </a:r>
          </a:p>
          <a:p>
            <a:r>
              <a:rPr lang="en-US" sz="1400" b="1" dirty="0" smtClean="0"/>
              <a:t>Wire Scanners (fast: bunch train,        </a:t>
            </a:r>
            <a:br>
              <a:rPr lang="en-US" sz="1400" b="1" dirty="0" smtClean="0"/>
            </a:br>
            <a:r>
              <a:rPr lang="en-US" sz="1400" b="1" dirty="0" smtClean="0"/>
              <a:t>                          slow: many shots)</a:t>
            </a:r>
            <a:endParaRPr lang="en-US" sz="2000" b="1" dirty="0"/>
          </a:p>
          <a:p>
            <a:pPr marL="0" indent="0">
              <a:buNone/>
            </a:pP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380" y="3446810"/>
            <a:ext cx="1344192" cy="132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52501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Size</a:t>
            </a:r>
            <a:endParaRPr lang="en-US" dirty="0"/>
          </a:p>
        </p:txBody>
      </p:sp>
      <p:sp>
        <p:nvSpPr>
          <p:cNvPr id="3" name="Content Placeholder 2"/>
          <p:cNvSpPr>
            <a:spLocks noGrp="1"/>
          </p:cNvSpPr>
          <p:nvPr>
            <p:ph sz="half" idx="1"/>
          </p:nvPr>
        </p:nvSpPr>
        <p:spPr>
          <a:xfrm>
            <a:off x="282575" y="977900"/>
            <a:ext cx="4183063" cy="5154996"/>
          </a:xfrm>
          <a:ln>
            <a:solidFill>
              <a:schemeClr val="accent1">
                <a:lumMod val="60000"/>
                <a:lumOff val="40000"/>
              </a:schemeClr>
            </a:solidFill>
          </a:ln>
        </p:spPr>
        <p:txBody>
          <a:bodyPr/>
          <a:lstStyle/>
          <a:p>
            <a:pPr marL="0" indent="0">
              <a:buNone/>
            </a:pPr>
            <a:r>
              <a:rPr lang="en-US" dirty="0" smtClean="0"/>
              <a:t> </a:t>
            </a:r>
            <a:endParaRPr lang="en-US" dirty="0"/>
          </a:p>
        </p:txBody>
      </p:sp>
      <p:grpSp>
        <p:nvGrpSpPr>
          <p:cNvPr id="27" name="Group 26"/>
          <p:cNvGrpSpPr/>
          <p:nvPr/>
        </p:nvGrpSpPr>
        <p:grpSpPr>
          <a:xfrm>
            <a:off x="325438" y="2014567"/>
            <a:ext cx="4095510" cy="1333783"/>
            <a:chOff x="325437" y="2085361"/>
            <a:chExt cx="4095510" cy="1333783"/>
          </a:xfrm>
        </p:grpSpPr>
        <p:pic>
          <p:nvPicPr>
            <p:cNvPr id="8" name="Picture 26" descr="Imag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7" y="2385262"/>
              <a:ext cx="3577472" cy="921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29"/>
            <p:cNvSpPr txBox="1">
              <a:spLocks noChangeArrowheads="1"/>
            </p:cNvSpPr>
            <p:nvPr/>
          </p:nvSpPr>
          <p:spPr bwMode="auto">
            <a:xfrm>
              <a:off x="599545" y="2085361"/>
              <a:ext cx="1420657" cy="307777"/>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p>
              <a:pPr>
                <a:spcBef>
                  <a:spcPct val="50000"/>
                </a:spcBef>
              </a:pPr>
              <a:r>
                <a:rPr lang="de-DE" sz="1400" b="1" u="sng" dirty="0">
                  <a:solidFill>
                    <a:srgbClr val="4E23C9"/>
                  </a:solidFill>
                  <a:latin typeface="Times New Roman" pitchFamily="18" charset="0"/>
                </a:rPr>
                <a:t>X-</a:t>
              </a:r>
              <a:r>
                <a:rPr lang="de-DE" sz="1400" b="1" u="sng" dirty="0" err="1">
                  <a:solidFill>
                    <a:srgbClr val="4E23C9"/>
                  </a:solidFill>
                  <a:latin typeface="Times New Roman" pitchFamily="18" charset="0"/>
                </a:rPr>
                <a:t>ray</a:t>
              </a:r>
              <a:r>
                <a:rPr lang="de-DE" sz="1400" b="1" u="sng" dirty="0">
                  <a:solidFill>
                    <a:srgbClr val="4E23C9"/>
                  </a:solidFill>
                  <a:latin typeface="Times New Roman" pitchFamily="18" charset="0"/>
                </a:rPr>
                <a:t> </a:t>
              </a:r>
              <a:r>
                <a:rPr lang="de-DE" sz="1400" b="1" u="sng" dirty="0" err="1">
                  <a:solidFill>
                    <a:srgbClr val="4E23C9"/>
                  </a:solidFill>
                  <a:latin typeface="Times New Roman" pitchFamily="18" charset="0"/>
                </a:rPr>
                <a:t>imaging</a:t>
              </a:r>
              <a:endParaRPr lang="en-GB" sz="1400" b="1" u="sng" dirty="0">
                <a:solidFill>
                  <a:srgbClr val="4E23C9"/>
                </a:solidFill>
                <a:latin typeface="Times New Roman" pitchFamily="18" charset="0"/>
              </a:endParaRPr>
            </a:p>
          </p:txBody>
        </p:sp>
        <p:sp>
          <p:nvSpPr>
            <p:cNvPr id="12" name="Rectangle 39"/>
            <p:cNvSpPr>
              <a:spLocks noChangeArrowheads="1"/>
            </p:cNvSpPr>
            <p:nvPr/>
          </p:nvSpPr>
          <p:spPr bwMode="auto">
            <a:xfrm>
              <a:off x="2122066" y="2994382"/>
              <a:ext cx="1235541" cy="42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200" b="1">
                  <a:latin typeface="Times New Roman" pitchFamily="18" charset="0"/>
                </a:rPr>
                <a:t>pinhole, mirror, zone plate, CRL</a:t>
              </a:r>
              <a:endParaRPr lang="en-GB" sz="1200" b="1">
                <a:latin typeface="Times New Roman" pitchFamily="18" charset="0"/>
              </a:endParaRPr>
            </a:p>
          </p:txBody>
        </p:sp>
        <p:sp>
          <p:nvSpPr>
            <p:cNvPr id="13" name="Rectangle 41"/>
            <p:cNvSpPr>
              <a:spLocks noChangeArrowheads="1"/>
            </p:cNvSpPr>
            <p:nvPr/>
          </p:nvSpPr>
          <p:spPr bwMode="auto">
            <a:xfrm>
              <a:off x="3253856" y="2199428"/>
              <a:ext cx="116709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err="1">
                  <a:latin typeface="Times New Roman" pitchFamily="18" charset="0"/>
                </a:rPr>
                <a:t>signal</a:t>
              </a:r>
              <a:r>
                <a:rPr lang="de-DE" sz="1200" b="1" dirty="0">
                  <a:latin typeface="Times New Roman" pitchFamily="18" charset="0"/>
                </a:rPr>
                <a:t> </a:t>
              </a:r>
              <a:r>
                <a:rPr lang="de-DE" sz="1200" b="1" dirty="0" smtClean="0">
                  <a:latin typeface="Times New Roman" pitchFamily="18" charset="0"/>
                </a:rPr>
                <a:t>on CCD</a:t>
              </a:r>
              <a:endParaRPr lang="en-GB" sz="1200" b="1" dirty="0">
                <a:latin typeface="Times New Roman" pitchFamily="18" charset="0"/>
              </a:endParaRPr>
            </a:p>
          </p:txBody>
        </p:sp>
        <p:pic>
          <p:nvPicPr>
            <p:cNvPr id="7" name="Picture 32" descr="DORIS_prof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0297" y="2439832"/>
              <a:ext cx="1043250" cy="52357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p:cNvSpPr txBox="1"/>
          <p:nvPr/>
        </p:nvSpPr>
        <p:spPr>
          <a:xfrm>
            <a:off x="325438" y="984379"/>
            <a:ext cx="2961067" cy="738664"/>
          </a:xfrm>
          <a:prstGeom prst="rect">
            <a:avLst/>
          </a:prstGeom>
          <a:noFill/>
        </p:spPr>
        <p:txBody>
          <a:bodyPr wrap="none" rtlCol="0">
            <a:spAutoFit/>
          </a:bodyPr>
          <a:lstStyle/>
          <a:p>
            <a:r>
              <a:rPr lang="en-US" b="1" dirty="0" smtClean="0">
                <a:latin typeface="+mn-lt"/>
              </a:rPr>
              <a:t>PETRA III</a:t>
            </a:r>
          </a:p>
          <a:p>
            <a:endParaRPr lang="en-US" sz="1000" b="1" dirty="0" smtClean="0">
              <a:latin typeface="+mn-lt"/>
            </a:endParaRPr>
          </a:p>
          <a:p>
            <a:r>
              <a:rPr lang="en-US" dirty="0">
                <a:latin typeface="Times New Roman" pitchFamily="18" charset="0"/>
              </a:rPr>
              <a:t>D</a:t>
            </a:r>
            <a:r>
              <a:rPr lang="en-US" dirty="0" smtClean="0">
                <a:latin typeface="Times New Roman" pitchFamily="18" charset="0"/>
              </a:rPr>
              <a:t>edicated </a:t>
            </a:r>
            <a:r>
              <a:rPr lang="en-US" dirty="0">
                <a:latin typeface="Times New Roman" pitchFamily="18" charset="0"/>
              </a:rPr>
              <a:t>D</a:t>
            </a:r>
            <a:r>
              <a:rPr lang="en-US" dirty="0" smtClean="0">
                <a:latin typeface="Times New Roman" pitchFamily="18" charset="0"/>
              </a:rPr>
              <a:t>iagnostics </a:t>
            </a:r>
            <a:r>
              <a:rPr lang="en-US" dirty="0" err="1">
                <a:latin typeface="Times New Roman" pitchFamily="18" charset="0"/>
              </a:rPr>
              <a:t>B</a:t>
            </a:r>
            <a:r>
              <a:rPr lang="en-US" dirty="0" err="1" smtClean="0">
                <a:latin typeface="Times New Roman" pitchFamily="18" charset="0"/>
              </a:rPr>
              <a:t>eamlines</a:t>
            </a:r>
            <a:endParaRPr lang="en-US" dirty="0" smtClean="0">
              <a:latin typeface="Times New Roman" pitchFamily="18" charset="0"/>
            </a:endParaRPr>
          </a:p>
        </p:txBody>
      </p:sp>
      <p:grpSp>
        <p:nvGrpSpPr>
          <p:cNvPr id="17" name="Group 50"/>
          <p:cNvGrpSpPr>
            <a:grpSpLocks/>
          </p:cNvGrpSpPr>
          <p:nvPr/>
        </p:nvGrpSpPr>
        <p:grpSpPr bwMode="auto">
          <a:xfrm>
            <a:off x="325438" y="4029872"/>
            <a:ext cx="4038110" cy="1285876"/>
            <a:chOff x="3107" y="2827"/>
            <a:chExt cx="2637" cy="810"/>
          </a:xfrm>
        </p:grpSpPr>
        <p:grpSp>
          <p:nvGrpSpPr>
            <p:cNvPr id="18" name="Group 49"/>
            <p:cNvGrpSpPr>
              <a:grpSpLocks/>
            </p:cNvGrpSpPr>
            <p:nvPr/>
          </p:nvGrpSpPr>
          <p:grpSpPr bwMode="auto">
            <a:xfrm>
              <a:off x="3107" y="2827"/>
              <a:ext cx="2637" cy="810"/>
              <a:chOff x="3107" y="2827"/>
              <a:chExt cx="2637" cy="810"/>
            </a:xfrm>
          </p:grpSpPr>
          <p:pic>
            <p:nvPicPr>
              <p:cNvPr id="20" name="Picture 27" descr="Interfer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7" y="2959"/>
                <a:ext cx="2495" cy="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30"/>
              <p:cNvSpPr>
                <a:spLocks noChangeArrowheads="1"/>
              </p:cNvSpPr>
              <p:nvPr/>
            </p:nvSpPr>
            <p:spPr bwMode="auto">
              <a:xfrm>
                <a:off x="3286" y="2827"/>
                <a:ext cx="868" cy="19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spAutoFit/>
              </a:bodyPr>
              <a:lstStyle/>
              <a:p>
                <a:r>
                  <a:rPr lang="de-DE" sz="1400" b="1" u="sng" dirty="0">
                    <a:solidFill>
                      <a:srgbClr val="4E23C9"/>
                    </a:solidFill>
                    <a:latin typeface="Times New Roman" pitchFamily="18" charset="0"/>
                  </a:rPr>
                  <a:t>I</a:t>
                </a:r>
                <a:r>
                  <a:rPr lang="de-DE" sz="1400" b="1" u="sng" dirty="0" smtClean="0">
                    <a:solidFill>
                      <a:srgbClr val="4E23C9"/>
                    </a:solidFill>
                    <a:latin typeface="Times New Roman" pitchFamily="18" charset="0"/>
                  </a:rPr>
                  <a:t>nterferometer</a:t>
                </a:r>
                <a:endParaRPr lang="en-GB" sz="1400" b="1" u="sng" dirty="0">
                  <a:solidFill>
                    <a:srgbClr val="4E23C9"/>
                  </a:solidFill>
                  <a:latin typeface="Times New Roman" pitchFamily="18" charset="0"/>
                </a:endParaRPr>
              </a:p>
            </p:txBody>
          </p:sp>
          <p:sp>
            <p:nvSpPr>
              <p:cNvPr id="23" name="Rectangle 40"/>
              <p:cNvSpPr>
                <a:spLocks noChangeArrowheads="1"/>
              </p:cNvSpPr>
              <p:nvPr/>
            </p:nvSpPr>
            <p:spPr bwMode="auto">
              <a:xfrm>
                <a:off x="4378" y="3430"/>
                <a:ext cx="5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200" b="1">
                    <a:latin typeface="Times New Roman" pitchFamily="18" charset="0"/>
                  </a:rPr>
                  <a:t>double slit</a:t>
                </a:r>
                <a:endParaRPr lang="en-GB" sz="1200" b="1">
                  <a:latin typeface="Times New Roman" pitchFamily="18" charset="0"/>
                </a:endParaRPr>
              </a:p>
            </p:txBody>
          </p:sp>
          <p:sp>
            <p:nvSpPr>
              <p:cNvPr id="24" name="Rectangle 42"/>
              <p:cNvSpPr>
                <a:spLocks noChangeArrowheads="1"/>
              </p:cNvSpPr>
              <p:nvPr/>
            </p:nvSpPr>
            <p:spPr bwMode="auto">
              <a:xfrm>
                <a:off x="4967" y="2900"/>
                <a:ext cx="77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200" b="1">
                    <a:latin typeface="Times New Roman" pitchFamily="18" charset="0"/>
                  </a:rPr>
                  <a:t>signal on CCD</a:t>
                </a:r>
                <a:endParaRPr lang="en-GB" sz="1200" b="1">
                  <a:latin typeface="Times New Roman" pitchFamily="18" charset="0"/>
                </a:endParaRPr>
              </a:p>
            </p:txBody>
          </p:sp>
        </p:grpSp>
        <p:pic>
          <p:nvPicPr>
            <p:cNvPr id="19" name="Picture 31" descr="Interferen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2" y="3035"/>
              <a:ext cx="666"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27"/>
          <p:cNvSpPr txBox="1"/>
          <p:nvPr/>
        </p:nvSpPr>
        <p:spPr>
          <a:xfrm>
            <a:off x="2039067" y="5315748"/>
            <a:ext cx="706988" cy="307777"/>
          </a:xfrm>
          <a:prstGeom prst="rect">
            <a:avLst/>
          </a:prstGeom>
          <a:noFill/>
        </p:spPr>
        <p:txBody>
          <a:bodyPr wrap="none" rtlCol="0">
            <a:spAutoFit/>
          </a:bodyPr>
          <a:lstStyle/>
          <a:p>
            <a:r>
              <a:rPr lang="en-US" sz="1400" b="1" dirty="0" smtClean="0">
                <a:latin typeface="Times New Roman" pitchFamily="18" charset="0"/>
                <a:cs typeface="Times New Roman" pitchFamily="18" charset="0"/>
              </a:rPr>
              <a:t>Visible</a:t>
            </a:r>
            <a:endParaRPr lang="en-US" sz="1400" b="1" dirty="0">
              <a:latin typeface="Times New Roman" pitchFamily="18" charset="0"/>
              <a:cs typeface="Times New Roman" pitchFamily="18" charset="0"/>
            </a:endParaRPr>
          </a:p>
        </p:txBody>
      </p:sp>
      <p:sp>
        <p:nvSpPr>
          <p:cNvPr id="29" name="Footer Placeholder 4"/>
          <p:cNvSpPr txBox="1">
            <a:spLocks/>
          </p:cNvSpPr>
          <p:nvPr/>
        </p:nvSpPr>
        <p:spPr>
          <a:xfrm>
            <a:off x="221665" y="5844864"/>
            <a:ext cx="2751584" cy="288032"/>
          </a:xfrm>
          <a:prstGeom prst="rect">
            <a:avLst/>
          </a:prstGeom>
          <a:noFill/>
          <a:ln>
            <a:miter lim="800000"/>
            <a:headEnd/>
            <a:tailEnd/>
          </a:ln>
        </p:spPr>
        <p:txBody>
          <a:bodyPr/>
          <a:lstStyle>
            <a:defPPr>
              <a:defRPr lang="en-GB"/>
            </a:defPPr>
            <a:lvl1pPr algn="l"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1600" kern="1200">
                <a:solidFill>
                  <a:schemeClr val="tx1"/>
                </a:solidFill>
                <a:latin typeface="Arial" charset="0"/>
                <a:ea typeface="+mn-ea"/>
                <a:cs typeface="+mn-cs"/>
              </a:defRPr>
            </a:lvl2pPr>
            <a:lvl3pPr marL="914400" algn="l" rtl="0" eaLnBrk="0" fontAlgn="base" hangingPunct="0">
              <a:spcBef>
                <a:spcPct val="0"/>
              </a:spcBef>
              <a:spcAft>
                <a:spcPct val="0"/>
              </a:spcAft>
              <a:defRPr sz="1600" kern="1200">
                <a:solidFill>
                  <a:schemeClr val="tx1"/>
                </a:solidFill>
                <a:latin typeface="Arial" charset="0"/>
                <a:ea typeface="+mn-ea"/>
                <a:cs typeface="+mn-cs"/>
              </a:defRPr>
            </a:lvl3pPr>
            <a:lvl4pPr marL="1371600" algn="l" rtl="0" eaLnBrk="0" fontAlgn="base" hangingPunct="0">
              <a:spcBef>
                <a:spcPct val="0"/>
              </a:spcBef>
              <a:spcAft>
                <a:spcPct val="0"/>
              </a:spcAft>
              <a:defRPr sz="1600" kern="1200">
                <a:solidFill>
                  <a:schemeClr val="tx1"/>
                </a:solidFill>
                <a:latin typeface="Arial" charset="0"/>
                <a:ea typeface="+mn-ea"/>
                <a:cs typeface="+mn-cs"/>
              </a:defRPr>
            </a:lvl4pPr>
            <a:lvl5pPr marL="1828800" algn="l"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n-US" sz="1000" dirty="0" smtClean="0"/>
              <a:t>courtesy G. Kube (DESY)</a:t>
            </a:r>
          </a:p>
        </p:txBody>
      </p:sp>
      <p:grpSp>
        <p:nvGrpSpPr>
          <p:cNvPr id="35" name="Group 34"/>
          <p:cNvGrpSpPr/>
          <p:nvPr/>
        </p:nvGrpSpPr>
        <p:grpSpPr>
          <a:xfrm>
            <a:off x="5113431" y="1779262"/>
            <a:ext cx="2914338" cy="2027695"/>
            <a:chOff x="5113431" y="1779262"/>
            <a:chExt cx="2914338" cy="2027695"/>
          </a:xfrm>
        </p:grpSpPr>
        <p:pic>
          <p:nvPicPr>
            <p:cNvPr id="30" name="Grafik 31" descr="ccd90_v2.png"/>
            <p:cNvPicPr>
              <a:picLocks noChangeAspect="1"/>
            </p:cNvPicPr>
            <p:nvPr/>
          </p:nvPicPr>
          <p:blipFill>
            <a:blip r:embed="rId6" cstate="print"/>
            <a:stretch>
              <a:fillRect/>
            </a:stretch>
          </p:blipFill>
          <p:spPr>
            <a:xfrm>
              <a:off x="5667022" y="1867329"/>
              <a:ext cx="2360747" cy="1939628"/>
            </a:xfrm>
            <a:prstGeom prst="rect">
              <a:avLst/>
            </a:prstGeom>
          </p:spPr>
        </p:pic>
        <p:sp>
          <p:nvSpPr>
            <p:cNvPr id="33" name="TextBox 32"/>
            <p:cNvSpPr txBox="1"/>
            <p:nvPr/>
          </p:nvSpPr>
          <p:spPr>
            <a:xfrm>
              <a:off x="5113431" y="1779262"/>
              <a:ext cx="1670586" cy="307777"/>
            </a:xfrm>
            <a:prstGeom prst="rect">
              <a:avLst/>
            </a:prstGeom>
            <a:solidFill>
              <a:schemeClr val="bg1"/>
            </a:solidFill>
          </p:spPr>
          <p:txBody>
            <a:bodyPr wrap="none" rtlCol="0">
              <a:spAutoFit/>
            </a:bodyPr>
            <a:lstStyle/>
            <a:p>
              <a:r>
                <a:rPr lang="en-US" sz="1400" b="1" u="sng" dirty="0">
                  <a:solidFill>
                    <a:srgbClr val="4E23C9"/>
                  </a:solidFill>
                  <a:latin typeface="Times New Roman" pitchFamily="18" charset="0"/>
                  <a:cs typeface="Times New Roman" pitchFamily="18" charset="0"/>
                </a:rPr>
                <a:t>Scintillation Screen</a:t>
              </a:r>
            </a:p>
          </p:txBody>
        </p:sp>
      </p:grpSp>
      <p:grpSp>
        <p:nvGrpSpPr>
          <p:cNvPr id="36" name="Group 35"/>
          <p:cNvGrpSpPr/>
          <p:nvPr/>
        </p:nvGrpSpPr>
        <p:grpSpPr>
          <a:xfrm>
            <a:off x="4745510" y="3838453"/>
            <a:ext cx="3713629" cy="2348069"/>
            <a:chOff x="4745510" y="3499180"/>
            <a:chExt cx="3713629" cy="2348069"/>
          </a:xfrm>
        </p:grpSpPr>
        <p:pic>
          <p:nvPicPr>
            <p:cNvPr id="32" name="Picture 5" descr="Z:\wire talk\scanbeam.bmp"/>
            <p:cNvPicPr>
              <a:picLocks noChangeAspect="1" noChangeArrowheads="1"/>
            </p:cNvPicPr>
            <p:nvPr/>
          </p:nvPicPr>
          <p:blipFill>
            <a:blip r:embed="rId7"/>
            <a:srcRect/>
            <a:stretch>
              <a:fillRect/>
            </a:stretch>
          </p:blipFill>
          <p:spPr bwMode="auto">
            <a:xfrm>
              <a:off x="5296249" y="3725333"/>
              <a:ext cx="3162890" cy="2121916"/>
            </a:xfrm>
            <a:prstGeom prst="rect">
              <a:avLst/>
            </a:prstGeom>
            <a:noFill/>
            <a:ln w="9525">
              <a:noFill/>
              <a:miter lim="800000"/>
              <a:headEnd/>
              <a:tailEnd/>
            </a:ln>
          </p:spPr>
        </p:pic>
        <p:sp>
          <p:nvSpPr>
            <p:cNvPr id="34" name="TextBox 33"/>
            <p:cNvSpPr txBox="1"/>
            <p:nvPr/>
          </p:nvSpPr>
          <p:spPr>
            <a:xfrm>
              <a:off x="4745510" y="3499180"/>
              <a:ext cx="1240917" cy="307777"/>
            </a:xfrm>
            <a:prstGeom prst="rect">
              <a:avLst/>
            </a:prstGeom>
            <a:solidFill>
              <a:schemeClr val="bg1"/>
            </a:solidFill>
          </p:spPr>
          <p:txBody>
            <a:bodyPr wrap="none" rtlCol="0">
              <a:spAutoFit/>
            </a:bodyPr>
            <a:lstStyle/>
            <a:p>
              <a:r>
                <a:rPr lang="en-US" sz="1400" b="1" u="sng" dirty="0" smtClean="0">
                  <a:solidFill>
                    <a:srgbClr val="4E23C9"/>
                  </a:solidFill>
                  <a:latin typeface="Times New Roman" pitchFamily="18" charset="0"/>
                  <a:cs typeface="Times New Roman" pitchFamily="18" charset="0"/>
                </a:rPr>
                <a:t>Wire Scanner</a:t>
              </a:r>
              <a:endParaRPr lang="en-US" sz="1400" b="1" u="sng" dirty="0">
                <a:solidFill>
                  <a:srgbClr val="4E23C9"/>
                </a:solidFill>
                <a:latin typeface="Times New Roman" pitchFamily="18" charset="0"/>
                <a:cs typeface="Times New Roman" pitchFamily="18" charset="0"/>
              </a:endParaRPr>
            </a:p>
          </p:txBody>
        </p:sp>
      </p:grpSp>
      <p:sp>
        <p:nvSpPr>
          <p:cNvPr id="4" name="Content Placeholder 3"/>
          <p:cNvSpPr>
            <a:spLocks noGrp="1"/>
          </p:cNvSpPr>
          <p:nvPr>
            <p:ph sz="half" idx="2"/>
          </p:nvPr>
        </p:nvSpPr>
        <p:spPr>
          <a:xfrm>
            <a:off x="4618038" y="977900"/>
            <a:ext cx="4184650" cy="5154996"/>
          </a:xfrm>
          <a:ln>
            <a:solidFill>
              <a:schemeClr val="accent1">
                <a:lumMod val="60000"/>
                <a:lumOff val="40000"/>
              </a:schemeClr>
            </a:solidFill>
          </a:ln>
        </p:spPr>
        <p:txBody>
          <a:bodyPr/>
          <a:lstStyle/>
          <a:p>
            <a:pPr marL="0" indent="0">
              <a:buNone/>
            </a:pPr>
            <a:r>
              <a:rPr lang="en-US" sz="1600" dirty="0" smtClean="0"/>
              <a:t> </a:t>
            </a:r>
            <a:endParaRPr lang="en-US" sz="1600" dirty="0"/>
          </a:p>
        </p:txBody>
      </p:sp>
      <p:sp>
        <p:nvSpPr>
          <p:cNvPr id="31" name="TextBox 30"/>
          <p:cNvSpPr txBox="1"/>
          <p:nvPr/>
        </p:nvSpPr>
        <p:spPr>
          <a:xfrm>
            <a:off x="4643910" y="1008079"/>
            <a:ext cx="2964273" cy="738664"/>
          </a:xfrm>
          <a:prstGeom prst="rect">
            <a:avLst/>
          </a:prstGeom>
          <a:noFill/>
        </p:spPr>
        <p:txBody>
          <a:bodyPr wrap="none" rtlCol="0">
            <a:spAutoFit/>
          </a:bodyPr>
          <a:lstStyle/>
          <a:p>
            <a:r>
              <a:rPr lang="en-US" b="1" dirty="0" smtClean="0">
                <a:latin typeface="+mn-lt"/>
              </a:rPr>
              <a:t>XFEL: </a:t>
            </a:r>
          </a:p>
          <a:p>
            <a:endParaRPr lang="en-US" sz="1000" dirty="0" smtClean="0">
              <a:latin typeface="Times New Roman" pitchFamily="18" charset="0"/>
            </a:endParaRPr>
          </a:p>
          <a:p>
            <a:r>
              <a:rPr lang="en-US" dirty="0" smtClean="0">
                <a:latin typeface="Times New Roman" pitchFamily="18" charset="0"/>
              </a:rPr>
              <a:t>Many (≈ 50) Stations along </a:t>
            </a:r>
            <a:r>
              <a:rPr lang="en-US" dirty="0" err="1" smtClean="0">
                <a:latin typeface="Times New Roman" pitchFamily="18" charset="0"/>
              </a:rPr>
              <a:t>Linac</a:t>
            </a:r>
            <a:endParaRPr lang="en-US" dirty="0" smtClean="0">
              <a:latin typeface="Times New Roman" pitchFamily="18" charset="0"/>
            </a:endParaRPr>
          </a:p>
        </p:txBody>
      </p:sp>
      <p:cxnSp>
        <p:nvCxnSpPr>
          <p:cNvPr id="6" name="Straight Connector 5"/>
          <p:cNvCxnSpPr/>
          <p:nvPr/>
        </p:nvCxnSpPr>
        <p:spPr bwMode="auto">
          <a:xfrm>
            <a:off x="282575" y="3806957"/>
            <a:ext cx="4183063" cy="0"/>
          </a:xfrm>
          <a:prstGeom prst="line">
            <a:avLst/>
          </a:prstGeom>
          <a:solidFill>
            <a:schemeClr val="accent1"/>
          </a:solidFill>
          <a:ln w="9525" cap="flat" cmpd="sng" algn="ctr">
            <a:solidFill>
              <a:schemeClr val="accent1">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p:cNvCxnSpPr/>
          <p:nvPr/>
        </p:nvCxnSpPr>
        <p:spPr bwMode="auto">
          <a:xfrm>
            <a:off x="4618038" y="3838453"/>
            <a:ext cx="4183063" cy="0"/>
          </a:xfrm>
          <a:prstGeom prst="line">
            <a:avLst/>
          </a:prstGeom>
          <a:solidFill>
            <a:schemeClr val="accent1"/>
          </a:solidFill>
          <a:ln w="9525" cap="flat" cmpd="sng" algn="ctr">
            <a:solidFill>
              <a:schemeClr val="accent1">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066152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69" y="5228112"/>
            <a:ext cx="2572746" cy="1025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01583" y="4981921"/>
            <a:ext cx="3935693" cy="461665"/>
          </a:xfrm>
          <a:prstGeom prst="rect">
            <a:avLst/>
          </a:prstGeom>
          <a:noFill/>
        </p:spPr>
        <p:txBody>
          <a:bodyPr wrap="none" rtlCol="0">
            <a:spAutoFit/>
          </a:bodyPr>
          <a:lstStyle/>
          <a:p>
            <a:r>
              <a:rPr lang="en-US" sz="1200" b="1" dirty="0" smtClean="0"/>
              <a:t>Compound refractive </a:t>
            </a:r>
            <a:r>
              <a:rPr lang="en-US" sz="1200" b="1" dirty="0" err="1" smtClean="0"/>
              <a:t>lense</a:t>
            </a:r>
            <a:r>
              <a:rPr lang="en-US" sz="1200" b="1" dirty="0" smtClean="0"/>
              <a:t>         Pinhole </a:t>
            </a:r>
          </a:p>
          <a:p>
            <a:r>
              <a:rPr lang="en-US" sz="1200" b="1" dirty="0"/>
              <a:t> </a:t>
            </a:r>
            <a:r>
              <a:rPr lang="en-US" sz="1200" b="1" dirty="0" smtClean="0"/>
              <a:t>                                                            coded aperture</a:t>
            </a:r>
            <a:endParaRPr lang="en-US" sz="1200" b="1" dirty="0"/>
          </a:p>
        </p:txBody>
      </p:sp>
      <p:sp>
        <p:nvSpPr>
          <p:cNvPr id="2" name="Title 1"/>
          <p:cNvSpPr>
            <a:spLocks noGrp="1"/>
          </p:cNvSpPr>
          <p:nvPr>
            <p:ph type="title"/>
          </p:nvPr>
        </p:nvSpPr>
        <p:spPr/>
        <p:txBody>
          <a:bodyPr/>
          <a:lstStyle/>
          <a:p>
            <a:r>
              <a:rPr lang="en-US" dirty="0" smtClean="0"/>
              <a:t>Beam Size: PETRA III</a:t>
            </a:r>
            <a:endParaRPr lang="en-US" dirty="0"/>
          </a:p>
        </p:txBody>
      </p:sp>
      <p:pic>
        <p:nvPicPr>
          <p:cNvPr id="17" name="Picture 19" descr="PinholeCame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30" y="3777178"/>
            <a:ext cx="1547751" cy="11578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lin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460" y="3777190"/>
            <a:ext cx="1506046" cy="11293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1" y="1545061"/>
            <a:ext cx="4251042" cy="20082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half" idx="1"/>
          </p:nvPr>
        </p:nvSpPr>
        <p:spPr>
          <a:xfrm>
            <a:off x="241427" y="980660"/>
            <a:ext cx="4226983" cy="5272822"/>
          </a:xfrm>
          <a:ln>
            <a:solidFill>
              <a:schemeClr val="accent1">
                <a:lumMod val="60000"/>
                <a:lumOff val="40000"/>
              </a:schemeClr>
            </a:solidFill>
          </a:ln>
        </p:spPr>
        <p:txBody>
          <a:bodyPr/>
          <a:lstStyle/>
          <a:p>
            <a:pPr marL="0" indent="0">
              <a:buNone/>
            </a:pPr>
            <a:r>
              <a:rPr lang="en-US" sz="1600" b="1" dirty="0" smtClean="0"/>
              <a:t>X-ray SR</a:t>
            </a:r>
            <a:endParaRPr lang="en-US" sz="1600" b="1" dirty="0"/>
          </a:p>
        </p:txBody>
      </p:sp>
      <p:grpSp>
        <p:nvGrpSpPr>
          <p:cNvPr id="26" name="Group 25"/>
          <p:cNvGrpSpPr/>
          <p:nvPr/>
        </p:nvGrpSpPr>
        <p:grpSpPr>
          <a:xfrm>
            <a:off x="401583" y="2277078"/>
            <a:ext cx="8379697" cy="3526092"/>
            <a:chOff x="-3877135" y="1722898"/>
            <a:chExt cx="8379697" cy="3526092"/>
          </a:xfrm>
        </p:grpSpPr>
        <p:sp>
          <p:nvSpPr>
            <p:cNvPr id="21" name="Rectangle 23"/>
            <p:cNvSpPr>
              <a:spLocks noChangeArrowheads="1"/>
            </p:cNvSpPr>
            <p:nvPr/>
          </p:nvSpPr>
          <p:spPr bwMode="auto">
            <a:xfrm>
              <a:off x="2267650" y="1722898"/>
              <a:ext cx="2234912" cy="11784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Text Box 25"/>
            <p:cNvSpPr txBox="1">
              <a:spLocks noChangeArrowheads="1"/>
            </p:cNvSpPr>
            <p:nvPr/>
          </p:nvSpPr>
          <p:spPr bwMode="auto">
            <a:xfrm>
              <a:off x="894353" y="3861050"/>
              <a:ext cx="25136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200" dirty="0" err="1"/>
                <a:t>commercial</a:t>
              </a:r>
              <a:r>
                <a:rPr lang="de-DE" sz="1200" dirty="0"/>
                <a:t> </a:t>
              </a:r>
              <a:r>
                <a:rPr lang="de-DE" sz="1200" dirty="0" err="1"/>
                <a:t>system</a:t>
              </a:r>
              <a:r>
                <a:rPr lang="de-DE" sz="1200" dirty="0"/>
                <a:t> HAMAMATSU</a:t>
              </a:r>
            </a:p>
          </p:txBody>
        </p:sp>
        <p:pic>
          <p:nvPicPr>
            <p:cNvPr id="25"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7135" y="3185450"/>
              <a:ext cx="2661374" cy="2063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7"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2957" y="3739630"/>
            <a:ext cx="1364597" cy="206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descr="C:\Users\kay\Desktop\2013-05-01T20_21_5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113" y="3598187"/>
            <a:ext cx="4139857" cy="26389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35" descr="page18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0912" y="1780732"/>
            <a:ext cx="4346640" cy="30688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 name="Footer Placeholder 4"/>
          <p:cNvSpPr txBox="1">
            <a:spLocks/>
          </p:cNvSpPr>
          <p:nvPr/>
        </p:nvSpPr>
        <p:spPr>
          <a:xfrm>
            <a:off x="4871110" y="5125787"/>
            <a:ext cx="2751584" cy="288032"/>
          </a:xfrm>
          <a:prstGeom prst="rect">
            <a:avLst/>
          </a:prstGeom>
          <a:noFill/>
          <a:ln>
            <a:miter lim="800000"/>
            <a:headEnd/>
            <a:tailEnd/>
          </a:ln>
        </p:spPr>
        <p:txBody>
          <a:bodyPr/>
          <a:lstStyle>
            <a:defPPr>
              <a:defRPr lang="en-GB"/>
            </a:defPPr>
            <a:lvl1pPr algn="l"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1600" kern="1200">
                <a:solidFill>
                  <a:schemeClr val="tx1"/>
                </a:solidFill>
                <a:latin typeface="Arial" charset="0"/>
                <a:ea typeface="+mn-ea"/>
                <a:cs typeface="+mn-cs"/>
              </a:defRPr>
            </a:lvl2pPr>
            <a:lvl3pPr marL="914400" algn="l" rtl="0" eaLnBrk="0" fontAlgn="base" hangingPunct="0">
              <a:spcBef>
                <a:spcPct val="0"/>
              </a:spcBef>
              <a:spcAft>
                <a:spcPct val="0"/>
              </a:spcAft>
              <a:defRPr sz="1600" kern="1200">
                <a:solidFill>
                  <a:schemeClr val="tx1"/>
                </a:solidFill>
                <a:latin typeface="Arial" charset="0"/>
                <a:ea typeface="+mn-ea"/>
                <a:cs typeface="+mn-cs"/>
              </a:defRPr>
            </a:lvl3pPr>
            <a:lvl4pPr marL="1371600" algn="l" rtl="0" eaLnBrk="0" fontAlgn="base" hangingPunct="0">
              <a:spcBef>
                <a:spcPct val="0"/>
              </a:spcBef>
              <a:spcAft>
                <a:spcPct val="0"/>
              </a:spcAft>
              <a:defRPr sz="1600" kern="1200">
                <a:solidFill>
                  <a:schemeClr val="tx1"/>
                </a:solidFill>
                <a:latin typeface="Arial" charset="0"/>
                <a:ea typeface="+mn-ea"/>
                <a:cs typeface="+mn-cs"/>
              </a:defRPr>
            </a:lvl4pPr>
            <a:lvl5pPr marL="1828800" algn="l"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n-US" sz="1000" dirty="0" smtClean="0"/>
              <a:t>courtesy T. </a:t>
            </a:r>
            <a:r>
              <a:rPr lang="en-US" sz="1000" dirty="0" err="1" smtClean="0"/>
              <a:t>Mitsuhashi</a:t>
            </a:r>
            <a:r>
              <a:rPr lang="en-US" sz="1000" dirty="0" smtClean="0"/>
              <a:t> (KEK)</a:t>
            </a:r>
          </a:p>
        </p:txBody>
      </p:sp>
      <p:pic>
        <p:nvPicPr>
          <p:cNvPr id="33" name="Picture 8" descr="page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17408" y="1827052"/>
            <a:ext cx="4293766" cy="30688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 name="Content Placeholder 2"/>
          <p:cNvSpPr>
            <a:spLocks noGrp="1"/>
          </p:cNvSpPr>
          <p:nvPr>
            <p:ph sz="half" idx="1"/>
          </p:nvPr>
        </p:nvSpPr>
        <p:spPr>
          <a:xfrm>
            <a:off x="4602948" y="991049"/>
            <a:ext cx="4408226" cy="5262433"/>
          </a:xfrm>
          <a:ln>
            <a:solidFill>
              <a:schemeClr val="accent1">
                <a:lumMod val="60000"/>
                <a:lumOff val="40000"/>
              </a:schemeClr>
            </a:solidFill>
          </a:ln>
        </p:spPr>
        <p:txBody>
          <a:bodyPr/>
          <a:lstStyle/>
          <a:p>
            <a:pPr marL="0" indent="0">
              <a:buNone/>
            </a:pPr>
            <a:r>
              <a:rPr lang="en-US" sz="1600" b="1" dirty="0" smtClean="0"/>
              <a:t>Interferometer (visible light)</a:t>
            </a:r>
            <a:endParaRPr lang="en-US" sz="1600" b="1" dirty="0"/>
          </a:p>
        </p:txBody>
      </p:sp>
      <p:pic>
        <p:nvPicPr>
          <p:cNvPr id="35" name="Picture 2" descr="C:\Users\kay\Desktop\Interferometer.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35792" y="1780732"/>
            <a:ext cx="4114835" cy="398497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bwMode="auto">
          <a:xfrm>
            <a:off x="4655683" y="1700760"/>
            <a:ext cx="4323645" cy="4426761"/>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pic>
        <p:nvPicPr>
          <p:cNvPr id="5120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77043" y="3271353"/>
            <a:ext cx="6650922" cy="3071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2369429" y="1545061"/>
            <a:ext cx="2133134" cy="1163839"/>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6" name="TextBox 5"/>
          <p:cNvSpPr txBox="1"/>
          <p:nvPr/>
        </p:nvSpPr>
        <p:spPr>
          <a:xfrm>
            <a:off x="2572924" y="1531984"/>
            <a:ext cx="1106393" cy="276999"/>
          </a:xfrm>
          <a:prstGeom prst="rect">
            <a:avLst/>
          </a:prstGeom>
          <a:noFill/>
        </p:spPr>
        <p:txBody>
          <a:bodyPr wrap="none" rtlCol="0">
            <a:spAutoFit/>
          </a:bodyPr>
          <a:lstStyle/>
          <a:p>
            <a:r>
              <a:rPr lang="en-US" sz="1200" dirty="0" smtClean="0"/>
              <a:t>X-ray camera</a:t>
            </a:r>
            <a:endParaRPr lang="de-DE" sz="1200" dirty="0"/>
          </a:p>
        </p:txBody>
      </p:sp>
    </p:spTree>
    <p:extLst>
      <p:ext uri="{BB962C8B-B14F-4D97-AF65-F5344CB8AC3E}">
        <p14:creationId xmlns:p14="http://schemas.microsoft.com/office/powerpoint/2010/main" val="61699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 presetClass="exit" presetSubtype="0" fill="hold" nodeType="withEffect">
                                  <p:stCondLst>
                                    <p:cond delay="0"/>
                                  </p:stCondLst>
                                  <p:childTnLst>
                                    <p:set>
                                      <p:cBhvr>
                                        <p:cTn id="9" dur="1" fill="hold">
                                          <p:stCondLst>
                                            <p:cond delay="0"/>
                                          </p:stCondLst>
                                        </p:cTn>
                                        <p:tgtEl>
                                          <p:spTgt spid="25602"/>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1202"/>
                                        </p:tgtEl>
                                        <p:attrNameLst>
                                          <p:attrName>style.visibility</p:attrName>
                                        </p:attrNameLst>
                                      </p:cBhvr>
                                      <p:to>
                                        <p:strVal val="visible"/>
                                      </p:to>
                                    </p:set>
                                    <p:animEffect transition="in" filter="fade">
                                      <p:cBhvr>
                                        <p:cTn id="35"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Size: XFEL</a:t>
            </a:r>
            <a:endParaRPr lang="en-US" dirty="0"/>
          </a:p>
        </p:txBody>
      </p:sp>
      <p:grpSp>
        <p:nvGrpSpPr>
          <p:cNvPr id="23" name="Group 22"/>
          <p:cNvGrpSpPr/>
          <p:nvPr/>
        </p:nvGrpSpPr>
        <p:grpSpPr>
          <a:xfrm>
            <a:off x="4811863" y="1469672"/>
            <a:ext cx="3688340" cy="3303587"/>
            <a:chOff x="187325" y="1163638"/>
            <a:chExt cx="3688340" cy="3303587"/>
          </a:xfrm>
        </p:grpSpPr>
        <p:pic>
          <p:nvPicPr>
            <p:cNvPr id="24" name="Picture 7"/>
            <p:cNvPicPr>
              <a:picLocks noChangeAspect="1" noChangeArrowheads="1"/>
            </p:cNvPicPr>
            <p:nvPr/>
          </p:nvPicPr>
          <p:blipFill rotWithShape="1">
            <a:blip r:embed="rId2"/>
            <a:srcRect l="28557" t="4029" r="17936" b="1834"/>
            <a:stretch/>
          </p:blipFill>
          <p:spPr bwMode="auto">
            <a:xfrm>
              <a:off x="187325" y="1163638"/>
              <a:ext cx="3373438" cy="330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solidFill>
                    <a:schemeClr val="folHlink"/>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 name="Textfeld 2"/>
            <p:cNvSpPr txBox="1">
              <a:spLocks noChangeArrowheads="1"/>
            </p:cNvSpPr>
            <p:nvPr/>
          </p:nvSpPr>
          <p:spPr bwMode="auto">
            <a:xfrm>
              <a:off x="2863850" y="3833813"/>
              <a:ext cx="10118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900">
                  <a:solidFill>
                    <a:schemeClr val="tx1"/>
                  </a:solidFill>
                  <a:latin typeface="Arial" charset="0"/>
                  <a:ea typeface="ＭＳ Ｐゴシック"/>
                  <a:cs typeface="ＭＳ Ｐゴシック"/>
                </a:defRPr>
              </a:lvl1pPr>
              <a:lvl2pPr marL="742950" indent="-285750" eaLnBrk="0" hangingPunct="0">
                <a:defRPr sz="900">
                  <a:solidFill>
                    <a:schemeClr val="tx1"/>
                  </a:solidFill>
                  <a:latin typeface="Arial" charset="0"/>
                  <a:ea typeface="ＭＳ Ｐゴシック"/>
                  <a:cs typeface="ＭＳ Ｐゴシック"/>
                </a:defRPr>
              </a:lvl2pPr>
              <a:lvl3pPr marL="1143000" indent="-228600" eaLnBrk="0" hangingPunct="0">
                <a:defRPr sz="900">
                  <a:solidFill>
                    <a:schemeClr val="tx1"/>
                  </a:solidFill>
                  <a:latin typeface="Arial" charset="0"/>
                  <a:ea typeface="ＭＳ Ｐゴシック"/>
                  <a:cs typeface="ＭＳ Ｐゴシック"/>
                </a:defRPr>
              </a:lvl3pPr>
              <a:lvl4pPr marL="1600200" indent="-228600" eaLnBrk="0" hangingPunct="0">
                <a:defRPr sz="900">
                  <a:solidFill>
                    <a:schemeClr val="tx1"/>
                  </a:solidFill>
                  <a:latin typeface="Arial" charset="0"/>
                  <a:ea typeface="ＭＳ Ｐゴシック"/>
                  <a:cs typeface="ＭＳ Ｐゴシック"/>
                </a:defRPr>
              </a:lvl4pPr>
              <a:lvl5pPr marL="2057400" indent="-228600" eaLnBrk="0" hangingPunct="0">
                <a:defRPr sz="900">
                  <a:solidFill>
                    <a:schemeClr val="tx1"/>
                  </a:solidFill>
                  <a:latin typeface="Arial" charset="0"/>
                  <a:ea typeface="ＭＳ Ｐゴシック"/>
                  <a:cs typeface="ＭＳ Ｐゴシック"/>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a:cs typeface="ＭＳ Ｐゴシック"/>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a:cs typeface="ＭＳ Ｐゴシック"/>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a:cs typeface="ＭＳ Ｐゴシック"/>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a:cs typeface="ＭＳ Ｐゴシック"/>
                </a:defRPr>
              </a:lvl9pPr>
            </a:lstStyle>
            <a:p>
              <a:pPr eaLnBrk="1" hangingPunct="1">
                <a:buFont typeface="Wingdings" pitchFamily="2" charset="2"/>
                <a:buNone/>
              </a:pPr>
              <a:r>
                <a:rPr lang="en-US" sz="1200" dirty="0">
                  <a:latin typeface="Times New Roman" pitchFamily="18" charset="0"/>
                  <a:cs typeface="Times New Roman" pitchFamily="18" charset="0"/>
                </a:rPr>
                <a:t>s</a:t>
              </a:r>
              <a:r>
                <a:rPr lang="en-US" sz="1200" dirty="0" smtClean="0">
                  <a:latin typeface="Times New Roman" pitchFamily="18" charset="0"/>
                  <a:cs typeface="Times New Roman" pitchFamily="18" charset="0"/>
                </a:rPr>
                <a:t>creen </a:t>
              </a:r>
              <a:r>
                <a:rPr lang="en-US" sz="1200" dirty="0">
                  <a:latin typeface="Times New Roman" pitchFamily="18" charset="0"/>
                  <a:cs typeface="Times New Roman" pitchFamily="18" charset="0"/>
                </a:rPr>
                <a:t>m</a:t>
              </a:r>
              <a:r>
                <a:rPr lang="en-US" sz="1200" dirty="0" smtClean="0">
                  <a:latin typeface="Times New Roman" pitchFamily="18" charset="0"/>
                  <a:cs typeface="Times New Roman" pitchFamily="18" charset="0"/>
                </a:rPr>
                <a:t>over</a:t>
              </a:r>
              <a:endParaRPr lang="en-US" sz="1200" dirty="0">
                <a:latin typeface="Times New Roman" pitchFamily="18" charset="0"/>
                <a:cs typeface="Times New Roman" pitchFamily="18" charset="0"/>
              </a:endParaRPr>
            </a:p>
          </p:txBody>
        </p:sp>
        <p:sp>
          <p:nvSpPr>
            <p:cNvPr id="26" name="Textfeld 8"/>
            <p:cNvSpPr txBox="1">
              <a:spLocks noChangeArrowheads="1"/>
            </p:cNvSpPr>
            <p:nvPr/>
          </p:nvSpPr>
          <p:spPr bwMode="auto">
            <a:xfrm>
              <a:off x="1873250" y="1585913"/>
              <a:ext cx="12859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900">
                  <a:solidFill>
                    <a:schemeClr val="tx1"/>
                  </a:solidFill>
                  <a:latin typeface="Arial" charset="0"/>
                  <a:ea typeface="ＭＳ Ｐゴシック"/>
                  <a:cs typeface="ＭＳ Ｐゴシック"/>
                </a:defRPr>
              </a:lvl1pPr>
              <a:lvl2pPr marL="742950" indent="-285750" eaLnBrk="0" hangingPunct="0">
                <a:defRPr sz="900">
                  <a:solidFill>
                    <a:schemeClr val="tx1"/>
                  </a:solidFill>
                  <a:latin typeface="Arial" charset="0"/>
                  <a:ea typeface="ＭＳ Ｐゴシック"/>
                  <a:cs typeface="ＭＳ Ｐゴシック"/>
                </a:defRPr>
              </a:lvl2pPr>
              <a:lvl3pPr marL="1143000" indent="-228600" eaLnBrk="0" hangingPunct="0">
                <a:defRPr sz="900">
                  <a:solidFill>
                    <a:schemeClr val="tx1"/>
                  </a:solidFill>
                  <a:latin typeface="Arial" charset="0"/>
                  <a:ea typeface="ＭＳ Ｐゴシック"/>
                  <a:cs typeface="ＭＳ Ｐゴシック"/>
                </a:defRPr>
              </a:lvl3pPr>
              <a:lvl4pPr marL="1600200" indent="-228600" eaLnBrk="0" hangingPunct="0">
                <a:defRPr sz="900">
                  <a:solidFill>
                    <a:schemeClr val="tx1"/>
                  </a:solidFill>
                  <a:latin typeface="Arial" charset="0"/>
                  <a:ea typeface="ＭＳ Ｐゴシック"/>
                  <a:cs typeface="ＭＳ Ｐゴシック"/>
                </a:defRPr>
              </a:lvl4pPr>
              <a:lvl5pPr marL="2057400" indent="-228600" eaLnBrk="0" hangingPunct="0">
                <a:defRPr sz="900">
                  <a:solidFill>
                    <a:schemeClr val="tx1"/>
                  </a:solidFill>
                  <a:latin typeface="Arial" charset="0"/>
                  <a:ea typeface="ＭＳ Ｐゴシック"/>
                  <a:cs typeface="ＭＳ Ｐゴシック"/>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a:cs typeface="ＭＳ Ｐゴシック"/>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a:cs typeface="ＭＳ Ｐゴシック"/>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a:cs typeface="ＭＳ Ｐゴシック"/>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a:cs typeface="ＭＳ Ｐゴシック"/>
                </a:defRPr>
              </a:lvl9pPr>
            </a:lstStyle>
            <a:p>
              <a:pPr eaLnBrk="1" hangingPunct="1">
                <a:buFont typeface="Wingdings" pitchFamily="2" charset="2"/>
                <a:buNone/>
              </a:pPr>
              <a:r>
                <a:rPr lang="en-US" sz="1200" dirty="0">
                  <a:latin typeface="Times New Roman" pitchFamily="18" charset="0"/>
                  <a:cs typeface="Times New Roman" pitchFamily="18" charset="0"/>
                </a:rPr>
                <a:t>v</a:t>
              </a:r>
              <a:r>
                <a:rPr lang="en-US" sz="1200" dirty="0" smtClean="0">
                  <a:latin typeface="Times New Roman" pitchFamily="18" charset="0"/>
                  <a:cs typeface="Times New Roman" pitchFamily="18" charset="0"/>
                </a:rPr>
                <a:t>ert</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wire </a:t>
              </a:r>
              <a:r>
                <a:rPr lang="en-US" sz="1200" dirty="0">
                  <a:latin typeface="Times New Roman" pitchFamily="18" charset="0"/>
                  <a:cs typeface="Times New Roman" pitchFamily="18" charset="0"/>
                </a:rPr>
                <a:t>scanner</a:t>
              </a:r>
            </a:p>
          </p:txBody>
        </p:sp>
        <p:sp>
          <p:nvSpPr>
            <p:cNvPr id="27" name="Textfeld 9"/>
            <p:cNvSpPr txBox="1">
              <a:spLocks noChangeArrowheads="1"/>
            </p:cNvSpPr>
            <p:nvPr/>
          </p:nvSpPr>
          <p:spPr bwMode="auto">
            <a:xfrm>
              <a:off x="2268538" y="2565400"/>
              <a:ext cx="1242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900">
                  <a:solidFill>
                    <a:schemeClr val="tx1"/>
                  </a:solidFill>
                  <a:latin typeface="Arial" charset="0"/>
                  <a:ea typeface="ＭＳ Ｐゴシック"/>
                  <a:cs typeface="ＭＳ Ｐゴシック"/>
                </a:defRPr>
              </a:lvl1pPr>
              <a:lvl2pPr marL="742950" indent="-285750" eaLnBrk="0" hangingPunct="0">
                <a:defRPr sz="900">
                  <a:solidFill>
                    <a:schemeClr val="tx1"/>
                  </a:solidFill>
                  <a:latin typeface="Arial" charset="0"/>
                  <a:ea typeface="ＭＳ Ｐゴシック"/>
                  <a:cs typeface="ＭＳ Ｐゴシック"/>
                </a:defRPr>
              </a:lvl2pPr>
              <a:lvl3pPr marL="1143000" indent="-228600" eaLnBrk="0" hangingPunct="0">
                <a:defRPr sz="900">
                  <a:solidFill>
                    <a:schemeClr val="tx1"/>
                  </a:solidFill>
                  <a:latin typeface="Arial" charset="0"/>
                  <a:ea typeface="ＭＳ Ｐゴシック"/>
                  <a:cs typeface="ＭＳ Ｐゴシック"/>
                </a:defRPr>
              </a:lvl3pPr>
              <a:lvl4pPr marL="1600200" indent="-228600" eaLnBrk="0" hangingPunct="0">
                <a:defRPr sz="900">
                  <a:solidFill>
                    <a:schemeClr val="tx1"/>
                  </a:solidFill>
                  <a:latin typeface="Arial" charset="0"/>
                  <a:ea typeface="ＭＳ Ｐゴシック"/>
                  <a:cs typeface="ＭＳ Ｐゴシック"/>
                </a:defRPr>
              </a:lvl4pPr>
              <a:lvl5pPr marL="2057400" indent="-228600" eaLnBrk="0" hangingPunct="0">
                <a:defRPr sz="900">
                  <a:solidFill>
                    <a:schemeClr val="tx1"/>
                  </a:solidFill>
                  <a:latin typeface="Arial" charset="0"/>
                  <a:ea typeface="ＭＳ Ｐゴシック"/>
                  <a:cs typeface="ＭＳ Ｐゴシック"/>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a:cs typeface="ＭＳ Ｐゴシック"/>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a:cs typeface="ＭＳ Ｐゴシック"/>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a:cs typeface="ＭＳ Ｐゴシック"/>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a:cs typeface="ＭＳ Ｐゴシック"/>
                </a:defRPr>
              </a:lvl9pPr>
            </a:lstStyle>
            <a:p>
              <a:pPr eaLnBrk="1" hangingPunct="1">
                <a:buFont typeface="Wingdings" pitchFamily="2" charset="2"/>
                <a:buNone/>
              </a:pPr>
              <a:r>
                <a:rPr lang="en-US" sz="1200" dirty="0" smtClean="0">
                  <a:latin typeface="Times New Roman" pitchFamily="18" charset="0"/>
                  <a:cs typeface="Times New Roman" pitchFamily="18" charset="0"/>
                </a:rPr>
                <a:t>hor. </a:t>
              </a:r>
              <a:r>
                <a:rPr lang="en-US" sz="1200" dirty="0">
                  <a:latin typeface="Times New Roman" pitchFamily="18" charset="0"/>
                  <a:cs typeface="Times New Roman" pitchFamily="18" charset="0"/>
                </a:rPr>
                <a:t>w</a:t>
              </a:r>
              <a:r>
                <a:rPr lang="en-US" sz="1200" dirty="0" smtClean="0">
                  <a:latin typeface="Times New Roman" pitchFamily="18" charset="0"/>
                  <a:cs typeface="Times New Roman" pitchFamily="18" charset="0"/>
                </a:rPr>
                <a:t>ire scanner</a:t>
              </a:r>
              <a:endParaRPr lang="en-US" sz="1200" dirty="0">
                <a:latin typeface="Times New Roman" pitchFamily="18" charset="0"/>
                <a:cs typeface="Times New Roman" pitchFamily="18" charset="0"/>
              </a:endParaRPr>
            </a:p>
          </p:txBody>
        </p:sp>
        <p:cxnSp>
          <p:nvCxnSpPr>
            <p:cNvPr id="28" name="Gerade Verbindung mit Pfeil 4"/>
            <p:cNvCxnSpPr/>
            <p:nvPr/>
          </p:nvCxnSpPr>
          <p:spPr bwMode="auto">
            <a:xfrm flipV="1">
              <a:off x="266700" y="3584575"/>
              <a:ext cx="490538" cy="496888"/>
            </a:xfrm>
            <a:prstGeom prst="straightConnector1">
              <a:avLst/>
            </a:prstGeom>
            <a:noFill/>
            <a:ln w="28575"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9" name="Gerade Verbindung mit Pfeil 12"/>
            <p:cNvCxnSpPr/>
            <p:nvPr/>
          </p:nvCxnSpPr>
          <p:spPr bwMode="auto">
            <a:xfrm flipH="1">
              <a:off x="534988" y="3830638"/>
              <a:ext cx="244475" cy="503237"/>
            </a:xfrm>
            <a:prstGeom prst="straightConnector1">
              <a:avLst/>
            </a:prstGeom>
            <a:noFill/>
            <a:ln w="28575" cap="flat" cmpd="sng" algn="ctr">
              <a:solidFill>
                <a:srgbClr val="0070C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30" name="Textfeld 11"/>
            <p:cNvSpPr txBox="1">
              <a:spLocks noChangeArrowheads="1"/>
            </p:cNvSpPr>
            <p:nvPr/>
          </p:nvSpPr>
          <p:spPr bwMode="auto">
            <a:xfrm>
              <a:off x="600075" y="4064000"/>
              <a:ext cx="4683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900">
                  <a:solidFill>
                    <a:schemeClr val="tx1"/>
                  </a:solidFill>
                  <a:latin typeface="Arial" charset="0"/>
                  <a:ea typeface="ＭＳ Ｐゴシック"/>
                  <a:cs typeface="ＭＳ Ｐゴシック"/>
                </a:defRPr>
              </a:lvl1pPr>
              <a:lvl2pPr marL="742950" indent="-285750" eaLnBrk="0" hangingPunct="0">
                <a:defRPr sz="900">
                  <a:solidFill>
                    <a:schemeClr val="tx1"/>
                  </a:solidFill>
                  <a:latin typeface="Arial" charset="0"/>
                  <a:ea typeface="ＭＳ Ｐゴシック"/>
                  <a:cs typeface="ＭＳ Ｐゴシック"/>
                </a:defRPr>
              </a:lvl2pPr>
              <a:lvl3pPr marL="1143000" indent="-228600" eaLnBrk="0" hangingPunct="0">
                <a:defRPr sz="900">
                  <a:solidFill>
                    <a:schemeClr val="tx1"/>
                  </a:solidFill>
                  <a:latin typeface="Arial" charset="0"/>
                  <a:ea typeface="ＭＳ Ｐゴシック"/>
                  <a:cs typeface="ＭＳ Ｐゴシック"/>
                </a:defRPr>
              </a:lvl3pPr>
              <a:lvl4pPr marL="1600200" indent="-228600" eaLnBrk="0" hangingPunct="0">
                <a:defRPr sz="900">
                  <a:solidFill>
                    <a:schemeClr val="tx1"/>
                  </a:solidFill>
                  <a:latin typeface="Arial" charset="0"/>
                  <a:ea typeface="ＭＳ Ｐゴシック"/>
                  <a:cs typeface="ＭＳ Ｐゴシック"/>
                </a:defRPr>
              </a:lvl4pPr>
              <a:lvl5pPr marL="2057400" indent="-228600" eaLnBrk="0" hangingPunct="0">
                <a:defRPr sz="900">
                  <a:solidFill>
                    <a:schemeClr val="tx1"/>
                  </a:solidFill>
                  <a:latin typeface="Arial" charset="0"/>
                  <a:ea typeface="ＭＳ Ｐゴシック"/>
                  <a:cs typeface="ＭＳ Ｐゴシック"/>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a:cs typeface="ＭＳ Ｐゴシック"/>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a:cs typeface="ＭＳ Ｐゴシック"/>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a:cs typeface="ＭＳ Ｐゴシック"/>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a:cs typeface="ＭＳ Ｐゴシック"/>
                </a:defRPr>
              </a:lvl9pPr>
            </a:lstStyle>
            <a:p>
              <a:pPr eaLnBrk="1" hangingPunct="1">
                <a:buFont typeface="Wingdings" pitchFamily="2" charset="2"/>
                <a:buNone/>
              </a:pPr>
              <a:r>
                <a:rPr lang="en-US" sz="1200" dirty="0" smtClean="0">
                  <a:latin typeface="Times New Roman" pitchFamily="18" charset="0"/>
                  <a:cs typeface="Times New Roman" pitchFamily="18" charset="0"/>
                </a:rPr>
                <a:t>light</a:t>
              </a:r>
              <a:endParaRPr lang="en-US" sz="1200" dirty="0">
                <a:latin typeface="Times New Roman" pitchFamily="18" charset="0"/>
                <a:cs typeface="Times New Roman" pitchFamily="18" charset="0"/>
              </a:endParaRPr>
            </a:p>
          </p:txBody>
        </p:sp>
        <p:cxnSp>
          <p:nvCxnSpPr>
            <p:cNvPr id="31" name="Gerade Verbindung mit Pfeil 14"/>
            <p:cNvCxnSpPr>
              <a:stCxn id="26" idx="1"/>
            </p:cNvCxnSpPr>
            <p:nvPr/>
          </p:nvCxnSpPr>
          <p:spPr bwMode="auto">
            <a:xfrm flipH="1">
              <a:off x="1520826" y="1724413"/>
              <a:ext cx="352424" cy="93275"/>
            </a:xfrm>
            <a:prstGeom prst="straightConnector1">
              <a:avLst/>
            </a:prstGeom>
            <a:noFill/>
            <a:ln w="28575" cap="flat" cmpd="sng" algn="ctr">
              <a:solidFill>
                <a:schemeClr val="folHlink"/>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2" name="Gerade Verbindung mit Pfeil 19"/>
            <p:cNvCxnSpPr>
              <a:stCxn id="27" idx="1"/>
            </p:cNvCxnSpPr>
            <p:nvPr/>
          </p:nvCxnSpPr>
          <p:spPr bwMode="auto">
            <a:xfrm flipH="1">
              <a:off x="2084388" y="2703900"/>
              <a:ext cx="184150" cy="193288"/>
            </a:xfrm>
            <a:prstGeom prst="straightConnector1">
              <a:avLst/>
            </a:prstGeom>
            <a:noFill/>
            <a:ln w="28575" cap="flat" cmpd="sng" algn="ctr">
              <a:solidFill>
                <a:schemeClr val="folHlink"/>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3" name="Gerade Verbindung mit Pfeil 21"/>
            <p:cNvCxnSpPr>
              <a:stCxn id="25" idx="1"/>
            </p:cNvCxnSpPr>
            <p:nvPr/>
          </p:nvCxnSpPr>
          <p:spPr bwMode="auto">
            <a:xfrm flipH="1" flipV="1">
              <a:off x="2619376" y="3948113"/>
              <a:ext cx="244474" cy="24200"/>
            </a:xfrm>
            <a:prstGeom prst="straightConnector1">
              <a:avLst/>
            </a:prstGeom>
            <a:noFill/>
            <a:ln w="28575" cap="flat" cmpd="sng" algn="ctr">
              <a:solidFill>
                <a:schemeClr val="folHlink"/>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pic>
        <p:nvPicPr>
          <p:cNvPr id="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9776" y="4978400"/>
            <a:ext cx="2033977" cy="1051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descr="N:\4all\intern\WP17\Projekte_Diagnosekomponenten\WS\CAD-Bilder\Gabel+Draehte_13102010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752" y="5035409"/>
            <a:ext cx="1134004" cy="102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9230" y="2077084"/>
            <a:ext cx="4680345" cy="3014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Content Placeholder 3"/>
          <p:cNvSpPr>
            <a:spLocks noGrp="1"/>
          </p:cNvSpPr>
          <p:nvPr>
            <p:ph sz="half" idx="2"/>
          </p:nvPr>
        </p:nvSpPr>
        <p:spPr>
          <a:xfrm>
            <a:off x="4618038" y="977900"/>
            <a:ext cx="4346572" cy="5233080"/>
          </a:xfrm>
          <a:ln>
            <a:solidFill>
              <a:schemeClr val="accent1">
                <a:lumMod val="60000"/>
                <a:lumOff val="40000"/>
              </a:schemeClr>
            </a:solidFill>
          </a:ln>
        </p:spPr>
        <p:txBody>
          <a:bodyPr/>
          <a:lstStyle/>
          <a:p>
            <a:pPr marL="0" indent="0">
              <a:buNone/>
            </a:pPr>
            <a:r>
              <a:rPr lang="en-US" sz="1600" b="1" dirty="0" smtClean="0"/>
              <a:t>Wire Scanner</a:t>
            </a:r>
            <a:r>
              <a:rPr lang="en-US" sz="1200" b="1" dirty="0" smtClean="0"/>
              <a:t> (</a:t>
            </a:r>
            <a:r>
              <a:rPr lang="en-US" sz="1200" b="1" dirty="0" err="1" smtClean="0"/>
              <a:t>v</a:t>
            </a:r>
            <a:r>
              <a:rPr lang="en-US" sz="1200" b="1" baseline="-25000" dirty="0" err="1" smtClean="0"/>
              <a:t>max</a:t>
            </a:r>
            <a:r>
              <a:rPr lang="en-US" sz="1200" b="1" baseline="-25000" dirty="0" smtClean="0"/>
              <a:t> </a:t>
            </a:r>
            <a:r>
              <a:rPr lang="en-US" sz="1200" b="1" dirty="0" smtClean="0"/>
              <a:t>= 1m/s)  </a:t>
            </a:r>
            <a:r>
              <a:rPr lang="en-US" sz="1600" b="1" dirty="0" smtClean="0"/>
              <a:t>(12 pieces)</a:t>
            </a:r>
            <a:endParaRPr lang="en-US" sz="1600" b="1" dirty="0"/>
          </a:p>
        </p:txBody>
      </p:sp>
      <p:sp>
        <p:nvSpPr>
          <p:cNvPr id="39" name="Rectangle 38"/>
          <p:cNvSpPr/>
          <p:nvPr/>
        </p:nvSpPr>
        <p:spPr bwMode="auto">
          <a:xfrm>
            <a:off x="4697901" y="1056904"/>
            <a:ext cx="4091447" cy="514738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pic>
        <p:nvPicPr>
          <p:cNvPr id="4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487" y="3586534"/>
            <a:ext cx="367347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12"/>
          <p:cNvSpPr txBox="1">
            <a:spLocks noChangeArrowheads="1"/>
          </p:cNvSpPr>
          <p:nvPr/>
        </p:nvSpPr>
        <p:spPr bwMode="auto">
          <a:xfrm>
            <a:off x="166058" y="5450259"/>
            <a:ext cx="38859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900">
                <a:solidFill>
                  <a:schemeClr val="tx1"/>
                </a:solidFill>
                <a:latin typeface="Arial" charset="0"/>
                <a:ea typeface="ＭＳ Ｐゴシック" pitchFamily="112" charset="-128"/>
              </a:defRPr>
            </a:lvl1pPr>
            <a:lvl2pPr marL="742950" indent="-285750" eaLnBrk="0" hangingPunct="0">
              <a:defRPr sz="900">
                <a:solidFill>
                  <a:schemeClr val="tx1"/>
                </a:solidFill>
                <a:latin typeface="Arial" charset="0"/>
                <a:ea typeface="ＭＳ Ｐゴシック" pitchFamily="112" charset="-128"/>
              </a:defRPr>
            </a:lvl2pPr>
            <a:lvl3pPr marL="1143000" indent="-228600" eaLnBrk="0" hangingPunct="0">
              <a:defRPr sz="900">
                <a:solidFill>
                  <a:schemeClr val="tx1"/>
                </a:solidFill>
                <a:latin typeface="Arial" charset="0"/>
                <a:ea typeface="ＭＳ Ｐゴシック" pitchFamily="112" charset="-128"/>
              </a:defRPr>
            </a:lvl3pPr>
            <a:lvl4pPr marL="1600200" indent="-228600" eaLnBrk="0" hangingPunct="0">
              <a:defRPr sz="900">
                <a:solidFill>
                  <a:schemeClr val="tx1"/>
                </a:solidFill>
                <a:latin typeface="Arial" charset="0"/>
                <a:ea typeface="ＭＳ Ｐゴシック" pitchFamily="112" charset="-128"/>
              </a:defRPr>
            </a:lvl4pPr>
            <a:lvl5pPr marL="2057400" indent="-228600" eaLnBrk="0" hangingPunct="0">
              <a:defRPr sz="9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9pPr>
          </a:lstStyle>
          <a:p>
            <a:pPr eaLnBrk="1" hangingPunct="1">
              <a:spcBef>
                <a:spcPct val="0"/>
              </a:spcBef>
              <a:buClrTx/>
              <a:buFontTx/>
              <a:buNone/>
            </a:pPr>
            <a:r>
              <a:rPr lang="en-US" sz="1400" dirty="0" smtClean="0"/>
              <a:t>“Get </a:t>
            </a:r>
            <a:r>
              <a:rPr lang="en-US" sz="1400" dirty="0"/>
              <a:t>a sharp image of an entire plane</a:t>
            </a:r>
            <a:r>
              <a:rPr lang="en-US" sz="1400" dirty="0" smtClean="0"/>
              <a:t>, if </a:t>
            </a:r>
            <a:r>
              <a:rPr lang="en-US" sz="1400" dirty="0"/>
              <a:t>focus, image, and object plane cut in a </a:t>
            </a:r>
            <a:r>
              <a:rPr lang="en-US" sz="1400" dirty="0" smtClean="0"/>
              <a:t>single line</a:t>
            </a:r>
            <a:r>
              <a:rPr lang="de-DE" sz="1400" dirty="0" smtClean="0"/>
              <a:t>.“</a:t>
            </a:r>
            <a:endParaRPr lang="de-DE" sz="1400" dirty="0"/>
          </a:p>
        </p:txBody>
      </p:sp>
      <p:pic>
        <p:nvPicPr>
          <p:cNvPr id="4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091" y="1423832"/>
            <a:ext cx="2980014" cy="20630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2194656" y="1204505"/>
            <a:ext cx="739305" cy="584775"/>
          </a:xfrm>
          <a:prstGeom prst="rect">
            <a:avLst/>
          </a:prstGeom>
          <a:noFill/>
        </p:spPr>
        <p:txBody>
          <a:bodyPr wrap="none" rtlCol="0">
            <a:spAutoFit/>
          </a:bodyPr>
          <a:lstStyle/>
          <a:p>
            <a:endParaRPr lang="en-US" sz="1100" b="1" dirty="0" smtClean="0">
              <a:solidFill>
                <a:srgbClr val="009900"/>
              </a:solidFill>
            </a:endParaRPr>
          </a:p>
          <a:p>
            <a:endParaRPr lang="en-US" sz="1100" b="1" dirty="0" smtClean="0">
              <a:solidFill>
                <a:srgbClr val="009900"/>
              </a:solidFill>
            </a:endParaRPr>
          </a:p>
          <a:p>
            <a:r>
              <a:rPr lang="en-US" sz="1000" b="1" dirty="0" err="1" smtClean="0">
                <a:solidFill>
                  <a:srgbClr val="009900"/>
                </a:solidFill>
              </a:rPr>
              <a:t>LYSO:Ce</a:t>
            </a:r>
            <a:endParaRPr lang="en-US" sz="1000" b="1" dirty="0">
              <a:solidFill>
                <a:srgbClr val="009900"/>
              </a:solidFill>
            </a:endParaRPr>
          </a:p>
        </p:txBody>
      </p:sp>
      <p:grpSp>
        <p:nvGrpSpPr>
          <p:cNvPr id="51" name="Group 50"/>
          <p:cNvGrpSpPr/>
          <p:nvPr/>
        </p:nvGrpSpPr>
        <p:grpSpPr>
          <a:xfrm>
            <a:off x="166058" y="3557315"/>
            <a:ext cx="4036904" cy="2607641"/>
            <a:chOff x="454358" y="3500413"/>
            <a:chExt cx="3560598" cy="2671246"/>
          </a:xfrm>
        </p:grpSpPr>
        <p:pic>
          <p:nvPicPr>
            <p:cNvPr id="5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358" y="3500413"/>
              <a:ext cx="3560598" cy="2671246"/>
            </a:xfrm>
            <a:prstGeom prst="rect">
              <a:avLst/>
            </a:prstGeom>
            <a:solidFill>
              <a:schemeClr val="bg1"/>
            </a:solidFill>
            <a:ln>
              <a:noFill/>
            </a:ln>
            <a:effectLst/>
            <a:extLst/>
          </p:spPr>
        </p:pic>
        <p:sp>
          <p:nvSpPr>
            <p:cNvPr id="53" name="TextBox 52"/>
            <p:cNvSpPr txBox="1"/>
            <p:nvPr/>
          </p:nvSpPr>
          <p:spPr>
            <a:xfrm>
              <a:off x="2607733" y="4120444"/>
              <a:ext cx="763351" cy="307777"/>
            </a:xfrm>
            <a:prstGeom prst="rect">
              <a:avLst/>
            </a:prstGeom>
            <a:noFill/>
          </p:spPr>
          <p:txBody>
            <a:bodyPr wrap="none" rtlCol="0">
              <a:spAutoFit/>
            </a:bodyPr>
            <a:lstStyle/>
            <a:p>
              <a:r>
                <a:rPr lang="en-US" sz="1400" dirty="0" smtClean="0"/>
                <a:t>FLASH</a:t>
              </a:r>
              <a:endParaRPr lang="en-US" sz="1400" dirty="0"/>
            </a:p>
          </p:txBody>
        </p:sp>
      </p:grpSp>
      <p:pic>
        <p:nvPicPr>
          <p:cNvPr id="4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6217" y="3838962"/>
            <a:ext cx="2933334" cy="22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217" y="3894667"/>
            <a:ext cx="2933334" cy="22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4934" y="3846118"/>
            <a:ext cx="2933334" cy="22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Content Placeholder 3"/>
          <p:cNvSpPr>
            <a:spLocks noGrp="1"/>
          </p:cNvSpPr>
          <p:nvPr>
            <p:ph sz="half" idx="2"/>
          </p:nvPr>
        </p:nvSpPr>
        <p:spPr>
          <a:xfrm>
            <a:off x="166058" y="952504"/>
            <a:ext cx="4184650" cy="5295598"/>
          </a:xfrm>
          <a:ln>
            <a:solidFill>
              <a:schemeClr val="accent1">
                <a:lumMod val="60000"/>
                <a:lumOff val="40000"/>
              </a:schemeClr>
            </a:solidFill>
          </a:ln>
        </p:spPr>
        <p:txBody>
          <a:bodyPr/>
          <a:lstStyle/>
          <a:p>
            <a:pPr marL="0" indent="0">
              <a:buNone/>
            </a:pPr>
            <a:r>
              <a:rPr lang="en-US" sz="1600" b="1" dirty="0" err="1" smtClean="0"/>
              <a:t>Scint</a:t>
            </a:r>
            <a:r>
              <a:rPr lang="en-US" sz="1600" b="1" dirty="0" smtClean="0"/>
              <a:t>. Screen  (67 pieces)</a:t>
            </a:r>
            <a:endParaRPr lang="en-US" sz="1600" b="1" dirty="0"/>
          </a:p>
        </p:txBody>
      </p:sp>
      <p:pic>
        <p:nvPicPr>
          <p:cNvPr id="47" name="Picture 46" descr="Linhof_M679cs"/>
          <p:cNvPicPr>
            <a:picLocks noChangeAspect="1" noChangeArrowheads="1"/>
          </p:cNvPicPr>
          <p:nvPr/>
        </p:nvPicPr>
        <p:blipFill>
          <a:blip r:embed="rId12">
            <a:extLst>
              <a:ext uri="{28A0092B-C50C-407E-A947-70E740481C1C}">
                <a14:useLocalDpi xmlns:a14="http://schemas.microsoft.com/office/drawing/2010/main" val="0"/>
              </a:ext>
            </a:extLst>
          </a:blip>
          <a:srcRect b="10289"/>
          <a:stretch>
            <a:fillRect/>
          </a:stretch>
        </p:blipFill>
        <p:spPr bwMode="auto">
          <a:xfrm>
            <a:off x="3876105" y="5212758"/>
            <a:ext cx="823989" cy="99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08028" y="2387253"/>
            <a:ext cx="627095" cy="584775"/>
          </a:xfrm>
          <a:prstGeom prst="rect">
            <a:avLst/>
          </a:prstGeom>
          <a:noFill/>
        </p:spPr>
        <p:txBody>
          <a:bodyPr wrap="none" rtlCol="0">
            <a:spAutoFit/>
          </a:bodyPr>
          <a:lstStyle/>
          <a:p>
            <a:r>
              <a:rPr lang="en-US" dirty="0" smtClean="0"/>
              <a:t>Slow</a:t>
            </a:r>
          </a:p>
          <a:p>
            <a:r>
              <a:rPr lang="en-US" dirty="0" smtClean="0"/>
              <a:t>scan</a:t>
            </a:r>
            <a:endParaRPr lang="de-DE" dirty="0"/>
          </a:p>
        </p:txBody>
      </p:sp>
      <p:pic>
        <p:nvPicPr>
          <p:cNvPr id="5017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79230" y="2090520"/>
            <a:ext cx="4590441" cy="3063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783717" y="2276840"/>
            <a:ext cx="1074333" cy="338554"/>
          </a:xfrm>
          <a:prstGeom prst="rect">
            <a:avLst/>
          </a:prstGeom>
          <a:noFill/>
        </p:spPr>
        <p:txBody>
          <a:bodyPr wrap="none" rtlCol="0">
            <a:spAutoFit/>
          </a:bodyPr>
          <a:lstStyle/>
          <a:p>
            <a:r>
              <a:rPr lang="en-US" dirty="0" smtClean="0"/>
              <a:t>Fast scan</a:t>
            </a:r>
            <a:endParaRPr lang="de-DE" dirty="0"/>
          </a:p>
        </p:txBody>
      </p:sp>
    </p:spTree>
    <p:extLst>
      <p:ext uri="{BB962C8B-B14F-4D97-AF65-F5344CB8AC3E}">
        <p14:creationId xmlns:p14="http://schemas.microsoft.com/office/powerpoint/2010/main" val="298747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par>
                          <p:cTn id="27" fill="hold">
                            <p:stCondLst>
                              <p:cond delay="0"/>
                            </p:stCondLst>
                            <p:childTnLst>
                              <p:par>
                                <p:cTn id="28" presetID="1" presetClass="exit" presetSubtype="0" fill="hold" nodeType="afterEffect">
                                  <p:stCondLst>
                                    <p:cond delay="0"/>
                                  </p:stCondLst>
                                  <p:childTnLst>
                                    <p:set>
                                      <p:cBhvr>
                                        <p:cTn id="29" dur="1" fill="hold">
                                          <p:stCondLst>
                                            <p:cond delay="0"/>
                                          </p:stCondLst>
                                        </p:cTn>
                                        <p:tgtEl>
                                          <p:spTgt spid="4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01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XFEL specials</a:t>
            </a:r>
            <a:endParaRPr lang="de-DE"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2" y="980660"/>
            <a:ext cx="9144000" cy="4812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014422" y="811383"/>
            <a:ext cx="3504486" cy="338554"/>
          </a:xfrm>
          <a:prstGeom prst="rect">
            <a:avLst/>
          </a:prstGeom>
          <a:noFill/>
        </p:spPr>
        <p:txBody>
          <a:bodyPr wrap="none" rtlCol="0">
            <a:spAutoFit/>
          </a:bodyPr>
          <a:lstStyle/>
          <a:p>
            <a:r>
              <a:rPr lang="en-US" dirty="0" smtClean="0"/>
              <a:t>“OTR” is historical name for Screens</a:t>
            </a:r>
            <a:endParaRPr lang="de-DE" dirty="0"/>
          </a:p>
        </p:txBody>
      </p:sp>
    </p:spTree>
    <p:extLst>
      <p:ext uri="{BB962C8B-B14F-4D97-AF65-F5344CB8AC3E}">
        <p14:creationId xmlns:p14="http://schemas.microsoft.com/office/powerpoint/2010/main" val="25556944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XFEL </a:t>
            </a:r>
            <a:r>
              <a:rPr lang="en-US" dirty="0" smtClean="0"/>
              <a:t>specials: 1) Charging screens</a:t>
            </a:r>
            <a:endParaRPr lang="de-DE" dirty="0"/>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8" y="1412720"/>
            <a:ext cx="889635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1399" y="4082479"/>
            <a:ext cx="4699300" cy="1323439"/>
          </a:xfrm>
          <a:prstGeom prst="rect">
            <a:avLst/>
          </a:prstGeom>
          <a:noFill/>
        </p:spPr>
        <p:txBody>
          <a:bodyPr wrap="none" rtlCol="0">
            <a:spAutoFit/>
          </a:bodyPr>
          <a:lstStyle/>
          <a:p>
            <a:r>
              <a:rPr lang="en-US" dirty="0"/>
              <a:t>The screen charging effect affects the beam orbit </a:t>
            </a:r>
            <a:endParaRPr lang="en-US" dirty="0" smtClean="0"/>
          </a:p>
          <a:p>
            <a:r>
              <a:rPr lang="en-US" dirty="0" smtClean="0"/>
              <a:t>and </a:t>
            </a:r>
            <a:r>
              <a:rPr lang="en-US" dirty="0"/>
              <a:t>the SASE level as a </a:t>
            </a:r>
            <a:r>
              <a:rPr lang="en-US" dirty="0" smtClean="0"/>
              <a:t>consequence</a:t>
            </a:r>
          </a:p>
          <a:p>
            <a:endParaRPr lang="en-US" dirty="0"/>
          </a:p>
          <a:p>
            <a:pPr marL="285750" indent="-285750">
              <a:buFont typeface="Symbol" pitchFamily="18" charset="2"/>
              <a:buChar char="Þ"/>
            </a:pPr>
            <a:r>
              <a:rPr lang="en-US" dirty="0" smtClean="0"/>
              <a:t>Build new screens with conducting layer</a:t>
            </a:r>
          </a:p>
          <a:p>
            <a:r>
              <a:rPr lang="en-US" dirty="0" smtClean="0"/>
              <a:t> -&gt; solved</a:t>
            </a:r>
            <a:endParaRPr lang="de-DE" dirty="0"/>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3652" y="4005080"/>
            <a:ext cx="3467146" cy="2852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179390" y="4744198"/>
            <a:ext cx="4248590" cy="687342"/>
          </a:xfrm>
          <a:prstGeom prst="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grpSp>
        <p:nvGrpSpPr>
          <p:cNvPr id="9" name="Group 8"/>
          <p:cNvGrpSpPr/>
          <p:nvPr/>
        </p:nvGrpSpPr>
        <p:grpSpPr>
          <a:xfrm>
            <a:off x="5484304" y="786126"/>
            <a:ext cx="639919" cy="2060679"/>
            <a:chOff x="5484304" y="786126"/>
            <a:chExt cx="639919" cy="2060679"/>
          </a:xfrm>
        </p:grpSpPr>
        <p:sp>
          <p:nvSpPr>
            <p:cNvPr id="4" name="Rectangle 3"/>
            <p:cNvSpPr/>
            <p:nvPr/>
          </p:nvSpPr>
          <p:spPr bwMode="auto">
            <a:xfrm>
              <a:off x="5724160" y="1700760"/>
              <a:ext cx="45719" cy="114604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cxnSp>
          <p:nvCxnSpPr>
            <p:cNvPr id="7" name="Straight Connector 6"/>
            <p:cNvCxnSpPr/>
            <p:nvPr/>
          </p:nvCxnSpPr>
          <p:spPr bwMode="auto">
            <a:xfrm flipV="1">
              <a:off x="5747019" y="1124680"/>
              <a:ext cx="0" cy="5760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5484304" y="786126"/>
              <a:ext cx="639919" cy="338554"/>
            </a:xfrm>
            <a:prstGeom prst="rect">
              <a:avLst/>
            </a:prstGeom>
            <a:noFill/>
            <a:ln>
              <a:solidFill>
                <a:schemeClr val="tx1"/>
              </a:solidFill>
            </a:ln>
          </p:spPr>
          <p:txBody>
            <a:bodyPr wrap="none" rtlCol="0">
              <a:spAutoFit/>
            </a:bodyPr>
            <a:lstStyle/>
            <a:p>
              <a:r>
                <a:rPr lang="en-US" dirty="0" smtClean="0"/>
                <a:t>GND</a:t>
              </a:r>
              <a:endParaRPr lang="de-DE" dirty="0"/>
            </a:p>
          </p:txBody>
        </p:sp>
      </p:grpSp>
    </p:spTree>
    <p:extLst>
      <p:ext uri="{BB962C8B-B14F-4D97-AF65-F5344CB8AC3E}">
        <p14:creationId xmlns:p14="http://schemas.microsoft.com/office/powerpoint/2010/main" val="388167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XFEL </a:t>
            </a:r>
            <a:r>
              <a:rPr lang="en-US" dirty="0" smtClean="0"/>
              <a:t>specials: 2) Quenching screens</a:t>
            </a:r>
            <a:endParaRPr lang="de-DE"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650"/>
            <a:ext cx="9144000" cy="2391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00" y="3607447"/>
            <a:ext cx="6315075"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9390" y="3607447"/>
            <a:ext cx="1680268" cy="1323439"/>
          </a:xfrm>
          <a:prstGeom prst="rect">
            <a:avLst/>
          </a:prstGeom>
          <a:noFill/>
        </p:spPr>
        <p:txBody>
          <a:bodyPr wrap="none" rtlCol="0">
            <a:spAutoFit/>
          </a:bodyPr>
          <a:lstStyle/>
          <a:p>
            <a:r>
              <a:rPr lang="en-US" dirty="0" smtClean="0"/>
              <a:t>Observation:</a:t>
            </a:r>
          </a:p>
          <a:p>
            <a:r>
              <a:rPr lang="en-US" dirty="0" smtClean="0"/>
              <a:t>“smoke rings”</a:t>
            </a:r>
          </a:p>
          <a:p>
            <a:r>
              <a:rPr lang="en-US" dirty="0" smtClean="0"/>
              <a:t>at </a:t>
            </a:r>
            <a:r>
              <a:rPr lang="en-US" b="1" dirty="0" smtClean="0"/>
              <a:t>high density </a:t>
            </a:r>
          </a:p>
          <a:p>
            <a:r>
              <a:rPr lang="en-US" dirty="0" smtClean="0"/>
              <a:t>Beams </a:t>
            </a:r>
          </a:p>
          <a:p>
            <a:r>
              <a:rPr lang="en-US" dirty="0" smtClean="0"/>
              <a:t>(no COTR!)</a:t>
            </a:r>
            <a:endParaRPr lang="de-DE" dirty="0"/>
          </a:p>
        </p:txBody>
      </p:sp>
    </p:spTree>
    <p:extLst>
      <p:ext uri="{BB962C8B-B14F-4D97-AF65-F5344CB8AC3E}">
        <p14:creationId xmlns:p14="http://schemas.microsoft.com/office/powerpoint/2010/main" val="8648256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XFEL </a:t>
            </a:r>
            <a:r>
              <a:rPr lang="en-US" dirty="0" smtClean="0"/>
              <a:t>specials: 2) Quenching </a:t>
            </a:r>
            <a:r>
              <a:rPr lang="en-US" dirty="0"/>
              <a:t>screens</a:t>
            </a:r>
            <a:endParaRPr lang="de-DE" dirty="0"/>
          </a:p>
        </p:txBody>
      </p:sp>
      <p:pic>
        <p:nvPicPr>
          <p:cNvPr id="4915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23410" y="908650"/>
            <a:ext cx="8301880" cy="1035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bwMode="auto">
          <a:xfrm>
            <a:off x="7092350" y="1124680"/>
            <a:ext cx="1656230" cy="72010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509" y="2780910"/>
            <a:ext cx="7026867" cy="336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79614" y="2052116"/>
            <a:ext cx="8137130" cy="584775"/>
          </a:xfrm>
          <a:prstGeom prst="rect">
            <a:avLst/>
          </a:prstGeom>
          <a:noFill/>
          <a:ln>
            <a:solidFill>
              <a:srgbClr val="FF0000"/>
            </a:solidFill>
          </a:ln>
        </p:spPr>
        <p:txBody>
          <a:bodyPr wrap="square" rtlCol="0">
            <a:spAutoFit/>
          </a:bodyPr>
          <a:lstStyle/>
          <a:p>
            <a:r>
              <a:rPr lang="en-US" dirty="0" smtClean="0"/>
              <a:t>New screen material GGAG (</a:t>
            </a:r>
            <a:r>
              <a:rPr lang="de-DE" dirty="0" err="1"/>
              <a:t>gallium</a:t>
            </a:r>
            <a:r>
              <a:rPr lang="de-DE" dirty="0"/>
              <a:t> </a:t>
            </a:r>
            <a:r>
              <a:rPr lang="de-DE" dirty="0" err="1"/>
              <a:t>gadolinium</a:t>
            </a:r>
            <a:r>
              <a:rPr lang="de-DE" dirty="0"/>
              <a:t> </a:t>
            </a:r>
            <a:r>
              <a:rPr lang="de-DE" dirty="0" err="1"/>
              <a:t>aluminium</a:t>
            </a:r>
            <a:r>
              <a:rPr lang="de-DE" dirty="0"/>
              <a:t> </a:t>
            </a:r>
            <a:r>
              <a:rPr lang="de-DE" dirty="0" smtClean="0"/>
              <a:t>garnet) </a:t>
            </a:r>
            <a:r>
              <a:rPr lang="en-US" dirty="0" smtClean="0"/>
              <a:t>solved the problem! Now very good agreement with wire scanners down to </a:t>
            </a:r>
            <a:r>
              <a:rPr lang="en-US" dirty="0" smtClean="0">
                <a:latin typeface="Symbol" panose="05050102010706020507" pitchFamily="18" charset="2"/>
              </a:rPr>
              <a:t>s</a:t>
            </a:r>
            <a:r>
              <a:rPr lang="en-US" dirty="0" smtClean="0"/>
              <a:t> = 10 </a:t>
            </a:r>
            <a:r>
              <a:rPr lang="en-US" dirty="0" smtClean="0">
                <a:latin typeface="Symbol" panose="05050102010706020507" pitchFamily="18" charset="2"/>
              </a:rPr>
              <a:t>m</a:t>
            </a:r>
            <a:r>
              <a:rPr lang="en-US" dirty="0" smtClean="0"/>
              <a:t>m.</a:t>
            </a:r>
            <a:endParaRPr lang="de-DE" dirty="0"/>
          </a:p>
        </p:txBody>
      </p:sp>
    </p:spTree>
    <p:extLst>
      <p:ext uri="{BB962C8B-B14F-4D97-AF65-F5344CB8AC3E}">
        <p14:creationId xmlns:p14="http://schemas.microsoft.com/office/powerpoint/2010/main" val="21669772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Bunch length; devices</a:t>
            </a:r>
            <a:endParaRPr lang="en-US" dirty="0"/>
          </a:p>
        </p:txBody>
      </p:sp>
      <p:sp>
        <p:nvSpPr>
          <p:cNvPr id="3" name="Content Placeholder 2"/>
          <p:cNvSpPr>
            <a:spLocks noGrp="1"/>
          </p:cNvSpPr>
          <p:nvPr>
            <p:ph sz="half" idx="1"/>
          </p:nvPr>
        </p:nvSpPr>
        <p:spPr>
          <a:ln>
            <a:solidFill>
              <a:schemeClr val="accent1">
                <a:lumMod val="60000"/>
                <a:lumOff val="40000"/>
              </a:schemeClr>
            </a:solidFill>
          </a:ln>
        </p:spPr>
        <p:txBody>
          <a:bodyPr/>
          <a:lstStyle/>
          <a:p>
            <a:pPr marL="0" indent="0">
              <a:spcAft>
                <a:spcPts val="600"/>
              </a:spcAft>
              <a:buNone/>
            </a:pPr>
            <a:r>
              <a:rPr lang="en-US" sz="1600" b="1" dirty="0" smtClean="0"/>
              <a:t>PETRA III: req. resolution ≈ 2 </a:t>
            </a:r>
            <a:r>
              <a:rPr lang="en-US" sz="1600" b="1" dirty="0" err="1" smtClean="0"/>
              <a:t>ps</a:t>
            </a:r>
            <a:endParaRPr lang="en-US" sz="1600" b="1" dirty="0" smtClean="0"/>
          </a:p>
          <a:p>
            <a:pPr marL="0" indent="0">
              <a:spcAft>
                <a:spcPts val="600"/>
              </a:spcAft>
              <a:buNone/>
            </a:pPr>
            <a:endParaRPr lang="en-US" sz="1600" b="1" dirty="0" smtClean="0"/>
          </a:p>
          <a:p>
            <a:r>
              <a:rPr lang="en-US" sz="2000" dirty="0" smtClean="0"/>
              <a:t>Optical Streak Camera</a:t>
            </a:r>
          </a:p>
          <a:p>
            <a:r>
              <a:rPr lang="en-US" sz="2000" dirty="0" smtClean="0">
                <a:solidFill>
                  <a:schemeClr val="bg1">
                    <a:lumMod val="65000"/>
                  </a:schemeClr>
                </a:solidFill>
              </a:rPr>
              <a:t>Fast Photodiodes</a:t>
            </a:r>
          </a:p>
          <a:p>
            <a:r>
              <a:rPr lang="en-US" sz="2000" dirty="0" smtClean="0">
                <a:solidFill>
                  <a:schemeClr val="bg1">
                    <a:lumMod val="65000"/>
                  </a:schemeClr>
                </a:solidFill>
              </a:rPr>
              <a:t>Incoherent spectral analysis</a:t>
            </a:r>
          </a:p>
          <a:p>
            <a:r>
              <a:rPr lang="en-US" sz="2000" dirty="0" smtClean="0">
                <a:solidFill>
                  <a:schemeClr val="bg1">
                    <a:lumMod val="75000"/>
                  </a:schemeClr>
                </a:solidFill>
              </a:rPr>
              <a:t>At low </a:t>
            </a:r>
            <a:r>
              <a:rPr lang="en-US" sz="2000" b="1" dirty="0" smtClean="0">
                <a:solidFill>
                  <a:schemeClr val="bg1">
                    <a:lumMod val="75000"/>
                  </a:schemeClr>
                </a:solidFill>
                <a:latin typeface="Symbol" panose="05050102010706020507" pitchFamily="18" charset="2"/>
              </a:rPr>
              <a:t>a</a:t>
            </a:r>
            <a:r>
              <a:rPr lang="en-US" sz="2000" dirty="0" smtClean="0">
                <a:solidFill>
                  <a:schemeClr val="bg1">
                    <a:lumMod val="75000"/>
                  </a:schemeClr>
                </a:solidFill>
              </a:rPr>
              <a:t> Optics: </a:t>
            </a:r>
          </a:p>
          <a:p>
            <a:pPr lvl="1"/>
            <a:r>
              <a:rPr lang="en-US" sz="1600" dirty="0" smtClean="0">
                <a:solidFill>
                  <a:schemeClr val="bg1">
                    <a:lumMod val="75000"/>
                  </a:schemeClr>
                </a:solidFill>
              </a:rPr>
              <a:t>Electro-Optical Sampling</a:t>
            </a:r>
          </a:p>
          <a:p>
            <a:pPr lvl="1"/>
            <a:r>
              <a:rPr lang="en-US" sz="1600" dirty="0" smtClean="0">
                <a:solidFill>
                  <a:schemeClr val="bg1">
                    <a:lumMod val="75000"/>
                  </a:schemeClr>
                </a:solidFill>
              </a:rPr>
              <a:t>Coherent SR, </a:t>
            </a:r>
          </a:p>
          <a:p>
            <a:pPr lvl="1"/>
            <a:r>
              <a:rPr lang="en-US" sz="1600" dirty="0" smtClean="0">
                <a:solidFill>
                  <a:schemeClr val="bg1">
                    <a:lumMod val="75000"/>
                  </a:schemeClr>
                </a:solidFill>
              </a:rPr>
              <a:t>…</a:t>
            </a:r>
            <a:endParaRPr lang="en-US" sz="1600" dirty="0">
              <a:solidFill>
                <a:schemeClr val="bg1">
                  <a:lumMod val="75000"/>
                </a:schemeClr>
              </a:solidFill>
            </a:endParaRPr>
          </a:p>
          <a:p>
            <a:r>
              <a:rPr lang="en-US" dirty="0" smtClean="0"/>
              <a:t> </a:t>
            </a:r>
            <a:r>
              <a:rPr lang="en-US" dirty="0" smtClean="0">
                <a:solidFill>
                  <a:schemeClr val="bg1">
                    <a:lumMod val="75000"/>
                  </a:schemeClr>
                </a:solidFill>
              </a:rPr>
              <a:t>…</a:t>
            </a:r>
          </a:p>
          <a:p>
            <a:endParaRPr lang="en-US" dirty="0"/>
          </a:p>
        </p:txBody>
      </p:sp>
      <p:sp>
        <p:nvSpPr>
          <p:cNvPr id="4" name="Content Placeholder 3"/>
          <p:cNvSpPr>
            <a:spLocks noGrp="1"/>
          </p:cNvSpPr>
          <p:nvPr>
            <p:ph sz="half" idx="2"/>
          </p:nvPr>
        </p:nvSpPr>
        <p:spPr>
          <a:xfrm>
            <a:off x="4618038" y="977900"/>
            <a:ext cx="4346572" cy="4792663"/>
          </a:xfrm>
          <a:ln>
            <a:solidFill>
              <a:schemeClr val="accent1">
                <a:lumMod val="60000"/>
                <a:lumOff val="40000"/>
              </a:schemeClr>
            </a:solidFill>
          </a:ln>
        </p:spPr>
        <p:txBody>
          <a:bodyPr/>
          <a:lstStyle/>
          <a:p>
            <a:pPr marL="0" indent="0">
              <a:spcAft>
                <a:spcPts val="600"/>
              </a:spcAft>
              <a:buNone/>
            </a:pPr>
            <a:r>
              <a:rPr lang="en-US" sz="1600" b="1" dirty="0" smtClean="0"/>
              <a:t>XFEL: req. resolution &lt; 20 </a:t>
            </a:r>
            <a:r>
              <a:rPr lang="en-US" sz="1600" b="1" dirty="0" err="1" smtClean="0"/>
              <a:t>fs</a:t>
            </a:r>
            <a:endParaRPr lang="en-US" sz="1600" b="1" dirty="0" smtClean="0"/>
          </a:p>
          <a:p>
            <a:pPr marL="0" indent="0">
              <a:spcAft>
                <a:spcPts val="600"/>
              </a:spcAft>
              <a:buNone/>
            </a:pPr>
            <a:endParaRPr lang="en-US" sz="1600" b="1" dirty="0" smtClean="0"/>
          </a:p>
          <a:p>
            <a:r>
              <a:rPr lang="en-US" sz="2000" dirty="0" smtClean="0"/>
              <a:t>Transverse Deflecting Structure TDS (Intra Beam </a:t>
            </a:r>
            <a:r>
              <a:rPr lang="en-US" sz="2000" dirty="0"/>
              <a:t>S</a:t>
            </a:r>
            <a:r>
              <a:rPr lang="en-US" sz="2000" dirty="0" smtClean="0"/>
              <a:t>treak Camera)</a:t>
            </a:r>
          </a:p>
          <a:p>
            <a:r>
              <a:rPr lang="en-US" sz="2000" dirty="0" smtClean="0">
                <a:solidFill>
                  <a:schemeClr val="bg1">
                    <a:lumMod val="75000"/>
                  </a:schemeClr>
                </a:solidFill>
              </a:rPr>
              <a:t>Electro- Optical Sampling</a:t>
            </a:r>
          </a:p>
          <a:p>
            <a:r>
              <a:rPr lang="en-US" sz="2000" dirty="0" smtClean="0">
                <a:solidFill>
                  <a:schemeClr val="bg1">
                    <a:lumMod val="75000"/>
                  </a:schemeClr>
                </a:solidFill>
              </a:rPr>
              <a:t>Coherent Radiation</a:t>
            </a:r>
          </a:p>
          <a:p>
            <a:r>
              <a:rPr lang="en-US" sz="2000" dirty="0" smtClean="0">
                <a:solidFill>
                  <a:schemeClr val="bg1">
                    <a:lumMod val="75000"/>
                  </a:schemeClr>
                </a:solidFill>
              </a:rPr>
              <a:t>Optical Replica</a:t>
            </a:r>
          </a:p>
          <a:p>
            <a:r>
              <a:rPr lang="en-US" sz="2000" dirty="0" smtClean="0">
                <a:solidFill>
                  <a:schemeClr val="bg1">
                    <a:lumMod val="75000"/>
                  </a:schemeClr>
                </a:solidFill>
              </a:rPr>
              <a:t>…</a:t>
            </a:r>
            <a:endParaRPr lang="en-US" sz="2000" dirty="0">
              <a:solidFill>
                <a:schemeClr val="bg1">
                  <a:lumMod val="75000"/>
                </a:schemeClr>
              </a:solidFill>
            </a:endParaRPr>
          </a:p>
          <a:p>
            <a:endParaRPr lang="en-US" dirty="0" smtClean="0"/>
          </a:p>
          <a:p>
            <a:endParaRPr lang="en-US" dirty="0"/>
          </a:p>
        </p:txBody>
      </p:sp>
    </p:spTree>
    <p:extLst>
      <p:ext uri="{BB962C8B-B14F-4D97-AF65-F5344CB8AC3E}">
        <p14:creationId xmlns:p14="http://schemas.microsoft.com/office/powerpoint/2010/main" val="41390791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0"/>
            <a:ext cx="7905750"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9" y="4797425"/>
            <a:ext cx="5544432" cy="1963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24" name="Rectangle 8"/>
          <p:cNvSpPr>
            <a:spLocks noChangeArrowheads="1"/>
          </p:cNvSpPr>
          <p:nvPr/>
        </p:nvSpPr>
        <p:spPr bwMode="auto">
          <a:xfrm>
            <a:off x="539750" y="2708275"/>
            <a:ext cx="2160588" cy="1081088"/>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62825" name="Text Box 9"/>
          <p:cNvSpPr txBox="1">
            <a:spLocks noChangeArrowheads="1"/>
          </p:cNvSpPr>
          <p:nvPr/>
        </p:nvSpPr>
        <p:spPr bwMode="auto">
          <a:xfrm>
            <a:off x="332315" y="3789363"/>
            <a:ext cx="2771775" cy="2290762"/>
          </a:xfrm>
          <a:prstGeom prst="rect">
            <a:avLst/>
          </a:prstGeom>
          <a:solidFill>
            <a:schemeClr val="bg1"/>
          </a:solidFill>
          <a:ln w="317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de-DE" b="0"/>
              <a:t>The discovery of the gluon, the carrier particle of the strong nuclear force, in 1979 is counted as one of PETRAs biggest successes.</a:t>
            </a:r>
          </a:p>
          <a:p>
            <a:endParaRPr lang="en-US" altLang="de-DE" sz="1600" b="0"/>
          </a:p>
          <a:p>
            <a:r>
              <a:rPr lang="en-US" altLang="de-DE" b="0"/>
              <a:t>23.3 GeV / beam!!!</a:t>
            </a:r>
            <a:endParaRPr lang="de-DE" altLang="de-DE" sz="1600" b="0"/>
          </a:p>
        </p:txBody>
      </p:sp>
      <p:sp>
        <p:nvSpPr>
          <p:cNvPr id="162823" name="Line 7"/>
          <p:cNvSpPr>
            <a:spLocks noChangeShapeType="1"/>
          </p:cNvSpPr>
          <p:nvPr/>
        </p:nvSpPr>
        <p:spPr bwMode="auto">
          <a:xfrm>
            <a:off x="2484438" y="5949950"/>
            <a:ext cx="647700" cy="7191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28314161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00" y="116540"/>
            <a:ext cx="8520113" cy="544512"/>
          </a:xfrm>
        </p:spPr>
        <p:txBody>
          <a:bodyPr/>
          <a:lstStyle/>
          <a:p>
            <a:r>
              <a:rPr lang="en-US" dirty="0" smtClean="0"/>
              <a:t>PETRA III: Bunch length, Streak Camera</a:t>
            </a:r>
            <a:endParaRPr lang="en-US" dirty="0"/>
          </a:p>
        </p:txBody>
      </p:sp>
      <p:sp>
        <p:nvSpPr>
          <p:cNvPr id="3" name="Content Placeholder 2"/>
          <p:cNvSpPr>
            <a:spLocks noGrp="1"/>
          </p:cNvSpPr>
          <p:nvPr>
            <p:ph sz="half" idx="1"/>
          </p:nvPr>
        </p:nvSpPr>
        <p:spPr>
          <a:xfrm>
            <a:off x="282575" y="977900"/>
            <a:ext cx="8609905" cy="5187480"/>
          </a:xfrm>
          <a:ln>
            <a:solidFill>
              <a:schemeClr val="accent1">
                <a:lumMod val="60000"/>
                <a:lumOff val="40000"/>
              </a:schemeClr>
            </a:solidFill>
          </a:ln>
        </p:spPr>
        <p:txBody>
          <a:bodyPr/>
          <a:lstStyle/>
          <a:p>
            <a:pPr marL="0" indent="0">
              <a:buNone/>
            </a:pPr>
            <a:r>
              <a:rPr lang="en-US" sz="2400" dirty="0" smtClean="0"/>
              <a:t>Optical Streak Camera</a:t>
            </a:r>
          </a:p>
          <a:p>
            <a:endParaRPr lang="en-US" dirty="0"/>
          </a:p>
          <a:p>
            <a:endParaRPr lang="en-US" dirty="0" smtClean="0"/>
          </a:p>
          <a:p>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284" y="2204830"/>
            <a:ext cx="6671183" cy="1951478"/>
          </a:xfrm>
          <a:prstGeom prst="rect">
            <a:avLst/>
          </a:prstGeom>
        </p:spPr>
      </p:pic>
      <p:sp>
        <p:nvSpPr>
          <p:cNvPr id="7" name="Text Box 18"/>
          <p:cNvSpPr txBox="1">
            <a:spLocks noChangeArrowheads="1"/>
          </p:cNvSpPr>
          <p:nvPr/>
        </p:nvSpPr>
        <p:spPr bwMode="auto">
          <a:xfrm>
            <a:off x="251400" y="1484730"/>
            <a:ext cx="86412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Blip>
                <a:blip r:embed="rId3"/>
              </a:buBlip>
            </a:pPr>
            <a:r>
              <a:rPr lang="en-US" dirty="0" smtClean="0">
                <a:latin typeface="Times New Roman" pitchFamily="18" charset="0"/>
                <a:cs typeface="Times New Roman" pitchFamily="18" charset="0"/>
              </a:rPr>
              <a:t>  </a:t>
            </a:r>
            <a:r>
              <a:rPr lang="en-US" dirty="0" smtClean="0">
                <a:solidFill>
                  <a:schemeClr val="accent6">
                    <a:lumMod val="75000"/>
                  </a:schemeClr>
                </a:solidFill>
                <a:latin typeface="Times New Roman" pitchFamily="18" charset="0"/>
                <a:cs typeface="Times New Roman" pitchFamily="18" charset="0"/>
              </a:rPr>
              <a:t>generation of visible light (Cherenkov radiation, OTR, </a:t>
            </a:r>
            <a:r>
              <a:rPr lang="en-US" u="sng" dirty="0" smtClean="0">
                <a:solidFill>
                  <a:schemeClr val="accent6">
                    <a:lumMod val="75000"/>
                  </a:schemeClr>
                </a:solidFill>
                <a:latin typeface="Times New Roman" pitchFamily="18" charset="0"/>
                <a:cs typeface="Times New Roman" pitchFamily="18" charset="0"/>
              </a:rPr>
              <a:t>synchrotron radiation</a:t>
            </a:r>
            <a:r>
              <a:rPr lang="en-US" dirty="0" smtClean="0">
                <a:solidFill>
                  <a:schemeClr val="accent6">
                    <a:lumMod val="75000"/>
                  </a:schemeClr>
                </a:solidFill>
                <a:latin typeface="Times New Roman" pitchFamily="18" charset="0"/>
                <a:cs typeface="Times New Roman" pitchFamily="18" charset="0"/>
              </a:rPr>
              <a:t>) in instantaneous process  </a:t>
            </a:r>
            <a:r>
              <a:rPr lang="en-US" dirty="0" smtClean="0">
                <a:latin typeface="Times New Roman" pitchFamily="18" charset="0"/>
                <a:cs typeface="Times New Roman" pitchFamily="18" charset="0"/>
              </a:rPr>
              <a:t>→   assumption that light distribution represents bunch distribution</a:t>
            </a:r>
          </a:p>
          <a:p>
            <a:endParaRPr lang="de-DE" sz="1400" dirty="0">
              <a:solidFill>
                <a:schemeClr val="accent2"/>
              </a:solidFill>
              <a:latin typeface="Times New Roman" pitchFamily="18" charset="0"/>
              <a:cs typeface="Times New Roman" pitchFamily="18" charset="0"/>
            </a:endParaRPr>
          </a:p>
          <a:p>
            <a:endParaRPr lang="de-DE" sz="1400" dirty="0" smtClean="0">
              <a:solidFill>
                <a:schemeClr val="accent2"/>
              </a:solidFill>
              <a:latin typeface="Times New Roman" pitchFamily="18" charset="0"/>
              <a:cs typeface="Times New Roman" pitchFamily="18" charset="0"/>
            </a:endParaRPr>
          </a:p>
          <a:p>
            <a:endParaRPr lang="de-DE" sz="1400" dirty="0">
              <a:solidFill>
                <a:schemeClr val="accent2"/>
              </a:solidFill>
              <a:latin typeface="Times New Roman" pitchFamily="18" charset="0"/>
              <a:cs typeface="Times New Roman" pitchFamily="18" charset="0"/>
            </a:endParaRPr>
          </a:p>
          <a:p>
            <a:endParaRPr lang="de-DE" sz="1400" dirty="0" smtClean="0">
              <a:solidFill>
                <a:schemeClr val="accent2"/>
              </a:solidFill>
              <a:latin typeface="Times New Roman" pitchFamily="18" charset="0"/>
              <a:cs typeface="Times New Roman" pitchFamily="18" charset="0"/>
            </a:endParaRPr>
          </a:p>
          <a:p>
            <a:endParaRPr lang="de-DE" sz="1400" dirty="0">
              <a:solidFill>
                <a:schemeClr val="accent2"/>
              </a:solidFill>
              <a:latin typeface="Times New Roman" pitchFamily="18" charset="0"/>
              <a:cs typeface="Times New Roman" pitchFamily="18" charset="0"/>
            </a:endParaRPr>
          </a:p>
          <a:p>
            <a:endParaRPr lang="de-DE" sz="1400" dirty="0" smtClean="0">
              <a:solidFill>
                <a:schemeClr val="accent2"/>
              </a:solidFill>
              <a:latin typeface="Times New Roman" pitchFamily="18" charset="0"/>
              <a:cs typeface="Times New Roman" pitchFamily="18" charset="0"/>
            </a:endParaRPr>
          </a:p>
          <a:p>
            <a:pPr>
              <a:buFontTx/>
              <a:buBlip>
                <a:blip r:embed="rId3"/>
              </a:buBlip>
            </a:pPr>
            <a:r>
              <a:rPr lang="de-DE" sz="1400" dirty="0">
                <a:solidFill>
                  <a:schemeClr val="accent2"/>
                </a:solidFill>
                <a:latin typeface="Times New Roman" pitchFamily="18" charset="0"/>
                <a:cs typeface="Times New Roman" pitchFamily="18" charset="0"/>
              </a:rPr>
              <a:t> </a:t>
            </a:r>
            <a:r>
              <a:rPr lang="de-DE" sz="1400" dirty="0" smtClean="0">
                <a:solidFill>
                  <a:schemeClr val="accent2"/>
                </a:solidFill>
                <a:latin typeface="Times New Roman" pitchFamily="18" charset="0"/>
                <a:cs typeface="Times New Roman" pitchFamily="18" charset="0"/>
              </a:rPr>
              <a:t> </a:t>
            </a:r>
          </a:p>
          <a:p>
            <a:pPr>
              <a:buFontTx/>
              <a:buBlip>
                <a:blip r:embed="rId3"/>
              </a:buBlip>
            </a:pPr>
            <a:endParaRPr lang="de-DE" sz="1400" dirty="0">
              <a:solidFill>
                <a:schemeClr val="accent2"/>
              </a:solidFill>
              <a:latin typeface="Times New Roman" pitchFamily="18" charset="0"/>
              <a:cs typeface="Times New Roman" pitchFamily="18" charset="0"/>
            </a:endParaRPr>
          </a:p>
          <a:p>
            <a:pPr>
              <a:buFontTx/>
              <a:buBlip>
                <a:blip r:embed="rId3"/>
              </a:buBlip>
            </a:pPr>
            <a:endParaRPr lang="de-DE" sz="1400" dirty="0" smtClean="0">
              <a:solidFill>
                <a:schemeClr val="accent2"/>
              </a:solidFill>
              <a:latin typeface="Times New Roman" pitchFamily="18" charset="0"/>
              <a:cs typeface="Times New Roman" pitchFamily="18" charset="0"/>
            </a:endParaRPr>
          </a:p>
          <a:p>
            <a:pPr>
              <a:buFontTx/>
              <a:buBlip>
                <a:blip r:embed="rId3"/>
              </a:buBlip>
            </a:pPr>
            <a:endParaRPr lang="de-DE" sz="1400" dirty="0">
              <a:solidFill>
                <a:schemeClr val="accent2"/>
              </a:solidFill>
              <a:latin typeface="Times New Roman" pitchFamily="18" charset="0"/>
              <a:cs typeface="Times New Roman" pitchFamily="18" charset="0"/>
            </a:endParaRPr>
          </a:p>
          <a:p>
            <a:pPr>
              <a:buFontTx/>
              <a:buBlip>
                <a:blip r:embed="rId3"/>
              </a:buBlip>
            </a:pPr>
            <a:endParaRPr lang="en-US" dirty="0" smtClean="0">
              <a:solidFill>
                <a:schemeClr val="accent2"/>
              </a:solidFill>
              <a:latin typeface="Times New Roman" pitchFamily="18" charset="0"/>
              <a:cs typeface="Times New Roman" pitchFamily="18" charset="0"/>
            </a:endParaRPr>
          </a:p>
          <a:p>
            <a:pPr>
              <a:buFontTx/>
              <a:buBlip>
                <a:blip r:embed="rId3"/>
              </a:buBlip>
            </a:pPr>
            <a:r>
              <a:rPr lang="en-US" dirty="0" smtClean="0">
                <a:solidFill>
                  <a:schemeClr val="accent6">
                    <a:lumMod val="75000"/>
                  </a:schemeClr>
                </a:solidFill>
                <a:latin typeface="Times New Roman" pitchFamily="18" charset="0"/>
                <a:cs typeface="Times New Roman" pitchFamily="18" charset="0"/>
              </a:rPr>
              <a:t> photo cathode converts light pulses into number of electrons proportional to incident intensity distribution</a:t>
            </a:r>
          </a:p>
          <a:p>
            <a:pPr>
              <a:buFontTx/>
              <a:buBlip>
                <a:blip r:embed="rId3"/>
              </a:buBlip>
            </a:pPr>
            <a:r>
              <a:rPr lang="en-US" dirty="0" smtClean="0">
                <a:solidFill>
                  <a:schemeClr val="accent6">
                    <a:lumMod val="75000"/>
                  </a:schemeClr>
                </a:solidFill>
                <a:latin typeface="Times New Roman" pitchFamily="18" charset="0"/>
                <a:cs typeface="Times New Roman" pitchFamily="18" charset="0"/>
              </a:rPr>
              <a:t>  photo-electrons are accelerated along streak tube and transversely swept by deflecting plates</a:t>
            </a:r>
          </a:p>
          <a:p>
            <a:r>
              <a:rPr lang="en-US" dirty="0" smtClean="0">
                <a:latin typeface="Times New Roman" pitchFamily="18" charset="0"/>
                <a:cs typeface="Times New Roman" pitchFamily="18" charset="0"/>
              </a:rPr>
              <a:t>→   convert incident time distribution in spatial distribution on Micro Channel Plate (MCP)</a:t>
            </a:r>
            <a:endParaRPr lang="en-US" dirty="0" smtClean="0">
              <a:solidFill>
                <a:schemeClr val="accent2"/>
              </a:solidFill>
              <a:latin typeface="Times New Roman" pitchFamily="18" charset="0"/>
              <a:cs typeface="Times New Roman" pitchFamily="18" charset="0"/>
            </a:endParaRPr>
          </a:p>
          <a:p>
            <a:pPr>
              <a:buFontTx/>
              <a:buBlip>
                <a:blip r:embed="rId3"/>
              </a:buBlip>
            </a:pPr>
            <a:r>
              <a:rPr lang="en-US" dirty="0" err="1" smtClean="0">
                <a:solidFill>
                  <a:schemeClr val="accent6">
                    <a:lumMod val="75000"/>
                  </a:schemeClr>
                </a:solidFill>
                <a:latin typeface="Times New Roman" pitchFamily="18" charset="0"/>
                <a:cs typeface="Times New Roman" pitchFamily="18" charset="0"/>
              </a:rPr>
              <a:t>Synchroscan</a:t>
            </a:r>
            <a:r>
              <a:rPr lang="en-US" dirty="0" smtClean="0">
                <a:solidFill>
                  <a:schemeClr val="accent6">
                    <a:lumMod val="75000"/>
                  </a:schemeClr>
                </a:solidFill>
                <a:latin typeface="Times New Roman" pitchFamily="18" charset="0"/>
                <a:cs typeface="Times New Roman" pitchFamily="18" charset="0"/>
              </a:rPr>
              <a:t> Camera with 2 orthogonal deflection plates (2. for slow sweep to display many bunches)  </a:t>
            </a:r>
          </a:p>
          <a:p>
            <a:pPr>
              <a:buFontTx/>
              <a:buBlip>
                <a:blip r:embed="rId3"/>
              </a:buBlip>
            </a:pPr>
            <a:r>
              <a:rPr lang="en-US" dirty="0" smtClean="0">
                <a:solidFill>
                  <a:schemeClr val="accent6">
                    <a:lumMod val="75000"/>
                  </a:schemeClr>
                </a:solidFill>
                <a:latin typeface="Times New Roman" pitchFamily="18" charset="0"/>
                <a:cs typeface="Times New Roman" pitchFamily="18" charset="0"/>
              </a:rPr>
              <a:t>amplification of photo-electrons by MCP and back-conversion to visible light on phosphor screen</a:t>
            </a:r>
          </a:p>
          <a:p>
            <a:r>
              <a:rPr lang="en-US" dirty="0" smtClean="0">
                <a:solidFill>
                  <a:schemeClr val="accent2"/>
                </a:solidFill>
                <a:latin typeface="Times New Roman" pitchFamily="18" charset="0"/>
                <a:cs typeface="Times New Roman" pitchFamily="18" charset="0"/>
              </a:rPr>
              <a:t>     </a:t>
            </a:r>
            <a:r>
              <a:rPr lang="en-US" dirty="0" smtClean="0">
                <a:latin typeface="Times New Roman" pitchFamily="18" charset="0"/>
                <a:cs typeface="Times New Roman" pitchFamily="18" charset="0"/>
              </a:rPr>
              <a:t>→   read out with scientific-grade CCD detector</a:t>
            </a:r>
            <a:endParaRPr lang="en-US" dirty="0">
              <a:solidFill>
                <a:schemeClr val="accent2"/>
              </a:solidFill>
              <a:latin typeface="Times New Roman" pitchFamily="18" charset="0"/>
              <a:cs typeface="Times New Roman" pitchFamily="18" charset="0"/>
            </a:endParaRPr>
          </a:p>
        </p:txBody>
      </p:sp>
      <p:sp>
        <p:nvSpPr>
          <p:cNvPr id="8" name="Footer Placeholder 4"/>
          <p:cNvSpPr txBox="1">
            <a:spLocks/>
          </p:cNvSpPr>
          <p:nvPr/>
        </p:nvSpPr>
        <p:spPr>
          <a:xfrm>
            <a:off x="254791" y="6118827"/>
            <a:ext cx="3270186" cy="288032"/>
          </a:xfrm>
          <a:prstGeom prst="rect">
            <a:avLst/>
          </a:prstGeom>
          <a:noFill/>
          <a:ln>
            <a:miter lim="800000"/>
            <a:headEnd/>
            <a:tailEnd/>
          </a:ln>
        </p:spPr>
        <p:txBody>
          <a:bodyPr/>
          <a:lstStyle>
            <a:defPPr>
              <a:defRPr lang="en-GB"/>
            </a:defPPr>
            <a:lvl1pPr algn="l"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1600" kern="1200">
                <a:solidFill>
                  <a:schemeClr val="tx1"/>
                </a:solidFill>
                <a:latin typeface="Arial" charset="0"/>
                <a:ea typeface="+mn-ea"/>
                <a:cs typeface="+mn-cs"/>
              </a:defRPr>
            </a:lvl2pPr>
            <a:lvl3pPr marL="914400" algn="l" rtl="0" eaLnBrk="0" fontAlgn="base" hangingPunct="0">
              <a:spcBef>
                <a:spcPct val="0"/>
              </a:spcBef>
              <a:spcAft>
                <a:spcPct val="0"/>
              </a:spcAft>
              <a:defRPr sz="1600" kern="1200">
                <a:solidFill>
                  <a:schemeClr val="tx1"/>
                </a:solidFill>
                <a:latin typeface="Arial" charset="0"/>
                <a:ea typeface="+mn-ea"/>
                <a:cs typeface="+mn-cs"/>
              </a:defRPr>
            </a:lvl3pPr>
            <a:lvl4pPr marL="1371600" algn="l" rtl="0" eaLnBrk="0" fontAlgn="base" hangingPunct="0">
              <a:spcBef>
                <a:spcPct val="0"/>
              </a:spcBef>
              <a:spcAft>
                <a:spcPct val="0"/>
              </a:spcAft>
              <a:defRPr sz="1600" kern="1200">
                <a:solidFill>
                  <a:schemeClr val="tx1"/>
                </a:solidFill>
                <a:latin typeface="Arial" charset="0"/>
                <a:ea typeface="+mn-ea"/>
                <a:cs typeface="+mn-cs"/>
              </a:defRPr>
            </a:lvl4pPr>
            <a:lvl5pPr marL="1828800" algn="l"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n-US" sz="1000" dirty="0" smtClean="0"/>
              <a:t>courtesy G. Kube (DESY)</a:t>
            </a:r>
          </a:p>
        </p:txBody>
      </p:sp>
      <p:pic>
        <p:nvPicPr>
          <p:cNvPr id="14" name="Picture 13" descr="STREAKBILD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4200" y="2608497"/>
            <a:ext cx="1879638" cy="1408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streakkame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450" y="2381305"/>
            <a:ext cx="5343273" cy="186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32"/>
          <p:cNvGrpSpPr>
            <a:grpSpLocks/>
          </p:cNvGrpSpPr>
          <p:nvPr/>
        </p:nvGrpSpPr>
        <p:grpSpPr bwMode="auto">
          <a:xfrm>
            <a:off x="2509699" y="2145701"/>
            <a:ext cx="1748965" cy="1223834"/>
            <a:chOff x="1700" y="663"/>
            <a:chExt cx="1361" cy="1270"/>
          </a:xfrm>
        </p:grpSpPr>
        <p:sp>
          <p:nvSpPr>
            <p:cNvPr id="18" name="Line 20"/>
            <p:cNvSpPr>
              <a:spLocks noChangeShapeType="1"/>
            </p:cNvSpPr>
            <p:nvPr/>
          </p:nvSpPr>
          <p:spPr bwMode="auto">
            <a:xfrm>
              <a:off x="1927" y="754"/>
              <a:ext cx="0" cy="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9" name="Group 31"/>
            <p:cNvGrpSpPr>
              <a:grpSpLocks/>
            </p:cNvGrpSpPr>
            <p:nvPr/>
          </p:nvGrpSpPr>
          <p:grpSpPr bwMode="auto">
            <a:xfrm>
              <a:off x="1700" y="663"/>
              <a:ext cx="1361" cy="1270"/>
              <a:chOff x="1700" y="663"/>
              <a:chExt cx="1361" cy="1270"/>
            </a:xfrm>
          </p:grpSpPr>
          <p:sp>
            <p:nvSpPr>
              <p:cNvPr id="20" name="AutoShape 15"/>
              <p:cNvSpPr>
                <a:spLocks noChangeArrowheads="1"/>
              </p:cNvSpPr>
              <p:nvPr/>
            </p:nvSpPr>
            <p:spPr bwMode="auto">
              <a:xfrm>
                <a:off x="2109" y="1706"/>
                <a:ext cx="952" cy="227"/>
              </a:xfrm>
              <a:prstGeom prst="parallelogram">
                <a:avLst>
                  <a:gd name="adj" fmla="val 11902"/>
                </a:avLst>
              </a:prstGeom>
              <a:solidFill>
                <a:schemeClr val="bg1">
                  <a:alpha val="81175"/>
                </a:schemeClr>
              </a:solidFill>
              <a:ln w="9525">
                <a:solidFill>
                  <a:schemeClr val="tx1"/>
                </a:solidFill>
                <a:miter lim="800000"/>
                <a:headEnd/>
                <a:tailEnd/>
              </a:ln>
            </p:spPr>
            <p:txBody>
              <a:bodyPr wrap="none" anchor="ctr"/>
              <a:lstStyle/>
              <a:p>
                <a:endParaRPr lang="de-DE"/>
              </a:p>
            </p:txBody>
          </p:sp>
          <p:sp>
            <p:nvSpPr>
              <p:cNvPr id="21" name="AutoShape 16"/>
              <p:cNvSpPr>
                <a:spLocks noChangeArrowheads="1"/>
              </p:cNvSpPr>
              <p:nvPr/>
            </p:nvSpPr>
            <p:spPr bwMode="auto">
              <a:xfrm>
                <a:off x="1701" y="1413"/>
                <a:ext cx="952" cy="227"/>
              </a:xfrm>
              <a:prstGeom prst="parallelogram">
                <a:avLst>
                  <a:gd name="adj" fmla="val 11902"/>
                </a:avLst>
              </a:prstGeom>
              <a:noFill/>
              <a:ln w="9525">
                <a:solidFill>
                  <a:schemeClr val="tx1"/>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22" name="Line 18"/>
              <p:cNvSpPr>
                <a:spLocks noChangeShapeType="1"/>
              </p:cNvSpPr>
              <p:nvPr/>
            </p:nvSpPr>
            <p:spPr bwMode="auto">
              <a:xfrm>
                <a:off x="2880" y="754"/>
                <a:ext cx="0" cy="9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19"/>
              <p:cNvSpPr>
                <a:spLocks noChangeShapeType="1"/>
              </p:cNvSpPr>
              <p:nvPr/>
            </p:nvSpPr>
            <p:spPr bwMode="auto">
              <a:xfrm>
                <a:off x="1927" y="1071"/>
                <a:ext cx="0" cy="36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21"/>
              <p:cNvSpPr>
                <a:spLocks noChangeShapeType="1"/>
              </p:cNvSpPr>
              <p:nvPr/>
            </p:nvSpPr>
            <p:spPr bwMode="auto">
              <a:xfrm flipH="1">
                <a:off x="1700" y="1637"/>
                <a:ext cx="23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2"/>
              <p:cNvSpPr>
                <a:spLocks noChangeShapeType="1"/>
              </p:cNvSpPr>
              <p:nvPr/>
            </p:nvSpPr>
            <p:spPr bwMode="auto">
              <a:xfrm flipV="1">
                <a:off x="1700" y="1412"/>
                <a:ext cx="35" cy="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24"/>
              <p:cNvSpPr>
                <a:spLocks noChangeShapeType="1"/>
              </p:cNvSpPr>
              <p:nvPr/>
            </p:nvSpPr>
            <p:spPr bwMode="auto">
              <a:xfrm>
                <a:off x="1927" y="754"/>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25"/>
              <p:cNvSpPr>
                <a:spLocks noChangeShapeType="1"/>
              </p:cNvSpPr>
              <p:nvPr/>
            </p:nvSpPr>
            <p:spPr bwMode="auto">
              <a:xfrm flipH="1">
                <a:off x="2472" y="754"/>
                <a:ext cx="4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6"/>
              <p:cNvSpPr>
                <a:spLocks noChangeShapeType="1"/>
              </p:cNvSpPr>
              <p:nvPr/>
            </p:nvSpPr>
            <p:spPr bwMode="auto">
              <a:xfrm>
                <a:off x="2290" y="663"/>
                <a:ext cx="0" cy="1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7"/>
              <p:cNvSpPr>
                <a:spLocks noChangeShapeType="1"/>
              </p:cNvSpPr>
              <p:nvPr/>
            </p:nvSpPr>
            <p:spPr bwMode="auto">
              <a:xfrm>
                <a:off x="2472" y="663"/>
                <a:ext cx="0" cy="1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pic>
        <p:nvPicPr>
          <p:cNvPr id="20482" name="Picture 2" descr="C:\Users\kay\Desktop\streak.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8664" y="2608496"/>
            <a:ext cx="1195586" cy="13590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5954723" y="2608497"/>
            <a:ext cx="1210744" cy="1547811"/>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pic>
        <p:nvPicPr>
          <p:cNvPr id="194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206" y="2204830"/>
            <a:ext cx="6671182" cy="1990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907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482"/>
                                        </p:tgtEl>
                                        <p:attrNameLst>
                                          <p:attrName>style.visibility</p:attrName>
                                        </p:attrNameLst>
                                      </p:cBhvr>
                                      <p:to>
                                        <p:strVal val="visible"/>
                                      </p:to>
                                    </p:set>
                                    <p:animEffect transition="in" filter="fade">
                                      <p:cBhvr>
                                        <p:cTn id="16" dur="500"/>
                                        <p:tgtEl>
                                          <p:spTgt spid="2048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458"/>
                                        </p:tgtEl>
                                        <p:attrNameLst>
                                          <p:attrName>style.visibility</p:attrName>
                                        </p:attrNameLst>
                                      </p:cBhvr>
                                      <p:to>
                                        <p:strVal val="visible"/>
                                      </p:to>
                                    </p:set>
                                    <p:animEffect transition="in" filter="fade">
                                      <p:cBhvr>
                                        <p:cTn id="21" dur="500"/>
                                        <p:tgtEl>
                                          <p:spTgt spid="19458"/>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rot="5400000">
            <a:off x="774201" y="1076131"/>
            <a:ext cx="3353424" cy="3954133"/>
            <a:chOff x="869465" y="-260469"/>
            <a:chExt cx="2823235" cy="4114411"/>
          </a:xfrm>
        </p:grpSpPr>
        <p:pic>
          <p:nvPicPr>
            <p:cNvPr id="11" name="Picture 9" descr="SingleBunch2003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95420" y="1448340"/>
              <a:ext cx="2879647" cy="193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1019747" y="1772770"/>
              <a:ext cx="11272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dirty="0" err="1" smtClean="0">
                  <a:solidFill>
                    <a:schemeClr val="bg1"/>
                  </a:solidFill>
                  <a:latin typeface="Symbol" pitchFamily="18" charset="2"/>
                </a:rPr>
                <a:t>s</a:t>
              </a:r>
              <a:r>
                <a:rPr lang="de-DE" baseline="-25000" dirty="0" err="1" smtClean="0">
                  <a:solidFill>
                    <a:schemeClr val="bg1"/>
                  </a:solidFill>
                  <a:latin typeface="Comic Sans MS" pitchFamily="66" charset="0"/>
                </a:rPr>
                <a:t>z</a:t>
              </a:r>
              <a:r>
                <a:rPr lang="de-DE" dirty="0" smtClean="0">
                  <a:solidFill>
                    <a:schemeClr val="bg1"/>
                  </a:solidFill>
                  <a:latin typeface="Comic Sans MS" pitchFamily="66" charset="0"/>
                </a:rPr>
                <a:t> </a:t>
              </a:r>
              <a:r>
                <a:rPr lang="de-DE" dirty="0">
                  <a:solidFill>
                    <a:schemeClr val="bg1"/>
                  </a:solidFill>
                  <a:latin typeface="Comic Sans MS" pitchFamily="66" charset="0"/>
                </a:rPr>
                <a:t>= 36 </a:t>
              </a:r>
              <a:r>
                <a:rPr lang="de-DE" dirty="0" err="1">
                  <a:solidFill>
                    <a:schemeClr val="bg1"/>
                  </a:solidFill>
                  <a:latin typeface="Comic Sans MS" pitchFamily="66" charset="0"/>
                </a:rPr>
                <a:t>ps</a:t>
              </a:r>
              <a:endParaRPr lang="en-GB" dirty="0">
                <a:solidFill>
                  <a:schemeClr val="bg1"/>
                </a:solidFill>
                <a:latin typeface="Comic Sans MS" pitchFamily="66" charset="0"/>
              </a:endParaRPr>
            </a:p>
          </p:txBody>
        </p:sp>
        <p:sp>
          <p:nvSpPr>
            <p:cNvPr id="6" name="Rectangle 5"/>
            <p:cNvSpPr/>
            <p:nvPr/>
          </p:nvSpPr>
          <p:spPr bwMode="auto">
            <a:xfrm rot="16200000">
              <a:off x="2913520" y="231396"/>
              <a:ext cx="1271046" cy="287315"/>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charset="0"/>
                </a:rPr>
                <a:t>Multibunch</a:t>
              </a:r>
              <a:r>
                <a:rPr kumimoji="0" lang="en-US" sz="1600" b="0" i="0" u="none" strike="noStrike" cap="none" normalizeH="0" baseline="0" dirty="0" smtClean="0">
                  <a:ln>
                    <a:noFill/>
                  </a:ln>
                  <a:solidFill>
                    <a:schemeClr val="tx1"/>
                  </a:solidFill>
                  <a:effectLst/>
                  <a:latin typeface="Arial" charset="0"/>
                </a:rPr>
                <a:t> </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Instability</a:t>
              </a:r>
            </a:p>
          </p:txBody>
        </p:sp>
      </p:grpSp>
      <p:sp>
        <p:nvSpPr>
          <p:cNvPr id="2" name="Title 1"/>
          <p:cNvSpPr>
            <a:spLocks noGrp="1"/>
          </p:cNvSpPr>
          <p:nvPr>
            <p:ph type="title"/>
          </p:nvPr>
        </p:nvSpPr>
        <p:spPr/>
        <p:txBody>
          <a:bodyPr/>
          <a:lstStyle/>
          <a:p>
            <a:r>
              <a:rPr lang="en-US" dirty="0" smtClean="0"/>
              <a:t>PETRA III: Streak Camera, measurements</a:t>
            </a:r>
            <a:endParaRPr lang="en-US" dirty="0"/>
          </a:p>
        </p:txBody>
      </p:sp>
      <p:sp>
        <p:nvSpPr>
          <p:cNvPr id="3" name="Content Placeholder 2"/>
          <p:cNvSpPr>
            <a:spLocks noGrp="1"/>
          </p:cNvSpPr>
          <p:nvPr>
            <p:ph sz="half" idx="1"/>
          </p:nvPr>
        </p:nvSpPr>
        <p:spPr>
          <a:xfrm>
            <a:off x="282575" y="977900"/>
            <a:ext cx="4183063" cy="5259490"/>
          </a:xfrm>
          <a:ln>
            <a:solidFill>
              <a:schemeClr val="accent1">
                <a:lumMod val="60000"/>
                <a:lumOff val="40000"/>
              </a:schemeClr>
            </a:solidFill>
          </a:ln>
        </p:spPr>
        <p:txBody>
          <a:bodyPr/>
          <a:lstStyle/>
          <a:p>
            <a:pPr marL="0" indent="0">
              <a:buNone/>
            </a:pPr>
            <a:r>
              <a:rPr lang="en-US" sz="2400" dirty="0" smtClean="0"/>
              <a:t>Streak Camera</a:t>
            </a:r>
          </a:p>
        </p:txBody>
      </p:sp>
      <p:sp>
        <p:nvSpPr>
          <p:cNvPr id="4" name="Content Placeholder 3"/>
          <p:cNvSpPr>
            <a:spLocks noGrp="1"/>
          </p:cNvSpPr>
          <p:nvPr>
            <p:ph sz="half" idx="2"/>
          </p:nvPr>
        </p:nvSpPr>
        <p:spPr>
          <a:xfrm>
            <a:off x="4618038" y="977900"/>
            <a:ext cx="4184650" cy="5259490"/>
          </a:xfrm>
          <a:ln>
            <a:solidFill>
              <a:schemeClr val="accent1">
                <a:lumMod val="60000"/>
                <a:lumOff val="40000"/>
              </a:schemeClr>
            </a:solidFill>
          </a:ln>
        </p:spPr>
        <p:txBody>
          <a:bodyPr/>
          <a:lstStyle/>
          <a:p>
            <a:pPr marL="0" indent="0">
              <a:buNone/>
            </a:pPr>
            <a:r>
              <a:rPr lang="en-US" sz="2400" dirty="0" smtClean="0"/>
              <a:t>XFEL:</a:t>
            </a:r>
          </a:p>
          <a:p>
            <a:r>
              <a:rPr lang="en-US" sz="2000" dirty="0" smtClean="0"/>
              <a:t>TDS</a:t>
            </a:r>
          </a:p>
          <a:p>
            <a:endParaRPr lang="en-US" dirty="0" smtClean="0"/>
          </a:p>
          <a:p>
            <a:endParaRPr lang="en-US" dirty="0"/>
          </a:p>
        </p:txBody>
      </p:sp>
      <p:sp>
        <p:nvSpPr>
          <p:cNvPr id="10" name="Text Box 412"/>
          <p:cNvSpPr txBox="1">
            <a:spLocks noChangeArrowheads="1"/>
          </p:cNvSpPr>
          <p:nvPr/>
        </p:nvSpPr>
        <p:spPr bwMode="auto">
          <a:xfrm>
            <a:off x="251400" y="6192498"/>
            <a:ext cx="374452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pPr>
            <a:r>
              <a:rPr lang="en-GB" sz="1200" dirty="0">
                <a:solidFill>
                  <a:srgbClr val="000000"/>
                </a:solidFill>
                <a:latin typeface="Times New Roman" pitchFamily="18" charset="0"/>
                <a:ea typeface="+mn-ea"/>
                <a:cs typeface="Times New Roman" pitchFamily="18" charset="0"/>
              </a:rPr>
              <a:t>c</a:t>
            </a:r>
            <a:r>
              <a:rPr lang="en-GB" sz="1200" dirty="0" smtClean="0">
                <a:solidFill>
                  <a:srgbClr val="000000"/>
                </a:solidFill>
                <a:latin typeface="Times New Roman" pitchFamily="18" charset="0"/>
                <a:ea typeface="+mn-ea"/>
                <a:cs typeface="Times New Roman" pitchFamily="18" charset="0"/>
              </a:rPr>
              <a:t>ourtesy M. </a:t>
            </a:r>
            <a:r>
              <a:rPr lang="en-GB" sz="1200" dirty="0" err="1" smtClean="0">
                <a:solidFill>
                  <a:srgbClr val="000000"/>
                </a:solidFill>
                <a:latin typeface="Times New Roman" pitchFamily="18" charset="0"/>
                <a:ea typeface="+mn-ea"/>
                <a:cs typeface="Times New Roman" pitchFamily="18" charset="0"/>
              </a:rPr>
              <a:t>Ferianis</a:t>
            </a:r>
            <a:r>
              <a:rPr lang="en-GB" sz="1200" dirty="0" smtClean="0">
                <a:solidFill>
                  <a:srgbClr val="000000"/>
                </a:solidFill>
                <a:latin typeface="Times New Roman" pitchFamily="18" charset="0"/>
                <a:ea typeface="+mn-ea"/>
                <a:cs typeface="Times New Roman" pitchFamily="18" charset="0"/>
              </a:rPr>
              <a:t>, </a:t>
            </a:r>
            <a:r>
              <a:rPr lang="en-GB" sz="1200" dirty="0" err="1" smtClean="0">
                <a:solidFill>
                  <a:srgbClr val="000000"/>
                </a:solidFill>
                <a:latin typeface="Times New Roman" pitchFamily="18" charset="0"/>
                <a:ea typeface="+mn-ea"/>
                <a:cs typeface="Times New Roman" pitchFamily="18" charset="0"/>
              </a:rPr>
              <a:t>Elettra</a:t>
            </a:r>
            <a:r>
              <a:rPr lang="en-GB" sz="1200" dirty="0" smtClean="0">
                <a:solidFill>
                  <a:srgbClr val="000000"/>
                </a:solidFill>
                <a:latin typeface="Times New Roman" pitchFamily="18" charset="0"/>
                <a:ea typeface="+mn-ea"/>
                <a:cs typeface="Times New Roman" pitchFamily="18" charset="0"/>
              </a:rPr>
              <a:t>; H.CH. </a:t>
            </a:r>
            <a:r>
              <a:rPr lang="en-GB" sz="1200" dirty="0" err="1" smtClean="0">
                <a:solidFill>
                  <a:srgbClr val="000000"/>
                </a:solidFill>
                <a:latin typeface="Times New Roman" pitchFamily="18" charset="0"/>
                <a:ea typeface="+mn-ea"/>
                <a:cs typeface="Times New Roman" pitchFamily="18" charset="0"/>
              </a:rPr>
              <a:t>Schröder</a:t>
            </a:r>
            <a:r>
              <a:rPr lang="en-GB" sz="1200" dirty="0" smtClean="0">
                <a:solidFill>
                  <a:srgbClr val="000000"/>
                </a:solidFill>
                <a:latin typeface="Times New Roman" pitchFamily="18" charset="0"/>
                <a:ea typeface="+mn-ea"/>
                <a:cs typeface="Times New Roman" pitchFamily="18" charset="0"/>
              </a:rPr>
              <a:t>, DESY</a:t>
            </a:r>
          </a:p>
        </p:txBody>
      </p:sp>
      <p:grpSp>
        <p:nvGrpSpPr>
          <p:cNvPr id="18" name="Group 17"/>
          <p:cNvGrpSpPr/>
          <p:nvPr/>
        </p:nvGrpSpPr>
        <p:grpSpPr>
          <a:xfrm rot="5400000">
            <a:off x="680404" y="3460449"/>
            <a:ext cx="2354351" cy="2767471"/>
            <a:chOff x="426228" y="1490539"/>
            <a:chExt cx="2962331" cy="1872815"/>
          </a:xfrm>
        </p:grpSpPr>
        <p:pic>
          <p:nvPicPr>
            <p:cNvPr id="16" name="Picture 9" descr="SingleBunch1109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970986" y="945781"/>
              <a:ext cx="1872815" cy="2962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bwMode="auto">
            <a:xfrm flipH="1">
              <a:off x="894789" y="2109462"/>
              <a:ext cx="2375694" cy="0"/>
            </a:xfrm>
            <a:prstGeom prst="line">
              <a:avLst/>
            </a:prstGeom>
            <a:solidFill>
              <a:schemeClr val="accent1"/>
            </a:solidFill>
            <a:ln w="9525" cap="flat" cmpd="sng" algn="ctr">
              <a:solidFill>
                <a:srgbClr val="FFFF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H="1">
              <a:off x="877691" y="2283205"/>
              <a:ext cx="2375694" cy="0"/>
            </a:xfrm>
            <a:prstGeom prst="line">
              <a:avLst/>
            </a:prstGeom>
            <a:solidFill>
              <a:schemeClr val="accent1"/>
            </a:solidFill>
            <a:ln w="9525" cap="flat" cmpd="sng" algn="ctr">
              <a:solidFill>
                <a:srgbClr val="FFFF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a:off x="2082636" y="2109462"/>
              <a:ext cx="0" cy="173743"/>
            </a:xfrm>
            <a:prstGeom prst="straightConnector1">
              <a:avLst/>
            </a:prstGeom>
            <a:solidFill>
              <a:schemeClr val="accent1"/>
            </a:solidFill>
            <a:ln w="9525" cap="flat" cmpd="sng" algn="ctr">
              <a:solidFill>
                <a:srgbClr val="FFFF0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1763609" y="1848446"/>
              <a:ext cx="492443" cy="276999"/>
            </a:xfrm>
            <a:prstGeom prst="rect">
              <a:avLst/>
            </a:prstGeom>
            <a:noFill/>
          </p:spPr>
          <p:txBody>
            <a:bodyPr wrap="none" rtlCol="0">
              <a:spAutoFit/>
            </a:bodyPr>
            <a:lstStyle/>
            <a:p>
              <a:r>
                <a:rPr lang="en-US" sz="1200" b="1" dirty="0" smtClean="0">
                  <a:solidFill>
                    <a:srgbClr val="FFFF00"/>
                  </a:solidFill>
                </a:rPr>
                <a:t>8 ns</a:t>
              </a:r>
              <a:endParaRPr lang="en-US" sz="1200" b="1" dirty="0">
                <a:solidFill>
                  <a:srgbClr val="FFFF00"/>
                </a:solidFill>
              </a:endParaRPr>
            </a:p>
          </p:txBody>
        </p:sp>
      </p:grpSp>
    </p:spTree>
    <p:extLst>
      <p:ext uri="{BB962C8B-B14F-4D97-AF65-F5344CB8AC3E}">
        <p14:creationId xmlns:p14="http://schemas.microsoft.com/office/powerpoint/2010/main" val="27476284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3110" name="Rectangle 6"/>
          <p:cNvSpPr>
            <a:spLocks noChangeArrowheads="1"/>
          </p:cNvSpPr>
          <p:nvPr/>
        </p:nvSpPr>
        <p:spPr bwMode="auto">
          <a:xfrm>
            <a:off x="323850" y="796925"/>
            <a:ext cx="6048375"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Tx/>
              <a:buChar char="•"/>
            </a:pPr>
            <a:endParaRPr lang="de-DE" sz="2400">
              <a:latin typeface="Times New Roman" pitchFamily="18" charset="0"/>
            </a:endParaRPr>
          </a:p>
        </p:txBody>
      </p:sp>
      <p:sp>
        <p:nvSpPr>
          <p:cNvPr id="11" name="Rectangle 21"/>
          <p:cNvSpPr>
            <a:spLocks noChangeArrowheads="1"/>
          </p:cNvSpPr>
          <p:nvPr/>
        </p:nvSpPr>
        <p:spPr bwMode="auto">
          <a:xfrm>
            <a:off x="395287" y="944764"/>
            <a:ext cx="53288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spcAft>
                <a:spcPts val="1200"/>
              </a:spcAft>
            </a:pPr>
            <a:r>
              <a:rPr lang="en-US" sz="1600" dirty="0" smtClean="0">
                <a:solidFill>
                  <a:srgbClr val="0000FF"/>
                </a:solidFill>
              </a:rPr>
              <a:t>TDS as intra-beam streak camera</a:t>
            </a:r>
            <a:endParaRPr lang="en-US" sz="1600" dirty="0"/>
          </a:p>
        </p:txBody>
      </p:sp>
      <p:sp>
        <p:nvSpPr>
          <p:cNvPr id="20" name="Text Box 412"/>
          <p:cNvSpPr txBox="1">
            <a:spLocks noChangeArrowheads="1"/>
          </p:cNvSpPr>
          <p:nvPr/>
        </p:nvSpPr>
        <p:spPr bwMode="auto">
          <a:xfrm>
            <a:off x="287009" y="6231795"/>
            <a:ext cx="21599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pPr>
            <a:r>
              <a:rPr lang="en-GB" sz="1200" dirty="0">
                <a:solidFill>
                  <a:srgbClr val="000000"/>
                </a:solidFill>
                <a:latin typeface="Times New Roman" pitchFamily="18" charset="0"/>
                <a:ea typeface="+mn-ea"/>
                <a:cs typeface="Times New Roman" pitchFamily="18" charset="0"/>
              </a:rPr>
              <a:t>c</a:t>
            </a:r>
            <a:r>
              <a:rPr lang="en-GB" sz="1200" dirty="0" smtClean="0">
                <a:solidFill>
                  <a:srgbClr val="000000"/>
                </a:solidFill>
                <a:latin typeface="Times New Roman" pitchFamily="18" charset="0"/>
                <a:ea typeface="+mn-ea"/>
                <a:cs typeface="Times New Roman" pitchFamily="18" charset="0"/>
              </a:rPr>
              <a:t>ourtesy C. Behrens (DESY)</a:t>
            </a:r>
          </a:p>
        </p:txBody>
      </p:sp>
      <p:sp>
        <p:nvSpPr>
          <p:cNvPr id="3" name="Title 2"/>
          <p:cNvSpPr>
            <a:spLocks noGrp="1"/>
          </p:cNvSpPr>
          <p:nvPr>
            <p:ph type="title"/>
          </p:nvPr>
        </p:nvSpPr>
        <p:spPr>
          <a:xfrm>
            <a:off x="292100" y="103188"/>
            <a:ext cx="8520113" cy="544512"/>
          </a:xfrm>
        </p:spPr>
        <p:txBody>
          <a:bodyPr/>
          <a:lstStyle/>
          <a:p>
            <a:r>
              <a:rPr lang="en-US" dirty="0" smtClean="0"/>
              <a:t>XFEL: Bunch Length, TDS</a:t>
            </a:r>
            <a:endParaRPr lang="en-US" dirty="0"/>
          </a:p>
        </p:txBody>
      </p:sp>
      <p:sp>
        <p:nvSpPr>
          <p:cNvPr id="21" name="Content Placeholder 2"/>
          <p:cNvSpPr>
            <a:spLocks noGrp="1"/>
          </p:cNvSpPr>
          <p:nvPr>
            <p:ph sz="half" idx="1"/>
          </p:nvPr>
        </p:nvSpPr>
        <p:spPr>
          <a:xfrm>
            <a:off x="282575" y="977900"/>
            <a:ext cx="8609905" cy="5163256"/>
          </a:xfrm>
          <a:ln>
            <a:solidFill>
              <a:schemeClr val="accent1">
                <a:lumMod val="60000"/>
                <a:lumOff val="40000"/>
              </a:schemeClr>
            </a:solidFill>
          </a:ln>
        </p:spPr>
        <p:txBody>
          <a:bodyPr/>
          <a:lstStyle/>
          <a:p>
            <a:pPr marL="0" indent="0">
              <a:buNone/>
            </a:pPr>
            <a:endParaRPr lang="en-US" dirty="0"/>
          </a:p>
          <a:p>
            <a:endParaRPr lang="en-US" dirty="0" smtClean="0"/>
          </a:p>
          <a:p>
            <a:endParaRPr lang="en-US" dirty="0"/>
          </a:p>
        </p:txBody>
      </p:sp>
      <p:grpSp>
        <p:nvGrpSpPr>
          <p:cNvPr id="5" name="Group 4"/>
          <p:cNvGrpSpPr/>
          <p:nvPr/>
        </p:nvGrpSpPr>
        <p:grpSpPr>
          <a:xfrm>
            <a:off x="311407" y="1207937"/>
            <a:ext cx="8465821" cy="3805428"/>
            <a:chOff x="311407" y="1207937"/>
            <a:chExt cx="8465821" cy="3805428"/>
          </a:xfrm>
        </p:grpSpPr>
        <p:grpSp>
          <p:nvGrpSpPr>
            <p:cNvPr id="2" name="Group 1"/>
            <p:cNvGrpSpPr/>
            <p:nvPr/>
          </p:nvGrpSpPr>
          <p:grpSpPr>
            <a:xfrm>
              <a:off x="311407" y="1207937"/>
              <a:ext cx="8465821" cy="3805428"/>
              <a:chOff x="311407" y="1207937"/>
              <a:chExt cx="8465821" cy="3805428"/>
            </a:xfrm>
          </p:grpSpPr>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407" y="1207937"/>
                <a:ext cx="8465820" cy="3805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412"/>
              <p:cNvSpPr txBox="1">
                <a:spLocks noChangeArrowheads="1"/>
              </p:cNvSpPr>
              <p:nvPr/>
            </p:nvSpPr>
            <p:spPr bwMode="auto">
              <a:xfrm>
                <a:off x="698426" y="1734949"/>
                <a:ext cx="2471177" cy="369332"/>
              </a:xfrm>
              <a:prstGeom prst="rect">
                <a:avLst/>
              </a:prstGeom>
              <a:solidFill>
                <a:schemeClr val="bg1"/>
              </a:solidFill>
              <a:ln>
                <a:noFill/>
              </a:ln>
              <a:effectLst/>
              <a:extLst/>
            </p:spPr>
            <p:txBody>
              <a:bodyPr wrap="square">
                <a:spAutoFit/>
              </a:bodyPr>
              <a:lstStyle/>
              <a:p>
                <a:pPr>
                  <a:spcBef>
                    <a:spcPct val="0"/>
                  </a:spcBef>
                </a:pPr>
                <a:r>
                  <a:rPr lang="en-GB" sz="1800" b="1" dirty="0">
                    <a:latin typeface="Times New Roman" pitchFamily="18" charset="0"/>
                    <a:ea typeface="+mn-ea"/>
                    <a:cs typeface="Times New Roman" pitchFamily="18" charset="0"/>
                  </a:rPr>
                  <a:t>e</a:t>
                </a:r>
                <a:r>
                  <a:rPr lang="en-GB" sz="1800" b="1" dirty="0" smtClean="0">
                    <a:latin typeface="Times New Roman" pitchFamily="18" charset="0"/>
                    <a:ea typeface="+mn-ea"/>
                    <a:cs typeface="Times New Roman" pitchFamily="18" charset="0"/>
                  </a:rPr>
                  <a:t>lectron beam</a:t>
                </a:r>
                <a:endParaRPr lang="en-GB" sz="1800" dirty="0" smtClean="0">
                  <a:latin typeface="Times New Roman" pitchFamily="18" charset="0"/>
                  <a:ea typeface="+mn-ea"/>
                  <a:cs typeface="Times New Roman" pitchFamily="18" charset="0"/>
                </a:endParaRPr>
              </a:p>
            </p:txBody>
          </p:sp>
          <p:sp>
            <p:nvSpPr>
              <p:cNvPr id="15" name="Text Box 412"/>
              <p:cNvSpPr txBox="1">
                <a:spLocks noChangeArrowheads="1"/>
              </p:cNvSpPr>
              <p:nvPr/>
            </p:nvSpPr>
            <p:spPr bwMode="auto">
              <a:xfrm>
                <a:off x="3684999" y="1706141"/>
                <a:ext cx="1607081"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CCD camera</a:t>
                </a:r>
                <a:endParaRPr lang="en-GB" sz="1800" dirty="0" smtClean="0">
                  <a:latin typeface="Times New Roman" pitchFamily="18" charset="0"/>
                  <a:ea typeface="+mn-ea"/>
                  <a:cs typeface="Times New Roman" pitchFamily="18" charset="0"/>
                </a:endParaRPr>
              </a:p>
            </p:txBody>
          </p:sp>
          <p:sp>
            <p:nvSpPr>
              <p:cNvPr id="16" name="Text Box 412"/>
              <p:cNvSpPr txBox="1">
                <a:spLocks noChangeArrowheads="1"/>
              </p:cNvSpPr>
              <p:nvPr/>
            </p:nvSpPr>
            <p:spPr bwMode="auto">
              <a:xfrm>
                <a:off x="4600913" y="3131676"/>
                <a:ext cx="835184"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screen</a:t>
                </a:r>
                <a:endParaRPr lang="en-GB" sz="1800" dirty="0" smtClean="0">
                  <a:latin typeface="Times New Roman" pitchFamily="18" charset="0"/>
                  <a:ea typeface="+mn-ea"/>
                  <a:cs typeface="Times New Roman" pitchFamily="18" charset="0"/>
                </a:endParaRPr>
              </a:p>
            </p:txBody>
          </p:sp>
          <p:sp>
            <p:nvSpPr>
              <p:cNvPr id="17" name="Text Box 412"/>
              <p:cNvSpPr txBox="1">
                <a:spLocks noChangeArrowheads="1"/>
              </p:cNvSpPr>
              <p:nvPr/>
            </p:nvSpPr>
            <p:spPr bwMode="auto">
              <a:xfrm>
                <a:off x="5493584" y="1489209"/>
                <a:ext cx="3283644" cy="369332"/>
              </a:xfrm>
              <a:prstGeom prst="rect">
                <a:avLst/>
              </a:prstGeom>
              <a:solidFill>
                <a:schemeClr val="bg1"/>
              </a:solidFill>
              <a:ln>
                <a:noFill/>
              </a:ln>
              <a:effectLst/>
              <a:extLst/>
            </p:spPr>
            <p:txBody>
              <a:bodyPr wrap="square">
                <a:spAutoFit/>
              </a:bodyPr>
              <a:lstStyle/>
              <a:p>
                <a:pPr>
                  <a:spcBef>
                    <a:spcPct val="0"/>
                  </a:spcBef>
                </a:pPr>
                <a:r>
                  <a:rPr lang="en-GB" sz="1800" b="1" dirty="0">
                    <a:latin typeface="Times New Roman" pitchFamily="18" charset="0"/>
                    <a:ea typeface="+mn-ea"/>
                    <a:cs typeface="Times New Roman" pitchFamily="18" charset="0"/>
                  </a:rPr>
                  <a:t>t</a:t>
                </a:r>
                <a:r>
                  <a:rPr lang="en-GB" sz="1800" b="1" dirty="0" smtClean="0">
                    <a:latin typeface="Times New Roman" pitchFamily="18" charset="0"/>
                    <a:ea typeface="+mn-ea"/>
                    <a:cs typeface="Times New Roman" pitchFamily="18" charset="0"/>
                  </a:rPr>
                  <a:t>ransverse density distribution</a:t>
                </a:r>
                <a:endParaRPr lang="en-GB" sz="1800" dirty="0" smtClean="0">
                  <a:latin typeface="Times New Roman" pitchFamily="18" charset="0"/>
                  <a:ea typeface="+mn-ea"/>
                  <a:cs typeface="Times New Roman" pitchFamily="18" charset="0"/>
                </a:endParaRPr>
              </a:p>
            </p:txBody>
          </p:sp>
          <p:sp>
            <p:nvSpPr>
              <p:cNvPr id="18" name="Text Box 412"/>
              <p:cNvSpPr txBox="1">
                <a:spLocks noChangeArrowheads="1"/>
              </p:cNvSpPr>
              <p:nvPr/>
            </p:nvSpPr>
            <p:spPr bwMode="auto">
              <a:xfrm>
                <a:off x="6588224" y="4643611"/>
                <a:ext cx="1618913"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horizontal</a:t>
                </a:r>
                <a:endParaRPr lang="en-GB" sz="1800" dirty="0" smtClean="0">
                  <a:latin typeface="Times New Roman" pitchFamily="18" charset="0"/>
                  <a:ea typeface="+mn-ea"/>
                  <a:cs typeface="Times New Roman" pitchFamily="18" charset="0"/>
                </a:endParaRPr>
              </a:p>
            </p:txBody>
          </p:sp>
          <p:sp>
            <p:nvSpPr>
              <p:cNvPr id="19" name="Text Box 412"/>
              <p:cNvSpPr txBox="1">
                <a:spLocks noChangeArrowheads="1"/>
              </p:cNvSpPr>
              <p:nvPr/>
            </p:nvSpPr>
            <p:spPr bwMode="auto">
              <a:xfrm rot="16200000" flipH="1">
                <a:off x="5098429" y="2613631"/>
                <a:ext cx="1618913"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vertical</a:t>
                </a:r>
                <a:endParaRPr lang="en-GB" sz="1800" dirty="0" smtClean="0">
                  <a:latin typeface="Times New Roman" pitchFamily="18" charset="0"/>
                  <a:ea typeface="+mn-ea"/>
                  <a:cs typeface="Times New Roman" pitchFamily="18" charset="0"/>
                </a:endParaRPr>
              </a:p>
            </p:txBody>
          </p:sp>
        </p:grpSp>
        <p:sp>
          <p:nvSpPr>
            <p:cNvPr id="4" name="Rectangle 3"/>
            <p:cNvSpPr/>
            <p:nvPr/>
          </p:nvSpPr>
          <p:spPr bwMode="auto">
            <a:xfrm>
              <a:off x="1835621" y="3501008"/>
              <a:ext cx="765076" cy="360052"/>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12651103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3110" name="Rectangle 6"/>
          <p:cNvSpPr>
            <a:spLocks noChangeArrowheads="1"/>
          </p:cNvSpPr>
          <p:nvPr/>
        </p:nvSpPr>
        <p:spPr bwMode="auto">
          <a:xfrm>
            <a:off x="323850" y="796925"/>
            <a:ext cx="6048375"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Tx/>
              <a:buChar char="•"/>
            </a:pPr>
            <a:endParaRPr lang="de-DE" sz="2400">
              <a:latin typeface="Times New Roman" pitchFamily="18" charset="0"/>
            </a:endParaRPr>
          </a:p>
        </p:txBody>
      </p:sp>
      <p:grpSp>
        <p:nvGrpSpPr>
          <p:cNvPr id="4" name="Group 3"/>
          <p:cNvGrpSpPr/>
          <p:nvPr/>
        </p:nvGrpSpPr>
        <p:grpSpPr>
          <a:xfrm>
            <a:off x="270570" y="1315936"/>
            <a:ext cx="8693918" cy="4869559"/>
            <a:chOff x="270570" y="1315936"/>
            <a:chExt cx="8693918" cy="4869559"/>
          </a:xfrm>
        </p:grpSpPr>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70" y="1315936"/>
              <a:ext cx="8524494" cy="4811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412"/>
            <p:cNvSpPr txBox="1">
              <a:spLocks noChangeArrowheads="1"/>
            </p:cNvSpPr>
            <p:nvPr/>
          </p:nvSpPr>
          <p:spPr bwMode="auto">
            <a:xfrm>
              <a:off x="698426" y="1734949"/>
              <a:ext cx="2471177" cy="369332"/>
            </a:xfrm>
            <a:prstGeom prst="rect">
              <a:avLst/>
            </a:prstGeom>
            <a:solidFill>
              <a:schemeClr val="bg1"/>
            </a:solidFill>
            <a:ln>
              <a:noFill/>
            </a:ln>
            <a:effectLst/>
            <a:extLst/>
          </p:spPr>
          <p:txBody>
            <a:bodyPr wrap="square">
              <a:spAutoFit/>
            </a:bodyPr>
            <a:lstStyle/>
            <a:p>
              <a:pPr>
                <a:spcBef>
                  <a:spcPct val="0"/>
                </a:spcBef>
              </a:pPr>
              <a:r>
                <a:rPr lang="en-GB" sz="1800" b="1" dirty="0">
                  <a:latin typeface="Times New Roman" pitchFamily="18" charset="0"/>
                  <a:ea typeface="+mn-ea"/>
                  <a:cs typeface="Times New Roman" pitchFamily="18" charset="0"/>
                </a:rPr>
                <a:t>e</a:t>
              </a:r>
              <a:r>
                <a:rPr lang="en-GB" sz="1800" b="1" dirty="0" smtClean="0">
                  <a:latin typeface="Times New Roman" pitchFamily="18" charset="0"/>
                  <a:ea typeface="+mn-ea"/>
                  <a:cs typeface="Times New Roman" pitchFamily="18" charset="0"/>
                </a:rPr>
                <a:t>lectron beam</a:t>
              </a:r>
              <a:endParaRPr lang="en-GB" sz="1800" dirty="0" smtClean="0">
                <a:latin typeface="Times New Roman" pitchFamily="18" charset="0"/>
                <a:ea typeface="+mn-ea"/>
                <a:cs typeface="Times New Roman" pitchFamily="18" charset="0"/>
              </a:endParaRPr>
            </a:p>
          </p:txBody>
        </p:sp>
        <p:sp>
          <p:nvSpPr>
            <p:cNvPr id="17" name="Text Box 412"/>
            <p:cNvSpPr txBox="1">
              <a:spLocks noChangeArrowheads="1"/>
            </p:cNvSpPr>
            <p:nvPr/>
          </p:nvSpPr>
          <p:spPr bwMode="auto">
            <a:xfrm>
              <a:off x="3684999" y="1706141"/>
              <a:ext cx="1607081"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CCD camera</a:t>
              </a:r>
              <a:endParaRPr lang="en-GB" sz="1800" dirty="0" smtClean="0">
                <a:latin typeface="Times New Roman" pitchFamily="18" charset="0"/>
                <a:ea typeface="+mn-ea"/>
                <a:cs typeface="Times New Roman" pitchFamily="18" charset="0"/>
              </a:endParaRPr>
            </a:p>
          </p:txBody>
        </p:sp>
        <p:sp>
          <p:nvSpPr>
            <p:cNvPr id="18" name="Text Box 412"/>
            <p:cNvSpPr txBox="1">
              <a:spLocks noChangeArrowheads="1"/>
            </p:cNvSpPr>
            <p:nvPr/>
          </p:nvSpPr>
          <p:spPr bwMode="auto">
            <a:xfrm>
              <a:off x="4600913" y="3131676"/>
              <a:ext cx="835184"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screen</a:t>
              </a:r>
              <a:endParaRPr lang="en-GB" sz="1800" dirty="0" smtClean="0">
                <a:latin typeface="Times New Roman" pitchFamily="18" charset="0"/>
                <a:ea typeface="+mn-ea"/>
                <a:cs typeface="Times New Roman" pitchFamily="18" charset="0"/>
              </a:endParaRPr>
            </a:p>
          </p:txBody>
        </p:sp>
        <p:sp>
          <p:nvSpPr>
            <p:cNvPr id="19" name="Text Box 412"/>
            <p:cNvSpPr txBox="1">
              <a:spLocks noChangeArrowheads="1"/>
            </p:cNvSpPr>
            <p:nvPr/>
          </p:nvSpPr>
          <p:spPr bwMode="auto">
            <a:xfrm>
              <a:off x="5493583" y="1489209"/>
              <a:ext cx="3470905" cy="369332"/>
            </a:xfrm>
            <a:prstGeom prst="rect">
              <a:avLst/>
            </a:prstGeom>
            <a:solidFill>
              <a:schemeClr val="bg1"/>
            </a:solidFill>
            <a:ln>
              <a:noFill/>
            </a:ln>
            <a:effectLst/>
            <a:extLst/>
          </p:spPr>
          <p:txBody>
            <a:bodyPr wrap="square">
              <a:spAutoFit/>
            </a:bodyPr>
            <a:lstStyle/>
            <a:p>
              <a:pPr>
                <a:spcBef>
                  <a:spcPct val="0"/>
                </a:spcBef>
              </a:pPr>
              <a:r>
                <a:rPr lang="en-GB" sz="1800" b="1" dirty="0">
                  <a:latin typeface="Times New Roman" pitchFamily="18" charset="0"/>
                  <a:ea typeface="+mn-ea"/>
                  <a:cs typeface="Times New Roman" pitchFamily="18" charset="0"/>
                </a:rPr>
                <a:t>t</a:t>
              </a:r>
              <a:r>
                <a:rPr lang="en-GB" sz="1800" b="1" dirty="0" smtClean="0">
                  <a:latin typeface="Times New Roman" pitchFamily="18" charset="0"/>
                  <a:ea typeface="+mn-ea"/>
                  <a:cs typeface="Times New Roman" pitchFamily="18" charset="0"/>
                </a:rPr>
                <a:t>ransverse density distribution</a:t>
              </a:r>
              <a:endParaRPr lang="en-GB" sz="1800" dirty="0" smtClean="0">
                <a:latin typeface="Times New Roman" pitchFamily="18" charset="0"/>
                <a:ea typeface="+mn-ea"/>
                <a:cs typeface="Times New Roman" pitchFamily="18" charset="0"/>
              </a:endParaRPr>
            </a:p>
          </p:txBody>
        </p:sp>
        <p:sp>
          <p:nvSpPr>
            <p:cNvPr id="20" name="Text Box 412"/>
            <p:cNvSpPr txBox="1">
              <a:spLocks noChangeArrowheads="1"/>
            </p:cNvSpPr>
            <p:nvPr/>
          </p:nvSpPr>
          <p:spPr bwMode="auto">
            <a:xfrm>
              <a:off x="6588224" y="4643611"/>
              <a:ext cx="1618913"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horizontal</a:t>
              </a:r>
              <a:endParaRPr lang="en-GB" sz="1800" dirty="0" smtClean="0">
                <a:latin typeface="Times New Roman" pitchFamily="18" charset="0"/>
                <a:ea typeface="+mn-ea"/>
                <a:cs typeface="Times New Roman" pitchFamily="18" charset="0"/>
              </a:endParaRPr>
            </a:p>
          </p:txBody>
        </p:sp>
        <p:sp>
          <p:nvSpPr>
            <p:cNvPr id="21" name="Text Box 412"/>
            <p:cNvSpPr txBox="1">
              <a:spLocks noChangeArrowheads="1"/>
            </p:cNvSpPr>
            <p:nvPr/>
          </p:nvSpPr>
          <p:spPr bwMode="auto">
            <a:xfrm rot="16200000" flipH="1">
              <a:off x="5098429" y="2613631"/>
              <a:ext cx="1618913"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vertical</a:t>
              </a:r>
              <a:endParaRPr lang="en-GB" sz="1800" dirty="0" smtClean="0">
                <a:latin typeface="Times New Roman" pitchFamily="18" charset="0"/>
                <a:ea typeface="+mn-ea"/>
                <a:cs typeface="Times New Roman" pitchFamily="18" charset="0"/>
              </a:endParaRPr>
            </a:p>
          </p:txBody>
        </p:sp>
        <p:sp>
          <p:nvSpPr>
            <p:cNvPr id="22" name="Text Box 412"/>
            <p:cNvSpPr txBox="1">
              <a:spLocks noChangeArrowheads="1"/>
            </p:cNvSpPr>
            <p:nvPr/>
          </p:nvSpPr>
          <p:spPr bwMode="auto">
            <a:xfrm rot="16200000" flipH="1">
              <a:off x="284559" y="4216027"/>
              <a:ext cx="1618913"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vertical</a:t>
              </a:r>
              <a:endParaRPr lang="en-GB" sz="1800" dirty="0" smtClean="0">
                <a:latin typeface="Times New Roman" pitchFamily="18" charset="0"/>
                <a:ea typeface="+mn-ea"/>
                <a:cs typeface="Times New Roman" pitchFamily="18" charset="0"/>
              </a:endParaRPr>
            </a:p>
          </p:txBody>
        </p:sp>
        <p:sp>
          <p:nvSpPr>
            <p:cNvPr id="23" name="Text Box 412"/>
            <p:cNvSpPr txBox="1">
              <a:spLocks noChangeArrowheads="1"/>
            </p:cNvSpPr>
            <p:nvPr/>
          </p:nvSpPr>
          <p:spPr bwMode="auto">
            <a:xfrm>
              <a:off x="1484352" y="5816163"/>
              <a:ext cx="1618913"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longitudinal</a:t>
              </a:r>
              <a:endParaRPr lang="en-GB" sz="1800" dirty="0" smtClean="0">
                <a:latin typeface="Times New Roman" pitchFamily="18" charset="0"/>
                <a:ea typeface="+mn-ea"/>
                <a:cs typeface="Times New Roman" pitchFamily="18" charset="0"/>
              </a:endParaRPr>
            </a:p>
          </p:txBody>
        </p:sp>
      </p:grpSp>
      <p:sp>
        <p:nvSpPr>
          <p:cNvPr id="24" name="Text Box 412"/>
          <p:cNvSpPr txBox="1">
            <a:spLocks noChangeArrowheads="1"/>
          </p:cNvSpPr>
          <p:nvPr/>
        </p:nvSpPr>
        <p:spPr bwMode="auto">
          <a:xfrm>
            <a:off x="270570" y="6231795"/>
            <a:ext cx="21599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pPr>
            <a:r>
              <a:rPr lang="en-GB" sz="1200" dirty="0">
                <a:solidFill>
                  <a:srgbClr val="000000"/>
                </a:solidFill>
                <a:latin typeface="Times New Roman" pitchFamily="18" charset="0"/>
                <a:ea typeface="+mn-ea"/>
                <a:cs typeface="Times New Roman" pitchFamily="18" charset="0"/>
              </a:rPr>
              <a:t>c</a:t>
            </a:r>
            <a:r>
              <a:rPr lang="en-GB" sz="1200" dirty="0" smtClean="0">
                <a:solidFill>
                  <a:srgbClr val="000000"/>
                </a:solidFill>
                <a:latin typeface="Times New Roman" pitchFamily="18" charset="0"/>
                <a:ea typeface="+mn-ea"/>
                <a:cs typeface="Times New Roman" pitchFamily="18" charset="0"/>
              </a:rPr>
              <a:t>ourtesy C. Behrens (DESY)</a:t>
            </a:r>
          </a:p>
        </p:txBody>
      </p:sp>
      <p:sp>
        <p:nvSpPr>
          <p:cNvPr id="2" name="Content Placeholder 1"/>
          <p:cNvSpPr>
            <a:spLocks noGrp="1"/>
          </p:cNvSpPr>
          <p:nvPr>
            <p:ph idx="1"/>
          </p:nvPr>
        </p:nvSpPr>
        <p:spPr>
          <a:xfrm>
            <a:off x="282575" y="977900"/>
            <a:ext cx="8520113" cy="5149304"/>
          </a:xfrm>
          <a:ln>
            <a:solidFill>
              <a:schemeClr val="accent1">
                <a:lumMod val="60000"/>
                <a:lumOff val="40000"/>
              </a:schemeClr>
            </a:solidFill>
          </a:ln>
        </p:spPr>
        <p:txBody>
          <a:bodyPr/>
          <a:lstStyle/>
          <a:p>
            <a:pPr marL="0" indent="0">
              <a:buNone/>
            </a:pPr>
            <a:r>
              <a:rPr lang="en-US" dirty="0" smtClean="0"/>
              <a:t> </a:t>
            </a:r>
            <a:endParaRPr lang="en-US" dirty="0"/>
          </a:p>
        </p:txBody>
      </p:sp>
      <p:sp>
        <p:nvSpPr>
          <p:cNvPr id="26" name="Rectangle 21"/>
          <p:cNvSpPr>
            <a:spLocks noChangeArrowheads="1"/>
          </p:cNvSpPr>
          <p:nvPr/>
        </p:nvSpPr>
        <p:spPr bwMode="auto">
          <a:xfrm>
            <a:off x="395287" y="944764"/>
            <a:ext cx="53288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spcAft>
                <a:spcPts val="1200"/>
              </a:spcAft>
            </a:pPr>
            <a:r>
              <a:rPr lang="en-US" sz="1600" dirty="0" smtClean="0">
                <a:solidFill>
                  <a:srgbClr val="0000FF"/>
                </a:solidFill>
              </a:rPr>
              <a:t>TDS as intra-beam streak camera</a:t>
            </a:r>
            <a:endParaRPr lang="en-US" sz="1600" dirty="0"/>
          </a:p>
        </p:txBody>
      </p:sp>
      <p:sp>
        <p:nvSpPr>
          <p:cNvPr id="28" name="Title 2"/>
          <p:cNvSpPr>
            <a:spLocks noGrp="1"/>
          </p:cNvSpPr>
          <p:nvPr>
            <p:ph type="title"/>
          </p:nvPr>
        </p:nvSpPr>
        <p:spPr>
          <a:xfrm>
            <a:off x="292100" y="103188"/>
            <a:ext cx="8520113" cy="544512"/>
          </a:xfrm>
        </p:spPr>
        <p:txBody>
          <a:bodyPr/>
          <a:lstStyle/>
          <a:p>
            <a:r>
              <a:rPr lang="en-US" dirty="0" smtClean="0"/>
              <a:t>XFEL: Bunch Length, TDS</a:t>
            </a:r>
            <a:endParaRPr lang="en-US" dirty="0"/>
          </a:p>
        </p:txBody>
      </p:sp>
      <p:sp>
        <p:nvSpPr>
          <p:cNvPr id="3" name="Rectangle 2"/>
          <p:cNvSpPr/>
          <p:nvPr/>
        </p:nvSpPr>
        <p:spPr bwMode="auto">
          <a:xfrm>
            <a:off x="1934014" y="2420860"/>
            <a:ext cx="693716" cy="21603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5044673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3110" name="Rectangle 6"/>
          <p:cNvSpPr>
            <a:spLocks noChangeArrowheads="1"/>
          </p:cNvSpPr>
          <p:nvPr/>
        </p:nvSpPr>
        <p:spPr bwMode="auto">
          <a:xfrm>
            <a:off x="323850" y="796925"/>
            <a:ext cx="6048375"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Tx/>
              <a:buChar char="•"/>
            </a:pPr>
            <a:endParaRPr lang="de-DE" sz="2400">
              <a:latin typeface="Times New Roman" pitchFamily="18" charset="0"/>
            </a:endParaRPr>
          </a:p>
        </p:txBody>
      </p:sp>
      <p:grpSp>
        <p:nvGrpSpPr>
          <p:cNvPr id="2" name="Group 1"/>
          <p:cNvGrpSpPr/>
          <p:nvPr/>
        </p:nvGrpSpPr>
        <p:grpSpPr>
          <a:xfrm>
            <a:off x="241994" y="1240184"/>
            <a:ext cx="8722494" cy="5012436"/>
            <a:chOff x="241994" y="1240184"/>
            <a:chExt cx="8722494" cy="5012436"/>
          </a:xfrm>
        </p:grpSpPr>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994" y="1240184"/>
              <a:ext cx="8482584" cy="5012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412"/>
            <p:cNvSpPr txBox="1">
              <a:spLocks noChangeArrowheads="1"/>
            </p:cNvSpPr>
            <p:nvPr/>
          </p:nvSpPr>
          <p:spPr bwMode="auto">
            <a:xfrm>
              <a:off x="698426" y="1734949"/>
              <a:ext cx="2471177" cy="369332"/>
            </a:xfrm>
            <a:prstGeom prst="rect">
              <a:avLst/>
            </a:prstGeom>
            <a:solidFill>
              <a:schemeClr val="bg1"/>
            </a:solidFill>
            <a:ln>
              <a:noFill/>
            </a:ln>
            <a:effectLst/>
            <a:extLst/>
          </p:spPr>
          <p:txBody>
            <a:bodyPr wrap="square">
              <a:spAutoFit/>
            </a:bodyPr>
            <a:lstStyle/>
            <a:p>
              <a:pPr>
                <a:spcBef>
                  <a:spcPct val="0"/>
                </a:spcBef>
              </a:pPr>
              <a:r>
                <a:rPr lang="en-GB" sz="1800" b="1" dirty="0">
                  <a:latin typeface="Times New Roman" pitchFamily="18" charset="0"/>
                  <a:ea typeface="+mn-ea"/>
                  <a:cs typeface="Times New Roman" pitchFamily="18" charset="0"/>
                </a:rPr>
                <a:t>e</a:t>
              </a:r>
              <a:r>
                <a:rPr lang="en-GB" sz="1800" b="1" dirty="0" smtClean="0">
                  <a:latin typeface="Times New Roman" pitchFamily="18" charset="0"/>
                  <a:ea typeface="+mn-ea"/>
                  <a:cs typeface="Times New Roman" pitchFamily="18" charset="0"/>
                </a:rPr>
                <a:t>lectron beam</a:t>
              </a:r>
              <a:endParaRPr lang="en-GB" sz="1800" dirty="0" smtClean="0">
                <a:latin typeface="Times New Roman" pitchFamily="18" charset="0"/>
                <a:ea typeface="+mn-ea"/>
                <a:cs typeface="Times New Roman" pitchFamily="18" charset="0"/>
              </a:endParaRPr>
            </a:p>
          </p:txBody>
        </p:sp>
        <p:sp>
          <p:nvSpPr>
            <p:cNvPr id="14" name="Text Box 412"/>
            <p:cNvSpPr txBox="1">
              <a:spLocks noChangeArrowheads="1"/>
            </p:cNvSpPr>
            <p:nvPr/>
          </p:nvSpPr>
          <p:spPr bwMode="auto">
            <a:xfrm>
              <a:off x="3684999" y="1706141"/>
              <a:ext cx="1607081"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CCD camera</a:t>
              </a:r>
              <a:endParaRPr lang="en-GB" sz="1800" dirty="0" smtClean="0">
                <a:latin typeface="Times New Roman" pitchFamily="18" charset="0"/>
                <a:ea typeface="+mn-ea"/>
                <a:cs typeface="Times New Roman" pitchFamily="18" charset="0"/>
              </a:endParaRPr>
            </a:p>
          </p:txBody>
        </p:sp>
        <p:sp>
          <p:nvSpPr>
            <p:cNvPr id="15" name="Text Box 412"/>
            <p:cNvSpPr txBox="1">
              <a:spLocks noChangeArrowheads="1"/>
            </p:cNvSpPr>
            <p:nvPr/>
          </p:nvSpPr>
          <p:spPr bwMode="auto">
            <a:xfrm>
              <a:off x="4600913" y="3131676"/>
              <a:ext cx="835184"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screen</a:t>
              </a:r>
              <a:endParaRPr lang="en-GB" sz="1800" dirty="0" smtClean="0">
                <a:latin typeface="Times New Roman" pitchFamily="18" charset="0"/>
                <a:ea typeface="+mn-ea"/>
                <a:cs typeface="Times New Roman" pitchFamily="18" charset="0"/>
              </a:endParaRPr>
            </a:p>
          </p:txBody>
        </p:sp>
        <p:sp>
          <p:nvSpPr>
            <p:cNvPr id="16" name="Text Box 412"/>
            <p:cNvSpPr txBox="1">
              <a:spLocks noChangeArrowheads="1"/>
            </p:cNvSpPr>
            <p:nvPr/>
          </p:nvSpPr>
          <p:spPr bwMode="auto">
            <a:xfrm>
              <a:off x="5493583" y="1489209"/>
              <a:ext cx="3470905" cy="369332"/>
            </a:xfrm>
            <a:prstGeom prst="rect">
              <a:avLst/>
            </a:prstGeom>
            <a:solidFill>
              <a:schemeClr val="bg1"/>
            </a:solidFill>
            <a:ln>
              <a:noFill/>
            </a:ln>
            <a:effectLst/>
            <a:extLst/>
          </p:spPr>
          <p:txBody>
            <a:bodyPr wrap="square">
              <a:spAutoFit/>
            </a:bodyPr>
            <a:lstStyle/>
            <a:p>
              <a:pPr>
                <a:spcBef>
                  <a:spcPct val="0"/>
                </a:spcBef>
              </a:pPr>
              <a:r>
                <a:rPr lang="en-GB" sz="1800" b="1" dirty="0">
                  <a:latin typeface="Times New Roman" pitchFamily="18" charset="0"/>
                  <a:ea typeface="+mn-ea"/>
                  <a:cs typeface="Times New Roman" pitchFamily="18" charset="0"/>
                </a:rPr>
                <a:t>t</a:t>
              </a:r>
              <a:r>
                <a:rPr lang="en-GB" sz="1800" b="1" dirty="0" smtClean="0">
                  <a:latin typeface="Times New Roman" pitchFamily="18" charset="0"/>
                  <a:ea typeface="+mn-ea"/>
                  <a:cs typeface="Times New Roman" pitchFamily="18" charset="0"/>
                </a:rPr>
                <a:t>ransverse density distribution</a:t>
              </a:r>
              <a:endParaRPr lang="en-GB" sz="1800" dirty="0" smtClean="0">
                <a:latin typeface="Times New Roman" pitchFamily="18" charset="0"/>
                <a:ea typeface="+mn-ea"/>
                <a:cs typeface="Times New Roman" pitchFamily="18" charset="0"/>
              </a:endParaRPr>
            </a:p>
          </p:txBody>
        </p:sp>
        <p:sp>
          <p:nvSpPr>
            <p:cNvPr id="17" name="Text Box 412"/>
            <p:cNvSpPr txBox="1">
              <a:spLocks noChangeArrowheads="1"/>
            </p:cNvSpPr>
            <p:nvPr/>
          </p:nvSpPr>
          <p:spPr bwMode="auto">
            <a:xfrm>
              <a:off x="6588224" y="4643611"/>
              <a:ext cx="1618913"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horizontal</a:t>
              </a:r>
              <a:endParaRPr lang="en-GB" sz="1800" dirty="0" smtClean="0">
                <a:latin typeface="Times New Roman" pitchFamily="18" charset="0"/>
                <a:ea typeface="+mn-ea"/>
                <a:cs typeface="Times New Roman" pitchFamily="18" charset="0"/>
              </a:endParaRPr>
            </a:p>
          </p:txBody>
        </p:sp>
        <p:sp>
          <p:nvSpPr>
            <p:cNvPr id="18" name="Text Box 412"/>
            <p:cNvSpPr txBox="1">
              <a:spLocks noChangeArrowheads="1"/>
            </p:cNvSpPr>
            <p:nvPr/>
          </p:nvSpPr>
          <p:spPr bwMode="auto">
            <a:xfrm rot="16200000" flipH="1">
              <a:off x="5098429" y="2613631"/>
              <a:ext cx="1618913"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vertical</a:t>
              </a:r>
              <a:endParaRPr lang="en-GB" sz="1800" dirty="0" smtClean="0">
                <a:latin typeface="Times New Roman" pitchFamily="18" charset="0"/>
                <a:ea typeface="+mn-ea"/>
                <a:cs typeface="Times New Roman" pitchFamily="18" charset="0"/>
              </a:endParaRPr>
            </a:p>
          </p:txBody>
        </p:sp>
        <p:sp>
          <p:nvSpPr>
            <p:cNvPr id="19" name="Text Box 412"/>
            <p:cNvSpPr txBox="1">
              <a:spLocks noChangeArrowheads="1"/>
            </p:cNvSpPr>
            <p:nvPr/>
          </p:nvSpPr>
          <p:spPr bwMode="auto">
            <a:xfrm rot="16200000" flipH="1">
              <a:off x="1618571" y="4167261"/>
              <a:ext cx="1618913"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vertical</a:t>
              </a:r>
              <a:endParaRPr lang="en-GB" sz="1800" dirty="0" smtClean="0">
                <a:latin typeface="Times New Roman" pitchFamily="18" charset="0"/>
                <a:ea typeface="+mn-ea"/>
                <a:cs typeface="Times New Roman" pitchFamily="18" charset="0"/>
              </a:endParaRPr>
            </a:p>
          </p:txBody>
        </p:sp>
        <p:sp>
          <p:nvSpPr>
            <p:cNvPr id="20" name="Text Box 412"/>
            <p:cNvSpPr txBox="1">
              <a:spLocks noChangeArrowheads="1"/>
            </p:cNvSpPr>
            <p:nvPr/>
          </p:nvSpPr>
          <p:spPr bwMode="auto">
            <a:xfrm>
              <a:off x="2828121" y="5833839"/>
              <a:ext cx="1618913"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longitudinal</a:t>
              </a:r>
              <a:endParaRPr lang="en-GB" sz="1800" dirty="0" smtClean="0">
                <a:latin typeface="Times New Roman" pitchFamily="18" charset="0"/>
                <a:ea typeface="+mn-ea"/>
                <a:cs typeface="Times New Roman" pitchFamily="18" charset="0"/>
              </a:endParaRPr>
            </a:p>
          </p:txBody>
        </p:sp>
      </p:grpSp>
      <p:sp>
        <p:nvSpPr>
          <p:cNvPr id="21" name="Text Box 412"/>
          <p:cNvSpPr txBox="1">
            <a:spLocks noChangeArrowheads="1"/>
          </p:cNvSpPr>
          <p:nvPr/>
        </p:nvSpPr>
        <p:spPr bwMode="auto">
          <a:xfrm>
            <a:off x="268109" y="6192550"/>
            <a:ext cx="21599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pPr>
            <a:r>
              <a:rPr lang="en-GB" sz="1200" dirty="0">
                <a:solidFill>
                  <a:srgbClr val="000000"/>
                </a:solidFill>
                <a:latin typeface="Times New Roman" pitchFamily="18" charset="0"/>
                <a:ea typeface="+mn-ea"/>
                <a:cs typeface="Times New Roman" pitchFamily="18" charset="0"/>
              </a:rPr>
              <a:t>c</a:t>
            </a:r>
            <a:r>
              <a:rPr lang="en-GB" sz="1200" dirty="0" smtClean="0">
                <a:solidFill>
                  <a:srgbClr val="000000"/>
                </a:solidFill>
                <a:latin typeface="Times New Roman" pitchFamily="18" charset="0"/>
                <a:ea typeface="+mn-ea"/>
                <a:cs typeface="Times New Roman" pitchFamily="18" charset="0"/>
              </a:rPr>
              <a:t>ourtesy C. Behrens (DESY)</a:t>
            </a:r>
          </a:p>
        </p:txBody>
      </p:sp>
      <p:sp>
        <p:nvSpPr>
          <p:cNvPr id="22" name="Rectangle 21"/>
          <p:cNvSpPr>
            <a:spLocks noChangeArrowheads="1"/>
          </p:cNvSpPr>
          <p:nvPr/>
        </p:nvSpPr>
        <p:spPr bwMode="auto">
          <a:xfrm>
            <a:off x="395287" y="944764"/>
            <a:ext cx="53288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spcAft>
                <a:spcPts val="1200"/>
              </a:spcAft>
            </a:pPr>
            <a:r>
              <a:rPr lang="en-US" sz="1600" dirty="0" smtClean="0">
                <a:solidFill>
                  <a:srgbClr val="0000FF"/>
                </a:solidFill>
              </a:rPr>
              <a:t>TDS as intra-beam streak camera</a:t>
            </a:r>
            <a:endParaRPr lang="en-US" sz="1600" dirty="0"/>
          </a:p>
        </p:txBody>
      </p:sp>
      <p:sp>
        <p:nvSpPr>
          <p:cNvPr id="23" name="Content Placeholder 1"/>
          <p:cNvSpPr>
            <a:spLocks noGrp="1"/>
          </p:cNvSpPr>
          <p:nvPr>
            <p:ph idx="1"/>
          </p:nvPr>
        </p:nvSpPr>
        <p:spPr>
          <a:xfrm>
            <a:off x="282575" y="977900"/>
            <a:ext cx="8520113" cy="5151967"/>
          </a:xfrm>
          <a:ln>
            <a:solidFill>
              <a:schemeClr val="accent1">
                <a:lumMod val="60000"/>
                <a:lumOff val="40000"/>
              </a:schemeClr>
            </a:solidFill>
          </a:ln>
        </p:spPr>
        <p:txBody>
          <a:bodyPr/>
          <a:lstStyle/>
          <a:p>
            <a:pPr marL="0" indent="0">
              <a:buNone/>
            </a:pPr>
            <a:r>
              <a:rPr lang="en-US" dirty="0" smtClean="0"/>
              <a:t> </a:t>
            </a:r>
            <a:endParaRPr lang="en-US" dirty="0"/>
          </a:p>
        </p:txBody>
      </p:sp>
      <p:sp>
        <p:nvSpPr>
          <p:cNvPr id="3" name="Title 2"/>
          <p:cNvSpPr>
            <a:spLocks noGrp="1"/>
          </p:cNvSpPr>
          <p:nvPr>
            <p:ph type="title"/>
          </p:nvPr>
        </p:nvSpPr>
        <p:spPr>
          <a:xfrm>
            <a:off x="292100" y="103188"/>
            <a:ext cx="8520113" cy="544512"/>
          </a:xfrm>
        </p:spPr>
        <p:txBody>
          <a:bodyPr/>
          <a:lstStyle/>
          <a:p>
            <a:r>
              <a:rPr lang="en-US" dirty="0" smtClean="0"/>
              <a:t>XFEL: Bunch </a:t>
            </a:r>
            <a:r>
              <a:rPr lang="en-US" dirty="0"/>
              <a:t>Length, TDS</a:t>
            </a:r>
          </a:p>
        </p:txBody>
      </p:sp>
      <p:sp>
        <p:nvSpPr>
          <p:cNvPr id="24" name="Rectangle 23"/>
          <p:cNvSpPr/>
          <p:nvPr/>
        </p:nvSpPr>
        <p:spPr bwMode="auto">
          <a:xfrm>
            <a:off x="1934013" y="2420860"/>
            <a:ext cx="666683" cy="239213"/>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2696292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3110" name="Rectangle 6"/>
          <p:cNvSpPr>
            <a:spLocks noChangeArrowheads="1"/>
          </p:cNvSpPr>
          <p:nvPr/>
        </p:nvSpPr>
        <p:spPr bwMode="auto">
          <a:xfrm>
            <a:off x="323850" y="796925"/>
            <a:ext cx="6048375"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Tx/>
              <a:buChar char="•"/>
            </a:pPr>
            <a:endParaRPr lang="de-DE" sz="2400">
              <a:latin typeface="Times New Roman" pitchFamily="18" charset="0"/>
            </a:endParaRPr>
          </a:p>
        </p:txBody>
      </p:sp>
      <p:grpSp>
        <p:nvGrpSpPr>
          <p:cNvPr id="2" name="Group 1"/>
          <p:cNvGrpSpPr/>
          <p:nvPr/>
        </p:nvGrpSpPr>
        <p:grpSpPr>
          <a:xfrm>
            <a:off x="323029" y="1393659"/>
            <a:ext cx="8641459" cy="4853178"/>
            <a:chOff x="323029" y="1393659"/>
            <a:chExt cx="8641459" cy="4853178"/>
          </a:xfrm>
        </p:grpSpPr>
        <p:pic>
          <p:nvPicPr>
            <p:cNvPr id="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29" y="1393659"/>
              <a:ext cx="8449056" cy="4853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412"/>
            <p:cNvSpPr txBox="1">
              <a:spLocks noChangeArrowheads="1"/>
            </p:cNvSpPr>
            <p:nvPr/>
          </p:nvSpPr>
          <p:spPr bwMode="auto">
            <a:xfrm>
              <a:off x="698426" y="1734949"/>
              <a:ext cx="2471177" cy="369332"/>
            </a:xfrm>
            <a:prstGeom prst="rect">
              <a:avLst/>
            </a:prstGeom>
            <a:solidFill>
              <a:schemeClr val="bg1"/>
            </a:solidFill>
            <a:ln>
              <a:noFill/>
            </a:ln>
            <a:effectLst/>
            <a:extLst/>
          </p:spPr>
          <p:txBody>
            <a:bodyPr wrap="square">
              <a:spAutoFit/>
            </a:bodyPr>
            <a:lstStyle/>
            <a:p>
              <a:pPr>
                <a:spcBef>
                  <a:spcPct val="0"/>
                </a:spcBef>
              </a:pPr>
              <a:r>
                <a:rPr lang="en-GB" sz="1800" b="1" dirty="0">
                  <a:latin typeface="Times New Roman" pitchFamily="18" charset="0"/>
                  <a:ea typeface="+mn-ea"/>
                  <a:cs typeface="Times New Roman" pitchFamily="18" charset="0"/>
                </a:rPr>
                <a:t>e</a:t>
              </a:r>
              <a:r>
                <a:rPr lang="en-GB" sz="1800" b="1" dirty="0" smtClean="0">
                  <a:latin typeface="Times New Roman" pitchFamily="18" charset="0"/>
                  <a:ea typeface="+mn-ea"/>
                  <a:cs typeface="Times New Roman" pitchFamily="18" charset="0"/>
                </a:rPr>
                <a:t>lectron beam</a:t>
              </a:r>
              <a:endParaRPr lang="en-GB" sz="1800" dirty="0" smtClean="0">
                <a:latin typeface="Times New Roman" pitchFamily="18" charset="0"/>
                <a:ea typeface="+mn-ea"/>
                <a:cs typeface="Times New Roman" pitchFamily="18" charset="0"/>
              </a:endParaRPr>
            </a:p>
          </p:txBody>
        </p:sp>
        <p:sp>
          <p:nvSpPr>
            <p:cNvPr id="14" name="Text Box 412"/>
            <p:cNvSpPr txBox="1">
              <a:spLocks noChangeArrowheads="1"/>
            </p:cNvSpPr>
            <p:nvPr/>
          </p:nvSpPr>
          <p:spPr bwMode="auto">
            <a:xfrm>
              <a:off x="3684999" y="1706141"/>
              <a:ext cx="1607081"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CCD camera</a:t>
              </a:r>
              <a:endParaRPr lang="en-GB" sz="1800" dirty="0" smtClean="0">
                <a:latin typeface="Times New Roman" pitchFamily="18" charset="0"/>
                <a:ea typeface="+mn-ea"/>
                <a:cs typeface="Times New Roman" pitchFamily="18" charset="0"/>
              </a:endParaRPr>
            </a:p>
          </p:txBody>
        </p:sp>
        <p:sp>
          <p:nvSpPr>
            <p:cNvPr id="15" name="Text Box 412"/>
            <p:cNvSpPr txBox="1">
              <a:spLocks noChangeArrowheads="1"/>
            </p:cNvSpPr>
            <p:nvPr/>
          </p:nvSpPr>
          <p:spPr bwMode="auto">
            <a:xfrm>
              <a:off x="4600913" y="3131676"/>
              <a:ext cx="835184"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screen</a:t>
              </a:r>
              <a:endParaRPr lang="en-GB" sz="1800" dirty="0" smtClean="0">
                <a:latin typeface="Times New Roman" pitchFamily="18" charset="0"/>
                <a:ea typeface="+mn-ea"/>
                <a:cs typeface="Times New Roman" pitchFamily="18" charset="0"/>
              </a:endParaRPr>
            </a:p>
          </p:txBody>
        </p:sp>
        <p:sp>
          <p:nvSpPr>
            <p:cNvPr id="16" name="Text Box 412"/>
            <p:cNvSpPr txBox="1">
              <a:spLocks noChangeArrowheads="1"/>
            </p:cNvSpPr>
            <p:nvPr/>
          </p:nvSpPr>
          <p:spPr bwMode="auto">
            <a:xfrm>
              <a:off x="5493583" y="1489209"/>
              <a:ext cx="3470905" cy="369332"/>
            </a:xfrm>
            <a:prstGeom prst="rect">
              <a:avLst/>
            </a:prstGeom>
            <a:solidFill>
              <a:schemeClr val="bg1"/>
            </a:solidFill>
            <a:ln>
              <a:noFill/>
            </a:ln>
            <a:effectLst/>
            <a:extLst/>
          </p:spPr>
          <p:txBody>
            <a:bodyPr wrap="square">
              <a:spAutoFit/>
            </a:bodyPr>
            <a:lstStyle/>
            <a:p>
              <a:pPr>
                <a:spcBef>
                  <a:spcPct val="0"/>
                </a:spcBef>
              </a:pPr>
              <a:r>
                <a:rPr lang="en-GB" sz="1800" b="1" dirty="0">
                  <a:latin typeface="Times New Roman" pitchFamily="18" charset="0"/>
                  <a:ea typeface="+mn-ea"/>
                  <a:cs typeface="Times New Roman" pitchFamily="18" charset="0"/>
                </a:rPr>
                <a:t>t</a:t>
              </a:r>
              <a:r>
                <a:rPr lang="en-GB" sz="1800" b="1" dirty="0" smtClean="0">
                  <a:latin typeface="Times New Roman" pitchFamily="18" charset="0"/>
                  <a:ea typeface="+mn-ea"/>
                  <a:cs typeface="Times New Roman" pitchFamily="18" charset="0"/>
                </a:rPr>
                <a:t>ransverse density distribution</a:t>
              </a:r>
              <a:endParaRPr lang="en-GB" sz="1800" dirty="0" smtClean="0">
                <a:latin typeface="Times New Roman" pitchFamily="18" charset="0"/>
                <a:ea typeface="+mn-ea"/>
                <a:cs typeface="Times New Roman" pitchFamily="18" charset="0"/>
              </a:endParaRPr>
            </a:p>
          </p:txBody>
        </p:sp>
        <p:sp>
          <p:nvSpPr>
            <p:cNvPr id="17" name="Text Box 412"/>
            <p:cNvSpPr txBox="1">
              <a:spLocks noChangeArrowheads="1"/>
            </p:cNvSpPr>
            <p:nvPr/>
          </p:nvSpPr>
          <p:spPr bwMode="auto">
            <a:xfrm>
              <a:off x="6588224" y="4643611"/>
              <a:ext cx="1618913"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horizontal</a:t>
              </a:r>
              <a:endParaRPr lang="en-GB" sz="1800" dirty="0" smtClean="0">
                <a:latin typeface="Times New Roman" pitchFamily="18" charset="0"/>
                <a:ea typeface="+mn-ea"/>
                <a:cs typeface="Times New Roman" pitchFamily="18" charset="0"/>
              </a:endParaRPr>
            </a:p>
          </p:txBody>
        </p:sp>
        <p:sp>
          <p:nvSpPr>
            <p:cNvPr id="18" name="Text Box 412"/>
            <p:cNvSpPr txBox="1">
              <a:spLocks noChangeArrowheads="1"/>
            </p:cNvSpPr>
            <p:nvPr/>
          </p:nvSpPr>
          <p:spPr bwMode="auto">
            <a:xfrm rot="16200000" flipH="1">
              <a:off x="5098429" y="2613631"/>
              <a:ext cx="1618913"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vertical</a:t>
              </a:r>
              <a:endParaRPr lang="en-GB" sz="1800" dirty="0" smtClean="0">
                <a:latin typeface="Times New Roman" pitchFamily="18" charset="0"/>
                <a:ea typeface="+mn-ea"/>
                <a:cs typeface="Times New Roman" pitchFamily="18" charset="0"/>
              </a:endParaRPr>
            </a:p>
          </p:txBody>
        </p:sp>
        <p:sp>
          <p:nvSpPr>
            <p:cNvPr id="19" name="Text Box 412"/>
            <p:cNvSpPr txBox="1">
              <a:spLocks noChangeArrowheads="1"/>
            </p:cNvSpPr>
            <p:nvPr/>
          </p:nvSpPr>
          <p:spPr bwMode="auto">
            <a:xfrm rot="16200000" flipH="1">
              <a:off x="2435042" y="4191644"/>
              <a:ext cx="1618913"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vertical</a:t>
              </a:r>
              <a:endParaRPr lang="en-GB" sz="1800" dirty="0" smtClean="0">
                <a:latin typeface="Times New Roman" pitchFamily="18" charset="0"/>
                <a:ea typeface="+mn-ea"/>
                <a:cs typeface="Times New Roman" pitchFamily="18" charset="0"/>
              </a:endParaRPr>
            </a:p>
          </p:txBody>
        </p:sp>
        <p:sp>
          <p:nvSpPr>
            <p:cNvPr id="20" name="Text Box 412"/>
            <p:cNvSpPr txBox="1">
              <a:spLocks noChangeArrowheads="1"/>
            </p:cNvSpPr>
            <p:nvPr/>
          </p:nvSpPr>
          <p:spPr bwMode="auto">
            <a:xfrm>
              <a:off x="3707904" y="5833839"/>
              <a:ext cx="1618913" cy="369332"/>
            </a:xfrm>
            <a:prstGeom prst="rect">
              <a:avLst/>
            </a:prstGeom>
            <a:solidFill>
              <a:schemeClr val="bg1"/>
            </a:solidFill>
            <a:ln>
              <a:noFill/>
            </a:ln>
            <a:effectLst/>
            <a:extLst/>
          </p:spPr>
          <p:txBody>
            <a:bodyPr wrap="square">
              <a:spAutoFit/>
            </a:bodyPr>
            <a:lstStyle/>
            <a:p>
              <a:pPr>
                <a:spcBef>
                  <a:spcPct val="0"/>
                </a:spcBef>
              </a:pPr>
              <a:r>
                <a:rPr lang="en-GB" sz="1800" b="1" dirty="0" smtClean="0">
                  <a:latin typeface="Times New Roman" pitchFamily="18" charset="0"/>
                  <a:ea typeface="+mn-ea"/>
                  <a:cs typeface="Times New Roman" pitchFamily="18" charset="0"/>
                </a:rPr>
                <a:t>longitudinal</a:t>
              </a:r>
              <a:endParaRPr lang="en-GB" sz="1800" dirty="0" smtClean="0">
                <a:latin typeface="Times New Roman" pitchFamily="18" charset="0"/>
                <a:ea typeface="+mn-ea"/>
                <a:cs typeface="Times New Roman" pitchFamily="18" charset="0"/>
              </a:endParaRPr>
            </a:p>
          </p:txBody>
        </p:sp>
      </p:grpSp>
      <p:sp>
        <p:nvSpPr>
          <p:cNvPr id="21" name="Text Box 412"/>
          <p:cNvSpPr txBox="1">
            <a:spLocks noChangeArrowheads="1"/>
          </p:cNvSpPr>
          <p:nvPr/>
        </p:nvSpPr>
        <p:spPr bwMode="auto">
          <a:xfrm>
            <a:off x="323029" y="6259967"/>
            <a:ext cx="21599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pPr>
            <a:r>
              <a:rPr lang="en-GB" sz="1200" dirty="0">
                <a:solidFill>
                  <a:srgbClr val="000000"/>
                </a:solidFill>
                <a:latin typeface="Times New Roman" pitchFamily="18" charset="0"/>
                <a:ea typeface="+mn-ea"/>
                <a:cs typeface="Times New Roman" pitchFamily="18" charset="0"/>
              </a:rPr>
              <a:t>c</a:t>
            </a:r>
            <a:r>
              <a:rPr lang="en-GB" sz="1200" dirty="0" smtClean="0">
                <a:solidFill>
                  <a:srgbClr val="000000"/>
                </a:solidFill>
                <a:latin typeface="Times New Roman" pitchFamily="18" charset="0"/>
                <a:ea typeface="+mn-ea"/>
                <a:cs typeface="Times New Roman" pitchFamily="18" charset="0"/>
              </a:rPr>
              <a:t>ourtesy C. Behrens (DESY)</a:t>
            </a:r>
          </a:p>
        </p:txBody>
      </p:sp>
      <p:sp>
        <p:nvSpPr>
          <p:cNvPr id="3" name="Title 2"/>
          <p:cNvSpPr>
            <a:spLocks noGrp="1"/>
          </p:cNvSpPr>
          <p:nvPr>
            <p:ph type="title"/>
          </p:nvPr>
        </p:nvSpPr>
        <p:spPr>
          <a:xfrm>
            <a:off x="292100" y="103188"/>
            <a:ext cx="8520113" cy="544512"/>
          </a:xfrm>
        </p:spPr>
        <p:txBody>
          <a:bodyPr/>
          <a:lstStyle/>
          <a:p>
            <a:r>
              <a:rPr lang="en-US" dirty="0" smtClean="0"/>
              <a:t>XFEL: Bunch </a:t>
            </a:r>
            <a:r>
              <a:rPr lang="en-US" dirty="0"/>
              <a:t>Length, TDS</a:t>
            </a:r>
          </a:p>
        </p:txBody>
      </p:sp>
      <p:sp>
        <p:nvSpPr>
          <p:cNvPr id="23" name="Rectangle 22"/>
          <p:cNvSpPr>
            <a:spLocks noChangeArrowheads="1"/>
          </p:cNvSpPr>
          <p:nvPr/>
        </p:nvSpPr>
        <p:spPr bwMode="auto">
          <a:xfrm>
            <a:off x="395287" y="944764"/>
            <a:ext cx="53288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spcAft>
                <a:spcPts val="1200"/>
              </a:spcAft>
            </a:pPr>
            <a:r>
              <a:rPr lang="en-US" sz="1600" dirty="0" smtClean="0">
                <a:solidFill>
                  <a:srgbClr val="0000FF"/>
                </a:solidFill>
              </a:rPr>
              <a:t>TDS as intra-beam streak camera</a:t>
            </a:r>
            <a:endParaRPr lang="en-US" sz="1600" dirty="0"/>
          </a:p>
        </p:txBody>
      </p:sp>
      <p:sp>
        <p:nvSpPr>
          <p:cNvPr id="24" name="Content Placeholder 1"/>
          <p:cNvSpPr>
            <a:spLocks noGrp="1"/>
          </p:cNvSpPr>
          <p:nvPr>
            <p:ph idx="1"/>
          </p:nvPr>
        </p:nvSpPr>
        <p:spPr>
          <a:xfrm>
            <a:off x="282575" y="977900"/>
            <a:ext cx="8520113" cy="5163256"/>
          </a:xfrm>
          <a:ln>
            <a:solidFill>
              <a:schemeClr val="accent1">
                <a:lumMod val="60000"/>
                <a:lumOff val="40000"/>
              </a:schemeClr>
            </a:solidFill>
          </a:ln>
        </p:spPr>
        <p:txBody>
          <a:bodyPr/>
          <a:lstStyle/>
          <a:p>
            <a:pPr marL="0" indent="0">
              <a:buNone/>
            </a:pPr>
            <a:r>
              <a:rPr lang="en-US" dirty="0" smtClean="0"/>
              <a:t> </a:t>
            </a:r>
            <a:endParaRPr lang="en-US" dirty="0"/>
          </a:p>
        </p:txBody>
      </p:sp>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40" y="3865206"/>
            <a:ext cx="3120009" cy="238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bwMode="auto">
          <a:xfrm>
            <a:off x="1934013" y="2420859"/>
            <a:ext cx="678557" cy="239213"/>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57429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51400" y="1484730"/>
            <a:ext cx="3312460" cy="2879647"/>
            <a:chOff x="755470" y="974295"/>
            <a:chExt cx="2159856" cy="2879647"/>
          </a:xfrm>
        </p:grpSpPr>
        <p:pic>
          <p:nvPicPr>
            <p:cNvPr id="11" name="Picture 9" descr="SingleBunch2003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95420" y="1448340"/>
              <a:ext cx="2879647" cy="193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1019747" y="1772770"/>
              <a:ext cx="11272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dirty="0" err="1" smtClean="0">
                  <a:solidFill>
                    <a:schemeClr val="bg1"/>
                  </a:solidFill>
                  <a:latin typeface="Symbol" pitchFamily="18" charset="2"/>
                </a:rPr>
                <a:t>s</a:t>
              </a:r>
              <a:r>
                <a:rPr lang="de-DE" baseline="-25000" dirty="0" err="1" smtClean="0">
                  <a:solidFill>
                    <a:schemeClr val="bg1"/>
                  </a:solidFill>
                  <a:latin typeface="Comic Sans MS" pitchFamily="66" charset="0"/>
                </a:rPr>
                <a:t>z</a:t>
              </a:r>
              <a:r>
                <a:rPr lang="de-DE" dirty="0" smtClean="0">
                  <a:solidFill>
                    <a:schemeClr val="bg1"/>
                  </a:solidFill>
                  <a:latin typeface="Comic Sans MS" pitchFamily="66" charset="0"/>
                </a:rPr>
                <a:t> </a:t>
              </a:r>
              <a:r>
                <a:rPr lang="de-DE" dirty="0">
                  <a:solidFill>
                    <a:schemeClr val="bg1"/>
                  </a:solidFill>
                  <a:latin typeface="Comic Sans MS" pitchFamily="66" charset="0"/>
                </a:rPr>
                <a:t>= 36 </a:t>
              </a:r>
              <a:r>
                <a:rPr lang="de-DE" dirty="0" err="1">
                  <a:solidFill>
                    <a:schemeClr val="bg1"/>
                  </a:solidFill>
                  <a:latin typeface="Comic Sans MS" pitchFamily="66" charset="0"/>
                </a:rPr>
                <a:t>ps</a:t>
              </a:r>
              <a:endParaRPr lang="en-GB" dirty="0">
                <a:solidFill>
                  <a:schemeClr val="bg1"/>
                </a:solidFill>
                <a:latin typeface="Comic Sans MS" pitchFamily="66" charset="0"/>
              </a:endParaRPr>
            </a:p>
          </p:txBody>
        </p:sp>
        <p:sp>
          <p:nvSpPr>
            <p:cNvPr id="6" name="Rectangle 5"/>
            <p:cNvSpPr/>
            <p:nvPr/>
          </p:nvSpPr>
          <p:spPr bwMode="auto">
            <a:xfrm>
              <a:off x="755470" y="2852920"/>
              <a:ext cx="2159856" cy="1001022"/>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sp>
        <p:nvSpPr>
          <p:cNvPr id="2" name="Title 1"/>
          <p:cNvSpPr>
            <a:spLocks noGrp="1"/>
          </p:cNvSpPr>
          <p:nvPr>
            <p:ph type="title"/>
          </p:nvPr>
        </p:nvSpPr>
        <p:spPr/>
        <p:txBody>
          <a:bodyPr/>
          <a:lstStyle/>
          <a:p>
            <a:r>
              <a:rPr lang="en-US" dirty="0" smtClean="0"/>
              <a:t>Bunch length, measurements</a:t>
            </a:r>
            <a:endParaRPr lang="en-US" dirty="0"/>
          </a:p>
        </p:txBody>
      </p:sp>
      <p:sp>
        <p:nvSpPr>
          <p:cNvPr id="3" name="Content Placeholder 2"/>
          <p:cNvSpPr>
            <a:spLocks noGrp="1"/>
          </p:cNvSpPr>
          <p:nvPr>
            <p:ph sz="half" idx="1"/>
          </p:nvPr>
        </p:nvSpPr>
        <p:spPr>
          <a:xfrm>
            <a:off x="282575" y="977900"/>
            <a:ext cx="4183063" cy="5259490"/>
          </a:xfrm>
          <a:ln>
            <a:solidFill>
              <a:schemeClr val="accent1">
                <a:lumMod val="60000"/>
                <a:lumOff val="40000"/>
              </a:schemeClr>
            </a:solidFill>
          </a:ln>
        </p:spPr>
        <p:txBody>
          <a:bodyPr/>
          <a:lstStyle/>
          <a:p>
            <a:pPr marL="0" indent="0">
              <a:buNone/>
            </a:pPr>
            <a:r>
              <a:rPr lang="en-US" sz="2400" dirty="0" smtClean="0"/>
              <a:t>Streak Camera</a:t>
            </a:r>
          </a:p>
          <a:p>
            <a:endParaRPr lang="en-US" dirty="0"/>
          </a:p>
          <a:p>
            <a:endParaRPr lang="en-US" dirty="0" smtClean="0"/>
          </a:p>
          <a:p>
            <a:endParaRPr lang="en-US"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7000" y="3645030"/>
            <a:ext cx="2789773" cy="2533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69" y="1260604"/>
            <a:ext cx="3160703" cy="2422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2"/>
          </p:nvPr>
        </p:nvSpPr>
        <p:spPr>
          <a:xfrm>
            <a:off x="4618038" y="977900"/>
            <a:ext cx="4184650" cy="5259490"/>
          </a:xfrm>
          <a:ln>
            <a:solidFill>
              <a:schemeClr val="accent1">
                <a:lumMod val="60000"/>
                <a:lumOff val="40000"/>
              </a:schemeClr>
            </a:solidFill>
          </a:ln>
        </p:spPr>
        <p:txBody>
          <a:bodyPr/>
          <a:lstStyle/>
          <a:p>
            <a:pPr marL="0" indent="0">
              <a:buNone/>
            </a:pPr>
            <a:r>
              <a:rPr lang="en-US" sz="2400" dirty="0" smtClean="0"/>
              <a:t>TDS</a:t>
            </a:r>
          </a:p>
          <a:p>
            <a:endParaRPr lang="en-US" dirty="0"/>
          </a:p>
          <a:p>
            <a:endParaRPr lang="en-US" dirty="0" smtClean="0"/>
          </a:p>
          <a:p>
            <a:endParaRPr lang="en-US" dirty="0"/>
          </a:p>
        </p:txBody>
      </p:sp>
      <p:sp>
        <p:nvSpPr>
          <p:cNvPr id="7" name="Text Box 412"/>
          <p:cNvSpPr txBox="1">
            <a:spLocks noChangeArrowheads="1"/>
          </p:cNvSpPr>
          <p:nvPr/>
        </p:nvSpPr>
        <p:spPr bwMode="auto">
          <a:xfrm>
            <a:off x="4572000" y="6178598"/>
            <a:ext cx="266392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pPr>
            <a:r>
              <a:rPr lang="en-GB" sz="1200" dirty="0">
                <a:solidFill>
                  <a:srgbClr val="000000"/>
                </a:solidFill>
                <a:latin typeface="Times New Roman" pitchFamily="18" charset="0"/>
                <a:ea typeface="+mn-ea"/>
                <a:cs typeface="Times New Roman" pitchFamily="18" charset="0"/>
              </a:rPr>
              <a:t>c</a:t>
            </a:r>
            <a:r>
              <a:rPr lang="en-GB" sz="1200" dirty="0" smtClean="0">
                <a:solidFill>
                  <a:srgbClr val="000000"/>
                </a:solidFill>
                <a:latin typeface="Times New Roman" pitchFamily="18" charset="0"/>
                <a:ea typeface="+mn-ea"/>
                <a:cs typeface="Times New Roman" pitchFamily="18" charset="0"/>
              </a:rPr>
              <a:t>ourtesy C. Behrens; B. Steffen(DESY)</a:t>
            </a:r>
          </a:p>
        </p:txBody>
      </p:sp>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420" y="3863866"/>
            <a:ext cx="3290190" cy="2314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412"/>
          <p:cNvSpPr txBox="1">
            <a:spLocks noChangeArrowheads="1"/>
          </p:cNvSpPr>
          <p:nvPr/>
        </p:nvSpPr>
        <p:spPr bwMode="auto">
          <a:xfrm>
            <a:off x="251400" y="6192498"/>
            <a:ext cx="374452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pPr>
            <a:r>
              <a:rPr lang="en-GB" sz="1200" dirty="0">
                <a:solidFill>
                  <a:srgbClr val="000000"/>
                </a:solidFill>
                <a:latin typeface="Times New Roman" pitchFamily="18" charset="0"/>
                <a:ea typeface="+mn-ea"/>
                <a:cs typeface="Times New Roman" pitchFamily="18" charset="0"/>
              </a:rPr>
              <a:t>c</a:t>
            </a:r>
            <a:r>
              <a:rPr lang="en-GB" sz="1200" dirty="0" smtClean="0">
                <a:solidFill>
                  <a:srgbClr val="000000"/>
                </a:solidFill>
                <a:latin typeface="Times New Roman" pitchFamily="18" charset="0"/>
                <a:ea typeface="+mn-ea"/>
                <a:cs typeface="Times New Roman" pitchFamily="18" charset="0"/>
              </a:rPr>
              <a:t>ourtesy M. </a:t>
            </a:r>
            <a:r>
              <a:rPr lang="en-GB" sz="1200" dirty="0" err="1" smtClean="0">
                <a:solidFill>
                  <a:srgbClr val="000000"/>
                </a:solidFill>
                <a:latin typeface="Times New Roman" pitchFamily="18" charset="0"/>
                <a:ea typeface="+mn-ea"/>
                <a:cs typeface="Times New Roman" pitchFamily="18" charset="0"/>
              </a:rPr>
              <a:t>Ferianis</a:t>
            </a:r>
            <a:r>
              <a:rPr lang="en-GB" sz="1200" dirty="0" smtClean="0">
                <a:solidFill>
                  <a:srgbClr val="000000"/>
                </a:solidFill>
                <a:latin typeface="Times New Roman" pitchFamily="18" charset="0"/>
                <a:ea typeface="+mn-ea"/>
                <a:cs typeface="Times New Roman" pitchFamily="18" charset="0"/>
              </a:rPr>
              <a:t>, </a:t>
            </a:r>
            <a:r>
              <a:rPr lang="en-GB" sz="1200" dirty="0" err="1" smtClean="0">
                <a:solidFill>
                  <a:srgbClr val="000000"/>
                </a:solidFill>
                <a:latin typeface="Times New Roman" pitchFamily="18" charset="0"/>
                <a:ea typeface="+mn-ea"/>
                <a:cs typeface="Times New Roman" pitchFamily="18" charset="0"/>
              </a:rPr>
              <a:t>Elettra</a:t>
            </a:r>
            <a:r>
              <a:rPr lang="en-GB" sz="1200" dirty="0" smtClean="0">
                <a:solidFill>
                  <a:srgbClr val="000000"/>
                </a:solidFill>
                <a:latin typeface="Times New Roman" pitchFamily="18" charset="0"/>
                <a:ea typeface="+mn-ea"/>
                <a:cs typeface="Times New Roman" pitchFamily="18" charset="0"/>
              </a:rPr>
              <a:t>; H.CH. </a:t>
            </a:r>
            <a:r>
              <a:rPr lang="en-GB" sz="1200" dirty="0" err="1" smtClean="0">
                <a:solidFill>
                  <a:srgbClr val="000000"/>
                </a:solidFill>
                <a:latin typeface="Times New Roman" pitchFamily="18" charset="0"/>
                <a:ea typeface="+mn-ea"/>
                <a:cs typeface="Times New Roman" pitchFamily="18" charset="0"/>
              </a:rPr>
              <a:t>Schröder</a:t>
            </a:r>
            <a:r>
              <a:rPr lang="en-GB" sz="1200" dirty="0" smtClean="0">
                <a:solidFill>
                  <a:srgbClr val="000000"/>
                </a:solidFill>
                <a:latin typeface="Times New Roman" pitchFamily="18" charset="0"/>
                <a:ea typeface="+mn-ea"/>
                <a:cs typeface="Times New Roman" pitchFamily="18" charset="0"/>
              </a:rPr>
              <a:t>, DESY</a:t>
            </a:r>
          </a:p>
        </p:txBody>
      </p:sp>
      <p:sp>
        <p:nvSpPr>
          <p:cNvPr id="5" name="TextBox 4"/>
          <p:cNvSpPr txBox="1"/>
          <p:nvPr/>
        </p:nvSpPr>
        <p:spPr>
          <a:xfrm>
            <a:off x="3259194" y="1685195"/>
            <a:ext cx="1239442" cy="3046988"/>
          </a:xfrm>
          <a:prstGeom prst="rect">
            <a:avLst/>
          </a:prstGeom>
          <a:noFill/>
        </p:spPr>
        <p:txBody>
          <a:bodyPr wrap="none" rtlCol="0">
            <a:spAutoFit/>
          </a:bodyPr>
          <a:lstStyle/>
          <a:p>
            <a:endParaRPr lang="en-US" dirty="0" smtClean="0"/>
          </a:p>
          <a:p>
            <a:r>
              <a:rPr lang="en-US" dirty="0" smtClean="0"/>
              <a:t> PETRAIII</a:t>
            </a:r>
          </a:p>
          <a:p>
            <a:endParaRPr lang="en-US" dirty="0" smtClean="0"/>
          </a:p>
          <a:p>
            <a:endParaRPr lang="en-US" dirty="0"/>
          </a:p>
          <a:p>
            <a:endParaRPr lang="en-US" dirty="0"/>
          </a:p>
          <a:p>
            <a:r>
              <a:rPr lang="en-US" dirty="0" smtClean="0"/>
              <a:t>     </a:t>
            </a:r>
          </a:p>
          <a:p>
            <a:endParaRPr lang="en-US" dirty="0"/>
          </a:p>
          <a:p>
            <a:endParaRPr lang="en-US" dirty="0" smtClean="0"/>
          </a:p>
          <a:p>
            <a:r>
              <a:rPr lang="en-US" dirty="0"/>
              <a:t> </a:t>
            </a:r>
            <a:r>
              <a:rPr lang="en-US" dirty="0" smtClean="0"/>
              <a:t>     </a:t>
            </a:r>
          </a:p>
          <a:p>
            <a:endParaRPr lang="en-US" dirty="0"/>
          </a:p>
          <a:p>
            <a:r>
              <a:rPr lang="en-US" dirty="0" smtClean="0"/>
              <a:t>       </a:t>
            </a:r>
            <a:r>
              <a:rPr lang="en-US" dirty="0" err="1" smtClean="0"/>
              <a:t>Elettra</a:t>
            </a:r>
            <a:r>
              <a:rPr lang="en-US" dirty="0" smtClean="0"/>
              <a:t> </a:t>
            </a:r>
          </a:p>
          <a:p>
            <a:r>
              <a:rPr lang="en-US" dirty="0"/>
              <a:t> </a:t>
            </a:r>
            <a:r>
              <a:rPr lang="en-US" dirty="0" smtClean="0"/>
              <a:t>      </a:t>
            </a:r>
            <a:endParaRPr lang="en-US" dirty="0"/>
          </a:p>
        </p:txBody>
      </p:sp>
      <p:sp>
        <p:nvSpPr>
          <p:cNvPr id="20" name="Curved Left Arrow 19"/>
          <p:cNvSpPr/>
          <p:nvPr/>
        </p:nvSpPr>
        <p:spPr bwMode="auto">
          <a:xfrm>
            <a:off x="8316520" y="1556740"/>
            <a:ext cx="216030" cy="430205"/>
          </a:xfrm>
          <a:prstGeom prst="curved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cxnSp>
        <p:nvCxnSpPr>
          <p:cNvPr id="22" name="Straight Arrow Connector 21"/>
          <p:cNvCxnSpPr/>
          <p:nvPr/>
        </p:nvCxnSpPr>
        <p:spPr bwMode="auto">
          <a:xfrm>
            <a:off x="7740440" y="2426946"/>
            <a:ext cx="684095"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8170164" y="2133394"/>
            <a:ext cx="901209" cy="261610"/>
          </a:xfrm>
          <a:prstGeom prst="rect">
            <a:avLst/>
          </a:prstGeom>
          <a:noFill/>
        </p:spPr>
        <p:txBody>
          <a:bodyPr wrap="none" rtlCol="0">
            <a:spAutoFit/>
          </a:bodyPr>
          <a:lstStyle/>
          <a:p>
            <a:r>
              <a:rPr lang="en-US" sz="1100" dirty="0" smtClean="0"/>
              <a:t>longitudinal</a:t>
            </a:r>
            <a:endParaRPr lang="en-US" sz="1100" dirty="0"/>
          </a:p>
        </p:txBody>
      </p:sp>
    </p:spTree>
    <p:extLst>
      <p:ext uri="{BB962C8B-B14F-4D97-AF65-F5344CB8AC3E}">
        <p14:creationId xmlns:p14="http://schemas.microsoft.com/office/powerpoint/2010/main" val="41390791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XFEL: More TDS</a:t>
            </a:r>
            <a:endParaRPr lang="de-DE" dirty="0"/>
          </a:p>
        </p:txBody>
      </p:sp>
      <p:sp>
        <p:nvSpPr>
          <p:cNvPr id="3" name="Content Placeholder 2"/>
          <p:cNvSpPr>
            <a:spLocks noGrp="1"/>
          </p:cNvSpPr>
          <p:nvPr>
            <p:ph sz="half" idx="1"/>
          </p:nvPr>
        </p:nvSpPr>
        <p:spPr/>
        <p:txBody>
          <a:bodyPr/>
          <a:lstStyle/>
          <a:p>
            <a:endParaRPr lang="de-DE"/>
          </a:p>
        </p:txBody>
      </p:sp>
      <p:sp>
        <p:nvSpPr>
          <p:cNvPr id="4" name="Content Placeholder 3"/>
          <p:cNvSpPr>
            <a:spLocks noGrp="1"/>
          </p:cNvSpPr>
          <p:nvPr>
            <p:ph sz="half" idx="2"/>
          </p:nvPr>
        </p:nvSpPr>
        <p:spPr/>
        <p:txBody>
          <a:bodyPr/>
          <a:lstStyle/>
          <a:p>
            <a:endParaRPr lang="de-DE"/>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80" y="825936"/>
            <a:ext cx="8857230" cy="50569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0" y="5085230"/>
            <a:ext cx="6696930" cy="1338828"/>
          </a:xfrm>
          <a:prstGeom prst="rect">
            <a:avLst/>
          </a:prstGeom>
          <a:solidFill>
            <a:schemeClr val="bg1"/>
          </a:solidFill>
          <a:ln>
            <a:solidFill>
              <a:schemeClr val="tx1"/>
            </a:solidFill>
          </a:ln>
        </p:spPr>
        <p:txBody>
          <a:bodyPr wrap="square" rtlCol="0">
            <a:spAutoFit/>
          </a:bodyPr>
          <a:lstStyle/>
          <a:p>
            <a:r>
              <a:rPr lang="en-US" sz="1400" dirty="0"/>
              <a:t>For the European XFEL a deflector with an active length of 1.5 m was </a:t>
            </a:r>
            <a:r>
              <a:rPr lang="en-US" sz="1400" dirty="0" smtClean="0"/>
              <a:t>developed. </a:t>
            </a:r>
            <a:r>
              <a:rPr lang="en-US" sz="1400" dirty="0"/>
              <a:t>A </a:t>
            </a:r>
            <a:r>
              <a:rPr lang="en-US" sz="1400" dirty="0" smtClean="0"/>
              <a:t>shortened </a:t>
            </a:r>
            <a:r>
              <a:rPr lang="en-US" sz="1400" dirty="0"/>
              <a:t>version of 0.5 m is used in the injector at 150 MeV, a single TDS is foreseen for the first bunch compressor at 700 MeV and a combination of two structures is installed in the second bunch compressor at 2.4 GeV. The latter two are connected in series to effectively form a 3 m structure</a:t>
            </a:r>
            <a:r>
              <a:rPr lang="en-US" sz="1400" dirty="0" smtClean="0"/>
              <a:t>.</a:t>
            </a:r>
          </a:p>
          <a:p>
            <a:r>
              <a:rPr lang="en-US" sz="1100" dirty="0" smtClean="0"/>
              <a:t>M</a:t>
            </a:r>
            <a:r>
              <a:rPr lang="en-US" sz="1100" dirty="0"/>
              <a:t>. </a:t>
            </a:r>
            <a:r>
              <a:rPr lang="en-US" sz="1100" dirty="0" err="1" smtClean="0"/>
              <a:t>Hüning</a:t>
            </a:r>
            <a:r>
              <a:rPr lang="en-US" sz="1100" dirty="0" smtClean="0"/>
              <a:t>, LINAC2018</a:t>
            </a:r>
            <a:endParaRPr lang="en-US" sz="1100" dirty="0"/>
          </a:p>
        </p:txBody>
      </p:sp>
    </p:spTree>
    <p:extLst>
      <p:ext uri="{BB962C8B-B14F-4D97-AF65-F5344CB8AC3E}">
        <p14:creationId xmlns:p14="http://schemas.microsoft.com/office/powerpoint/2010/main" val="34007058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103188"/>
            <a:ext cx="8520113" cy="544512"/>
          </a:xfrm>
        </p:spPr>
        <p:txBody>
          <a:bodyPr/>
          <a:lstStyle/>
          <a:p>
            <a:r>
              <a:rPr lang="en-US" dirty="0"/>
              <a:t>Longitudinal (timing) stability and </a:t>
            </a:r>
            <a:r>
              <a:rPr lang="en-US" dirty="0" smtClean="0"/>
              <a:t>fast feedbacks</a:t>
            </a:r>
            <a:endParaRPr lang="en-US" dirty="0"/>
          </a:p>
        </p:txBody>
      </p:sp>
      <p:sp>
        <p:nvSpPr>
          <p:cNvPr id="3" name="Content Placeholder 2"/>
          <p:cNvSpPr>
            <a:spLocks noGrp="1"/>
          </p:cNvSpPr>
          <p:nvPr>
            <p:ph idx="1"/>
          </p:nvPr>
        </p:nvSpPr>
        <p:spPr>
          <a:xfrm>
            <a:off x="282575" y="977900"/>
            <a:ext cx="4001385" cy="5259490"/>
          </a:xfrm>
          <a:ln>
            <a:solidFill>
              <a:schemeClr val="accent1"/>
            </a:solidFill>
          </a:ln>
        </p:spPr>
        <p:txBody>
          <a:bodyPr/>
          <a:lstStyle/>
          <a:p>
            <a:pPr marL="0" indent="0">
              <a:buNone/>
            </a:pPr>
            <a:r>
              <a:rPr lang="en-US" sz="1600" b="1" dirty="0" smtClean="0"/>
              <a:t>PETRA III:</a:t>
            </a:r>
            <a:endParaRPr lang="en-US" sz="1600" dirty="0" smtClean="0"/>
          </a:p>
          <a:p>
            <a:r>
              <a:rPr lang="en-US" dirty="0" smtClean="0"/>
              <a:t>Bunch-by-Bunch feedback (rings)</a:t>
            </a:r>
          </a:p>
        </p:txBody>
      </p:sp>
      <p:sp>
        <p:nvSpPr>
          <p:cNvPr id="4" name="Content Placeholder 3"/>
          <p:cNvSpPr txBox="1">
            <a:spLocks/>
          </p:cNvSpPr>
          <p:nvPr/>
        </p:nvSpPr>
        <p:spPr>
          <a:xfrm>
            <a:off x="4618038" y="977900"/>
            <a:ext cx="4184650" cy="5259490"/>
          </a:xfrm>
          <a:prstGeom prst="rect">
            <a:avLst/>
          </a:prstGeom>
          <a:ln>
            <a:solidFill>
              <a:schemeClr val="accent1">
                <a:lumMod val="60000"/>
                <a:lumOff val="40000"/>
              </a:schemeClr>
            </a:solidFill>
          </a:ln>
        </p:spPr>
        <p:txBody>
          <a:bodyPr/>
          <a:lst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a:lstStyle>
          <a:p>
            <a:pPr marL="0" indent="0">
              <a:buNone/>
            </a:pPr>
            <a:r>
              <a:rPr lang="en-US" sz="1600" b="1" dirty="0" smtClean="0"/>
              <a:t>XFEL:</a:t>
            </a:r>
          </a:p>
          <a:p>
            <a:r>
              <a:rPr lang="en-US" dirty="0" smtClean="0"/>
              <a:t>Bunch </a:t>
            </a:r>
            <a:r>
              <a:rPr lang="en-US" dirty="0"/>
              <a:t>arrival time </a:t>
            </a:r>
            <a:r>
              <a:rPr lang="en-US" dirty="0" smtClean="0"/>
              <a:t>(</a:t>
            </a:r>
            <a:r>
              <a:rPr lang="en-US" dirty="0"/>
              <a:t>also energy feedback)</a:t>
            </a:r>
          </a:p>
          <a:p>
            <a:r>
              <a:rPr lang="en-US" dirty="0"/>
              <a:t>Bunch </a:t>
            </a:r>
            <a:r>
              <a:rPr lang="en-US" dirty="0" smtClean="0"/>
              <a:t>length by compression </a:t>
            </a:r>
          </a:p>
          <a:p>
            <a:r>
              <a:rPr lang="en-US" sz="1800" dirty="0" smtClean="0">
                <a:solidFill>
                  <a:schemeClr val="bg1">
                    <a:lumMod val="65000"/>
                  </a:schemeClr>
                </a:solidFill>
              </a:rPr>
              <a:t>FEW-FEMTOSECOND </a:t>
            </a:r>
            <a:r>
              <a:rPr lang="en-US" sz="1800" dirty="0">
                <a:solidFill>
                  <a:schemeClr val="bg1">
                    <a:lumMod val="65000"/>
                  </a:schemeClr>
                </a:solidFill>
              </a:rPr>
              <a:t>FACILITY-WIDE SYNCHRONIZATION OF </a:t>
            </a:r>
            <a:r>
              <a:rPr lang="en-US" sz="1800" dirty="0" smtClean="0">
                <a:solidFill>
                  <a:schemeClr val="bg1">
                    <a:lumMod val="65000"/>
                  </a:schemeClr>
                </a:solidFill>
              </a:rPr>
              <a:t>THE </a:t>
            </a:r>
            <a:r>
              <a:rPr lang="de-DE" sz="1800" dirty="0" smtClean="0">
                <a:solidFill>
                  <a:schemeClr val="bg1">
                    <a:lumMod val="65000"/>
                  </a:schemeClr>
                </a:solidFill>
              </a:rPr>
              <a:t>EUROPEAN </a:t>
            </a:r>
            <a:r>
              <a:rPr lang="de-DE" sz="1800" dirty="0">
                <a:solidFill>
                  <a:schemeClr val="bg1">
                    <a:lumMod val="65000"/>
                  </a:schemeClr>
                </a:solidFill>
              </a:rPr>
              <a:t>XFEL</a:t>
            </a:r>
            <a:r>
              <a:rPr lang="en-US" sz="1800" dirty="0" smtClean="0">
                <a:solidFill>
                  <a:schemeClr val="bg1">
                    <a:lumMod val="65000"/>
                  </a:schemeClr>
                </a:solidFill>
              </a:rPr>
              <a:t>. </a:t>
            </a:r>
            <a:r>
              <a:rPr lang="en-US" sz="1200" dirty="0" smtClean="0">
                <a:solidFill>
                  <a:schemeClr val="bg1">
                    <a:lumMod val="65000"/>
                  </a:schemeClr>
                </a:solidFill>
              </a:rPr>
              <a:t>(Ref.: S. Schulz, FEL2019</a:t>
            </a:r>
            <a:r>
              <a:rPr lang="en-US" sz="1400" dirty="0" smtClean="0">
                <a:solidFill>
                  <a:schemeClr val="bg1">
                    <a:lumMod val="65000"/>
                  </a:schemeClr>
                </a:solidFill>
              </a:rPr>
              <a:t>)</a:t>
            </a:r>
            <a:endParaRPr lang="en-US" kern="0" dirty="0" smtClean="0"/>
          </a:p>
          <a:p>
            <a:endParaRPr lang="en-US" kern="0" dirty="0" smtClean="0"/>
          </a:p>
          <a:p>
            <a:endParaRPr lang="en-US" kern="0" dirty="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30" y="3607645"/>
            <a:ext cx="3606456" cy="248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90791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Longitudinal (timing) stability and </a:t>
            </a:r>
            <a:r>
              <a:rPr lang="en-US" dirty="0" smtClean="0"/>
              <a:t>fast feedbacks</a:t>
            </a:r>
            <a:endParaRPr lang="en-US" dirty="0"/>
          </a:p>
        </p:txBody>
      </p:sp>
      <p:sp>
        <p:nvSpPr>
          <p:cNvPr id="3" name="Content Placeholder 2"/>
          <p:cNvSpPr>
            <a:spLocks noGrp="1"/>
          </p:cNvSpPr>
          <p:nvPr>
            <p:ph sz="half" idx="1"/>
          </p:nvPr>
        </p:nvSpPr>
        <p:spPr>
          <a:xfrm>
            <a:off x="282575" y="977900"/>
            <a:ext cx="4183063" cy="5331500"/>
          </a:xfrm>
          <a:ln>
            <a:solidFill>
              <a:schemeClr val="accent1">
                <a:lumMod val="60000"/>
                <a:lumOff val="40000"/>
              </a:schemeClr>
            </a:solidFill>
          </a:ln>
        </p:spPr>
        <p:txBody>
          <a:bodyPr/>
          <a:lstStyle/>
          <a:p>
            <a:pPr marL="0" indent="0">
              <a:spcAft>
                <a:spcPts val="600"/>
              </a:spcAft>
              <a:buNone/>
            </a:pPr>
            <a:r>
              <a:rPr lang="en-US" sz="1600" b="1" dirty="0" smtClean="0"/>
              <a:t>PETRA III:</a:t>
            </a:r>
          </a:p>
          <a:p>
            <a:pPr marL="0" indent="0">
              <a:spcAft>
                <a:spcPts val="600"/>
              </a:spcAft>
              <a:buNone/>
            </a:pPr>
            <a:endParaRPr lang="en-US" sz="800" b="1" dirty="0" smtClean="0"/>
          </a:p>
          <a:p>
            <a:r>
              <a:rPr lang="en-US" sz="1600" dirty="0" smtClean="0"/>
              <a:t>Due to </a:t>
            </a:r>
            <a:r>
              <a:rPr lang="en-US" sz="1600" dirty="0" err="1" smtClean="0"/>
              <a:t>wakefields</a:t>
            </a:r>
            <a:r>
              <a:rPr lang="en-US" sz="1600" dirty="0" smtClean="0"/>
              <a:t> and impedance, most high intensity rings need </a:t>
            </a:r>
            <a:r>
              <a:rPr lang="en-US" sz="1600" dirty="0" err="1" smtClean="0"/>
              <a:t>multibunch</a:t>
            </a:r>
            <a:r>
              <a:rPr lang="en-US" sz="1600" dirty="0" smtClean="0"/>
              <a:t> feedbacks to stabilize the beam.</a:t>
            </a:r>
            <a:endParaRPr lang="en-US" sz="1600" dirty="0"/>
          </a:p>
          <a:p>
            <a:endParaRPr lang="en-US" sz="2000" dirty="0" smtClean="0"/>
          </a:p>
        </p:txBody>
      </p:sp>
      <p:sp>
        <p:nvSpPr>
          <p:cNvPr id="4" name="Content Placeholder 3"/>
          <p:cNvSpPr>
            <a:spLocks noGrp="1"/>
          </p:cNvSpPr>
          <p:nvPr>
            <p:ph sz="half" idx="2"/>
          </p:nvPr>
        </p:nvSpPr>
        <p:spPr>
          <a:xfrm>
            <a:off x="4618038" y="977900"/>
            <a:ext cx="4346572" cy="5331500"/>
          </a:xfrm>
          <a:ln>
            <a:solidFill>
              <a:schemeClr val="accent1">
                <a:lumMod val="60000"/>
                <a:lumOff val="40000"/>
              </a:schemeClr>
            </a:solidFill>
          </a:ln>
        </p:spPr>
        <p:txBody>
          <a:bodyPr/>
          <a:lstStyle/>
          <a:p>
            <a:pPr marL="0" indent="0">
              <a:spcAft>
                <a:spcPts val="600"/>
              </a:spcAft>
              <a:buNone/>
            </a:pPr>
            <a:r>
              <a:rPr lang="en-US" sz="1600" b="1" dirty="0" smtClean="0"/>
              <a:t>XFEL:</a:t>
            </a:r>
          </a:p>
          <a:p>
            <a:pPr marL="0" indent="0">
              <a:spcAft>
                <a:spcPts val="600"/>
              </a:spcAft>
              <a:buNone/>
            </a:pPr>
            <a:endParaRPr lang="en-US" sz="800" b="1" dirty="0" smtClean="0"/>
          </a:p>
          <a:p>
            <a:r>
              <a:rPr lang="en-US" sz="1600" dirty="0" smtClean="0"/>
              <a:t>A precise arrival timing is essential (e.g. to synchronize pump probe </a:t>
            </a:r>
            <a:r>
              <a:rPr lang="en-US" sz="1600" dirty="0"/>
              <a:t>experiments</a:t>
            </a:r>
            <a:r>
              <a:rPr lang="en-US" sz="1600" dirty="0" smtClean="0"/>
              <a:t>).</a:t>
            </a:r>
          </a:p>
          <a:p>
            <a:r>
              <a:rPr lang="en-US" sz="1600" dirty="0" smtClean="0"/>
              <a:t>Same bunch length (by compression) along the train is required</a:t>
            </a:r>
          </a:p>
          <a:p>
            <a:r>
              <a:rPr lang="en-US" sz="1600" dirty="0" smtClean="0"/>
              <a:t>Rapid </a:t>
            </a:r>
            <a:r>
              <a:rPr lang="en-US" sz="1600" dirty="0"/>
              <a:t>change at head of bunch train from beam loading</a:t>
            </a:r>
            <a:r>
              <a:rPr lang="en-US" sz="1600" dirty="0" smtClean="0"/>
              <a:t>.</a:t>
            </a:r>
          </a:p>
          <a:p>
            <a:endParaRPr lang="en-US" dirty="0" smtClean="0"/>
          </a:p>
          <a:p>
            <a:endParaRPr lang="en-US" dirty="0"/>
          </a:p>
        </p:txBody>
      </p:sp>
      <p:grpSp>
        <p:nvGrpSpPr>
          <p:cNvPr id="6" name="Group 5"/>
          <p:cNvGrpSpPr/>
          <p:nvPr/>
        </p:nvGrpSpPr>
        <p:grpSpPr>
          <a:xfrm>
            <a:off x="323410" y="2492870"/>
            <a:ext cx="4104570" cy="2808749"/>
            <a:chOff x="323410" y="2901099"/>
            <a:chExt cx="4104570" cy="2808749"/>
          </a:xfrm>
        </p:grpSpPr>
        <p:grpSp>
          <p:nvGrpSpPr>
            <p:cNvPr id="7" name="Group 6"/>
            <p:cNvGrpSpPr/>
            <p:nvPr/>
          </p:nvGrpSpPr>
          <p:grpSpPr>
            <a:xfrm>
              <a:off x="323410" y="3861060"/>
              <a:ext cx="3965113" cy="1848788"/>
              <a:chOff x="-4974120" y="315636"/>
              <a:chExt cx="6338537" cy="3205164"/>
            </a:xfrm>
          </p:grpSpPr>
          <p:graphicFrame>
            <p:nvGraphicFramePr>
              <p:cNvPr id="8" name="Object 5"/>
              <p:cNvGraphicFramePr>
                <a:graphicFrameLocks noChangeAspect="1"/>
              </p:cNvGraphicFramePr>
              <p:nvPr>
                <p:extLst>
                  <p:ext uri="{D42A27DB-BD31-4B8C-83A1-F6EECF244321}">
                    <p14:modId xmlns:p14="http://schemas.microsoft.com/office/powerpoint/2010/main" val="2642864488"/>
                  </p:ext>
                </p:extLst>
              </p:nvPr>
            </p:nvGraphicFramePr>
            <p:xfrm>
              <a:off x="-4974120" y="315636"/>
              <a:ext cx="6338537" cy="3205164"/>
            </p:xfrm>
            <a:graphic>
              <a:graphicData uri="http://schemas.openxmlformats.org/presentationml/2006/ole">
                <mc:AlternateContent xmlns:mc="http://schemas.openxmlformats.org/markup-compatibility/2006">
                  <mc:Choice xmlns:v="urn:schemas-microsoft-com:vml" Requires="v">
                    <p:oleObj spid="_x0000_s18521" name="Designer Zeichnung" r:id="rId3" imgW="9521843" imgH="3712619" progId="Designer.Drawing.7">
                      <p:embed/>
                    </p:oleObj>
                  </mc:Choice>
                  <mc:Fallback>
                    <p:oleObj name="Designer Zeichnung" r:id="rId3" imgW="9521843" imgH="3712619" progId="Designer.Drawing.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4120" y="315636"/>
                            <a:ext cx="6338537" cy="3205164"/>
                          </a:xfrm>
                          <a:prstGeom prst="rect">
                            <a:avLst/>
                          </a:prstGeom>
                          <a:noFill/>
                          <a:ln>
                            <a:noFill/>
                          </a:ln>
                          <a:effectLst/>
                        </p:spPr>
                      </p:pic>
                    </p:oleObj>
                  </mc:Fallback>
                </mc:AlternateContent>
              </a:graphicData>
            </a:graphic>
          </p:graphicFrame>
          <p:sp>
            <p:nvSpPr>
              <p:cNvPr id="9" name="Text Box 14"/>
              <p:cNvSpPr txBox="1">
                <a:spLocks noChangeArrowheads="1"/>
              </p:cNvSpPr>
              <p:nvPr/>
            </p:nvSpPr>
            <p:spPr bwMode="auto">
              <a:xfrm>
                <a:off x="-1493686" y="2550566"/>
                <a:ext cx="2620582" cy="9604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000" b="0" dirty="0"/>
                  <a:t>Power Amplifier, </a:t>
                </a:r>
              </a:p>
              <a:p>
                <a:r>
                  <a:rPr lang="en-US" sz="1000" b="0" dirty="0"/>
                  <a:t>9 kHz - 250 MHz</a:t>
                </a:r>
              </a:p>
              <a:p>
                <a:r>
                  <a:rPr lang="en-US" sz="1000" b="0" dirty="0"/>
                  <a:t>4 * 250 W</a:t>
                </a:r>
                <a:endParaRPr lang="de-DE" sz="1000" b="0" dirty="0"/>
              </a:p>
            </p:txBody>
          </p:sp>
        </p:grpSp>
        <p:sp>
          <p:nvSpPr>
            <p:cNvPr id="5" name="TextBox 4"/>
            <p:cNvSpPr txBox="1"/>
            <p:nvPr/>
          </p:nvSpPr>
          <p:spPr>
            <a:xfrm>
              <a:off x="1566037" y="2901099"/>
              <a:ext cx="1247842" cy="584775"/>
            </a:xfrm>
            <a:prstGeom prst="rect">
              <a:avLst/>
            </a:prstGeom>
            <a:noFill/>
          </p:spPr>
          <p:txBody>
            <a:bodyPr wrap="none" rtlCol="0">
              <a:spAutoFit/>
            </a:bodyPr>
            <a:lstStyle/>
            <a:p>
              <a:r>
                <a:rPr lang="en-US" dirty="0"/>
                <a:t>Transversal</a:t>
              </a:r>
            </a:p>
            <a:p>
              <a:endParaRPr lang="en-US" dirty="0"/>
            </a:p>
          </p:txBody>
        </p:sp>
        <p:pic>
          <p:nvPicPr>
            <p:cNvPr id="1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9" y="2901099"/>
              <a:ext cx="1152292" cy="92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PICT03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09" y="2908686"/>
              <a:ext cx="1224171" cy="918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2"/>
          <p:cNvGrpSpPr/>
          <p:nvPr/>
        </p:nvGrpSpPr>
        <p:grpSpPr>
          <a:xfrm>
            <a:off x="327378" y="2420860"/>
            <a:ext cx="4163381" cy="3164855"/>
            <a:chOff x="264599" y="2850882"/>
            <a:chExt cx="4163381" cy="3164855"/>
          </a:xfrm>
        </p:grpSpPr>
        <p:pic>
          <p:nvPicPr>
            <p:cNvPr id="133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599" y="3855437"/>
              <a:ext cx="4091371" cy="216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descr="kick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12510" y="2903887"/>
              <a:ext cx="1415470" cy="951550"/>
            </a:xfrm>
            <a:prstGeom prst="rect">
              <a:avLst/>
            </a:prstGeom>
            <a:noFill/>
            <a:ln w="317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p:cNvSpPr txBox="1"/>
            <p:nvPr/>
          </p:nvSpPr>
          <p:spPr>
            <a:xfrm>
              <a:off x="1566037" y="2908686"/>
              <a:ext cx="1287532" cy="338554"/>
            </a:xfrm>
            <a:prstGeom prst="rect">
              <a:avLst/>
            </a:prstGeom>
            <a:solidFill>
              <a:schemeClr val="bg1"/>
            </a:solidFill>
          </p:spPr>
          <p:txBody>
            <a:bodyPr wrap="none" rtlCol="0">
              <a:spAutoFit/>
            </a:bodyPr>
            <a:lstStyle/>
            <a:p>
              <a:r>
                <a:rPr lang="en-US" dirty="0" smtClean="0"/>
                <a:t>Longitudinal</a:t>
              </a:r>
              <a:endParaRPr lang="en-US" dirty="0"/>
            </a:p>
          </p:txBody>
        </p:sp>
        <p:pic>
          <p:nvPicPr>
            <p:cNvPr id="16"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724" y="2850882"/>
              <a:ext cx="1134270" cy="97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Text Box 6"/>
          <p:cNvSpPr txBox="1">
            <a:spLocks noChangeArrowheads="1"/>
          </p:cNvSpPr>
          <p:nvPr/>
        </p:nvSpPr>
        <p:spPr bwMode="auto">
          <a:xfrm>
            <a:off x="242167" y="5766081"/>
            <a:ext cx="42485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spcAft>
                <a:spcPts val="0"/>
              </a:spcAft>
            </a:pPr>
            <a:r>
              <a:rPr lang="en-GB" altLang="ko-KR" sz="1200" b="0" dirty="0">
                <a:ea typeface="굴림" charset="-127"/>
              </a:rPr>
              <a:t>The required minimum bandwidth </a:t>
            </a:r>
            <a:r>
              <a:rPr lang="en-GB" altLang="ko-KR" sz="1200" dirty="0">
                <a:ea typeface="굴림" charset="-127"/>
              </a:rPr>
              <a:t>(</a:t>
            </a:r>
            <a:r>
              <a:rPr lang="en-GB" altLang="ko-KR" sz="1200" b="0" dirty="0" smtClean="0">
                <a:ea typeface="굴림" charset="-127"/>
              </a:rPr>
              <a:t>62.5MHz ) is determined </a:t>
            </a:r>
            <a:r>
              <a:rPr lang="en-GB" altLang="ko-KR" sz="1200" b="0" dirty="0">
                <a:ea typeface="굴림" charset="-127"/>
              </a:rPr>
              <a:t>by the shortest distance between bunches </a:t>
            </a:r>
            <a:r>
              <a:rPr lang="en-GB" altLang="ko-KR" sz="1200" b="0" dirty="0" smtClean="0">
                <a:ea typeface="굴림" charset="-127"/>
              </a:rPr>
              <a:t>(8 ns at </a:t>
            </a:r>
            <a:r>
              <a:rPr lang="en-GB" altLang="ko-KR" sz="1200" b="0" dirty="0" err="1" smtClean="0">
                <a:ea typeface="굴림" charset="-127"/>
              </a:rPr>
              <a:t>PetraIII</a:t>
            </a:r>
            <a:r>
              <a:rPr lang="en-GB" altLang="ko-KR" sz="1200" b="0" dirty="0" smtClean="0">
                <a:ea typeface="굴림" charset="-127"/>
              </a:rPr>
              <a:t>) </a:t>
            </a:r>
            <a:endParaRPr lang="en-US" sz="1200" b="0" dirty="0"/>
          </a:p>
        </p:txBody>
      </p:sp>
      <p:pic>
        <p:nvPicPr>
          <p:cNvPr id="13318"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20" y="3425415"/>
            <a:ext cx="4032559" cy="2113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4706966" y="5778872"/>
            <a:ext cx="4041613" cy="461665"/>
          </a:xfrm>
          <a:prstGeom prst="rect">
            <a:avLst/>
          </a:prstGeom>
          <a:noFill/>
        </p:spPr>
        <p:txBody>
          <a:bodyPr wrap="square" rtlCol="0">
            <a:spAutoFit/>
          </a:bodyPr>
          <a:lstStyle/>
          <a:p>
            <a:r>
              <a:rPr lang="en-US" sz="1200" dirty="0"/>
              <a:t>The input for the amplitude control is a </a:t>
            </a:r>
            <a:r>
              <a:rPr lang="en-US" sz="1200" dirty="0" smtClean="0"/>
              <a:t>BAM (time) </a:t>
            </a:r>
            <a:r>
              <a:rPr lang="en-US" sz="1200" dirty="0"/>
              <a:t>and for the phase control a </a:t>
            </a:r>
            <a:r>
              <a:rPr lang="en-US" sz="1200" dirty="0" smtClean="0"/>
              <a:t>BCM (compression). </a:t>
            </a:r>
            <a:endParaRPr lang="en-US" sz="1200" dirty="0"/>
          </a:p>
        </p:txBody>
      </p:sp>
      <p:sp>
        <p:nvSpPr>
          <p:cNvPr id="17" name="TextBox 16"/>
          <p:cNvSpPr txBox="1"/>
          <p:nvPr/>
        </p:nvSpPr>
        <p:spPr>
          <a:xfrm>
            <a:off x="7262025" y="3227896"/>
            <a:ext cx="1630575" cy="338554"/>
          </a:xfrm>
          <a:prstGeom prst="rect">
            <a:avLst/>
          </a:prstGeom>
          <a:noFill/>
        </p:spPr>
        <p:txBody>
          <a:bodyPr wrap="none" rtlCol="0">
            <a:spAutoFit/>
          </a:bodyPr>
          <a:lstStyle/>
          <a:p>
            <a:r>
              <a:rPr lang="en-US" sz="1000" dirty="0" smtClean="0"/>
              <a:t>F</a:t>
            </a:r>
            <a:r>
              <a:rPr lang="en-US" sz="1000" dirty="0"/>
              <a:t>. </a:t>
            </a:r>
            <a:r>
              <a:rPr lang="en-US" sz="1000" dirty="0" err="1"/>
              <a:t>Loehl</a:t>
            </a:r>
            <a:r>
              <a:rPr lang="en-US" sz="1000" dirty="0"/>
              <a:t> et al., EPAC08</a:t>
            </a:r>
            <a:r>
              <a:rPr lang="en-US" dirty="0"/>
              <a:t>, </a:t>
            </a:r>
          </a:p>
        </p:txBody>
      </p:sp>
      <p:sp>
        <p:nvSpPr>
          <p:cNvPr id="23" name="Footer Placeholder 4"/>
          <p:cNvSpPr txBox="1">
            <a:spLocks/>
          </p:cNvSpPr>
          <p:nvPr/>
        </p:nvSpPr>
        <p:spPr>
          <a:xfrm>
            <a:off x="323705" y="5330440"/>
            <a:ext cx="1079855" cy="435641"/>
          </a:xfrm>
          <a:prstGeom prst="rect">
            <a:avLst/>
          </a:prstGeom>
          <a:noFill/>
          <a:ln>
            <a:miter lim="800000"/>
            <a:headEnd/>
            <a:tailEnd/>
          </a:ln>
        </p:spPr>
        <p:txBody>
          <a:bodyPr/>
          <a:lstStyle>
            <a:defPPr>
              <a:defRPr lang="en-GB"/>
            </a:defPPr>
            <a:lvl1pPr algn="l"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1600" kern="1200">
                <a:solidFill>
                  <a:schemeClr val="tx1"/>
                </a:solidFill>
                <a:latin typeface="Arial" charset="0"/>
                <a:ea typeface="+mn-ea"/>
                <a:cs typeface="+mn-cs"/>
              </a:defRPr>
            </a:lvl2pPr>
            <a:lvl3pPr marL="914400" algn="l" rtl="0" eaLnBrk="0" fontAlgn="base" hangingPunct="0">
              <a:spcBef>
                <a:spcPct val="0"/>
              </a:spcBef>
              <a:spcAft>
                <a:spcPct val="0"/>
              </a:spcAft>
              <a:defRPr sz="1600" kern="1200">
                <a:solidFill>
                  <a:schemeClr val="tx1"/>
                </a:solidFill>
                <a:latin typeface="Arial" charset="0"/>
                <a:ea typeface="+mn-ea"/>
                <a:cs typeface="+mn-cs"/>
              </a:defRPr>
            </a:lvl3pPr>
            <a:lvl4pPr marL="1371600" algn="l" rtl="0" eaLnBrk="0" fontAlgn="base" hangingPunct="0">
              <a:spcBef>
                <a:spcPct val="0"/>
              </a:spcBef>
              <a:spcAft>
                <a:spcPct val="0"/>
              </a:spcAft>
              <a:defRPr sz="1600" kern="1200">
                <a:solidFill>
                  <a:schemeClr val="tx1"/>
                </a:solidFill>
                <a:latin typeface="Arial" charset="0"/>
                <a:ea typeface="+mn-ea"/>
                <a:cs typeface="+mn-cs"/>
              </a:defRPr>
            </a:lvl4pPr>
            <a:lvl5pPr marL="1828800" algn="l"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n-US" sz="1000" dirty="0" smtClean="0"/>
              <a:t>courtesy </a:t>
            </a:r>
          </a:p>
          <a:p>
            <a:r>
              <a:rPr lang="en-US" sz="1000" dirty="0" smtClean="0"/>
              <a:t>J. </a:t>
            </a:r>
            <a:r>
              <a:rPr lang="en-US" sz="1000" dirty="0" err="1" smtClean="0"/>
              <a:t>Klute</a:t>
            </a:r>
            <a:r>
              <a:rPr lang="en-US" sz="1000" dirty="0" smtClean="0"/>
              <a:t> (DESY)</a:t>
            </a:r>
          </a:p>
        </p:txBody>
      </p:sp>
      <p:cxnSp>
        <p:nvCxnSpPr>
          <p:cNvPr id="20" name="Straight Arrow Connector 19"/>
          <p:cNvCxnSpPr/>
          <p:nvPr/>
        </p:nvCxnSpPr>
        <p:spPr bwMode="auto">
          <a:xfrm flipH="1">
            <a:off x="1835620" y="3573020"/>
            <a:ext cx="664998"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p:cNvSpPr txBox="1"/>
          <p:nvPr/>
        </p:nvSpPr>
        <p:spPr>
          <a:xfrm>
            <a:off x="1921294" y="3397173"/>
            <a:ext cx="537327" cy="261610"/>
          </a:xfrm>
          <a:prstGeom prst="rect">
            <a:avLst/>
          </a:prstGeom>
          <a:noFill/>
        </p:spPr>
        <p:txBody>
          <a:bodyPr wrap="none" rtlCol="0">
            <a:spAutoFit/>
          </a:bodyPr>
          <a:lstStyle/>
          <a:p>
            <a:r>
              <a:rPr lang="en-US" sz="1100" dirty="0" smtClean="0"/>
              <a:t>beam</a:t>
            </a:r>
            <a:endParaRPr lang="en-US" sz="1100" dirty="0"/>
          </a:p>
        </p:txBody>
      </p:sp>
      <p:sp>
        <p:nvSpPr>
          <p:cNvPr id="24" name="Rectangle 23"/>
          <p:cNvSpPr/>
          <p:nvPr/>
        </p:nvSpPr>
        <p:spPr bwMode="auto">
          <a:xfrm>
            <a:off x="4716020" y="1510169"/>
            <a:ext cx="4188023" cy="4717577"/>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19" name="Group 18"/>
          <p:cNvGrpSpPr/>
          <p:nvPr/>
        </p:nvGrpSpPr>
        <p:grpSpPr>
          <a:xfrm>
            <a:off x="1403560" y="1020058"/>
            <a:ext cx="3024420" cy="502382"/>
            <a:chOff x="1403560" y="1020058"/>
            <a:chExt cx="3024420" cy="502382"/>
          </a:xfrm>
        </p:grpSpPr>
        <p:pic>
          <p:nvPicPr>
            <p:cNvPr id="18514" name="Picture 8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3506578" y="588769"/>
              <a:ext cx="490111" cy="1352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15" name="Picture 8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03560" y="1020058"/>
              <a:ext cx="1205485" cy="502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p:cNvCxnSpPr/>
            <p:nvPr/>
          </p:nvCxnSpPr>
          <p:spPr bwMode="auto">
            <a:xfrm>
              <a:off x="2609045" y="1271249"/>
              <a:ext cx="466242"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5" name="Rectangle 24"/>
          <p:cNvSpPr/>
          <p:nvPr/>
        </p:nvSpPr>
        <p:spPr bwMode="auto">
          <a:xfrm>
            <a:off x="4706966" y="4365130"/>
            <a:ext cx="4185634" cy="124087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40270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6" name="Picture 4" descr="PETRA_H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5538"/>
            <a:ext cx="7200900" cy="5203825"/>
          </a:xfrm>
          <a:prstGeom prst="rect">
            <a:avLst/>
          </a:prstGeom>
          <a:noFill/>
          <a:extLst>
            <a:ext uri="{909E8E84-426E-40DD-AFC4-6F175D3DCCD1}">
              <a14:hiddenFill xmlns:a14="http://schemas.microsoft.com/office/drawing/2010/main">
                <a:solidFill>
                  <a:srgbClr val="FFFFFF"/>
                </a:solidFill>
              </a14:hiddenFill>
            </a:ext>
          </a:extLst>
        </p:spPr>
      </p:pic>
      <p:sp>
        <p:nvSpPr>
          <p:cNvPr id="166917" name="Rectangle 5"/>
          <p:cNvSpPr>
            <a:spLocks noChangeArrowheads="1"/>
          </p:cNvSpPr>
          <p:nvPr/>
        </p:nvSpPr>
        <p:spPr bwMode="auto">
          <a:xfrm>
            <a:off x="1476375" y="188913"/>
            <a:ext cx="6332538" cy="9144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de-DE" sz="3600">
                <a:latin typeface="Calligraph421 BT" pitchFamily="66" charset="0"/>
              </a:rPr>
              <a:t>PETRA II</a:t>
            </a:r>
            <a:br>
              <a:rPr lang="en-US" altLang="de-DE" sz="3600">
                <a:latin typeface="Calligraph421 BT" pitchFamily="66" charset="0"/>
              </a:rPr>
            </a:br>
            <a:r>
              <a:rPr lang="en-US" altLang="de-DE" sz="2400">
                <a:solidFill>
                  <a:schemeClr val="tx1"/>
                </a:solidFill>
                <a:latin typeface="Calligraph421 BT" pitchFamily="66" charset="0"/>
              </a:rPr>
              <a:t>pre-accelerator for HERA (1988-2007)</a:t>
            </a:r>
            <a:endParaRPr lang="en-US" altLang="de-DE" b="0">
              <a:latin typeface="Calligraph421 BT" pitchFamily="66" charset="0"/>
            </a:endParaRPr>
          </a:p>
        </p:txBody>
      </p:sp>
      <p:sp>
        <p:nvSpPr>
          <p:cNvPr id="166918" name="Text Box 6"/>
          <p:cNvSpPr txBox="1">
            <a:spLocks noChangeArrowheads="1"/>
          </p:cNvSpPr>
          <p:nvPr/>
        </p:nvSpPr>
        <p:spPr bwMode="auto">
          <a:xfrm>
            <a:off x="7235825" y="1557338"/>
            <a:ext cx="1908175" cy="421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de-DE" b="0"/>
              <a:t>12 GeV electrons and positrons; </a:t>
            </a:r>
          </a:p>
          <a:p>
            <a:r>
              <a:rPr lang="en-US" altLang="de-DE" b="0"/>
              <a:t>40 GeV protons, </a:t>
            </a:r>
          </a:p>
          <a:p>
            <a:r>
              <a:rPr lang="en-US" altLang="de-DE"/>
              <a:t/>
            </a:r>
            <a:br>
              <a:rPr lang="en-US" altLang="de-DE"/>
            </a:br>
            <a:r>
              <a:rPr lang="en-US" altLang="de-DE" b="0">
                <a:solidFill>
                  <a:srgbClr val="0000FF"/>
                </a:solidFill>
              </a:rPr>
              <a:t>Syn. Rad. Fac. since 1995, </a:t>
            </a:r>
            <a:r>
              <a:rPr lang="en-US" altLang="de-DE" b="0"/>
              <a:t>equipped with undulators to create synchrotron radiation especially in the X-ray part of the spectrum. </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12" y="5895870"/>
            <a:ext cx="186881" cy="285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17704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15910" y="4505185"/>
            <a:ext cx="3172620" cy="830997"/>
          </a:xfrm>
          <a:prstGeom prst="rect">
            <a:avLst/>
          </a:prstGeom>
          <a:noFill/>
        </p:spPr>
        <p:txBody>
          <a:bodyPr wrap="square" rtlCol="0">
            <a:spAutoFit/>
          </a:bodyPr>
          <a:lstStyle/>
          <a:p>
            <a:r>
              <a:rPr lang="en-US" dirty="0" smtClean="0"/>
              <a:t>Use of coherent radiation:</a:t>
            </a:r>
          </a:p>
          <a:p>
            <a:r>
              <a:rPr lang="en-US" dirty="0" smtClean="0"/>
              <a:t>Example here: </a:t>
            </a:r>
          </a:p>
          <a:p>
            <a:r>
              <a:rPr lang="en-US" dirty="0" smtClean="0"/>
              <a:t>Coherent diffraction radiation</a:t>
            </a:r>
            <a:endParaRPr lang="en-US" dirty="0"/>
          </a:p>
        </p:txBody>
      </p:sp>
      <p:sp>
        <p:nvSpPr>
          <p:cNvPr id="2" name="Title 1"/>
          <p:cNvSpPr>
            <a:spLocks noGrp="1"/>
          </p:cNvSpPr>
          <p:nvPr>
            <p:ph type="title"/>
          </p:nvPr>
        </p:nvSpPr>
        <p:spPr/>
        <p:txBody>
          <a:bodyPr/>
          <a:lstStyle/>
          <a:p>
            <a:r>
              <a:rPr lang="en-US" dirty="0" smtClean="0"/>
              <a:t>Longitudinal Beam Stability XFEL: </a:t>
            </a:r>
            <a:r>
              <a:rPr lang="en-US" u="sng" dirty="0"/>
              <a:t>Bunch Compression </a:t>
            </a:r>
            <a:endParaRPr lang="en-US" dirty="0"/>
          </a:p>
        </p:txBody>
      </p:sp>
      <p:sp>
        <p:nvSpPr>
          <p:cNvPr id="4" name="Content Placeholder 3"/>
          <p:cNvSpPr>
            <a:spLocks noGrp="1"/>
          </p:cNvSpPr>
          <p:nvPr>
            <p:ph sz="half" idx="2"/>
          </p:nvPr>
        </p:nvSpPr>
        <p:spPr>
          <a:xfrm>
            <a:off x="4618038" y="977900"/>
            <a:ext cx="4346572" cy="5259490"/>
          </a:xfrm>
          <a:ln>
            <a:solidFill>
              <a:schemeClr val="accent1">
                <a:lumMod val="60000"/>
                <a:lumOff val="40000"/>
              </a:schemeClr>
            </a:solidFill>
          </a:ln>
        </p:spPr>
        <p:txBody>
          <a:bodyPr/>
          <a:lstStyle/>
          <a:p>
            <a:pPr marL="0" indent="0">
              <a:buNone/>
            </a:pPr>
            <a:r>
              <a:rPr lang="en-US" sz="2000" u="sng" dirty="0" smtClean="0"/>
              <a:t>Bunch Compression / Phase control</a:t>
            </a:r>
          </a:p>
          <a:p>
            <a:endParaRPr lang="en-US" dirty="0"/>
          </a:p>
          <a:p>
            <a:endParaRPr lang="en-US" dirty="0" smtClean="0"/>
          </a:p>
          <a:p>
            <a:endParaRPr lang="en-US" dirty="0"/>
          </a:p>
        </p:txBody>
      </p:sp>
      <p:sp>
        <p:nvSpPr>
          <p:cNvPr id="11" name="Rectangle 10"/>
          <p:cNvSpPr>
            <a:spLocks noChangeArrowheads="1"/>
          </p:cNvSpPr>
          <p:nvPr/>
        </p:nvSpPr>
        <p:spPr bwMode="auto">
          <a:xfrm>
            <a:off x="2268538" y="2781300"/>
            <a:ext cx="503237"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12"/>
          <p:cNvSpPr>
            <a:spLocks noChangeArrowheads="1"/>
          </p:cNvSpPr>
          <p:nvPr/>
        </p:nvSpPr>
        <p:spPr bwMode="auto">
          <a:xfrm>
            <a:off x="3348038" y="3573463"/>
            <a:ext cx="17748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0">
                <a:solidFill>
                  <a:schemeClr val="tx2"/>
                </a:solidFill>
              </a:rPr>
              <a:t>Signal Processor </a:t>
            </a:r>
          </a:p>
          <a:p>
            <a:r>
              <a:rPr lang="en-US" sz="1600" b="0">
                <a:solidFill>
                  <a:schemeClr val="tx2"/>
                </a:solidFill>
              </a:rPr>
              <a:t>Board 130 MS/s</a:t>
            </a:r>
            <a:endParaRPr lang="de-DE" sz="1600" b="0">
              <a:solidFill>
                <a:schemeClr val="tx2"/>
              </a:solidFill>
            </a:endParaRPr>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30" y="4347335"/>
            <a:ext cx="4176580" cy="1796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p:cNvSpPr/>
          <p:nvPr/>
        </p:nvSpPr>
        <p:spPr>
          <a:xfrm>
            <a:off x="6516270" y="5107130"/>
            <a:ext cx="2289409" cy="276999"/>
          </a:xfrm>
          <a:prstGeom prst="rect">
            <a:avLst/>
          </a:prstGeom>
        </p:spPr>
        <p:txBody>
          <a:bodyPr wrap="none">
            <a:spAutoFit/>
          </a:bodyPr>
          <a:lstStyle/>
          <a:p>
            <a:r>
              <a:rPr lang="en-US" sz="1200" dirty="0"/>
              <a:t>Latency of 30 </a:t>
            </a:r>
            <a:r>
              <a:rPr lang="en-US" sz="1200" dirty="0" err="1"/>
              <a:t>μs</a:t>
            </a:r>
            <a:r>
              <a:rPr lang="en-US" sz="1200" dirty="0"/>
              <a:t> due to SC RF</a:t>
            </a:r>
          </a:p>
        </p:txBody>
      </p:sp>
      <p:pic>
        <p:nvPicPr>
          <p:cNvPr id="14344"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5677" y="3053426"/>
            <a:ext cx="1720593" cy="1336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5"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20" y="1421572"/>
            <a:ext cx="2346042" cy="1648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2559" y="1386526"/>
            <a:ext cx="1659759" cy="1651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34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6319" y="3115603"/>
            <a:ext cx="2018169" cy="133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p:cNvSpPr txBox="1"/>
          <p:nvPr/>
        </p:nvSpPr>
        <p:spPr>
          <a:xfrm>
            <a:off x="4644010" y="6020815"/>
            <a:ext cx="1523174" cy="246221"/>
          </a:xfrm>
          <a:prstGeom prst="rect">
            <a:avLst/>
          </a:prstGeom>
          <a:noFill/>
        </p:spPr>
        <p:txBody>
          <a:bodyPr wrap="none" rtlCol="0">
            <a:spAutoFit/>
          </a:bodyPr>
          <a:lstStyle/>
          <a:p>
            <a:r>
              <a:rPr lang="en-US" sz="1000" dirty="0" smtClean="0"/>
              <a:t>Ch. Behrens, </a:t>
            </a:r>
            <a:r>
              <a:rPr lang="en-US" sz="1000" dirty="0"/>
              <a:t>FLS-2010</a:t>
            </a:r>
          </a:p>
        </p:txBody>
      </p:sp>
      <p:sp>
        <p:nvSpPr>
          <p:cNvPr id="21" name="Content Placeholder 2"/>
          <p:cNvSpPr>
            <a:spLocks noGrp="1"/>
          </p:cNvSpPr>
          <p:nvPr>
            <p:ph sz="half" idx="1"/>
          </p:nvPr>
        </p:nvSpPr>
        <p:spPr>
          <a:xfrm>
            <a:off x="282575" y="977900"/>
            <a:ext cx="4183063" cy="5331500"/>
          </a:xfrm>
          <a:ln>
            <a:solidFill>
              <a:schemeClr val="accent1">
                <a:lumMod val="60000"/>
                <a:lumOff val="40000"/>
              </a:schemeClr>
            </a:solidFill>
          </a:ln>
        </p:spPr>
        <p:txBody>
          <a:bodyPr/>
          <a:lstStyle/>
          <a:p>
            <a:pPr marL="0" indent="0">
              <a:spcAft>
                <a:spcPts val="600"/>
              </a:spcAft>
              <a:buNone/>
            </a:pPr>
            <a:r>
              <a:rPr lang="en-US" sz="1600" b="1" dirty="0" smtClean="0"/>
              <a:t>PETRA III:</a:t>
            </a:r>
          </a:p>
          <a:p>
            <a:pPr marL="0" indent="0">
              <a:spcAft>
                <a:spcPts val="600"/>
              </a:spcAft>
              <a:buNone/>
            </a:pPr>
            <a:endParaRPr lang="en-US" sz="800" b="1" dirty="0" smtClean="0"/>
          </a:p>
          <a:p>
            <a:r>
              <a:rPr lang="en-US" sz="1600" dirty="0" smtClean="0"/>
              <a:t>Due to </a:t>
            </a:r>
            <a:r>
              <a:rPr lang="en-US" sz="1600" dirty="0" err="1" smtClean="0"/>
              <a:t>wakefields</a:t>
            </a:r>
            <a:r>
              <a:rPr lang="en-US" sz="1600" dirty="0" smtClean="0"/>
              <a:t> and impedance, most high intensity rings need </a:t>
            </a:r>
            <a:r>
              <a:rPr lang="en-US" sz="1600" dirty="0" err="1" smtClean="0"/>
              <a:t>multibunch</a:t>
            </a:r>
            <a:r>
              <a:rPr lang="en-US" sz="1600" dirty="0" smtClean="0"/>
              <a:t> feedbacks to stabilize the beam.</a:t>
            </a:r>
            <a:endParaRPr lang="en-US" sz="1600" dirty="0"/>
          </a:p>
          <a:p>
            <a:endParaRPr lang="en-US" sz="2000" dirty="0" smtClean="0"/>
          </a:p>
        </p:txBody>
      </p:sp>
      <p:grpSp>
        <p:nvGrpSpPr>
          <p:cNvPr id="22" name="Group 21"/>
          <p:cNvGrpSpPr/>
          <p:nvPr/>
        </p:nvGrpSpPr>
        <p:grpSpPr>
          <a:xfrm>
            <a:off x="323410" y="2492870"/>
            <a:ext cx="4104570" cy="2808749"/>
            <a:chOff x="323410" y="2901099"/>
            <a:chExt cx="4104570" cy="2808749"/>
          </a:xfrm>
        </p:grpSpPr>
        <p:grpSp>
          <p:nvGrpSpPr>
            <p:cNvPr id="23" name="Group 22"/>
            <p:cNvGrpSpPr/>
            <p:nvPr/>
          </p:nvGrpSpPr>
          <p:grpSpPr>
            <a:xfrm>
              <a:off x="323410" y="3861060"/>
              <a:ext cx="3965113" cy="1848788"/>
              <a:chOff x="-4974120" y="315636"/>
              <a:chExt cx="6338537" cy="3205164"/>
            </a:xfrm>
          </p:grpSpPr>
          <p:graphicFrame>
            <p:nvGraphicFramePr>
              <p:cNvPr id="28" name="Object 5"/>
              <p:cNvGraphicFramePr>
                <a:graphicFrameLocks noChangeAspect="1"/>
              </p:cNvGraphicFramePr>
              <p:nvPr>
                <p:extLst>
                  <p:ext uri="{D42A27DB-BD31-4B8C-83A1-F6EECF244321}">
                    <p14:modId xmlns:p14="http://schemas.microsoft.com/office/powerpoint/2010/main" val="159050919"/>
                  </p:ext>
                </p:extLst>
              </p:nvPr>
            </p:nvGraphicFramePr>
            <p:xfrm>
              <a:off x="-4974120" y="315636"/>
              <a:ext cx="6338537" cy="3205164"/>
            </p:xfrm>
            <a:graphic>
              <a:graphicData uri="http://schemas.openxmlformats.org/presentationml/2006/ole">
                <mc:AlternateContent xmlns:mc="http://schemas.openxmlformats.org/markup-compatibility/2006">
                  <mc:Choice xmlns:v="urn:schemas-microsoft-com:vml" Requires="v">
                    <p:oleObj spid="_x0000_s55315" name="Designer Zeichnung" r:id="rId8" imgW="9521843" imgH="3712619" progId="Designer.Drawing.7">
                      <p:embed/>
                    </p:oleObj>
                  </mc:Choice>
                  <mc:Fallback>
                    <p:oleObj name="Designer Zeichnung" r:id="rId8" imgW="9521843" imgH="3712619" progId="Designer.Drawing.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4120" y="315636"/>
                            <a:ext cx="6338537" cy="3205164"/>
                          </a:xfrm>
                          <a:prstGeom prst="rect">
                            <a:avLst/>
                          </a:prstGeom>
                          <a:noFill/>
                          <a:ln>
                            <a:noFill/>
                          </a:ln>
                          <a:effectLst/>
                        </p:spPr>
                      </p:pic>
                    </p:oleObj>
                  </mc:Fallback>
                </mc:AlternateContent>
              </a:graphicData>
            </a:graphic>
          </p:graphicFrame>
          <p:sp>
            <p:nvSpPr>
              <p:cNvPr id="29" name="Text Box 14"/>
              <p:cNvSpPr txBox="1">
                <a:spLocks noChangeArrowheads="1"/>
              </p:cNvSpPr>
              <p:nvPr/>
            </p:nvSpPr>
            <p:spPr bwMode="auto">
              <a:xfrm>
                <a:off x="-1493686" y="2550566"/>
                <a:ext cx="2620582" cy="9604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000" b="0" dirty="0"/>
                  <a:t>Power Amplifier, </a:t>
                </a:r>
              </a:p>
              <a:p>
                <a:r>
                  <a:rPr lang="en-US" sz="1000" b="0" dirty="0"/>
                  <a:t>9 kHz - 250 MHz</a:t>
                </a:r>
              </a:p>
              <a:p>
                <a:r>
                  <a:rPr lang="en-US" sz="1000" b="0" dirty="0"/>
                  <a:t>4 * 250 W</a:t>
                </a:r>
                <a:endParaRPr lang="de-DE" sz="1000" b="0" dirty="0"/>
              </a:p>
            </p:txBody>
          </p:sp>
        </p:grpSp>
        <p:sp>
          <p:nvSpPr>
            <p:cNvPr id="24" name="TextBox 23"/>
            <p:cNvSpPr txBox="1"/>
            <p:nvPr/>
          </p:nvSpPr>
          <p:spPr>
            <a:xfrm>
              <a:off x="1566037" y="2901099"/>
              <a:ext cx="1247842" cy="584775"/>
            </a:xfrm>
            <a:prstGeom prst="rect">
              <a:avLst/>
            </a:prstGeom>
            <a:noFill/>
          </p:spPr>
          <p:txBody>
            <a:bodyPr wrap="none" rtlCol="0">
              <a:spAutoFit/>
            </a:bodyPr>
            <a:lstStyle/>
            <a:p>
              <a:r>
                <a:rPr lang="en-US" dirty="0"/>
                <a:t>Transversal</a:t>
              </a:r>
            </a:p>
            <a:p>
              <a:endParaRPr lang="en-US" dirty="0"/>
            </a:p>
          </p:txBody>
        </p:sp>
        <p:pic>
          <p:nvPicPr>
            <p:cNvPr id="26"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5289" y="2901099"/>
              <a:ext cx="1152292" cy="92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descr="PICT038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03809" y="2908686"/>
              <a:ext cx="1224171" cy="918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0" name="Group 29"/>
          <p:cNvGrpSpPr/>
          <p:nvPr/>
        </p:nvGrpSpPr>
        <p:grpSpPr>
          <a:xfrm>
            <a:off x="327378" y="2420860"/>
            <a:ext cx="4163381" cy="3164855"/>
            <a:chOff x="264599" y="2850882"/>
            <a:chExt cx="4163381" cy="3164855"/>
          </a:xfrm>
        </p:grpSpPr>
        <p:pic>
          <p:nvPicPr>
            <p:cNvPr id="3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4599" y="3855437"/>
              <a:ext cx="4091371" cy="216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7" descr="kick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12510" y="2903887"/>
              <a:ext cx="1415470" cy="951550"/>
            </a:xfrm>
            <a:prstGeom prst="rect">
              <a:avLst/>
            </a:prstGeom>
            <a:noFill/>
            <a:ln w="317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 name="TextBox 33"/>
            <p:cNvSpPr txBox="1"/>
            <p:nvPr/>
          </p:nvSpPr>
          <p:spPr>
            <a:xfrm>
              <a:off x="1566037" y="2908686"/>
              <a:ext cx="1287532" cy="338554"/>
            </a:xfrm>
            <a:prstGeom prst="rect">
              <a:avLst/>
            </a:prstGeom>
            <a:solidFill>
              <a:schemeClr val="bg1"/>
            </a:solidFill>
          </p:spPr>
          <p:txBody>
            <a:bodyPr wrap="none" rtlCol="0">
              <a:spAutoFit/>
            </a:bodyPr>
            <a:lstStyle/>
            <a:p>
              <a:r>
                <a:rPr lang="en-US" dirty="0" smtClean="0"/>
                <a:t>Longitudinal</a:t>
              </a:r>
              <a:endParaRPr lang="en-US" dirty="0"/>
            </a:p>
          </p:txBody>
        </p:sp>
        <p:pic>
          <p:nvPicPr>
            <p:cNvPr id="35"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9724" y="2850882"/>
              <a:ext cx="1134270" cy="97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Text Box 6"/>
          <p:cNvSpPr txBox="1">
            <a:spLocks noChangeArrowheads="1"/>
          </p:cNvSpPr>
          <p:nvPr/>
        </p:nvSpPr>
        <p:spPr bwMode="auto">
          <a:xfrm>
            <a:off x="242167" y="5766081"/>
            <a:ext cx="42485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spcAft>
                <a:spcPts val="0"/>
              </a:spcAft>
            </a:pPr>
            <a:r>
              <a:rPr lang="en-GB" altLang="ko-KR" sz="1200" b="0" dirty="0">
                <a:ea typeface="굴림" charset="-127"/>
              </a:rPr>
              <a:t>The required minimum bandwidth </a:t>
            </a:r>
            <a:r>
              <a:rPr lang="en-GB" altLang="ko-KR" sz="1200" dirty="0">
                <a:ea typeface="굴림" charset="-127"/>
              </a:rPr>
              <a:t>(</a:t>
            </a:r>
            <a:r>
              <a:rPr lang="en-GB" altLang="ko-KR" sz="1200" b="0" dirty="0" smtClean="0">
                <a:ea typeface="굴림" charset="-127"/>
              </a:rPr>
              <a:t>62.5MHz ) is determined </a:t>
            </a:r>
            <a:r>
              <a:rPr lang="en-GB" altLang="ko-KR" sz="1200" b="0" dirty="0">
                <a:ea typeface="굴림" charset="-127"/>
              </a:rPr>
              <a:t>by the shortest distance between bunches </a:t>
            </a:r>
            <a:r>
              <a:rPr lang="en-GB" altLang="ko-KR" sz="1200" b="0" dirty="0" smtClean="0">
                <a:ea typeface="굴림" charset="-127"/>
              </a:rPr>
              <a:t>(8 ns at </a:t>
            </a:r>
            <a:r>
              <a:rPr lang="en-GB" altLang="ko-KR" sz="1200" b="0" dirty="0" err="1" smtClean="0">
                <a:ea typeface="굴림" charset="-127"/>
              </a:rPr>
              <a:t>PetraIII</a:t>
            </a:r>
            <a:r>
              <a:rPr lang="en-GB" altLang="ko-KR" sz="1200" b="0" dirty="0" smtClean="0">
                <a:ea typeface="굴림" charset="-127"/>
              </a:rPr>
              <a:t>) </a:t>
            </a:r>
            <a:endParaRPr lang="en-US" sz="1200" b="0" dirty="0"/>
          </a:p>
        </p:txBody>
      </p:sp>
      <p:sp>
        <p:nvSpPr>
          <p:cNvPr id="37" name="Footer Placeholder 4"/>
          <p:cNvSpPr txBox="1">
            <a:spLocks/>
          </p:cNvSpPr>
          <p:nvPr/>
        </p:nvSpPr>
        <p:spPr>
          <a:xfrm>
            <a:off x="323705" y="5330440"/>
            <a:ext cx="1079855" cy="435641"/>
          </a:xfrm>
          <a:prstGeom prst="rect">
            <a:avLst/>
          </a:prstGeom>
          <a:noFill/>
          <a:ln>
            <a:miter lim="800000"/>
            <a:headEnd/>
            <a:tailEnd/>
          </a:ln>
        </p:spPr>
        <p:txBody>
          <a:bodyPr/>
          <a:lstStyle>
            <a:defPPr>
              <a:defRPr lang="en-GB"/>
            </a:defPPr>
            <a:lvl1pPr algn="l"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1600" kern="1200">
                <a:solidFill>
                  <a:schemeClr val="tx1"/>
                </a:solidFill>
                <a:latin typeface="Arial" charset="0"/>
                <a:ea typeface="+mn-ea"/>
                <a:cs typeface="+mn-cs"/>
              </a:defRPr>
            </a:lvl2pPr>
            <a:lvl3pPr marL="914400" algn="l" rtl="0" eaLnBrk="0" fontAlgn="base" hangingPunct="0">
              <a:spcBef>
                <a:spcPct val="0"/>
              </a:spcBef>
              <a:spcAft>
                <a:spcPct val="0"/>
              </a:spcAft>
              <a:defRPr sz="1600" kern="1200">
                <a:solidFill>
                  <a:schemeClr val="tx1"/>
                </a:solidFill>
                <a:latin typeface="Arial" charset="0"/>
                <a:ea typeface="+mn-ea"/>
                <a:cs typeface="+mn-cs"/>
              </a:defRPr>
            </a:lvl3pPr>
            <a:lvl4pPr marL="1371600" algn="l" rtl="0" eaLnBrk="0" fontAlgn="base" hangingPunct="0">
              <a:spcBef>
                <a:spcPct val="0"/>
              </a:spcBef>
              <a:spcAft>
                <a:spcPct val="0"/>
              </a:spcAft>
              <a:defRPr sz="1600" kern="1200">
                <a:solidFill>
                  <a:schemeClr val="tx1"/>
                </a:solidFill>
                <a:latin typeface="Arial" charset="0"/>
                <a:ea typeface="+mn-ea"/>
                <a:cs typeface="+mn-cs"/>
              </a:defRPr>
            </a:lvl4pPr>
            <a:lvl5pPr marL="1828800" algn="l"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n-US" sz="1000" dirty="0" smtClean="0"/>
              <a:t>courtesy </a:t>
            </a:r>
          </a:p>
          <a:p>
            <a:r>
              <a:rPr lang="en-US" sz="1000" dirty="0" smtClean="0"/>
              <a:t>J. </a:t>
            </a:r>
            <a:r>
              <a:rPr lang="en-US" sz="1000" dirty="0" err="1" smtClean="0"/>
              <a:t>Klute</a:t>
            </a:r>
            <a:r>
              <a:rPr lang="en-US" sz="1000" dirty="0" smtClean="0"/>
              <a:t> (DESY)</a:t>
            </a:r>
          </a:p>
        </p:txBody>
      </p:sp>
      <p:cxnSp>
        <p:nvCxnSpPr>
          <p:cNvPr id="39" name="Straight Arrow Connector 38"/>
          <p:cNvCxnSpPr/>
          <p:nvPr/>
        </p:nvCxnSpPr>
        <p:spPr bwMode="auto">
          <a:xfrm flipH="1">
            <a:off x="1835620" y="3573020"/>
            <a:ext cx="664998"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Box 39"/>
          <p:cNvSpPr txBox="1"/>
          <p:nvPr/>
        </p:nvSpPr>
        <p:spPr>
          <a:xfrm>
            <a:off x="1921294" y="3397173"/>
            <a:ext cx="537327" cy="261610"/>
          </a:xfrm>
          <a:prstGeom prst="rect">
            <a:avLst/>
          </a:prstGeom>
          <a:noFill/>
        </p:spPr>
        <p:txBody>
          <a:bodyPr wrap="none" rtlCol="0">
            <a:spAutoFit/>
          </a:bodyPr>
          <a:lstStyle/>
          <a:p>
            <a:r>
              <a:rPr lang="en-US" sz="1100" dirty="0" smtClean="0"/>
              <a:t>beam</a:t>
            </a:r>
            <a:endParaRPr lang="en-US" sz="1100" dirty="0"/>
          </a:p>
        </p:txBody>
      </p:sp>
      <p:pic>
        <p:nvPicPr>
          <p:cNvPr id="41" name="Picture 8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5400000">
            <a:off x="3506578" y="588769"/>
            <a:ext cx="490111" cy="1352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8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03560" y="1020058"/>
            <a:ext cx="1205485" cy="502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3" name="Straight Arrow Connector 42"/>
          <p:cNvCxnSpPr/>
          <p:nvPr/>
        </p:nvCxnSpPr>
        <p:spPr bwMode="auto">
          <a:xfrm>
            <a:off x="2609045" y="1271249"/>
            <a:ext cx="466242"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3203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500"/>
                                        <p:tgtEl>
                                          <p:spTgt spid="143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Beam Stability XFEL: </a:t>
            </a:r>
            <a:r>
              <a:rPr lang="en-US" u="sng" dirty="0"/>
              <a:t>Beam arrival </a:t>
            </a:r>
            <a:endParaRPr lang="en-US" dirty="0"/>
          </a:p>
        </p:txBody>
      </p:sp>
      <p:sp>
        <p:nvSpPr>
          <p:cNvPr id="11" name="Rectangle 10"/>
          <p:cNvSpPr>
            <a:spLocks noChangeArrowheads="1"/>
          </p:cNvSpPr>
          <p:nvPr/>
        </p:nvSpPr>
        <p:spPr bwMode="auto">
          <a:xfrm>
            <a:off x="2268538" y="2781300"/>
            <a:ext cx="503237"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12"/>
          <p:cNvSpPr>
            <a:spLocks noChangeArrowheads="1"/>
          </p:cNvSpPr>
          <p:nvPr/>
        </p:nvSpPr>
        <p:spPr bwMode="auto">
          <a:xfrm>
            <a:off x="3348038" y="3573463"/>
            <a:ext cx="17748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0">
                <a:solidFill>
                  <a:schemeClr val="tx2"/>
                </a:solidFill>
              </a:rPr>
              <a:t>Signal Processor </a:t>
            </a:r>
          </a:p>
          <a:p>
            <a:r>
              <a:rPr lang="en-US" sz="1600" b="0">
                <a:solidFill>
                  <a:schemeClr val="tx2"/>
                </a:solidFill>
              </a:rPr>
              <a:t>Board 130 MS/s</a:t>
            </a:r>
            <a:endParaRPr lang="de-DE" sz="1600" b="0">
              <a:solidFill>
                <a:schemeClr val="tx2"/>
              </a:solidFill>
            </a:endParaRPr>
          </a:p>
        </p:txBody>
      </p:sp>
      <p:sp>
        <p:nvSpPr>
          <p:cNvPr id="3" name="Content Placeholder 2"/>
          <p:cNvSpPr>
            <a:spLocks noGrp="1"/>
          </p:cNvSpPr>
          <p:nvPr>
            <p:ph sz="half" idx="1"/>
          </p:nvPr>
        </p:nvSpPr>
        <p:spPr>
          <a:xfrm>
            <a:off x="251400" y="764630"/>
            <a:ext cx="8538015" cy="5259490"/>
          </a:xfrm>
          <a:ln>
            <a:solidFill>
              <a:schemeClr val="accent1">
                <a:lumMod val="60000"/>
                <a:lumOff val="40000"/>
              </a:schemeClr>
            </a:solidFill>
          </a:ln>
        </p:spPr>
        <p:txBody>
          <a:bodyPr/>
          <a:lstStyle/>
          <a:p>
            <a:r>
              <a:rPr lang="en-US" sz="1600" dirty="0" smtClean="0"/>
              <a:t>BAM delivers </a:t>
            </a:r>
            <a:r>
              <a:rPr lang="en-US" sz="1600" dirty="0"/>
              <a:t>arrival time of each bunch in bunch train with &lt; 10 fs </a:t>
            </a:r>
            <a:r>
              <a:rPr lang="en-US" sz="1600" dirty="0" smtClean="0"/>
              <a:t>resolution</a:t>
            </a:r>
            <a:endParaRPr lang="en-US" sz="1600" dirty="0"/>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11" y="1097470"/>
            <a:ext cx="6634256" cy="3656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3093282" y="3717040"/>
            <a:ext cx="6050718" cy="3140959"/>
            <a:chOff x="3093282" y="3717040"/>
            <a:chExt cx="6050718" cy="3140959"/>
          </a:xfrm>
        </p:grpSpPr>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320" y="3717040"/>
              <a:ext cx="2076680" cy="3026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3282" y="4874060"/>
              <a:ext cx="3530576" cy="1983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TextBox 3"/>
          <p:cNvSpPr txBox="1"/>
          <p:nvPr/>
        </p:nvSpPr>
        <p:spPr>
          <a:xfrm>
            <a:off x="251400" y="6391278"/>
            <a:ext cx="2432076" cy="276999"/>
          </a:xfrm>
          <a:prstGeom prst="rect">
            <a:avLst/>
          </a:prstGeom>
          <a:noFill/>
        </p:spPr>
        <p:txBody>
          <a:bodyPr wrap="none" rtlCol="0">
            <a:spAutoFit/>
          </a:bodyPr>
          <a:lstStyle/>
          <a:p>
            <a:r>
              <a:rPr lang="de-DE" sz="1200" dirty="0" smtClean="0"/>
              <a:t> </a:t>
            </a:r>
            <a:r>
              <a:rPr lang="de-DE" sz="1200" dirty="0" err="1" smtClean="0"/>
              <a:t>Ref</a:t>
            </a:r>
            <a:r>
              <a:rPr lang="de-DE" sz="1200" dirty="0" smtClean="0"/>
              <a:t>: M. </a:t>
            </a:r>
            <a:r>
              <a:rPr lang="de-DE" sz="1200" dirty="0"/>
              <a:t>K. </a:t>
            </a:r>
            <a:r>
              <a:rPr lang="de-DE" sz="1200" dirty="0" err="1" smtClean="0"/>
              <a:t>Czwalinna</a:t>
            </a:r>
            <a:r>
              <a:rPr lang="de-DE" sz="1200" dirty="0" smtClean="0"/>
              <a:t>, IBIC 2019</a:t>
            </a:r>
            <a:endParaRPr lang="de-DE" sz="1200" dirty="0"/>
          </a:p>
        </p:txBody>
      </p:sp>
      <p:pic>
        <p:nvPicPr>
          <p:cNvPr id="573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64309"/>
            <a:ext cx="9144000" cy="2193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a:hlinkClick r:id="rId6" action="ppaction://hlinksldjump"/>
          </p:cNvPr>
          <p:cNvSpPr/>
          <p:nvPr/>
        </p:nvSpPr>
        <p:spPr bwMode="auto">
          <a:xfrm>
            <a:off x="7236370" y="1993147"/>
            <a:ext cx="1224170" cy="71575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9" name="TextBox 8"/>
          <p:cNvSpPr txBox="1"/>
          <p:nvPr/>
        </p:nvSpPr>
        <p:spPr>
          <a:xfrm>
            <a:off x="7236370" y="1679608"/>
            <a:ext cx="1202958" cy="338554"/>
          </a:xfrm>
          <a:prstGeom prst="rect">
            <a:avLst/>
          </a:prstGeom>
          <a:noFill/>
        </p:spPr>
        <p:txBody>
          <a:bodyPr wrap="none" rtlCol="0">
            <a:spAutoFit/>
          </a:bodyPr>
          <a:lstStyle/>
          <a:p>
            <a:r>
              <a:rPr lang="en-US" dirty="0" smtClean="0"/>
              <a:t>Time over?</a:t>
            </a:r>
            <a:endParaRPr lang="de-DE" dirty="0"/>
          </a:p>
        </p:txBody>
      </p:sp>
    </p:spTree>
    <p:extLst>
      <p:ext uri="{BB962C8B-B14F-4D97-AF65-F5344CB8AC3E}">
        <p14:creationId xmlns:p14="http://schemas.microsoft.com/office/powerpoint/2010/main" val="413907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347"/>
                                        </p:tgtEl>
                                        <p:attrNameLst>
                                          <p:attrName>style.visibility</p:attrName>
                                        </p:attrNameLst>
                                      </p:cBhvr>
                                      <p:to>
                                        <p:strVal val="visible"/>
                                      </p:to>
                                    </p:set>
                                    <p:animEffect transition="in" filter="fade">
                                      <p:cBhvr>
                                        <p:cTn id="12" dur="500"/>
                                        <p:tgtEl>
                                          <p:spTgt spid="5734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Energy and Energy spread</a:t>
            </a:r>
            <a:endParaRPr lang="en-US" dirty="0"/>
          </a:p>
        </p:txBody>
      </p:sp>
      <p:sp>
        <p:nvSpPr>
          <p:cNvPr id="3" name="Content Placeholder 2"/>
          <p:cNvSpPr>
            <a:spLocks noGrp="1"/>
          </p:cNvSpPr>
          <p:nvPr>
            <p:ph sz="half" idx="1"/>
          </p:nvPr>
        </p:nvSpPr>
        <p:spPr>
          <a:xfrm>
            <a:off x="282575" y="977900"/>
            <a:ext cx="4183063" cy="5331500"/>
          </a:xfrm>
          <a:ln>
            <a:solidFill>
              <a:schemeClr val="accent1">
                <a:lumMod val="60000"/>
                <a:lumOff val="40000"/>
              </a:schemeClr>
            </a:solidFill>
          </a:ln>
        </p:spPr>
        <p:txBody>
          <a:bodyPr/>
          <a:lstStyle/>
          <a:p>
            <a:pPr marL="0" indent="0">
              <a:spcAft>
                <a:spcPts val="600"/>
              </a:spcAft>
              <a:buNone/>
            </a:pPr>
            <a:r>
              <a:rPr lang="en-US" sz="1600" b="1" dirty="0" smtClean="0"/>
              <a:t>PETRA III:</a:t>
            </a:r>
          </a:p>
          <a:p>
            <a:pPr marL="0" indent="0">
              <a:spcAft>
                <a:spcPts val="600"/>
              </a:spcAft>
              <a:buNone/>
            </a:pPr>
            <a:endParaRPr lang="en-US" sz="1600" b="1" dirty="0" smtClean="0"/>
          </a:p>
          <a:p>
            <a:pPr marL="0" indent="0">
              <a:spcAft>
                <a:spcPts val="600"/>
              </a:spcAft>
              <a:buNone/>
            </a:pPr>
            <a:r>
              <a:rPr lang="en-US" sz="1800" b="1" u="sng" dirty="0" smtClean="0"/>
              <a:t>Energy:  </a:t>
            </a:r>
            <a:endParaRPr lang="en-US" sz="1800" b="1" u="sng" dirty="0"/>
          </a:p>
          <a:p>
            <a:r>
              <a:rPr lang="en-US" sz="1800" dirty="0" smtClean="0"/>
              <a:t>Use of Dipole Calibration ≈ 1‰ but energy is 1% off at PETRAIII?</a:t>
            </a:r>
          </a:p>
          <a:p>
            <a:r>
              <a:rPr lang="en-US" sz="1800" dirty="0">
                <a:solidFill>
                  <a:schemeClr val="bg1">
                    <a:lumMod val="50000"/>
                  </a:schemeClr>
                </a:solidFill>
              </a:rPr>
              <a:t>P</a:t>
            </a:r>
            <a:r>
              <a:rPr lang="en-US" sz="1800" dirty="0" smtClean="0">
                <a:solidFill>
                  <a:schemeClr val="bg1">
                    <a:lumMod val="50000"/>
                  </a:schemeClr>
                </a:solidFill>
              </a:rPr>
              <a:t>hoton </a:t>
            </a:r>
            <a:r>
              <a:rPr lang="en-US" sz="1800" dirty="0">
                <a:solidFill>
                  <a:schemeClr val="bg1">
                    <a:lumMod val="50000"/>
                  </a:schemeClr>
                </a:solidFill>
              </a:rPr>
              <a:t>B</a:t>
            </a:r>
            <a:r>
              <a:rPr lang="en-US" sz="1800" dirty="0" smtClean="0">
                <a:solidFill>
                  <a:schemeClr val="bg1">
                    <a:lumMod val="50000"/>
                  </a:schemeClr>
                </a:solidFill>
              </a:rPr>
              <a:t>ased </a:t>
            </a:r>
            <a:r>
              <a:rPr lang="en-US" sz="1800" dirty="0">
                <a:solidFill>
                  <a:schemeClr val="bg1">
                    <a:lumMod val="50000"/>
                  </a:schemeClr>
                </a:solidFill>
              </a:rPr>
              <a:t>M</a:t>
            </a:r>
            <a:r>
              <a:rPr lang="en-US" sz="1800" dirty="0" smtClean="0">
                <a:solidFill>
                  <a:schemeClr val="bg1">
                    <a:lumMod val="50000"/>
                  </a:schemeClr>
                </a:solidFill>
              </a:rPr>
              <a:t>easurements</a:t>
            </a:r>
            <a:endParaRPr lang="en-US" sz="1800" dirty="0">
              <a:solidFill>
                <a:schemeClr val="bg1">
                  <a:lumMod val="50000"/>
                </a:schemeClr>
              </a:solidFill>
            </a:endParaRPr>
          </a:p>
          <a:p>
            <a:r>
              <a:rPr lang="en-US" sz="1800" dirty="0"/>
              <a:t>R</a:t>
            </a:r>
            <a:r>
              <a:rPr lang="en-US" sz="1800" dirty="0" smtClean="0"/>
              <a:t>esonant Depolarization </a:t>
            </a:r>
            <a:br>
              <a:rPr lang="en-US" sz="1800" dirty="0" smtClean="0"/>
            </a:br>
            <a:r>
              <a:rPr lang="en-US" sz="1800" dirty="0" smtClean="0"/>
              <a:t>(</a:t>
            </a:r>
            <a:r>
              <a:rPr lang="en-US" sz="1800" dirty="0" smtClean="0">
                <a:latin typeface="Symbol" panose="05050102010706020507" pitchFamily="18" charset="2"/>
              </a:rPr>
              <a:t>D</a:t>
            </a:r>
            <a:r>
              <a:rPr lang="en-US" sz="1800" dirty="0" smtClean="0"/>
              <a:t>E/E ≈ 10</a:t>
            </a:r>
            <a:r>
              <a:rPr lang="en-US" sz="1800" baseline="30000" dirty="0" smtClean="0"/>
              <a:t>-5</a:t>
            </a:r>
            <a:r>
              <a:rPr lang="en-US" sz="1800" dirty="0" smtClean="0"/>
              <a:t>)</a:t>
            </a:r>
          </a:p>
          <a:p>
            <a:pPr marL="0" indent="0">
              <a:buNone/>
            </a:pPr>
            <a:r>
              <a:rPr lang="en-US" sz="1800" b="1" u="sng" dirty="0" smtClean="0">
                <a:solidFill>
                  <a:schemeClr val="bg1">
                    <a:lumMod val="50000"/>
                  </a:schemeClr>
                </a:solidFill>
              </a:rPr>
              <a:t>Energy Spread:</a:t>
            </a:r>
            <a:endParaRPr lang="en-US" sz="1800" b="1" u="sng" dirty="0">
              <a:solidFill>
                <a:schemeClr val="bg1">
                  <a:lumMod val="50000"/>
                </a:schemeClr>
              </a:solidFill>
            </a:endParaRPr>
          </a:p>
          <a:p>
            <a:r>
              <a:rPr lang="en-US" sz="1800" dirty="0" smtClean="0">
                <a:solidFill>
                  <a:schemeClr val="bg1">
                    <a:lumMod val="50000"/>
                  </a:schemeClr>
                </a:solidFill>
              </a:rPr>
              <a:t>Beam width enhancement at high dispersion </a:t>
            </a:r>
            <a:r>
              <a:rPr lang="en-US" sz="1800" dirty="0">
                <a:solidFill>
                  <a:schemeClr val="bg1">
                    <a:lumMod val="50000"/>
                  </a:schemeClr>
                </a:solidFill>
              </a:rPr>
              <a:t>~ Energy spread </a:t>
            </a:r>
            <a:endParaRPr lang="en-US" sz="1800" dirty="0" smtClean="0">
              <a:solidFill>
                <a:schemeClr val="bg1">
                  <a:lumMod val="50000"/>
                </a:schemeClr>
              </a:solidFill>
            </a:endParaRPr>
          </a:p>
          <a:p>
            <a:endParaRPr lang="en-US" sz="1800" dirty="0" smtClean="0">
              <a:solidFill>
                <a:schemeClr val="bg1">
                  <a:lumMod val="50000"/>
                </a:schemeClr>
              </a:solidFill>
            </a:endParaRPr>
          </a:p>
          <a:p>
            <a:r>
              <a:rPr lang="en-US" sz="1800" dirty="0" smtClean="0">
                <a:solidFill>
                  <a:schemeClr val="bg1">
                    <a:lumMod val="50000"/>
                  </a:schemeClr>
                </a:solidFill>
              </a:rPr>
              <a:t>Bunch Length ~ Energy spread</a:t>
            </a:r>
            <a:endParaRPr lang="en-US" sz="1800" dirty="0">
              <a:solidFill>
                <a:schemeClr val="bg1">
                  <a:lumMod val="50000"/>
                </a:schemeClr>
              </a:solidFill>
            </a:endParaRPr>
          </a:p>
          <a:p>
            <a:pPr marL="0" indent="0">
              <a:buNone/>
            </a:pPr>
            <a:r>
              <a:rPr lang="en-US" sz="1400" dirty="0" smtClean="0">
                <a:solidFill>
                  <a:schemeClr val="bg1">
                    <a:lumMod val="50000"/>
                  </a:schemeClr>
                </a:solidFill>
              </a:rPr>
              <a:t>44 </a:t>
            </a:r>
            <a:r>
              <a:rPr lang="en-US" sz="1400" dirty="0" err="1" smtClean="0">
                <a:solidFill>
                  <a:schemeClr val="bg1">
                    <a:lumMod val="50000"/>
                  </a:schemeClr>
                </a:solidFill>
              </a:rPr>
              <a:t>ps</a:t>
            </a:r>
            <a:r>
              <a:rPr lang="en-US" sz="1400" dirty="0" smtClean="0">
                <a:solidFill>
                  <a:schemeClr val="bg1">
                    <a:lumMod val="50000"/>
                  </a:schemeClr>
                </a:solidFill>
              </a:rPr>
              <a:t> =&gt; </a:t>
            </a:r>
            <a:r>
              <a:rPr lang="en-US" sz="1400" dirty="0" err="1" smtClean="0">
                <a:solidFill>
                  <a:schemeClr val="bg1">
                    <a:lumMod val="50000"/>
                  </a:schemeClr>
                </a:solidFill>
                <a:latin typeface="Symbol" pitchFamily="18" charset="2"/>
              </a:rPr>
              <a:t>D</a:t>
            </a:r>
            <a:r>
              <a:rPr lang="en-US" sz="1400" dirty="0" err="1" smtClean="0">
                <a:solidFill>
                  <a:schemeClr val="bg1">
                    <a:lumMod val="50000"/>
                  </a:schemeClr>
                </a:solidFill>
              </a:rPr>
              <a:t>p</a:t>
            </a:r>
            <a:r>
              <a:rPr lang="en-US" sz="1400" dirty="0" smtClean="0">
                <a:solidFill>
                  <a:schemeClr val="bg1">
                    <a:lumMod val="50000"/>
                  </a:schemeClr>
                </a:solidFill>
              </a:rPr>
              <a:t>/p=1.3 </a:t>
            </a:r>
            <a:r>
              <a:rPr lang="en-US" sz="1050" dirty="0" smtClean="0">
                <a:solidFill>
                  <a:schemeClr val="bg1">
                    <a:lumMod val="50000"/>
                  </a:schemeClr>
                </a:solidFill>
                <a:sym typeface="Symbol"/>
              </a:rPr>
              <a:t></a:t>
            </a:r>
            <a:r>
              <a:rPr lang="en-US" sz="1400" dirty="0" smtClean="0">
                <a:solidFill>
                  <a:schemeClr val="bg1">
                    <a:lumMod val="50000"/>
                  </a:schemeClr>
                </a:solidFill>
              </a:rPr>
              <a:t>10</a:t>
            </a:r>
            <a:r>
              <a:rPr lang="en-US" sz="1400" baseline="30000" dirty="0" smtClean="0">
                <a:solidFill>
                  <a:schemeClr val="bg1">
                    <a:lumMod val="50000"/>
                  </a:schemeClr>
                </a:solidFill>
              </a:rPr>
              <a:t>-3</a:t>
            </a:r>
          </a:p>
        </p:txBody>
      </p:sp>
      <p:sp>
        <p:nvSpPr>
          <p:cNvPr id="4" name="Content Placeholder 3"/>
          <p:cNvSpPr>
            <a:spLocks noGrp="1"/>
          </p:cNvSpPr>
          <p:nvPr>
            <p:ph sz="half" idx="2"/>
          </p:nvPr>
        </p:nvSpPr>
        <p:spPr>
          <a:xfrm>
            <a:off x="4618038" y="977900"/>
            <a:ext cx="4274562" cy="5331500"/>
          </a:xfrm>
          <a:ln>
            <a:solidFill>
              <a:schemeClr val="accent1">
                <a:lumMod val="60000"/>
                <a:lumOff val="40000"/>
              </a:schemeClr>
            </a:solidFill>
          </a:ln>
        </p:spPr>
        <p:txBody>
          <a:bodyPr/>
          <a:lstStyle/>
          <a:p>
            <a:pPr marL="0" indent="0">
              <a:spcAft>
                <a:spcPts val="600"/>
              </a:spcAft>
              <a:buNone/>
            </a:pPr>
            <a:r>
              <a:rPr lang="en-US" sz="1600" b="1" dirty="0" smtClean="0"/>
              <a:t>XFEL: </a:t>
            </a:r>
          </a:p>
          <a:p>
            <a:pPr marL="0" indent="0">
              <a:spcAft>
                <a:spcPts val="600"/>
              </a:spcAft>
              <a:buNone/>
            </a:pPr>
            <a:endParaRPr lang="en-US" sz="1600" b="1" dirty="0" smtClean="0"/>
          </a:p>
          <a:p>
            <a:pPr marL="0" indent="0">
              <a:spcAft>
                <a:spcPts val="600"/>
              </a:spcAft>
              <a:buNone/>
            </a:pPr>
            <a:r>
              <a:rPr lang="en-US" sz="1800" b="1" u="sng" dirty="0" smtClean="0"/>
              <a:t>Energy</a:t>
            </a:r>
          </a:p>
          <a:p>
            <a:r>
              <a:rPr lang="en-US" sz="1800" dirty="0" smtClean="0"/>
              <a:t>Spectrometers (Bunch Compressors, Doglegs, Dump Lines) (Beam Position in BC); resolution &lt; 10</a:t>
            </a:r>
            <a:r>
              <a:rPr lang="en-US" sz="1800" baseline="30000" dirty="0" smtClean="0"/>
              <a:t>-4</a:t>
            </a:r>
          </a:p>
          <a:p>
            <a:r>
              <a:rPr lang="en-US" sz="1800" dirty="0" smtClean="0"/>
              <a:t>BAM (different orbit length in BC)</a:t>
            </a:r>
            <a:br>
              <a:rPr lang="en-US" sz="1800" dirty="0" smtClean="0"/>
            </a:br>
            <a:r>
              <a:rPr lang="en-US" sz="1800" dirty="0" smtClean="0"/>
              <a:t>relative resolution ≈ 10</a:t>
            </a:r>
            <a:r>
              <a:rPr lang="en-US" sz="1800" baseline="30000" dirty="0" smtClean="0"/>
              <a:t>-5 </a:t>
            </a:r>
            <a:r>
              <a:rPr lang="en-US" sz="1800" dirty="0" smtClean="0"/>
              <a:t>(LLRF E-feedback)</a:t>
            </a:r>
          </a:p>
          <a:p>
            <a:pPr marL="0" indent="0">
              <a:buNone/>
            </a:pPr>
            <a:r>
              <a:rPr lang="en-US" sz="1800" b="1" u="sng" dirty="0">
                <a:solidFill>
                  <a:schemeClr val="bg1">
                    <a:lumMod val="50000"/>
                  </a:schemeClr>
                </a:solidFill>
              </a:rPr>
              <a:t>Energy Spread</a:t>
            </a:r>
            <a:r>
              <a:rPr lang="en-US" sz="1800" b="1" u="sng" dirty="0" smtClean="0">
                <a:solidFill>
                  <a:schemeClr val="bg1">
                    <a:lumMod val="50000"/>
                  </a:schemeClr>
                </a:solidFill>
              </a:rPr>
              <a:t>:</a:t>
            </a:r>
            <a:endParaRPr lang="en-US" sz="1800" dirty="0" smtClean="0">
              <a:solidFill>
                <a:schemeClr val="bg1">
                  <a:lumMod val="50000"/>
                </a:schemeClr>
              </a:solidFill>
            </a:endParaRPr>
          </a:p>
          <a:p>
            <a:r>
              <a:rPr lang="en-US" sz="1800" dirty="0" smtClean="0">
                <a:solidFill>
                  <a:schemeClr val="bg1">
                    <a:lumMod val="50000"/>
                  </a:schemeClr>
                </a:solidFill>
              </a:rPr>
              <a:t>Beam </a:t>
            </a:r>
            <a:r>
              <a:rPr lang="en-US" sz="1800" dirty="0">
                <a:solidFill>
                  <a:schemeClr val="bg1">
                    <a:lumMod val="50000"/>
                  </a:schemeClr>
                </a:solidFill>
              </a:rPr>
              <a:t>width enhancement at dispersion ~ Energy </a:t>
            </a:r>
            <a:r>
              <a:rPr lang="en-US" sz="1800" dirty="0" smtClean="0">
                <a:solidFill>
                  <a:schemeClr val="bg1">
                    <a:lumMod val="50000"/>
                  </a:schemeClr>
                </a:solidFill>
              </a:rPr>
              <a:t>spread</a:t>
            </a:r>
            <a:br>
              <a:rPr lang="en-US" sz="1800" dirty="0" smtClean="0">
                <a:solidFill>
                  <a:schemeClr val="bg1">
                    <a:lumMod val="50000"/>
                  </a:schemeClr>
                </a:solidFill>
              </a:rPr>
            </a:br>
            <a:r>
              <a:rPr lang="en-US" sz="1800" dirty="0">
                <a:solidFill>
                  <a:schemeClr val="bg1">
                    <a:lumMod val="50000"/>
                  </a:schemeClr>
                </a:solidFill>
              </a:rPr>
              <a:t>(Bunch Compressors, Doglegs, Dump Lines)</a:t>
            </a:r>
          </a:p>
          <a:p>
            <a:r>
              <a:rPr lang="en-US" sz="1800" dirty="0" smtClean="0">
                <a:solidFill>
                  <a:schemeClr val="bg1">
                    <a:lumMod val="50000"/>
                  </a:schemeClr>
                </a:solidFill>
              </a:rPr>
              <a:t> + TDS = slice energy spread (within one bunch)</a:t>
            </a:r>
            <a:endParaRPr lang="en-US" sz="1800" dirty="0">
              <a:solidFill>
                <a:schemeClr val="bg1">
                  <a:lumMod val="50000"/>
                </a:schemeClr>
              </a:solidFill>
            </a:endParaRPr>
          </a:p>
          <a:p>
            <a:endParaRPr lang="en-US" dirty="0"/>
          </a:p>
          <a:p>
            <a:endParaRPr lang="en-US" dirty="0" smtClean="0"/>
          </a:p>
          <a:p>
            <a:endParaRPr lang="en-US"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1066" y="4926802"/>
            <a:ext cx="1935856" cy="1375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84" y="1434392"/>
            <a:ext cx="2019300" cy="361950"/>
          </a:xfrm>
          <a:prstGeom prst="rect">
            <a:avLst/>
          </a:prstGeom>
          <a:noFill/>
          <a:ln w="9525">
            <a:solidFill>
              <a:schemeClr val="accent1">
                <a:lumMod val="60000"/>
                <a:lumOff val="4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83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450" y="4797190"/>
            <a:ext cx="14859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053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103188"/>
            <a:ext cx="8672510" cy="544512"/>
          </a:xfrm>
        </p:spPr>
        <p:txBody>
          <a:bodyPr/>
          <a:lstStyle/>
          <a:p>
            <a:r>
              <a:rPr lang="en-US" dirty="0" smtClean="0"/>
              <a:t>Ring: Energy Measurement by Resonant Depolarization</a:t>
            </a:r>
            <a:endParaRPr lang="en-US" dirty="0"/>
          </a:p>
        </p:txBody>
      </p:sp>
      <p:sp>
        <p:nvSpPr>
          <p:cNvPr id="3" name="Content Placeholder 2"/>
          <p:cNvSpPr>
            <a:spLocks noGrp="1"/>
          </p:cNvSpPr>
          <p:nvPr>
            <p:ph sz="half" idx="1"/>
          </p:nvPr>
        </p:nvSpPr>
        <p:spPr>
          <a:xfrm>
            <a:off x="282575" y="977900"/>
            <a:ext cx="4183063" cy="5259490"/>
          </a:xfrm>
          <a:ln>
            <a:solidFill>
              <a:schemeClr val="accent1"/>
            </a:solidFill>
          </a:ln>
        </p:spPr>
        <p:txBody>
          <a:bodyPr/>
          <a:lstStyle/>
          <a:p>
            <a:r>
              <a:rPr lang="en-US" sz="1600" b="1" u="sng" dirty="0" smtClean="0"/>
              <a:t>Idea:</a:t>
            </a:r>
          </a:p>
          <a:p>
            <a:r>
              <a:rPr lang="en-US" sz="1400" dirty="0" smtClean="0"/>
              <a:t>Polarization </a:t>
            </a:r>
            <a:r>
              <a:rPr lang="en-US" sz="1400" dirty="0"/>
              <a:t>of electron beams </a:t>
            </a:r>
            <a:r>
              <a:rPr lang="en-US" sz="1400" dirty="0" smtClean="0"/>
              <a:t>in storage </a:t>
            </a:r>
            <a:r>
              <a:rPr lang="en-US" sz="1400" dirty="0"/>
              <a:t>rings is a diagnostic tool we get for free. A beam </a:t>
            </a:r>
            <a:r>
              <a:rPr lang="en-US" sz="1400" dirty="0" smtClean="0"/>
              <a:t>of electrons </a:t>
            </a:r>
            <a:r>
              <a:rPr lang="en-US" sz="1400" dirty="0"/>
              <a:t>with spins of </a:t>
            </a:r>
            <a:r>
              <a:rPr lang="en-US" sz="1400" dirty="0" smtClean="0"/>
              <a:t>random orientations </a:t>
            </a:r>
            <a:r>
              <a:rPr lang="en-US" sz="1400" dirty="0"/>
              <a:t>develops </a:t>
            </a:r>
            <a:r>
              <a:rPr lang="en-US" sz="1400" dirty="0" smtClean="0"/>
              <a:t>polarization under </a:t>
            </a:r>
            <a:r>
              <a:rPr lang="en-US" sz="1400" dirty="0"/>
              <a:t>the </a:t>
            </a:r>
            <a:r>
              <a:rPr lang="en-US" sz="1400" dirty="0" err="1" smtClean="0"/>
              <a:t>Sokolov-Ternov</a:t>
            </a:r>
            <a:r>
              <a:rPr lang="en-US" sz="1400" dirty="0" smtClean="0"/>
              <a:t> effect.</a:t>
            </a:r>
          </a:p>
          <a:p>
            <a:r>
              <a:rPr lang="en-US" sz="1400" dirty="0"/>
              <a:t>The average over all particles of the number of spin oscillations </a:t>
            </a:r>
            <a:r>
              <a:rPr lang="en-US" sz="1400" dirty="0" smtClean="0"/>
              <a:t>per revolution </a:t>
            </a:r>
            <a:r>
              <a:rPr lang="en-US" sz="1400" dirty="0"/>
              <a:t>is </a:t>
            </a:r>
            <a:r>
              <a:rPr lang="en-US" sz="1400" dirty="0" smtClean="0"/>
              <a:t>defined </a:t>
            </a:r>
            <a:r>
              <a:rPr lang="en-US" sz="1400" dirty="0"/>
              <a:t>as the spin </a:t>
            </a:r>
            <a:r>
              <a:rPr lang="en-US" sz="1400" dirty="0" smtClean="0"/>
              <a:t>tune (depends on Energy): </a:t>
            </a:r>
          </a:p>
          <a:p>
            <a:endParaRPr lang="en-US" sz="1400" dirty="0"/>
          </a:p>
          <a:p>
            <a:endParaRPr lang="en-US" sz="1400" dirty="0" smtClean="0"/>
          </a:p>
          <a:p>
            <a:endParaRPr lang="en-US" sz="1400" dirty="0"/>
          </a:p>
          <a:p>
            <a:r>
              <a:rPr lang="en-US" sz="1400" dirty="0" smtClean="0"/>
              <a:t>Depolarize beam by exciting beam on </a:t>
            </a:r>
            <a:r>
              <a:rPr lang="en-US" sz="1400" b="1" dirty="0" smtClean="0">
                <a:latin typeface="Symbol" panose="05050102010706020507" pitchFamily="18" charset="2"/>
              </a:rPr>
              <a:t>n, </a:t>
            </a:r>
            <a:r>
              <a:rPr lang="en-US" sz="1400" dirty="0" err="1" smtClean="0"/>
              <a:t>eg</a:t>
            </a:r>
            <a:r>
              <a:rPr lang="en-US" sz="1400" dirty="0" smtClean="0"/>
              <a:t>. by using vertical </a:t>
            </a:r>
            <a:r>
              <a:rPr lang="en-US" sz="1400" dirty="0" err="1"/>
              <a:t>betatron</a:t>
            </a:r>
            <a:r>
              <a:rPr lang="en-US" sz="1400" dirty="0"/>
              <a:t> tune </a:t>
            </a:r>
            <a:r>
              <a:rPr lang="en-US" sz="1400" dirty="0" err="1"/>
              <a:t>striplines</a:t>
            </a:r>
            <a:r>
              <a:rPr lang="en-US" sz="1400" dirty="0"/>
              <a:t> </a:t>
            </a:r>
            <a:r>
              <a:rPr lang="en-US" sz="1400" dirty="0" smtClean="0"/>
              <a:t>kickers.</a:t>
            </a:r>
            <a:endParaRPr lang="en-US" sz="1400" dirty="0"/>
          </a:p>
        </p:txBody>
      </p:sp>
      <p:sp>
        <p:nvSpPr>
          <p:cNvPr id="4" name="Content Placeholder 3"/>
          <p:cNvSpPr>
            <a:spLocks noGrp="1"/>
          </p:cNvSpPr>
          <p:nvPr>
            <p:ph sz="half" idx="2"/>
          </p:nvPr>
        </p:nvSpPr>
        <p:spPr>
          <a:xfrm>
            <a:off x="4618038" y="977900"/>
            <a:ext cx="4184650" cy="5259490"/>
          </a:xfrm>
          <a:ln>
            <a:solidFill>
              <a:schemeClr val="accent1"/>
            </a:solidFill>
          </a:ln>
        </p:spPr>
        <p:txBody>
          <a:bodyPr/>
          <a:lstStyle/>
          <a:p>
            <a:r>
              <a:rPr lang="en-US" sz="1600" b="1" u="sng" dirty="0" smtClean="0"/>
              <a:t>Measurement</a:t>
            </a:r>
          </a:p>
          <a:p>
            <a:r>
              <a:rPr lang="en-US" sz="1600" dirty="0" err="1"/>
              <a:t>Touschek</a:t>
            </a:r>
            <a:r>
              <a:rPr lang="en-US" sz="1600" dirty="0"/>
              <a:t> cross-section depends on electron beam </a:t>
            </a:r>
            <a:r>
              <a:rPr lang="en-US" sz="1600" dirty="0" smtClean="0"/>
              <a:t>polarization -&gt; use loss monitor rate </a:t>
            </a:r>
            <a:r>
              <a:rPr lang="en-US" sz="1600" dirty="0"/>
              <a:t>as a measure for </a:t>
            </a:r>
            <a:r>
              <a:rPr lang="en-US" sz="1600" dirty="0" smtClean="0"/>
              <a:t>polarization level.</a:t>
            </a:r>
          </a:p>
          <a:p>
            <a:endParaRPr lang="en-US" sz="1600" b="1" u="sng" dirty="0" smtClean="0"/>
          </a:p>
          <a:p>
            <a:endParaRPr lang="en-US" sz="1600" b="1" u="sng"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430" y="3397562"/>
            <a:ext cx="344805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4819617" y="2498390"/>
            <a:ext cx="3838359" cy="3246659"/>
            <a:chOff x="4851577" y="2708900"/>
            <a:chExt cx="3838359" cy="3246659"/>
          </a:xfrm>
        </p:grpSpPr>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577" y="2708900"/>
              <a:ext cx="3838359" cy="302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0581" y="5726959"/>
              <a:ext cx="28003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4884205" y="2490729"/>
            <a:ext cx="3762864" cy="3281247"/>
            <a:chOff x="4896391" y="2648680"/>
            <a:chExt cx="3762864" cy="3281247"/>
          </a:xfrm>
        </p:grpSpPr>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6391" y="2648680"/>
              <a:ext cx="3762864" cy="3025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333638" y="5652928"/>
              <a:ext cx="2810385" cy="276999"/>
            </a:xfrm>
            <a:prstGeom prst="rect">
              <a:avLst/>
            </a:prstGeom>
            <a:solidFill>
              <a:schemeClr val="bg1"/>
            </a:solidFill>
          </p:spPr>
          <p:txBody>
            <a:bodyPr wrap="none" rtlCol="0">
              <a:spAutoFit/>
            </a:bodyPr>
            <a:lstStyle/>
            <a:p>
              <a:r>
                <a:rPr lang="en-US" sz="1200" b="1" dirty="0" smtClean="0"/>
                <a:t>2. Resonant Depolarization               </a:t>
              </a:r>
              <a:endParaRPr lang="en-US" sz="1200" b="1" dirty="0"/>
            </a:p>
          </p:txBody>
        </p:sp>
      </p:grpSp>
      <p:sp>
        <p:nvSpPr>
          <p:cNvPr id="8" name="TextBox 7"/>
          <p:cNvSpPr txBox="1"/>
          <p:nvPr/>
        </p:nvSpPr>
        <p:spPr>
          <a:xfrm>
            <a:off x="323410" y="4993229"/>
            <a:ext cx="4104570" cy="1077218"/>
          </a:xfrm>
          <a:prstGeom prst="rect">
            <a:avLst/>
          </a:prstGeom>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r>
              <a:rPr lang="en-US" dirty="0"/>
              <a:t>A</a:t>
            </a:r>
            <a:r>
              <a:rPr lang="en-US" dirty="0" smtClean="0"/>
              <a:t>t </a:t>
            </a:r>
            <a:r>
              <a:rPr lang="en-US" dirty="0"/>
              <a:t>the SPEAR3 electron storage ring. The beam energy </a:t>
            </a:r>
            <a:r>
              <a:rPr lang="en-US" dirty="0" smtClean="0"/>
              <a:t>has been measured </a:t>
            </a:r>
            <a:r>
              <a:rPr lang="en-US" dirty="0"/>
              <a:t>as 2.997251 (7) </a:t>
            </a:r>
            <a:r>
              <a:rPr lang="en-US" dirty="0" err="1"/>
              <a:t>GeV</a:t>
            </a:r>
            <a:r>
              <a:rPr lang="en-US" dirty="0"/>
              <a:t>, representing a relative</a:t>
            </a:r>
          </a:p>
          <a:p>
            <a:r>
              <a:rPr lang="en-US" dirty="0"/>
              <a:t>uncertainty of 3×10</a:t>
            </a:r>
            <a:r>
              <a:rPr lang="en-US" baseline="30000" dirty="0"/>
              <a:t>−6</a:t>
            </a:r>
            <a:r>
              <a:rPr lang="en-US" dirty="0"/>
              <a:t>.</a:t>
            </a:r>
          </a:p>
        </p:txBody>
      </p:sp>
      <p:sp>
        <p:nvSpPr>
          <p:cNvPr id="9" name="TextBox 8"/>
          <p:cNvSpPr txBox="1"/>
          <p:nvPr/>
        </p:nvSpPr>
        <p:spPr>
          <a:xfrm>
            <a:off x="4831570" y="5870392"/>
            <a:ext cx="3842646" cy="400110"/>
          </a:xfrm>
          <a:prstGeom prst="rect">
            <a:avLst/>
          </a:prstGeom>
          <a:noFill/>
        </p:spPr>
        <p:txBody>
          <a:bodyPr wrap="square" rtlCol="0">
            <a:spAutoFit/>
          </a:bodyPr>
          <a:lstStyle/>
          <a:p>
            <a:r>
              <a:rPr lang="en-US" sz="1000" b="1" dirty="0"/>
              <a:t>Resonant Spin </a:t>
            </a:r>
            <a:r>
              <a:rPr lang="en-US" sz="1000" b="1" dirty="0" err="1"/>
              <a:t>Depolarisation</a:t>
            </a:r>
            <a:r>
              <a:rPr lang="en-US" sz="1000" b="1" dirty="0"/>
              <a:t> Measurements at the SPEAR3 Electron Storage </a:t>
            </a:r>
            <a:r>
              <a:rPr lang="en-US" sz="1000" b="1" dirty="0" smtClean="0"/>
              <a:t>Ring; </a:t>
            </a:r>
            <a:r>
              <a:rPr lang="en-US" sz="1000" dirty="0" smtClean="0"/>
              <a:t>K.P. Wootton,IPAC12</a:t>
            </a:r>
            <a:endParaRPr lang="en-US" sz="1000" dirty="0"/>
          </a:p>
        </p:txBody>
      </p:sp>
    </p:spTree>
    <p:extLst>
      <p:ext uri="{BB962C8B-B14F-4D97-AF65-F5344CB8AC3E}">
        <p14:creationId xmlns:p14="http://schemas.microsoft.com/office/powerpoint/2010/main" val="287035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XFEL: Beam Energy by BPM (Spectrometer)</a:t>
            </a:r>
            <a:endParaRPr lang="en-US" dirty="0"/>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6400" y="914271"/>
            <a:ext cx="3837600" cy="255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411" y="1196690"/>
            <a:ext cx="4982989" cy="252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bwMode="auto">
          <a:xfrm>
            <a:off x="2481944" y="1916790"/>
            <a:ext cx="273132" cy="1440200"/>
          </a:xfrm>
          <a:prstGeom prst="rect">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cxnSp>
        <p:nvCxnSpPr>
          <p:cNvPr id="11" name="Straight Arrow Connector 10"/>
          <p:cNvCxnSpPr/>
          <p:nvPr/>
        </p:nvCxnSpPr>
        <p:spPr bwMode="auto">
          <a:xfrm flipH="1">
            <a:off x="2843760" y="1484730"/>
            <a:ext cx="792110" cy="43206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3635870" y="1315453"/>
            <a:ext cx="1165575" cy="338554"/>
          </a:xfrm>
          <a:prstGeom prst="rect">
            <a:avLst/>
          </a:prstGeom>
          <a:noFill/>
          <a:ln>
            <a:solidFill>
              <a:schemeClr val="tx1"/>
            </a:solidFill>
          </a:ln>
        </p:spPr>
        <p:txBody>
          <a:bodyPr wrap="none" rtlCol="0">
            <a:spAutoFit/>
          </a:bodyPr>
          <a:lstStyle/>
          <a:p>
            <a:r>
              <a:rPr lang="en-US" dirty="0" smtClean="0"/>
              <a:t>BPM Array</a:t>
            </a:r>
            <a:endParaRPr lang="de-DE" dirty="0"/>
          </a:p>
        </p:txBody>
      </p:sp>
      <p:pic>
        <p:nvPicPr>
          <p:cNvPr id="573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0" y="3933133"/>
            <a:ext cx="3966226" cy="2239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470" y="3933133"/>
            <a:ext cx="2971697" cy="2497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07380" y="6597440"/>
            <a:ext cx="2420663" cy="276999"/>
          </a:xfrm>
          <a:prstGeom prst="rect">
            <a:avLst/>
          </a:prstGeom>
          <a:noFill/>
        </p:spPr>
        <p:txBody>
          <a:bodyPr wrap="none" rtlCol="0">
            <a:spAutoFit/>
          </a:bodyPr>
          <a:lstStyle/>
          <a:p>
            <a:r>
              <a:rPr lang="en-US" sz="1200" dirty="0" smtClean="0"/>
              <a:t>Ref.: B. Lorbeer et al., IPAC2018</a:t>
            </a:r>
            <a:endParaRPr lang="de-DE" sz="1200" dirty="0"/>
          </a:p>
        </p:txBody>
      </p:sp>
      <p:pic>
        <p:nvPicPr>
          <p:cNvPr id="583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411" y="3933133"/>
            <a:ext cx="8787091" cy="2404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902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XFEL: Beam Energy by Beam Arrival </a:t>
            </a:r>
            <a:r>
              <a:rPr lang="en-US" dirty="0"/>
              <a:t>T</a:t>
            </a:r>
            <a:r>
              <a:rPr lang="en-US" dirty="0" smtClean="0"/>
              <a:t>ime</a:t>
            </a:r>
            <a:endParaRPr lang="en-US" dirty="0"/>
          </a:p>
        </p:txBody>
      </p:sp>
      <p:sp>
        <p:nvSpPr>
          <p:cNvPr id="3" name="Content Placeholder 2"/>
          <p:cNvSpPr>
            <a:spLocks noGrp="1"/>
          </p:cNvSpPr>
          <p:nvPr>
            <p:ph sz="half" idx="1"/>
          </p:nvPr>
        </p:nvSpPr>
        <p:spPr>
          <a:xfrm>
            <a:off x="282575" y="977900"/>
            <a:ext cx="4183063" cy="5187480"/>
          </a:xfrm>
          <a:ln>
            <a:solidFill>
              <a:schemeClr val="accent1"/>
            </a:solidFill>
          </a:ln>
        </p:spPr>
        <p:txBody>
          <a:bodyPr/>
          <a:lstStyle/>
          <a:p>
            <a:r>
              <a:rPr lang="en-US" sz="1600" dirty="0"/>
              <a:t>By recording the bunch </a:t>
            </a:r>
            <a:r>
              <a:rPr lang="en-US" sz="1600" dirty="0" smtClean="0"/>
              <a:t>arrival time difference </a:t>
            </a:r>
            <a:r>
              <a:rPr lang="en-US" sz="1600" dirty="0" err="1" smtClean="0"/>
              <a:t>Δt</a:t>
            </a:r>
            <a:r>
              <a:rPr lang="en-US" sz="1600" dirty="0" smtClean="0"/>
              <a:t> </a:t>
            </a:r>
            <a:r>
              <a:rPr lang="en-US" sz="1600" dirty="0"/>
              <a:t>= t2−t1 between the BAMs down- </a:t>
            </a:r>
            <a:r>
              <a:rPr lang="en-US" sz="1600" dirty="0" smtClean="0"/>
              <a:t>and upstream </a:t>
            </a:r>
            <a:r>
              <a:rPr lang="en-US" sz="1600" dirty="0"/>
              <a:t>of the BC, variations in the flight time through </a:t>
            </a:r>
            <a:r>
              <a:rPr lang="en-US" sz="1600" dirty="0" smtClean="0"/>
              <a:t>the BC </a:t>
            </a:r>
            <a:r>
              <a:rPr lang="en-US" sz="1600" dirty="0"/>
              <a:t>can be measured.</a:t>
            </a:r>
          </a:p>
        </p:txBody>
      </p:sp>
      <p:sp>
        <p:nvSpPr>
          <p:cNvPr id="4" name="Content Placeholder 3"/>
          <p:cNvSpPr>
            <a:spLocks noGrp="1"/>
          </p:cNvSpPr>
          <p:nvPr>
            <p:ph sz="half" idx="2"/>
          </p:nvPr>
        </p:nvSpPr>
        <p:spPr>
          <a:xfrm>
            <a:off x="4618038" y="977900"/>
            <a:ext cx="4184650" cy="5187480"/>
          </a:xfrm>
          <a:noFill/>
          <a:ln>
            <a:solidFill>
              <a:schemeClr val="accent1"/>
            </a:solidFill>
          </a:ln>
        </p:spPr>
        <p:txBody>
          <a:bodyPr/>
          <a:lstStyle/>
          <a:p>
            <a:pPr marL="0" indent="0">
              <a:buNone/>
            </a:pPr>
            <a:r>
              <a:rPr lang="en-US" dirty="0" smtClean="0"/>
              <a:t> </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490" y="2420860"/>
            <a:ext cx="3257550"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017" y="1124679"/>
            <a:ext cx="3961662" cy="4078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31433" y="5203600"/>
            <a:ext cx="7572907" cy="338554"/>
          </a:xfrm>
          <a:prstGeom prst="rect">
            <a:avLst/>
          </a:prstGeom>
          <a:solidFill>
            <a:schemeClr val="bg1"/>
          </a:solidFill>
          <a:ln>
            <a:solidFill>
              <a:schemeClr val="accent1">
                <a:lumMod val="60000"/>
                <a:lumOff val="40000"/>
              </a:schemeClr>
            </a:solidFill>
          </a:ln>
        </p:spPr>
        <p:txBody>
          <a:bodyPr wrap="none" rtlCol="0">
            <a:spAutoFit/>
          </a:bodyPr>
          <a:lstStyle/>
          <a:p>
            <a:r>
              <a:rPr lang="en-US" dirty="0" smtClean="0"/>
              <a:t>An absolute energy determination requires a calibration of the BC dipoles (≥ 1 ‰)</a:t>
            </a:r>
            <a:endParaRPr lang="en-US" dirty="0"/>
          </a:p>
        </p:txBody>
      </p:sp>
      <p:sp>
        <p:nvSpPr>
          <p:cNvPr id="6" name="TextBox 5"/>
          <p:cNvSpPr txBox="1"/>
          <p:nvPr/>
        </p:nvSpPr>
        <p:spPr>
          <a:xfrm>
            <a:off x="366245" y="5664196"/>
            <a:ext cx="3897221" cy="507831"/>
          </a:xfrm>
          <a:prstGeom prst="rect">
            <a:avLst/>
          </a:prstGeom>
          <a:noFill/>
        </p:spPr>
        <p:txBody>
          <a:bodyPr wrap="none" rtlCol="0">
            <a:spAutoFit/>
          </a:bodyPr>
          <a:lstStyle/>
          <a:p>
            <a:r>
              <a:rPr lang="en-US" sz="900" b="1" dirty="0"/>
              <a:t>BEAM ENERGY MEASUREMENTS IN THE FLASH INJECTOR USING</a:t>
            </a:r>
            <a:endParaRPr lang="de-DE" sz="900" dirty="0"/>
          </a:p>
          <a:p>
            <a:r>
              <a:rPr lang="en-US" sz="900" b="1" dirty="0"/>
              <a:t>SYNCHROTRON RADIATION AND BUNCH ARRIVAL MONITORS</a:t>
            </a:r>
            <a:endParaRPr lang="de-DE" sz="900" dirty="0"/>
          </a:p>
          <a:p>
            <a:r>
              <a:rPr lang="de-DE" sz="900" dirty="0" err="1"/>
              <a:t>Ch</a:t>
            </a:r>
            <a:r>
              <a:rPr lang="de-DE" sz="900" dirty="0"/>
              <a:t>. </a:t>
            </a:r>
            <a:r>
              <a:rPr lang="de-DE" sz="900" dirty="0" smtClean="0"/>
              <a:t>Gerth et al., </a:t>
            </a:r>
            <a:r>
              <a:rPr lang="en-US" sz="900" dirty="0" smtClean="0"/>
              <a:t>FEL2011</a:t>
            </a:r>
            <a:endParaRPr lang="en-US" sz="900" dirty="0"/>
          </a:p>
        </p:txBody>
      </p:sp>
    </p:spTree>
    <p:extLst>
      <p:ext uri="{BB962C8B-B14F-4D97-AF65-F5344CB8AC3E}">
        <p14:creationId xmlns:p14="http://schemas.microsoft.com/office/powerpoint/2010/main" val="40297595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sp>
        <p:nvSpPr>
          <p:cNvPr id="3" name="Content Placeholder 2"/>
          <p:cNvSpPr>
            <a:spLocks noGrp="1"/>
          </p:cNvSpPr>
          <p:nvPr>
            <p:ph sz="half" idx="1"/>
          </p:nvPr>
        </p:nvSpPr>
        <p:spPr>
          <a:ln>
            <a:solidFill>
              <a:schemeClr val="accent1"/>
            </a:solidFill>
          </a:ln>
        </p:spPr>
        <p:txBody>
          <a:bodyPr/>
          <a:lstStyle/>
          <a:p>
            <a:r>
              <a:rPr lang="en-US" dirty="0" smtClean="0"/>
              <a:t> Thanks for listening</a:t>
            </a:r>
            <a:endParaRPr lang="en-US" dirty="0"/>
          </a:p>
        </p:txBody>
      </p:sp>
      <p:sp>
        <p:nvSpPr>
          <p:cNvPr id="4" name="Content Placeholder 3"/>
          <p:cNvSpPr>
            <a:spLocks noGrp="1"/>
          </p:cNvSpPr>
          <p:nvPr>
            <p:ph sz="half" idx="2"/>
          </p:nvPr>
        </p:nvSpPr>
        <p:spPr>
          <a:ln>
            <a:solidFill>
              <a:schemeClr val="accent1"/>
            </a:solidFill>
          </a:ln>
        </p:spPr>
        <p:txBody>
          <a:bodyPr/>
          <a:lstStyle/>
          <a:p>
            <a:endParaRPr lang="en-US" dirty="0"/>
          </a:p>
        </p:txBody>
      </p:sp>
      <p:sp>
        <p:nvSpPr>
          <p:cNvPr id="5" name="TextBox 4"/>
          <p:cNvSpPr txBox="1"/>
          <p:nvPr/>
        </p:nvSpPr>
        <p:spPr>
          <a:xfrm>
            <a:off x="4772871" y="4725180"/>
            <a:ext cx="2920992" cy="1077218"/>
          </a:xfrm>
          <a:prstGeom prst="rect">
            <a:avLst/>
          </a:prstGeom>
          <a:noFill/>
        </p:spPr>
        <p:txBody>
          <a:bodyPr wrap="none" rtlCol="0">
            <a:spAutoFit/>
          </a:bodyPr>
          <a:lstStyle/>
          <a:p>
            <a:r>
              <a:rPr lang="en-US" dirty="0" smtClean="0"/>
              <a:t>XFEL </a:t>
            </a:r>
            <a:r>
              <a:rPr lang="en-US" dirty="0" err="1" smtClean="0"/>
              <a:t>Undulators</a:t>
            </a:r>
            <a:r>
              <a:rPr lang="en-US" dirty="0"/>
              <a:t> </a:t>
            </a:r>
            <a:endParaRPr lang="en-US" dirty="0" smtClean="0"/>
          </a:p>
          <a:p>
            <a:r>
              <a:rPr lang="en-US" dirty="0" smtClean="0"/>
              <a:t>91 </a:t>
            </a:r>
            <a:r>
              <a:rPr lang="en-US" dirty="0" err="1"/>
              <a:t>undulators</a:t>
            </a:r>
            <a:r>
              <a:rPr lang="en-US" dirty="0"/>
              <a:t> in 3 beam lines </a:t>
            </a:r>
            <a:endParaRPr lang="en-US" dirty="0" smtClean="0"/>
          </a:p>
          <a:p>
            <a:r>
              <a:rPr lang="en-US" dirty="0" smtClean="0"/>
              <a:t>(</a:t>
            </a:r>
            <a:r>
              <a:rPr lang="en-US" dirty="0"/>
              <a:t>2x175m and 105 m)</a:t>
            </a:r>
          </a:p>
          <a:p>
            <a:endParaRPr lang="en-US" dirty="0"/>
          </a:p>
        </p:txBody>
      </p:sp>
      <p:sp>
        <p:nvSpPr>
          <p:cNvPr id="6" name="TextBox 5"/>
          <p:cNvSpPr txBox="1"/>
          <p:nvPr/>
        </p:nvSpPr>
        <p:spPr>
          <a:xfrm>
            <a:off x="369818" y="5064430"/>
            <a:ext cx="4233851" cy="584775"/>
          </a:xfrm>
          <a:prstGeom prst="rect">
            <a:avLst/>
          </a:prstGeom>
          <a:noFill/>
        </p:spPr>
        <p:txBody>
          <a:bodyPr wrap="none" rtlCol="0">
            <a:spAutoFit/>
          </a:bodyPr>
          <a:lstStyle/>
          <a:p>
            <a:r>
              <a:rPr lang="en-US" dirty="0" smtClean="0"/>
              <a:t>PETRAIII </a:t>
            </a:r>
            <a:r>
              <a:rPr lang="en-US" dirty="0" err="1" smtClean="0"/>
              <a:t>Undulators</a:t>
            </a:r>
            <a:endParaRPr lang="en-US" dirty="0" smtClean="0"/>
          </a:p>
          <a:p>
            <a:r>
              <a:rPr lang="en-US" dirty="0"/>
              <a:t>2</a:t>
            </a:r>
            <a:r>
              <a:rPr lang="en-US" dirty="0" smtClean="0"/>
              <a:t>4 </a:t>
            </a:r>
            <a:r>
              <a:rPr lang="en-US" dirty="0" err="1"/>
              <a:t>Undulators</a:t>
            </a:r>
            <a:r>
              <a:rPr lang="en-US" dirty="0"/>
              <a:t> (2m and </a:t>
            </a:r>
            <a:r>
              <a:rPr lang="en-US" dirty="0" smtClean="0"/>
              <a:t>5m</a:t>
            </a:r>
            <a:r>
              <a:rPr lang="en-US" dirty="0"/>
              <a:t>) in 2</a:t>
            </a:r>
            <a:r>
              <a:rPr lang="en-US" dirty="0" smtClean="0"/>
              <a:t>4 </a:t>
            </a:r>
            <a:r>
              <a:rPr lang="en-US" dirty="0"/>
              <a:t>beam </a:t>
            </a:r>
            <a:r>
              <a:rPr lang="en-US" dirty="0" smtClean="0"/>
              <a:t>lines</a:t>
            </a:r>
          </a:p>
        </p:txBody>
      </p:sp>
      <p:pic>
        <p:nvPicPr>
          <p:cNvPr id="11" name="Picture 3" descr="C:\Users\kay\Desktop\Undulator_e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505" y="1844780"/>
            <a:ext cx="4032560" cy="26774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90" y="6184032"/>
            <a:ext cx="270518" cy="413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2807" y="1844779"/>
            <a:ext cx="4016156" cy="2677437"/>
          </a:xfrm>
          <a:prstGeom prst="rect">
            <a:avLst/>
          </a:prstGeom>
        </p:spPr>
      </p:pic>
    </p:spTree>
    <p:extLst>
      <p:ext uri="{BB962C8B-B14F-4D97-AF65-F5344CB8AC3E}">
        <p14:creationId xmlns:p14="http://schemas.microsoft.com/office/powerpoint/2010/main" val="5463894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3410" y="977900"/>
            <a:ext cx="8479278" cy="5259490"/>
          </a:xfrm>
          <a:ln>
            <a:solidFill>
              <a:schemeClr val="accent1">
                <a:lumMod val="60000"/>
                <a:lumOff val="40000"/>
              </a:schemeClr>
            </a:solidFill>
          </a:ln>
        </p:spPr>
        <p:txBody>
          <a:bodyPr/>
          <a:lstStyle/>
          <a:p>
            <a:endParaRPr lang="en-US" dirty="0"/>
          </a:p>
          <a:p>
            <a:endParaRPr lang="en-US" dirty="0" smtClean="0"/>
          </a:p>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70" y="1649670"/>
            <a:ext cx="3672510" cy="4473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Energy Spread at XFEL</a:t>
            </a:r>
            <a:endParaRPr lang="en-US" dirty="0"/>
          </a:p>
        </p:txBody>
      </p:sp>
      <p:sp>
        <p:nvSpPr>
          <p:cNvPr id="6" name="TextBox 5"/>
          <p:cNvSpPr txBox="1"/>
          <p:nvPr/>
        </p:nvSpPr>
        <p:spPr>
          <a:xfrm>
            <a:off x="467430" y="5962565"/>
            <a:ext cx="1460656" cy="261610"/>
          </a:xfrm>
          <a:prstGeom prst="rect">
            <a:avLst/>
          </a:prstGeom>
          <a:noFill/>
        </p:spPr>
        <p:txBody>
          <a:bodyPr wrap="none" rtlCol="0">
            <a:spAutoFit/>
          </a:bodyPr>
          <a:lstStyle/>
          <a:p>
            <a:r>
              <a:rPr lang="en-US" sz="1100" dirty="0" smtClean="0"/>
              <a:t>Ch. </a:t>
            </a:r>
            <a:r>
              <a:rPr lang="en-US" sz="1100" dirty="0" err="1" smtClean="0"/>
              <a:t>Gerth</a:t>
            </a:r>
            <a:r>
              <a:rPr lang="en-US" sz="1100" dirty="0" smtClean="0"/>
              <a:t>, DIPAC07</a:t>
            </a:r>
            <a:endParaRPr lang="en-US" sz="1100" dirty="0"/>
          </a:p>
        </p:txBody>
      </p:sp>
      <p:sp>
        <p:nvSpPr>
          <p:cNvPr id="7" name="TextBox 6"/>
          <p:cNvSpPr txBox="1"/>
          <p:nvPr/>
        </p:nvSpPr>
        <p:spPr>
          <a:xfrm>
            <a:off x="611450" y="1064895"/>
            <a:ext cx="8065120" cy="553998"/>
          </a:xfrm>
          <a:prstGeom prst="rect">
            <a:avLst/>
          </a:prstGeom>
          <a:noFill/>
        </p:spPr>
        <p:txBody>
          <a:bodyPr wrap="square" rtlCol="0">
            <a:spAutoFit/>
          </a:bodyPr>
          <a:lstStyle/>
          <a:p>
            <a:r>
              <a:rPr lang="en-US" b="1" u="sng" dirty="0" smtClean="0"/>
              <a:t>Energy Spread with SR Monitor</a:t>
            </a:r>
            <a:r>
              <a:rPr lang="en-US" b="1" dirty="0" smtClean="0"/>
              <a:t>                          </a:t>
            </a:r>
            <a:r>
              <a:rPr lang="en-US" b="1" u="sng" dirty="0" smtClean="0"/>
              <a:t>Slice </a:t>
            </a:r>
            <a:r>
              <a:rPr lang="en-US" b="1" u="sng" dirty="0"/>
              <a:t>energy </a:t>
            </a:r>
            <a:r>
              <a:rPr lang="en-US" b="1" u="sng" dirty="0" smtClean="0"/>
              <a:t>spread with TDS</a:t>
            </a:r>
            <a:endParaRPr lang="en-US" b="1" u="sng" dirty="0"/>
          </a:p>
          <a:p>
            <a:r>
              <a:rPr lang="en-US" sz="1400" dirty="0" smtClean="0"/>
              <a:t>Beam Position ~ Energy, Width </a:t>
            </a:r>
            <a:r>
              <a:rPr lang="en-US" sz="1400" dirty="0"/>
              <a:t>~</a:t>
            </a:r>
            <a:r>
              <a:rPr lang="en-US" sz="1400" dirty="0" smtClean="0"/>
              <a:t> Spread</a:t>
            </a:r>
            <a:endParaRPr lang="en-US" sz="1400" dirty="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39" y="1772559"/>
            <a:ext cx="3409950"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480" y="2954260"/>
            <a:ext cx="282892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a:stCxn id="4" idx="0"/>
            <a:endCxn id="4" idx="2"/>
          </p:cNvCxnSpPr>
          <p:nvPr/>
        </p:nvCxnSpPr>
        <p:spPr bwMode="auto">
          <a:xfrm>
            <a:off x="4563049" y="977900"/>
            <a:ext cx="0" cy="5259490"/>
          </a:xfrm>
          <a:prstGeom prst="line">
            <a:avLst/>
          </a:prstGeom>
          <a:solidFill>
            <a:schemeClr val="accent1"/>
          </a:solidFill>
          <a:ln w="9525" cap="flat" cmpd="sng" algn="ctr">
            <a:solidFill>
              <a:schemeClr val="accent1">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201125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103188"/>
            <a:ext cx="8672510" cy="544512"/>
          </a:xfrm>
        </p:spPr>
        <p:txBody>
          <a:bodyPr/>
          <a:lstStyle/>
          <a:p>
            <a:r>
              <a:rPr lang="en-US" dirty="0" smtClean="0"/>
              <a:t>Bunch length; what defines bunch length in the machine?</a:t>
            </a:r>
            <a:endParaRPr lang="en-US" dirty="0"/>
          </a:p>
        </p:txBody>
      </p:sp>
      <p:sp>
        <p:nvSpPr>
          <p:cNvPr id="3" name="Content Placeholder 2"/>
          <p:cNvSpPr>
            <a:spLocks noGrp="1"/>
          </p:cNvSpPr>
          <p:nvPr>
            <p:ph sz="half" idx="1"/>
          </p:nvPr>
        </p:nvSpPr>
        <p:spPr>
          <a:xfrm>
            <a:off x="282575" y="977900"/>
            <a:ext cx="4183063" cy="5253567"/>
          </a:xfrm>
          <a:ln>
            <a:solidFill>
              <a:schemeClr val="accent1">
                <a:lumMod val="60000"/>
                <a:lumOff val="40000"/>
              </a:schemeClr>
            </a:solidFill>
          </a:ln>
        </p:spPr>
        <p:txBody>
          <a:bodyPr/>
          <a:lstStyle/>
          <a:p>
            <a:pPr marL="0" indent="0">
              <a:spcAft>
                <a:spcPts val="600"/>
              </a:spcAft>
              <a:buNone/>
            </a:pPr>
            <a:r>
              <a:rPr lang="en-US" sz="2400" dirty="0" smtClean="0"/>
              <a:t>PETRAIII</a:t>
            </a:r>
          </a:p>
          <a:p>
            <a:r>
              <a:rPr lang="en-US" sz="2000" dirty="0" smtClean="0"/>
              <a:t>Long. synchrotron oscillation defines bunch length to ≈ 40 </a:t>
            </a:r>
            <a:r>
              <a:rPr lang="en-US" sz="2000" dirty="0" err="1" smtClean="0"/>
              <a:t>ps</a:t>
            </a:r>
            <a:endParaRPr lang="en-US" sz="2000" dirty="0"/>
          </a:p>
          <a:p>
            <a:endParaRPr lang="en-US" sz="2000" dirty="0"/>
          </a:p>
          <a:p>
            <a:endParaRPr lang="en-US" sz="2000" dirty="0" smtClean="0"/>
          </a:p>
          <a:p>
            <a:endParaRPr lang="en-US" dirty="0"/>
          </a:p>
        </p:txBody>
      </p:sp>
      <p:sp>
        <p:nvSpPr>
          <p:cNvPr id="4" name="Content Placeholder 3"/>
          <p:cNvSpPr>
            <a:spLocks noGrp="1"/>
          </p:cNvSpPr>
          <p:nvPr>
            <p:ph sz="half" idx="2"/>
          </p:nvPr>
        </p:nvSpPr>
        <p:spPr>
          <a:xfrm>
            <a:off x="4618038" y="977900"/>
            <a:ext cx="4184650" cy="5276144"/>
          </a:xfrm>
          <a:ln>
            <a:solidFill>
              <a:schemeClr val="accent1">
                <a:lumMod val="60000"/>
                <a:lumOff val="40000"/>
              </a:schemeClr>
            </a:solidFill>
          </a:ln>
        </p:spPr>
        <p:txBody>
          <a:bodyPr/>
          <a:lstStyle/>
          <a:p>
            <a:pPr marL="0" indent="0">
              <a:spcAft>
                <a:spcPts val="600"/>
              </a:spcAft>
              <a:buNone/>
            </a:pPr>
            <a:r>
              <a:rPr lang="en-US" sz="2400" dirty="0" smtClean="0"/>
              <a:t>XFEL</a:t>
            </a:r>
          </a:p>
          <a:p>
            <a:r>
              <a:rPr lang="en-US" sz="2000" dirty="0" smtClean="0"/>
              <a:t>Bunch compressor chicane  defines bunch length to ≥ 80 </a:t>
            </a:r>
            <a:r>
              <a:rPr lang="en-US" sz="2000" dirty="0" err="1" smtClean="0"/>
              <a:t>fs</a:t>
            </a:r>
            <a:endParaRPr lang="en-US" sz="2000" dirty="0"/>
          </a:p>
          <a:p>
            <a:endParaRPr lang="en-US" sz="2000" dirty="0" smtClean="0"/>
          </a:p>
          <a:p>
            <a:endParaRPr lang="en-US" dirty="0"/>
          </a:p>
        </p:txBody>
      </p:sp>
      <p:pic>
        <p:nvPicPr>
          <p:cNvPr id="18434" name="Picture 2" descr="C:\Users\kay\Desktop\p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7970" y="2085232"/>
            <a:ext cx="4025764" cy="32053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7970" y="5064802"/>
            <a:ext cx="4025764" cy="1200329"/>
          </a:xfrm>
          <a:prstGeom prst="rect">
            <a:avLst/>
          </a:prstGeom>
          <a:solidFill>
            <a:schemeClr val="bg1"/>
          </a:solidFill>
        </p:spPr>
        <p:txBody>
          <a:bodyPr wrap="square" rtlCol="0">
            <a:spAutoFit/>
          </a:bodyPr>
          <a:lstStyle/>
          <a:p>
            <a:r>
              <a:rPr lang="en-US" sz="1200" dirty="0"/>
              <a:t>W</a:t>
            </a:r>
            <a:r>
              <a:rPr lang="en-US" sz="1200" dirty="0" smtClean="0"/>
              <a:t>hen the bunch </a:t>
            </a:r>
            <a:r>
              <a:rPr lang="en-US" sz="1200" dirty="0"/>
              <a:t>arrives, the particles in the head of the bunch have a lower energy than those in the back. </a:t>
            </a:r>
            <a:r>
              <a:rPr lang="en-US" sz="1200" dirty="0" smtClean="0"/>
              <a:t>To </a:t>
            </a:r>
            <a:r>
              <a:rPr lang="en-US" sz="1200" dirty="0"/>
              <a:t>realize the energy slope, the RF phase in the first accelerator module is adjusted in such a way that the particles are accelerated </a:t>
            </a:r>
            <a:r>
              <a:rPr lang="en-US" sz="1200" b="1" u="sng" dirty="0"/>
              <a:t>on the </a:t>
            </a:r>
            <a:r>
              <a:rPr lang="en-US" sz="1200" b="1" u="sng" dirty="0" smtClean="0"/>
              <a:t>right slope </a:t>
            </a:r>
            <a:r>
              <a:rPr lang="en-US" sz="1200" b="1" u="sng" dirty="0"/>
              <a:t>of the RF wave. </a:t>
            </a:r>
          </a:p>
        </p:txBody>
      </p:sp>
      <p:sp>
        <p:nvSpPr>
          <p:cNvPr id="6" name="TextBox 5"/>
          <p:cNvSpPr txBox="1"/>
          <p:nvPr/>
        </p:nvSpPr>
        <p:spPr>
          <a:xfrm>
            <a:off x="5767362" y="4537965"/>
            <a:ext cx="1846980" cy="338554"/>
          </a:xfrm>
          <a:prstGeom prst="rect">
            <a:avLst/>
          </a:prstGeom>
          <a:noFill/>
        </p:spPr>
        <p:txBody>
          <a:bodyPr wrap="none" rtlCol="0">
            <a:spAutoFit/>
          </a:bodyPr>
          <a:lstStyle/>
          <a:p>
            <a:r>
              <a:rPr lang="en-US" dirty="0" smtClean="0">
                <a:latin typeface="Symbol" pitchFamily="18" charset="2"/>
                <a:sym typeface="Symbol"/>
              </a:rPr>
              <a:t></a:t>
            </a:r>
            <a:r>
              <a:rPr lang="en-US" dirty="0" smtClean="0"/>
              <a:t> ~ </a:t>
            </a:r>
            <a:r>
              <a:rPr lang="en-US" dirty="0" smtClean="0">
                <a:latin typeface="Symbol" pitchFamily="18" charset="2"/>
              </a:rPr>
              <a:t>D</a:t>
            </a:r>
            <a:r>
              <a:rPr lang="en-US" dirty="0" smtClean="0"/>
              <a:t>E/E, </a:t>
            </a:r>
            <a:r>
              <a:rPr lang="en-US" dirty="0" smtClean="0">
                <a:latin typeface="Symbol" pitchFamily="18" charset="2"/>
              </a:rPr>
              <a:t>x</a:t>
            </a:r>
            <a:r>
              <a:rPr lang="en-US" dirty="0" smtClean="0"/>
              <a:t> </a:t>
            </a:r>
            <a:r>
              <a:rPr lang="en-US" dirty="0"/>
              <a:t>~</a:t>
            </a:r>
            <a:r>
              <a:rPr lang="en-US" dirty="0" smtClean="0"/>
              <a:t> z ~ t</a:t>
            </a:r>
            <a:endParaRPr lang="en-US" dirty="0"/>
          </a:p>
        </p:txBody>
      </p:sp>
      <p:sp>
        <p:nvSpPr>
          <p:cNvPr id="7" name="Rectangle 6"/>
          <p:cNvSpPr/>
          <p:nvPr/>
        </p:nvSpPr>
        <p:spPr>
          <a:xfrm>
            <a:off x="6551172" y="4821184"/>
            <a:ext cx="2126340" cy="246221"/>
          </a:xfrm>
          <a:prstGeom prst="rect">
            <a:avLst/>
          </a:prstGeom>
        </p:spPr>
        <p:txBody>
          <a:bodyPr wrap="square">
            <a:spAutoFit/>
          </a:bodyPr>
          <a:lstStyle/>
          <a:p>
            <a:r>
              <a:rPr lang="en-US" sz="1000" dirty="0"/>
              <a:t>http://</a:t>
            </a:r>
            <a:r>
              <a:rPr lang="en-US" sz="1000" dirty="0" smtClean="0"/>
              <a:t>photon-science.desy.de</a:t>
            </a:r>
            <a:endParaRPr lang="en-US" sz="1000" dirty="0"/>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01" y="2118825"/>
            <a:ext cx="3858458" cy="274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87323" y="6049970"/>
            <a:ext cx="4572000" cy="246221"/>
          </a:xfrm>
          <a:prstGeom prst="rect">
            <a:avLst/>
          </a:prstGeom>
        </p:spPr>
        <p:txBody>
          <a:bodyPr>
            <a:spAutoFit/>
          </a:bodyPr>
          <a:lstStyle/>
          <a:p>
            <a:r>
              <a:rPr lang="en-US" sz="1000" dirty="0" smtClean="0"/>
              <a:t>CERN Accelerator School</a:t>
            </a:r>
            <a:endParaRPr lang="en-US" sz="1000" dirty="0"/>
          </a:p>
        </p:txBody>
      </p:sp>
      <p:sp>
        <p:nvSpPr>
          <p:cNvPr id="8" name="Rectangle 7"/>
          <p:cNvSpPr/>
          <p:nvPr/>
        </p:nvSpPr>
        <p:spPr>
          <a:xfrm>
            <a:off x="387323" y="5297130"/>
            <a:ext cx="3950215" cy="584775"/>
          </a:xfrm>
          <a:prstGeom prst="rect">
            <a:avLst/>
          </a:prstGeom>
        </p:spPr>
        <p:txBody>
          <a:bodyPr wrap="square">
            <a:spAutoFit/>
          </a:bodyPr>
          <a:lstStyle/>
          <a:p>
            <a:r>
              <a:rPr lang="en-US" dirty="0"/>
              <a:t>Area within </a:t>
            </a:r>
            <a:r>
              <a:rPr lang="en-US" dirty="0" smtClean="0"/>
              <a:t>the </a:t>
            </a:r>
            <a:r>
              <a:rPr lang="en-US" dirty="0" err="1"/>
              <a:t>separatrix</a:t>
            </a:r>
            <a:r>
              <a:rPr lang="en-US" dirty="0"/>
              <a:t> is called “RF bucket”.</a:t>
            </a:r>
          </a:p>
        </p:txBody>
      </p:sp>
      <p:grpSp>
        <p:nvGrpSpPr>
          <p:cNvPr id="11" name="Group 10"/>
          <p:cNvGrpSpPr/>
          <p:nvPr/>
        </p:nvGrpSpPr>
        <p:grpSpPr>
          <a:xfrm>
            <a:off x="1525412" y="4690365"/>
            <a:ext cx="2295821" cy="507744"/>
            <a:chOff x="1525412" y="4690365"/>
            <a:chExt cx="2295821" cy="507744"/>
          </a:xfrm>
        </p:grpSpPr>
        <p:sp>
          <p:nvSpPr>
            <p:cNvPr id="12" name="TextBox 11"/>
            <p:cNvSpPr txBox="1"/>
            <p:nvPr/>
          </p:nvSpPr>
          <p:spPr>
            <a:xfrm>
              <a:off x="1525412" y="4859555"/>
              <a:ext cx="2295821" cy="338554"/>
            </a:xfrm>
            <a:prstGeom prst="rect">
              <a:avLst/>
            </a:prstGeom>
            <a:noFill/>
          </p:spPr>
          <p:txBody>
            <a:bodyPr wrap="none" rtlCol="0">
              <a:spAutoFit/>
            </a:bodyPr>
            <a:lstStyle/>
            <a:p>
              <a:r>
                <a:rPr lang="en-US" dirty="0" smtClean="0">
                  <a:latin typeface="Symbol" pitchFamily="18" charset="2"/>
                  <a:sym typeface="Symbol"/>
                </a:rPr>
                <a:t>F</a:t>
              </a:r>
              <a:r>
                <a:rPr lang="en-US" baseline="30000" dirty="0" smtClean="0">
                  <a:latin typeface="Symbol" pitchFamily="18" charset="2"/>
                  <a:sym typeface="Symbol"/>
                </a:rPr>
                <a:t>2</a:t>
              </a:r>
              <a:r>
                <a:rPr lang="en-US" dirty="0" smtClean="0">
                  <a:latin typeface="Symbol" pitchFamily="18" charset="2"/>
                  <a:sym typeface="Symbol"/>
                </a:rPr>
                <a:t>/W</a:t>
              </a:r>
              <a:r>
                <a:rPr lang="en-US" baseline="-25000" dirty="0" smtClean="0">
                  <a:latin typeface="Times New Roman" pitchFamily="18" charset="0"/>
                  <a:cs typeface="Times New Roman" pitchFamily="18" charset="0"/>
                  <a:sym typeface="Symbol"/>
                </a:rPr>
                <a:t>S</a:t>
              </a:r>
              <a:r>
                <a:rPr lang="en-US" dirty="0" smtClean="0"/>
                <a:t> ~ </a:t>
              </a:r>
              <a:r>
                <a:rPr lang="en-US" dirty="0" smtClean="0">
                  <a:latin typeface="Symbol" pitchFamily="18" charset="2"/>
                </a:rPr>
                <a:t>D</a:t>
              </a:r>
              <a:r>
                <a:rPr lang="en-US" dirty="0" smtClean="0"/>
                <a:t>E/E, </a:t>
              </a:r>
              <a:r>
                <a:rPr lang="en-US" dirty="0" smtClean="0">
                  <a:latin typeface="Symbol" pitchFamily="18" charset="2"/>
                </a:rPr>
                <a:t>F</a:t>
              </a:r>
              <a:r>
                <a:rPr lang="en-US" dirty="0" smtClean="0"/>
                <a:t> </a:t>
              </a:r>
              <a:r>
                <a:rPr lang="en-US" dirty="0"/>
                <a:t>~</a:t>
              </a:r>
              <a:r>
                <a:rPr lang="en-US" dirty="0" smtClean="0"/>
                <a:t> z ~ t</a:t>
              </a:r>
              <a:endParaRPr lang="en-US" dirty="0"/>
            </a:p>
          </p:txBody>
        </p:sp>
        <p:sp>
          <p:nvSpPr>
            <p:cNvPr id="9" name="TextBox 8"/>
            <p:cNvSpPr txBox="1"/>
            <p:nvPr/>
          </p:nvSpPr>
          <p:spPr>
            <a:xfrm>
              <a:off x="1813043" y="4690365"/>
              <a:ext cx="242374" cy="338554"/>
            </a:xfrm>
            <a:prstGeom prst="rect">
              <a:avLst/>
            </a:prstGeom>
            <a:noFill/>
          </p:spPr>
          <p:txBody>
            <a:bodyPr wrap="none" rtlCol="0">
              <a:spAutoFit/>
            </a:bodyPr>
            <a:lstStyle/>
            <a:p>
              <a:r>
                <a:rPr lang="en-US" b="1" dirty="0" smtClean="0"/>
                <a:t>.</a:t>
              </a:r>
              <a:endParaRPr lang="en-US" b="1" dirty="0"/>
            </a:p>
          </p:txBody>
        </p:sp>
      </p:grpSp>
    </p:spTree>
    <p:extLst>
      <p:ext uri="{BB962C8B-B14F-4D97-AF65-F5344CB8AC3E}">
        <p14:creationId xmlns:p14="http://schemas.microsoft.com/office/powerpoint/2010/main" val="8163938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80" name="Text Box 4"/>
          <p:cNvSpPr txBox="1">
            <a:spLocks noChangeArrowheads="1"/>
          </p:cNvSpPr>
          <p:nvPr/>
        </p:nvSpPr>
        <p:spPr bwMode="auto">
          <a:xfrm>
            <a:off x="0" y="762000"/>
            <a:ext cx="91440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indent="12700">
              <a:defRPr sz="2400">
                <a:solidFill>
                  <a:schemeClr val="tx1"/>
                </a:solidFill>
                <a:latin typeface="Comic Sans MS" pitchFamily="66" charset="0"/>
              </a:defRPr>
            </a:lvl1pPr>
            <a:lvl2pPr marL="547688">
              <a:defRPr sz="2400">
                <a:solidFill>
                  <a:schemeClr val="tx1"/>
                </a:solidFill>
                <a:latin typeface="Comic Sans MS" pitchFamily="66" charset="0"/>
              </a:defRPr>
            </a:lvl2pPr>
            <a:lvl3pPr>
              <a:defRPr sz="2400">
                <a:solidFill>
                  <a:schemeClr val="tx1"/>
                </a:solidFill>
                <a:latin typeface="Comic Sans MS" pitchFamily="66" charset="0"/>
              </a:defRPr>
            </a:lvl3pPr>
            <a:lvl4pPr>
              <a:defRPr sz="2400">
                <a:solidFill>
                  <a:schemeClr val="tx1"/>
                </a:solidFill>
                <a:latin typeface="Comic Sans MS" pitchFamily="66" charset="0"/>
              </a:defRPr>
            </a:lvl4pPr>
            <a:lvl5pPr>
              <a:defRPr sz="2400">
                <a:solidFill>
                  <a:schemeClr val="tx1"/>
                </a:solidFill>
                <a:latin typeface="Comic Sans MS" pitchFamily="66" charset="0"/>
              </a:defRPr>
            </a:lvl5pPr>
            <a:lvl6pPr eaLnBrk="0" fontAlgn="base" hangingPunct="0">
              <a:spcBef>
                <a:spcPct val="0"/>
              </a:spcBef>
              <a:spcAft>
                <a:spcPct val="0"/>
              </a:spcAft>
              <a:defRPr sz="2400">
                <a:solidFill>
                  <a:schemeClr val="tx1"/>
                </a:solidFill>
                <a:latin typeface="Comic Sans MS" pitchFamily="66" charset="0"/>
              </a:defRPr>
            </a:lvl6pPr>
            <a:lvl7pPr eaLnBrk="0" fontAlgn="base" hangingPunct="0">
              <a:spcBef>
                <a:spcPct val="0"/>
              </a:spcBef>
              <a:spcAft>
                <a:spcPct val="0"/>
              </a:spcAft>
              <a:defRPr sz="2400">
                <a:solidFill>
                  <a:schemeClr val="tx1"/>
                </a:solidFill>
                <a:latin typeface="Comic Sans MS" pitchFamily="66" charset="0"/>
              </a:defRPr>
            </a:lvl7pPr>
            <a:lvl8pPr eaLnBrk="0" fontAlgn="base" hangingPunct="0">
              <a:spcBef>
                <a:spcPct val="0"/>
              </a:spcBef>
              <a:spcAft>
                <a:spcPct val="0"/>
              </a:spcAft>
              <a:defRPr sz="2400">
                <a:solidFill>
                  <a:schemeClr val="tx1"/>
                </a:solidFill>
                <a:latin typeface="Comic Sans MS" pitchFamily="66" charset="0"/>
              </a:defRPr>
            </a:lvl8pPr>
            <a:lvl9pPr eaLnBrk="0" fontAlgn="base" hangingPunct="0">
              <a:spcBef>
                <a:spcPct val="0"/>
              </a:spcBef>
              <a:spcAft>
                <a:spcPct val="0"/>
              </a:spcAft>
              <a:defRPr sz="2400">
                <a:solidFill>
                  <a:schemeClr val="tx1"/>
                </a:solidFill>
                <a:latin typeface="Comic Sans MS" pitchFamily="66" charset="0"/>
              </a:defRPr>
            </a:lvl9pPr>
          </a:lstStyle>
          <a:p>
            <a:r>
              <a:rPr lang="en-US" altLang="en-US" sz="1600"/>
              <a:t>Measurement of the sometimes special fill pattern of </a:t>
            </a:r>
            <a:r>
              <a:rPr lang="en-US" altLang="en-US" sz="1600" u="sng"/>
              <a:t>synchrotron light sources (rings)</a:t>
            </a:r>
            <a:r>
              <a:rPr lang="en-US" altLang="en-US" sz="1600"/>
              <a:t> is important for the time-resolved experiments. </a:t>
            </a:r>
            <a:r>
              <a:rPr lang="en-US" altLang="en-US" sz="1600" b="1"/>
              <a:t>The adjacent buckets must not have any stored particles or, in reality, as few as possible</a:t>
            </a:r>
            <a:r>
              <a:rPr lang="en-US" altLang="en-US" sz="1600"/>
              <a:t>. A method with very good time resolution (&lt;&lt; 1ns for a 500 MHz RF-System) and high dynamic range (more than six orders of magnitude) is necessary.</a:t>
            </a:r>
          </a:p>
        </p:txBody>
      </p:sp>
      <p:sp>
        <p:nvSpPr>
          <p:cNvPr id="664581" name="Text Box 5"/>
          <p:cNvSpPr txBox="1">
            <a:spLocks noChangeArrowheads="1"/>
          </p:cNvSpPr>
          <p:nvPr/>
        </p:nvSpPr>
        <p:spPr bwMode="auto">
          <a:xfrm>
            <a:off x="1981200" y="0"/>
            <a:ext cx="54419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342900" indent="-342900">
              <a:defRPr sz="2400">
                <a:solidFill>
                  <a:schemeClr val="tx1"/>
                </a:solidFill>
                <a:latin typeface="Comic Sans MS" pitchFamily="66" charset="0"/>
              </a:defRPr>
            </a:lvl1pPr>
            <a:lvl2pPr>
              <a:defRPr sz="2400">
                <a:solidFill>
                  <a:schemeClr val="tx1"/>
                </a:solidFill>
                <a:latin typeface="Comic Sans MS" pitchFamily="66" charset="0"/>
              </a:defRPr>
            </a:lvl2pPr>
            <a:lvl3pPr>
              <a:defRPr sz="2400">
                <a:solidFill>
                  <a:schemeClr val="tx1"/>
                </a:solidFill>
                <a:latin typeface="Comic Sans MS" pitchFamily="66" charset="0"/>
              </a:defRPr>
            </a:lvl3pPr>
            <a:lvl4pPr>
              <a:defRPr sz="2400">
                <a:solidFill>
                  <a:schemeClr val="tx1"/>
                </a:solidFill>
                <a:latin typeface="Comic Sans MS" pitchFamily="66" charset="0"/>
              </a:defRPr>
            </a:lvl4pPr>
            <a:lvl5pPr>
              <a:defRPr sz="2400">
                <a:solidFill>
                  <a:schemeClr val="tx1"/>
                </a:solidFill>
                <a:latin typeface="Comic Sans MS" pitchFamily="66" charset="0"/>
              </a:defRPr>
            </a:lvl5pPr>
            <a:lvl6pPr eaLnBrk="0" fontAlgn="base" hangingPunct="0">
              <a:spcBef>
                <a:spcPct val="0"/>
              </a:spcBef>
              <a:spcAft>
                <a:spcPct val="0"/>
              </a:spcAft>
              <a:defRPr sz="2400">
                <a:solidFill>
                  <a:schemeClr val="tx1"/>
                </a:solidFill>
                <a:latin typeface="Comic Sans MS" pitchFamily="66" charset="0"/>
              </a:defRPr>
            </a:lvl6pPr>
            <a:lvl7pPr eaLnBrk="0" fontAlgn="base" hangingPunct="0">
              <a:spcBef>
                <a:spcPct val="0"/>
              </a:spcBef>
              <a:spcAft>
                <a:spcPct val="0"/>
              </a:spcAft>
              <a:defRPr sz="2400">
                <a:solidFill>
                  <a:schemeClr val="tx1"/>
                </a:solidFill>
                <a:latin typeface="Comic Sans MS" pitchFamily="66" charset="0"/>
              </a:defRPr>
            </a:lvl7pPr>
            <a:lvl8pPr eaLnBrk="0" fontAlgn="base" hangingPunct="0">
              <a:spcBef>
                <a:spcPct val="0"/>
              </a:spcBef>
              <a:spcAft>
                <a:spcPct val="0"/>
              </a:spcAft>
              <a:defRPr sz="2400">
                <a:solidFill>
                  <a:schemeClr val="tx1"/>
                </a:solidFill>
                <a:latin typeface="Comic Sans MS" pitchFamily="66" charset="0"/>
              </a:defRPr>
            </a:lvl8pPr>
            <a:lvl9pPr eaLnBrk="0" fontAlgn="base" hangingPunct="0">
              <a:spcBef>
                <a:spcPct val="0"/>
              </a:spcBef>
              <a:spcAft>
                <a:spcPct val="0"/>
              </a:spcAft>
              <a:defRPr sz="2400">
                <a:solidFill>
                  <a:schemeClr val="tx1"/>
                </a:solidFill>
                <a:latin typeface="Comic Sans MS" pitchFamily="66" charset="0"/>
              </a:defRPr>
            </a:lvl9pPr>
          </a:lstStyle>
          <a:p>
            <a:r>
              <a:rPr lang="en-US" altLang="en-US" sz="3200"/>
              <a:t>Bunch Purity Measurements</a:t>
            </a:r>
          </a:p>
        </p:txBody>
      </p:sp>
      <p:sp>
        <p:nvSpPr>
          <p:cNvPr id="664583" name="Text Box 7"/>
          <p:cNvSpPr txBox="1">
            <a:spLocks noChangeArrowheads="1"/>
          </p:cNvSpPr>
          <p:nvPr/>
        </p:nvSpPr>
        <p:spPr bwMode="auto">
          <a:xfrm>
            <a:off x="0" y="5821363"/>
            <a:ext cx="9144000" cy="3715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400">
                <a:solidFill>
                  <a:schemeClr val="tx1"/>
                </a:solidFill>
                <a:latin typeface="Comic Sans MS" pitchFamily="66" charset="0"/>
              </a:defRPr>
            </a:lvl1pPr>
            <a:lvl2pPr marL="534988">
              <a:defRPr sz="2400">
                <a:solidFill>
                  <a:schemeClr val="tx1"/>
                </a:solidFill>
                <a:latin typeface="Comic Sans MS" pitchFamily="66" charset="0"/>
              </a:defRPr>
            </a:lvl2pPr>
            <a:lvl3pPr>
              <a:defRPr sz="2400">
                <a:solidFill>
                  <a:schemeClr val="tx1"/>
                </a:solidFill>
                <a:latin typeface="Comic Sans MS" pitchFamily="66" charset="0"/>
              </a:defRPr>
            </a:lvl3pPr>
            <a:lvl4pPr>
              <a:defRPr sz="2400">
                <a:solidFill>
                  <a:schemeClr val="tx1"/>
                </a:solidFill>
                <a:latin typeface="Comic Sans MS" pitchFamily="66" charset="0"/>
              </a:defRPr>
            </a:lvl4pPr>
            <a:lvl5pPr>
              <a:defRPr sz="2400">
                <a:solidFill>
                  <a:schemeClr val="tx1"/>
                </a:solidFill>
                <a:latin typeface="Comic Sans MS" pitchFamily="66" charset="0"/>
              </a:defRPr>
            </a:lvl5pPr>
            <a:lvl6pPr eaLnBrk="0" fontAlgn="base" hangingPunct="0">
              <a:spcBef>
                <a:spcPct val="0"/>
              </a:spcBef>
              <a:spcAft>
                <a:spcPct val="0"/>
              </a:spcAft>
              <a:defRPr sz="2400">
                <a:solidFill>
                  <a:schemeClr val="tx1"/>
                </a:solidFill>
                <a:latin typeface="Comic Sans MS" pitchFamily="66" charset="0"/>
              </a:defRPr>
            </a:lvl6pPr>
            <a:lvl7pPr eaLnBrk="0" fontAlgn="base" hangingPunct="0">
              <a:spcBef>
                <a:spcPct val="0"/>
              </a:spcBef>
              <a:spcAft>
                <a:spcPct val="0"/>
              </a:spcAft>
              <a:defRPr sz="2400">
                <a:solidFill>
                  <a:schemeClr val="tx1"/>
                </a:solidFill>
                <a:latin typeface="Comic Sans MS" pitchFamily="66" charset="0"/>
              </a:defRPr>
            </a:lvl7pPr>
            <a:lvl8pPr eaLnBrk="0" fontAlgn="base" hangingPunct="0">
              <a:spcBef>
                <a:spcPct val="0"/>
              </a:spcBef>
              <a:spcAft>
                <a:spcPct val="0"/>
              </a:spcAft>
              <a:defRPr sz="2400">
                <a:solidFill>
                  <a:schemeClr val="tx1"/>
                </a:solidFill>
                <a:latin typeface="Comic Sans MS" pitchFamily="66" charset="0"/>
              </a:defRPr>
            </a:lvl8pPr>
            <a:lvl9pPr eaLnBrk="0" fontAlgn="base" hangingPunct="0">
              <a:spcBef>
                <a:spcPct val="0"/>
              </a:spcBef>
              <a:spcAft>
                <a:spcPct val="0"/>
              </a:spcAft>
              <a:defRPr sz="2400">
                <a:solidFill>
                  <a:schemeClr val="tx1"/>
                </a:solidFill>
                <a:latin typeface="Comic Sans MS" pitchFamily="66" charset="0"/>
              </a:defRPr>
            </a:lvl9pPr>
          </a:lstStyle>
          <a:p>
            <a:r>
              <a:rPr lang="en-US" altLang="en-US" sz="1800" dirty="0"/>
              <a:t>A typical measurement </a:t>
            </a:r>
            <a:r>
              <a:rPr lang="en-US" altLang="en-US" sz="1800" dirty="0" smtClean="0"/>
              <a:t>is: </a:t>
            </a:r>
            <a:r>
              <a:rPr lang="en-US" altLang="en-US" sz="1800" u="sng" dirty="0" smtClean="0"/>
              <a:t>T</a:t>
            </a:r>
            <a:r>
              <a:rPr lang="en-US" altLang="en-US" sz="1800" dirty="0" smtClean="0"/>
              <a:t>ime-</a:t>
            </a:r>
            <a:r>
              <a:rPr lang="en-US" altLang="en-US" sz="1800" u="sng" dirty="0" smtClean="0"/>
              <a:t>C</a:t>
            </a:r>
            <a:r>
              <a:rPr lang="en-US" altLang="en-US" sz="1800" dirty="0" smtClean="0"/>
              <a:t>orrelated </a:t>
            </a:r>
            <a:r>
              <a:rPr lang="en-US" altLang="en-US" sz="1800" u="sng" dirty="0"/>
              <a:t>S</a:t>
            </a:r>
            <a:r>
              <a:rPr lang="en-US" altLang="en-US" sz="1800" dirty="0" smtClean="0"/>
              <a:t>ingle </a:t>
            </a:r>
            <a:r>
              <a:rPr lang="en-US" altLang="en-US" sz="1800" u="sng" dirty="0"/>
              <a:t>P</a:t>
            </a:r>
            <a:r>
              <a:rPr lang="en-US" altLang="en-US" sz="1800" dirty="0" smtClean="0"/>
              <a:t>hoton </a:t>
            </a:r>
            <a:r>
              <a:rPr lang="en-US" altLang="en-US" sz="1800" u="sng" dirty="0" smtClean="0"/>
              <a:t>C</a:t>
            </a:r>
            <a:r>
              <a:rPr lang="en-US" altLang="en-US" sz="1800" dirty="0" smtClean="0"/>
              <a:t>ounting </a:t>
            </a:r>
            <a:r>
              <a:rPr lang="en-US" altLang="en-US" sz="1800" dirty="0"/>
              <a:t>(TCSPC</a:t>
            </a:r>
            <a:r>
              <a:rPr lang="en-US" altLang="en-US" sz="1800" dirty="0" smtClean="0"/>
              <a:t>)</a:t>
            </a:r>
            <a:endParaRPr lang="en-US" altLang="en-US" sz="1800" dirty="0"/>
          </a:p>
        </p:txBody>
      </p:sp>
      <p:sp>
        <p:nvSpPr>
          <p:cNvPr id="664584" name="Text Box 8"/>
          <p:cNvSpPr txBox="1">
            <a:spLocks noChangeArrowheads="1"/>
          </p:cNvSpPr>
          <p:nvPr/>
        </p:nvSpPr>
        <p:spPr bwMode="auto">
          <a:xfrm>
            <a:off x="0" y="2057400"/>
            <a:ext cx="5715000" cy="378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indent="12700">
              <a:defRPr sz="2400">
                <a:solidFill>
                  <a:schemeClr val="tx1"/>
                </a:solidFill>
                <a:latin typeface="Comic Sans MS" pitchFamily="66" charset="0"/>
              </a:defRPr>
            </a:lvl1pPr>
            <a:lvl2pPr marL="547688">
              <a:defRPr sz="2400">
                <a:solidFill>
                  <a:schemeClr val="tx1"/>
                </a:solidFill>
                <a:latin typeface="Comic Sans MS" pitchFamily="66" charset="0"/>
              </a:defRPr>
            </a:lvl2pPr>
            <a:lvl3pPr>
              <a:defRPr sz="2400">
                <a:solidFill>
                  <a:schemeClr val="tx1"/>
                </a:solidFill>
                <a:latin typeface="Comic Sans MS" pitchFamily="66" charset="0"/>
              </a:defRPr>
            </a:lvl3pPr>
            <a:lvl4pPr>
              <a:defRPr sz="2400">
                <a:solidFill>
                  <a:schemeClr val="tx1"/>
                </a:solidFill>
                <a:latin typeface="Comic Sans MS" pitchFamily="66" charset="0"/>
              </a:defRPr>
            </a:lvl4pPr>
            <a:lvl5pPr>
              <a:defRPr sz="2400">
                <a:solidFill>
                  <a:schemeClr val="tx1"/>
                </a:solidFill>
                <a:latin typeface="Comic Sans MS" pitchFamily="66" charset="0"/>
              </a:defRPr>
            </a:lvl5pPr>
            <a:lvl6pPr eaLnBrk="0" fontAlgn="base" hangingPunct="0">
              <a:spcBef>
                <a:spcPct val="0"/>
              </a:spcBef>
              <a:spcAft>
                <a:spcPct val="0"/>
              </a:spcAft>
              <a:defRPr sz="2400">
                <a:solidFill>
                  <a:schemeClr val="tx1"/>
                </a:solidFill>
                <a:latin typeface="Comic Sans MS" pitchFamily="66" charset="0"/>
              </a:defRPr>
            </a:lvl6pPr>
            <a:lvl7pPr eaLnBrk="0" fontAlgn="base" hangingPunct="0">
              <a:spcBef>
                <a:spcPct val="0"/>
              </a:spcBef>
              <a:spcAft>
                <a:spcPct val="0"/>
              </a:spcAft>
              <a:defRPr sz="2400">
                <a:solidFill>
                  <a:schemeClr val="tx1"/>
                </a:solidFill>
                <a:latin typeface="Comic Sans MS" pitchFamily="66" charset="0"/>
              </a:defRPr>
            </a:lvl7pPr>
            <a:lvl8pPr eaLnBrk="0" fontAlgn="base" hangingPunct="0">
              <a:spcBef>
                <a:spcPct val="0"/>
              </a:spcBef>
              <a:spcAft>
                <a:spcPct val="0"/>
              </a:spcAft>
              <a:defRPr sz="2400">
                <a:solidFill>
                  <a:schemeClr val="tx1"/>
                </a:solidFill>
                <a:latin typeface="Comic Sans MS" pitchFamily="66" charset="0"/>
              </a:defRPr>
            </a:lvl8pPr>
            <a:lvl9pPr eaLnBrk="0" fontAlgn="base" hangingPunct="0">
              <a:spcBef>
                <a:spcPct val="0"/>
              </a:spcBef>
              <a:spcAft>
                <a:spcPct val="0"/>
              </a:spcAft>
              <a:defRPr sz="2400">
                <a:solidFill>
                  <a:schemeClr val="tx1"/>
                </a:solidFill>
                <a:latin typeface="Comic Sans MS" pitchFamily="66" charset="0"/>
              </a:defRPr>
            </a:lvl9pPr>
          </a:lstStyle>
          <a:p>
            <a:r>
              <a:rPr lang="en-US" altLang="en-US" sz="1800" i="1"/>
              <a:t>Mechanism of loosing electrons</a:t>
            </a:r>
            <a:endParaRPr lang="en-US" altLang="en-US" sz="1800"/>
          </a:p>
          <a:p>
            <a:r>
              <a:rPr lang="en-US" altLang="en-US" sz="1600" u="sng"/>
              <a:t>1) Quantum lifetime.</a:t>
            </a:r>
            <a:r>
              <a:rPr lang="en-US" altLang="en-US" sz="1600"/>
              <a:t> An electron is lost from a bucket by emitting a photon having a momentum larger than bucket heigth</a:t>
            </a:r>
            <a:r>
              <a:rPr lang="en-US" altLang="en-US" sz="1600" b="1"/>
              <a:t> </a:t>
            </a:r>
            <a:r>
              <a:rPr lang="en-US" altLang="en-US" sz="1600" b="1">
                <a:latin typeface="Symbol" pitchFamily="18" charset="2"/>
                <a:sym typeface="Symbol" pitchFamily="18" charset="2"/>
              </a:rPr>
              <a:t></a:t>
            </a:r>
            <a:r>
              <a:rPr lang="en-US" altLang="en-US" sz="1600" b="1" baseline="-25000"/>
              <a:t>RF</a:t>
            </a:r>
            <a:r>
              <a:rPr lang="en-US" altLang="en-US" sz="1600"/>
              <a:t> and can be captured by the backward buckets. </a:t>
            </a:r>
          </a:p>
          <a:p>
            <a:r>
              <a:rPr lang="en-US" altLang="en-US" sz="1600" u="sng"/>
              <a:t>2)  Lifetime determined by the vacuum pressure</a:t>
            </a:r>
            <a:r>
              <a:rPr lang="en-US" altLang="en-US" sz="1600"/>
              <a:t>. Electrons lose energy by collisions with residual gas molecules in the vacuum chamber. </a:t>
            </a:r>
          </a:p>
          <a:p>
            <a:r>
              <a:rPr lang="en-US" altLang="en-US" sz="1600" u="sng"/>
              <a:t>3) Touschek effect.</a:t>
            </a:r>
            <a:r>
              <a:rPr lang="en-US" altLang="en-US" sz="1600"/>
              <a:t> Electrons in a bunch execute betatron oscillation with transverse momenta. When two electrons are scattered elastically (Moller scattering), the transverse momenta can be transferred to longitudinal ones. </a:t>
            </a:r>
          </a:p>
          <a:p>
            <a:r>
              <a:rPr lang="en-US" altLang="en-US" sz="1600" u="sng"/>
              <a:t>4) Injection errors (energy, timing,)</a:t>
            </a:r>
            <a:r>
              <a:rPr lang="en-US" altLang="en-US" sz="1600"/>
              <a:t>. At top-up a source of impurity growth on the both time sides of the main rf buckets.</a:t>
            </a:r>
          </a:p>
        </p:txBody>
      </p:sp>
      <p:pic>
        <p:nvPicPr>
          <p:cNvPr id="66458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905000"/>
            <a:ext cx="35814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6192876"/>
            <a:ext cx="5029200" cy="400110"/>
          </a:xfrm>
          <a:prstGeom prst="rect">
            <a:avLst/>
          </a:prstGeom>
          <a:solidFill>
            <a:schemeClr val="bg1"/>
          </a:solidFill>
          <a:ln>
            <a:solidFill>
              <a:schemeClr val="tx1"/>
            </a:solidFill>
          </a:ln>
        </p:spPr>
        <p:txBody>
          <a:bodyPr wrap="square" rtlCol="0">
            <a:spAutoFit/>
          </a:bodyPr>
          <a:lstStyle/>
          <a:p>
            <a:r>
              <a:rPr lang="en-US" sz="1000" dirty="0"/>
              <a:t>Measurement of the longitudinal bunch structure in the Photon Factory positron storage ring with a photon counting </a:t>
            </a:r>
            <a:r>
              <a:rPr lang="en-US" sz="1000" dirty="0" smtClean="0"/>
              <a:t>method, </a:t>
            </a:r>
            <a:r>
              <a:rPr lang="en-US" sz="1000" dirty="0" err="1" smtClean="0"/>
              <a:t>Obina</a:t>
            </a:r>
            <a:r>
              <a:rPr lang="en-US" sz="1000" dirty="0" smtClean="0"/>
              <a:t> T. et al., NIM A Vol.354</a:t>
            </a:r>
            <a:r>
              <a:rPr lang="en-US" sz="1000" dirty="0"/>
              <a:t>, </a:t>
            </a:r>
            <a:r>
              <a:rPr lang="en-US" sz="1000" dirty="0" err="1" smtClean="0"/>
              <a:t>Nr</a:t>
            </a:r>
            <a:r>
              <a:rPr lang="en-US" sz="1000" dirty="0" smtClean="0"/>
              <a:t>. 2</a:t>
            </a:r>
            <a:endParaRPr lang="en-US" sz="1000" dirty="0"/>
          </a:p>
        </p:txBody>
      </p:sp>
      <p:pic>
        <p:nvPicPr>
          <p:cNvPr id="7628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810000"/>
            <a:ext cx="3533399" cy="1869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029200" y="6192876"/>
            <a:ext cx="4044950" cy="400110"/>
          </a:xfrm>
          <a:prstGeom prst="rect">
            <a:avLst/>
          </a:prstGeom>
          <a:solidFill>
            <a:schemeClr val="bg1"/>
          </a:solidFill>
          <a:ln>
            <a:solidFill>
              <a:schemeClr val="tx1"/>
            </a:solidFill>
          </a:ln>
        </p:spPr>
        <p:txBody>
          <a:bodyPr wrap="square" rtlCol="0">
            <a:spAutoFit/>
          </a:bodyPr>
          <a:lstStyle/>
          <a:p>
            <a:r>
              <a:rPr lang="en-US" sz="1000" dirty="0" smtClean="0"/>
              <a:t>Electron </a:t>
            </a:r>
            <a:r>
              <a:rPr lang="en-US" sz="1000" dirty="0"/>
              <a:t>Bunch Pattern Monitoring via Single Photon Counting at </a:t>
            </a:r>
            <a:r>
              <a:rPr lang="en-US" sz="1000" dirty="0" smtClean="0"/>
              <a:t>SPEAR3, </a:t>
            </a:r>
            <a:r>
              <a:rPr lang="en-US" sz="1000" b="1" dirty="0" smtClean="0"/>
              <a:t>B</a:t>
            </a:r>
            <a:r>
              <a:rPr lang="en-US" sz="1000" b="1" dirty="0"/>
              <a:t>. Xu</a:t>
            </a:r>
            <a:r>
              <a:rPr lang="en-US" sz="1000" dirty="0"/>
              <a:t>, </a:t>
            </a:r>
            <a:r>
              <a:rPr lang="en-US" sz="1000" dirty="0" smtClean="0"/>
              <a:t>et al., IBIC2017, Grand Rapids, MI, USA</a:t>
            </a:r>
          </a:p>
        </p:txBody>
      </p:sp>
      <p:sp>
        <p:nvSpPr>
          <p:cNvPr id="11" name="Footer Placeholder 1"/>
          <p:cNvSpPr>
            <a:spLocks noGrp="1"/>
          </p:cNvSpPr>
          <p:nvPr>
            <p:ph type="ftr" sz="quarter" idx="4294967295"/>
          </p:nvPr>
        </p:nvSpPr>
        <p:spPr>
          <a:xfrm>
            <a:off x="533400" y="6553200"/>
            <a:ext cx="8143170" cy="304800"/>
          </a:xfrm>
          <a:prstGeom prst="rect">
            <a:avLst/>
          </a:prstGeom>
        </p:spPr>
        <p:txBody>
          <a:bodyPr/>
          <a:lstStyle/>
          <a:p>
            <a:r>
              <a:rPr lang="en-US" altLang="en-US" sz="1050" dirty="0" smtClean="0">
                <a:cs typeface="Times New Roman" pitchFamily="18" charset="0"/>
              </a:rPr>
              <a:t>K. Wittenburg, DESY, Beam </a:t>
            </a:r>
            <a:r>
              <a:rPr lang="en-US" altLang="en-US" sz="1050" dirty="0">
                <a:cs typeface="Times New Roman" pitchFamily="18" charset="0"/>
              </a:rPr>
              <a:t>Halo Monitoring, </a:t>
            </a:r>
            <a:r>
              <a:rPr lang="en-US" altLang="en-US" sz="1050" dirty="0" smtClean="0">
                <a:cs typeface="Times New Roman" pitchFamily="18" charset="0"/>
              </a:rPr>
              <a:t>CAS </a:t>
            </a:r>
            <a:r>
              <a:rPr lang="en-US" sz="1050" dirty="0" smtClean="0"/>
              <a:t>Beam Instrumentation, 2018</a:t>
            </a:r>
            <a:endParaRPr lang="de-DE" altLang="en-US" sz="1050" dirty="0" smtClean="0">
              <a:cs typeface="Times New Roman" pitchFamily="18" charset="0"/>
            </a:endParaRPr>
          </a:p>
        </p:txBody>
      </p:sp>
    </p:spTree>
    <p:extLst>
      <p:ext uri="{BB962C8B-B14F-4D97-AF65-F5344CB8AC3E}">
        <p14:creationId xmlns:p14="http://schemas.microsoft.com/office/powerpoint/2010/main" val="28158618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8"/>
          <p:cNvSpPr txBox="1">
            <a:spLocks noChangeArrowheads="1"/>
          </p:cNvSpPr>
          <p:nvPr/>
        </p:nvSpPr>
        <p:spPr bwMode="auto">
          <a:xfrm>
            <a:off x="163181" y="4365130"/>
            <a:ext cx="8641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3399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74320" tIns="228600">
            <a:spAutoFit/>
          </a:bodyPr>
          <a:lstStyle>
            <a:lvl1pPr marL="63500" indent="-12700">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r>
              <a:rPr lang="en-US" altLang="de-DE" sz="1800" dirty="0">
                <a:latin typeface="Times New Roman" pitchFamily="18" charset="0"/>
              </a:rPr>
              <a:t>Some </a:t>
            </a:r>
            <a:r>
              <a:rPr lang="en-US" altLang="de-DE" sz="1800" dirty="0" smtClean="0">
                <a:latin typeface="Times New Roman" pitchFamily="18" charset="0"/>
              </a:rPr>
              <a:t>Parameters:</a:t>
            </a:r>
            <a:r>
              <a:rPr lang="en-US" altLang="de-DE" sz="1800" dirty="0" smtClean="0">
                <a:latin typeface="Times New Roman"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PETRA </a:t>
            </a:r>
            <a:r>
              <a:rPr lang="en-US" sz="1800" dirty="0" smtClean="0">
                <a:latin typeface="Times New Roman" panose="02020603050405020304" pitchFamily="18" charset="0"/>
                <a:cs typeface="Times New Roman" panose="02020603050405020304" pitchFamily="18" charset="0"/>
              </a:rPr>
              <a:t>III</a:t>
            </a:r>
            <a:endParaRPr lang="en-US" altLang="de-DE" sz="1800" dirty="0" smtClean="0">
              <a:latin typeface="Times New Roman" pitchFamily="18" charset="0"/>
              <a:cs typeface="Times New Roman" panose="02020603050405020304" pitchFamily="18" charset="0"/>
            </a:endParaRPr>
          </a:p>
          <a:p>
            <a:r>
              <a:rPr lang="en-US" altLang="de-DE" sz="1800" dirty="0" smtClean="0">
                <a:latin typeface="Times New Roman" pitchFamily="18" charset="0"/>
              </a:rPr>
              <a:t>Circ.: 2304 m</a:t>
            </a:r>
            <a:endParaRPr lang="en-US" altLang="de-DE" sz="1800" dirty="0">
              <a:latin typeface="Times New Roman" pitchFamily="18" charset="0"/>
            </a:endParaRPr>
          </a:p>
          <a:p>
            <a:r>
              <a:rPr lang="en-US" altLang="de-DE" sz="1800" dirty="0">
                <a:latin typeface="Times New Roman" pitchFamily="18" charset="0"/>
              </a:rPr>
              <a:t>E = </a:t>
            </a:r>
            <a:r>
              <a:rPr lang="en-US" altLang="de-DE" sz="1800" dirty="0" smtClean="0">
                <a:latin typeface="Times New Roman" pitchFamily="18" charset="0"/>
              </a:rPr>
              <a:t>6.08 </a:t>
            </a:r>
            <a:r>
              <a:rPr lang="en-US" altLang="de-DE" sz="1800" dirty="0">
                <a:latin typeface="Times New Roman" pitchFamily="18" charset="0"/>
              </a:rPr>
              <a:t>GeV</a:t>
            </a:r>
          </a:p>
          <a:p>
            <a:r>
              <a:rPr lang="en-US" altLang="de-DE" sz="1800" dirty="0">
                <a:latin typeface="Times New Roman" pitchFamily="18" charset="0"/>
              </a:rPr>
              <a:t>I = 100 mA </a:t>
            </a:r>
            <a:r>
              <a:rPr lang="en-US" altLang="de-DE" sz="1800" dirty="0" smtClean="0">
                <a:latin typeface="Times New Roman" pitchFamily="18" charset="0"/>
              </a:rPr>
              <a:t> </a:t>
            </a:r>
            <a:r>
              <a:rPr lang="en-US" altLang="de-DE" sz="1800" dirty="0">
                <a:latin typeface="Times New Roman" pitchFamily="18" charset="0"/>
              </a:rPr>
              <a:t>– </a:t>
            </a:r>
            <a:r>
              <a:rPr lang="en-US" altLang="de-DE" sz="1800" dirty="0" smtClean="0">
                <a:latin typeface="Times New Roman" pitchFamily="18" charset="0"/>
              </a:rPr>
              <a:t>top-up (769 </a:t>
            </a:r>
            <a:r>
              <a:rPr lang="en-US" altLang="de-DE" sz="1800" dirty="0" err="1" smtClean="0">
                <a:latin typeface="Times New Roman" pitchFamily="18" charset="0"/>
              </a:rPr>
              <a:t>nC</a:t>
            </a:r>
            <a:r>
              <a:rPr lang="en-US" altLang="de-DE" sz="1800" dirty="0" smtClean="0">
                <a:latin typeface="Times New Roman" pitchFamily="18" charset="0"/>
              </a:rPr>
              <a:t> charge)</a:t>
            </a:r>
            <a:endParaRPr lang="en-US" altLang="de-DE" sz="1800" dirty="0">
              <a:latin typeface="Times New Roman" pitchFamily="18" charset="0"/>
            </a:endParaRPr>
          </a:p>
          <a:p>
            <a:r>
              <a:rPr lang="en-US" altLang="de-DE" sz="1800" dirty="0" err="1" smtClean="0">
                <a:latin typeface="Symbol" pitchFamily="18" charset="2"/>
              </a:rPr>
              <a:t>e</a:t>
            </a:r>
            <a:r>
              <a:rPr lang="en-US" altLang="de-DE" sz="1800" baseline="-25000" dirty="0" err="1" smtClean="0">
                <a:latin typeface="Times New Roman" panose="02020603050405020304" pitchFamily="18" charset="0"/>
                <a:cs typeface="Times New Roman" panose="02020603050405020304" pitchFamily="18" charset="0"/>
              </a:rPr>
              <a:t>hor</a:t>
            </a:r>
            <a:r>
              <a:rPr lang="en-US" altLang="de-DE" sz="1800" dirty="0" smtClean="0">
                <a:latin typeface="Times New Roman" pitchFamily="18" charset="0"/>
              </a:rPr>
              <a:t> </a:t>
            </a:r>
            <a:r>
              <a:rPr lang="en-US" altLang="de-DE" sz="1800" dirty="0">
                <a:latin typeface="Times New Roman" pitchFamily="18" charset="0"/>
                <a:sym typeface="Symbol" pitchFamily="18" charset="2"/>
              </a:rPr>
              <a:t></a:t>
            </a:r>
            <a:r>
              <a:rPr lang="en-US" altLang="de-DE" sz="1800" dirty="0">
                <a:latin typeface="Times New Roman" pitchFamily="18" charset="0"/>
              </a:rPr>
              <a:t> 1.0 nm </a:t>
            </a:r>
            <a:r>
              <a:rPr lang="en-US" altLang="de-DE" sz="1800" dirty="0" smtClean="0">
                <a:latin typeface="Times New Roman" pitchFamily="18" charset="0"/>
              </a:rPr>
              <a:t>rad, </a:t>
            </a:r>
            <a:r>
              <a:rPr lang="en-US" altLang="de-DE" sz="1800" dirty="0" smtClean="0">
                <a:latin typeface="Symbol" pitchFamily="18" charset="2"/>
              </a:rPr>
              <a:t>e</a:t>
            </a:r>
            <a:r>
              <a:rPr lang="en-US" altLang="de-DE" sz="1800" baseline="-25000" dirty="0" smtClean="0">
                <a:latin typeface="Times New Roman" panose="02020603050405020304" pitchFamily="18" charset="0"/>
                <a:cs typeface="Times New Roman" panose="02020603050405020304" pitchFamily="18" charset="0"/>
              </a:rPr>
              <a:t>vert</a:t>
            </a:r>
            <a:r>
              <a:rPr lang="en-US" altLang="de-DE" sz="1800" dirty="0" smtClean="0">
                <a:latin typeface="Times New Roman" pitchFamily="18" charset="0"/>
              </a:rPr>
              <a:t> </a:t>
            </a:r>
            <a:r>
              <a:rPr lang="en-US" altLang="de-DE" sz="1800" dirty="0">
                <a:latin typeface="Times New Roman" pitchFamily="18" charset="0"/>
                <a:sym typeface="Symbol" pitchFamily="18" charset="2"/>
              </a:rPr>
              <a:t></a:t>
            </a:r>
            <a:r>
              <a:rPr lang="en-US" altLang="de-DE" sz="1800" dirty="0">
                <a:latin typeface="Times New Roman" pitchFamily="18" charset="0"/>
              </a:rPr>
              <a:t> </a:t>
            </a:r>
            <a:r>
              <a:rPr lang="en-US" altLang="de-DE" sz="1800" dirty="0" smtClean="0">
                <a:latin typeface="Times New Roman" pitchFamily="18" charset="0"/>
              </a:rPr>
              <a:t>0.012 </a:t>
            </a:r>
            <a:r>
              <a:rPr lang="en-US" altLang="de-DE" sz="1800" dirty="0">
                <a:latin typeface="Times New Roman" pitchFamily="18" charset="0"/>
              </a:rPr>
              <a:t>nm </a:t>
            </a:r>
            <a:r>
              <a:rPr lang="en-US" altLang="de-DE" sz="1800" dirty="0" smtClean="0">
                <a:latin typeface="Times New Roman" pitchFamily="18" charset="0"/>
              </a:rPr>
              <a:t>rad =&gt; </a:t>
            </a:r>
            <a:r>
              <a:rPr lang="en-US" altLang="de-DE" sz="1800" dirty="0" smtClean="0">
                <a:latin typeface="Times New Roman" pitchFamily="18" charset="0"/>
              </a:rPr>
              <a:t>beam size</a:t>
            </a:r>
            <a:r>
              <a:rPr lang="en-US" altLang="de-DE" sz="1800" dirty="0" smtClean="0">
                <a:latin typeface="Times New Roman" pitchFamily="18" charset="0"/>
              </a:rPr>
              <a:t>: 34.6 </a:t>
            </a:r>
            <a:r>
              <a:rPr lang="en-US" altLang="de-DE" sz="1800" dirty="0" smtClean="0">
                <a:latin typeface="Symbol" panose="05050102010706020507" pitchFamily="18" charset="2"/>
              </a:rPr>
              <a:t>m</a:t>
            </a:r>
            <a:r>
              <a:rPr lang="en-US" altLang="de-DE" sz="1800" dirty="0" smtClean="0">
                <a:latin typeface="Times New Roman" pitchFamily="18" charset="0"/>
              </a:rPr>
              <a:t>m (hor.), 6.6 </a:t>
            </a:r>
            <a:r>
              <a:rPr lang="en-US" altLang="de-DE" sz="1800" dirty="0" smtClean="0">
                <a:latin typeface="Symbol" panose="05050102010706020507" pitchFamily="18" charset="2"/>
              </a:rPr>
              <a:t>m</a:t>
            </a:r>
            <a:r>
              <a:rPr lang="en-US" altLang="de-DE" sz="1800" dirty="0" smtClean="0">
                <a:latin typeface="Times New Roman" pitchFamily="18" charset="0"/>
              </a:rPr>
              <a:t>m (vert)</a:t>
            </a:r>
            <a:endParaRPr lang="en-US" altLang="de-DE" sz="1800" dirty="0">
              <a:latin typeface="Times New Roman" pitchFamily="18" charset="0"/>
            </a:endParaRPr>
          </a:p>
          <a:p>
            <a:pPr>
              <a:buFont typeface="Symbol" pitchFamily="18" charset="2"/>
              <a:buNone/>
            </a:pPr>
            <a:r>
              <a:rPr lang="en-US" altLang="de-DE" sz="1800" dirty="0" smtClean="0">
                <a:latin typeface="Times New Roman" pitchFamily="18" charset="0"/>
              </a:rPr>
              <a:t>960 </a:t>
            </a:r>
            <a:r>
              <a:rPr lang="en-US" altLang="de-DE" sz="1800" dirty="0">
                <a:latin typeface="Times New Roman" pitchFamily="18" charset="0"/>
              </a:rPr>
              <a:t>or variable bunch </a:t>
            </a:r>
            <a:r>
              <a:rPr lang="en-US" altLang="de-DE" sz="1800" dirty="0" smtClean="0">
                <a:latin typeface="Times New Roman" pitchFamily="18" charset="0"/>
              </a:rPr>
              <a:t>patterns with min. 8ns bunch distance</a:t>
            </a:r>
            <a:endParaRPr lang="en-US" altLang="de-DE" sz="1800" dirty="0">
              <a:latin typeface="Times New Roman" pitchFamily="18" charset="0"/>
            </a:endParaRPr>
          </a:p>
        </p:txBody>
      </p:sp>
      <p:sp>
        <p:nvSpPr>
          <p:cNvPr id="10" name="Rectangle 2"/>
          <p:cNvSpPr txBox="1">
            <a:spLocks noChangeArrowheads="1"/>
          </p:cNvSpPr>
          <p:nvPr/>
        </p:nvSpPr>
        <p:spPr>
          <a:xfrm>
            <a:off x="292100" y="103188"/>
            <a:ext cx="8520113" cy="544512"/>
          </a:xfrm>
          <a:prstGeom prst="rect">
            <a:avLst/>
          </a:prstGeom>
        </p:spPr>
        <p:txBody>
          <a:bodyP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Arial" charset="0"/>
              </a:defRPr>
            </a:lvl2pPr>
            <a:lvl3pPr algn="l" rtl="0" eaLnBrk="1" fontAlgn="base" hangingPunct="1">
              <a:spcBef>
                <a:spcPct val="0"/>
              </a:spcBef>
              <a:spcAft>
                <a:spcPct val="0"/>
              </a:spcAft>
              <a:defRPr sz="2400" b="1">
                <a:solidFill>
                  <a:schemeClr val="bg1"/>
                </a:solidFill>
                <a:latin typeface="Arial" charset="0"/>
              </a:defRPr>
            </a:lvl3pPr>
            <a:lvl4pPr algn="l" rtl="0" eaLnBrk="1" fontAlgn="base" hangingPunct="1">
              <a:spcBef>
                <a:spcPct val="0"/>
              </a:spcBef>
              <a:spcAft>
                <a:spcPct val="0"/>
              </a:spcAft>
              <a:defRPr sz="2400" b="1">
                <a:solidFill>
                  <a:schemeClr val="bg1"/>
                </a:solidFill>
                <a:latin typeface="Arial" charset="0"/>
              </a:defRPr>
            </a:lvl4pPr>
            <a:lvl5pPr algn="l" rtl="0" eaLnBrk="1" fontAlgn="base" hangingPunct="1">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r>
              <a:rPr lang="de-DE" kern="0" dirty="0" smtClean="0"/>
              <a:t>PETRA III: 3rd </a:t>
            </a:r>
            <a:r>
              <a:rPr lang="de-DE" kern="0" dirty="0"/>
              <a:t>G</a:t>
            </a:r>
            <a:r>
              <a:rPr lang="de-DE" kern="0" dirty="0" smtClean="0"/>
              <a:t>eneration </a:t>
            </a:r>
            <a:r>
              <a:rPr lang="de-DE" kern="0" dirty="0"/>
              <a:t>S</a:t>
            </a:r>
            <a:r>
              <a:rPr lang="de-DE" kern="0" dirty="0" smtClean="0"/>
              <a:t>ynchrotron </a:t>
            </a:r>
            <a:r>
              <a:rPr lang="de-DE" kern="0" dirty="0"/>
              <a:t>L</a:t>
            </a:r>
            <a:r>
              <a:rPr lang="de-DE" kern="0" dirty="0" smtClean="0"/>
              <a:t>ight </a:t>
            </a:r>
            <a:r>
              <a:rPr lang="de-DE" kern="0" dirty="0"/>
              <a:t>S</a:t>
            </a:r>
            <a:r>
              <a:rPr lang="de-DE" kern="0" dirty="0" smtClean="0"/>
              <a:t>ource</a:t>
            </a:r>
            <a:endParaRPr lang="de-DE" kern="0" dirty="0"/>
          </a:p>
        </p:txBody>
      </p:sp>
      <p:pic>
        <p:nvPicPr>
          <p:cNvPr id="22530" name="Picture 2" descr="https://photon-science.desy.de/sites/site_photonscience/content/e58/e176720/e176739/e196575/e284205/image001_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908650"/>
            <a:ext cx="5316850" cy="36022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28229" y="908650"/>
            <a:ext cx="639919" cy="338554"/>
          </a:xfrm>
          <a:prstGeom prst="rect">
            <a:avLst/>
          </a:prstGeom>
          <a:noFill/>
        </p:spPr>
        <p:txBody>
          <a:bodyPr wrap="none" rtlCol="0">
            <a:spAutoFit/>
          </a:bodyPr>
          <a:lstStyle/>
          <a:p>
            <a:r>
              <a:rPr lang="en-US" dirty="0" smtClean="0"/>
              <a:t>2009</a:t>
            </a:r>
            <a:endParaRPr lang="de-DE" dirty="0"/>
          </a:p>
        </p:txBody>
      </p:sp>
    </p:spTree>
    <p:extLst>
      <p:ext uri="{BB962C8B-B14F-4D97-AF65-F5344CB8AC3E}">
        <p14:creationId xmlns:p14="http://schemas.microsoft.com/office/powerpoint/2010/main" val="2248368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628" name="Picture 4" descr="apd-srt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01750"/>
            <a:ext cx="6705600" cy="5556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66630" name="Text Box 6"/>
          <p:cNvSpPr txBox="1">
            <a:spLocks noChangeArrowheads="1"/>
          </p:cNvSpPr>
          <p:nvPr/>
        </p:nvSpPr>
        <p:spPr bwMode="auto">
          <a:xfrm>
            <a:off x="2819400" y="1295400"/>
            <a:ext cx="5988050" cy="74136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342900" indent="-342900">
              <a:defRPr sz="2400">
                <a:solidFill>
                  <a:schemeClr val="tx1"/>
                </a:solidFill>
                <a:latin typeface="Comic Sans MS" pitchFamily="66" charset="0"/>
              </a:defRPr>
            </a:lvl1pPr>
            <a:lvl2pPr>
              <a:defRPr sz="2400">
                <a:solidFill>
                  <a:schemeClr val="tx1"/>
                </a:solidFill>
                <a:latin typeface="Comic Sans MS" pitchFamily="66" charset="0"/>
              </a:defRPr>
            </a:lvl2pPr>
            <a:lvl3pPr>
              <a:defRPr sz="2400">
                <a:solidFill>
                  <a:schemeClr val="tx1"/>
                </a:solidFill>
                <a:latin typeface="Comic Sans MS" pitchFamily="66" charset="0"/>
              </a:defRPr>
            </a:lvl3pPr>
            <a:lvl4pPr>
              <a:defRPr sz="2400">
                <a:solidFill>
                  <a:schemeClr val="tx1"/>
                </a:solidFill>
                <a:latin typeface="Comic Sans MS" pitchFamily="66" charset="0"/>
              </a:defRPr>
            </a:lvl4pPr>
            <a:lvl5pPr>
              <a:defRPr sz="2400">
                <a:solidFill>
                  <a:schemeClr val="tx1"/>
                </a:solidFill>
                <a:latin typeface="Comic Sans MS" pitchFamily="66" charset="0"/>
              </a:defRPr>
            </a:lvl5pPr>
            <a:lvl6pPr eaLnBrk="0" fontAlgn="base" hangingPunct="0">
              <a:spcBef>
                <a:spcPct val="0"/>
              </a:spcBef>
              <a:spcAft>
                <a:spcPct val="0"/>
              </a:spcAft>
              <a:defRPr sz="2400">
                <a:solidFill>
                  <a:schemeClr val="tx1"/>
                </a:solidFill>
                <a:latin typeface="Comic Sans MS" pitchFamily="66" charset="0"/>
              </a:defRPr>
            </a:lvl6pPr>
            <a:lvl7pPr eaLnBrk="0" fontAlgn="base" hangingPunct="0">
              <a:spcBef>
                <a:spcPct val="0"/>
              </a:spcBef>
              <a:spcAft>
                <a:spcPct val="0"/>
              </a:spcAft>
              <a:defRPr sz="2400">
                <a:solidFill>
                  <a:schemeClr val="tx1"/>
                </a:solidFill>
                <a:latin typeface="Comic Sans MS" pitchFamily="66" charset="0"/>
              </a:defRPr>
            </a:lvl7pPr>
            <a:lvl8pPr eaLnBrk="0" fontAlgn="base" hangingPunct="0">
              <a:spcBef>
                <a:spcPct val="0"/>
              </a:spcBef>
              <a:spcAft>
                <a:spcPct val="0"/>
              </a:spcAft>
              <a:defRPr sz="2400">
                <a:solidFill>
                  <a:schemeClr val="tx1"/>
                </a:solidFill>
                <a:latin typeface="Comic Sans MS" pitchFamily="66" charset="0"/>
              </a:defRPr>
            </a:lvl8pPr>
            <a:lvl9pPr eaLnBrk="0" fontAlgn="base" hangingPunct="0">
              <a:spcBef>
                <a:spcPct val="0"/>
              </a:spcBef>
              <a:spcAft>
                <a:spcPct val="0"/>
              </a:spcAft>
              <a:defRPr sz="2400">
                <a:solidFill>
                  <a:schemeClr val="tx1"/>
                </a:solidFill>
                <a:latin typeface="Comic Sans MS" pitchFamily="66" charset="0"/>
              </a:defRPr>
            </a:lvl9pPr>
          </a:lstStyle>
          <a:p>
            <a:pPr algn="ctr"/>
            <a:r>
              <a:rPr lang="en-US" altLang="en-US" sz="1800"/>
              <a:t>ESRF Setup</a:t>
            </a:r>
          </a:p>
          <a:p>
            <a:pPr algn="ctr"/>
            <a:r>
              <a:rPr lang="en-US" altLang="en-US" sz="1200">
                <a:solidFill>
                  <a:schemeClr val="accent2"/>
                </a:solidFill>
              </a:rPr>
              <a:t>http://www.esrf.eu/Accelerators/Groups/Diagnostics/BunchPurityMeasurements</a:t>
            </a:r>
          </a:p>
          <a:p>
            <a:pPr algn="ctr"/>
            <a:endParaRPr lang="en-US" altLang="en-US" sz="1200"/>
          </a:p>
        </p:txBody>
      </p:sp>
      <p:sp>
        <p:nvSpPr>
          <p:cNvPr id="666631" name="Text Box 7"/>
          <p:cNvSpPr txBox="1">
            <a:spLocks noChangeArrowheads="1"/>
          </p:cNvSpPr>
          <p:nvPr/>
        </p:nvSpPr>
        <p:spPr bwMode="auto">
          <a:xfrm>
            <a:off x="0" y="831056"/>
            <a:ext cx="2605088" cy="558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indent="12700">
              <a:defRPr sz="2400">
                <a:solidFill>
                  <a:schemeClr val="tx1"/>
                </a:solidFill>
                <a:latin typeface="Comic Sans MS" pitchFamily="66" charset="0"/>
              </a:defRPr>
            </a:lvl1pPr>
            <a:lvl2pPr marL="547688">
              <a:defRPr sz="2400">
                <a:solidFill>
                  <a:schemeClr val="tx1"/>
                </a:solidFill>
                <a:latin typeface="Comic Sans MS" pitchFamily="66" charset="0"/>
              </a:defRPr>
            </a:lvl2pPr>
            <a:lvl3pPr>
              <a:defRPr sz="2400">
                <a:solidFill>
                  <a:schemeClr val="tx1"/>
                </a:solidFill>
                <a:latin typeface="Comic Sans MS" pitchFamily="66" charset="0"/>
              </a:defRPr>
            </a:lvl3pPr>
            <a:lvl4pPr>
              <a:defRPr sz="2400">
                <a:solidFill>
                  <a:schemeClr val="tx1"/>
                </a:solidFill>
                <a:latin typeface="Comic Sans MS" pitchFamily="66" charset="0"/>
              </a:defRPr>
            </a:lvl4pPr>
            <a:lvl5pPr>
              <a:defRPr sz="2400">
                <a:solidFill>
                  <a:schemeClr val="tx1"/>
                </a:solidFill>
                <a:latin typeface="Comic Sans MS" pitchFamily="66" charset="0"/>
              </a:defRPr>
            </a:lvl5pPr>
            <a:lvl6pPr eaLnBrk="0" fontAlgn="base" hangingPunct="0">
              <a:spcBef>
                <a:spcPct val="0"/>
              </a:spcBef>
              <a:spcAft>
                <a:spcPct val="0"/>
              </a:spcAft>
              <a:defRPr sz="2400">
                <a:solidFill>
                  <a:schemeClr val="tx1"/>
                </a:solidFill>
                <a:latin typeface="Comic Sans MS" pitchFamily="66" charset="0"/>
              </a:defRPr>
            </a:lvl6pPr>
            <a:lvl7pPr eaLnBrk="0" fontAlgn="base" hangingPunct="0">
              <a:spcBef>
                <a:spcPct val="0"/>
              </a:spcBef>
              <a:spcAft>
                <a:spcPct val="0"/>
              </a:spcAft>
              <a:defRPr sz="2400">
                <a:solidFill>
                  <a:schemeClr val="tx1"/>
                </a:solidFill>
                <a:latin typeface="Comic Sans MS" pitchFamily="66" charset="0"/>
              </a:defRPr>
            </a:lvl7pPr>
            <a:lvl8pPr eaLnBrk="0" fontAlgn="base" hangingPunct="0">
              <a:spcBef>
                <a:spcPct val="0"/>
              </a:spcBef>
              <a:spcAft>
                <a:spcPct val="0"/>
              </a:spcAft>
              <a:defRPr sz="2400">
                <a:solidFill>
                  <a:schemeClr val="tx1"/>
                </a:solidFill>
                <a:latin typeface="Comic Sans MS" pitchFamily="66" charset="0"/>
              </a:defRPr>
            </a:lvl8pPr>
            <a:lvl9pPr eaLnBrk="0" fontAlgn="base" hangingPunct="0">
              <a:spcBef>
                <a:spcPct val="0"/>
              </a:spcBef>
              <a:spcAft>
                <a:spcPct val="0"/>
              </a:spcAft>
              <a:defRPr sz="2400">
                <a:solidFill>
                  <a:schemeClr val="tx1"/>
                </a:solidFill>
                <a:latin typeface="Comic Sans MS" pitchFamily="66" charset="0"/>
              </a:defRPr>
            </a:lvl9pPr>
          </a:lstStyle>
          <a:p>
            <a:r>
              <a:rPr lang="en-US" altLang="en-US" sz="1800" dirty="0"/>
              <a:t>PETRA II setup: </a:t>
            </a:r>
          </a:p>
          <a:p>
            <a:r>
              <a:rPr lang="en-US" altLang="en-US" sz="1800" dirty="0"/>
              <a:t>“The parasitic bunch measurement is achieved by an</a:t>
            </a:r>
          </a:p>
          <a:p>
            <a:r>
              <a:rPr lang="en-US" altLang="en-US" sz="1800" dirty="0"/>
              <a:t>avalanche-photo diode (APD) detecting scattered X-rays from a 1 mm thick graphite foil. It is located in the PETRA beamline 31.3 m downstream of a dipole used as x-ray source. The detector</a:t>
            </a:r>
          </a:p>
          <a:p>
            <a:r>
              <a:rPr lang="en-US" altLang="en-US" sz="1800" dirty="0"/>
              <a:t>signals are amplified close to the diode by a fast amplifier. “</a:t>
            </a:r>
          </a:p>
          <a:p>
            <a:r>
              <a:rPr lang="en-US" altLang="en-US" sz="1800" b="1" u="sng" dirty="0"/>
              <a:t>The detector must be carefully shielded against stray light.</a:t>
            </a:r>
          </a:p>
        </p:txBody>
      </p:sp>
      <p:sp>
        <p:nvSpPr>
          <p:cNvPr id="666632" name="Text Box 8"/>
          <p:cNvSpPr txBox="1">
            <a:spLocks noChangeArrowheads="1"/>
          </p:cNvSpPr>
          <p:nvPr/>
        </p:nvSpPr>
        <p:spPr bwMode="auto">
          <a:xfrm>
            <a:off x="3733800" y="0"/>
            <a:ext cx="1439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342900" indent="-342900">
              <a:defRPr sz="2400">
                <a:solidFill>
                  <a:schemeClr val="tx1"/>
                </a:solidFill>
                <a:latin typeface="Comic Sans MS" pitchFamily="66" charset="0"/>
              </a:defRPr>
            </a:lvl1pPr>
            <a:lvl2pPr>
              <a:defRPr sz="2400">
                <a:solidFill>
                  <a:schemeClr val="tx1"/>
                </a:solidFill>
                <a:latin typeface="Comic Sans MS" pitchFamily="66" charset="0"/>
              </a:defRPr>
            </a:lvl2pPr>
            <a:lvl3pPr>
              <a:defRPr sz="2400">
                <a:solidFill>
                  <a:schemeClr val="tx1"/>
                </a:solidFill>
                <a:latin typeface="Comic Sans MS" pitchFamily="66" charset="0"/>
              </a:defRPr>
            </a:lvl3pPr>
            <a:lvl4pPr>
              <a:defRPr sz="2400">
                <a:solidFill>
                  <a:schemeClr val="tx1"/>
                </a:solidFill>
                <a:latin typeface="Comic Sans MS" pitchFamily="66" charset="0"/>
              </a:defRPr>
            </a:lvl4pPr>
            <a:lvl5pPr>
              <a:defRPr sz="2400">
                <a:solidFill>
                  <a:schemeClr val="tx1"/>
                </a:solidFill>
                <a:latin typeface="Comic Sans MS" pitchFamily="66" charset="0"/>
              </a:defRPr>
            </a:lvl5pPr>
            <a:lvl6pPr eaLnBrk="0" fontAlgn="base" hangingPunct="0">
              <a:spcBef>
                <a:spcPct val="0"/>
              </a:spcBef>
              <a:spcAft>
                <a:spcPct val="0"/>
              </a:spcAft>
              <a:defRPr sz="2400">
                <a:solidFill>
                  <a:schemeClr val="tx1"/>
                </a:solidFill>
                <a:latin typeface="Comic Sans MS" pitchFamily="66" charset="0"/>
              </a:defRPr>
            </a:lvl6pPr>
            <a:lvl7pPr eaLnBrk="0" fontAlgn="base" hangingPunct="0">
              <a:spcBef>
                <a:spcPct val="0"/>
              </a:spcBef>
              <a:spcAft>
                <a:spcPct val="0"/>
              </a:spcAft>
              <a:defRPr sz="2400">
                <a:solidFill>
                  <a:schemeClr val="tx1"/>
                </a:solidFill>
                <a:latin typeface="Comic Sans MS" pitchFamily="66" charset="0"/>
              </a:defRPr>
            </a:lvl7pPr>
            <a:lvl8pPr eaLnBrk="0" fontAlgn="base" hangingPunct="0">
              <a:spcBef>
                <a:spcPct val="0"/>
              </a:spcBef>
              <a:spcAft>
                <a:spcPct val="0"/>
              </a:spcAft>
              <a:defRPr sz="2400">
                <a:solidFill>
                  <a:schemeClr val="tx1"/>
                </a:solidFill>
                <a:latin typeface="Comic Sans MS" pitchFamily="66" charset="0"/>
              </a:defRPr>
            </a:lvl8pPr>
            <a:lvl9pPr eaLnBrk="0" fontAlgn="base" hangingPunct="0">
              <a:spcBef>
                <a:spcPct val="0"/>
              </a:spcBef>
              <a:spcAft>
                <a:spcPct val="0"/>
              </a:spcAft>
              <a:defRPr sz="2400">
                <a:solidFill>
                  <a:schemeClr val="tx1"/>
                </a:solidFill>
                <a:latin typeface="Comic Sans MS" pitchFamily="66" charset="0"/>
              </a:defRPr>
            </a:lvl9pPr>
          </a:lstStyle>
          <a:p>
            <a:r>
              <a:rPr lang="en-US" altLang="en-US" sz="3200"/>
              <a:t>TCSPC</a:t>
            </a:r>
          </a:p>
        </p:txBody>
      </p:sp>
      <p:sp>
        <p:nvSpPr>
          <p:cNvPr id="666633" name="Text Box 9"/>
          <p:cNvSpPr txBox="1">
            <a:spLocks noChangeArrowheads="1"/>
          </p:cNvSpPr>
          <p:nvPr/>
        </p:nvSpPr>
        <p:spPr bwMode="auto">
          <a:xfrm>
            <a:off x="2057400" y="609600"/>
            <a:ext cx="52117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342900" indent="-342900">
              <a:defRPr sz="2400">
                <a:solidFill>
                  <a:schemeClr val="tx1"/>
                </a:solidFill>
                <a:latin typeface="Comic Sans MS" pitchFamily="66" charset="0"/>
              </a:defRPr>
            </a:lvl1pPr>
            <a:lvl2pPr>
              <a:defRPr sz="2400">
                <a:solidFill>
                  <a:schemeClr val="tx1"/>
                </a:solidFill>
                <a:latin typeface="Comic Sans MS" pitchFamily="66" charset="0"/>
              </a:defRPr>
            </a:lvl2pPr>
            <a:lvl3pPr>
              <a:defRPr sz="2400">
                <a:solidFill>
                  <a:schemeClr val="tx1"/>
                </a:solidFill>
                <a:latin typeface="Comic Sans MS" pitchFamily="66" charset="0"/>
              </a:defRPr>
            </a:lvl3pPr>
            <a:lvl4pPr>
              <a:defRPr sz="2400">
                <a:solidFill>
                  <a:schemeClr val="tx1"/>
                </a:solidFill>
                <a:latin typeface="Comic Sans MS" pitchFamily="66" charset="0"/>
              </a:defRPr>
            </a:lvl4pPr>
            <a:lvl5pPr>
              <a:defRPr sz="2400">
                <a:solidFill>
                  <a:schemeClr val="tx1"/>
                </a:solidFill>
                <a:latin typeface="Comic Sans MS" pitchFamily="66" charset="0"/>
              </a:defRPr>
            </a:lvl5pPr>
            <a:lvl6pPr eaLnBrk="0" fontAlgn="base" hangingPunct="0">
              <a:spcBef>
                <a:spcPct val="0"/>
              </a:spcBef>
              <a:spcAft>
                <a:spcPct val="0"/>
              </a:spcAft>
              <a:defRPr sz="2400">
                <a:solidFill>
                  <a:schemeClr val="tx1"/>
                </a:solidFill>
                <a:latin typeface="Comic Sans MS" pitchFamily="66" charset="0"/>
              </a:defRPr>
            </a:lvl6pPr>
            <a:lvl7pPr eaLnBrk="0" fontAlgn="base" hangingPunct="0">
              <a:spcBef>
                <a:spcPct val="0"/>
              </a:spcBef>
              <a:spcAft>
                <a:spcPct val="0"/>
              </a:spcAft>
              <a:defRPr sz="2400">
                <a:solidFill>
                  <a:schemeClr val="tx1"/>
                </a:solidFill>
                <a:latin typeface="Comic Sans MS" pitchFamily="66" charset="0"/>
              </a:defRPr>
            </a:lvl7pPr>
            <a:lvl8pPr eaLnBrk="0" fontAlgn="base" hangingPunct="0">
              <a:spcBef>
                <a:spcPct val="0"/>
              </a:spcBef>
              <a:spcAft>
                <a:spcPct val="0"/>
              </a:spcAft>
              <a:defRPr sz="2400">
                <a:solidFill>
                  <a:schemeClr val="tx1"/>
                </a:solidFill>
                <a:latin typeface="Comic Sans MS" pitchFamily="66" charset="0"/>
              </a:defRPr>
            </a:lvl8pPr>
            <a:lvl9pPr eaLnBrk="0" fontAlgn="base" hangingPunct="0">
              <a:spcBef>
                <a:spcPct val="0"/>
              </a:spcBef>
              <a:spcAft>
                <a:spcPct val="0"/>
              </a:spcAft>
              <a:defRPr sz="2400">
                <a:solidFill>
                  <a:schemeClr val="tx1"/>
                </a:solidFill>
                <a:latin typeface="Comic Sans MS" pitchFamily="66" charset="0"/>
              </a:defRPr>
            </a:lvl9pPr>
          </a:lstStyle>
          <a:p>
            <a:r>
              <a:rPr lang="en-US" altLang="en-US" sz="1800"/>
              <a:t>Time-correlated single photon counting method</a:t>
            </a:r>
            <a:endParaRPr lang="de-DE" altLang="en-US" sz="1800"/>
          </a:p>
        </p:txBody>
      </p:sp>
      <p:sp>
        <p:nvSpPr>
          <p:cNvPr id="2" name="TextBox 1"/>
          <p:cNvSpPr txBox="1"/>
          <p:nvPr/>
        </p:nvSpPr>
        <p:spPr>
          <a:xfrm>
            <a:off x="-20253" y="6457890"/>
            <a:ext cx="3754053" cy="400110"/>
          </a:xfrm>
          <a:prstGeom prst="rect">
            <a:avLst/>
          </a:prstGeom>
          <a:solidFill>
            <a:schemeClr val="bg1"/>
          </a:solidFill>
          <a:ln>
            <a:solidFill>
              <a:schemeClr val="tx1"/>
            </a:solidFill>
          </a:ln>
        </p:spPr>
        <p:txBody>
          <a:bodyPr wrap="square" rtlCol="0">
            <a:spAutoFit/>
          </a:bodyPr>
          <a:lstStyle/>
          <a:p>
            <a:r>
              <a:rPr lang="en-US" sz="1000" dirty="0"/>
              <a:t>PARASITIC BUNCH MEASUREMENT IN e+/e– STORAGE </a:t>
            </a:r>
            <a:r>
              <a:rPr lang="en-US" sz="1000" dirty="0" smtClean="0"/>
              <a:t>RINGS, H</a:t>
            </a:r>
            <a:r>
              <a:rPr lang="en-US" sz="1000" dirty="0"/>
              <a:t>. Franz </a:t>
            </a:r>
            <a:r>
              <a:rPr lang="en-US" sz="1000" dirty="0" smtClean="0"/>
              <a:t>et al., DIPAC </a:t>
            </a:r>
            <a:r>
              <a:rPr lang="en-US" sz="1000" dirty="0"/>
              <a:t>2003 – Mainz, </a:t>
            </a:r>
            <a:r>
              <a:rPr lang="en-US" sz="1000" dirty="0" smtClean="0"/>
              <a:t>Germany</a:t>
            </a:r>
            <a:endParaRPr lang="en-US" sz="1000" dirty="0"/>
          </a:p>
        </p:txBody>
      </p:sp>
    </p:spTree>
    <p:extLst>
      <p:ext uri="{BB962C8B-B14F-4D97-AF65-F5344CB8AC3E}">
        <p14:creationId xmlns:p14="http://schemas.microsoft.com/office/powerpoint/2010/main" val="38496104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7" name="Text Box 5"/>
          <p:cNvSpPr txBox="1">
            <a:spLocks noChangeArrowheads="1"/>
          </p:cNvSpPr>
          <p:nvPr/>
        </p:nvSpPr>
        <p:spPr bwMode="auto">
          <a:xfrm>
            <a:off x="304800" y="762000"/>
            <a:ext cx="8534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indent="12700">
              <a:defRPr sz="2400">
                <a:solidFill>
                  <a:schemeClr val="tx1"/>
                </a:solidFill>
                <a:latin typeface="Comic Sans MS" pitchFamily="66" charset="0"/>
              </a:defRPr>
            </a:lvl1pPr>
            <a:lvl2pPr marL="547688">
              <a:defRPr sz="2400">
                <a:solidFill>
                  <a:schemeClr val="tx1"/>
                </a:solidFill>
                <a:latin typeface="Comic Sans MS" pitchFamily="66" charset="0"/>
              </a:defRPr>
            </a:lvl2pPr>
            <a:lvl3pPr>
              <a:defRPr sz="2400">
                <a:solidFill>
                  <a:schemeClr val="tx1"/>
                </a:solidFill>
                <a:latin typeface="Comic Sans MS" pitchFamily="66" charset="0"/>
              </a:defRPr>
            </a:lvl3pPr>
            <a:lvl4pPr>
              <a:defRPr sz="2400">
                <a:solidFill>
                  <a:schemeClr val="tx1"/>
                </a:solidFill>
                <a:latin typeface="Comic Sans MS" pitchFamily="66" charset="0"/>
              </a:defRPr>
            </a:lvl4pPr>
            <a:lvl5pPr>
              <a:defRPr sz="2400">
                <a:solidFill>
                  <a:schemeClr val="tx1"/>
                </a:solidFill>
                <a:latin typeface="Comic Sans MS" pitchFamily="66" charset="0"/>
              </a:defRPr>
            </a:lvl5pPr>
            <a:lvl6pPr eaLnBrk="0" fontAlgn="base" hangingPunct="0">
              <a:spcBef>
                <a:spcPct val="0"/>
              </a:spcBef>
              <a:spcAft>
                <a:spcPct val="0"/>
              </a:spcAft>
              <a:defRPr sz="2400">
                <a:solidFill>
                  <a:schemeClr val="tx1"/>
                </a:solidFill>
                <a:latin typeface="Comic Sans MS" pitchFamily="66" charset="0"/>
              </a:defRPr>
            </a:lvl6pPr>
            <a:lvl7pPr eaLnBrk="0" fontAlgn="base" hangingPunct="0">
              <a:spcBef>
                <a:spcPct val="0"/>
              </a:spcBef>
              <a:spcAft>
                <a:spcPct val="0"/>
              </a:spcAft>
              <a:defRPr sz="2400">
                <a:solidFill>
                  <a:schemeClr val="tx1"/>
                </a:solidFill>
                <a:latin typeface="Comic Sans MS" pitchFamily="66" charset="0"/>
              </a:defRPr>
            </a:lvl7pPr>
            <a:lvl8pPr eaLnBrk="0" fontAlgn="base" hangingPunct="0">
              <a:spcBef>
                <a:spcPct val="0"/>
              </a:spcBef>
              <a:spcAft>
                <a:spcPct val="0"/>
              </a:spcAft>
              <a:defRPr sz="2400">
                <a:solidFill>
                  <a:schemeClr val="tx1"/>
                </a:solidFill>
                <a:latin typeface="Comic Sans MS" pitchFamily="66" charset="0"/>
              </a:defRPr>
            </a:lvl8pPr>
            <a:lvl9pPr eaLnBrk="0" fontAlgn="base" hangingPunct="0">
              <a:spcBef>
                <a:spcPct val="0"/>
              </a:spcBef>
              <a:spcAft>
                <a:spcPct val="0"/>
              </a:spcAft>
              <a:defRPr sz="2400">
                <a:solidFill>
                  <a:schemeClr val="tx1"/>
                </a:solidFill>
                <a:latin typeface="Comic Sans MS" pitchFamily="66" charset="0"/>
              </a:defRPr>
            </a:lvl9pPr>
          </a:lstStyle>
          <a:p>
            <a:r>
              <a:rPr lang="en-US" altLang="en-US" sz="1800"/>
              <a:t>The </a:t>
            </a:r>
            <a:r>
              <a:rPr lang="en-US" altLang="en-US" sz="1800" b="1"/>
              <a:t>arrival time of single photons</a:t>
            </a:r>
            <a:r>
              <a:rPr lang="en-US" altLang="en-US" sz="1800"/>
              <a:t> emitted by the electron bunches passing through a particular dipole in the storage ring </a:t>
            </a:r>
            <a:r>
              <a:rPr lang="en-US" altLang="en-US" sz="1800" b="1"/>
              <a:t>is measured</a:t>
            </a:r>
            <a:r>
              <a:rPr lang="en-US" altLang="en-US" sz="1800"/>
              <a:t>. The photon arrival time is measured relative to a clock pulse which is </a:t>
            </a:r>
            <a:r>
              <a:rPr lang="en-US" altLang="en-US" sz="1800" b="1"/>
              <a:t>synchronized to the bunch revolution</a:t>
            </a:r>
            <a:r>
              <a:rPr lang="en-US" altLang="en-US" sz="1800"/>
              <a:t> frequency via the storage ring RF system.</a:t>
            </a:r>
          </a:p>
        </p:txBody>
      </p:sp>
      <p:pic>
        <p:nvPicPr>
          <p:cNvPr id="6686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5763" y="1905000"/>
            <a:ext cx="4948237" cy="363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8679" name="Text Box 7"/>
          <p:cNvSpPr txBox="1">
            <a:spLocks noChangeArrowheads="1"/>
          </p:cNvSpPr>
          <p:nvPr/>
        </p:nvSpPr>
        <p:spPr bwMode="auto">
          <a:xfrm>
            <a:off x="304800" y="1905000"/>
            <a:ext cx="381000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indent="12700">
              <a:defRPr sz="2400">
                <a:solidFill>
                  <a:schemeClr val="tx1"/>
                </a:solidFill>
                <a:latin typeface="Comic Sans MS" pitchFamily="66" charset="0"/>
              </a:defRPr>
            </a:lvl1pPr>
            <a:lvl2pPr marL="623888">
              <a:defRPr sz="2400">
                <a:solidFill>
                  <a:schemeClr val="tx1"/>
                </a:solidFill>
                <a:latin typeface="Comic Sans MS" pitchFamily="66" charset="0"/>
              </a:defRPr>
            </a:lvl2pPr>
            <a:lvl3pPr>
              <a:defRPr sz="2400">
                <a:solidFill>
                  <a:schemeClr val="tx1"/>
                </a:solidFill>
                <a:latin typeface="Comic Sans MS" pitchFamily="66" charset="0"/>
              </a:defRPr>
            </a:lvl3pPr>
            <a:lvl4pPr>
              <a:defRPr sz="2400">
                <a:solidFill>
                  <a:schemeClr val="tx1"/>
                </a:solidFill>
                <a:latin typeface="Comic Sans MS" pitchFamily="66" charset="0"/>
              </a:defRPr>
            </a:lvl4pPr>
            <a:lvl5pPr>
              <a:defRPr sz="2400">
                <a:solidFill>
                  <a:schemeClr val="tx1"/>
                </a:solidFill>
                <a:latin typeface="Comic Sans MS" pitchFamily="66" charset="0"/>
              </a:defRPr>
            </a:lvl5pPr>
            <a:lvl6pPr eaLnBrk="0" fontAlgn="base" hangingPunct="0">
              <a:spcBef>
                <a:spcPct val="0"/>
              </a:spcBef>
              <a:spcAft>
                <a:spcPct val="0"/>
              </a:spcAft>
              <a:defRPr sz="2400">
                <a:solidFill>
                  <a:schemeClr val="tx1"/>
                </a:solidFill>
                <a:latin typeface="Comic Sans MS" pitchFamily="66" charset="0"/>
              </a:defRPr>
            </a:lvl6pPr>
            <a:lvl7pPr eaLnBrk="0" fontAlgn="base" hangingPunct="0">
              <a:spcBef>
                <a:spcPct val="0"/>
              </a:spcBef>
              <a:spcAft>
                <a:spcPct val="0"/>
              </a:spcAft>
              <a:defRPr sz="2400">
                <a:solidFill>
                  <a:schemeClr val="tx1"/>
                </a:solidFill>
                <a:latin typeface="Comic Sans MS" pitchFamily="66" charset="0"/>
              </a:defRPr>
            </a:lvl7pPr>
            <a:lvl8pPr eaLnBrk="0" fontAlgn="base" hangingPunct="0">
              <a:spcBef>
                <a:spcPct val="0"/>
              </a:spcBef>
              <a:spcAft>
                <a:spcPct val="0"/>
              </a:spcAft>
              <a:defRPr sz="2400">
                <a:solidFill>
                  <a:schemeClr val="tx1"/>
                </a:solidFill>
                <a:latin typeface="Comic Sans MS" pitchFamily="66" charset="0"/>
              </a:defRPr>
            </a:lvl8pPr>
            <a:lvl9pPr eaLnBrk="0" fontAlgn="base" hangingPunct="0">
              <a:spcBef>
                <a:spcPct val="0"/>
              </a:spcBef>
              <a:spcAft>
                <a:spcPct val="0"/>
              </a:spcAft>
              <a:defRPr sz="2400">
                <a:solidFill>
                  <a:schemeClr val="tx1"/>
                </a:solidFill>
                <a:latin typeface="Comic Sans MS" pitchFamily="66" charset="0"/>
              </a:defRPr>
            </a:lvl9pPr>
          </a:lstStyle>
          <a:p>
            <a:r>
              <a:rPr lang="en-US" altLang="en-US" sz="1800" dirty="0"/>
              <a:t>The amplified signal is analyzed using a time-to-digital-converter (</a:t>
            </a:r>
            <a:r>
              <a:rPr lang="en-US" altLang="en-US" sz="1800" b="1" dirty="0"/>
              <a:t>TDC</a:t>
            </a:r>
            <a:r>
              <a:rPr lang="en-US" altLang="en-US" sz="1800" dirty="0"/>
              <a:t>) and a multichannel-analyzer (</a:t>
            </a:r>
            <a:r>
              <a:rPr lang="en-US" altLang="en-US" sz="1800" b="1" dirty="0"/>
              <a:t>MCA</a:t>
            </a:r>
            <a:r>
              <a:rPr lang="en-US" altLang="en-US" sz="1800" dirty="0"/>
              <a:t>). To reduce the influence of the so-called “walk” and to reduce the background due to electronic noise the amplified detector signal is filtered by a </a:t>
            </a:r>
            <a:r>
              <a:rPr lang="en-US" altLang="en-US" sz="1800" b="1" dirty="0"/>
              <a:t>constant-fraction-discriminator (CFD)</a:t>
            </a:r>
            <a:r>
              <a:rPr lang="en-US" altLang="en-US" sz="1800" dirty="0"/>
              <a:t>.</a:t>
            </a:r>
          </a:p>
          <a:p>
            <a:endParaRPr lang="en-US" altLang="en-US" sz="1800" dirty="0"/>
          </a:p>
        </p:txBody>
      </p:sp>
      <p:pic>
        <p:nvPicPr>
          <p:cNvPr id="6686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24400"/>
            <a:ext cx="2286000" cy="213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86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4724400"/>
            <a:ext cx="1981200" cy="213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8682" name="Text Box 10"/>
          <p:cNvSpPr txBox="1">
            <a:spLocks noChangeArrowheads="1"/>
          </p:cNvSpPr>
          <p:nvPr/>
        </p:nvSpPr>
        <p:spPr bwMode="auto">
          <a:xfrm>
            <a:off x="4419600" y="6134100"/>
            <a:ext cx="523875" cy="30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342900" indent="-342900">
              <a:defRPr sz="2400">
                <a:solidFill>
                  <a:schemeClr val="tx1"/>
                </a:solidFill>
                <a:latin typeface="Comic Sans MS" pitchFamily="66" charset="0"/>
              </a:defRPr>
            </a:lvl1pPr>
            <a:lvl2pPr>
              <a:defRPr sz="2400">
                <a:solidFill>
                  <a:schemeClr val="tx1"/>
                </a:solidFill>
                <a:latin typeface="Comic Sans MS" pitchFamily="66" charset="0"/>
              </a:defRPr>
            </a:lvl2pPr>
            <a:lvl3pPr>
              <a:defRPr sz="2400">
                <a:solidFill>
                  <a:schemeClr val="tx1"/>
                </a:solidFill>
                <a:latin typeface="Comic Sans MS" pitchFamily="66" charset="0"/>
              </a:defRPr>
            </a:lvl3pPr>
            <a:lvl4pPr>
              <a:defRPr sz="2400">
                <a:solidFill>
                  <a:schemeClr val="tx1"/>
                </a:solidFill>
                <a:latin typeface="Comic Sans MS" pitchFamily="66" charset="0"/>
              </a:defRPr>
            </a:lvl4pPr>
            <a:lvl5pPr>
              <a:defRPr sz="2400">
                <a:solidFill>
                  <a:schemeClr val="tx1"/>
                </a:solidFill>
                <a:latin typeface="Comic Sans MS" pitchFamily="66" charset="0"/>
              </a:defRPr>
            </a:lvl5pPr>
            <a:lvl6pPr eaLnBrk="0" fontAlgn="base" hangingPunct="0">
              <a:spcBef>
                <a:spcPct val="0"/>
              </a:spcBef>
              <a:spcAft>
                <a:spcPct val="0"/>
              </a:spcAft>
              <a:defRPr sz="2400">
                <a:solidFill>
                  <a:schemeClr val="tx1"/>
                </a:solidFill>
                <a:latin typeface="Comic Sans MS" pitchFamily="66" charset="0"/>
              </a:defRPr>
            </a:lvl6pPr>
            <a:lvl7pPr eaLnBrk="0" fontAlgn="base" hangingPunct="0">
              <a:spcBef>
                <a:spcPct val="0"/>
              </a:spcBef>
              <a:spcAft>
                <a:spcPct val="0"/>
              </a:spcAft>
              <a:defRPr sz="2400">
                <a:solidFill>
                  <a:schemeClr val="tx1"/>
                </a:solidFill>
                <a:latin typeface="Comic Sans MS" pitchFamily="66" charset="0"/>
              </a:defRPr>
            </a:lvl7pPr>
            <a:lvl8pPr eaLnBrk="0" fontAlgn="base" hangingPunct="0">
              <a:spcBef>
                <a:spcPct val="0"/>
              </a:spcBef>
              <a:spcAft>
                <a:spcPct val="0"/>
              </a:spcAft>
              <a:defRPr sz="2400">
                <a:solidFill>
                  <a:schemeClr val="tx1"/>
                </a:solidFill>
                <a:latin typeface="Comic Sans MS" pitchFamily="66" charset="0"/>
              </a:defRPr>
            </a:lvl8pPr>
            <a:lvl9pPr eaLnBrk="0" fontAlgn="base" hangingPunct="0">
              <a:spcBef>
                <a:spcPct val="0"/>
              </a:spcBef>
              <a:spcAft>
                <a:spcPct val="0"/>
              </a:spcAft>
              <a:defRPr sz="2400">
                <a:solidFill>
                  <a:schemeClr val="tx1"/>
                </a:solidFill>
                <a:latin typeface="Comic Sans MS" pitchFamily="66" charset="0"/>
              </a:defRPr>
            </a:lvl9pPr>
          </a:lstStyle>
          <a:p>
            <a:r>
              <a:rPr lang="en-US" altLang="en-US" sz="1400" dirty="0"/>
              <a:t>CFD</a:t>
            </a:r>
          </a:p>
        </p:txBody>
      </p:sp>
      <p:sp>
        <p:nvSpPr>
          <p:cNvPr id="668683" name="Line 11"/>
          <p:cNvSpPr>
            <a:spLocks noChangeShapeType="1"/>
          </p:cNvSpPr>
          <p:nvPr/>
        </p:nvSpPr>
        <p:spPr bwMode="auto">
          <a:xfrm flipH="1" flipV="1">
            <a:off x="3809998" y="5867400"/>
            <a:ext cx="609601" cy="266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en-US"/>
          </a:p>
        </p:txBody>
      </p:sp>
      <p:sp>
        <p:nvSpPr>
          <p:cNvPr id="668684" name="Text Box 12"/>
          <p:cNvSpPr txBox="1">
            <a:spLocks noChangeArrowheads="1"/>
          </p:cNvSpPr>
          <p:nvPr/>
        </p:nvSpPr>
        <p:spPr bwMode="auto">
          <a:xfrm>
            <a:off x="3733800" y="0"/>
            <a:ext cx="1439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342900" indent="-342900">
              <a:defRPr sz="2400">
                <a:solidFill>
                  <a:schemeClr val="tx1"/>
                </a:solidFill>
                <a:latin typeface="Comic Sans MS" pitchFamily="66" charset="0"/>
              </a:defRPr>
            </a:lvl1pPr>
            <a:lvl2pPr>
              <a:defRPr sz="2400">
                <a:solidFill>
                  <a:schemeClr val="tx1"/>
                </a:solidFill>
                <a:latin typeface="Comic Sans MS" pitchFamily="66" charset="0"/>
              </a:defRPr>
            </a:lvl2pPr>
            <a:lvl3pPr>
              <a:defRPr sz="2400">
                <a:solidFill>
                  <a:schemeClr val="tx1"/>
                </a:solidFill>
                <a:latin typeface="Comic Sans MS" pitchFamily="66" charset="0"/>
              </a:defRPr>
            </a:lvl3pPr>
            <a:lvl4pPr>
              <a:defRPr sz="2400">
                <a:solidFill>
                  <a:schemeClr val="tx1"/>
                </a:solidFill>
                <a:latin typeface="Comic Sans MS" pitchFamily="66" charset="0"/>
              </a:defRPr>
            </a:lvl4pPr>
            <a:lvl5pPr>
              <a:defRPr sz="2400">
                <a:solidFill>
                  <a:schemeClr val="tx1"/>
                </a:solidFill>
                <a:latin typeface="Comic Sans MS" pitchFamily="66" charset="0"/>
              </a:defRPr>
            </a:lvl5pPr>
            <a:lvl6pPr eaLnBrk="0" fontAlgn="base" hangingPunct="0">
              <a:spcBef>
                <a:spcPct val="0"/>
              </a:spcBef>
              <a:spcAft>
                <a:spcPct val="0"/>
              </a:spcAft>
              <a:defRPr sz="2400">
                <a:solidFill>
                  <a:schemeClr val="tx1"/>
                </a:solidFill>
                <a:latin typeface="Comic Sans MS" pitchFamily="66" charset="0"/>
              </a:defRPr>
            </a:lvl6pPr>
            <a:lvl7pPr eaLnBrk="0" fontAlgn="base" hangingPunct="0">
              <a:spcBef>
                <a:spcPct val="0"/>
              </a:spcBef>
              <a:spcAft>
                <a:spcPct val="0"/>
              </a:spcAft>
              <a:defRPr sz="2400">
                <a:solidFill>
                  <a:schemeClr val="tx1"/>
                </a:solidFill>
                <a:latin typeface="Comic Sans MS" pitchFamily="66" charset="0"/>
              </a:defRPr>
            </a:lvl7pPr>
            <a:lvl8pPr eaLnBrk="0" fontAlgn="base" hangingPunct="0">
              <a:spcBef>
                <a:spcPct val="0"/>
              </a:spcBef>
              <a:spcAft>
                <a:spcPct val="0"/>
              </a:spcAft>
              <a:defRPr sz="2400">
                <a:solidFill>
                  <a:schemeClr val="tx1"/>
                </a:solidFill>
                <a:latin typeface="Comic Sans MS" pitchFamily="66" charset="0"/>
              </a:defRPr>
            </a:lvl8pPr>
            <a:lvl9pPr eaLnBrk="0" fontAlgn="base" hangingPunct="0">
              <a:spcBef>
                <a:spcPct val="0"/>
              </a:spcBef>
              <a:spcAft>
                <a:spcPct val="0"/>
              </a:spcAft>
              <a:defRPr sz="2400">
                <a:solidFill>
                  <a:schemeClr val="tx1"/>
                </a:solidFill>
                <a:latin typeface="Comic Sans MS" pitchFamily="66" charset="0"/>
              </a:defRPr>
            </a:lvl9pPr>
          </a:lstStyle>
          <a:p>
            <a:r>
              <a:rPr lang="en-US" altLang="en-US" sz="3200"/>
              <a:t>TCSPC</a:t>
            </a:r>
          </a:p>
        </p:txBody>
      </p:sp>
    </p:spTree>
    <p:extLst>
      <p:ext uri="{BB962C8B-B14F-4D97-AF65-F5344CB8AC3E}">
        <p14:creationId xmlns:p14="http://schemas.microsoft.com/office/powerpoint/2010/main" val="19733545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5" name="Text Box 5"/>
          <p:cNvSpPr txBox="1">
            <a:spLocks noChangeArrowheads="1"/>
          </p:cNvSpPr>
          <p:nvPr/>
        </p:nvSpPr>
        <p:spPr bwMode="auto">
          <a:xfrm>
            <a:off x="242888" y="762000"/>
            <a:ext cx="8596312"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indent="12700">
              <a:defRPr sz="2400">
                <a:solidFill>
                  <a:schemeClr val="tx1"/>
                </a:solidFill>
                <a:latin typeface="Comic Sans MS" pitchFamily="66" charset="0"/>
              </a:defRPr>
            </a:lvl1pPr>
            <a:lvl2pPr marL="547688">
              <a:defRPr sz="2400">
                <a:solidFill>
                  <a:schemeClr val="tx1"/>
                </a:solidFill>
                <a:latin typeface="Comic Sans MS" pitchFamily="66" charset="0"/>
              </a:defRPr>
            </a:lvl2pPr>
            <a:lvl3pPr>
              <a:defRPr sz="2400">
                <a:solidFill>
                  <a:schemeClr val="tx1"/>
                </a:solidFill>
                <a:latin typeface="Comic Sans MS" pitchFamily="66" charset="0"/>
              </a:defRPr>
            </a:lvl3pPr>
            <a:lvl4pPr>
              <a:defRPr sz="2400">
                <a:solidFill>
                  <a:schemeClr val="tx1"/>
                </a:solidFill>
                <a:latin typeface="Comic Sans MS" pitchFamily="66" charset="0"/>
              </a:defRPr>
            </a:lvl4pPr>
            <a:lvl5pPr>
              <a:defRPr sz="2400">
                <a:solidFill>
                  <a:schemeClr val="tx1"/>
                </a:solidFill>
                <a:latin typeface="Comic Sans MS" pitchFamily="66" charset="0"/>
              </a:defRPr>
            </a:lvl5pPr>
            <a:lvl6pPr eaLnBrk="0" fontAlgn="base" hangingPunct="0">
              <a:spcBef>
                <a:spcPct val="0"/>
              </a:spcBef>
              <a:spcAft>
                <a:spcPct val="0"/>
              </a:spcAft>
              <a:defRPr sz="2400">
                <a:solidFill>
                  <a:schemeClr val="tx1"/>
                </a:solidFill>
                <a:latin typeface="Comic Sans MS" pitchFamily="66" charset="0"/>
              </a:defRPr>
            </a:lvl6pPr>
            <a:lvl7pPr eaLnBrk="0" fontAlgn="base" hangingPunct="0">
              <a:spcBef>
                <a:spcPct val="0"/>
              </a:spcBef>
              <a:spcAft>
                <a:spcPct val="0"/>
              </a:spcAft>
              <a:defRPr sz="2400">
                <a:solidFill>
                  <a:schemeClr val="tx1"/>
                </a:solidFill>
                <a:latin typeface="Comic Sans MS" pitchFamily="66" charset="0"/>
              </a:defRPr>
            </a:lvl7pPr>
            <a:lvl8pPr eaLnBrk="0" fontAlgn="base" hangingPunct="0">
              <a:spcBef>
                <a:spcPct val="0"/>
              </a:spcBef>
              <a:spcAft>
                <a:spcPct val="0"/>
              </a:spcAft>
              <a:defRPr sz="2400">
                <a:solidFill>
                  <a:schemeClr val="tx1"/>
                </a:solidFill>
                <a:latin typeface="Comic Sans MS" pitchFamily="66" charset="0"/>
              </a:defRPr>
            </a:lvl8pPr>
            <a:lvl9pPr eaLnBrk="0" fontAlgn="base" hangingPunct="0">
              <a:spcBef>
                <a:spcPct val="0"/>
              </a:spcBef>
              <a:spcAft>
                <a:spcPct val="0"/>
              </a:spcAft>
              <a:defRPr sz="2400">
                <a:solidFill>
                  <a:schemeClr val="tx1"/>
                </a:solidFill>
                <a:latin typeface="Comic Sans MS" pitchFamily="66" charset="0"/>
              </a:defRPr>
            </a:lvl9pPr>
          </a:lstStyle>
          <a:p>
            <a:r>
              <a:rPr lang="en-US" altLang="en-US" sz="1800"/>
              <a:t>The TDC-board offers 4096 channels with minimum width below </a:t>
            </a:r>
            <a:r>
              <a:rPr lang="en-US" altLang="en-US" sz="1800" b="1"/>
              <a:t>40 ps</a:t>
            </a:r>
            <a:r>
              <a:rPr lang="en-US" altLang="en-US" sz="1800"/>
              <a:t> and can work at </a:t>
            </a:r>
            <a:r>
              <a:rPr lang="en-US" altLang="en-US" sz="1800" b="1"/>
              <a:t>count rates up to 3 MHz</a:t>
            </a:r>
            <a:r>
              <a:rPr lang="en-US" altLang="en-US" sz="1800"/>
              <a:t> (300 ns recovery time).</a:t>
            </a:r>
          </a:p>
          <a:p>
            <a:r>
              <a:rPr lang="en-US" altLang="en-US" sz="1800"/>
              <a:t>To measure a histogram not affected by recovery-time and pile-up effects, the detector count rate should be limited to below 1.5% of the sync rate. </a:t>
            </a:r>
          </a:p>
          <a:p>
            <a:endParaRPr lang="en-US" altLang="en-US" sz="1800"/>
          </a:p>
          <a:p>
            <a:r>
              <a:rPr lang="en-US" altLang="en-US" sz="1800"/>
              <a:t>Bunch distance = 10 MHz, count rate = 10 kHz, expected dynamic range: 10</a:t>
            </a:r>
            <a:r>
              <a:rPr lang="en-US" altLang="en-US" sz="1800" b="1" baseline="30000"/>
              <a:t>7</a:t>
            </a:r>
          </a:p>
          <a:p>
            <a:r>
              <a:rPr lang="en-US" altLang="en-US" sz="1800"/>
              <a:t>=&gt; time to resolve 1/10</a:t>
            </a:r>
            <a:r>
              <a:rPr lang="en-US" altLang="en-US" sz="1800" b="1" baseline="30000"/>
              <a:t>7</a:t>
            </a:r>
            <a:r>
              <a:rPr lang="en-US" altLang="en-US" sz="1800"/>
              <a:t> = 100 sec, with better statistic =&gt; 1000 s </a:t>
            </a:r>
            <a:r>
              <a:rPr lang="en-US" altLang="en-US" sz="1800" b="1" u="sng"/>
              <a:t>≈ 16 min!!!!</a:t>
            </a:r>
          </a:p>
          <a:p>
            <a:endParaRPr lang="en-US" altLang="en-US" sz="1800"/>
          </a:p>
          <a:p>
            <a:endParaRPr lang="en-US" altLang="en-US" sz="1800"/>
          </a:p>
        </p:txBody>
      </p:sp>
      <p:sp>
        <p:nvSpPr>
          <p:cNvPr id="742406" name="Text Box 6"/>
          <p:cNvSpPr txBox="1">
            <a:spLocks noChangeArrowheads="1"/>
          </p:cNvSpPr>
          <p:nvPr/>
        </p:nvSpPr>
        <p:spPr bwMode="auto">
          <a:xfrm>
            <a:off x="3733800" y="0"/>
            <a:ext cx="1439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342900" indent="-342900">
              <a:defRPr sz="2400">
                <a:solidFill>
                  <a:schemeClr val="tx1"/>
                </a:solidFill>
                <a:latin typeface="Comic Sans MS" pitchFamily="66" charset="0"/>
              </a:defRPr>
            </a:lvl1pPr>
            <a:lvl2pPr>
              <a:defRPr sz="2400">
                <a:solidFill>
                  <a:schemeClr val="tx1"/>
                </a:solidFill>
                <a:latin typeface="Comic Sans MS" pitchFamily="66" charset="0"/>
              </a:defRPr>
            </a:lvl2pPr>
            <a:lvl3pPr>
              <a:defRPr sz="2400">
                <a:solidFill>
                  <a:schemeClr val="tx1"/>
                </a:solidFill>
                <a:latin typeface="Comic Sans MS" pitchFamily="66" charset="0"/>
              </a:defRPr>
            </a:lvl3pPr>
            <a:lvl4pPr>
              <a:defRPr sz="2400">
                <a:solidFill>
                  <a:schemeClr val="tx1"/>
                </a:solidFill>
                <a:latin typeface="Comic Sans MS" pitchFamily="66" charset="0"/>
              </a:defRPr>
            </a:lvl4pPr>
            <a:lvl5pPr>
              <a:defRPr sz="2400">
                <a:solidFill>
                  <a:schemeClr val="tx1"/>
                </a:solidFill>
                <a:latin typeface="Comic Sans MS" pitchFamily="66" charset="0"/>
              </a:defRPr>
            </a:lvl5pPr>
            <a:lvl6pPr eaLnBrk="0" fontAlgn="base" hangingPunct="0">
              <a:spcBef>
                <a:spcPct val="0"/>
              </a:spcBef>
              <a:spcAft>
                <a:spcPct val="0"/>
              </a:spcAft>
              <a:defRPr sz="2400">
                <a:solidFill>
                  <a:schemeClr val="tx1"/>
                </a:solidFill>
                <a:latin typeface="Comic Sans MS" pitchFamily="66" charset="0"/>
              </a:defRPr>
            </a:lvl6pPr>
            <a:lvl7pPr eaLnBrk="0" fontAlgn="base" hangingPunct="0">
              <a:spcBef>
                <a:spcPct val="0"/>
              </a:spcBef>
              <a:spcAft>
                <a:spcPct val="0"/>
              </a:spcAft>
              <a:defRPr sz="2400">
                <a:solidFill>
                  <a:schemeClr val="tx1"/>
                </a:solidFill>
                <a:latin typeface="Comic Sans MS" pitchFamily="66" charset="0"/>
              </a:defRPr>
            </a:lvl7pPr>
            <a:lvl8pPr eaLnBrk="0" fontAlgn="base" hangingPunct="0">
              <a:spcBef>
                <a:spcPct val="0"/>
              </a:spcBef>
              <a:spcAft>
                <a:spcPct val="0"/>
              </a:spcAft>
              <a:defRPr sz="2400">
                <a:solidFill>
                  <a:schemeClr val="tx1"/>
                </a:solidFill>
                <a:latin typeface="Comic Sans MS" pitchFamily="66" charset="0"/>
              </a:defRPr>
            </a:lvl8pPr>
            <a:lvl9pPr eaLnBrk="0" fontAlgn="base" hangingPunct="0">
              <a:spcBef>
                <a:spcPct val="0"/>
              </a:spcBef>
              <a:spcAft>
                <a:spcPct val="0"/>
              </a:spcAft>
              <a:defRPr sz="2400">
                <a:solidFill>
                  <a:schemeClr val="tx1"/>
                </a:solidFill>
                <a:latin typeface="Comic Sans MS" pitchFamily="66" charset="0"/>
              </a:defRPr>
            </a:lvl9pPr>
          </a:lstStyle>
          <a:p>
            <a:r>
              <a:rPr lang="en-US" altLang="en-US" sz="3200"/>
              <a:t>TCSPC</a:t>
            </a:r>
          </a:p>
        </p:txBody>
      </p:sp>
    </p:spTree>
    <p:extLst>
      <p:ext uri="{BB962C8B-B14F-4D97-AF65-F5344CB8AC3E}">
        <p14:creationId xmlns:p14="http://schemas.microsoft.com/office/powerpoint/2010/main" val="10828874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45343"/>
            <a:ext cx="571500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2774" name="Text Box 6"/>
          <p:cNvSpPr txBox="1">
            <a:spLocks noChangeArrowheads="1"/>
          </p:cNvSpPr>
          <p:nvPr/>
        </p:nvSpPr>
        <p:spPr bwMode="auto">
          <a:xfrm>
            <a:off x="3408363" y="1253300"/>
            <a:ext cx="2262456" cy="52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342900" indent="-342900">
              <a:defRPr sz="2400">
                <a:solidFill>
                  <a:schemeClr val="tx1"/>
                </a:solidFill>
                <a:latin typeface="Comic Sans MS" pitchFamily="66" charset="0"/>
              </a:defRPr>
            </a:lvl1pPr>
            <a:lvl2pPr>
              <a:defRPr sz="2400">
                <a:solidFill>
                  <a:schemeClr val="tx1"/>
                </a:solidFill>
                <a:latin typeface="Comic Sans MS" pitchFamily="66" charset="0"/>
              </a:defRPr>
            </a:lvl2pPr>
            <a:lvl3pPr>
              <a:defRPr sz="2400">
                <a:solidFill>
                  <a:schemeClr val="tx1"/>
                </a:solidFill>
                <a:latin typeface="Comic Sans MS" pitchFamily="66" charset="0"/>
              </a:defRPr>
            </a:lvl3pPr>
            <a:lvl4pPr>
              <a:defRPr sz="2400">
                <a:solidFill>
                  <a:schemeClr val="tx1"/>
                </a:solidFill>
                <a:latin typeface="Comic Sans MS" pitchFamily="66" charset="0"/>
              </a:defRPr>
            </a:lvl4pPr>
            <a:lvl5pPr>
              <a:defRPr sz="2400">
                <a:solidFill>
                  <a:schemeClr val="tx1"/>
                </a:solidFill>
                <a:latin typeface="Comic Sans MS" pitchFamily="66" charset="0"/>
              </a:defRPr>
            </a:lvl5pPr>
            <a:lvl6pPr eaLnBrk="0" fontAlgn="base" hangingPunct="0">
              <a:spcBef>
                <a:spcPct val="0"/>
              </a:spcBef>
              <a:spcAft>
                <a:spcPct val="0"/>
              </a:spcAft>
              <a:defRPr sz="2400">
                <a:solidFill>
                  <a:schemeClr val="tx1"/>
                </a:solidFill>
                <a:latin typeface="Comic Sans MS" pitchFamily="66" charset="0"/>
              </a:defRPr>
            </a:lvl6pPr>
            <a:lvl7pPr eaLnBrk="0" fontAlgn="base" hangingPunct="0">
              <a:spcBef>
                <a:spcPct val="0"/>
              </a:spcBef>
              <a:spcAft>
                <a:spcPct val="0"/>
              </a:spcAft>
              <a:defRPr sz="2400">
                <a:solidFill>
                  <a:schemeClr val="tx1"/>
                </a:solidFill>
                <a:latin typeface="Comic Sans MS" pitchFamily="66" charset="0"/>
              </a:defRPr>
            </a:lvl7pPr>
            <a:lvl8pPr eaLnBrk="0" fontAlgn="base" hangingPunct="0">
              <a:spcBef>
                <a:spcPct val="0"/>
              </a:spcBef>
              <a:spcAft>
                <a:spcPct val="0"/>
              </a:spcAft>
              <a:defRPr sz="2400">
                <a:solidFill>
                  <a:schemeClr val="tx1"/>
                </a:solidFill>
                <a:latin typeface="Comic Sans MS" pitchFamily="66" charset="0"/>
              </a:defRPr>
            </a:lvl8pPr>
            <a:lvl9pPr eaLnBrk="0" fontAlgn="base" hangingPunct="0">
              <a:spcBef>
                <a:spcPct val="0"/>
              </a:spcBef>
              <a:spcAft>
                <a:spcPct val="0"/>
              </a:spcAft>
              <a:defRPr sz="2400">
                <a:solidFill>
                  <a:schemeClr val="tx1"/>
                </a:solidFill>
                <a:latin typeface="Comic Sans MS" pitchFamily="66" charset="0"/>
              </a:defRPr>
            </a:lvl9pPr>
          </a:lstStyle>
          <a:p>
            <a:r>
              <a:rPr lang="en-US" altLang="en-US" sz="1400" dirty="0"/>
              <a:t>PETRA; </a:t>
            </a:r>
            <a:r>
              <a:rPr lang="en-US" altLang="en-US" sz="1400" dirty="0" smtClean="0"/>
              <a:t>500 MHz RF, </a:t>
            </a:r>
          </a:p>
          <a:p>
            <a:r>
              <a:rPr lang="en-US" altLang="en-US" sz="1400" dirty="0" smtClean="0"/>
              <a:t>detuned </a:t>
            </a:r>
            <a:r>
              <a:rPr lang="en-US" altLang="en-US" sz="1400" dirty="0"/>
              <a:t>injection energy</a:t>
            </a:r>
          </a:p>
        </p:txBody>
      </p:sp>
      <p:sp>
        <p:nvSpPr>
          <p:cNvPr id="672785" name="Text Box 17"/>
          <p:cNvSpPr txBox="1">
            <a:spLocks noChangeArrowheads="1"/>
          </p:cNvSpPr>
          <p:nvPr/>
        </p:nvSpPr>
        <p:spPr bwMode="auto">
          <a:xfrm>
            <a:off x="3733800" y="0"/>
            <a:ext cx="1439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342900" indent="-342900">
              <a:defRPr sz="2400">
                <a:solidFill>
                  <a:schemeClr val="tx1"/>
                </a:solidFill>
                <a:latin typeface="Comic Sans MS" pitchFamily="66" charset="0"/>
              </a:defRPr>
            </a:lvl1pPr>
            <a:lvl2pPr>
              <a:defRPr sz="2400">
                <a:solidFill>
                  <a:schemeClr val="tx1"/>
                </a:solidFill>
                <a:latin typeface="Comic Sans MS" pitchFamily="66" charset="0"/>
              </a:defRPr>
            </a:lvl2pPr>
            <a:lvl3pPr>
              <a:defRPr sz="2400">
                <a:solidFill>
                  <a:schemeClr val="tx1"/>
                </a:solidFill>
                <a:latin typeface="Comic Sans MS" pitchFamily="66" charset="0"/>
              </a:defRPr>
            </a:lvl3pPr>
            <a:lvl4pPr>
              <a:defRPr sz="2400">
                <a:solidFill>
                  <a:schemeClr val="tx1"/>
                </a:solidFill>
                <a:latin typeface="Comic Sans MS" pitchFamily="66" charset="0"/>
              </a:defRPr>
            </a:lvl4pPr>
            <a:lvl5pPr>
              <a:defRPr sz="2400">
                <a:solidFill>
                  <a:schemeClr val="tx1"/>
                </a:solidFill>
                <a:latin typeface="Comic Sans MS" pitchFamily="66" charset="0"/>
              </a:defRPr>
            </a:lvl5pPr>
            <a:lvl6pPr eaLnBrk="0" fontAlgn="base" hangingPunct="0">
              <a:spcBef>
                <a:spcPct val="0"/>
              </a:spcBef>
              <a:spcAft>
                <a:spcPct val="0"/>
              </a:spcAft>
              <a:defRPr sz="2400">
                <a:solidFill>
                  <a:schemeClr val="tx1"/>
                </a:solidFill>
                <a:latin typeface="Comic Sans MS" pitchFamily="66" charset="0"/>
              </a:defRPr>
            </a:lvl6pPr>
            <a:lvl7pPr eaLnBrk="0" fontAlgn="base" hangingPunct="0">
              <a:spcBef>
                <a:spcPct val="0"/>
              </a:spcBef>
              <a:spcAft>
                <a:spcPct val="0"/>
              </a:spcAft>
              <a:defRPr sz="2400">
                <a:solidFill>
                  <a:schemeClr val="tx1"/>
                </a:solidFill>
                <a:latin typeface="Comic Sans MS" pitchFamily="66" charset="0"/>
              </a:defRPr>
            </a:lvl7pPr>
            <a:lvl8pPr eaLnBrk="0" fontAlgn="base" hangingPunct="0">
              <a:spcBef>
                <a:spcPct val="0"/>
              </a:spcBef>
              <a:spcAft>
                <a:spcPct val="0"/>
              </a:spcAft>
              <a:defRPr sz="2400">
                <a:solidFill>
                  <a:schemeClr val="tx1"/>
                </a:solidFill>
                <a:latin typeface="Comic Sans MS" pitchFamily="66" charset="0"/>
              </a:defRPr>
            </a:lvl8pPr>
            <a:lvl9pPr eaLnBrk="0" fontAlgn="base" hangingPunct="0">
              <a:spcBef>
                <a:spcPct val="0"/>
              </a:spcBef>
              <a:spcAft>
                <a:spcPct val="0"/>
              </a:spcAft>
              <a:defRPr sz="2400">
                <a:solidFill>
                  <a:schemeClr val="tx1"/>
                </a:solidFill>
                <a:latin typeface="Comic Sans MS" pitchFamily="66" charset="0"/>
              </a:defRPr>
            </a:lvl9pPr>
          </a:lstStyle>
          <a:p>
            <a:r>
              <a:rPr lang="en-US" altLang="en-US" sz="3200"/>
              <a:t>TCSPC</a:t>
            </a:r>
          </a:p>
        </p:txBody>
      </p:sp>
      <p:pic>
        <p:nvPicPr>
          <p:cNvPr id="563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369" y="3521868"/>
            <a:ext cx="4913015" cy="3238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2705" y="3512074"/>
            <a:ext cx="4964993" cy="3248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99490" y="4653170"/>
            <a:ext cx="8387232" cy="338554"/>
          </a:xfrm>
          <a:prstGeom prst="rect">
            <a:avLst/>
          </a:prstGeom>
          <a:noFill/>
        </p:spPr>
        <p:txBody>
          <a:bodyPr wrap="none" rtlCol="0">
            <a:spAutoFit/>
          </a:bodyPr>
          <a:lstStyle/>
          <a:p>
            <a:r>
              <a:rPr lang="en-US" dirty="0" smtClean="0"/>
              <a:t>w/o                                                                                     with clearing by tune excitation</a:t>
            </a:r>
            <a:endParaRPr lang="de-DE" dirty="0"/>
          </a:p>
        </p:txBody>
      </p:sp>
    </p:spTree>
    <p:extLst>
      <p:ext uri="{BB962C8B-B14F-4D97-AF65-F5344CB8AC3E}">
        <p14:creationId xmlns:p14="http://schemas.microsoft.com/office/powerpoint/2010/main" val="402958512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37957" y="0"/>
            <a:ext cx="9181957" cy="68580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7072313" y="1042988"/>
            <a:ext cx="1870075" cy="1833563"/>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87866" y="6392070"/>
            <a:ext cx="2445401" cy="305582"/>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1400" dirty="0">
                <a:solidFill>
                  <a:schemeClr val="bg1"/>
                </a:solidFill>
              </a:rPr>
              <a:t>courtesy R. Jones-CERN</a:t>
            </a:r>
            <a:endParaRPr kumimoji="0" lang="de-DE" sz="1400" b="0" i="0" u="none" strike="noStrike" cap="none" normalizeH="0" baseline="0" dirty="0" smtClean="0">
              <a:ln>
                <a:noFill/>
              </a:ln>
              <a:solidFill>
                <a:schemeClr val="bg1"/>
              </a:solidFill>
              <a:effectLst/>
            </a:endParaRPr>
          </a:p>
        </p:txBody>
      </p:sp>
      <p:sp>
        <p:nvSpPr>
          <p:cNvPr id="209110" name="Freeform 214"/>
          <p:cNvSpPr>
            <a:spLocks/>
          </p:cNvSpPr>
          <p:nvPr/>
        </p:nvSpPr>
        <p:spPr bwMode="auto">
          <a:xfrm>
            <a:off x="7081838" y="1014413"/>
            <a:ext cx="1762125" cy="1658937"/>
          </a:xfrm>
          <a:custGeom>
            <a:avLst/>
            <a:gdLst>
              <a:gd name="T0" fmla="*/ 0 w 1110"/>
              <a:gd name="T1" fmla="*/ 564 h 1045"/>
              <a:gd name="T2" fmla="*/ 213 w 1110"/>
              <a:gd name="T3" fmla="*/ 549 h 1045"/>
              <a:gd name="T4" fmla="*/ 393 w 1110"/>
              <a:gd name="T5" fmla="*/ 66 h 1045"/>
              <a:gd name="T6" fmla="*/ 546 w 1110"/>
              <a:gd name="T7" fmla="*/ 942 h 1045"/>
              <a:gd name="T8" fmla="*/ 714 w 1110"/>
              <a:gd name="T9" fmla="*/ 687 h 1045"/>
              <a:gd name="T10" fmla="*/ 828 w 1110"/>
              <a:gd name="T11" fmla="*/ 606 h 1045"/>
              <a:gd name="T12" fmla="*/ 1110 w 1110"/>
              <a:gd name="T13" fmla="*/ 567 h 1045"/>
              <a:gd name="T14" fmla="*/ 0 60000 65536"/>
              <a:gd name="T15" fmla="*/ 0 60000 65536"/>
              <a:gd name="T16" fmla="*/ 0 60000 65536"/>
              <a:gd name="T17" fmla="*/ 0 60000 65536"/>
              <a:gd name="T18" fmla="*/ 0 60000 65536"/>
              <a:gd name="T19" fmla="*/ 0 60000 65536"/>
              <a:gd name="T20" fmla="*/ 0 60000 65536"/>
              <a:gd name="T21" fmla="*/ 0 w 1110"/>
              <a:gd name="T22" fmla="*/ 0 h 1045"/>
              <a:gd name="T23" fmla="*/ 1110 w 1110"/>
              <a:gd name="T24" fmla="*/ 1045 h 10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0" h="1045">
                <a:moveTo>
                  <a:pt x="0" y="564"/>
                </a:moveTo>
                <a:cubicBezTo>
                  <a:pt x="87" y="561"/>
                  <a:pt x="120" y="573"/>
                  <a:pt x="213" y="549"/>
                </a:cubicBezTo>
                <a:cubicBezTo>
                  <a:pt x="306" y="525"/>
                  <a:pt x="337" y="0"/>
                  <a:pt x="393" y="66"/>
                </a:cubicBezTo>
                <a:cubicBezTo>
                  <a:pt x="449" y="132"/>
                  <a:pt x="493" y="839"/>
                  <a:pt x="546" y="942"/>
                </a:cubicBezTo>
                <a:cubicBezTo>
                  <a:pt x="599" y="1045"/>
                  <a:pt x="667" y="743"/>
                  <a:pt x="714" y="687"/>
                </a:cubicBezTo>
                <a:cubicBezTo>
                  <a:pt x="761" y="631"/>
                  <a:pt x="762" y="626"/>
                  <a:pt x="828" y="606"/>
                </a:cubicBezTo>
                <a:cubicBezTo>
                  <a:pt x="894" y="586"/>
                  <a:pt x="1056" y="577"/>
                  <a:pt x="1110" y="567"/>
                </a:cubicBezTo>
              </a:path>
            </a:pathLst>
          </a:custGeom>
          <a:noFill/>
          <a:ln w="19050">
            <a:solidFill>
              <a:srgbClr val="00FFFF"/>
            </a:solidFill>
            <a:round/>
            <a:headEnd/>
            <a:tailEnd/>
          </a:ln>
        </p:spPr>
        <p:txBody>
          <a:bodyPr wrap="none" anchor="ctr"/>
          <a:lstStyle/>
          <a:p>
            <a:endParaRPr lang="en-US">
              <a:solidFill>
                <a:srgbClr val="FFFFFF"/>
              </a:solidFill>
            </a:endParaRPr>
          </a:p>
        </p:txBody>
      </p:sp>
      <p:sp>
        <p:nvSpPr>
          <p:cNvPr id="421" name="Freeform 214"/>
          <p:cNvSpPr>
            <a:spLocks/>
          </p:cNvSpPr>
          <p:nvPr/>
        </p:nvSpPr>
        <p:spPr bwMode="auto">
          <a:xfrm>
            <a:off x="7088188" y="1659732"/>
            <a:ext cx="1762125" cy="493712"/>
          </a:xfrm>
          <a:custGeom>
            <a:avLst/>
            <a:gdLst>
              <a:gd name="T0" fmla="*/ 0 w 1110"/>
              <a:gd name="T1" fmla="*/ 564 h 1045"/>
              <a:gd name="T2" fmla="*/ 213 w 1110"/>
              <a:gd name="T3" fmla="*/ 549 h 1045"/>
              <a:gd name="T4" fmla="*/ 393 w 1110"/>
              <a:gd name="T5" fmla="*/ 66 h 1045"/>
              <a:gd name="T6" fmla="*/ 546 w 1110"/>
              <a:gd name="T7" fmla="*/ 942 h 1045"/>
              <a:gd name="T8" fmla="*/ 714 w 1110"/>
              <a:gd name="T9" fmla="*/ 687 h 1045"/>
              <a:gd name="T10" fmla="*/ 828 w 1110"/>
              <a:gd name="T11" fmla="*/ 606 h 1045"/>
              <a:gd name="T12" fmla="*/ 1110 w 1110"/>
              <a:gd name="T13" fmla="*/ 567 h 1045"/>
              <a:gd name="T14" fmla="*/ 0 60000 65536"/>
              <a:gd name="T15" fmla="*/ 0 60000 65536"/>
              <a:gd name="T16" fmla="*/ 0 60000 65536"/>
              <a:gd name="T17" fmla="*/ 0 60000 65536"/>
              <a:gd name="T18" fmla="*/ 0 60000 65536"/>
              <a:gd name="T19" fmla="*/ 0 60000 65536"/>
              <a:gd name="T20" fmla="*/ 0 60000 65536"/>
              <a:gd name="T21" fmla="*/ 0 w 1110"/>
              <a:gd name="T22" fmla="*/ 0 h 1045"/>
              <a:gd name="T23" fmla="*/ 1110 w 1110"/>
              <a:gd name="T24" fmla="*/ 1045 h 10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0" h="1045">
                <a:moveTo>
                  <a:pt x="0" y="564"/>
                </a:moveTo>
                <a:cubicBezTo>
                  <a:pt x="87" y="561"/>
                  <a:pt x="120" y="573"/>
                  <a:pt x="213" y="549"/>
                </a:cubicBezTo>
                <a:cubicBezTo>
                  <a:pt x="306" y="525"/>
                  <a:pt x="337" y="0"/>
                  <a:pt x="393" y="66"/>
                </a:cubicBezTo>
                <a:cubicBezTo>
                  <a:pt x="449" y="132"/>
                  <a:pt x="493" y="839"/>
                  <a:pt x="546" y="942"/>
                </a:cubicBezTo>
                <a:cubicBezTo>
                  <a:pt x="599" y="1045"/>
                  <a:pt x="667" y="743"/>
                  <a:pt x="714" y="687"/>
                </a:cubicBezTo>
                <a:cubicBezTo>
                  <a:pt x="761" y="631"/>
                  <a:pt x="762" y="626"/>
                  <a:pt x="828" y="606"/>
                </a:cubicBezTo>
                <a:cubicBezTo>
                  <a:pt x="894" y="586"/>
                  <a:pt x="1056" y="577"/>
                  <a:pt x="1110" y="567"/>
                </a:cubicBezTo>
              </a:path>
            </a:pathLst>
          </a:custGeom>
          <a:noFill/>
          <a:ln w="19050">
            <a:solidFill>
              <a:srgbClr val="FFC000"/>
            </a:solidFill>
            <a:round/>
            <a:headEnd/>
            <a:tailEnd/>
          </a:ln>
        </p:spPr>
        <p:txBody>
          <a:bodyPr wrap="none" anchor="ctr"/>
          <a:lstStyle/>
          <a:p>
            <a:endParaRPr lang="en-US">
              <a:solidFill>
                <a:srgbClr val="FFFFFF"/>
              </a:solidFill>
            </a:endParaRPr>
          </a:p>
        </p:txBody>
      </p:sp>
      <p:sp>
        <p:nvSpPr>
          <p:cNvPr id="209111" name="Freeform 215"/>
          <p:cNvSpPr>
            <a:spLocks/>
          </p:cNvSpPr>
          <p:nvPr/>
        </p:nvSpPr>
        <p:spPr bwMode="auto">
          <a:xfrm>
            <a:off x="7843838" y="1915214"/>
            <a:ext cx="1006475" cy="668337"/>
          </a:xfrm>
          <a:custGeom>
            <a:avLst/>
            <a:gdLst>
              <a:gd name="T0" fmla="*/ 0 w 634"/>
              <a:gd name="T1" fmla="*/ 2 h 421"/>
              <a:gd name="T2" fmla="*/ 84 w 634"/>
              <a:gd name="T3" fmla="*/ 401 h 421"/>
              <a:gd name="T4" fmla="*/ 238 w 634"/>
              <a:gd name="T5" fmla="*/ 120 h 421"/>
              <a:gd name="T6" fmla="*/ 352 w 634"/>
              <a:gd name="T7" fmla="*/ 39 h 421"/>
              <a:gd name="T8" fmla="*/ 634 w 634"/>
              <a:gd name="T9" fmla="*/ 0 h 421"/>
              <a:gd name="T10" fmla="*/ 0 60000 65536"/>
              <a:gd name="T11" fmla="*/ 0 60000 65536"/>
              <a:gd name="T12" fmla="*/ 0 60000 65536"/>
              <a:gd name="T13" fmla="*/ 0 60000 65536"/>
              <a:gd name="T14" fmla="*/ 0 60000 65536"/>
              <a:gd name="T15" fmla="*/ 0 w 634"/>
              <a:gd name="T16" fmla="*/ 0 h 421"/>
              <a:gd name="T17" fmla="*/ 634 w 634"/>
              <a:gd name="T18" fmla="*/ 421 h 421"/>
            </a:gdLst>
            <a:ahLst/>
            <a:cxnLst>
              <a:cxn ang="T10">
                <a:pos x="T0" y="T1"/>
              </a:cxn>
              <a:cxn ang="T11">
                <a:pos x="T2" y="T3"/>
              </a:cxn>
              <a:cxn ang="T12">
                <a:pos x="T4" y="T5"/>
              </a:cxn>
              <a:cxn ang="T13">
                <a:pos x="T6" y="T7"/>
              </a:cxn>
              <a:cxn ang="T14">
                <a:pos x="T8" y="T9"/>
              </a:cxn>
            </a:cxnLst>
            <a:rect l="T15" t="T16" r="T17" b="T18"/>
            <a:pathLst>
              <a:path w="634" h="421">
                <a:moveTo>
                  <a:pt x="0" y="2"/>
                </a:moveTo>
                <a:cubicBezTo>
                  <a:pt x="12" y="68"/>
                  <a:pt x="44" y="381"/>
                  <a:pt x="84" y="401"/>
                </a:cubicBezTo>
                <a:cubicBezTo>
                  <a:pt x="124" y="421"/>
                  <a:pt x="193" y="180"/>
                  <a:pt x="238" y="120"/>
                </a:cubicBezTo>
                <a:cubicBezTo>
                  <a:pt x="283" y="60"/>
                  <a:pt x="286" y="59"/>
                  <a:pt x="352" y="39"/>
                </a:cubicBezTo>
                <a:cubicBezTo>
                  <a:pt x="418" y="19"/>
                  <a:pt x="580" y="10"/>
                  <a:pt x="634" y="0"/>
                </a:cubicBezTo>
              </a:path>
            </a:pathLst>
          </a:custGeom>
          <a:noFill/>
          <a:ln w="38100">
            <a:solidFill>
              <a:schemeClr val="bg1"/>
            </a:solidFill>
            <a:round/>
            <a:headEnd/>
            <a:tailEnd/>
          </a:ln>
        </p:spPr>
        <p:txBody>
          <a:bodyPr wrap="none" anchor="ctr"/>
          <a:lstStyle/>
          <a:p>
            <a:endParaRPr lang="en-US">
              <a:solidFill>
                <a:srgbClr val="FFFFFF"/>
              </a:solidFill>
            </a:endParaRPr>
          </a:p>
        </p:txBody>
      </p:sp>
      <p:sp>
        <p:nvSpPr>
          <p:cNvPr id="208898" name="Rectangle 2"/>
          <p:cNvSpPr>
            <a:spLocks noChangeArrowheads="1"/>
          </p:cNvSpPr>
          <p:nvPr/>
        </p:nvSpPr>
        <p:spPr bwMode="auto">
          <a:xfrm>
            <a:off x="136525" y="2982913"/>
            <a:ext cx="8902700" cy="3055937"/>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solidFill>
                <a:srgbClr val="FFFFFF"/>
              </a:solidFill>
              <a:latin typeface="Arial" pitchFamily="34" charset="0"/>
            </a:endParaRPr>
          </a:p>
        </p:txBody>
      </p:sp>
      <p:sp>
        <p:nvSpPr>
          <p:cNvPr id="208903" name="Rectangle 7"/>
          <p:cNvSpPr>
            <a:spLocks noChangeArrowheads="1"/>
          </p:cNvSpPr>
          <p:nvPr/>
        </p:nvSpPr>
        <p:spPr bwMode="auto">
          <a:xfrm flipV="1">
            <a:off x="136525" y="5565775"/>
            <a:ext cx="3089275" cy="473075"/>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18900000" algn="ctr" rotWithShape="0">
              <a:schemeClr val="bg2">
                <a:alpha val="50000"/>
              </a:schemeClr>
            </a:outerShdw>
          </a:effectLst>
        </p:spPr>
        <p:txBody>
          <a:bodyPr wrap="none" anchor="ctr"/>
          <a:lstStyle/>
          <a:p>
            <a:pPr>
              <a:defRPr/>
            </a:pPr>
            <a:endParaRPr lang="en-US">
              <a:solidFill>
                <a:srgbClr val="FFFFFF"/>
              </a:solidFill>
              <a:latin typeface="Arial" pitchFamily="34" charset="0"/>
            </a:endParaRPr>
          </a:p>
        </p:txBody>
      </p:sp>
      <p:sp>
        <p:nvSpPr>
          <p:cNvPr id="208904" name="Rectangle 8"/>
          <p:cNvSpPr>
            <a:spLocks noChangeArrowheads="1"/>
          </p:cNvSpPr>
          <p:nvPr/>
        </p:nvSpPr>
        <p:spPr bwMode="auto">
          <a:xfrm flipV="1">
            <a:off x="3225800" y="5995988"/>
            <a:ext cx="1309688" cy="42862"/>
          </a:xfrm>
          <a:prstGeom prst="rect">
            <a:avLst/>
          </a:prstGeom>
          <a:solidFill>
            <a:schemeClr val="accent1"/>
          </a:solidFill>
          <a:ln w="9525">
            <a:solidFill>
              <a:schemeClr val="tx1"/>
            </a:solidFill>
            <a:miter lim="800000"/>
            <a:headEnd/>
            <a:tailEnd/>
          </a:ln>
          <a:effectLst/>
        </p:spPr>
        <p:txBody>
          <a:bodyPr wrap="none" anchor="ctr"/>
          <a:lstStyle/>
          <a:p>
            <a:pPr>
              <a:defRPr/>
            </a:pPr>
            <a:endParaRPr lang="en-US">
              <a:solidFill>
                <a:srgbClr val="FFFFFF"/>
              </a:solidFill>
              <a:latin typeface="Arial" pitchFamily="34" charset="0"/>
            </a:endParaRPr>
          </a:p>
        </p:txBody>
      </p:sp>
      <p:sp>
        <p:nvSpPr>
          <p:cNvPr id="208905" name="Rectangle 9"/>
          <p:cNvSpPr>
            <a:spLocks noChangeArrowheads="1"/>
          </p:cNvSpPr>
          <p:nvPr/>
        </p:nvSpPr>
        <p:spPr bwMode="auto">
          <a:xfrm flipV="1">
            <a:off x="4640263" y="5989638"/>
            <a:ext cx="1309687" cy="49212"/>
          </a:xfrm>
          <a:prstGeom prst="rect">
            <a:avLst/>
          </a:prstGeom>
          <a:solidFill>
            <a:schemeClr val="accent1"/>
          </a:solidFill>
          <a:ln w="9525">
            <a:solidFill>
              <a:schemeClr val="tx1"/>
            </a:solidFill>
            <a:miter lim="800000"/>
            <a:headEnd/>
            <a:tailEnd/>
          </a:ln>
          <a:effectLst/>
        </p:spPr>
        <p:txBody>
          <a:bodyPr wrap="none" anchor="ctr"/>
          <a:lstStyle/>
          <a:p>
            <a:pPr>
              <a:defRPr/>
            </a:pPr>
            <a:endParaRPr lang="en-US">
              <a:solidFill>
                <a:srgbClr val="FFFFFF"/>
              </a:solidFill>
              <a:latin typeface="Arial" pitchFamily="34" charset="0"/>
            </a:endParaRPr>
          </a:p>
        </p:txBody>
      </p:sp>
      <p:sp>
        <p:nvSpPr>
          <p:cNvPr id="208906" name="Rectangle 10"/>
          <p:cNvSpPr>
            <a:spLocks noChangeArrowheads="1"/>
          </p:cNvSpPr>
          <p:nvPr/>
        </p:nvSpPr>
        <p:spPr bwMode="auto">
          <a:xfrm flipV="1">
            <a:off x="5949950" y="5565775"/>
            <a:ext cx="3089275" cy="473075"/>
          </a:xfrm>
          <a:prstGeom prst="rect">
            <a:avLst/>
          </a:prstGeom>
          <a:gradFill rotWithShape="1">
            <a:gsLst>
              <a:gs pos="0">
                <a:srgbClr val="EAEAEA">
                  <a:gamma/>
                  <a:shade val="46275"/>
                  <a:invGamma/>
                </a:srgbClr>
              </a:gs>
              <a:gs pos="100000">
                <a:srgbClr val="EAEAEA"/>
              </a:gs>
            </a:gsLst>
            <a:lin ang="5400000" scaled="1"/>
          </a:gradFill>
          <a:ln w="9525" algn="ctr">
            <a:solidFill>
              <a:schemeClr val="tx1"/>
            </a:solidFill>
            <a:miter lim="800000"/>
            <a:headEnd/>
            <a:tailEnd/>
          </a:ln>
          <a:effectLst>
            <a:outerShdw dist="50800" dir="18900000" algn="ctr" rotWithShape="0">
              <a:schemeClr val="bg2">
                <a:alpha val="50000"/>
              </a:schemeClr>
            </a:outerShdw>
          </a:effectLst>
        </p:spPr>
        <p:txBody>
          <a:bodyPr wrap="none" anchor="ctr"/>
          <a:lstStyle/>
          <a:p>
            <a:pPr>
              <a:defRPr/>
            </a:pPr>
            <a:endParaRPr lang="en-US">
              <a:solidFill>
                <a:srgbClr val="FFFFFF"/>
              </a:solidFill>
              <a:latin typeface="Arial" pitchFamily="34" charset="0"/>
            </a:endParaRPr>
          </a:p>
        </p:txBody>
      </p:sp>
      <p:grpSp>
        <p:nvGrpSpPr>
          <p:cNvPr id="5" name="Group 4"/>
          <p:cNvGrpSpPr/>
          <p:nvPr/>
        </p:nvGrpSpPr>
        <p:grpSpPr>
          <a:xfrm>
            <a:off x="136525" y="982663"/>
            <a:ext cx="8902700" cy="2473325"/>
            <a:chOff x="136525" y="982663"/>
            <a:chExt cx="8902700" cy="2473325"/>
          </a:xfrm>
        </p:grpSpPr>
        <p:grpSp>
          <p:nvGrpSpPr>
            <p:cNvPr id="4" name="Group 3"/>
            <p:cNvGrpSpPr/>
            <p:nvPr/>
          </p:nvGrpSpPr>
          <p:grpSpPr>
            <a:xfrm>
              <a:off x="136525" y="2982913"/>
              <a:ext cx="8902700" cy="473075"/>
              <a:chOff x="136525" y="2982913"/>
              <a:chExt cx="8902700" cy="473075"/>
            </a:xfrm>
          </p:grpSpPr>
          <p:sp>
            <p:nvSpPr>
              <p:cNvPr id="208899" name="Rectangle 3"/>
              <p:cNvSpPr>
                <a:spLocks noChangeArrowheads="1"/>
              </p:cNvSpPr>
              <p:nvPr/>
            </p:nvSpPr>
            <p:spPr bwMode="auto">
              <a:xfrm>
                <a:off x="136525" y="2982913"/>
                <a:ext cx="3089275" cy="473075"/>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2700000" algn="ctr" rotWithShape="0">
                  <a:schemeClr val="bg2">
                    <a:alpha val="50000"/>
                  </a:schemeClr>
                </a:outerShdw>
              </a:effectLst>
            </p:spPr>
            <p:txBody>
              <a:bodyPr wrap="none" lIns="46800" tIns="36000" anchor="ctr"/>
              <a:lstStyle/>
              <a:p>
                <a:pPr>
                  <a:defRPr/>
                </a:pPr>
                <a:endParaRPr lang="en-US">
                  <a:solidFill>
                    <a:srgbClr val="FFFFFF"/>
                  </a:solidFill>
                  <a:latin typeface="Arial" pitchFamily="34" charset="0"/>
                </a:endParaRPr>
              </a:p>
            </p:txBody>
          </p:sp>
          <p:sp>
            <p:nvSpPr>
              <p:cNvPr id="34821" name="Rectangle 4"/>
              <p:cNvSpPr>
                <a:spLocks noChangeArrowheads="1"/>
              </p:cNvSpPr>
              <p:nvPr/>
            </p:nvSpPr>
            <p:spPr bwMode="auto">
              <a:xfrm>
                <a:off x="3225800" y="2982913"/>
                <a:ext cx="1309688" cy="42862"/>
              </a:xfrm>
              <a:prstGeom prst="rect">
                <a:avLst/>
              </a:prstGeom>
              <a:solidFill>
                <a:schemeClr val="accent1"/>
              </a:solidFill>
              <a:ln w="9525">
                <a:solidFill>
                  <a:schemeClr val="tx1"/>
                </a:solidFill>
                <a:miter lim="800000"/>
                <a:headEnd/>
                <a:tailEnd/>
              </a:ln>
            </p:spPr>
            <p:txBody>
              <a:bodyPr wrap="none" lIns="46800" tIns="36000" anchor="ctr"/>
              <a:lstStyle/>
              <a:p>
                <a:endParaRPr lang="en-US">
                  <a:solidFill>
                    <a:srgbClr val="FFFFFF"/>
                  </a:solidFill>
                </a:endParaRPr>
              </a:p>
            </p:txBody>
          </p:sp>
          <p:sp>
            <p:nvSpPr>
              <p:cNvPr id="34822" name="Rectangle 5"/>
              <p:cNvSpPr>
                <a:spLocks noChangeArrowheads="1"/>
              </p:cNvSpPr>
              <p:nvPr/>
            </p:nvSpPr>
            <p:spPr bwMode="auto">
              <a:xfrm>
                <a:off x="4640263" y="2982913"/>
                <a:ext cx="1309687" cy="42862"/>
              </a:xfrm>
              <a:prstGeom prst="rect">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208902" name="Rectangle 6"/>
              <p:cNvSpPr>
                <a:spLocks noChangeArrowheads="1"/>
              </p:cNvSpPr>
              <p:nvPr/>
            </p:nvSpPr>
            <p:spPr bwMode="auto">
              <a:xfrm>
                <a:off x="5949950" y="2982913"/>
                <a:ext cx="3089275" cy="473075"/>
              </a:xfrm>
              <a:prstGeom prst="rect">
                <a:avLst/>
              </a:prstGeom>
              <a:gradFill rotWithShape="1">
                <a:gsLst>
                  <a:gs pos="0">
                    <a:srgbClr val="EAEAEA">
                      <a:gamma/>
                      <a:shade val="46275"/>
                      <a:invGamma/>
                    </a:srgbClr>
                  </a:gs>
                  <a:gs pos="100000">
                    <a:srgbClr val="EAEAEA"/>
                  </a:gs>
                </a:gsLst>
                <a:lin ang="5400000" scaled="1"/>
              </a:gradFill>
              <a:ln w="9525" algn="ctr">
                <a:solidFill>
                  <a:schemeClr val="tx1"/>
                </a:solidFill>
                <a:miter lim="800000"/>
                <a:headEnd/>
                <a:tailEnd/>
              </a:ln>
              <a:effectLst>
                <a:outerShdw dist="50800" dir="2700000" algn="ctr" rotWithShape="0">
                  <a:schemeClr val="bg2">
                    <a:alpha val="50000"/>
                  </a:schemeClr>
                </a:outerShdw>
              </a:effectLst>
            </p:spPr>
            <p:txBody>
              <a:bodyPr wrap="none" lIns="46800" tIns="36000" anchor="ctr"/>
              <a:lstStyle/>
              <a:p>
                <a:pPr>
                  <a:defRPr/>
                </a:pPr>
                <a:endParaRPr lang="en-US">
                  <a:solidFill>
                    <a:srgbClr val="FFFFFF"/>
                  </a:solidFill>
                  <a:latin typeface="Arial" pitchFamily="34" charset="0"/>
                </a:endParaRPr>
              </a:p>
            </p:txBody>
          </p:sp>
        </p:grpSp>
        <p:grpSp>
          <p:nvGrpSpPr>
            <p:cNvPr id="3" name="Group 2"/>
            <p:cNvGrpSpPr/>
            <p:nvPr/>
          </p:nvGrpSpPr>
          <p:grpSpPr>
            <a:xfrm>
              <a:off x="3384550" y="982663"/>
              <a:ext cx="2406650" cy="2473325"/>
              <a:chOff x="3384550" y="982663"/>
              <a:chExt cx="2406650" cy="2473325"/>
            </a:xfrm>
          </p:grpSpPr>
          <p:sp>
            <p:nvSpPr>
              <p:cNvPr id="34828" name="AutoShape 14"/>
              <p:cNvSpPr>
                <a:spLocks noChangeArrowheads="1"/>
              </p:cNvSpPr>
              <p:nvPr/>
            </p:nvSpPr>
            <p:spPr bwMode="auto">
              <a:xfrm flipV="1">
                <a:off x="4548188" y="982663"/>
                <a:ext cx="84137" cy="2247900"/>
              </a:xfrm>
              <a:prstGeom prst="can">
                <a:avLst>
                  <a:gd name="adj" fmla="val 99447"/>
                </a:avLst>
              </a:prstGeom>
              <a:gradFill>
                <a:gsLst>
                  <a:gs pos="20000">
                    <a:srgbClr val="00FFFF"/>
                  </a:gs>
                  <a:gs pos="47000">
                    <a:srgbClr val="0070C0"/>
                  </a:gs>
                  <a:gs pos="80000">
                    <a:srgbClr val="00FFFF"/>
                  </a:gs>
                </a:gsLst>
                <a:lin ang="10800000" scaled="1"/>
              </a:gradFill>
              <a:ln w="9525">
                <a:solidFill>
                  <a:schemeClr val="tx1"/>
                </a:solidFill>
                <a:round/>
                <a:headEnd/>
                <a:tailEnd/>
              </a:ln>
            </p:spPr>
            <p:txBody>
              <a:bodyPr wrap="none" anchor="ctr"/>
              <a:lstStyle/>
              <a:p>
                <a:endParaRPr lang="en-US">
                  <a:solidFill>
                    <a:srgbClr val="FFFFFF"/>
                  </a:solidFill>
                </a:endParaRPr>
              </a:p>
            </p:txBody>
          </p:sp>
          <p:sp>
            <p:nvSpPr>
              <p:cNvPr id="208911" name="Oval 15"/>
              <p:cNvSpPr>
                <a:spLocks noChangeArrowheads="1"/>
              </p:cNvSpPr>
              <p:nvPr/>
            </p:nvSpPr>
            <p:spPr bwMode="auto">
              <a:xfrm>
                <a:off x="3384550" y="3154363"/>
                <a:ext cx="2406650" cy="301625"/>
              </a:xfrm>
              <a:prstGeom prst="ellipse">
                <a:avLst/>
              </a:prstGeom>
              <a:gradFill rotWithShape="1">
                <a:gsLst>
                  <a:gs pos="0">
                    <a:srgbClr val="FFFFCC"/>
                  </a:gs>
                  <a:gs pos="100000">
                    <a:srgbClr val="FFFFCC">
                      <a:gamma/>
                      <a:shade val="46275"/>
                      <a:invGamma/>
                    </a:srgbClr>
                  </a:gs>
                </a:gsLst>
                <a:path path="shape">
                  <a:fillToRect l="50000" t="50000" r="50000" b="50000"/>
                </a:path>
              </a:gradFill>
              <a:ln w="9525">
                <a:solidFill>
                  <a:schemeClr val="tx1"/>
                </a:solidFill>
                <a:round/>
                <a:headEnd/>
                <a:tailEnd/>
              </a:ln>
              <a:effectLst>
                <a:outerShdw dist="50800" dir="18900000" algn="ctr" rotWithShape="0">
                  <a:schemeClr val="bg2">
                    <a:alpha val="50000"/>
                  </a:schemeClr>
                </a:outerShdw>
              </a:effectLst>
            </p:spPr>
            <p:txBody>
              <a:bodyPr wrap="none" lIns="46800" tIns="36000" anchor="ctr"/>
              <a:lstStyle/>
              <a:p>
                <a:pPr>
                  <a:defRPr/>
                </a:pPr>
                <a:endParaRPr lang="en-US">
                  <a:solidFill>
                    <a:srgbClr val="FFFFFF"/>
                  </a:solidFill>
                  <a:latin typeface="Arial" pitchFamily="34" charset="0"/>
                </a:endParaRPr>
              </a:p>
            </p:txBody>
          </p:sp>
        </p:grpSp>
      </p:grpSp>
      <p:sp>
        <p:nvSpPr>
          <p:cNvPr id="208912" name="AutoShape 16"/>
          <p:cNvSpPr>
            <a:spLocks noChangeArrowheads="1"/>
          </p:cNvSpPr>
          <p:nvPr/>
        </p:nvSpPr>
        <p:spPr bwMode="auto">
          <a:xfrm flipV="1">
            <a:off x="4535488" y="5824538"/>
            <a:ext cx="104775" cy="774700"/>
          </a:xfrm>
          <a:prstGeom prst="can">
            <a:avLst>
              <a:gd name="adj" fmla="val 41933"/>
            </a:avLst>
          </a:prstGeom>
          <a:gradFill rotWithShape="1">
            <a:gsLst>
              <a:gs pos="0">
                <a:srgbClr val="FFCC00">
                  <a:gamma/>
                  <a:shade val="46275"/>
                  <a:invGamma/>
                </a:srgbClr>
              </a:gs>
              <a:gs pos="50000">
                <a:srgbClr val="FFCC00"/>
              </a:gs>
              <a:gs pos="100000">
                <a:srgbClr val="FFCC00">
                  <a:gamma/>
                  <a:shade val="46275"/>
                  <a:invGamma/>
                </a:srgbClr>
              </a:gs>
            </a:gsLst>
            <a:lin ang="0" scaled="1"/>
          </a:gradFill>
          <a:ln w="9525">
            <a:solidFill>
              <a:schemeClr val="tx1"/>
            </a:solidFill>
            <a:round/>
            <a:headEnd/>
            <a:tailEnd/>
          </a:ln>
          <a:effectLst>
            <a:outerShdw dist="50800" dir="18900000" algn="ctr" rotWithShape="0">
              <a:schemeClr val="bg2">
                <a:alpha val="50000"/>
              </a:schemeClr>
            </a:outerShdw>
          </a:effectLst>
        </p:spPr>
        <p:txBody>
          <a:bodyPr wrap="none" anchor="ctr"/>
          <a:lstStyle/>
          <a:p>
            <a:pPr>
              <a:defRPr/>
            </a:pPr>
            <a:endParaRPr lang="en-US">
              <a:solidFill>
                <a:srgbClr val="FFFFFF"/>
              </a:solidFill>
              <a:latin typeface="Arial" pitchFamily="34" charset="0"/>
            </a:endParaRPr>
          </a:p>
        </p:txBody>
      </p:sp>
      <p:sp>
        <p:nvSpPr>
          <p:cNvPr id="208913" name="Oval 17"/>
          <p:cNvSpPr>
            <a:spLocks noChangeArrowheads="1"/>
          </p:cNvSpPr>
          <p:nvPr/>
        </p:nvSpPr>
        <p:spPr bwMode="auto">
          <a:xfrm flipV="1">
            <a:off x="3384550" y="5565775"/>
            <a:ext cx="2406650" cy="301625"/>
          </a:xfrm>
          <a:prstGeom prst="ellipse">
            <a:avLst/>
          </a:prstGeom>
          <a:gradFill rotWithShape="1">
            <a:gsLst>
              <a:gs pos="0">
                <a:srgbClr val="FFFFCC"/>
              </a:gs>
              <a:gs pos="100000">
                <a:srgbClr val="FFFFCC">
                  <a:gamma/>
                  <a:shade val="46275"/>
                  <a:invGamma/>
                </a:srgbClr>
              </a:gs>
            </a:gsLst>
            <a:path path="shape">
              <a:fillToRect l="50000" t="50000" r="50000" b="50000"/>
            </a:path>
          </a:gradFill>
          <a:ln w="9525" algn="ctr">
            <a:solidFill>
              <a:schemeClr val="tx1"/>
            </a:solidFill>
            <a:round/>
            <a:headEnd/>
            <a:tailEnd/>
          </a:ln>
          <a:effectLst>
            <a:outerShdw dist="50800" dir="18900000" algn="ctr" rotWithShape="0">
              <a:schemeClr val="bg2">
                <a:alpha val="50000"/>
              </a:schemeClr>
            </a:outerShdw>
          </a:effectLst>
        </p:spPr>
        <p:txBody>
          <a:bodyPr wrap="none" anchor="ctr"/>
          <a:lstStyle/>
          <a:p>
            <a:pPr>
              <a:defRPr/>
            </a:pPr>
            <a:endParaRPr lang="en-US">
              <a:solidFill>
                <a:srgbClr val="FFFFFF"/>
              </a:solidFill>
              <a:latin typeface="Arial" pitchFamily="34" charset="0"/>
            </a:endParaRPr>
          </a:p>
        </p:txBody>
      </p:sp>
      <p:sp>
        <p:nvSpPr>
          <p:cNvPr id="208915" name="Oval 19"/>
          <p:cNvSpPr>
            <a:spLocks noChangeArrowheads="1"/>
          </p:cNvSpPr>
          <p:nvPr/>
        </p:nvSpPr>
        <p:spPr bwMode="auto">
          <a:xfrm>
            <a:off x="231775" y="308292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4834" name="Oval 20"/>
          <p:cNvSpPr>
            <a:spLocks noChangeArrowheads="1"/>
          </p:cNvSpPr>
          <p:nvPr/>
        </p:nvSpPr>
        <p:spPr bwMode="auto">
          <a:xfrm>
            <a:off x="881063" y="32956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34835" name="Oval 21"/>
          <p:cNvSpPr>
            <a:spLocks noChangeArrowheads="1"/>
          </p:cNvSpPr>
          <p:nvPr/>
        </p:nvSpPr>
        <p:spPr bwMode="auto">
          <a:xfrm>
            <a:off x="1287463" y="3297238"/>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4836" name="Oval 22"/>
          <p:cNvSpPr>
            <a:spLocks noChangeArrowheads="1"/>
          </p:cNvSpPr>
          <p:nvPr/>
        </p:nvSpPr>
        <p:spPr bwMode="auto">
          <a:xfrm>
            <a:off x="1666875" y="329882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4837" name="Oval 23"/>
          <p:cNvSpPr>
            <a:spLocks noChangeArrowheads="1"/>
          </p:cNvSpPr>
          <p:nvPr/>
        </p:nvSpPr>
        <p:spPr bwMode="auto">
          <a:xfrm>
            <a:off x="2493963" y="3294063"/>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8920" name="Oval 24"/>
          <p:cNvSpPr>
            <a:spLocks noChangeArrowheads="1"/>
          </p:cNvSpPr>
          <p:nvPr/>
        </p:nvSpPr>
        <p:spPr bwMode="auto">
          <a:xfrm>
            <a:off x="169863" y="326548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34839" name="Oval 25"/>
          <p:cNvSpPr>
            <a:spLocks noChangeArrowheads="1"/>
          </p:cNvSpPr>
          <p:nvPr/>
        </p:nvSpPr>
        <p:spPr bwMode="auto">
          <a:xfrm>
            <a:off x="387350" y="300196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34840" name="Oval 26"/>
          <p:cNvSpPr>
            <a:spLocks noChangeArrowheads="1"/>
          </p:cNvSpPr>
          <p:nvPr/>
        </p:nvSpPr>
        <p:spPr bwMode="auto">
          <a:xfrm>
            <a:off x="2163763" y="2990850"/>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34841" name="Oval 27"/>
          <p:cNvSpPr>
            <a:spLocks noChangeArrowheads="1"/>
          </p:cNvSpPr>
          <p:nvPr/>
        </p:nvSpPr>
        <p:spPr bwMode="auto">
          <a:xfrm>
            <a:off x="3041650" y="300196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13" name="Oval 117"/>
          <p:cNvSpPr>
            <a:spLocks noChangeArrowheads="1"/>
          </p:cNvSpPr>
          <p:nvPr/>
        </p:nvSpPr>
        <p:spPr bwMode="auto">
          <a:xfrm>
            <a:off x="649288" y="3168650"/>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14" name="Oval 118"/>
          <p:cNvSpPr>
            <a:spLocks noChangeArrowheads="1"/>
          </p:cNvSpPr>
          <p:nvPr/>
        </p:nvSpPr>
        <p:spPr bwMode="auto">
          <a:xfrm>
            <a:off x="427038" y="3214688"/>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15" name="Oval 119"/>
          <p:cNvSpPr>
            <a:spLocks noChangeArrowheads="1"/>
          </p:cNvSpPr>
          <p:nvPr/>
        </p:nvSpPr>
        <p:spPr bwMode="auto">
          <a:xfrm>
            <a:off x="901700" y="309721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dirty="0">
                <a:solidFill>
                  <a:srgbClr val="FFFFFF"/>
                </a:solidFill>
              </a:rPr>
              <a:t>+</a:t>
            </a:r>
          </a:p>
        </p:txBody>
      </p:sp>
      <p:sp>
        <p:nvSpPr>
          <p:cNvPr id="209016" name="Oval 120"/>
          <p:cNvSpPr>
            <a:spLocks noChangeArrowheads="1"/>
          </p:cNvSpPr>
          <p:nvPr/>
        </p:nvSpPr>
        <p:spPr bwMode="auto">
          <a:xfrm>
            <a:off x="1073150" y="329406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17" name="Oval 121"/>
          <p:cNvSpPr>
            <a:spLocks noChangeArrowheads="1"/>
          </p:cNvSpPr>
          <p:nvPr/>
        </p:nvSpPr>
        <p:spPr bwMode="auto">
          <a:xfrm>
            <a:off x="1268413" y="3159125"/>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18" name="Oval 122"/>
          <p:cNvSpPr>
            <a:spLocks noChangeArrowheads="1"/>
          </p:cNvSpPr>
          <p:nvPr/>
        </p:nvSpPr>
        <p:spPr bwMode="auto">
          <a:xfrm>
            <a:off x="1087438" y="307340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19" name="Oval 123"/>
          <p:cNvSpPr>
            <a:spLocks noChangeArrowheads="1"/>
          </p:cNvSpPr>
          <p:nvPr/>
        </p:nvSpPr>
        <p:spPr bwMode="auto">
          <a:xfrm>
            <a:off x="1452563" y="30797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20" name="Oval 124"/>
          <p:cNvSpPr>
            <a:spLocks noChangeArrowheads="1"/>
          </p:cNvSpPr>
          <p:nvPr/>
        </p:nvSpPr>
        <p:spPr bwMode="auto">
          <a:xfrm>
            <a:off x="1490663" y="322103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21" name="Oval 125"/>
          <p:cNvSpPr>
            <a:spLocks noChangeArrowheads="1"/>
          </p:cNvSpPr>
          <p:nvPr/>
        </p:nvSpPr>
        <p:spPr bwMode="auto">
          <a:xfrm>
            <a:off x="1844675" y="313690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22" name="Oval 126"/>
          <p:cNvSpPr>
            <a:spLocks noChangeArrowheads="1"/>
          </p:cNvSpPr>
          <p:nvPr/>
        </p:nvSpPr>
        <p:spPr bwMode="auto">
          <a:xfrm>
            <a:off x="1704975" y="308927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23" name="Oval 127"/>
          <p:cNvSpPr>
            <a:spLocks noChangeArrowheads="1"/>
          </p:cNvSpPr>
          <p:nvPr/>
        </p:nvSpPr>
        <p:spPr bwMode="auto">
          <a:xfrm>
            <a:off x="1946275" y="328136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24" name="Oval 128"/>
          <p:cNvSpPr>
            <a:spLocks noChangeArrowheads="1"/>
          </p:cNvSpPr>
          <p:nvPr/>
        </p:nvSpPr>
        <p:spPr bwMode="auto">
          <a:xfrm>
            <a:off x="1997075" y="3001963"/>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25" name="Oval 129"/>
          <p:cNvSpPr>
            <a:spLocks noChangeArrowheads="1"/>
          </p:cNvSpPr>
          <p:nvPr/>
        </p:nvSpPr>
        <p:spPr bwMode="auto">
          <a:xfrm>
            <a:off x="2162175" y="321310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26" name="Oval 130"/>
          <p:cNvSpPr>
            <a:spLocks noChangeArrowheads="1"/>
          </p:cNvSpPr>
          <p:nvPr/>
        </p:nvSpPr>
        <p:spPr bwMode="auto">
          <a:xfrm>
            <a:off x="2341563" y="3244850"/>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27" name="Oval 131"/>
          <p:cNvSpPr>
            <a:spLocks noChangeArrowheads="1"/>
          </p:cNvSpPr>
          <p:nvPr/>
        </p:nvSpPr>
        <p:spPr bwMode="auto">
          <a:xfrm>
            <a:off x="2341563" y="30416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28" name="Oval 132"/>
          <p:cNvSpPr>
            <a:spLocks noChangeArrowheads="1"/>
          </p:cNvSpPr>
          <p:nvPr/>
        </p:nvSpPr>
        <p:spPr bwMode="auto">
          <a:xfrm>
            <a:off x="652463" y="300672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29" name="Oval 133"/>
          <p:cNvSpPr>
            <a:spLocks noChangeArrowheads="1"/>
          </p:cNvSpPr>
          <p:nvPr/>
        </p:nvSpPr>
        <p:spPr bwMode="auto">
          <a:xfrm>
            <a:off x="2511425" y="308451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30" name="Oval 134"/>
          <p:cNvSpPr>
            <a:spLocks noChangeArrowheads="1"/>
          </p:cNvSpPr>
          <p:nvPr/>
        </p:nvSpPr>
        <p:spPr bwMode="auto">
          <a:xfrm>
            <a:off x="2674938" y="327818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31" name="Oval 135"/>
          <p:cNvSpPr>
            <a:spLocks noChangeArrowheads="1"/>
          </p:cNvSpPr>
          <p:nvPr/>
        </p:nvSpPr>
        <p:spPr bwMode="auto">
          <a:xfrm>
            <a:off x="2708275" y="310515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32" name="Oval 136"/>
          <p:cNvSpPr>
            <a:spLocks noChangeArrowheads="1"/>
          </p:cNvSpPr>
          <p:nvPr/>
        </p:nvSpPr>
        <p:spPr bwMode="auto">
          <a:xfrm>
            <a:off x="2860675" y="317341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33" name="Oval 137"/>
          <p:cNvSpPr>
            <a:spLocks noChangeArrowheads="1"/>
          </p:cNvSpPr>
          <p:nvPr/>
        </p:nvSpPr>
        <p:spPr bwMode="auto">
          <a:xfrm>
            <a:off x="3084513" y="3208338"/>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34" name="Oval 138"/>
          <p:cNvSpPr>
            <a:spLocks noChangeArrowheads="1"/>
          </p:cNvSpPr>
          <p:nvPr/>
        </p:nvSpPr>
        <p:spPr bwMode="auto">
          <a:xfrm>
            <a:off x="2895600" y="3005138"/>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4865" name="Oval 139"/>
          <p:cNvSpPr>
            <a:spLocks noChangeArrowheads="1"/>
          </p:cNvSpPr>
          <p:nvPr/>
        </p:nvSpPr>
        <p:spPr bwMode="auto">
          <a:xfrm>
            <a:off x="3452813" y="3233738"/>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4866" name="Oval 140"/>
          <p:cNvSpPr>
            <a:spLocks noChangeArrowheads="1"/>
          </p:cNvSpPr>
          <p:nvPr/>
        </p:nvSpPr>
        <p:spPr bwMode="auto">
          <a:xfrm>
            <a:off x="4060825" y="3287713"/>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4867" name="Oval 141"/>
          <p:cNvSpPr>
            <a:spLocks noChangeArrowheads="1"/>
          </p:cNvSpPr>
          <p:nvPr/>
        </p:nvSpPr>
        <p:spPr bwMode="auto">
          <a:xfrm>
            <a:off x="4410075" y="329565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4868" name="Oval 142"/>
          <p:cNvSpPr>
            <a:spLocks noChangeArrowheads="1"/>
          </p:cNvSpPr>
          <p:nvPr/>
        </p:nvSpPr>
        <p:spPr bwMode="auto">
          <a:xfrm>
            <a:off x="4729163" y="3297238"/>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4869" name="Oval 143"/>
          <p:cNvSpPr>
            <a:spLocks noChangeArrowheads="1"/>
          </p:cNvSpPr>
          <p:nvPr/>
        </p:nvSpPr>
        <p:spPr bwMode="auto">
          <a:xfrm>
            <a:off x="5365750" y="325755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4870" name="Oval 144"/>
          <p:cNvSpPr>
            <a:spLocks noChangeArrowheads="1"/>
          </p:cNvSpPr>
          <p:nvPr/>
        </p:nvSpPr>
        <p:spPr bwMode="auto">
          <a:xfrm>
            <a:off x="3608388" y="3235325"/>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34871" name="Oval 145"/>
          <p:cNvSpPr>
            <a:spLocks noChangeArrowheads="1"/>
          </p:cNvSpPr>
          <p:nvPr/>
        </p:nvSpPr>
        <p:spPr bwMode="auto">
          <a:xfrm>
            <a:off x="4870450" y="3182938"/>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34872" name="Oval 146"/>
          <p:cNvSpPr>
            <a:spLocks noChangeArrowheads="1"/>
          </p:cNvSpPr>
          <p:nvPr/>
        </p:nvSpPr>
        <p:spPr bwMode="auto">
          <a:xfrm>
            <a:off x="6103938" y="3000375"/>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34873" name="Oval 147"/>
          <p:cNvSpPr>
            <a:spLocks noChangeArrowheads="1"/>
          </p:cNvSpPr>
          <p:nvPr/>
        </p:nvSpPr>
        <p:spPr bwMode="auto">
          <a:xfrm>
            <a:off x="3756025" y="3189288"/>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44" name="Oval 148"/>
          <p:cNvSpPr>
            <a:spLocks noChangeArrowheads="1"/>
          </p:cNvSpPr>
          <p:nvPr/>
        </p:nvSpPr>
        <p:spPr bwMode="auto">
          <a:xfrm>
            <a:off x="3759200" y="319087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45" name="Oval 149"/>
          <p:cNvSpPr>
            <a:spLocks noChangeArrowheads="1"/>
          </p:cNvSpPr>
          <p:nvPr/>
        </p:nvSpPr>
        <p:spPr bwMode="auto">
          <a:xfrm>
            <a:off x="4243388" y="3292475"/>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34876" name="Oval 150"/>
          <p:cNvSpPr>
            <a:spLocks noChangeArrowheads="1"/>
          </p:cNvSpPr>
          <p:nvPr/>
        </p:nvSpPr>
        <p:spPr bwMode="auto">
          <a:xfrm>
            <a:off x="4084638" y="3159125"/>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34877" name="Oval 151"/>
          <p:cNvSpPr>
            <a:spLocks noChangeArrowheads="1"/>
          </p:cNvSpPr>
          <p:nvPr/>
        </p:nvSpPr>
        <p:spPr bwMode="auto">
          <a:xfrm>
            <a:off x="4403725" y="3163888"/>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48" name="Oval 152"/>
          <p:cNvSpPr>
            <a:spLocks noChangeArrowheads="1"/>
          </p:cNvSpPr>
          <p:nvPr/>
        </p:nvSpPr>
        <p:spPr bwMode="auto">
          <a:xfrm>
            <a:off x="4244975" y="3163888"/>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49" name="Oval 153"/>
          <p:cNvSpPr>
            <a:spLocks noChangeArrowheads="1"/>
          </p:cNvSpPr>
          <p:nvPr/>
        </p:nvSpPr>
        <p:spPr bwMode="auto">
          <a:xfrm>
            <a:off x="4549775" y="3160713"/>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50" name="Oval 154"/>
          <p:cNvSpPr>
            <a:spLocks noChangeArrowheads="1"/>
          </p:cNvSpPr>
          <p:nvPr/>
        </p:nvSpPr>
        <p:spPr bwMode="auto">
          <a:xfrm>
            <a:off x="4562475" y="3302000"/>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51" name="Oval 155"/>
          <p:cNvSpPr>
            <a:spLocks noChangeArrowheads="1"/>
          </p:cNvSpPr>
          <p:nvPr/>
        </p:nvSpPr>
        <p:spPr bwMode="auto">
          <a:xfrm>
            <a:off x="4872038" y="3186113"/>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4882" name="Oval 156"/>
          <p:cNvSpPr>
            <a:spLocks noChangeArrowheads="1"/>
          </p:cNvSpPr>
          <p:nvPr/>
        </p:nvSpPr>
        <p:spPr bwMode="auto">
          <a:xfrm>
            <a:off x="4716463" y="316388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53" name="Oval 157"/>
          <p:cNvSpPr>
            <a:spLocks noChangeArrowheads="1"/>
          </p:cNvSpPr>
          <p:nvPr/>
        </p:nvSpPr>
        <p:spPr bwMode="auto">
          <a:xfrm>
            <a:off x="4999038" y="3273425"/>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54" name="Oval 158"/>
          <p:cNvSpPr>
            <a:spLocks noChangeArrowheads="1"/>
          </p:cNvSpPr>
          <p:nvPr/>
        </p:nvSpPr>
        <p:spPr bwMode="auto">
          <a:xfrm>
            <a:off x="5037138" y="317182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55" name="Oval 159"/>
          <p:cNvSpPr>
            <a:spLocks noChangeArrowheads="1"/>
          </p:cNvSpPr>
          <p:nvPr/>
        </p:nvSpPr>
        <p:spPr bwMode="auto">
          <a:xfrm>
            <a:off x="5224463" y="3179763"/>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56" name="Oval 160"/>
          <p:cNvSpPr>
            <a:spLocks noChangeArrowheads="1"/>
          </p:cNvSpPr>
          <p:nvPr/>
        </p:nvSpPr>
        <p:spPr bwMode="auto">
          <a:xfrm>
            <a:off x="5187950" y="328136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34887" name="Oval 161"/>
          <p:cNvSpPr>
            <a:spLocks noChangeArrowheads="1"/>
          </p:cNvSpPr>
          <p:nvPr/>
        </p:nvSpPr>
        <p:spPr bwMode="auto">
          <a:xfrm>
            <a:off x="5568950" y="3233738"/>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58" name="Oval 162"/>
          <p:cNvSpPr>
            <a:spLocks noChangeArrowheads="1"/>
          </p:cNvSpPr>
          <p:nvPr/>
        </p:nvSpPr>
        <p:spPr bwMode="auto">
          <a:xfrm>
            <a:off x="5389563" y="3257550"/>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59" name="Oval 163"/>
          <p:cNvSpPr>
            <a:spLocks noChangeArrowheads="1"/>
          </p:cNvSpPr>
          <p:nvPr/>
        </p:nvSpPr>
        <p:spPr bwMode="auto">
          <a:xfrm>
            <a:off x="6146800" y="320675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60" name="Oval 164"/>
          <p:cNvSpPr>
            <a:spLocks noChangeArrowheads="1"/>
          </p:cNvSpPr>
          <p:nvPr/>
        </p:nvSpPr>
        <p:spPr bwMode="auto">
          <a:xfrm>
            <a:off x="5957888" y="30035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61" name="Oval 165"/>
          <p:cNvSpPr>
            <a:spLocks noChangeArrowheads="1"/>
          </p:cNvSpPr>
          <p:nvPr/>
        </p:nvSpPr>
        <p:spPr bwMode="auto">
          <a:xfrm>
            <a:off x="6367463" y="30797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4892" name="Oval 166"/>
          <p:cNvSpPr>
            <a:spLocks noChangeArrowheads="1"/>
          </p:cNvSpPr>
          <p:nvPr/>
        </p:nvSpPr>
        <p:spPr bwMode="auto">
          <a:xfrm>
            <a:off x="7016750" y="329247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4893" name="Oval 167"/>
          <p:cNvSpPr>
            <a:spLocks noChangeArrowheads="1"/>
          </p:cNvSpPr>
          <p:nvPr/>
        </p:nvSpPr>
        <p:spPr bwMode="auto">
          <a:xfrm>
            <a:off x="7423150" y="3294063"/>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4894" name="Oval 168"/>
          <p:cNvSpPr>
            <a:spLocks noChangeArrowheads="1"/>
          </p:cNvSpPr>
          <p:nvPr/>
        </p:nvSpPr>
        <p:spPr bwMode="auto">
          <a:xfrm>
            <a:off x="7802563" y="32956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4895" name="Oval 169"/>
          <p:cNvSpPr>
            <a:spLocks noChangeArrowheads="1"/>
          </p:cNvSpPr>
          <p:nvPr/>
        </p:nvSpPr>
        <p:spPr bwMode="auto">
          <a:xfrm>
            <a:off x="8629650" y="3290888"/>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66" name="Oval 170"/>
          <p:cNvSpPr>
            <a:spLocks noChangeArrowheads="1"/>
          </p:cNvSpPr>
          <p:nvPr/>
        </p:nvSpPr>
        <p:spPr bwMode="auto">
          <a:xfrm>
            <a:off x="6305550" y="326231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34897" name="Oval 171"/>
          <p:cNvSpPr>
            <a:spLocks noChangeArrowheads="1"/>
          </p:cNvSpPr>
          <p:nvPr/>
        </p:nvSpPr>
        <p:spPr bwMode="auto">
          <a:xfrm>
            <a:off x="6523038" y="299878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34898" name="Oval 172"/>
          <p:cNvSpPr>
            <a:spLocks noChangeArrowheads="1"/>
          </p:cNvSpPr>
          <p:nvPr/>
        </p:nvSpPr>
        <p:spPr bwMode="auto">
          <a:xfrm>
            <a:off x="8299450" y="298767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69" name="Oval 173"/>
          <p:cNvSpPr>
            <a:spLocks noChangeArrowheads="1"/>
          </p:cNvSpPr>
          <p:nvPr/>
        </p:nvSpPr>
        <p:spPr bwMode="auto">
          <a:xfrm>
            <a:off x="6784975" y="316547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70" name="Oval 174"/>
          <p:cNvSpPr>
            <a:spLocks noChangeArrowheads="1"/>
          </p:cNvSpPr>
          <p:nvPr/>
        </p:nvSpPr>
        <p:spPr bwMode="auto">
          <a:xfrm>
            <a:off x="6562725" y="3211513"/>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71" name="Oval 175"/>
          <p:cNvSpPr>
            <a:spLocks noChangeArrowheads="1"/>
          </p:cNvSpPr>
          <p:nvPr/>
        </p:nvSpPr>
        <p:spPr bwMode="auto">
          <a:xfrm>
            <a:off x="7037388" y="309403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72" name="Oval 176"/>
          <p:cNvSpPr>
            <a:spLocks noChangeArrowheads="1"/>
          </p:cNvSpPr>
          <p:nvPr/>
        </p:nvSpPr>
        <p:spPr bwMode="auto">
          <a:xfrm>
            <a:off x="7208838" y="329088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73" name="Oval 177"/>
          <p:cNvSpPr>
            <a:spLocks noChangeArrowheads="1"/>
          </p:cNvSpPr>
          <p:nvPr/>
        </p:nvSpPr>
        <p:spPr bwMode="auto">
          <a:xfrm>
            <a:off x="7404100" y="3155950"/>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74" name="Oval 178"/>
          <p:cNvSpPr>
            <a:spLocks noChangeArrowheads="1"/>
          </p:cNvSpPr>
          <p:nvPr/>
        </p:nvSpPr>
        <p:spPr bwMode="auto">
          <a:xfrm>
            <a:off x="7223125" y="307022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75" name="Oval 179"/>
          <p:cNvSpPr>
            <a:spLocks noChangeArrowheads="1"/>
          </p:cNvSpPr>
          <p:nvPr/>
        </p:nvSpPr>
        <p:spPr bwMode="auto">
          <a:xfrm>
            <a:off x="7588250" y="307657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76" name="Oval 180"/>
          <p:cNvSpPr>
            <a:spLocks noChangeArrowheads="1"/>
          </p:cNvSpPr>
          <p:nvPr/>
        </p:nvSpPr>
        <p:spPr bwMode="auto">
          <a:xfrm>
            <a:off x="7626350" y="321786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77" name="Oval 181"/>
          <p:cNvSpPr>
            <a:spLocks noChangeArrowheads="1"/>
          </p:cNvSpPr>
          <p:nvPr/>
        </p:nvSpPr>
        <p:spPr bwMode="auto">
          <a:xfrm>
            <a:off x="7980363" y="313372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78" name="Oval 182"/>
          <p:cNvSpPr>
            <a:spLocks noChangeArrowheads="1"/>
          </p:cNvSpPr>
          <p:nvPr/>
        </p:nvSpPr>
        <p:spPr bwMode="auto">
          <a:xfrm>
            <a:off x="7840663" y="3086100"/>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79" name="Oval 183"/>
          <p:cNvSpPr>
            <a:spLocks noChangeArrowheads="1"/>
          </p:cNvSpPr>
          <p:nvPr/>
        </p:nvSpPr>
        <p:spPr bwMode="auto">
          <a:xfrm>
            <a:off x="8081963" y="327818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80" name="Oval 184"/>
          <p:cNvSpPr>
            <a:spLocks noChangeArrowheads="1"/>
          </p:cNvSpPr>
          <p:nvPr/>
        </p:nvSpPr>
        <p:spPr bwMode="auto">
          <a:xfrm>
            <a:off x="8132763" y="2998788"/>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81" name="Oval 185"/>
          <p:cNvSpPr>
            <a:spLocks noChangeArrowheads="1"/>
          </p:cNvSpPr>
          <p:nvPr/>
        </p:nvSpPr>
        <p:spPr bwMode="auto">
          <a:xfrm>
            <a:off x="8297863" y="320992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82" name="Oval 186"/>
          <p:cNvSpPr>
            <a:spLocks noChangeArrowheads="1"/>
          </p:cNvSpPr>
          <p:nvPr/>
        </p:nvSpPr>
        <p:spPr bwMode="auto">
          <a:xfrm>
            <a:off x="8477250" y="324167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83" name="Oval 187"/>
          <p:cNvSpPr>
            <a:spLocks noChangeArrowheads="1"/>
          </p:cNvSpPr>
          <p:nvPr/>
        </p:nvSpPr>
        <p:spPr bwMode="auto">
          <a:xfrm>
            <a:off x="8477250" y="303847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84" name="Oval 188"/>
          <p:cNvSpPr>
            <a:spLocks noChangeArrowheads="1"/>
          </p:cNvSpPr>
          <p:nvPr/>
        </p:nvSpPr>
        <p:spPr bwMode="auto">
          <a:xfrm>
            <a:off x="6788150" y="300355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085" name="Oval 189"/>
          <p:cNvSpPr>
            <a:spLocks noChangeArrowheads="1"/>
          </p:cNvSpPr>
          <p:nvPr/>
        </p:nvSpPr>
        <p:spPr bwMode="auto">
          <a:xfrm>
            <a:off x="8647113" y="308133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86" name="Oval 190"/>
          <p:cNvSpPr>
            <a:spLocks noChangeArrowheads="1"/>
          </p:cNvSpPr>
          <p:nvPr/>
        </p:nvSpPr>
        <p:spPr bwMode="auto">
          <a:xfrm>
            <a:off x="8810625" y="327501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dirty="0">
                <a:solidFill>
                  <a:srgbClr val="FFFFFF"/>
                </a:solidFill>
              </a:rPr>
              <a:t>+</a:t>
            </a:r>
          </a:p>
        </p:txBody>
      </p:sp>
      <p:sp>
        <p:nvSpPr>
          <p:cNvPr id="209087" name="Oval 191"/>
          <p:cNvSpPr>
            <a:spLocks noChangeArrowheads="1"/>
          </p:cNvSpPr>
          <p:nvPr/>
        </p:nvSpPr>
        <p:spPr bwMode="auto">
          <a:xfrm>
            <a:off x="8843963" y="310197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4918" name="Oval 192"/>
          <p:cNvSpPr>
            <a:spLocks noChangeArrowheads="1"/>
          </p:cNvSpPr>
          <p:nvPr/>
        </p:nvSpPr>
        <p:spPr bwMode="auto">
          <a:xfrm>
            <a:off x="3916363" y="3190875"/>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209089" name="Oval 193"/>
          <p:cNvSpPr>
            <a:spLocks noChangeArrowheads="1"/>
          </p:cNvSpPr>
          <p:nvPr/>
        </p:nvSpPr>
        <p:spPr bwMode="auto">
          <a:xfrm>
            <a:off x="3921125" y="3192463"/>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4920" name="AutoShape 194"/>
          <p:cNvSpPr>
            <a:spLocks noChangeArrowheads="1"/>
          </p:cNvSpPr>
          <p:nvPr/>
        </p:nvSpPr>
        <p:spPr bwMode="auto">
          <a:xfrm rot="5400000">
            <a:off x="5176044" y="346869"/>
            <a:ext cx="88900" cy="1354138"/>
          </a:xfrm>
          <a:prstGeom prst="can">
            <a:avLst>
              <a:gd name="adj" fmla="val 58884"/>
            </a:avLst>
          </a:prstGeom>
          <a:gradFill>
            <a:gsLst>
              <a:gs pos="20000">
                <a:srgbClr val="00FFFF"/>
              </a:gs>
              <a:gs pos="47000">
                <a:srgbClr val="0070C0"/>
              </a:gs>
              <a:gs pos="80000">
                <a:srgbClr val="00FFFF"/>
              </a:gs>
            </a:gsLst>
            <a:lin ang="10800000" scaled="1"/>
          </a:gradFill>
          <a:ln w="9525">
            <a:solidFill>
              <a:schemeClr val="tx1"/>
            </a:solidFill>
            <a:round/>
            <a:headEnd/>
            <a:tailEnd/>
          </a:ln>
        </p:spPr>
        <p:txBody>
          <a:bodyPr wrap="none" anchor="ctr"/>
          <a:lstStyle/>
          <a:p>
            <a:endParaRPr lang="en-US">
              <a:solidFill>
                <a:srgbClr val="FFFFFF"/>
              </a:solidFill>
            </a:endParaRPr>
          </a:p>
        </p:txBody>
      </p:sp>
      <p:sp>
        <p:nvSpPr>
          <p:cNvPr id="34921" name="AutoShape 195"/>
          <p:cNvSpPr>
            <a:spLocks noChangeArrowheads="1"/>
          </p:cNvSpPr>
          <p:nvPr/>
        </p:nvSpPr>
        <p:spPr bwMode="auto">
          <a:xfrm flipV="1">
            <a:off x="5808663" y="979488"/>
            <a:ext cx="88900" cy="638175"/>
          </a:xfrm>
          <a:prstGeom prst="can">
            <a:avLst>
              <a:gd name="adj" fmla="val 31307"/>
            </a:avLst>
          </a:prstGeom>
          <a:gradFill>
            <a:gsLst>
              <a:gs pos="20000">
                <a:srgbClr val="00FFFF"/>
              </a:gs>
              <a:gs pos="47000">
                <a:srgbClr val="0070C0"/>
              </a:gs>
              <a:gs pos="80000">
                <a:srgbClr val="00FFFF"/>
              </a:gs>
            </a:gsLst>
            <a:lin ang="10800000" scaled="1"/>
          </a:gradFill>
          <a:ln w="9525">
            <a:solidFill>
              <a:schemeClr val="tx1"/>
            </a:solidFill>
            <a:round/>
            <a:headEnd/>
            <a:tailEnd/>
          </a:ln>
        </p:spPr>
        <p:txBody>
          <a:bodyPr wrap="none" anchor="ctr"/>
          <a:lstStyle/>
          <a:p>
            <a:endParaRPr lang="en-US">
              <a:solidFill>
                <a:srgbClr val="FFFFFF"/>
              </a:solidFill>
            </a:endParaRPr>
          </a:p>
        </p:txBody>
      </p:sp>
      <p:sp>
        <p:nvSpPr>
          <p:cNvPr id="209092" name="AutoShape 196"/>
          <p:cNvSpPr>
            <a:spLocks noChangeArrowheads="1"/>
          </p:cNvSpPr>
          <p:nvPr/>
        </p:nvSpPr>
        <p:spPr bwMode="auto">
          <a:xfrm rot="16200000">
            <a:off x="4506119" y="2688432"/>
            <a:ext cx="166687"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algn="ctr">
            <a:solidFill>
              <a:schemeClr val="bg1"/>
            </a:solidFill>
            <a:miter lim="800000"/>
            <a:headEnd/>
            <a:tailEnd/>
          </a:ln>
          <a:effectLst/>
        </p:spPr>
        <p:txBody>
          <a:bodyPr wrap="none" lIns="46800" tIns="36000" anchor="ctr"/>
          <a:lstStyle/>
          <a:p>
            <a:pPr>
              <a:defRPr/>
            </a:pPr>
            <a:endParaRPr lang="en-US">
              <a:solidFill>
                <a:srgbClr val="FFFFFF"/>
              </a:solidFill>
              <a:latin typeface="Arial" pitchFamily="34" charset="0"/>
            </a:endParaRPr>
          </a:p>
        </p:txBody>
      </p:sp>
      <p:sp>
        <p:nvSpPr>
          <p:cNvPr id="209093" name="AutoShape 197"/>
          <p:cNvSpPr>
            <a:spLocks noChangeArrowheads="1"/>
          </p:cNvSpPr>
          <p:nvPr/>
        </p:nvSpPr>
        <p:spPr bwMode="auto">
          <a:xfrm rot="16200000">
            <a:off x="4512469" y="2066132"/>
            <a:ext cx="166687"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algn="ctr">
            <a:solidFill>
              <a:schemeClr val="bg1"/>
            </a:solidFill>
            <a:miter lim="800000"/>
            <a:headEnd/>
            <a:tailEnd/>
          </a:ln>
          <a:effectLst/>
        </p:spPr>
        <p:txBody>
          <a:bodyPr wrap="none" anchor="ctr"/>
          <a:lstStyle/>
          <a:p>
            <a:pPr>
              <a:defRPr/>
            </a:pPr>
            <a:endParaRPr lang="en-US">
              <a:solidFill>
                <a:srgbClr val="FFFFFF"/>
              </a:solidFill>
              <a:latin typeface="Arial" pitchFamily="34" charset="0"/>
            </a:endParaRPr>
          </a:p>
        </p:txBody>
      </p:sp>
      <p:sp>
        <p:nvSpPr>
          <p:cNvPr id="209094" name="AutoShape 198"/>
          <p:cNvSpPr>
            <a:spLocks noChangeArrowheads="1"/>
          </p:cNvSpPr>
          <p:nvPr/>
        </p:nvSpPr>
        <p:spPr bwMode="auto">
          <a:xfrm rot="21600000">
            <a:off x="4816475" y="909638"/>
            <a:ext cx="166688"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algn="ctr">
            <a:solidFill>
              <a:schemeClr val="bg1"/>
            </a:solidFill>
            <a:miter lim="800000"/>
            <a:headEnd/>
            <a:tailEnd/>
          </a:ln>
          <a:effectLst/>
        </p:spPr>
        <p:txBody>
          <a:bodyPr wrap="none" anchor="ctr"/>
          <a:lstStyle/>
          <a:p>
            <a:pPr>
              <a:defRPr/>
            </a:pPr>
            <a:endParaRPr lang="en-US">
              <a:solidFill>
                <a:srgbClr val="FFFFFF"/>
              </a:solidFill>
              <a:latin typeface="Arial" pitchFamily="34" charset="0"/>
            </a:endParaRPr>
          </a:p>
        </p:txBody>
      </p:sp>
      <p:sp>
        <p:nvSpPr>
          <p:cNvPr id="209095" name="AutoShape 199"/>
          <p:cNvSpPr>
            <a:spLocks noChangeArrowheads="1"/>
          </p:cNvSpPr>
          <p:nvPr/>
        </p:nvSpPr>
        <p:spPr bwMode="auto">
          <a:xfrm rot="16200000">
            <a:off x="4507706" y="1280319"/>
            <a:ext cx="166688"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algn="ctr">
            <a:solidFill>
              <a:schemeClr val="bg1"/>
            </a:solidFill>
            <a:miter lim="800000"/>
            <a:headEnd/>
            <a:tailEnd/>
          </a:ln>
          <a:effectLst/>
        </p:spPr>
        <p:txBody>
          <a:bodyPr wrap="none" anchor="ctr"/>
          <a:lstStyle/>
          <a:p>
            <a:pPr>
              <a:defRPr/>
            </a:pPr>
            <a:endParaRPr lang="en-US">
              <a:solidFill>
                <a:srgbClr val="FFFFFF"/>
              </a:solidFill>
              <a:latin typeface="Arial" pitchFamily="34" charset="0"/>
            </a:endParaRPr>
          </a:p>
        </p:txBody>
      </p:sp>
      <p:sp>
        <p:nvSpPr>
          <p:cNvPr id="209096" name="AutoShape 200"/>
          <p:cNvSpPr>
            <a:spLocks noChangeArrowheads="1"/>
          </p:cNvSpPr>
          <p:nvPr/>
        </p:nvSpPr>
        <p:spPr bwMode="auto">
          <a:xfrm rot="21600000">
            <a:off x="5392738" y="909638"/>
            <a:ext cx="166687"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algn="ctr">
            <a:solidFill>
              <a:schemeClr val="bg1"/>
            </a:solidFill>
            <a:miter lim="800000"/>
            <a:headEnd/>
            <a:tailEnd/>
          </a:ln>
          <a:effectLst/>
        </p:spPr>
        <p:txBody>
          <a:bodyPr wrap="none" anchor="ctr"/>
          <a:lstStyle/>
          <a:p>
            <a:pPr>
              <a:defRPr/>
            </a:pPr>
            <a:endParaRPr lang="en-US">
              <a:solidFill>
                <a:srgbClr val="FFFFFF"/>
              </a:solidFill>
              <a:latin typeface="Arial" pitchFamily="34" charset="0"/>
            </a:endParaRPr>
          </a:p>
        </p:txBody>
      </p:sp>
      <p:sp>
        <p:nvSpPr>
          <p:cNvPr id="209097" name="AutoShape 201"/>
          <p:cNvSpPr>
            <a:spLocks noChangeArrowheads="1"/>
          </p:cNvSpPr>
          <p:nvPr/>
        </p:nvSpPr>
        <p:spPr bwMode="auto">
          <a:xfrm rot="27000000">
            <a:off x="5769769" y="1094582"/>
            <a:ext cx="166687"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algn="ctr">
            <a:solidFill>
              <a:schemeClr val="bg1"/>
            </a:solidFill>
            <a:miter lim="800000"/>
            <a:headEnd/>
            <a:tailEnd/>
          </a:ln>
          <a:effectLst/>
        </p:spPr>
        <p:txBody>
          <a:bodyPr wrap="none" anchor="ctr"/>
          <a:lstStyle/>
          <a:p>
            <a:pPr>
              <a:defRPr/>
            </a:pPr>
            <a:endParaRPr lang="en-US">
              <a:solidFill>
                <a:srgbClr val="FFFFFF"/>
              </a:solidFill>
              <a:latin typeface="Arial" pitchFamily="34" charset="0"/>
            </a:endParaRPr>
          </a:p>
        </p:txBody>
      </p:sp>
      <p:sp>
        <p:nvSpPr>
          <p:cNvPr id="34940" name="AutoShape 202"/>
          <p:cNvSpPr>
            <a:spLocks noChangeArrowheads="1"/>
          </p:cNvSpPr>
          <p:nvPr/>
        </p:nvSpPr>
        <p:spPr bwMode="auto">
          <a:xfrm rot="10800000">
            <a:off x="5697538" y="1357313"/>
            <a:ext cx="311150" cy="1050925"/>
          </a:xfrm>
          <a:prstGeom prst="can">
            <a:avLst>
              <a:gd name="adj" fmla="val 37747"/>
            </a:avLst>
          </a:prstGeom>
          <a:gradFill rotWithShape="1">
            <a:gsLst>
              <a:gs pos="0">
                <a:srgbClr val="760000"/>
              </a:gs>
              <a:gs pos="50000">
                <a:srgbClr val="FF0000"/>
              </a:gs>
              <a:gs pos="100000">
                <a:srgbClr val="760000"/>
              </a:gs>
            </a:gsLst>
            <a:lin ang="0" scaled="1"/>
          </a:gradFill>
          <a:ln w="9525">
            <a:solidFill>
              <a:schemeClr val="tx1"/>
            </a:solidFill>
            <a:round/>
            <a:headEnd/>
            <a:tailEnd/>
          </a:ln>
        </p:spPr>
        <p:txBody>
          <a:bodyPr wrap="none" anchor="ctr"/>
          <a:lstStyle/>
          <a:p>
            <a:endParaRPr lang="en-US">
              <a:solidFill>
                <a:srgbClr val="FFFFFF"/>
              </a:solidFill>
            </a:endParaRPr>
          </a:p>
        </p:txBody>
      </p:sp>
      <p:sp>
        <p:nvSpPr>
          <p:cNvPr id="34941" name="AutoShape 203"/>
          <p:cNvSpPr>
            <a:spLocks noChangeArrowheads="1"/>
          </p:cNvSpPr>
          <p:nvPr/>
        </p:nvSpPr>
        <p:spPr bwMode="auto">
          <a:xfrm flipV="1">
            <a:off x="5805488" y="2332038"/>
            <a:ext cx="93662" cy="322262"/>
          </a:xfrm>
          <a:prstGeom prst="can">
            <a:avLst>
              <a:gd name="adj" fmla="val 54509"/>
            </a:avLst>
          </a:prstGeom>
          <a:gradFill>
            <a:gsLst>
              <a:gs pos="20000">
                <a:srgbClr val="00FFFF"/>
              </a:gs>
              <a:gs pos="47000">
                <a:srgbClr val="0070C0"/>
              </a:gs>
              <a:gs pos="80000">
                <a:srgbClr val="00FFFF"/>
              </a:gs>
            </a:gsLst>
            <a:lin ang="10800000" scaled="1"/>
          </a:gradFill>
          <a:ln w="9525">
            <a:solidFill>
              <a:schemeClr val="tx1"/>
            </a:solidFill>
            <a:round/>
            <a:headEnd/>
            <a:tailEnd/>
          </a:ln>
        </p:spPr>
        <p:txBody>
          <a:bodyPr wrap="none" anchor="ctr"/>
          <a:lstStyle/>
          <a:p>
            <a:endParaRPr lang="en-US">
              <a:solidFill>
                <a:srgbClr val="FFFFFF"/>
              </a:solidFill>
            </a:endParaRPr>
          </a:p>
        </p:txBody>
      </p:sp>
      <p:grpSp>
        <p:nvGrpSpPr>
          <p:cNvPr id="34942" name="Group 204"/>
          <p:cNvGrpSpPr>
            <a:grpSpLocks/>
          </p:cNvGrpSpPr>
          <p:nvPr/>
        </p:nvGrpSpPr>
        <p:grpSpPr bwMode="auto">
          <a:xfrm>
            <a:off x="5541963" y="2625725"/>
            <a:ext cx="639762" cy="215900"/>
            <a:chOff x="3990" y="1256"/>
            <a:chExt cx="403" cy="136"/>
          </a:xfrm>
        </p:grpSpPr>
        <p:sp>
          <p:nvSpPr>
            <p:cNvPr id="34980" name="Line 205"/>
            <p:cNvSpPr>
              <a:spLocks noChangeShapeType="1"/>
            </p:cNvSpPr>
            <p:nvPr/>
          </p:nvSpPr>
          <p:spPr bwMode="auto">
            <a:xfrm>
              <a:off x="3990" y="1256"/>
              <a:ext cx="403" cy="0"/>
            </a:xfrm>
            <a:prstGeom prst="line">
              <a:avLst/>
            </a:prstGeom>
            <a:noFill/>
            <a:ln w="19050">
              <a:solidFill>
                <a:schemeClr val="tx1"/>
              </a:solidFill>
              <a:round/>
              <a:headEnd/>
              <a:tailEnd/>
            </a:ln>
          </p:spPr>
          <p:txBody>
            <a:bodyPr wrap="none" anchor="ctr"/>
            <a:lstStyle/>
            <a:p>
              <a:endParaRPr lang="en-US">
                <a:solidFill>
                  <a:srgbClr val="FFFFFF"/>
                </a:solidFill>
              </a:endParaRPr>
            </a:p>
          </p:txBody>
        </p:sp>
        <p:sp>
          <p:nvSpPr>
            <p:cNvPr id="34981" name="Line 206"/>
            <p:cNvSpPr>
              <a:spLocks noChangeShapeType="1"/>
            </p:cNvSpPr>
            <p:nvPr/>
          </p:nvSpPr>
          <p:spPr bwMode="auto">
            <a:xfrm>
              <a:off x="4063" y="1301"/>
              <a:ext cx="257" cy="0"/>
            </a:xfrm>
            <a:prstGeom prst="line">
              <a:avLst/>
            </a:prstGeom>
            <a:noFill/>
            <a:ln w="19050">
              <a:solidFill>
                <a:schemeClr val="tx1"/>
              </a:solidFill>
              <a:round/>
              <a:headEnd/>
              <a:tailEnd/>
            </a:ln>
          </p:spPr>
          <p:txBody>
            <a:bodyPr wrap="none" anchor="ctr"/>
            <a:lstStyle/>
            <a:p>
              <a:endParaRPr lang="en-US">
                <a:solidFill>
                  <a:srgbClr val="FFFFFF"/>
                </a:solidFill>
              </a:endParaRPr>
            </a:p>
          </p:txBody>
        </p:sp>
        <p:sp>
          <p:nvSpPr>
            <p:cNvPr id="34982" name="Line 207"/>
            <p:cNvSpPr>
              <a:spLocks noChangeShapeType="1"/>
            </p:cNvSpPr>
            <p:nvPr/>
          </p:nvSpPr>
          <p:spPr bwMode="auto">
            <a:xfrm>
              <a:off x="4164" y="1392"/>
              <a:ext cx="56" cy="0"/>
            </a:xfrm>
            <a:prstGeom prst="line">
              <a:avLst/>
            </a:prstGeom>
            <a:noFill/>
            <a:ln w="19050">
              <a:solidFill>
                <a:schemeClr val="tx1"/>
              </a:solidFill>
              <a:round/>
              <a:headEnd/>
              <a:tailEnd/>
            </a:ln>
          </p:spPr>
          <p:txBody>
            <a:bodyPr wrap="none" anchor="ctr"/>
            <a:lstStyle/>
            <a:p>
              <a:endParaRPr lang="en-US">
                <a:solidFill>
                  <a:srgbClr val="FFFFFF"/>
                </a:solidFill>
              </a:endParaRPr>
            </a:p>
          </p:txBody>
        </p:sp>
        <p:sp>
          <p:nvSpPr>
            <p:cNvPr id="34983" name="Line 208"/>
            <p:cNvSpPr>
              <a:spLocks noChangeShapeType="1"/>
            </p:cNvSpPr>
            <p:nvPr/>
          </p:nvSpPr>
          <p:spPr bwMode="auto">
            <a:xfrm>
              <a:off x="4112" y="1346"/>
              <a:ext cx="160" cy="0"/>
            </a:xfrm>
            <a:prstGeom prst="line">
              <a:avLst/>
            </a:prstGeom>
            <a:noFill/>
            <a:ln w="19050">
              <a:solidFill>
                <a:schemeClr val="tx1"/>
              </a:solidFill>
              <a:round/>
              <a:headEnd/>
              <a:tailEnd/>
            </a:ln>
          </p:spPr>
          <p:txBody>
            <a:bodyPr wrap="none" anchor="ctr"/>
            <a:lstStyle/>
            <a:p>
              <a:endParaRPr lang="en-US">
                <a:solidFill>
                  <a:srgbClr val="FFFFFF"/>
                </a:solidFill>
              </a:endParaRPr>
            </a:p>
          </p:txBody>
        </p:sp>
      </p:grpSp>
      <p:sp>
        <p:nvSpPr>
          <p:cNvPr id="209105" name="AutoShape 209"/>
          <p:cNvSpPr>
            <a:spLocks noChangeArrowheads="1"/>
          </p:cNvSpPr>
          <p:nvPr/>
        </p:nvSpPr>
        <p:spPr bwMode="auto">
          <a:xfrm rot="27000000">
            <a:off x="5769769" y="2380457"/>
            <a:ext cx="166687"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70300"/>
                </a:srgbClr>
              </a:gs>
              <a:gs pos="70000">
                <a:srgbClr val="FF0300">
                  <a:alpha val="83800"/>
                </a:srgbClr>
              </a:gs>
              <a:gs pos="100000">
                <a:srgbClr val="4D0808"/>
              </a:gs>
            </a:gsLst>
            <a:lin ang="5400000" scaled="1"/>
          </a:gradFill>
          <a:ln w="3175" algn="ctr">
            <a:solidFill>
              <a:schemeClr val="bg1"/>
            </a:solidFill>
            <a:miter lim="800000"/>
            <a:headEnd/>
            <a:tailEnd/>
          </a:ln>
          <a:effectLst/>
        </p:spPr>
        <p:txBody>
          <a:bodyPr wrap="none" anchor="ctr"/>
          <a:lstStyle/>
          <a:p>
            <a:pPr>
              <a:defRPr/>
            </a:pPr>
            <a:endParaRPr lang="en-US">
              <a:solidFill>
                <a:srgbClr val="FFFFFF"/>
              </a:solidFill>
              <a:latin typeface="Arial" pitchFamily="34" charset="0"/>
            </a:endParaRPr>
          </a:p>
        </p:txBody>
      </p:sp>
      <p:sp>
        <p:nvSpPr>
          <p:cNvPr id="34946" name="Line 210"/>
          <p:cNvSpPr>
            <a:spLocks noChangeShapeType="1"/>
          </p:cNvSpPr>
          <p:nvPr/>
        </p:nvSpPr>
        <p:spPr bwMode="auto">
          <a:xfrm>
            <a:off x="5902325" y="1035050"/>
            <a:ext cx="1590675" cy="0"/>
          </a:xfrm>
          <a:prstGeom prst="line">
            <a:avLst/>
          </a:prstGeom>
          <a:noFill/>
          <a:ln w="3175">
            <a:solidFill>
              <a:schemeClr val="tx1"/>
            </a:solidFill>
            <a:round/>
            <a:headEnd/>
            <a:tailEnd/>
          </a:ln>
        </p:spPr>
        <p:txBody>
          <a:bodyPr wrap="none" anchor="ctr"/>
          <a:lstStyle/>
          <a:p>
            <a:endParaRPr lang="en-US">
              <a:solidFill>
                <a:srgbClr val="FFFFFF"/>
              </a:solidFill>
            </a:endParaRPr>
          </a:p>
        </p:txBody>
      </p:sp>
      <p:sp>
        <p:nvSpPr>
          <p:cNvPr id="34947" name="Line 211"/>
          <p:cNvSpPr>
            <a:spLocks noChangeShapeType="1"/>
          </p:cNvSpPr>
          <p:nvPr/>
        </p:nvSpPr>
        <p:spPr bwMode="auto">
          <a:xfrm>
            <a:off x="5903913" y="2560638"/>
            <a:ext cx="1590675" cy="0"/>
          </a:xfrm>
          <a:prstGeom prst="line">
            <a:avLst/>
          </a:prstGeom>
          <a:noFill/>
          <a:ln w="3175">
            <a:solidFill>
              <a:schemeClr val="tx1"/>
            </a:solidFill>
            <a:round/>
            <a:headEnd/>
            <a:tailEnd/>
          </a:ln>
        </p:spPr>
        <p:txBody>
          <a:bodyPr wrap="none" anchor="ctr"/>
          <a:lstStyle/>
          <a:p>
            <a:endParaRPr lang="en-US">
              <a:solidFill>
                <a:srgbClr val="FFFFFF"/>
              </a:solidFill>
            </a:endParaRPr>
          </a:p>
        </p:txBody>
      </p:sp>
      <p:sp>
        <p:nvSpPr>
          <p:cNvPr id="34948" name="Line 212"/>
          <p:cNvSpPr>
            <a:spLocks noChangeShapeType="1"/>
          </p:cNvSpPr>
          <p:nvPr/>
        </p:nvSpPr>
        <p:spPr bwMode="auto">
          <a:xfrm>
            <a:off x="6567488" y="1042988"/>
            <a:ext cx="0" cy="1504950"/>
          </a:xfrm>
          <a:prstGeom prst="line">
            <a:avLst/>
          </a:prstGeom>
          <a:noFill/>
          <a:ln w="3175">
            <a:solidFill>
              <a:schemeClr val="tx1"/>
            </a:solidFill>
            <a:round/>
            <a:headEnd type="triangle" w="med" len="med"/>
            <a:tailEnd type="triangle" w="med" len="med"/>
          </a:ln>
        </p:spPr>
        <p:txBody>
          <a:bodyPr wrap="none" anchor="ctr"/>
          <a:lstStyle/>
          <a:p>
            <a:endParaRPr lang="en-US">
              <a:solidFill>
                <a:srgbClr val="FFFFFF"/>
              </a:solidFill>
            </a:endParaRPr>
          </a:p>
        </p:txBody>
      </p:sp>
      <p:sp>
        <p:nvSpPr>
          <p:cNvPr id="34949" name="Text Box 213"/>
          <p:cNvSpPr txBox="1">
            <a:spLocks noChangeArrowheads="1"/>
          </p:cNvSpPr>
          <p:nvPr/>
        </p:nvSpPr>
        <p:spPr bwMode="auto">
          <a:xfrm>
            <a:off x="6227763" y="1579563"/>
            <a:ext cx="336550" cy="366712"/>
          </a:xfrm>
          <a:prstGeom prst="rect">
            <a:avLst/>
          </a:prstGeom>
          <a:noFill/>
          <a:ln w="3175" algn="ctr">
            <a:noFill/>
            <a:miter lim="800000"/>
            <a:headEnd/>
            <a:tailEnd/>
          </a:ln>
        </p:spPr>
        <p:txBody>
          <a:bodyPr wrap="none">
            <a:spAutoFit/>
          </a:bodyPr>
          <a:lstStyle/>
          <a:p>
            <a:r>
              <a:rPr lang="en-US">
                <a:solidFill>
                  <a:srgbClr val="FFFFFF"/>
                </a:solidFill>
              </a:rPr>
              <a:t>V</a:t>
            </a:r>
          </a:p>
        </p:txBody>
      </p:sp>
      <p:sp>
        <p:nvSpPr>
          <p:cNvPr id="209112" name="Oval 216"/>
          <p:cNvSpPr>
            <a:spLocks noChangeArrowheads="1"/>
          </p:cNvSpPr>
          <p:nvPr/>
        </p:nvSpPr>
        <p:spPr bwMode="auto">
          <a:xfrm>
            <a:off x="3644492" y="3207545"/>
            <a:ext cx="131762"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113" name="Oval 217"/>
          <p:cNvSpPr>
            <a:spLocks noChangeArrowheads="1"/>
          </p:cNvSpPr>
          <p:nvPr/>
        </p:nvSpPr>
        <p:spPr bwMode="auto">
          <a:xfrm>
            <a:off x="3880644" y="3178176"/>
            <a:ext cx="131762"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209114" name="Oval 218"/>
          <p:cNvSpPr>
            <a:spLocks noChangeArrowheads="1"/>
          </p:cNvSpPr>
          <p:nvPr/>
        </p:nvSpPr>
        <p:spPr bwMode="auto">
          <a:xfrm>
            <a:off x="4084637" y="3169444"/>
            <a:ext cx="131763"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209115" name="Oval 219"/>
          <p:cNvSpPr>
            <a:spLocks noChangeArrowheads="1"/>
          </p:cNvSpPr>
          <p:nvPr/>
        </p:nvSpPr>
        <p:spPr bwMode="auto">
          <a:xfrm>
            <a:off x="4508500" y="3159125"/>
            <a:ext cx="131763"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116" name="Oval 220"/>
          <p:cNvSpPr>
            <a:spLocks noChangeArrowheads="1"/>
          </p:cNvSpPr>
          <p:nvPr/>
        </p:nvSpPr>
        <p:spPr bwMode="auto">
          <a:xfrm>
            <a:off x="4845844" y="3170238"/>
            <a:ext cx="131763"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209117" name="Oval 221"/>
          <p:cNvSpPr>
            <a:spLocks noChangeArrowheads="1"/>
          </p:cNvSpPr>
          <p:nvPr/>
        </p:nvSpPr>
        <p:spPr bwMode="auto">
          <a:xfrm>
            <a:off x="5121275" y="3176588"/>
            <a:ext cx="131763"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118" name="Oval 222"/>
          <p:cNvSpPr>
            <a:spLocks noChangeArrowheads="1"/>
          </p:cNvSpPr>
          <p:nvPr/>
        </p:nvSpPr>
        <p:spPr bwMode="auto">
          <a:xfrm>
            <a:off x="5318125" y="3182938"/>
            <a:ext cx="131763"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209119" name="AutoShape 223"/>
          <p:cNvSpPr>
            <a:spLocks noChangeArrowheads="1"/>
          </p:cNvSpPr>
          <p:nvPr/>
        </p:nvSpPr>
        <p:spPr bwMode="auto">
          <a:xfrm rot="5400000">
            <a:off x="4502944" y="2690019"/>
            <a:ext cx="166688"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3D4A8">
                  <a:alpha val="46001"/>
                </a:srgbClr>
              </a:gs>
              <a:gs pos="25000">
                <a:srgbClr val="21D6E0">
                  <a:alpha val="55001"/>
                </a:srgbClr>
              </a:gs>
              <a:gs pos="75000">
                <a:srgbClr val="0087E6">
                  <a:alpha val="73001"/>
                </a:srgbClr>
              </a:gs>
              <a:gs pos="100000">
                <a:srgbClr val="005CBF">
                  <a:alpha val="82001"/>
                </a:srgbClr>
              </a:gs>
            </a:gsLst>
            <a:lin ang="5400000" scaled="1"/>
          </a:gradFill>
          <a:ln w="3175" algn="ctr">
            <a:solidFill>
              <a:schemeClr val="bg1"/>
            </a:solidFill>
            <a:miter lim="800000"/>
            <a:headEnd/>
            <a:tailEnd/>
          </a:ln>
          <a:effectLst/>
        </p:spPr>
        <p:txBody>
          <a:bodyPr wrap="none" lIns="46800" tIns="36000" anchor="ctr"/>
          <a:lstStyle/>
          <a:p>
            <a:pPr>
              <a:defRPr/>
            </a:pPr>
            <a:endParaRPr lang="en-US">
              <a:solidFill>
                <a:srgbClr val="FFFFFF"/>
              </a:solidFill>
              <a:latin typeface="Arial" pitchFamily="34" charset="0"/>
            </a:endParaRPr>
          </a:p>
        </p:txBody>
      </p:sp>
      <p:sp>
        <p:nvSpPr>
          <p:cNvPr id="209120" name="AutoShape 224"/>
          <p:cNvSpPr>
            <a:spLocks noChangeArrowheads="1"/>
          </p:cNvSpPr>
          <p:nvPr/>
        </p:nvSpPr>
        <p:spPr bwMode="auto">
          <a:xfrm rot="5400000">
            <a:off x="4509294" y="2067719"/>
            <a:ext cx="166688"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3D4A8">
                  <a:alpha val="46001"/>
                </a:srgbClr>
              </a:gs>
              <a:gs pos="25000">
                <a:srgbClr val="21D6E0">
                  <a:alpha val="55001"/>
                </a:srgbClr>
              </a:gs>
              <a:gs pos="75000">
                <a:srgbClr val="0087E6">
                  <a:alpha val="73001"/>
                </a:srgbClr>
              </a:gs>
              <a:gs pos="100000">
                <a:srgbClr val="005CBF">
                  <a:alpha val="82001"/>
                </a:srgbClr>
              </a:gs>
            </a:gsLst>
            <a:lin ang="5400000" scaled="1"/>
          </a:gradFill>
          <a:ln w="3175" algn="ctr">
            <a:solidFill>
              <a:schemeClr val="bg1"/>
            </a:solidFill>
            <a:miter lim="800000"/>
            <a:headEnd/>
            <a:tailEnd/>
          </a:ln>
          <a:effectLst/>
        </p:spPr>
        <p:txBody>
          <a:bodyPr wrap="none" anchor="ctr"/>
          <a:lstStyle/>
          <a:p>
            <a:pPr>
              <a:defRPr/>
            </a:pPr>
            <a:endParaRPr lang="en-US">
              <a:solidFill>
                <a:srgbClr val="FFFFFF"/>
              </a:solidFill>
              <a:latin typeface="Arial" pitchFamily="34" charset="0"/>
            </a:endParaRPr>
          </a:p>
        </p:txBody>
      </p:sp>
      <p:sp>
        <p:nvSpPr>
          <p:cNvPr id="209121" name="AutoShape 225"/>
          <p:cNvSpPr>
            <a:spLocks noChangeArrowheads="1"/>
          </p:cNvSpPr>
          <p:nvPr/>
        </p:nvSpPr>
        <p:spPr bwMode="auto">
          <a:xfrm rot="10800000">
            <a:off x="4813300" y="911225"/>
            <a:ext cx="166688"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3D4A8">
                  <a:alpha val="46001"/>
                </a:srgbClr>
              </a:gs>
              <a:gs pos="25000">
                <a:srgbClr val="21D6E0">
                  <a:alpha val="55001"/>
                </a:srgbClr>
              </a:gs>
              <a:gs pos="75000">
                <a:srgbClr val="0087E6">
                  <a:alpha val="73001"/>
                </a:srgbClr>
              </a:gs>
              <a:gs pos="100000">
                <a:srgbClr val="005CBF">
                  <a:alpha val="82001"/>
                </a:srgbClr>
              </a:gs>
            </a:gsLst>
            <a:lin ang="5400000" scaled="1"/>
          </a:gradFill>
          <a:ln w="3175" algn="ctr">
            <a:solidFill>
              <a:schemeClr val="bg1"/>
            </a:solidFill>
            <a:miter lim="800000"/>
            <a:headEnd/>
            <a:tailEnd/>
          </a:ln>
          <a:effectLst/>
        </p:spPr>
        <p:txBody>
          <a:bodyPr wrap="none" anchor="ctr"/>
          <a:lstStyle/>
          <a:p>
            <a:pPr>
              <a:defRPr/>
            </a:pPr>
            <a:endParaRPr lang="en-US">
              <a:solidFill>
                <a:srgbClr val="FFFFFF"/>
              </a:solidFill>
              <a:latin typeface="Arial" pitchFamily="34" charset="0"/>
            </a:endParaRPr>
          </a:p>
        </p:txBody>
      </p:sp>
      <p:sp>
        <p:nvSpPr>
          <p:cNvPr id="209122" name="AutoShape 226"/>
          <p:cNvSpPr>
            <a:spLocks noChangeArrowheads="1"/>
          </p:cNvSpPr>
          <p:nvPr/>
        </p:nvSpPr>
        <p:spPr bwMode="auto">
          <a:xfrm rot="5400000">
            <a:off x="4504531" y="1281907"/>
            <a:ext cx="166687"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3D4A8">
                  <a:alpha val="46001"/>
                </a:srgbClr>
              </a:gs>
              <a:gs pos="25000">
                <a:srgbClr val="21D6E0">
                  <a:alpha val="55001"/>
                </a:srgbClr>
              </a:gs>
              <a:gs pos="75000">
                <a:srgbClr val="0087E6">
                  <a:alpha val="73001"/>
                </a:srgbClr>
              </a:gs>
              <a:gs pos="100000">
                <a:srgbClr val="005CBF">
                  <a:alpha val="82001"/>
                </a:srgbClr>
              </a:gs>
            </a:gsLst>
            <a:lin ang="5400000" scaled="1"/>
          </a:gradFill>
          <a:ln w="3175" algn="ctr">
            <a:solidFill>
              <a:schemeClr val="bg1"/>
            </a:solidFill>
            <a:miter lim="800000"/>
            <a:headEnd/>
            <a:tailEnd/>
          </a:ln>
          <a:effectLst/>
        </p:spPr>
        <p:txBody>
          <a:bodyPr wrap="none" anchor="ctr"/>
          <a:lstStyle/>
          <a:p>
            <a:pPr>
              <a:defRPr/>
            </a:pPr>
            <a:endParaRPr lang="en-US">
              <a:solidFill>
                <a:srgbClr val="FFFFFF"/>
              </a:solidFill>
              <a:latin typeface="Arial" pitchFamily="34" charset="0"/>
            </a:endParaRPr>
          </a:p>
        </p:txBody>
      </p:sp>
      <p:sp>
        <p:nvSpPr>
          <p:cNvPr id="209123" name="AutoShape 227"/>
          <p:cNvSpPr>
            <a:spLocks noChangeArrowheads="1"/>
          </p:cNvSpPr>
          <p:nvPr/>
        </p:nvSpPr>
        <p:spPr bwMode="auto">
          <a:xfrm rot="10800000">
            <a:off x="5389563" y="911225"/>
            <a:ext cx="166687"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3D4A8">
                  <a:alpha val="46001"/>
                </a:srgbClr>
              </a:gs>
              <a:gs pos="25000">
                <a:srgbClr val="21D6E0">
                  <a:alpha val="55001"/>
                </a:srgbClr>
              </a:gs>
              <a:gs pos="75000">
                <a:srgbClr val="0087E6">
                  <a:alpha val="73001"/>
                </a:srgbClr>
              </a:gs>
              <a:gs pos="100000">
                <a:srgbClr val="005CBF">
                  <a:alpha val="82001"/>
                </a:srgbClr>
              </a:gs>
            </a:gsLst>
            <a:lin ang="5400000" scaled="1"/>
          </a:gradFill>
          <a:ln w="3175" algn="ctr">
            <a:solidFill>
              <a:schemeClr val="bg1"/>
            </a:solidFill>
            <a:miter lim="800000"/>
            <a:headEnd/>
            <a:tailEnd/>
          </a:ln>
          <a:effectLst/>
        </p:spPr>
        <p:txBody>
          <a:bodyPr wrap="none" anchor="ctr"/>
          <a:lstStyle/>
          <a:p>
            <a:pPr>
              <a:defRPr/>
            </a:pPr>
            <a:endParaRPr lang="en-US">
              <a:solidFill>
                <a:srgbClr val="FFFFFF"/>
              </a:solidFill>
              <a:latin typeface="Arial" pitchFamily="34" charset="0"/>
            </a:endParaRPr>
          </a:p>
        </p:txBody>
      </p:sp>
      <p:sp>
        <p:nvSpPr>
          <p:cNvPr id="209124" name="AutoShape 228"/>
          <p:cNvSpPr>
            <a:spLocks noChangeArrowheads="1"/>
          </p:cNvSpPr>
          <p:nvPr/>
        </p:nvSpPr>
        <p:spPr bwMode="auto">
          <a:xfrm rot="16200000">
            <a:off x="5766594" y="1096169"/>
            <a:ext cx="166688"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3D4A8">
                  <a:alpha val="46001"/>
                </a:srgbClr>
              </a:gs>
              <a:gs pos="25000">
                <a:srgbClr val="21D6E0">
                  <a:alpha val="55001"/>
                </a:srgbClr>
              </a:gs>
              <a:gs pos="75000">
                <a:srgbClr val="0087E6">
                  <a:alpha val="73001"/>
                </a:srgbClr>
              </a:gs>
              <a:gs pos="100000">
                <a:srgbClr val="005CBF">
                  <a:alpha val="82001"/>
                </a:srgbClr>
              </a:gs>
            </a:gsLst>
            <a:lin ang="5400000" scaled="1"/>
          </a:gradFill>
          <a:ln w="3175" algn="ctr">
            <a:solidFill>
              <a:schemeClr val="bg1"/>
            </a:solidFill>
            <a:miter lim="800000"/>
            <a:headEnd/>
            <a:tailEnd/>
          </a:ln>
          <a:effectLst/>
        </p:spPr>
        <p:txBody>
          <a:bodyPr wrap="none" anchor="ctr"/>
          <a:lstStyle/>
          <a:p>
            <a:pPr>
              <a:defRPr/>
            </a:pPr>
            <a:endParaRPr lang="en-US">
              <a:solidFill>
                <a:srgbClr val="FFFFFF"/>
              </a:solidFill>
              <a:latin typeface="Arial" pitchFamily="34" charset="0"/>
            </a:endParaRPr>
          </a:p>
        </p:txBody>
      </p:sp>
      <p:sp>
        <p:nvSpPr>
          <p:cNvPr id="209125" name="AutoShape 229"/>
          <p:cNvSpPr>
            <a:spLocks noChangeArrowheads="1"/>
          </p:cNvSpPr>
          <p:nvPr/>
        </p:nvSpPr>
        <p:spPr bwMode="auto">
          <a:xfrm rot="16200000">
            <a:off x="5766594" y="2382044"/>
            <a:ext cx="166688"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3D4A8">
                  <a:alpha val="46001"/>
                </a:srgbClr>
              </a:gs>
              <a:gs pos="25000">
                <a:srgbClr val="21D6E0">
                  <a:alpha val="59501"/>
                </a:srgbClr>
              </a:gs>
              <a:gs pos="75000">
                <a:srgbClr val="0087E6">
                  <a:alpha val="86500"/>
                </a:srgbClr>
              </a:gs>
              <a:gs pos="100000">
                <a:srgbClr val="005CBF"/>
              </a:gs>
            </a:gsLst>
            <a:lin ang="5400000" scaled="1"/>
          </a:gradFill>
          <a:ln w="3175" algn="ctr">
            <a:solidFill>
              <a:schemeClr val="bg1"/>
            </a:solidFill>
            <a:miter lim="800000"/>
            <a:headEnd/>
            <a:tailEnd/>
          </a:ln>
          <a:effectLst/>
        </p:spPr>
        <p:txBody>
          <a:bodyPr wrap="none" anchor="ctr"/>
          <a:lstStyle/>
          <a:p>
            <a:pPr>
              <a:defRPr/>
            </a:pPr>
            <a:endParaRPr lang="en-US">
              <a:solidFill>
                <a:srgbClr val="FFFFFF"/>
              </a:solidFill>
              <a:latin typeface="Arial" pitchFamily="34" charset="0"/>
            </a:endParaRPr>
          </a:p>
        </p:txBody>
      </p:sp>
      <p:sp>
        <p:nvSpPr>
          <p:cNvPr id="328" name="Oval 19"/>
          <p:cNvSpPr>
            <a:spLocks noChangeArrowheads="1"/>
          </p:cNvSpPr>
          <p:nvPr/>
        </p:nvSpPr>
        <p:spPr bwMode="auto">
          <a:xfrm>
            <a:off x="280387" y="5800896"/>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33" name="Oval 24"/>
          <p:cNvSpPr>
            <a:spLocks noChangeArrowheads="1"/>
          </p:cNvSpPr>
          <p:nvPr/>
        </p:nvSpPr>
        <p:spPr bwMode="auto">
          <a:xfrm>
            <a:off x="184247" y="5572296"/>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dirty="0">
                <a:solidFill>
                  <a:srgbClr val="FFFFFF"/>
                </a:solidFill>
              </a:rPr>
              <a:t>+</a:t>
            </a:r>
          </a:p>
        </p:txBody>
      </p:sp>
      <p:sp>
        <p:nvSpPr>
          <p:cNvPr id="335" name="Oval 26"/>
          <p:cNvSpPr>
            <a:spLocks noChangeArrowheads="1"/>
          </p:cNvSpPr>
          <p:nvPr/>
        </p:nvSpPr>
        <p:spPr bwMode="auto">
          <a:xfrm>
            <a:off x="2178147" y="5861532"/>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dirty="0">
                <a:solidFill>
                  <a:srgbClr val="FFFFFF"/>
                </a:solidFill>
              </a:rPr>
              <a:t>+</a:t>
            </a:r>
          </a:p>
        </p:txBody>
      </p:sp>
      <p:sp>
        <p:nvSpPr>
          <p:cNvPr id="336" name="Oval 27"/>
          <p:cNvSpPr>
            <a:spLocks noChangeArrowheads="1"/>
          </p:cNvSpPr>
          <p:nvPr/>
        </p:nvSpPr>
        <p:spPr bwMode="auto">
          <a:xfrm>
            <a:off x="3056034" y="5851214"/>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dirty="0">
                <a:solidFill>
                  <a:srgbClr val="FFFFFF"/>
                </a:solidFill>
              </a:rPr>
              <a:t>+</a:t>
            </a:r>
          </a:p>
        </p:txBody>
      </p:sp>
      <p:sp>
        <p:nvSpPr>
          <p:cNvPr id="337" name="Oval 117"/>
          <p:cNvSpPr>
            <a:spLocks noChangeArrowheads="1"/>
          </p:cNvSpPr>
          <p:nvPr/>
        </p:nvSpPr>
        <p:spPr bwMode="auto">
          <a:xfrm>
            <a:off x="558800" y="5686907"/>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340" name="Oval 120"/>
          <p:cNvSpPr>
            <a:spLocks noChangeArrowheads="1"/>
          </p:cNvSpPr>
          <p:nvPr/>
        </p:nvSpPr>
        <p:spPr bwMode="auto">
          <a:xfrm>
            <a:off x="1004190" y="5574024"/>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dirty="0">
                <a:solidFill>
                  <a:srgbClr val="FFFFFF"/>
                </a:solidFill>
              </a:rPr>
              <a:t>+</a:t>
            </a:r>
          </a:p>
        </p:txBody>
      </p:sp>
      <p:sp>
        <p:nvSpPr>
          <p:cNvPr id="342" name="Oval 122"/>
          <p:cNvSpPr>
            <a:spLocks noChangeArrowheads="1"/>
          </p:cNvSpPr>
          <p:nvPr/>
        </p:nvSpPr>
        <p:spPr bwMode="auto">
          <a:xfrm>
            <a:off x="1153319" y="580279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43" name="Oval 123"/>
          <p:cNvSpPr>
            <a:spLocks noChangeArrowheads="1"/>
          </p:cNvSpPr>
          <p:nvPr/>
        </p:nvSpPr>
        <p:spPr bwMode="auto">
          <a:xfrm>
            <a:off x="1403352" y="5595003"/>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344" name="Oval 124"/>
          <p:cNvSpPr>
            <a:spLocks noChangeArrowheads="1"/>
          </p:cNvSpPr>
          <p:nvPr/>
        </p:nvSpPr>
        <p:spPr bwMode="auto">
          <a:xfrm>
            <a:off x="1509713" y="573183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dirty="0">
                <a:solidFill>
                  <a:srgbClr val="FFFFFF"/>
                </a:solidFill>
              </a:rPr>
              <a:t>+</a:t>
            </a:r>
          </a:p>
        </p:txBody>
      </p:sp>
      <p:sp>
        <p:nvSpPr>
          <p:cNvPr id="345" name="Oval 125"/>
          <p:cNvSpPr>
            <a:spLocks noChangeArrowheads="1"/>
          </p:cNvSpPr>
          <p:nvPr/>
        </p:nvSpPr>
        <p:spPr bwMode="auto">
          <a:xfrm>
            <a:off x="1865312" y="5767387"/>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347" name="Oval 127"/>
          <p:cNvSpPr>
            <a:spLocks noChangeArrowheads="1"/>
          </p:cNvSpPr>
          <p:nvPr/>
        </p:nvSpPr>
        <p:spPr bwMode="auto">
          <a:xfrm>
            <a:off x="1960658" y="5594832"/>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dirty="0">
                <a:solidFill>
                  <a:srgbClr val="FFFFFF"/>
                </a:solidFill>
              </a:rPr>
              <a:t>+</a:t>
            </a:r>
          </a:p>
        </p:txBody>
      </p:sp>
      <p:sp>
        <p:nvSpPr>
          <p:cNvPr id="349" name="Oval 129"/>
          <p:cNvSpPr>
            <a:spLocks noChangeArrowheads="1"/>
          </p:cNvSpPr>
          <p:nvPr/>
        </p:nvSpPr>
        <p:spPr bwMode="auto">
          <a:xfrm>
            <a:off x="2173384" y="5655157"/>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50" name="Oval 130"/>
          <p:cNvSpPr>
            <a:spLocks noChangeArrowheads="1"/>
          </p:cNvSpPr>
          <p:nvPr/>
        </p:nvSpPr>
        <p:spPr bwMode="auto">
          <a:xfrm>
            <a:off x="2346423" y="561515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dirty="0">
                <a:solidFill>
                  <a:srgbClr val="FFFFFF"/>
                </a:solidFill>
              </a:rPr>
              <a:t>+</a:t>
            </a:r>
          </a:p>
        </p:txBody>
      </p:sp>
      <p:sp>
        <p:nvSpPr>
          <p:cNvPr id="352" name="Oval 132"/>
          <p:cNvSpPr>
            <a:spLocks noChangeArrowheads="1"/>
          </p:cNvSpPr>
          <p:nvPr/>
        </p:nvSpPr>
        <p:spPr bwMode="auto">
          <a:xfrm>
            <a:off x="749301" y="5786607"/>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353" name="Oval 133"/>
          <p:cNvSpPr>
            <a:spLocks noChangeArrowheads="1"/>
          </p:cNvSpPr>
          <p:nvPr/>
        </p:nvSpPr>
        <p:spPr bwMode="auto">
          <a:xfrm>
            <a:off x="2538509" y="5755169"/>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dirty="0">
                <a:solidFill>
                  <a:srgbClr val="FFFFFF"/>
                </a:solidFill>
              </a:rPr>
              <a:t>+</a:t>
            </a:r>
          </a:p>
        </p:txBody>
      </p:sp>
      <p:sp>
        <p:nvSpPr>
          <p:cNvPr id="355" name="Oval 135"/>
          <p:cNvSpPr>
            <a:spLocks noChangeArrowheads="1"/>
          </p:cNvSpPr>
          <p:nvPr/>
        </p:nvSpPr>
        <p:spPr bwMode="auto">
          <a:xfrm>
            <a:off x="2735263" y="578312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357" name="Oval 137"/>
          <p:cNvSpPr>
            <a:spLocks noChangeArrowheads="1"/>
          </p:cNvSpPr>
          <p:nvPr/>
        </p:nvSpPr>
        <p:spPr bwMode="auto">
          <a:xfrm>
            <a:off x="3094038" y="5653258"/>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360" name="Oval 140"/>
          <p:cNvSpPr>
            <a:spLocks noChangeArrowheads="1"/>
          </p:cNvSpPr>
          <p:nvPr/>
        </p:nvSpPr>
        <p:spPr bwMode="auto">
          <a:xfrm>
            <a:off x="4084638" y="5588652"/>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363" name="Oval 143"/>
          <p:cNvSpPr>
            <a:spLocks noChangeArrowheads="1"/>
          </p:cNvSpPr>
          <p:nvPr/>
        </p:nvSpPr>
        <p:spPr bwMode="auto">
          <a:xfrm>
            <a:off x="5384006" y="5614051"/>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364" name="Oval 144"/>
          <p:cNvSpPr>
            <a:spLocks noChangeArrowheads="1"/>
          </p:cNvSpPr>
          <p:nvPr/>
        </p:nvSpPr>
        <p:spPr bwMode="auto">
          <a:xfrm>
            <a:off x="3622772" y="5639111"/>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365" name="Oval 145"/>
          <p:cNvSpPr>
            <a:spLocks noChangeArrowheads="1"/>
          </p:cNvSpPr>
          <p:nvPr/>
        </p:nvSpPr>
        <p:spPr bwMode="auto">
          <a:xfrm>
            <a:off x="4895851" y="5699434"/>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dirty="0">
                <a:solidFill>
                  <a:srgbClr val="FFFFFF"/>
                </a:solidFill>
              </a:rPr>
              <a:t>+</a:t>
            </a:r>
          </a:p>
        </p:txBody>
      </p:sp>
      <p:sp>
        <p:nvSpPr>
          <p:cNvPr id="366" name="Oval 146"/>
          <p:cNvSpPr>
            <a:spLocks noChangeArrowheads="1"/>
          </p:cNvSpPr>
          <p:nvPr/>
        </p:nvSpPr>
        <p:spPr bwMode="auto">
          <a:xfrm>
            <a:off x="6173788" y="5836613"/>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dirty="0">
                <a:solidFill>
                  <a:srgbClr val="FFFFFF"/>
                </a:solidFill>
              </a:rPr>
              <a:t>+</a:t>
            </a:r>
          </a:p>
        </p:txBody>
      </p:sp>
      <p:sp>
        <p:nvSpPr>
          <p:cNvPr id="368" name="Oval 148"/>
          <p:cNvSpPr>
            <a:spLocks noChangeArrowheads="1"/>
          </p:cNvSpPr>
          <p:nvPr/>
        </p:nvSpPr>
        <p:spPr bwMode="auto">
          <a:xfrm>
            <a:off x="3760980" y="5671031"/>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369" name="Oval 149"/>
          <p:cNvSpPr>
            <a:spLocks noChangeArrowheads="1"/>
          </p:cNvSpPr>
          <p:nvPr/>
        </p:nvSpPr>
        <p:spPr bwMode="auto">
          <a:xfrm>
            <a:off x="4284759" y="5575609"/>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dirty="0">
                <a:solidFill>
                  <a:srgbClr val="FFFFFF"/>
                </a:solidFill>
              </a:rPr>
              <a:t>+</a:t>
            </a:r>
          </a:p>
        </p:txBody>
      </p:sp>
      <p:sp>
        <p:nvSpPr>
          <p:cNvPr id="370" name="Oval 150"/>
          <p:cNvSpPr>
            <a:spLocks noChangeArrowheads="1"/>
          </p:cNvSpPr>
          <p:nvPr/>
        </p:nvSpPr>
        <p:spPr bwMode="auto">
          <a:xfrm>
            <a:off x="3953669" y="569373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dirty="0">
                <a:solidFill>
                  <a:srgbClr val="FFFFFF"/>
                </a:solidFill>
              </a:rPr>
              <a:t>+</a:t>
            </a:r>
          </a:p>
        </p:txBody>
      </p:sp>
      <p:sp>
        <p:nvSpPr>
          <p:cNvPr id="373" name="Oval 153"/>
          <p:cNvSpPr>
            <a:spLocks noChangeArrowheads="1"/>
          </p:cNvSpPr>
          <p:nvPr/>
        </p:nvSpPr>
        <p:spPr bwMode="auto">
          <a:xfrm>
            <a:off x="4591050" y="5717551"/>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74" name="Oval 154"/>
          <p:cNvSpPr>
            <a:spLocks noChangeArrowheads="1"/>
          </p:cNvSpPr>
          <p:nvPr/>
        </p:nvSpPr>
        <p:spPr bwMode="auto">
          <a:xfrm>
            <a:off x="4491037" y="564041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dirty="0">
                <a:solidFill>
                  <a:srgbClr val="FFFFFF"/>
                </a:solidFill>
              </a:rPr>
              <a:t>+</a:t>
            </a:r>
          </a:p>
        </p:txBody>
      </p:sp>
      <p:sp>
        <p:nvSpPr>
          <p:cNvPr id="375" name="Oval 155"/>
          <p:cNvSpPr>
            <a:spLocks noChangeArrowheads="1"/>
          </p:cNvSpPr>
          <p:nvPr/>
        </p:nvSpPr>
        <p:spPr bwMode="auto">
          <a:xfrm>
            <a:off x="4904582" y="569943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79" name="Oval 159"/>
          <p:cNvSpPr>
            <a:spLocks noChangeArrowheads="1"/>
          </p:cNvSpPr>
          <p:nvPr/>
        </p:nvSpPr>
        <p:spPr bwMode="auto">
          <a:xfrm>
            <a:off x="5167313" y="5683731"/>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380" name="Oval 160"/>
          <p:cNvSpPr>
            <a:spLocks noChangeArrowheads="1"/>
          </p:cNvSpPr>
          <p:nvPr/>
        </p:nvSpPr>
        <p:spPr bwMode="auto">
          <a:xfrm>
            <a:off x="5119688" y="5594831"/>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dirty="0">
                <a:solidFill>
                  <a:srgbClr val="FFFFFF"/>
                </a:solidFill>
              </a:rPr>
              <a:t>+</a:t>
            </a:r>
          </a:p>
        </p:txBody>
      </p:sp>
      <p:sp>
        <p:nvSpPr>
          <p:cNvPr id="381" name="Oval 161"/>
          <p:cNvSpPr>
            <a:spLocks noChangeArrowheads="1"/>
          </p:cNvSpPr>
          <p:nvPr/>
        </p:nvSpPr>
        <p:spPr bwMode="auto">
          <a:xfrm>
            <a:off x="5583334" y="5637524"/>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382" name="Oval 162"/>
          <p:cNvSpPr>
            <a:spLocks noChangeArrowheads="1"/>
          </p:cNvSpPr>
          <p:nvPr/>
        </p:nvSpPr>
        <p:spPr bwMode="auto">
          <a:xfrm>
            <a:off x="5431631" y="5620854"/>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dirty="0">
                <a:solidFill>
                  <a:srgbClr val="FFFFFF"/>
                </a:solidFill>
              </a:rPr>
              <a:t>+</a:t>
            </a:r>
          </a:p>
        </p:txBody>
      </p:sp>
      <p:sp>
        <p:nvSpPr>
          <p:cNvPr id="384" name="Oval 164"/>
          <p:cNvSpPr>
            <a:spLocks noChangeArrowheads="1"/>
          </p:cNvSpPr>
          <p:nvPr/>
        </p:nvSpPr>
        <p:spPr bwMode="auto">
          <a:xfrm>
            <a:off x="5998150" y="586740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385" name="Oval 165"/>
          <p:cNvSpPr>
            <a:spLocks noChangeArrowheads="1"/>
          </p:cNvSpPr>
          <p:nvPr/>
        </p:nvSpPr>
        <p:spPr bwMode="auto">
          <a:xfrm>
            <a:off x="6403976" y="5796132"/>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86" name="Oval 166"/>
          <p:cNvSpPr>
            <a:spLocks noChangeArrowheads="1"/>
          </p:cNvSpPr>
          <p:nvPr/>
        </p:nvSpPr>
        <p:spPr bwMode="auto">
          <a:xfrm>
            <a:off x="7072313" y="5569146"/>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388" name="Oval 168"/>
          <p:cNvSpPr>
            <a:spLocks noChangeArrowheads="1"/>
          </p:cNvSpPr>
          <p:nvPr/>
        </p:nvSpPr>
        <p:spPr bwMode="auto">
          <a:xfrm>
            <a:off x="7826950" y="5607532"/>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389" name="Oval 169"/>
          <p:cNvSpPr>
            <a:spLocks noChangeArrowheads="1"/>
          </p:cNvSpPr>
          <p:nvPr/>
        </p:nvSpPr>
        <p:spPr bwMode="auto">
          <a:xfrm>
            <a:off x="8598473" y="558182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392" name="Oval 172"/>
          <p:cNvSpPr>
            <a:spLocks noChangeArrowheads="1"/>
          </p:cNvSpPr>
          <p:nvPr/>
        </p:nvSpPr>
        <p:spPr bwMode="auto">
          <a:xfrm>
            <a:off x="8341519" y="5854728"/>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dirty="0">
                <a:solidFill>
                  <a:srgbClr val="FFFFFF"/>
                </a:solidFill>
              </a:rPr>
              <a:t>+</a:t>
            </a:r>
          </a:p>
        </p:txBody>
      </p:sp>
      <p:sp>
        <p:nvSpPr>
          <p:cNvPr id="393" name="Oval 173"/>
          <p:cNvSpPr>
            <a:spLocks noChangeArrowheads="1"/>
          </p:cNvSpPr>
          <p:nvPr/>
        </p:nvSpPr>
        <p:spPr bwMode="auto">
          <a:xfrm>
            <a:off x="6807199" y="5663091"/>
            <a:ext cx="131764"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395" name="Oval 175"/>
          <p:cNvSpPr>
            <a:spLocks noChangeArrowheads="1"/>
          </p:cNvSpPr>
          <p:nvPr/>
        </p:nvSpPr>
        <p:spPr bwMode="auto">
          <a:xfrm>
            <a:off x="7154863" y="5742469"/>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dirty="0">
                <a:solidFill>
                  <a:srgbClr val="FFFFFF"/>
                </a:solidFill>
              </a:rPr>
              <a:t>+</a:t>
            </a:r>
          </a:p>
        </p:txBody>
      </p:sp>
      <p:sp>
        <p:nvSpPr>
          <p:cNvPr id="399" name="Oval 179"/>
          <p:cNvSpPr>
            <a:spLocks noChangeArrowheads="1"/>
          </p:cNvSpPr>
          <p:nvPr/>
        </p:nvSpPr>
        <p:spPr bwMode="auto">
          <a:xfrm>
            <a:off x="7469761" y="5772939"/>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400" name="Oval 180"/>
          <p:cNvSpPr>
            <a:spLocks noChangeArrowheads="1"/>
          </p:cNvSpPr>
          <p:nvPr/>
        </p:nvSpPr>
        <p:spPr bwMode="auto">
          <a:xfrm>
            <a:off x="7578641" y="563261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402" name="Oval 182"/>
          <p:cNvSpPr>
            <a:spLocks noChangeArrowheads="1"/>
          </p:cNvSpPr>
          <p:nvPr/>
        </p:nvSpPr>
        <p:spPr bwMode="auto">
          <a:xfrm>
            <a:off x="7908706" y="5754513"/>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solidFill>
                  <a:srgbClr val="FFFFFF"/>
                </a:solidFill>
              </a:rPr>
              <a:t>+</a:t>
            </a:r>
          </a:p>
        </p:txBody>
      </p:sp>
      <p:sp>
        <p:nvSpPr>
          <p:cNvPr id="404" name="Oval 184"/>
          <p:cNvSpPr>
            <a:spLocks noChangeArrowheads="1"/>
          </p:cNvSpPr>
          <p:nvPr/>
        </p:nvSpPr>
        <p:spPr bwMode="auto">
          <a:xfrm>
            <a:off x="8173244" y="5867569"/>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408" name="Oval 188"/>
          <p:cNvSpPr>
            <a:spLocks noChangeArrowheads="1"/>
          </p:cNvSpPr>
          <p:nvPr/>
        </p:nvSpPr>
        <p:spPr bwMode="auto">
          <a:xfrm>
            <a:off x="6700044" y="5880752"/>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409" name="Oval 189"/>
          <p:cNvSpPr>
            <a:spLocks noChangeArrowheads="1"/>
          </p:cNvSpPr>
          <p:nvPr/>
        </p:nvSpPr>
        <p:spPr bwMode="auto">
          <a:xfrm>
            <a:off x="8705057" y="5763729"/>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dirty="0">
                <a:solidFill>
                  <a:srgbClr val="FFFFFF"/>
                </a:solidFill>
              </a:rPr>
              <a:t>+</a:t>
            </a:r>
          </a:p>
        </p:txBody>
      </p:sp>
      <p:sp>
        <p:nvSpPr>
          <p:cNvPr id="414" name="Oval 216"/>
          <p:cNvSpPr>
            <a:spLocks noChangeArrowheads="1"/>
          </p:cNvSpPr>
          <p:nvPr/>
        </p:nvSpPr>
        <p:spPr bwMode="auto">
          <a:xfrm>
            <a:off x="3849880" y="5683076"/>
            <a:ext cx="131762"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415" name="Oval 217"/>
          <p:cNvSpPr>
            <a:spLocks noChangeArrowheads="1"/>
          </p:cNvSpPr>
          <p:nvPr/>
        </p:nvSpPr>
        <p:spPr bwMode="auto">
          <a:xfrm>
            <a:off x="4336353" y="3162299"/>
            <a:ext cx="131762"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416" name="Oval 218"/>
          <p:cNvSpPr>
            <a:spLocks noChangeArrowheads="1"/>
          </p:cNvSpPr>
          <p:nvPr/>
        </p:nvSpPr>
        <p:spPr bwMode="auto">
          <a:xfrm>
            <a:off x="4204590" y="5701024"/>
            <a:ext cx="131763"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417" name="Oval 219"/>
          <p:cNvSpPr>
            <a:spLocks noChangeArrowheads="1"/>
          </p:cNvSpPr>
          <p:nvPr/>
        </p:nvSpPr>
        <p:spPr bwMode="auto">
          <a:xfrm>
            <a:off x="4677762" y="3157537"/>
            <a:ext cx="131763"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418" name="Oval 220"/>
          <p:cNvSpPr>
            <a:spLocks noChangeArrowheads="1"/>
          </p:cNvSpPr>
          <p:nvPr/>
        </p:nvSpPr>
        <p:spPr bwMode="auto">
          <a:xfrm>
            <a:off x="4747418" y="5700229"/>
            <a:ext cx="131763"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419" name="Oval 221"/>
          <p:cNvSpPr>
            <a:spLocks noChangeArrowheads="1"/>
          </p:cNvSpPr>
          <p:nvPr/>
        </p:nvSpPr>
        <p:spPr bwMode="auto">
          <a:xfrm>
            <a:off x="5478558" y="3221038"/>
            <a:ext cx="131763"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a:solidFill>
                  <a:srgbClr val="000000"/>
                </a:solidFill>
              </a:rPr>
              <a:t>-</a:t>
            </a:r>
          </a:p>
        </p:txBody>
      </p:sp>
      <p:sp>
        <p:nvSpPr>
          <p:cNvPr id="420" name="Oval 222"/>
          <p:cNvSpPr>
            <a:spLocks noChangeArrowheads="1"/>
          </p:cNvSpPr>
          <p:nvPr/>
        </p:nvSpPr>
        <p:spPr bwMode="auto">
          <a:xfrm>
            <a:off x="5269105" y="5678970"/>
            <a:ext cx="131763"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dirty="0">
                <a:solidFill>
                  <a:srgbClr val="000000"/>
                </a:solidFill>
              </a:rPr>
              <a:t>-</a:t>
            </a:r>
          </a:p>
        </p:txBody>
      </p:sp>
      <p:sp>
        <p:nvSpPr>
          <p:cNvPr id="422" name="Freeform 214"/>
          <p:cNvSpPr>
            <a:spLocks/>
          </p:cNvSpPr>
          <p:nvPr/>
        </p:nvSpPr>
        <p:spPr bwMode="auto">
          <a:xfrm>
            <a:off x="7868444" y="1924000"/>
            <a:ext cx="981869" cy="184768"/>
          </a:xfrm>
          <a:custGeom>
            <a:avLst/>
            <a:gdLst>
              <a:gd name="T0" fmla="*/ 0 w 1110"/>
              <a:gd name="T1" fmla="*/ 564 h 1045"/>
              <a:gd name="T2" fmla="*/ 213 w 1110"/>
              <a:gd name="T3" fmla="*/ 549 h 1045"/>
              <a:gd name="T4" fmla="*/ 393 w 1110"/>
              <a:gd name="T5" fmla="*/ 66 h 1045"/>
              <a:gd name="T6" fmla="*/ 546 w 1110"/>
              <a:gd name="T7" fmla="*/ 942 h 1045"/>
              <a:gd name="T8" fmla="*/ 714 w 1110"/>
              <a:gd name="T9" fmla="*/ 687 h 1045"/>
              <a:gd name="T10" fmla="*/ 828 w 1110"/>
              <a:gd name="T11" fmla="*/ 606 h 1045"/>
              <a:gd name="T12" fmla="*/ 1110 w 1110"/>
              <a:gd name="T13" fmla="*/ 567 h 1045"/>
              <a:gd name="T14" fmla="*/ 0 60000 65536"/>
              <a:gd name="T15" fmla="*/ 0 60000 65536"/>
              <a:gd name="T16" fmla="*/ 0 60000 65536"/>
              <a:gd name="T17" fmla="*/ 0 60000 65536"/>
              <a:gd name="T18" fmla="*/ 0 60000 65536"/>
              <a:gd name="T19" fmla="*/ 0 60000 65536"/>
              <a:gd name="T20" fmla="*/ 0 60000 65536"/>
              <a:gd name="T21" fmla="*/ 0 w 1110"/>
              <a:gd name="T22" fmla="*/ 0 h 1045"/>
              <a:gd name="T23" fmla="*/ 1110 w 1110"/>
              <a:gd name="T24" fmla="*/ 1045 h 1045"/>
              <a:gd name="connsiteX0" fmla="*/ 0 w 10000"/>
              <a:gd name="connsiteY0" fmla="*/ 358 h 3988"/>
              <a:gd name="connsiteX1" fmla="*/ 1919 w 10000"/>
              <a:gd name="connsiteY1" fmla="*/ 215 h 3988"/>
              <a:gd name="connsiteX2" fmla="*/ 4177 w 10000"/>
              <a:gd name="connsiteY2" fmla="*/ 311 h 3988"/>
              <a:gd name="connsiteX3" fmla="*/ 4919 w 10000"/>
              <a:gd name="connsiteY3" fmla="*/ 3975 h 3988"/>
              <a:gd name="connsiteX4" fmla="*/ 6432 w 10000"/>
              <a:gd name="connsiteY4" fmla="*/ 1535 h 3988"/>
              <a:gd name="connsiteX5" fmla="*/ 7459 w 10000"/>
              <a:gd name="connsiteY5" fmla="*/ 760 h 3988"/>
              <a:gd name="connsiteX6" fmla="*/ 10000 w 10000"/>
              <a:gd name="connsiteY6" fmla="*/ 387 h 3988"/>
              <a:gd name="connsiteX0" fmla="*/ 0 w 10000"/>
              <a:gd name="connsiteY0" fmla="*/ 766 h 9869"/>
              <a:gd name="connsiteX1" fmla="*/ 4177 w 10000"/>
              <a:gd name="connsiteY1" fmla="*/ 648 h 9869"/>
              <a:gd name="connsiteX2" fmla="*/ 4919 w 10000"/>
              <a:gd name="connsiteY2" fmla="*/ 9835 h 9869"/>
              <a:gd name="connsiteX3" fmla="*/ 6432 w 10000"/>
              <a:gd name="connsiteY3" fmla="*/ 3717 h 9869"/>
              <a:gd name="connsiteX4" fmla="*/ 7459 w 10000"/>
              <a:gd name="connsiteY4" fmla="*/ 1774 h 9869"/>
              <a:gd name="connsiteX5" fmla="*/ 10000 w 10000"/>
              <a:gd name="connsiteY5" fmla="*/ 838 h 9869"/>
              <a:gd name="connsiteX0" fmla="*/ 0 w 5823"/>
              <a:gd name="connsiteY0" fmla="*/ 0 h 9344"/>
              <a:gd name="connsiteX1" fmla="*/ 742 w 5823"/>
              <a:gd name="connsiteY1" fmla="*/ 9309 h 9344"/>
              <a:gd name="connsiteX2" fmla="*/ 2255 w 5823"/>
              <a:gd name="connsiteY2" fmla="*/ 3109 h 9344"/>
              <a:gd name="connsiteX3" fmla="*/ 3282 w 5823"/>
              <a:gd name="connsiteY3" fmla="*/ 1141 h 9344"/>
              <a:gd name="connsiteX4" fmla="*/ 5823 w 5823"/>
              <a:gd name="connsiteY4" fmla="*/ 192 h 9344"/>
              <a:gd name="connsiteX0" fmla="*/ 0 w 10000"/>
              <a:gd name="connsiteY0" fmla="*/ 0 h 10000"/>
              <a:gd name="connsiteX1" fmla="*/ 1274 w 10000"/>
              <a:gd name="connsiteY1" fmla="*/ 9963 h 10000"/>
              <a:gd name="connsiteX2" fmla="*/ 3873 w 10000"/>
              <a:gd name="connsiteY2" fmla="*/ 3327 h 10000"/>
              <a:gd name="connsiteX3" fmla="*/ 5636 w 10000"/>
              <a:gd name="connsiteY3" fmla="*/ 1221 h 10000"/>
              <a:gd name="connsiteX4" fmla="*/ 10000 w 10000"/>
              <a:gd name="connsiteY4" fmla="*/ 205 h 10000"/>
              <a:gd name="connsiteX0" fmla="*/ 0 w 10000"/>
              <a:gd name="connsiteY0" fmla="*/ 0 h 10000"/>
              <a:gd name="connsiteX1" fmla="*/ 1274 w 10000"/>
              <a:gd name="connsiteY1" fmla="*/ 9963 h 10000"/>
              <a:gd name="connsiteX2" fmla="*/ 3873 w 10000"/>
              <a:gd name="connsiteY2" fmla="*/ 3327 h 10000"/>
              <a:gd name="connsiteX3" fmla="*/ 5636 w 10000"/>
              <a:gd name="connsiteY3" fmla="*/ 1221 h 10000"/>
              <a:gd name="connsiteX4" fmla="*/ 10000 w 10000"/>
              <a:gd name="connsiteY4" fmla="*/ 205 h 10000"/>
              <a:gd name="connsiteX0" fmla="*/ 0 w 10000"/>
              <a:gd name="connsiteY0" fmla="*/ 0 h 11630"/>
              <a:gd name="connsiteX1" fmla="*/ 1274 w 10000"/>
              <a:gd name="connsiteY1" fmla="*/ 9963 h 11630"/>
              <a:gd name="connsiteX2" fmla="*/ 3873 w 10000"/>
              <a:gd name="connsiteY2" fmla="*/ 3327 h 11630"/>
              <a:gd name="connsiteX3" fmla="*/ 5636 w 10000"/>
              <a:gd name="connsiteY3" fmla="*/ 1221 h 11630"/>
              <a:gd name="connsiteX4" fmla="*/ 10000 w 10000"/>
              <a:gd name="connsiteY4" fmla="*/ 205 h 11630"/>
              <a:gd name="connsiteX0" fmla="*/ 0 w 10925"/>
              <a:gd name="connsiteY0" fmla="*/ 0 h 17865"/>
              <a:gd name="connsiteX1" fmla="*/ 2199 w 10925"/>
              <a:gd name="connsiteY1" fmla="*/ 17565 h 17865"/>
              <a:gd name="connsiteX2" fmla="*/ 4798 w 10925"/>
              <a:gd name="connsiteY2" fmla="*/ 10929 h 17865"/>
              <a:gd name="connsiteX3" fmla="*/ 6561 w 10925"/>
              <a:gd name="connsiteY3" fmla="*/ 8823 h 17865"/>
              <a:gd name="connsiteX4" fmla="*/ 10925 w 10925"/>
              <a:gd name="connsiteY4" fmla="*/ 7807 h 17865"/>
              <a:gd name="connsiteX0" fmla="*/ 0 w 10925"/>
              <a:gd name="connsiteY0" fmla="*/ 0 h 17865"/>
              <a:gd name="connsiteX1" fmla="*/ 2199 w 10925"/>
              <a:gd name="connsiteY1" fmla="*/ 17565 h 17865"/>
              <a:gd name="connsiteX2" fmla="*/ 4798 w 10925"/>
              <a:gd name="connsiteY2" fmla="*/ 10929 h 17865"/>
              <a:gd name="connsiteX3" fmla="*/ 6561 w 10925"/>
              <a:gd name="connsiteY3" fmla="*/ 8823 h 17865"/>
              <a:gd name="connsiteX4" fmla="*/ 10925 w 10925"/>
              <a:gd name="connsiteY4" fmla="*/ 7807 h 17865"/>
              <a:gd name="connsiteX0" fmla="*/ 0 w 10925"/>
              <a:gd name="connsiteY0" fmla="*/ 0 h 17865"/>
              <a:gd name="connsiteX1" fmla="*/ 2199 w 10925"/>
              <a:gd name="connsiteY1" fmla="*/ 17565 h 17865"/>
              <a:gd name="connsiteX2" fmla="*/ 4798 w 10925"/>
              <a:gd name="connsiteY2" fmla="*/ 10929 h 17865"/>
              <a:gd name="connsiteX3" fmla="*/ 6561 w 10925"/>
              <a:gd name="connsiteY3" fmla="*/ 8823 h 17865"/>
              <a:gd name="connsiteX4" fmla="*/ 10925 w 10925"/>
              <a:gd name="connsiteY4" fmla="*/ 7807 h 17865"/>
              <a:gd name="connsiteX0" fmla="*/ 0 w 10925"/>
              <a:gd name="connsiteY0" fmla="*/ 0 h 17865"/>
              <a:gd name="connsiteX1" fmla="*/ 2199 w 10925"/>
              <a:gd name="connsiteY1" fmla="*/ 17565 h 17865"/>
              <a:gd name="connsiteX2" fmla="*/ 4798 w 10925"/>
              <a:gd name="connsiteY2" fmla="*/ 10929 h 17865"/>
              <a:gd name="connsiteX3" fmla="*/ 6561 w 10925"/>
              <a:gd name="connsiteY3" fmla="*/ 8823 h 17865"/>
              <a:gd name="connsiteX4" fmla="*/ 10925 w 10925"/>
              <a:gd name="connsiteY4" fmla="*/ 7807 h 17865"/>
              <a:gd name="connsiteX0" fmla="*/ 0 w 9916"/>
              <a:gd name="connsiteY0" fmla="*/ 2645 h 9758"/>
              <a:gd name="connsiteX1" fmla="*/ 1190 w 9916"/>
              <a:gd name="connsiteY1" fmla="*/ 9758 h 9758"/>
              <a:gd name="connsiteX2" fmla="*/ 3789 w 9916"/>
              <a:gd name="connsiteY2" fmla="*/ 3122 h 9758"/>
              <a:gd name="connsiteX3" fmla="*/ 5552 w 9916"/>
              <a:gd name="connsiteY3" fmla="*/ 1016 h 9758"/>
              <a:gd name="connsiteX4" fmla="*/ 9916 w 9916"/>
              <a:gd name="connsiteY4" fmla="*/ 0 h 9758"/>
              <a:gd name="connsiteX0" fmla="*/ 0 w 10000"/>
              <a:gd name="connsiteY0" fmla="*/ 2711 h 10001"/>
              <a:gd name="connsiteX1" fmla="*/ 1200 w 10000"/>
              <a:gd name="connsiteY1" fmla="*/ 10000 h 10001"/>
              <a:gd name="connsiteX2" fmla="*/ 3423 w 10000"/>
              <a:gd name="connsiteY2" fmla="*/ 2366 h 10001"/>
              <a:gd name="connsiteX3" fmla="*/ 5599 w 10000"/>
              <a:gd name="connsiteY3" fmla="*/ 1041 h 10001"/>
              <a:gd name="connsiteX4" fmla="*/ 10000 w 10000"/>
              <a:gd name="connsiteY4" fmla="*/ 0 h 10001"/>
              <a:gd name="connsiteX0" fmla="*/ 0 w 10000"/>
              <a:gd name="connsiteY0" fmla="*/ 2711 h 10001"/>
              <a:gd name="connsiteX1" fmla="*/ 1036 w 10000"/>
              <a:gd name="connsiteY1" fmla="*/ 10000 h 10001"/>
              <a:gd name="connsiteX2" fmla="*/ 3423 w 10000"/>
              <a:gd name="connsiteY2" fmla="*/ 2366 h 10001"/>
              <a:gd name="connsiteX3" fmla="*/ 5599 w 10000"/>
              <a:gd name="connsiteY3" fmla="*/ 1041 h 10001"/>
              <a:gd name="connsiteX4" fmla="*/ 10000 w 10000"/>
              <a:gd name="connsiteY4" fmla="*/ 0 h 10001"/>
              <a:gd name="connsiteX0" fmla="*/ 0 w 10187"/>
              <a:gd name="connsiteY0" fmla="*/ 2711 h 10001"/>
              <a:gd name="connsiteX1" fmla="*/ 1223 w 10187"/>
              <a:gd name="connsiteY1" fmla="*/ 10000 h 10001"/>
              <a:gd name="connsiteX2" fmla="*/ 3610 w 10187"/>
              <a:gd name="connsiteY2" fmla="*/ 2366 h 10001"/>
              <a:gd name="connsiteX3" fmla="*/ 5786 w 10187"/>
              <a:gd name="connsiteY3" fmla="*/ 1041 h 10001"/>
              <a:gd name="connsiteX4" fmla="*/ 10187 w 10187"/>
              <a:gd name="connsiteY4" fmla="*/ 0 h 10001"/>
              <a:gd name="connsiteX0" fmla="*/ 0 w 10070"/>
              <a:gd name="connsiteY0" fmla="*/ 2433 h 10000"/>
              <a:gd name="connsiteX1" fmla="*/ 1106 w 10070"/>
              <a:gd name="connsiteY1" fmla="*/ 10000 h 10000"/>
              <a:gd name="connsiteX2" fmla="*/ 3493 w 10070"/>
              <a:gd name="connsiteY2" fmla="*/ 2366 h 10000"/>
              <a:gd name="connsiteX3" fmla="*/ 5669 w 10070"/>
              <a:gd name="connsiteY3" fmla="*/ 1041 h 10000"/>
              <a:gd name="connsiteX4" fmla="*/ 10070 w 10070"/>
              <a:gd name="connsiteY4" fmla="*/ 0 h 10000"/>
              <a:gd name="connsiteX0" fmla="*/ 0 w 10070"/>
              <a:gd name="connsiteY0" fmla="*/ 2433 h 10034"/>
              <a:gd name="connsiteX1" fmla="*/ 1106 w 10070"/>
              <a:gd name="connsiteY1" fmla="*/ 10000 h 10034"/>
              <a:gd name="connsiteX2" fmla="*/ 3966 w 10070"/>
              <a:gd name="connsiteY2" fmla="*/ 5052 h 10034"/>
              <a:gd name="connsiteX3" fmla="*/ 5669 w 10070"/>
              <a:gd name="connsiteY3" fmla="*/ 1041 h 10034"/>
              <a:gd name="connsiteX4" fmla="*/ 10070 w 10070"/>
              <a:gd name="connsiteY4" fmla="*/ 0 h 10034"/>
              <a:gd name="connsiteX0" fmla="*/ 0 w 10070"/>
              <a:gd name="connsiteY0" fmla="*/ 2433 h 10923"/>
              <a:gd name="connsiteX1" fmla="*/ 1579 w 10070"/>
              <a:gd name="connsiteY1" fmla="*/ 10895 h 10923"/>
              <a:gd name="connsiteX2" fmla="*/ 3966 w 10070"/>
              <a:gd name="connsiteY2" fmla="*/ 5052 h 10923"/>
              <a:gd name="connsiteX3" fmla="*/ 5669 w 10070"/>
              <a:gd name="connsiteY3" fmla="*/ 1041 h 10923"/>
              <a:gd name="connsiteX4" fmla="*/ 10070 w 10070"/>
              <a:gd name="connsiteY4" fmla="*/ 0 h 10923"/>
              <a:gd name="connsiteX0" fmla="*/ 0 w 10070"/>
              <a:gd name="connsiteY0" fmla="*/ 2433 h 10922"/>
              <a:gd name="connsiteX1" fmla="*/ 1579 w 10070"/>
              <a:gd name="connsiteY1" fmla="*/ 10895 h 10922"/>
              <a:gd name="connsiteX2" fmla="*/ 3966 w 10070"/>
              <a:gd name="connsiteY2" fmla="*/ 5052 h 10922"/>
              <a:gd name="connsiteX3" fmla="*/ 6448 w 10070"/>
              <a:gd name="connsiteY3" fmla="*/ 3056 h 10922"/>
              <a:gd name="connsiteX4" fmla="*/ 10070 w 10070"/>
              <a:gd name="connsiteY4" fmla="*/ 0 h 10922"/>
              <a:gd name="connsiteX0" fmla="*/ 0 w 11350"/>
              <a:gd name="connsiteY0" fmla="*/ 195 h 8684"/>
              <a:gd name="connsiteX1" fmla="*/ 1579 w 11350"/>
              <a:gd name="connsiteY1" fmla="*/ 8657 h 8684"/>
              <a:gd name="connsiteX2" fmla="*/ 3966 w 11350"/>
              <a:gd name="connsiteY2" fmla="*/ 2814 h 8684"/>
              <a:gd name="connsiteX3" fmla="*/ 6448 w 11350"/>
              <a:gd name="connsiteY3" fmla="*/ 818 h 8684"/>
              <a:gd name="connsiteX4" fmla="*/ 11350 w 11350"/>
              <a:gd name="connsiteY4" fmla="*/ 0 h 8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 h="8684">
                <a:moveTo>
                  <a:pt x="0" y="195"/>
                </a:moveTo>
                <a:cubicBezTo>
                  <a:pt x="572" y="5282"/>
                  <a:pt x="918" y="8221"/>
                  <a:pt x="1579" y="8657"/>
                </a:cubicBezTo>
                <a:cubicBezTo>
                  <a:pt x="2240" y="9094"/>
                  <a:pt x="3154" y="4121"/>
                  <a:pt x="3966" y="2814"/>
                </a:cubicBezTo>
                <a:cubicBezTo>
                  <a:pt x="4778" y="1507"/>
                  <a:pt x="5419" y="1350"/>
                  <a:pt x="6448" y="818"/>
                </a:cubicBezTo>
                <a:cubicBezTo>
                  <a:pt x="7479" y="285"/>
                  <a:pt x="10508" y="268"/>
                  <a:pt x="11350" y="0"/>
                </a:cubicBezTo>
              </a:path>
            </a:pathLst>
          </a:custGeom>
          <a:noFill/>
          <a:ln w="57150">
            <a:solidFill>
              <a:schemeClr val="bg1"/>
            </a:solidFill>
            <a:round/>
            <a:headEnd/>
            <a:tailEnd/>
          </a:ln>
        </p:spPr>
        <p:txBody>
          <a:bodyPr wrap="none" anchor="ctr"/>
          <a:lstStyle/>
          <a:p>
            <a:endParaRPr lang="en-US">
              <a:solidFill>
                <a:srgbClr val="FFFFFF"/>
              </a:solidFill>
            </a:endParaRPr>
          </a:p>
        </p:txBody>
      </p:sp>
      <p:sp>
        <p:nvSpPr>
          <p:cNvPr id="423" name="AutoShape 228"/>
          <p:cNvSpPr>
            <a:spLocks noChangeArrowheads="1"/>
          </p:cNvSpPr>
          <p:nvPr/>
        </p:nvSpPr>
        <p:spPr bwMode="auto">
          <a:xfrm rot="16200000">
            <a:off x="4496211" y="6203951"/>
            <a:ext cx="166688"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3D4A8">
                  <a:alpha val="46001"/>
                </a:srgbClr>
              </a:gs>
              <a:gs pos="25000">
                <a:srgbClr val="21D6E0">
                  <a:alpha val="55001"/>
                </a:srgbClr>
              </a:gs>
              <a:gs pos="75000">
                <a:srgbClr val="0087E6">
                  <a:alpha val="73001"/>
                </a:srgbClr>
              </a:gs>
              <a:gs pos="100000">
                <a:srgbClr val="005CBF">
                  <a:alpha val="82001"/>
                </a:srgbClr>
              </a:gs>
            </a:gsLst>
            <a:lin ang="5400000" scaled="1"/>
          </a:gradFill>
          <a:ln w="3175" algn="ctr">
            <a:solidFill>
              <a:schemeClr val="bg1"/>
            </a:solidFill>
            <a:miter lim="800000"/>
            <a:headEnd/>
            <a:tailEnd/>
          </a:ln>
          <a:effectLst/>
        </p:spPr>
        <p:txBody>
          <a:bodyPr wrap="none" anchor="ctr"/>
          <a:lstStyle/>
          <a:p>
            <a:pPr>
              <a:defRPr/>
            </a:pPr>
            <a:endParaRPr lang="en-US">
              <a:solidFill>
                <a:srgbClr val="FFFFFF"/>
              </a:solidFill>
              <a:latin typeface="Arial" pitchFamily="34" charset="0"/>
            </a:endParaRPr>
          </a:p>
        </p:txBody>
      </p:sp>
      <p:sp>
        <p:nvSpPr>
          <p:cNvPr id="424" name="AutoShape 201"/>
          <p:cNvSpPr>
            <a:spLocks noChangeArrowheads="1"/>
          </p:cNvSpPr>
          <p:nvPr/>
        </p:nvSpPr>
        <p:spPr bwMode="auto">
          <a:xfrm rot="27000000">
            <a:off x="4497358" y="6203952"/>
            <a:ext cx="166687"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algn="ctr">
            <a:solidFill>
              <a:schemeClr val="bg1"/>
            </a:solidFill>
            <a:miter lim="800000"/>
            <a:headEnd/>
            <a:tailEnd/>
          </a:ln>
          <a:effectLst/>
        </p:spPr>
        <p:txBody>
          <a:bodyPr wrap="none" anchor="ctr"/>
          <a:lstStyle/>
          <a:p>
            <a:pPr>
              <a:defRPr/>
            </a:pPr>
            <a:endParaRPr lang="en-US">
              <a:solidFill>
                <a:srgbClr val="FFFFFF"/>
              </a:solidFill>
              <a:latin typeface="Arial" pitchFamily="34" charset="0"/>
            </a:endParaRPr>
          </a:p>
        </p:txBody>
      </p:sp>
      <p:cxnSp>
        <p:nvCxnSpPr>
          <p:cNvPr id="7" name="Straight Connector 6"/>
          <p:cNvCxnSpPr/>
          <p:nvPr/>
        </p:nvCxnSpPr>
        <p:spPr bwMode="auto">
          <a:xfrm>
            <a:off x="0" y="4025890"/>
            <a:ext cx="91440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427" name="Straight Connector 426"/>
          <p:cNvCxnSpPr>
            <a:stCxn id="208898" idx="1"/>
            <a:endCxn id="208898" idx="3"/>
          </p:cNvCxnSpPr>
          <p:nvPr/>
        </p:nvCxnSpPr>
        <p:spPr bwMode="auto">
          <a:xfrm>
            <a:off x="136525" y="4510882"/>
            <a:ext cx="8902700" cy="0"/>
          </a:xfrm>
          <a:prstGeom prst="line">
            <a:avLst/>
          </a:prstGeom>
          <a:solidFill>
            <a:schemeClr val="accent1"/>
          </a:solidFill>
          <a:ln w="9525" cap="flat" cmpd="sng" algn="ctr">
            <a:solidFill>
              <a:srgbClr val="000000"/>
            </a:solidFill>
            <a:prstDash val="dash"/>
            <a:round/>
            <a:headEnd type="none" w="med" len="med"/>
            <a:tailEnd type="none" w="med" len="med"/>
          </a:ln>
          <a:effectLst/>
        </p:spPr>
      </p:cxnSp>
      <p:grpSp>
        <p:nvGrpSpPr>
          <p:cNvPr id="2" name="Group 28"/>
          <p:cNvGrpSpPr>
            <a:grpSpLocks/>
          </p:cNvGrpSpPr>
          <p:nvPr/>
        </p:nvGrpSpPr>
        <p:grpSpPr bwMode="auto">
          <a:xfrm>
            <a:off x="-3432032" y="3685805"/>
            <a:ext cx="3394075" cy="698500"/>
            <a:chOff x="1722" y="11792"/>
            <a:chExt cx="3025" cy="772"/>
          </a:xfrm>
        </p:grpSpPr>
        <p:grpSp>
          <p:nvGrpSpPr>
            <p:cNvPr id="34984" name="Group 29"/>
            <p:cNvGrpSpPr>
              <a:grpSpLocks/>
            </p:cNvGrpSpPr>
            <p:nvPr/>
          </p:nvGrpSpPr>
          <p:grpSpPr bwMode="auto">
            <a:xfrm>
              <a:off x="2011" y="11792"/>
              <a:ext cx="2736" cy="772"/>
              <a:chOff x="2011" y="11792"/>
              <a:chExt cx="2736" cy="772"/>
            </a:xfrm>
          </p:grpSpPr>
          <p:sp>
            <p:nvSpPr>
              <p:cNvPr id="208926" name="Freeform 30"/>
              <p:cNvSpPr>
                <a:spLocks/>
              </p:cNvSpPr>
              <p:nvPr/>
            </p:nvSpPr>
            <p:spPr bwMode="auto">
              <a:xfrm>
                <a:off x="2011" y="11792"/>
                <a:ext cx="2736" cy="768"/>
              </a:xfrm>
              <a:custGeom>
                <a:avLst/>
                <a:gdLst/>
                <a:ahLst/>
                <a:cxnLst>
                  <a:cxn ang="0">
                    <a:pos x="0" y="1218"/>
                  </a:cxn>
                  <a:cxn ang="0">
                    <a:pos x="1776" y="786"/>
                  </a:cxn>
                  <a:cxn ang="0">
                    <a:pos x="4028" y="0"/>
                  </a:cxn>
                  <a:cxn ang="0">
                    <a:pos x="6336" y="786"/>
                  </a:cxn>
                  <a:cxn ang="0">
                    <a:pos x="8112" y="1218"/>
                  </a:cxn>
                  <a:cxn ang="0">
                    <a:pos x="6339" y="1648"/>
                  </a:cxn>
                  <a:cxn ang="0">
                    <a:pos x="4028" y="2428"/>
                  </a:cxn>
                  <a:cxn ang="0">
                    <a:pos x="1776" y="1650"/>
                  </a:cxn>
                  <a:cxn ang="0">
                    <a:pos x="0" y="1218"/>
                  </a:cxn>
                </a:cxnLst>
                <a:rect l="0" t="0" r="r" b="b"/>
                <a:pathLst>
                  <a:path w="8112" h="2428">
                    <a:moveTo>
                      <a:pt x="0" y="1218"/>
                    </a:moveTo>
                    <a:cubicBezTo>
                      <a:pt x="156" y="1188"/>
                      <a:pt x="856" y="1130"/>
                      <a:pt x="1776" y="786"/>
                    </a:cubicBezTo>
                    <a:cubicBezTo>
                      <a:pt x="2696" y="442"/>
                      <a:pt x="3268" y="0"/>
                      <a:pt x="4028" y="0"/>
                    </a:cubicBezTo>
                    <a:cubicBezTo>
                      <a:pt x="4788" y="0"/>
                      <a:pt x="5690" y="547"/>
                      <a:pt x="6336" y="786"/>
                    </a:cubicBezTo>
                    <a:cubicBezTo>
                      <a:pt x="6982" y="1025"/>
                      <a:pt x="7979" y="1218"/>
                      <a:pt x="8112" y="1218"/>
                    </a:cubicBezTo>
                    <a:cubicBezTo>
                      <a:pt x="7972" y="1254"/>
                      <a:pt x="7019" y="1448"/>
                      <a:pt x="6339" y="1648"/>
                    </a:cubicBezTo>
                    <a:cubicBezTo>
                      <a:pt x="5658" y="1850"/>
                      <a:pt x="4788" y="2428"/>
                      <a:pt x="4028" y="2428"/>
                    </a:cubicBezTo>
                    <a:cubicBezTo>
                      <a:pt x="3268" y="2428"/>
                      <a:pt x="2447" y="1852"/>
                      <a:pt x="1776" y="1650"/>
                    </a:cubicBezTo>
                    <a:cubicBezTo>
                      <a:pt x="1228" y="1385"/>
                      <a:pt x="149" y="1247"/>
                      <a:pt x="0" y="1218"/>
                    </a:cubicBezTo>
                    <a:close/>
                  </a:path>
                </a:pathLst>
              </a:custGeom>
              <a:gradFill rotWithShape="1">
                <a:gsLst>
                  <a:gs pos="0">
                    <a:srgbClr val="4D0808"/>
                  </a:gs>
                  <a:gs pos="30000">
                    <a:srgbClr val="FF0300"/>
                  </a:gs>
                  <a:gs pos="55000">
                    <a:srgbClr val="FF7A00"/>
                  </a:gs>
                  <a:gs pos="100000">
                    <a:srgbClr val="FFF200"/>
                  </a:gs>
                </a:gsLst>
                <a:path path="rect">
                  <a:fillToRect l="50000" t="50000" r="50000" b="50000"/>
                </a:path>
              </a:gradFill>
              <a:ln w="9525">
                <a:noFill/>
                <a:round/>
                <a:headEnd/>
                <a:tailEnd/>
              </a:ln>
              <a:effectLst>
                <a:outerShdw dist="35921" dir="2700000" algn="ctr" rotWithShape="0">
                  <a:srgbClr val="808080">
                    <a:alpha val="50000"/>
                  </a:srgbClr>
                </a:outerShdw>
              </a:effectLst>
            </p:spPr>
            <p:txBody>
              <a:bodyPr vert="wordArtVert" lIns="28800" tIns="18000" anchor="ctr" anchorCtr="0">
                <a:noAutofit/>
              </a:bodyPr>
              <a:lstStyle/>
              <a:p>
                <a:pPr>
                  <a:defRPr/>
                </a:pPr>
                <a:endParaRPr lang="en-US">
                  <a:solidFill>
                    <a:srgbClr val="FFFFFF"/>
                  </a:solidFill>
                  <a:latin typeface="Arial" pitchFamily="34" charset="0"/>
                </a:endParaRPr>
              </a:p>
            </p:txBody>
          </p:sp>
          <p:sp>
            <p:nvSpPr>
              <p:cNvPr id="208927" name="Oval 31"/>
              <p:cNvSpPr>
                <a:spLocks noChangeAspect="1" noChangeArrowheads="1"/>
              </p:cNvSpPr>
              <p:nvPr/>
            </p:nvSpPr>
            <p:spPr bwMode="auto">
              <a:xfrm>
                <a:off x="2578" y="12111"/>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28" name="Oval 32"/>
              <p:cNvSpPr>
                <a:spLocks noChangeAspect="1" noChangeArrowheads="1"/>
              </p:cNvSpPr>
              <p:nvPr/>
            </p:nvSpPr>
            <p:spPr bwMode="auto">
              <a:xfrm>
                <a:off x="2528" y="1220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29" name="Oval 33"/>
              <p:cNvSpPr>
                <a:spLocks noChangeAspect="1" noChangeArrowheads="1"/>
              </p:cNvSpPr>
              <p:nvPr/>
            </p:nvSpPr>
            <p:spPr bwMode="auto">
              <a:xfrm>
                <a:off x="2804" y="12187"/>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30" name="Oval 34"/>
              <p:cNvSpPr>
                <a:spLocks noChangeAspect="1" noChangeArrowheads="1"/>
              </p:cNvSpPr>
              <p:nvPr/>
            </p:nvSpPr>
            <p:spPr bwMode="auto">
              <a:xfrm>
                <a:off x="2885" y="1195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31" name="Oval 35"/>
              <p:cNvSpPr>
                <a:spLocks noChangeAspect="1" noChangeArrowheads="1"/>
              </p:cNvSpPr>
              <p:nvPr/>
            </p:nvSpPr>
            <p:spPr bwMode="auto">
              <a:xfrm>
                <a:off x="2902" y="12080"/>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32" name="Oval 36"/>
              <p:cNvSpPr>
                <a:spLocks noChangeAspect="1" noChangeArrowheads="1"/>
              </p:cNvSpPr>
              <p:nvPr/>
            </p:nvSpPr>
            <p:spPr bwMode="auto">
              <a:xfrm>
                <a:off x="2998"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33" name="Oval 37"/>
              <p:cNvSpPr>
                <a:spLocks noChangeAspect="1" noChangeArrowheads="1"/>
              </p:cNvSpPr>
              <p:nvPr/>
            </p:nvSpPr>
            <p:spPr bwMode="auto">
              <a:xfrm>
                <a:off x="3079" y="1220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34" name="Oval 38"/>
              <p:cNvSpPr>
                <a:spLocks noChangeAspect="1" noChangeArrowheads="1"/>
              </p:cNvSpPr>
              <p:nvPr/>
            </p:nvSpPr>
            <p:spPr bwMode="auto">
              <a:xfrm>
                <a:off x="3161" y="11867"/>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35" name="Oval 39"/>
              <p:cNvSpPr>
                <a:spLocks noChangeAspect="1" noChangeArrowheads="1"/>
              </p:cNvSpPr>
              <p:nvPr/>
            </p:nvSpPr>
            <p:spPr bwMode="auto">
              <a:xfrm>
                <a:off x="3290" y="1185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36" name="Oval 40"/>
              <p:cNvSpPr>
                <a:spLocks noChangeAspect="1" noChangeArrowheads="1"/>
              </p:cNvSpPr>
              <p:nvPr/>
            </p:nvSpPr>
            <p:spPr bwMode="auto">
              <a:xfrm>
                <a:off x="3209" y="12445"/>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37" name="Oval 41"/>
              <p:cNvSpPr>
                <a:spLocks noChangeAspect="1" noChangeArrowheads="1"/>
              </p:cNvSpPr>
              <p:nvPr/>
            </p:nvSpPr>
            <p:spPr bwMode="auto">
              <a:xfrm>
                <a:off x="2463"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dirty="0">
                    <a:solidFill>
                      <a:srgbClr val="000000"/>
                    </a:solidFill>
                    <a:latin typeface="Arial" pitchFamily="34" charset="0"/>
                  </a:rPr>
                  <a:t>+</a:t>
                </a:r>
              </a:p>
            </p:txBody>
          </p:sp>
          <p:sp>
            <p:nvSpPr>
              <p:cNvPr id="208938" name="Oval 42"/>
              <p:cNvSpPr>
                <a:spLocks noChangeAspect="1" noChangeArrowheads="1"/>
              </p:cNvSpPr>
              <p:nvPr/>
            </p:nvSpPr>
            <p:spPr bwMode="auto">
              <a:xfrm>
                <a:off x="2772"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39" name="Oval 43"/>
              <p:cNvSpPr>
                <a:spLocks noChangeAspect="1" noChangeArrowheads="1"/>
              </p:cNvSpPr>
              <p:nvPr/>
            </p:nvSpPr>
            <p:spPr bwMode="auto">
              <a:xfrm>
                <a:off x="2837" y="12278"/>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40" name="Oval 44"/>
              <p:cNvSpPr>
                <a:spLocks noChangeAspect="1" noChangeArrowheads="1"/>
              </p:cNvSpPr>
              <p:nvPr/>
            </p:nvSpPr>
            <p:spPr bwMode="auto">
              <a:xfrm>
                <a:off x="2707" y="12262"/>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41" name="Oval 45"/>
              <p:cNvSpPr>
                <a:spLocks noChangeAspect="1" noChangeArrowheads="1"/>
              </p:cNvSpPr>
              <p:nvPr/>
            </p:nvSpPr>
            <p:spPr bwMode="auto">
              <a:xfrm>
                <a:off x="2998" y="11913"/>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42" name="Oval 46"/>
              <p:cNvSpPr>
                <a:spLocks noChangeAspect="1" noChangeArrowheads="1"/>
              </p:cNvSpPr>
              <p:nvPr/>
            </p:nvSpPr>
            <p:spPr bwMode="auto">
              <a:xfrm>
                <a:off x="3031" y="12111"/>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dirty="0">
                    <a:solidFill>
                      <a:srgbClr val="000000"/>
                    </a:solidFill>
                    <a:latin typeface="Arial" pitchFamily="34" charset="0"/>
                  </a:rPr>
                  <a:t>+</a:t>
                </a:r>
              </a:p>
            </p:txBody>
          </p:sp>
          <p:sp>
            <p:nvSpPr>
              <p:cNvPr id="208943" name="Oval 47"/>
              <p:cNvSpPr>
                <a:spLocks noChangeAspect="1" noChangeArrowheads="1"/>
              </p:cNvSpPr>
              <p:nvPr/>
            </p:nvSpPr>
            <p:spPr bwMode="auto">
              <a:xfrm>
                <a:off x="3096" y="11945"/>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dirty="0">
                    <a:solidFill>
                      <a:srgbClr val="000000"/>
                    </a:solidFill>
                    <a:latin typeface="Arial" pitchFamily="34" charset="0"/>
                  </a:rPr>
                  <a:t>+</a:t>
                </a:r>
              </a:p>
            </p:txBody>
          </p:sp>
          <p:sp>
            <p:nvSpPr>
              <p:cNvPr id="208944" name="Oval 48"/>
              <p:cNvSpPr>
                <a:spLocks noChangeAspect="1" noChangeArrowheads="1"/>
              </p:cNvSpPr>
              <p:nvPr/>
            </p:nvSpPr>
            <p:spPr bwMode="auto">
              <a:xfrm>
                <a:off x="3242" y="1195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dirty="0">
                    <a:solidFill>
                      <a:srgbClr val="000000"/>
                    </a:solidFill>
                    <a:latin typeface="Arial" pitchFamily="34" charset="0"/>
                  </a:rPr>
                  <a:t>+</a:t>
                </a:r>
              </a:p>
            </p:txBody>
          </p:sp>
          <p:sp>
            <p:nvSpPr>
              <p:cNvPr id="208945" name="Oval 49"/>
              <p:cNvSpPr>
                <a:spLocks noChangeAspect="1" noChangeArrowheads="1"/>
              </p:cNvSpPr>
              <p:nvPr/>
            </p:nvSpPr>
            <p:spPr bwMode="auto">
              <a:xfrm>
                <a:off x="3242" y="12339"/>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46" name="Oval 50"/>
              <p:cNvSpPr>
                <a:spLocks noChangeAspect="1" noChangeArrowheads="1"/>
              </p:cNvSpPr>
              <p:nvPr/>
            </p:nvSpPr>
            <p:spPr bwMode="auto">
              <a:xfrm>
                <a:off x="2415" y="1217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47" name="Oval 51"/>
              <p:cNvSpPr>
                <a:spLocks noChangeAspect="1" noChangeArrowheads="1"/>
              </p:cNvSpPr>
              <p:nvPr/>
            </p:nvSpPr>
            <p:spPr bwMode="auto">
              <a:xfrm>
                <a:off x="2217" y="1213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dirty="0">
                    <a:solidFill>
                      <a:srgbClr val="000000"/>
                    </a:solidFill>
                    <a:latin typeface="Arial" pitchFamily="34" charset="0"/>
                  </a:rPr>
                  <a:t>+</a:t>
                </a:r>
              </a:p>
            </p:txBody>
          </p:sp>
          <p:sp>
            <p:nvSpPr>
              <p:cNvPr id="208948" name="Oval 52"/>
              <p:cNvSpPr>
                <a:spLocks noChangeAspect="1" noChangeArrowheads="1"/>
              </p:cNvSpPr>
              <p:nvPr/>
            </p:nvSpPr>
            <p:spPr bwMode="auto">
              <a:xfrm>
                <a:off x="2772"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49" name="Oval 53"/>
              <p:cNvSpPr>
                <a:spLocks noChangeAspect="1" noChangeArrowheads="1"/>
              </p:cNvSpPr>
              <p:nvPr/>
            </p:nvSpPr>
            <p:spPr bwMode="auto">
              <a:xfrm>
                <a:off x="2933" y="12187"/>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dirty="0">
                    <a:solidFill>
                      <a:srgbClr val="000000"/>
                    </a:solidFill>
                    <a:latin typeface="Arial" pitchFamily="34" charset="0"/>
                  </a:rPr>
                  <a:t>+</a:t>
                </a:r>
              </a:p>
            </p:txBody>
          </p:sp>
          <p:sp>
            <p:nvSpPr>
              <p:cNvPr id="208950" name="Oval 54"/>
              <p:cNvSpPr>
                <a:spLocks noChangeAspect="1" noChangeArrowheads="1"/>
              </p:cNvSpPr>
              <p:nvPr/>
            </p:nvSpPr>
            <p:spPr bwMode="auto">
              <a:xfrm>
                <a:off x="2983" y="12262"/>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51" name="Oval 55"/>
              <p:cNvSpPr>
                <a:spLocks noChangeAspect="1" noChangeArrowheads="1"/>
              </p:cNvSpPr>
              <p:nvPr/>
            </p:nvSpPr>
            <p:spPr bwMode="auto">
              <a:xfrm>
                <a:off x="3079" y="1239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52" name="Oval 56"/>
              <p:cNvSpPr>
                <a:spLocks noChangeAspect="1" noChangeArrowheads="1"/>
              </p:cNvSpPr>
              <p:nvPr/>
            </p:nvSpPr>
            <p:spPr bwMode="auto">
              <a:xfrm>
                <a:off x="3192" y="12141"/>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53" name="Oval 57"/>
              <p:cNvSpPr>
                <a:spLocks noChangeAspect="1" noChangeArrowheads="1"/>
              </p:cNvSpPr>
              <p:nvPr/>
            </p:nvSpPr>
            <p:spPr bwMode="auto">
              <a:xfrm>
                <a:off x="3209" y="12246"/>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54" name="Oval 58"/>
              <p:cNvSpPr>
                <a:spLocks noChangeAspect="1" noChangeArrowheads="1"/>
              </p:cNvSpPr>
              <p:nvPr/>
            </p:nvSpPr>
            <p:spPr bwMode="auto">
              <a:xfrm>
                <a:off x="3387" y="11913"/>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55" name="Oval 59"/>
              <p:cNvSpPr>
                <a:spLocks noChangeAspect="1" noChangeArrowheads="1"/>
              </p:cNvSpPr>
              <p:nvPr/>
            </p:nvSpPr>
            <p:spPr bwMode="auto">
              <a:xfrm>
                <a:off x="3420"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56" name="Oval 60"/>
              <p:cNvSpPr>
                <a:spLocks noChangeAspect="1" noChangeArrowheads="1"/>
              </p:cNvSpPr>
              <p:nvPr/>
            </p:nvSpPr>
            <p:spPr bwMode="auto">
              <a:xfrm>
                <a:off x="2335" y="12125"/>
                <a:ext cx="76"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57" name="Oval 61"/>
              <p:cNvSpPr>
                <a:spLocks noChangeAspect="1" noChangeArrowheads="1"/>
              </p:cNvSpPr>
              <p:nvPr/>
            </p:nvSpPr>
            <p:spPr bwMode="auto">
              <a:xfrm>
                <a:off x="2674"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58" name="Oval 62"/>
              <p:cNvSpPr>
                <a:spLocks noChangeAspect="1" noChangeArrowheads="1"/>
              </p:cNvSpPr>
              <p:nvPr/>
            </p:nvSpPr>
            <p:spPr bwMode="auto">
              <a:xfrm>
                <a:off x="2674" y="1215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59" name="Oval 63"/>
              <p:cNvSpPr>
                <a:spLocks noChangeAspect="1" noChangeArrowheads="1"/>
              </p:cNvSpPr>
              <p:nvPr/>
            </p:nvSpPr>
            <p:spPr bwMode="auto">
              <a:xfrm>
                <a:off x="2950" y="1235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60" name="Oval 64"/>
              <p:cNvSpPr>
                <a:spLocks noChangeAspect="1" noChangeArrowheads="1"/>
              </p:cNvSpPr>
              <p:nvPr/>
            </p:nvSpPr>
            <p:spPr bwMode="auto">
              <a:xfrm>
                <a:off x="3096" y="12308"/>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61" name="Oval 65"/>
              <p:cNvSpPr>
                <a:spLocks noChangeAspect="1" noChangeArrowheads="1"/>
              </p:cNvSpPr>
              <p:nvPr/>
            </p:nvSpPr>
            <p:spPr bwMode="auto">
              <a:xfrm>
                <a:off x="3144"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dirty="0">
                    <a:solidFill>
                      <a:srgbClr val="000000"/>
                    </a:solidFill>
                    <a:latin typeface="Arial" pitchFamily="34" charset="0"/>
                  </a:rPr>
                  <a:t>+</a:t>
                </a:r>
              </a:p>
            </p:txBody>
          </p:sp>
          <p:sp>
            <p:nvSpPr>
              <p:cNvPr id="208962" name="Oval 66"/>
              <p:cNvSpPr>
                <a:spLocks noChangeAspect="1" noChangeArrowheads="1"/>
              </p:cNvSpPr>
              <p:nvPr/>
            </p:nvSpPr>
            <p:spPr bwMode="auto">
              <a:xfrm>
                <a:off x="3290"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dirty="0">
                    <a:solidFill>
                      <a:srgbClr val="000000"/>
                    </a:solidFill>
                    <a:latin typeface="Arial" pitchFamily="34" charset="0"/>
                  </a:rPr>
                  <a:t>+</a:t>
                </a:r>
              </a:p>
            </p:txBody>
          </p:sp>
          <p:sp>
            <p:nvSpPr>
              <p:cNvPr id="208963" name="Oval 67"/>
              <p:cNvSpPr>
                <a:spLocks noChangeAspect="1" noChangeArrowheads="1"/>
              </p:cNvSpPr>
              <p:nvPr/>
            </p:nvSpPr>
            <p:spPr bwMode="auto">
              <a:xfrm>
                <a:off x="3322" y="12217"/>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dirty="0">
                    <a:solidFill>
                      <a:srgbClr val="000000"/>
                    </a:solidFill>
                    <a:latin typeface="Arial" pitchFamily="34" charset="0"/>
                  </a:rPr>
                  <a:t>+</a:t>
                </a:r>
              </a:p>
            </p:txBody>
          </p:sp>
          <p:sp>
            <p:nvSpPr>
              <p:cNvPr id="208964" name="Oval 68"/>
              <p:cNvSpPr>
                <a:spLocks noChangeAspect="1" noChangeArrowheads="1"/>
              </p:cNvSpPr>
              <p:nvPr/>
            </p:nvSpPr>
            <p:spPr bwMode="auto">
              <a:xfrm>
                <a:off x="3420" y="12490"/>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65" name="Oval 69"/>
              <p:cNvSpPr>
                <a:spLocks noChangeAspect="1" noChangeArrowheads="1"/>
              </p:cNvSpPr>
              <p:nvPr/>
            </p:nvSpPr>
            <p:spPr bwMode="auto">
              <a:xfrm>
                <a:off x="3387" y="1239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66" name="Oval 70"/>
              <p:cNvSpPr>
                <a:spLocks noChangeAspect="1" noChangeArrowheads="1"/>
              </p:cNvSpPr>
              <p:nvPr/>
            </p:nvSpPr>
            <p:spPr bwMode="auto">
              <a:xfrm flipH="1">
                <a:off x="4149" y="12111"/>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dirty="0">
                    <a:solidFill>
                      <a:srgbClr val="000000"/>
                    </a:solidFill>
                    <a:latin typeface="Arial" pitchFamily="34" charset="0"/>
                  </a:rPr>
                  <a:t>+</a:t>
                </a:r>
              </a:p>
            </p:txBody>
          </p:sp>
          <p:sp>
            <p:nvSpPr>
              <p:cNvPr id="208967" name="Oval 71"/>
              <p:cNvSpPr>
                <a:spLocks noChangeAspect="1" noChangeArrowheads="1"/>
              </p:cNvSpPr>
              <p:nvPr/>
            </p:nvSpPr>
            <p:spPr bwMode="auto">
              <a:xfrm flipH="1">
                <a:off x="4197" y="1220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68" name="Oval 72"/>
              <p:cNvSpPr>
                <a:spLocks noChangeAspect="1" noChangeArrowheads="1"/>
              </p:cNvSpPr>
              <p:nvPr/>
            </p:nvSpPr>
            <p:spPr bwMode="auto">
              <a:xfrm flipH="1">
                <a:off x="3921" y="12187"/>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69" name="Oval 73"/>
              <p:cNvSpPr>
                <a:spLocks noChangeAspect="1" noChangeArrowheads="1"/>
              </p:cNvSpPr>
              <p:nvPr/>
            </p:nvSpPr>
            <p:spPr bwMode="auto">
              <a:xfrm flipH="1">
                <a:off x="3840" y="1195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70" name="Oval 74"/>
              <p:cNvSpPr>
                <a:spLocks noChangeAspect="1" noChangeArrowheads="1"/>
              </p:cNvSpPr>
              <p:nvPr/>
            </p:nvSpPr>
            <p:spPr bwMode="auto">
              <a:xfrm flipH="1">
                <a:off x="3825" y="12080"/>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71" name="Oval 75"/>
              <p:cNvSpPr>
                <a:spLocks noChangeAspect="1" noChangeArrowheads="1"/>
              </p:cNvSpPr>
              <p:nvPr/>
            </p:nvSpPr>
            <p:spPr bwMode="auto">
              <a:xfrm flipH="1">
                <a:off x="3727"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72" name="Oval 76"/>
              <p:cNvSpPr>
                <a:spLocks noChangeAspect="1" noChangeArrowheads="1"/>
              </p:cNvSpPr>
              <p:nvPr/>
            </p:nvSpPr>
            <p:spPr bwMode="auto">
              <a:xfrm flipH="1">
                <a:off x="3646" y="12203"/>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73" name="Oval 77"/>
              <p:cNvSpPr>
                <a:spLocks noChangeAspect="1" noChangeArrowheads="1"/>
              </p:cNvSpPr>
              <p:nvPr/>
            </p:nvSpPr>
            <p:spPr bwMode="auto">
              <a:xfrm flipH="1">
                <a:off x="3566" y="11867"/>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74" name="Oval 78"/>
              <p:cNvSpPr>
                <a:spLocks noChangeAspect="1" noChangeArrowheads="1"/>
              </p:cNvSpPr>
              <p:nvPr/>
            </p:nvSpPr>
            <p:spPr bwMode="auto">
              <a:xfrm flipH="1">
                <a:off x="3403" y="11822"/>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75" name="Oval 79"/>
              <p:cNvSpPr>
                <a:spLocks noChangeAspect="1" noChangeArrowheads="1"/>
              </p:cNvSpPr>
              <p:nvPr/>
            </p:nvSpPr>
            <p:spPr bwMode="auto">
              <a:xfrm flipH="1">
                <a:off x="3516" y="12445"/>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76" name="Oval 80"/>
              <p:cNvSpPr>
                <a:spLocks noChangeAspect="1" noChangeArrowheads="1"/>
              </p:cNvSpPr>
              <p:nvPr/>
            </p:nvSpPr>
            <p:spPr bwMode="auto">
              <a:xfrm flipH="1">
                <a:off x="4262"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77" name="Oval 81"/>
              <p:cNvSpPr>
                <a:spLocks noChangeAspect="1" noChangeArrowheads="1"/>
              </p:cNvSpPr>
              <p:nvPr/>
            </p:nvSpPr>
            <p:spPr bwMode="auto">
              <a:xfrm flipH="1">
                <a:off x="3953"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78" name="Oval 82"/>
              <p:cNvSpPr>
                <a:spLocks noChangeAspect="1" noChangeArrowheads="1"/>
              </p:cNvSpPr>
              <p:nvPr/>
            </p:nvSpPr>
            <p:spPr bwMode="auto">
              <a:xfrm flipH="1">
                <a:off x="3890" y="12278"/>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dirty="0">
                    <a:solidFill>
                      <a:srgbClr val="000000"/>
                    </a:solidFill>
                    <a:latin typeface="Arial" pitchFamily="34" charset="0"/>
                  </a:rPr>
                  <a:t>+</a:t>
                </a:r>
              </a:p>
            </p:txBody>
          </p:sp>
          <p:sp>
            <p:nvSpPr>
              <p:cNvPr id="208979" name="Oval 83"/>
              <p:cNvSpPr>
                <a:spLocks noChangeAspect="1" noChangeArrowheads="1"/>
              </p:cNvSpPr>
              <p:nvPr/>
            </p:nvSpPr>
            <p:spPr bwMode="auto">
              <a:xfrm flipH="1">
                <a:off x="4018" y="12262"/>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dirty="0">
                    <a:solidFill>
                      <a:srgbClr val="000000"/>
                    </a:solidFill>
                    <a:latin typeface="Arial" pitchFamily="34" charset="0"/>
                  </a:rPr>
                  <a:t>+</a:t>
                </a:r>
              </a:p>
            </p:txBody>
          </p:sp>
          <p:sp>
            <p:nvSpPr>
              <p:cNvPr id="208980" name="Oval 84"/>
              <p:cNvSpPr>
                <a:spLocks noChangeAspect="1" noChangeArrowheads="1"/>
              </p:cNvSpPr>
              <p:nvPr/>
            </p:nvSpPr>
            <p:spPr bwMode="auto">
              <a:xfrm flipH="1">
                <a:off x="3727" y="11913"/>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81" name="Oval 85"/>
              <p:cNvSpPr>
                <a:spLocks noChangeAspect="1" noChangeArrowheads="1"/>
              </p:cNvSpPr>
              <p:nvPr/>
            </p:nvSpPr>
            <p:spPr bwMode="auto">
              <a:xfrm flipH="1">
                <a:off x="3694" y="12111"/>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82" name="Oval 86"/>
              <p:cNvSpPr>
                <a:spLocks noChangeAspect="1" noChangeArrowheads="1"/>
              </p:cNvSpPr>
              <p:nvPr/>
            </p:nvSpPr>
            <p:spPr bwMode="auto">
              <a:xfrm flipH="1">
                <a:off x="3631" y="11945"/>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83" name="Oval 87"/>
              <p:cNvSpPr>
                <a:spLocks noChangeAspect="1" noChangeArrowheads="1"/>
              </p:cNvSpPr>
              <p:nvPr/>
            </p:nvSpPr>
            <p:spPr bwMode="auto">
              <a:xfrm flipH="1">
                <a:off x="3485" y="1195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84" name="Oval 88"/>
              <p:cNvSpPr>
                <a:spLocks noChangeAspect="1" noChangeArrowheads="1"/>
              </p:cNvSpPr>
              <p:nvPr/>
            </p:nvSpPr>
            <p:spPr bwMode="auto">
              <a:xfrm flipH="1">
                <a:off x="3485" y="12339"/>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dirty="0">
                    <a:solidFill>
                      <a:srgbClr val="000000"/>
                    </a:solidFill>
                    <a:latin typeface="Arial" pitchFamily="34" charset="0"/>
                  </a:rPr>
                  <a:t>+</a:t>
                </a:r>
              </a:p>
            </p:txBody>
          </p:sp>
          <p:sp>
            <p:nvSpPr>
              <p:cNvPr id="208985" name="Oval 89"/>
              <p:cNvSpPr>
                <a:spLocks noChangeAspect="1" noChangeArrowheads="1"/>
              </p:cNvSpPr>
              <p:nvPr/>
            </p:nvSpPr>
            <p:spPr bwMode="auto">
              <a:xfrm flipH="1">
                <a:off x="3355" y="1232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86" name="Oval 90"/>
              <p:cNvSpPr>
                <a:spLocks noChangeAspect="1" noChangeArrowheads="1"/>
              </p:cNvSpPr>
              <p:nvPr/>
            </p:nvSpPr>
            <p:spPr bwMode="auto">
              <a:xfrm flipH="1">
                <a:off x="4310" y="1217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87" name="Oval 91"/>
              <p:cNvSpPr>
                <a:spLocks noChangeAspect="1" noChangeArrowheads="1"/>
              </p:cNvSpPr>
              <p:nvPr/>
            </p:nvSpPr>
            <p:spPr bwMode="auto">
              <a:xfrm flipH="1">
                <a:off x="4506" y="1213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88" name="Oval 92"/>
              <p:cNvSpPr>
                <a:spLocks noChangeAspect="1" noChangeArrowheads="1"/>
              </p:cNvSpPr>
              <p:nvPr/>
            </p:nvSpPr>
            <p:spPr bwMode="auto">
              <a:xfrm flipH="1">
                <a:off x="3953"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89" name="Oval 93"/>
              <p:cNvSpPr>
                <a:spLocks noChangeAspect="1" noChangeArrowheads="1"/>
              </p:cNvSpPr>
              <p:nvPr/>
            </p:nvSpPr>
            <p:spPr bwMode="auto">
              <a:xfrm flipH="1">
                <a:off x="3791" y="12187"/>
                <a:ext cx="79"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dirty="0">
                    <a:solidFill>
                      <a:srgbClr val="000000"/>
                    </a:solidFill>
                    <a:latin typeface="Arial" pitchFamily="34" charset="0"/>
                  </a:rPr>
                  <a:t>+</a:t>
                </a:r>
              </a:p>
            </p:txBody>
          </p:sp>
          <p:sp>
            <p:nvSpPr>
              <p:cNvPr id="208990" name="Oval 94"/>
              <p:cNvSpPr>
                <a:spLocks noChangeAspect="1" noChangeArrowheads="1"/>
              </p:cNvSpPr>
              <p:nvPr/>
            </p:nvSpPr>
            <p:spPr bwMode="auto">
              <a:xfrm flipH="1">
                <a:off x="3744" y="12262"/>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91" name="Oval 95"/>
              <p:cNvSpPr>
                <a:spLocks noChangeAspect="1" noChangeArrowheads="1"/>
              </p:cNvSpPr>
              <p:nvPr/>
            </p:nvSpPr>
            <p:spPr bwMode="auto">
              <a:xfrm flipH="1">
                <a:off x="3646" y="1239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92" name="Oval 96"/>
              <p:cNvSpPr>
                <a:spLocks noChangeAspect="1" noChangeArrowheads="1"/>
              </p:cNvSpPr>
              <p:nvPr/>
            </p:nvSpPr>
            <p:spPr bwMode="auto">
              <a:xfrm flipH="1">
                <a:off x="3532" y="12141"/>
                <a:ext cx="79"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93" name="Oval 97"/>
              <p:cNvSpPr>
                <a:spLocks noChangeAspect="1" noChangeArrowheads="1"/>
              </p:cNvSpPr>
              <p:nvPr/>
            </p:nvSpPr>
            <p:spPr bwMode="auto">
              <a:xfrm flipH="1">
                <a:off x="3516" y="12246"/>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94" name="Oval 98"/>
              <p:cNvSpPr>
                <a:spLocks noChangeAspect="1" noChangeArrowheads="1"/>
              </p:cNvSpPr>
              <p:nvPr/>
            </p:nvSpPr>
            <p:spPr bwMode="auto">
              <a:xfrm flipH="1">
                <a:off x="3338" y="1198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95" name="Oval 99"/>
              <p:cNvSpPr>
                <a:spLocks noChangeAspect="1" noChangeArrowheads="1"/>
              </p:cNvSpPr>
              <p:nvPr/>
            </p:nvSpPr>
            <p:spPr bwMode="auto">
              <a:xfrm flipH="1">
                <a:off x="4390" y="1212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96" name="Oval 100"/>
              <p:cNvSpPr>
                <a:spLocks noChangeAspect="1" noChangeArrowheads="1"/>
              </p:cNvSpPr>
              <p:nvPr/>
            </p:nvSpPr>
            <p:spPr bwMode="auto">
              <a:xfrm flipH="1">
                <a:off x="4051"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dirty="0">
                    <a:solidFill>
                      <a:srgbClr val="000000"/>
                    </a:solidFill>
                    <a:latin typeface="Arial" pitchFamily="34" charset="0"/>
                  </a:rPr>
                  <a:t>+</a:t>
                </a:r>
              </a:p>
            </p:txBody>
          </p:sp>
          <p:sp>
            <p:nvSpPr>
              <p:cNvPr id="208997" name="Oval 101"/>
              <p:cNvSpPr>
                <a:spLocks noChangeAspect="1" noChangeArrowheads="1"/>
              </p:cNvSpPr>
              <p:nvPr/>
            </p:nvSpPr>
            <p:spPr bwMode="auto">
              <a:xfrm flipH="1">
                <a:off x="4051" y="1215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98" name="Oval 102"/>
              <p:cNvSpPr>
                <a:spLocks noChangeAspect="1" noChangeArrowheads="1"/>
              </p:cNvSpPr>
              <p:nvPr/>
            </p:nvSpPr>
            <p:spPr bwMode="auto">
              <a:xfrm flipH="1">
                <a:off x="3775" y="1235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8999" name="Oval 103"/>
              <p:cNvSpPr>
                <a:spLocks noChangeAspect="1" noChangeArrowheads="1"/>
              </p:cNvSpPr>
              <p:nvPr/>
            </p:nvSpPr>
            <p:spPr bwMode="auto">
              <a:xfrm flipH="1">
                <a:off x="3631" y="12308"/>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dirty="0">
                    <a:solidFill>
                      <a:srgbClr val="000000"/>
                    </a:solidFill>
                    <a:latin typeface="Arial" pitchFamily="34" charset="0"/>
                  </a:rPr>
                  <a:t>+</a:t>
                </a:r>
              </a:p>
            </p:txBody>
          </p:sp>
          <p:sp>
            <p:nvSpPr>
              <p:cNvPr id="209000" name="Oval 104"/>
              <p:cNvSpPr>
                <a:spLocks noChangeAspect="1" noChangeArrowheads="1"/>
              </p:cNvSpPr>
              <p:nvPr/>
            </p:nvSpPr>
            <p:spPr bwMode="auto">
              <a:xfrm flipH="1">
                <a:off x="3581"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9001" name="Oval 105"/>
              <p:cNvSpPr>
                <a:spLocks noChangeAspect="1" noChangeArrowheads="1"/>
              </p:cNvSpPr>
              <p:nvPr/>
            </p:nvSpPr>
            <p:spPr bwMode="auto">
              <a:xfrm flipH="1">
                <a:off x="3403" y="1212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sp>
            <p:nvSpPr>
              <p:cNvPr id="209002" name="Oval 106"/>
              <p:cNvSpPr>
                <a:spLocks noChangeAspect="1" noChangeArrowheads="1"/>
              </p:cNvSpPr>
              <p:nvPr/>
            </p:nvSpPr>
            <p:spPr bwMode="auto">
              <a:xfrm flipH="1">
                <a:off x="3403" y="12246"/>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dirty="0">
                    <a:solidFill>
                      <a:srgbClr val="000000"/>
                    </a:solidFill>
                    <a:latin typeface="Arial" pitchFamily="34" charset="0"/>
                  </a:rPr>
                  <a:t>+</a:t>
                </a:r>
              </a:p>
            </p:txBody>
          </p:sp>
          <p:sp>
            <p:nvSpPr>
              <p:cNvPr id="209003" name="Oval 107"/>
              <p:cNvSpPr>
                <a:spLocks noChangeAspect="1" noChangeArrowheads="1"/>
              </p:cNvSpPr>
              <p:nvPr/>
            </p:nvSpPr>
            <p:spPr bwMode="auto">
              <a:xfrm flipH="1">
                <a:off x="3307" y="12460"/>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vert="wordArtVert" wrap="none" lIns="28800" tIns="18000" anchor="ctr" anchorCtr="0">
                <a:noAutofit/>
              </a:bodyPr>
              <a:lstStyle/>
              <a:p>
                <a:pPr defTabSz="4175125" eaLnBrk="1" hangingPunct="1">
                  <a:defRPr/>
                </a:pPr>
                <a:r>
                  <a:rPr lang="en-GB" sz="1200">
                    <a:solidFill>
                      <a:srgbClr val="000000"/>
                    </a:solidFill>
                    <a:latin typeface="Arial" pitchFamily="34" charset="0"/>
                  </a:rPr>
                  <a:t>+</a:t>
                </a:r>
              </a:p>
            </p:txBody>
          </p:sp>
        </p:grpSp>
        <p:grpSp>
          <p:nvGrpSpPr>
            <p:cNvPr id="34985" name="Group 108"/>
            <p:cNvGrpSpPr>
              <a:grpSpLocks/>
            </p:cNvGrpSpPr>
            <p:nvPr/>
          </p:nvGrpSpPr>
          <p:grpSpPr bwMode="auto">
            <a:xfrm>
              <a:off x="1722" y="11818"/>
              <a:ext cx="1200" cy="720"/>
              <a:chOff x="138" y="6320"/>
              <a:chExt cx="1200" cy="720"/>
            </a:xfrm>
          </p:grpSpPr>
          <p:grpSp>
            <p:nvGrpSpPr>
              <p:cNvPr id="34986" name="Group 109"/>
              <p:cNvGrpSpPr>
                <a:grpSpLocks/>
              </p:cNvGrpSpPr>
              <p:nvPr/>
            </p:nvGrpSpPr>
            <p:grpSpPr bwMode="auto">
              <a:xfrm>
                <a:off x="138" y="6320"/>
                <a:ext cx="1200" cy="192"/>
                <a:chOff x="138" y="6320"/>
                <a:chExt cx="1200" cy="192"/>
              </a:xfrm>
            </p:grpSpPr>
            <p:sp>
              <p:nvSpPr>
                <p:cNvPr id="34991" name="Line 110"/>
                <p:cNvSpPr>
                  <a:spLocks noChangeShapeType="1"/>
                </p:cNvSpPr>
                <p:nvPr/>
              </p:nvSpPr>
              <p:spPr bwMode="auto">
                <a:xfrm flipH="1">
                  <a:off x="810" y="6320"/>
                  <a:ext cx="528" cy="0"/>
                </a:xfrm>
                <a:prstGeom prst="line">
                  <a:avLst/>
                </a:prstGeom>
                <a:noFill/>
                <a:ln w="9525">
                  <a:solidFill>
                    <a:schemeClr val="tx1"/>
                  </a:solidFill>
                  <a:round/>
                  <a:headEnd/>
                  <a:tailEnd/>
                </a:ln>
              </p:spPr>
              <p:txBody>
                <a:bodyPr vert="wordArtVert" lIns="28800" tIns="18000" anchor="ctr" anchorCtr="0">
                  <a:noAutofit/>
                </a:bodyPr>
                <a:lstStyle/>
                <a:p>
                  <a:endParaRPr lang="en-US">
                    <a:solidFill>
                      <a:srgbClr val="FFFFFF"/>
                    </a:solidFill>
                  </a:endParaRPr>
                </a:p>
              </p:txBody>
            </p:sp>
            <p:sp>
              <p:nvSpPr>
                <p:cNvPr id="34992" name="Line 111"/>
                <p:cNvSpPr>
                  <a:spLocks noChangeShapeType="1"/>
                </p:cNvSpPr>
                <p:nvPr/>
              </p:nvSpPr>
              <p:spPr bwMode="auto">
                <a:xfrm flipH="1">
                  <a:off x="474" y="6416"/>
                  <a:ext cx="624" cy="0"/>
                </a:xfrm>
                <a:prstGeom prst="line">
                  <a:avLst/>
                </a:prstGeom>
                <a:noFill/>
                <a:ln w="9525">
                  <a:solidFill>
                    <a:schemeClr val="tx1"/>
                  </a:solidFill>
                  <a:round/>
                  <a:headEnd/>
                  <a:tailEnd/>
                </a:ln>
              </p:spPr>
              <p:txBody>
                <a:bodyPr vert="wordArtVert" lIns="28800" tIns="18000" anchor="ctr" anchorCtr="0">
                  <a:noAutofit/>
                </a:bodyPr>
                <a:lstStyle/>
                <a:p>
                  <a:endParaRPr lang="en-US">
                    <a:solidFill>
                      <a:srgbClr val="FFFFFF"/>
                    </a:solidFill>
                  </a:endParaRPr>
                </a:p>
              </p:txBody>
            </p:sp>
            <p:sp>
              <p:nvSpPr>
                <p:cNvPr id="34993" name="Line 112"/>
                <p:cNvSpPr>
                  <a:spLocks noChangeShapeType="1"/>
                </p:cNvSpPr>
                <p:nvPr/>
              </p:nvSpPr>
              <p:spPr bwMode="auto">
                <a:xfrm flipH="1">
                  <a:off x="138" y="6512"/>
                  <a:ext cx="588" cy="0"/>
                </a:xfrm>
                <a:prstGeom prst="line">
                  <a:avLst/>
                </a:prstGeom>
                <a:noFill/>
                <a:ln w="9525">
                  <a:solidFill>
                    <a:schemeClr val="tx1"/>
                  </a:solidFill>
                  <a:round/>
                  <a:headEnd/>
                  <a:tailEnd/>
                </a:ln>
              </p:spPr>
              <p:txBody>
                <a:bodyPr vert="wordArtVert" lIns="28800" tIns="18000" anchor="ctr" anchorCtr="0">
                  <a:noAutofit/>
                </a:bodyPr>
                <a:lstStyle/>
                <a:p>
                  <a:endParaRPr lang="en-US">
                    <a:solidFill>
                      <a:srgbClr val="FFFFFF"/>
                    </a:solidFill>
                  </a:endParaRPr>
                </a:p>
              </p:txBody>
            </p:sp>
          </p:grpSp>
          <p:grpSp>
            <p:nvGrpSpPr>
              <p:cNvPr id="34987" name="Group 113"/>
              <p:cNvGrpSpPr>
                <a:grpSpLocks/>
              </p:cNvGrpSpPr>
              <p:nvPr/>
            </p:nvGrpSpPr>
            <p:grpSpPr bwMode="auto">
              <a:xfrm flipV="1">
                <a:off x="138" y="6848"/>
                <a:ext cx="1200" cy="192"/>
                <a:chOff x="138" y="6320"/>
                <a:chExt cx="1200" cy="192"/>
              </a:xfrm>
            </p:grpSpPr>
            <p:sp>
              <p:nvSpPr>
                <p:cNvPr id="34988" name="Line 114"/>
                <p:cNvSpPr>
                  <a:spLocks noChangeShapeType="1"/>
                </p:cNvSpPr>
                <p:nvPr/>
              </p:nvSpPr>
              <p:spPr bwMode="auto">
                <a:xfrm flipH="1">
                  <a:off x="810" y="6320"/>
                  <a:ext cx="528" cy="0"/>
                </a:xfrm>
                <a:prstGeom prst="line">
                  <a:avLst/>
                </a:prstGeom>
                <a:noFill/>
                <a:ln w="9525">
                  <a:solidFill>
                    <a:schemeClr val="tx1"/>
                  </a:solidFill>
                  <a:round/>
                  <a:headEnd/>
                  <a:tailEnd/>
                </a:ln>
              </p:spPr>
              <p:txBody>
                <a:bodyPr vert="wordArtVert" lIns="28800" tIns="18000" anchor="ctr" anchorCtr="0">
                  <a:noAutofit/>
                </a:bodyPr>
                <a:lstStyle/>
                <a:p>
                  <a:endParaRPr lang="en-US">
                    <a:solidFill>
                      <a:srgbClr val="FFFFFF"/>
                    </a:solidFill>
                  </a:endParaRPr>
                </a:p>
              </p:txBody>
            </p:sp>
            <p:sp>
              <p:nvSpPr>
                <p:cNvPr id="34989" name="Line 115"/>
                <p:cNvSpPr>
                  <a:spLocks noChangeShapeType="1"/>
                </p:cNvSpPr>
                <p:nvPr/>
              </p:nvSpPr>
              <p:spPr bwMode="auto">
                <a:xfrm flipH="1">
                  <a:off x="474" y="6416"/>
                  <a:ext cx="624" cy="0"/>
                </a:xfrm>
                <a:prstGeom prst="line">
                  <a:avLst/>
                </a:prstGeom>
                <a:noFill/>
                <a:ln w="9525">
                  <a:solidFill>
                    <a:schemeClr val="tx1"/>
                  </a:solidFill>
                  <a:round/>
                  <a:headEnd/>
                  <a:tailEnd/>
                </a:ln>
              </p:spPr>
              <p:txBody>
                <a:bodyPr vert="wordArtVert" lIns="28800" tIns="18000" anchor="ctr" anchorCtr="0">
                  <a:noAutofit/>
                </a:bodyPr>
                <a:lstStyle/>
                <a:p>
                  <a:endParaRPr lang="en-US">
                    <a:solidFill>
                      <a:srgbClr val="FFFFFF"/>
                    </a:solidFill>
                  </a:endParaRPr>
                </a:p>
              </p:txBody>
            </p:sp>
            <p:sp>
              <p:nvSpPr>
                <p:cNvPr id="34990" name="Line 116"/>
                <p:cNvSpPr>
                  <a:spLocks noChangeShapeType="1"/>
                </p:cNvSpPr>
                <p:nvPr/>
              </p:nvSpPr>
              <p:spPr bwMode="auto">
                <a:xfrm flipH="1">
                  <a:off x="138" y="6512"/>
                  <a:ext cx="588" cy="0"/>
                </a:xfrm>
                <a:prstGeom prst="line">
                  <a:avLst/>
                </a:prstGeom>
                <a:noFill/>
                <a:ln w="9525">
                  <a:solidFill>
                    <a:schemeClr val="tx1"/>
                  </a:solidFill>
                  <a:round/>
                  <a:headEnd/>
                  <a:tailEnd/>
                </a:ln>
              </p:spPr>
              <p:txBody>
                <a:bodyPr vert="wordArtVert" lIns="28800" tIns="18000" anchor="ctr" anchorCtr="0">
                  <a:noAutofit/>
                </a:bodyPr>
                <a:lstStyle/>
                <a:p>
                  <a:endParaRPr lang="en-US">
                    <a:solidFill>
                      <a:srgbClr val="FFFFFF"/>
                    </a:solidFill>
                  </a:endParaRPr>
                </a:p>
              </p:txBody>
            </p:sp>
          </p:grpSp>
        </p:grpSp>
      </p:grpSp>
      <p:sp>
        <p:nvSpPr>
          <p:cNvPr id="6" name="Title 5"/>
          <p:cNvSpPr>
            <a:spLocks noGrp="1"/>
          </p:cNvSpPr>
          <p:nvPr>
            <p:ph type="title"/>
          </p:nvPr>
        </p:nvSpPr>
        <p:spPr>
          <a:xfrm>
            <a:off x="941665" y="142649"/>
            <a:ext cx="8186057" cy="662894"/>
          </a:xfrm>
        </p:spPr>
        <p:txBody>
          <a:bodyPr/>
          <a:lstStyle/>
          <a:p>
            <a:r>
              <a:rPr lang="en-GB" sz="3600" dirty="0" smtClean="0"/>
              <a:t>Electrostatic Beam Position Monitor</a:t>
            </a:r>
            <a:endParaRPr lang="en-GB" sz="3600" dirty="0"/>
          </a:p>
        </p:txBody>
      </p:sp>
    </p:spTree>
    <p:extLst>
      <p:ext uri="{BB962C8B-B14F-4D97-AF65-F5344CB8AC3E}">
        <p14:creationId xmlns:p14="http://schemas.microsoft.com/office/powerpoint/2010/main" val="279263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fill="hold" nodeType="clickEffect">
                                  <p:stCondLst>
                                    <p:cond delay="0"/>
                                  </p:stCondLst>
                                  <p:childTnLst>
                                    <p:animMotion origin="layout" path="M -2.22222E-6 1.11111E-6 L 0.67327 1.11111E-6 " pathEditMode="relative" rAng="0" ptsTypes="AA">
                                      <p:cBhvr>
                                        <p:cTn id="6" dur="9500" fill="hold"/>
                                        <p:tgtEl>
                                          <p:spTgt spid="2"/>
                                        </p:tgtEl>
                                        <p:attrNameLst>
                                          <p:attrName>ppt_x</p:attrName>
                                          <p:attrName>ppt_y</p:attrName>
                                        </p:attrNameLst>
                                      </p:cBhvr>
                                      <p:rCtr x="33663" y="0"/>
                                    </p:animMotion>
                                  </p:childTnLst>
                                </p:cTn>
                              </p:par>
                              <p:par>
                                <p:cTn id="7" presetID="64" presetClass="path" presetSubtype="0" fill="hold" grpId="0" nodeType="withEffect">
                                  <p:stCondLst>
                                    <p:cond delay="400"/>
                                  </p:stCondLst>
                                  <p:childTnLst>
                                    <p:animMotion origin="layout" path="M 5E-6 3.7037E-7 L 0.00105 -0.04097 " pathEditMode="relative" rAng="0" ptsTypes="AA">
                                      <p:cBhvr>
                                        <p:cTn id="8" dur="2000" fill="hold"/>
                                        <p:tgtEl>
                                          <p:spTgt spid="208920"/>
                                        </p:tgtEl>
                                        <p:attrNameLst>
                                          <p:attrName>ppt_x</p:attrName>
                                          <p:attrName>ppt_y</p:attrName>
                                        </p:attrNameLst>
                                      </p:cBhvr>
                                      <p:rCtr x="1" y="-21"/>
                                    </p:animMotion>
                                  </p:childTnLst>
                                </p:cTn>
                              </p:par>
                              <p:par>
                                <p:cTn id="9" presetID="64" presetClass="path" presetSubtype="0" fill="hold" grpId="0" nodeType="withEffect">
                                  <p:stCondLst>
                                    <p:cond delay="400"/>
                                  </p:stCondLst>
                                  <p:childTnLst>
                                    <p:animMotion origin="layout" path="M -0.00052 0.04097 L 0.00052 3.33333E-6 " pathEditMode="relative" rAng="0" ptsTypes="AA">
                                      <p:cBhvr>
                                        <p:cTn id="10" dur="2000" spd="-100000" fill="hold"/>
                                        <p:tgtEl>
                                          <p:spTgt spid="333"/>
                                        </p:tgtEl>
                                        <p:attrNameLst>
                                          <p:attrName>ppt_x</p:attrName>
                                          <p:attrName>ppt_y</p:attrName>
                                        </p:attrNameLst>
                                      </p:cBhvr>
                                      <p:rCtr x="52" y="-2060"/>
                                    </p:animMotion>
                                  </p:childTnLst>
                                </p:cTn>
                              </p:par>
                              <p:par>
                                <p:cTn id="11" presetID="42" presetClass="path" presetSubtype="0" accel="50000" decel="50000" fill="hold" grpId="0" nodeType="withEffect">
                                  <p:stCondLst>
                                    <p:cond delay="600"/>
                                  </p:stCondLst>
                                  <p:childTnLst>
                                    <p:animMotion origin="layout" path="M 4.16667E-6 4.44444E-6 L 4.16667E-6 0.03333 " pathEditMode="relative" rAng="0" ptsTypes="AA">
                                      <p:cBhvr>
                                        <p:cTn id="12" dur="2000" fill="hold"/>
                                        <p:tgtEl>
                                          <p:spTgt spid="208915"/>
                                        </p:tgtEl>
                                        <p:attrNameLst>
                                          <p:attrName>ppt_x</p:attrName>
                                          <p:attrName>ppt_y</p:attrName>
                                        </p:attrNameLst>
                                      </p:cBhvr>
                                      <p:rCtr x="0" y="17"/>
                                    </p:animMotion>
                                  </p:childTnLst>
                                </p:cTn>
                              </p:par>
                              <p:par>
                                <p:cTn id="13" presetID="42" presetClass="path" presetSubtype="0" accel="50000" decel="50000" fill="hold" grpId="0" nodeType="withEffect">
                                  <p:stCondLst>
                                    <p:cond delay="600"/>
                                  </p:stCondLst>
                                  <p:childTnLst>
                                    <p:animMotion origin="layout" path="M -8.33333E-7 -0.03333 L -8.33333E-7 -2.59259E-6 " pathEditMode="relative" rAng="0" ptsTypes="AA">
                                      <p:cBhvr>
                                        <p:cTn id="14" dur="2000" spd="-100000" fill="hold"/>
                                        <p:tgtEl>
                                          <p:spTgt spid="328"/>
                                        </p:tgtEl>
                                        <p:attrNameLst>
                                          <p:attrName>ppt_x</p:attrName>
                                          <p:attrName>ppt_y</p:attrName>
                                        </p:attrNameLst>
                                      </p:cBhvr>
                                      <p:rCtr x="0" y="1667"/>
                                    </p:animMotion>
                                  </p:childTnLst>
                                </p:cTn>
                              </p:par>
                              <p:par>
                                <p:cTn id="15" presetID="42" presetClass="path" presetSubtype="0" accel="50000" decel="50000" fill="hold" grpId="0" nodeType="withEffect">
                                  <p:stCondLst>
                                    <p:cond delay="800"/>
                                  </p:stCondLst>
                                  <p:childTnLst>
                                    <p:animMotion origin="layout" path="M -2.5E-6 1.85185E-6 L -0.00052 0.01528 " pathEditMode="relative" rAng="0" ptsTypes="AA">
                                      <p:cBhvr>
                                        <p:cTn id="16" dur="2000" fill="hold"/>
                                        <p:tgtEl>
                                          <p:spTgt spid="209014"/>
                                        </p:tgtEl>
                                        <p:attrNameLst>
                                          <p:attrName>ppt_x</p:attrName>
                                          <p:attrName>ppt_y</p:attrName>
                                        </p:attrNameLst>
                                      </p:cBhvr>
                                      <p:rCtr x="0" y="8"/>
                                    </p:animMotion>
                                  </p:childTnLst>
                                </p:cTn>
                              </p:par>
                              <p:par>
                                <p:cTn id="17" presetID="64" presetClass="path" presetSubtype="0" fill="hold" grpId="0" nodeType="withEffect">
                                  <p:stCondLst>
                                    <p:cond delay="1000"/>
                                  </p:stCondLst>
                                  <p:childTnLst>
                                    <p:animMotion origin="layout" path="M -3.61111E-6 4.07407E-6 L -3.61111E-6 -0.02431 " pathEditMode="relative" rAng="0" ptsTypes="AA">
                                      <p:cBhvr>
                                        <p:cTn id="18" dur="2000" fill="hold"/>
                                        <p:tgtEl>
                                          <p:spTgt spid="209013"/>
                                        </p:tgtEl>
                                        <p:attrNameLst>
                                          <p:attrName>ppt_x</p:attrName>
                                          <p:attrName>ppt_y</p:attrName>
                                        </p:attrNameLst>
                                      </p:cBhvr>
                                      <p:rCtr x="0" y="-12"/>
                                    </p:animMotion>
                                  </p:childTnLst>
                                </p:cTn>
                              </p:par>
                              <p:par>
                                <p:cTn id="19" presetID="64" presetClass="path" presetSubtype="0" fill="hold" grpId="0" nodeType="withEffect">
                                  <p:stCondLst>
                                    <p:cond delay="1000"/>
                                  </p:stCondLst>
                                  <p:childTnLst>
                                    <p:animMotion origin="layout" path="M 2.5E-6 0.02848 L 2.5E-6 0.00417 " pathEditMode="relative" rAng="0" ptsTypes="AA">
                                      <p:cBhvr>
                                        <p:cTn id="20" dur="2000" spd="-100000" fill="hold"/>
                                        <p:tgtEl>
                                          <p:spTgt spid="337"/>
                                        </p:tgtEl>
                                        <p:attrNameLst>
                                          <p:attrName>ppt_x</p:attrName>
                                          <p:attrName>ppt_y</p:attrName>
                                        </p:attrNameLst>
                                      </p:cBhvr>
                                      <p:rCtr x="0" y="-1227"/>
                                    </p:animMotion>
                                  </p:childTnLst>
                                </p:cTn>
                              </p:par>
                              <p:par>
                                <p:cTn id="21" presetID="42" presetClass="path" presetSubtype="0" accel="50000" decel="50000" fill="hold" grpId="0" nodeType="withEffect">
                                  <p:stCondLst>
                                    <p:cond delay="1000"/>
                                  </p:stCondLst>
                                  <p:childTnLst>
                                    <p:animMotion origin="layout" path="M -3.61111E-6 -1.11022E-16 L -3.61111E-6 0.04444 " pathEditMode="relative" rAng="0" ptsTypes="AA">
                                      <p:cBhvr>
                                        <p:cTn id="22" dur="2000" fill="hold"/>
                                        <p:tgtEl>
                                          <p:spTgt spid="209028"/>
                                        </p:tgtEl>
                                        <p:attrNameLst>
                                          <p:attrName>ppt_x</p:attrName>
                                          <p:attrName>ppt_y</p:attrName>
                                        </p:attrNameLst>
                                      </p:cBhvr>
                                      <p:rCtr x="0" y="22"/>
                                    </p:animMotion>
                                  </p:childTnLst>
                                </p:cTn>
                              </p:par>
                              <p:par>
                                <p:cTn id="23" presetID="42" presetClass="path" presetSubtype="0" accel="50000" decel="50000" fill="hold" grpId="0" nodeType="withEffect">
                                  <p:stCondLst>
                                    <p:cond delay="1000"/>
                                  </p:stCondLst>
                                  <p:childTnLst>
                                    <p:animMotion origin="layout" path="M 0.00053 -0.02963 L -4.72222E-6 -3.7037E-7 " pathEditMode="relative" rAng="0" ptsTypes="AA">
                                      <p:cBhvr>
                                        <p:cTn id="24" dur="2000" spd="-100000" fill="hold"/>
                                        <p:tgtEl>
                                          <p:spTgt spid="352"/>
                                        </p:tgtEl>
                                        <p:attrNameLst>
                                          <p:attrName>ppt_x</p:attrName>
                                          <p:attrName>ppt_y</p:attrName>
                                        </p:attrNameLst>
                                      </p:cBhvr>
                                      <p:rCtr x="-35" y="1481"/>
                                    </p:animMotion>
                                  </p:childTnLst>
                                </p:cTn>
                              </p:par>
                              <p:par>
                                <p:cTn id="25" presetID="64" presetClass="path" presetSubtype="0" fill="hold" grpId="0" nodeType="withEffect">
                                  <p:stCondLst>
                                    <p:cond delay="1200"/>
                                  </p:stCondLst>
                                  <p:childTnLst>
                                    <p:animMotion origin="layout" path="M -2.22222E-6 -4.81481E-6 L -2.22222E-6 -0.01412 " pathEditMode="relative" rAng="0" ptsTypes="AA">
                                      <p:cBhvr>
                                        <p:cTn id="26" dur="2000" fill="hold"/>
                                        <p:tgtEl>
                                          <p:spTgt spid="209015"/>
                                        </p:tgtEl>
                                        <p:attrNameLst>
                                          <p:attrName>ppt_x</p:attrName>
                                          <p:attrName>ppt_y</p:attrName>
                                        </p:attrNameLst>
                                      </p:cBhvr>
                                      <p:rCtr x="0" y="-7"/>
                                    </p:animMotion>
                                  </p:childTnLst>
                                </p:cTn>
                              </p:par>
                              <p:par>
                                <p:cTn id="27" presetID="64" presetClass="path" presetSubtype="0" fill="hold" grpId="0" nodeType="withEffect">
                                  <p:stCondLst>
                                    <p:cond delay="1400"/>
                                  </p:stCondLst>
                                  <p:childTnLst>
                                    <p:animMotion origin="layout" path="M 5E-6 3.7037E-7 L 0.00105 -0.04097 " pathEditMode="relative" rAng="0" ptsTypes="AA">
                                      <p:cBhvr>
                                        <p:cTn id="28" dur="2000" fill="hold"/>
                                        <p:tgtEl>
                                          <p:spTgt spid="209016"/>
                                        </p:tgtEl>
                                        <p:attrNameLst>
                                          <p:attrName>ppt_x</p:attrName>
                                          <p:attrName>ppt_y</p:attrName>
                                        </p:attrNameLst>
                                      </p:cBhvr>
                                      <p:rCtr x="1" y="-21"/>
                                    </p:animMotion>
                                  </p:childTnLst>
                                </p:cTn>
                              </p:par>
                              <p:par>
                                <p:cTn id="29" presetID="64" presetClass="path" presetSubtype="0" fill="hold" grpId="0" nodeType="withEffect">
                                  <p:stCondLst>
                                    <p:cond delay="1400"/>
                                  </p:stCondLst>
                                  <p:childTnLst>
                                    <p:animMotion origin="layout" path="M -0.00052 0.04097 L 0.00052 3.33333E-6 " pathEditMode="relative" rAng="0" ptsTypes="AA">
                                      <p:cBhvr>
                                        <p:cTn id="30" dur="2000" spd="-100000" fill="hold"/>
                                        <p:tgtEl>
                                          <p:spTgt spid="340"/>
                                        </p:tgtEl>
                                        <p:attrNameLst>
                                          <p:attrName>ppt_x</p:attrName>
                                          <p:attrName>ppt_y</p:attrName>
                                        </p:attrNameLst>
                                      </p:cBhvr>
                                      <p:rCtr x="52" y="-2060"/>
                                    </p:animMotion>
                                  </p:childTnLst>
                                </p:cTn>
                              </p:par>
                              <p:par>
                                <p:cTn id="31" presetID="42" presetClass="path" presetSubtype="0" accel="50000" decel="50000" fill="hold" grpId="0" nodeType="withEffect">
                                  <p:stCondLst>
                                    <p:cond delay="1400"/>
                                  </p:stCondLst>
                                  <p:childTnLst>
                                    <p:animMotion origin="layout" path="M 4.16667E-6 4.44444E-6 L 4.16667E-6 0.03333 " pathEditMode="relative" rAng="0" ptsTypes="AA">
                                      <p:cBhvr>
                                        <p:cTn id="32" dur="2000" fill="hold"/>
                                        <p:tgtEl>
                                          <p:spTgt spid="209018"/>
                                        </p:tgtEl>
                                        <p:attrNameLst>
                                          <p:attrName>ppt_x</p:attrName>
                                          <p:attrName>ppt_y</p:attrName>
                                        </p:attrNameLst>
                                      </p:cBhvr>
                                      <p:rCtr x="0" y="17"/>
                                    </p:animMotion>
                                  </p:childTnLst>
                                </p:cTn>
                              </p:par>
                              <p:par>
                                <p:cTn id="33" presetID="42" presetClass="path" presetSubtype="0" accel="50000" decel="50000" fill="hold" grpId="0" nodeType="withEffect">
                                  <p:stCondLst>
                                    <p:cond delay="1400"/>
                                  </p:stCondLst>
                                  <p:childTnLst>
                                    <p:animMotion origin="layout" path="M 2.5E-6 -0.03333 L 2.5E-6 -4.44444E-6 " pathEditMode="relative" rAng="0" ptsTypes="AA">
                                      <p:cBhvr>
                                        <p:cTn id="34" dur="2000" spd="-100000" fill="hold"/>
                                        <p:tgtEl>
                                          <p:spTgt spid="342"/>
                                        </p:tgtEl>
                                        <p:attrNameLst>
                                          <p:attrName>ppt_x</p:attrName>
                                          <p:attrName>ppt_y</p:attrName>
                                        </p:attrNameLst>
                                      </p:cBhvr>
                                      <p:rCtr x="0" y="1667"/>
                                    </p:animMotion>
                                  </p:childTnLst>
                                </p:cTn>
                              </p:par>
                              <p:par>
                                <p:cTn id="35" presetID="64" presetClass="path" presetSubtype="0" fill="hold" grpId="0" nodeType="withEffect">
                                  <p:stCondLst>
                                    <p:cond delay="1600"/>
                                  </p:stCondLst>
                                  <p:childTnLst>
                                    <p:animMotion origin="layout" path="M -3.61111E-6 4.07407E-6 L -3.61111E-6 -0.02431 " pathEditMode="relative" rAng="0" ptsTypes="AA">
                                      <p:cBhvr>
                                        <p:cTn id="36" dur="2000" fill="hold"/>
                                        <p:tgtEl>
                                          <p:spTgt spid="209017"/>
                                        </p:tgtEl>
                                        <p:attrNameLst>
                                          <p:attrName>ppt_x</p:attrName>
                                          <p:attrName>ppt_y</p:attrName>
                                        </p:attrNameLst>
                                      </p:cBhvr>
                                      <p:rCtr x="0" y="-12"/>
                                    </p:animMotion>
                                  </p:childTnLst>
                                </p:cTn>
                              </p:par>
                              <p:par>
                                <p:cTn id="37" presetID="42" presetClass="path" presetSubtype="0" accel="50000" decel="50000" fill="hold" grpId="0" nodeType="withEffect">
                                  <p:stCondLst>
                                    <p:cond delay="1800"/>
                                  </p:stCondLst>
                                  <p:childTnLst>
                                    <p:animMotion origin="layout" path="M 4.16667E-6 4.44444E-6 L 4.16667E-6 0.03333 " pathEditMode="relative" rAng="0" ptsTypes="AA">
                                      <p:cBhvr>
                                        <p:cTn id="38" dur="2000" fill="hold"/>
                                        <p:tgtEl>
                                          <p:spTgt spid="209019"/>
                                        </p:tgtEl>
                                        <p:attrNameLst>
                                          <p:attrName>ppt_x</p:attrName>
                                          <p:attrName>ppt_y</p:attrName>
                                        </p:attrNameLst>
                                      </p:cBhvr>
                                      <p:rCtr x="0" y="17"/>
                                    </p:animMotion>
                                  </p:childTnLst>
                                </p:cTn>
                              </p:par>
                              <p:par>
                                <p:cTn id="39" presetID="64" presetClass="path" presetSubtype="0" fill="hold" grpId="0" nodeType="withEffect">
                                  <p:stCondLst>
                                    <p:cond delay="2000"/>
                                  </p:stCondLst>
                                  <p:childTnLst>
                                    <p:animMotion origin="layout" path="M -1.38889E-6 3.7037E-7 L -1.38889E-6 -0.03218 " pathEditMode="relative" rAng="0" ptsTypes="AA">
                                      <p:cBhvr>
                                        <p:cTn id="40" dur="2000" fill="hold"/>
                                        <p:tgtEl>
                                          <p:spTgt spid="209020"/>
                                        </p:tgtEl>
                                        <p:attrNameLst>
                                          <p:attrName>ppt_x</p:attrName>
                                          <p:attrName>ppt_y</p:attrName>
                                        </p:attrNameLst>
                                      </p:cBhvr>
                                      <p:rCtr x="0" y="-16"/>
                                    </p:animMotion>
                                  </p:childTnLst>
                                </p:cTn>
                              </p:par>
                              <p:par>
                                <p:cTn id="41" presetID="64" presetClass="path" presetSubtype="0" fill="hold" grpId="0" nodeType="withEffect">
                                  <p:stCondLst>
                                    <p:cond delay="2000"/>
                                  </p:stCondLst>
                                  <p:childTnLst>
                                    <p:animMotion origin="layout" path="M -0.00018 0.02338 L -0.00018 0.00301 " pathEditMode="relative" rAng="0" ptsTypes="AA">
                                      <p:cBhvr>
                                        <p:cTn id="42" dur="2000" spd="-100000" fill="hold"/>
                                        <p:tgtEl>
                                          <p:spTgt spid="344"/>
                                        </p:tgtEl>
                                        <p:attrNameLst>
                                          <p:attrName>ppt_x</p:attrName>
                                          <p:attrName>ppt_y</p:attrName>
                                        </p:attrNameLst>
                                      </p:cBhvr>
                                      <p:rCtr x="0" y="-1019"/>
                                    </p:animMotion>
                                  </p:childTnLst>
                                </p:cTn>
                              </p:par>
                              <p:par>
                                <p:cTn id="43" presetID="64" presetClass="path" presetSubtype="0" fill="hold" grpId="0" nodeType="withEffect">
                                  <p:stCondLst>
                                    <p:cond delay="2200"/>
                                  </p:stCondLst>
                                  <p:childTnLst>
                                    <p:animMotion origin="layout" path="M -2.22222E-6 -4.81481E-6 L -2.22222E-6 -0.01412 " pathEditMode="relative" rAng="0" ptsTypes="AA">
                                      <p:cBhvr>
                                        <p:cTn id="44" dur="2000" fill="hold"/>
                                        <p:tgtEl>
                                          <p:spTgt spid="209022"/>
                                        </p:tgtEl>
                                        <p:attrNameLst>
                                          <p:attrName>ppt_x</p:attrName>
                                          <p:attrName>ppt_y</p:attrName>
                                        </p:attrNameLst>
                                      </p:cBhvr>
                                      <p:rCtr x="0" y="-7"/>
                                    </p:animMotion>
                                  </p:childTnLst>
                                </p:cTn>
                              </p:par>
                              <p:par>
                                <p:cTn id="45" presetID="42" presetClass="path" presetSubtype="0" accel="50000" decel="50000" fill="hold" grpId="0" nodeType="withEffect">
                                  <p:stCondLst>
                                    <p:cond delay="2400"/>
                                  </p:stCondLst>
                                  <p:childTnLst>
                                    <p:animMotion origin="layout" path="M 5E-6 -2.59259E-6 L 5E-6 0.0257 " pathEditMode="relative" rAng="0" ptsTypes="AA">
                                      <p:cBhvr>
                                        <p:cTn id="46" dur="2000" fill="hold"/>
                                        <p:tgtEl>
                                          <p:spTgt spid="209021"/>
                                        </p:tgtEl>
                                        <p:attrNameLst>
                                          <p:attrName>ppt_x</p:attrName>
                                          <p:attrName>ppt_y</p:attrName>
                                        </p:attrNameLst>
                                      </p:cBhvr>
                                      <p:rCtr x="0" y="13"/>
                                    </p:animMotion>
                                  </p:childTnLst>
                                </p:cTn>
                              </p:par>
                              <p:par>
                                <p:cTn id="47" presetID="42" presetClass="path" presetSubtype="0" accel="50000" decel="50000" fill="hold" grpId="0" nodeType="withEffect">
                                  <p:stCondLst>
                                    <p:cond delay="2400"/>
                                  </p:stCondLst>
                                  <p:childTnLst>
                                    <p:animMotion origin="layout" path="M -2.77778E-7 -0.02569 L -2.77778E-7 -4.81481E-6 " pathEditMode="relative" rAng="0" ptsTypes="AA">
                                      <p:cBhvr>
                                        <p:cTn id="48" dur="2000" spd="-100000" fill="hold"/>
                                        <p:tgtEl>
                                          <p:spTgt spid="345"/>
                                        </p:tgtEl>
                                        <p:attrNameLst>
                                          <p:attrName>ppt_x</p:attrName>
                                          <p:attrName>ppt_y</p:attrName>
                                        </p:attrNameLst>
                                      </p:cBhvr>
                                      <p:rCtr x="0" y="1273"/>
                                    </p:animMotion>
                                  </p:childTnLst>
                                </p:cTn>
                              </p:par>
                              <p:par>
                                <p:cTn id="49" presetID="64" presetClass="path" presetSubtype="0" fill="hold" grpId="0" nodeType="withEffect">
                                  <p:stCondLst>
                                    <p:cond delay="2600"/>
                                  </p:stCondLst>
                                  <p:childTnLst>
                                    <p:animMotion origin="layout" path="M 5E-6 3.7037E-7 L 0.00105 -0.04097 " pathEditMode="relative" rAng="0" ptsTypes="AA">
                                      <p:cBhvr>
                                        <p:cTn id="50" dur="2000" fill="hold"/>
                                        <p:tgtEl>
                                          <p:spTgt spid="209023"/>
                                        </p:tgtEl>
                                        <p:attrNameLst>
                                          <p:attrName>ppt_x</p:attrName>
                                          <p:attrName>ppt_y</p:attrName>
                                        </p:attrNameLst>
                                      </p:cBhvr>
                                      <p:rCtr x="1" y="-21"/>
                                    </p:animMotion>
                                  </p:childTnLst>
                                </p:cTn>
                              </p:par>
                              <p:par>
                                <p:cTn id="51" presetID="64" presetClass="path" presetSubtype="0" fill="hold" grpId="0" nodeType="withEffect">
                                  <p:stCondLst>
                                    <p:cond delay="2600"/>
                                  </p:stCondLst>
                                  <p:childTnLst>
                                    <p:animMotion origin="layout" path="M -0.00052 0.04097 L 0.00052 -7.40741E-7 " pathEditMode="relative" rAng="0" ptsTypes="AA">
                                      <p:cBhvr>
                                        <p:cTn id="52" dur="2000" spd="-100000" fill="hold"/>
                                        <p:tgtEl>
                                          <p:spTgt spid="347"/>
                                        </p:tgtEl>
                                        <p:attrNameLst>
                                          <p:attrName>ppt_x</p:attrName>
                                          <p:attrName>ppt_y</p:attrName>
                                        </p:attrNameLst>
                                      </p:cBhvr>
                                      <p:rCtr x="52" y="-2060"/>
                                    </p:animMotion>
                                  </p:childTnLst>
                                </p:cTn>
                              </p:par>
                              <p:par>
                                <p:cTn id="53" presetID="42" presetClass="path" presetSubtype="0" accel="50000" decel="50000" fill="hold" grpId="0" nodeType="withEffect">
                                  <p:stCondLst>
                                    <p:cond delay="2800"/>
                                  </p:stCondLst>
                                  <p:childTnLst>
                                    <p:animMotion origin="layout" path="M -1.11111E-6 1.85185E-6 L -1.11111E-6 0.04444 " pathEditMode="relative" rAng="0" ptsTypes="AA">
                                      <p:cBhvr>
                                        <p:cTn id="54" dur="2000" fill="hold"/>
                                        <p:tgtEl>
                                          <p:spTgt spid="209024"/>
                                        </p:tgtEl>
                                        <p:attrNameLst>
                                          <p:attrName>ppt_x</p:attrName>
                                          <p:attrName>ppt_y</p:attrName>
                                        </p:attrNameLst>
                                      </p:cBhvr>
                                      <p:rCtr x="0" y="22"/>
                                    </p:animMotion>
                                  </p:childTnLst>
                                </p:cTn>
                              </p:par>
                              <p:par>
                                <p:cTn id="55" presetID="42" presetClass="path" presetSubtype="0" accel="50000" decel="50000" fill="hold" grpId="0" nodeType="withEffect">
                                  <p:stCondLst>
                                    <p:cond delay="3000"/>
                                  </p:stCondLst>
                                  <p:childTnLst>
                                    <p:animMotion origin="layout" path="M -2.5E-6 1.85185E-6 L -0.00052 0.01528 " pathEditMode="relative" rAng="0" ptsTypes="AA">
                                      <p:cBhvr>
                                        <p:cTn id="56" dur="2000" fill="hold"/>
                                        <p:tgtEl>
                                          <p:spTgt spid="209025"/>
                                        </p:tgtEl>
                                        <p:attrNameLst>
                                          <p:attrName>ppt_x</p:attrName>
                                          <p:attrName>ppt_y</p:attrName>
                                        </p:attrNameLst>
                                      </p:cBhvr>
                                      <p:rCtr x="0" y="8"/>
                                    </p:animMotion>
                                  </p:childTnLst>
                                </p:cTn>
                              </p:par>
                              <p:par>
                                <p:cTn id="57" presetID="42" presetClass="path" presetSubtype="0" accel="50000" decel="50000" fill="hold" grpId="0" nodeType="withEffect">
                                  <p:stCondLst>
                                    <p:cond delay="3000"/>
                                  </p:stCondLst>
                                  <p:childTnLst>
                                    <p:animMotion origin="layout" path="M -0.00052 -0.01528 L -0.00104 4.81481E-6 " pathEditMode="relative" rAng="0" ptsTypes="AA">
                                      <p:cBhvr>
                                        <p:cTn id="58" dur="2000" spd="-100000" fill="hold"/>
                                        <p:tgtEl>
                                          <p:spTgt spid="349"/>
                                        </p:tgtEl>
                                        <p:attrNameLst>
                                          <p:attrName>ppt_x</p:attrName>
                                          <p:attrName>ppt_y</p:attrName>
                                        </p:attrNameLst>
                                      </p:cBhvr>
                                      <p:rCtr x="-35" y="764"/>
                                    </p:animMotion>
                                  </p:childTnLst>
                                </p:cTn>
                              </p:par>
                              <p:par>
                                <p:cTn id="59" presetID="64" presetClass="path" presetSubtype="0" fill="hold" grpId="0" nodeType="withEffect">
                                  <p:stCondLst>
                                    <p:cond delay="3200"/>
                                  </p:stCondLst>
                                  <p:childTnLst>
                                    <p:animMotion origin="layout" path="M -1.38889E-6 3.7037E-7 L -1.38889E-6 -0.03218 " pathEditMode="relative" rAng="0" ptsTypes="AA">
                                      <p:cBhvr>
                                        <p:cTn id="60" dur="2000" fill="hold"/>
                                        <p:tgtEl>
                                          <p:spTgt spid="209026"/>
                                        </p:tgtEl>
                                        <p:attrNameLst>
                                          <p:attrName>ppt_x</p:attrName>
                                          <p:attrName>ppt_y</p:attrName>
                                        </p:attrNameLst>
                                      </p:cBhvr>
                                      <p:rCtr x="0" y="-16"/>
                                    </p:animMotion>
                                  </p:childTnLst>
                                </p:cTn>
                              </p:par>
                              <p:par>
                                <p:cTn id="61" presetID="64" presetClass="path" presetSubtype="0" fill="hold" grpId="0" nodeType="withEffect">
                                  <p:stCondLst>
                                    <p:cond delay="3200"/>
                                  </p:stCondLst>
                                  <p:childTnLst>
                                    <p:animMotion origin="layout" path="M -3.33333E-6 0.03218 L -3.33333E-6 3.7037E-7 " pathEditMode="relative" rAng="0" ptsTypes="AA">
                                      <p:cBhvr>
                                        <p:cTn id="62" dur="2000" spd="-100000" fill="hold"/>
                                        <p:tgtEl>
                                          <p:spTgt spid="350"/>
                                        </p:tgtEl>
                                        <p:attrNameLst>
                                          <p:attrName>ppt_x</p:attrName>
                                          <p:attrName>ppt_y</p:attrName>
                                        </p:attrNameLst>
                                      </p:cBhvr>
                                      <p:rCtr x="0" y="-1620"/>
                                    </p:animMotion>
                                  </p:childTnLst>
                                </p:cTn>
                              </p:par>
                              <p:par>
                                <p:cTn id="63" presetID="42" presetClass="path" presetSubtype="0" accel="50000" decel="50000" fill="hold" grpId="0" nodeType="withEffect">
                                  <p:stCondLst>
                                    <p:cond delay="3400"/>
                                  </p:stCondLst>
                                  <p:childTnLst>
                                    <p:animMotion origin="layout" path="M -2.77778E-6 2.22222E-6 L -2.77778E-6 0.03935 " pathEditMode="relative" rAng="0" ptsTypes="AA">
                                      <p:cBhvr>
                                        <p:cTn id="64" dur="2000" fill="hold"/>
                                        <p:tgtEl>
                                          <p:spTgt spid="209027"/>
                                        </p:tgtEl>
                                        <p:attrNameLst>
                                          <p:attrName>ppt_x</p:attrName>
                                          <p:attrName>ppt_y</p:attrName>
                                        </p:attrNameLst>
                                      </p:cBhvr>
                                      <p:rCtr x="0" y="20"/>
                                    </p:animMotion>
                                  </p:childTnLst>
                                </p:cTn>
                              </p:par>
                              <p:par>
                                <p:cTn id="65" presetID="64" presetClass="path" presetSubtype="0" fill="hold" grpId="0" nodeType="withEffect">
                                  <p:stCondLst>
                                    <p:cond delay="3500"/>
                                  </p:stCondLst>
                                  <p:childTnLst>
                                    <p:animMotion origin="layout" path="M -2.22222E-6 -4.81481E-6 L -2.22222E-6 -0.01412 " pathEditMode="relative" rAng="0" ptsTypes="AA">
                                      <p:cBhvr>
                                        <p:cTn id="66" dur="2000" fill="hold"/>
                                        <p:tgtEl>
                                          <p:spTgt spid="209029"/>
                                        </p:tgtEl>
                                        <p:attrNameLst>
                                          <p:attrName>ppt_x</p:attrName>
                                          <p:attrName>ppt_y</p:attrName>
                                        </p:attrNameLst>
                                      </p:cBhvr>
                                      <p:rCtr x="0" y="-7"/>
                                    </p:animMotion>
                                  </p:childTnLst>
                                </p:cTn>
                              </p:par>
                              <p:par>
                                <p:cTn id="67" presetID="64" presetClass="path" presetSubtype="0" fill="hold" grpId="0" nodeType="withEffect">
                                  <p:stCondLst>
                                    <p:cond delay="3500"/>
                                  </p:stCondLst>
                                  <p:childTnLst>
                                    <p:animMotion origin="layout" path="M -2.22222E-6 0.01412 L -2.22222E-6 -2.22222E-6 " pathEditMode="relative" rAng="0" ptsTypes="AA">
                                      <p:cBhvr>
                                        <p:cTn id="68" dur="2000" spd="-100000" fill="hold"/>
                                        <p:tgtEl>
                                          <p:spTgt spid="353"/>
                                        </p:tgtEl>
                                        <p:attrNameLst>
                                          <p:attrName>ppt_x</p:attrName>
                                          <p:attrName>ppt_y</p:attrName>
                                        </p:attrNameLst>
                                      </p:cBhvr>
                                      <p:rCtr x="0" y="-718"/>
                                    </p:animMotion>
                                  </p:childTnLst>
                                </p:cTn>
                              </p:par>
                              <p:par>
                                <p:cTn id="69" presetID="64" presetClass="path" presetSubtype="0" fill="hold" grpId="0" nodeType="withEffect">
                                  <p:stCondLst>
                                    <p:cond delay="3800"/>
                                  </p:stCondLst>
                                  <p:childTnLst>
                                    <p:animMotion origin="layout" path="M 5E-6 3.7037E-7 L 0.00105 -0.04097 " pathEditMode="relative" rAng="0" ptsTypes="AA">
                                      <p:cBhvr>
                                        <p:cTn id="70" dur="2000" fill="hold"/>
                                        <p:tgtEl>
                                          <p:spTgt spid="209030"/>
                                        </p:tgtEl>
                                        <p:attrNameLst>
                                          <p:attrName>ppt_x</p:attrName>
                                          <p:attrName>ppt_y</p:attrName>
                                        </p:attrNameLst>
                                      </p:cBhvr>
                                      <p:rCtr x="1" y="-21"/>
                                    </p:animMotion>
                                  </p:childTnLst>
                                </p:cTn>
                              </p:par>
                              <p:par>
                                <p:cTn id="71" presetID="42" presetClass="path" presetSubtype="0" accel="50000" decel="50000" fill="hold" grpId="0" nodeType="withEffect">
                                  <p:stCondLst>
                                    <p:cond delay="4000"/>
                                  </p:stCondLst>
                                  <p:childTnLst>
                                    <p:animMotion origin="layout" path="M 5E-6 -2.59259E-6 L 5E-6 0.0257 " pathEditMode="relative" rAng="0" ptsTypes="AA">
                                      <p:cBhvr>
                                        <p:cTn id="72" dur="2000" fill="hold"/>
                                        <p:tgtEl>
                                          <p:spTgt spid="209031"/>
                                        </p:tgtEl>
                                        <p:attrNameLst>
                                          <p:attrName>ppt_x</p:attrName>
                                          <p:attrName>ppt_y</p:attrName>
                                        </p:attrNameLst>
                                      </p:cBhvr>
                                      <p:rCtr x="0" y="13"/>
                                    </p:animMotion>
                                  </p:childTnLst>
                                </p:cTn>
                              </p:par>
                              <p:par>
                                <p:cTn id="73" presetID="42" presetClass="path" presetSubtype="0" accel="50000" decel="50000" fill="hold" grpId="0" nodeType="withEffect">
                                  <p:stCondLst>
                                    <p:cond delay="4000"/>
                                  </p:stCondLst>
                                  <p:childTnLst>
                                    <p:animMotion origin="layout" path="M 1.11111E-6 -0.02569 L 1.11111E-6 -1.11111E-6 " pathEditMode="relative" rAng="0" ptsTypes="AA">
                                      <p:cBhvr>
                                        <p:cTn id="74" dur="2000" spd="-100000" fill="hold"/>
                                        <p:tgtEl>
                                          <p:spTgt spid="355"/>
                                        </p:tgtEl>
                                        <p:attrNameLst>
                                          <p:attrName>ppt_x</p:attrName>
                                          <p:attrName>ppt_y</p:attrName>
                                        </p:attrNameLst>
                                      </p:cBhvr>
                                      <p:rCtr x="0" y="1273"/>
                                    </p:animMotion>
                                  </p:childTnLst>
                                </p:cTn>
                              </p:par>
                              <p:par>
                                <p:cTn id="75" presetID="64" presetClass="path" presetSubtype="0" fill="hold" grpId="0" nodeType="withEffect">
                                  <p:stCondLst>
                                    <p:cond delay="4200"/>
                                  </p:stCondLst>
                                  <p:childTnLst>
                                    <p:animMotion origin="layout" path="M -3.61111E-6 4.07407E-6 L -3.61111E-6 -0.02431 " pathEditMode="relative" rAng="0" ptsTypes="AA">
                                      <p:cBhvr>
                                        <p:cTn id="76" dur="2000" fill="hold"/>
                                        <p:tgtEl>
                                          <p:spTgt spid="209032"/>
                                        </p:tgtEl>
                                        <p:attrNameLst>
                                          <p:attrName>ppt_x</p:attrName>
                                          <p:attrName>ppt_y</p:attrName>
                                        </p:attrNameLst>
                                      </p:cBhvr>
                                      <p:rCtr x="0" y="-12"/>
                                    </p:animMotion>
                                  </p:childTnLst>
                                </p:cTn>
                              </p:par>
                              <p:par>
                                <p:cTn id="77" presetID="42" presetClass="path" presetSubtype="0" accel="50000" decel="50000" fill="hold" grpId="0" nodeType="withEffect">
                                  <p:stCondLst>
                                    <p:cond delay="4400"/>
                                  </p:stCondLst>
                                  <p:childTnLst>
                                    <p:animMotion origin="layout" path="M -1.11111E-6 1.85185E-6 L -1.11111E-6 0.04444 " pathEditMode="relative" rAng="0" ptsTypes="AA">
                                      <p:cBhvr>
                                        <p:cTn id="78" dur="2000" fill="hold"/>
                                        <p:tgtEl>
                                          <p:spTgt spid="209034"/>
                                        </p:tgtEl>
                                        <p:attrNameLst>
                                          <p:attrName>ppt_x</p:attrName>
                                          <p:attrName>ppt_y</p:attrName>
                                        </p:attrNameLst>
                                      </p:cBhvr>
                                      <p:rCtr x="0" y="22"/>
                                    </p:animMotion>
                                  </p:childTnLst>
                                </p:cTn>
                              </p:par>
                              <p:par>
                                <p:cTn id="79" presetID="42" presetClass="path" presetSubtype="0" accel="50000" decel="50000" fill="hold" grpId="0" nodeType="withEffect">
                                  <p:stCondLst>
                                    <p:cond delay="4600"/>
                                  </p:stCondLst>
                                  <p:childTnLst>
                                    <p:animMotion origin="layout" path="M -2.5E-6 1.85185E-6 L -0.00052 0.01528 " pathEditMode="relative" rAng="0" ptsTypes="AA">
                                      <p:cBhvr>
                                        <p:cTn id="80" dur="2000" fill="hold"/>
                                        <p:tgtEl>
                                          <p:spTgt spid="209033"/>
                                        </p:tgtEl>
                                        <p:attrNameLst>
                                          <p:attrName>ppt_x</p:attrName>
                                          <p:attrName>ppt_y</p:attrName>
                                        </p:attrNameLst>
                                      </p:cBhvr>
                                      <p:rCtr x="0" y="8"/>
                                    </p:animMotion>
                                  </p:childTnLst>
                                </p:cTn>
                              </p:par>
                              <p:par>
                                <p:cTn id="81" presetID="42" presetClass="path" presetSubtype="0" accel="50000" decel="50000" fill="hold" grpId="0" nodeType="withEffect">
                                  <p:stCondLst>
                                    <p:cond delay="4600"/>
                                  </p:stCondLst>
                                  <p:childTnLst>
                                    <p:animMotion origin="layout" path="M 0.00052 -0.01528 L -2.5E-6 4.44444E-6 " pathEditMode="relative" rAng="0" ptsTypes="AA">
                                      <p:cBhvr>
                                        <p:cTn id="82" dur="2000" spd="-100000" fill="hold"/>
                                        <p:tgtEl>
                                          <p:spTgt spid="357"/>
                                        </p:tgtEl>
                                        <p:attrNameLst>
                                          <p:attrName>ppt_x</p:attrName>
                                          <p:attrName>ppt_y</p:attrName>
                                        </p:attrNameLst>
                                      </p:cBhvr>
                                      <p:rCtr x="-35" y="764"/>
                                    </p:animMotion>
                                  </p:childTnLst>
                                </p:cTn>
                              </p:par>
                              <p:par>
                                <p:cTn id="83" presetID="42" presetClass="path" presetSubtype="0" accel="50000" decel="50000" fill="hold" grpId="0" nodeType="withEffect">
                                  <p:stCondLst>
                                    <p:cond delay="5000"/>
                                  </p:stCondLst>
                                  <p:childTnLst>
                                    <p:animMotion origin="layout" path="M -2.5E-6 1.85185E-6 L -0.00052 0.01528 " pathEditMode="relative" rAng="0" ptsTypes="AA">
                                      <p:cBhvr>
                                        <p:cTn id="84" dur="2000" fill="hold"/>
                                        <p:tgtEl>
                                          <p:spTgt spid="209044"/>
                                        </p:tgtEl>
                                        <p:attrNameLst>
                                          <p:attrName>ppt_x</p:attrName>
                                          <p:attrName>ppt_y</p:attrName>
                                        </p:attrNameLst>
                                      </p:cBhvr>
                                      <p:rCtr x="0" y="8"/>
                                    </p:animMotion>
                                  </p:childTnLst>
                                </p:cTn>
                              </p:par>
                              <p:par>
                                <p:cTn id="85" presetID="42" presetClass="path" presetSubtype="0" accel="50000" decel="50000" fill="hold" grpId="0" nodeType="withEffect">
                                  <p:stCondLst>
                                    <p:cond delay="5000"/>
                                  </p:stCondLst>
                                  <p:childTnLst>
                                    <p:animMotion origin="layout" path="M 0.00052 -0.01528 L -2.77778E-6 -7.40741E-7 " pathEditMode="relative" rAng="0" ptsTypes="AA">
                                      <p:cBhvr>
                                        <p:cTn id="86" dur="2000" spd="-100000" fill="hold"/>
                                        <p:tgtEl>
                                          <p:spTgt spid="368"/>
                                        </p:tgtEl>
                                        <p:attrNameLst>
                                          <p:attrName>ppt_x</p:attrName>
                                          <p:attrName>ppt_y</p:attrName>
                                        </p:attrNameLst>
                                      </p:cBhvr>
                                      <p:rCtr x="-35" y="764"/>
                                    </p:animMotion>
                                  </p:childTnLst>
                                </p:cTn>
                              </p:par>
                              <p:par>
                                <p:cTn id="87" presetID="22" presetClass="entr" presetSubtype="8" fill="hold" grpId="0" nodeType="withEffect">
                                  <p:stCondLst>
                                    <p:cond delay="5000"/>
                                  </p:stCondLst>
                                  <p:childTnLst>
                                    <p:set>
                                      <p:cBhvr>
                                        <p:cTn id="88" dur="1" fill="hold">
                                          <p:stCondLst>
                                            <p:cond delay="0"/>
                                          </p:stCondLst>
                                        </p:cTn>
                                        <p:tgtEl>
                                          <p:spTgt spid="209110"/>
                                        </p:tgtEl>
                                        <p:attrNameLst>
                                          <p:attrName>style.visibility</p:attrName>
                                        </p:attrNameLst>
                                      </p:cBhvr>
                                      <p:to>
                                        <p:strVal val="visible"/>
                                      </p:to>
                                    </p:set>
                                    <p:animEffect transition="in" filter="wipe(left)">
                                      <p:cBhvr>
                                        <p:cTn id="89" dur="10000"/>
                                        <p:tgtEl>
                                          <p:spTgt spid="209110"/>
                                        </p:tgtEl>
                                      </p:cBhvr>
                                    </p:animEffect>
                                  </p:childTnLst>
                                </p:cTn>
                              </p:par>
                              <p:par>
                                <p:cTn id="90" presetID="22" presetClass="entr" presetSubtype="8" fill="hold" grpId="0" nodeType="withEffect">
                                  <p:stCondLst>
                                    <p:cond delay="5000"/>
                                  </p:stCondLst>
                                  <p:childTnLst>
                                    <p:set>
                                      <p:cBhvr>
                                        <p:cTn id="91" dur="1" fill="hold">
                                          <p:stCondLst>
                                            <p:cond delay="0"/>
                                          </p:stCondLst>
                                        </p:cTn>
                                        <p:tgtEl>
                                          <p:spTgt spid="421"/>
                                        </p:tgtEl>
                                        <p:attrNameLst>
                                          <p:attrName>style.visibility</p:attrName>
                                        </p:attrNameLst>
                                      </p:cBhvr>
                                      <p:to>
                                        <p:strVal val="visible"/>
                                      </p:to>
                                    </p:set>
                                    <p:animEffect transition="in" filter="wipe(left)">
                                      <p:cBhvr>
                                        <p:cTn id="92" dur="10000"/>
                                        <p:tgtEl>
                                          <p:spTgt spid="421"/>
                                        </p:tgtEl>
                                      </p:cBhvr>
                                    </p:animEffect>
                                  </p:childTnLst>
                                </p:cTn>
                              </p:par>
                              <p:par>
                                <p:cTn id="93" presetID="1" presetClass="entr" presetSubtype="0" fill="hold" grpId="0" nodeType="withEffect">
                                  <p:stCondLst>
                                    <p:cond delay="5000"/>
                                  </p:stCondLst>
                                  <p:childTnLst>
                                    <p:set>
                                      <p:cBhvr>
                                        <p:cTn id="94" dur="1" fill="hold">
                                          <p:stCondLst>
                                            <p:cond delay="0"/>
                                          </p:stCondLst>
                                        </p:cTn>
                                        <p:tgtEl>
                                          <p:spTgt spid="209092"/>
                                        </p:tgtEl>
                                        <p:attrNameLst>
                                          <p:attrName>style.visibility</p:attrName>
                                        </p:attrNameLst>
                                      </p:cBhvr>
                                      <p:to>
                                        <p:strVal val="visible"/>
                                      </p:to>
                                    </p:set>
                                  </p:childTnLst>
                                </p:cTn>
                              </p:par>
                              <p:par>
                                <p:cTn id="95" presetID="1" presetClass="entr" presetSubtype="0" fill="hold" grpId="0" nodeType="withEffect">
                                  <p:stCondLst>
                                    <p:cond delay="5000"/>
                                  </p:stCondLst>
                                  <p:childTnLst>
                                    <p:set>
                                      <p:cBhvr>
                                        <p:cTn id="96" dur="1" fill="hold">
                                          <p:stCondLst>
                                            <p:cond delay="0"/>
                                          </p:stCondLst>
                                        </p:cTn>
                                        <p:tgtEl>
                                          <p:spTgt spid="209093"/>
                                        </p:tgtEl>
                                        <p:attrNameLst>
                                          <p:attrName>style.visibility</p:attrName>
                                        </p:attrNameLst>
                                      </p:cBhvr>
                                      <p:to>
                                        <p:strVal val="visible"/>
                                      </p:to>
                                    </p:set>
                                  </p:childTnLst>
                                </p:cTn>
                              </p:par>
                              <p:par>
                                <p:cTn id="97" presetID="1" presetClass="entr" presetSubtype="0" fill="hold" grpId="0" nodeType="withEffect">
                                  <p:stCondLst>
                                    <p:cond delay="5000"/>
                                  </p:stCondLst>
                                  <p:childTnLst>
                                    <p:set>
                                      <p:cBhvr>
                                        <p:cTn id="98" dur="1" fill="hold">
                                          <p:stCondLst>
                                            <p:cond delay="0"/>
                                          </p:stCondLst>
                                        </p:cTn>
                                        <p:tgtEl>
                                          <p:spTgt spid="209095"/>
                                        </p:tgtEl>
                                        <p:attrNameLst>
                                          <p:attrName>style.visibility</p:attrName>
                                        </p:attrNameLst>
                                      </p:cBhvr>
                                      <p:to>
                                        <p:strVal val="visible"/>
                                      </p:to>
                                    </p:set>
                                  </p:childTnLst>
                                </p:cTn>
                              </p:par>
                              <p:par>
                                <p:cTn id="99" presetID="1" presetClass="entr" presetSubtype="0" fill="hold" grpId="0" nodeType="withEffect">
                                  <p:stCondLst>
                                    <p:cond delay="5000"/>
                                  </p:stCondLst>
                                  <p:childTnLst>
                                    <p:set>
                                      <p:cBhvr>
                                        <p:cTn id="100" dur="1" fill="hold">
                                          <p:stCondLst>
                                            <p:cond delay="0"/>
                                          </p:stCondLst>
                                        </p:cTn>
                                        <p:tgtEl>
                                          <p:spTgt spid="209094"/>
                                        </p:tgtEl>
                                        <p:attrNameLst>
                                          <p:attrName>style.visibility</p:attrName>
                                        </p:attrNameLst>
                                      </p:cBhvr>
                                      <p:to>
                                        <p:strVal val="visible"/>
                                      </p:to>
                                    </p:set>
                                  </p:childTnLst>
                                </p:cTn>
                              </p:par>
                              <p:par>
                                <p:cTn id="101" presetID="1" presetClass="entr" presetSubtype="0" fill="hold" grpId="0" nodeType="withEffect">
                                  <p:stCondLst>
                                    <p:cond delay="5000"/>
                                  </p:stCondLst>
                                  <p:childTnLst>
                                    <p:set>
                                      <p:cBhvr>
                                        <p:cTn id="102" dur="1" fill="hold">
                                          <p:stCondLst>
                                            <p:cond delay="0"/>
                                          </p:stCondLst>
                                        </p:cTn>
                                        <p:tgtEl>
                                          <p:spTgt spid="209096"/>
                                        </p:tgtEl>
                                        <p:attrNameLst>
                                          <p:attrName>style.visibility</p:attrName>
                                        </p:attrNameLst>
                                      </p:cBhvr>
                                      <p:to>
                                        <p:strVal val="visible"/>
                                      </p:to>
                                    </p:set>
                                  </p:childTnLst>
                                </p:cTn>
                              </p:par>
                              <p:par>
                                <p:cTn id="103" presetID="1" presetClass="entr" presetSubtype="0" fill="hold" grpId="0" nodeType="withEffect">
                                  <p:stCondLst>
                                    <p:cond delay="5000"/>
                                  </p:stCondLst>
                                  <p:childTnLst>
                                    <p:set>
                                      <p:cBhvr>
                                        <p:cTn id="104" dur="1" fill="hold">
                                          <p:stCondLst>
                                            <p:cond delay="0"/>
                                          </p:stCondLst>
                                        </p:cTn>
                                        <p:tgtEl>
                                          <p:spTgt spid="209097"/>
                                        </p:tgtEl>
                                        <p:attrNameLst>
                                          <p:attrName>style.visibility</p:attrName>
                                        </p:attrNameLst>
                                      </p:cBhvr>
                                      <p:to>
                                        <p:strVal val="visible"/>
                                      </p:to>
                                    </p:set>
                                  </p:childTnLst>
                                </p:cTn>
                              </p:par>
                              <p:par>
                                <p:cTn id="105" presetID="1" presetClass="entr" presetSubtype="0" fill="hold" grpId="0" nodeType="withEffect">
                                  <p:stCondLst>
                                    <p:cond delay="5000"/>
                                  </p:stCondLst>
                                  <p:childTnLst>
                                    <p:set>
                                      <p:cBhvr>
                                        <p:cTn id="106" dur="1" fill="hold">
                                          <p:stCondLst>
                                            <p:cond delay="0"/>
                                          </p:stCondLst>
                                        </p:cTn>
                                        <p:tgtEl>
                                          <p:spTgt spid="424"/>
                                        </p:tgtEl>
                                        <p:attrNameLst>
                                          <p:attrName>style.visibility</p:attrName>
                                        </p:attrNameLst>
                                      </p:cBhvr>
                                      <p:to>
                                        <p:strVal val="visible"/>
                                      </p:to>
                                    </p:set>
                                  </p:childTnLst>
                                </p:cTn>
                              </p:par>
                              <p:par>
                                <p:cTn id="107" presetID="27" presetClass="emph" presetSubtype="0" repeatCount="4000" fill="hold" grpId="1" nodeType="withEffect">
                                  <p:stCondLst>
                                    <p:cond delay="5000"/>
                                  </p:stCondLst>
                                  <p:childTnLst>
                                    <p:animClr clrSpc="rgb" dir="cw">
                                      <p:cBhvr override="childStyle">
                                        <p:cTn id="108" dur="500" autoRev="1" fill="hold"/>
                                        <p:tgtEl>
                                          <p:spTgt spid="424"/>
                                        </p:tgtEl>
                                        <p:attrNameLst>
                                          <p:attrName>style.color</p:attrName>
                                        </p:attrNameLst>
                                      </p:cBhvr>
                                      <p:to>
                                        <a:schemeClr val="bg1"/>
                                      </p:to>
                                    </p:animClr>
                                    <p:animClr clrSpc="rgb" dir="cw">
                                      <p:cBhvr>
                                        <p:cTn id="109" dur="500" autoRev="1" fill="hold"/>
                                        <p:tgtEl>
                                          <p:spTgt spid="424"/>
                                        </p:tgtEl>
                                        <p:attrNameLst>
                                          <p:attrName>fillcolor</p:attrName>
                                        </p:attrNameLst>
                                      </p:cBhvr>
                                      <p:to>
                                        <a:schemeClr val="bg1"/>
                                      </p:to>
                                    </p:animClr>
                                    <p:set>
                                      <p:cBhvr>
                                        <p:cTn id="110" dur="500" autoRev="1" fill="hold"/>
                                        <p:tgtEl>
                                          <p:spTgt spid="424"/>
                                        </p:tgtEl>
                                        <p:attrNameLst>
                                          <p:attrName>fill.type</p:attrName>
                                        </p:attrNameLst>
                                      </p:cBhvr>
                                      <p:to>
                                        <p:strVal val="solid"/>
                                      </p:to>
                                    </p:set>
                                    <p:set>
                                      <p:cBhvr>
                                        <p:cTn id="111" dur="500" autoRev="1" fill="hold"/>
                                        <p:tgtEl>
                                          <p:spTgt spid="424"/>
                                        </p:tgtEl>
                                        <p:attrNameLst>
                                          <p:attrName>fill.on</p:attrName>
                                        </p:attrNameLst>
                                      </p:cBhvr>
                                      <p:to>
                                        <p:strVal val="true"/>
                                      </p:to>
                                    </p:set>
                                  </p:childTnLst>
                                  <p:subTnLst>
                                    <p:set>
                                      <p:cBhvr override="childStyle">
                                        <p:cTn dur="1" fill="hold" display="0" masterRel="sameClick" afterEffect="1">
                                          <p:stCondLst>
                                            <p:cond evt="end" delay="0">
                                              <p:tn val="107"/>
                                            </p:cond>
                                          </p:stCondLst>
                                        </p:cTn>
                                        <p:tgtEl>
                                          <p:spTgt spid="424"/>
                                        </p:tgtEl>
                                        <p:attrNameLst>
                                          <p:attrName>style.visibility</p:attrName>
                                        </p:attrNameLst>
                                      </p:cBhvr>
                                      <p:to>
                                        <p:strVal val="hidden"/>
                                      </p:to>
                                    </p:set>
                                  </p:subTnLst>
                                </p:cTn>
                              </p:par>
                              <p:par>
                                <p:cTn id="112" presetID="1" presetClass="entr" presetSubtype="0" fill="hold" grpId="0" nodeType="withEffect">
                                  <p:stCondLst>
                                    <p:cond delay="5000"/>
                                  </p:stCondLst>
                                  <p:childTnLst>
                                    <p:set>
                                      <p:cBhvr>
                                        <p:cTn id="113" dur="1" fill="hold">
                                          <p:stCondLst>
                                            <p:cond delay="0"/>
                                          </p:stCondLst>
                                        </p:cTn>
                                        <p:tgtEl>
                                          <p:spTgt spid="209105"/>
                                        </p:tgtEl>
                                        <p:attrNameLst>
                                          <p:attrName>style.visibility</p:attrName>
                                        </p:attrNameLst>
                                      </p:cBhvr>
                                      <p:to>
                                        <p:strVal val="visible"/>
                                      </p:to>
                                    </p:set>
                                  </p:childTnLst>
                                </p:cTn>
                              </p:par>
                              <p:par>
                                <p:cTn id="114" presetID="27" presetClass="emph" presetSubtype="0" repeatCount="4000" fill="hold" grpId="1" nodeType="withEffect">
                                  <p:stCondLst>
                                    <p:cond delay="5000"/>
                                  </p:stCondLst>
                                  <p:childTnLst>
                                    <p:animClr clrSpc="rgb" dir="cw">
                                      <p:cBhvr override="childStyle">
                                        <p:cTn id="115" dur="500" autoRev="1" fill="hold"/>
                                        <p:tgtEl>
                                          <p:spTgt spid="209092"/>
                                        </p:tgtEl>
                                        <p:attrNameLst>
                                          <p:attrName>style.color</p:attrName>
                                        </p:attrNameLst>
                                      </p:cBhvr>
                                      <p:to>
                                        <a:schemeClr val="bg1"/>
                                      </p:to>
                                    </p:animClr>
                                    <p:animClr clrSpc="rgb" dir="cw">
                                      <p:cBhvr>
                                        <p:cTn id="116" dur="500" autoRev="1" fill="hold"/>
                                        <p:tgtEl>
                                          <p:spTgt spid="209092"/>
                                        </p:tgtEl>
                                        <p:attrNameLst>
                                          <p:attrName>fillcolor</p:attrName>
                                        </p:attrNameLst>
                                      </p:cBhvr>
                                      <p:to>
                                        <a:schemeClr val="bg1"/>
                                      </p:to>
                                    </p:animClr>
                                    <p:set>
                                      <p:cBhvr>
                                        <p:cTn id="117" dur="500" autoRev="1" fill="hold"/>
                                        <p:tgtEl>
                                          <p:spTgt spid="209092"/>
                                        </p:tgtEl>
                                        <p:attrNameLst>
                                          <p:attrName>fill.type</p:attrName>
                                        </p:attrNameLst>
                                      </p:cBhvr>
                                      <p:to>
                                        <p:strVal val="solid"/>
                                      </p:to>
                                    </p:set>
                                    <p:set>
                                      <p:cBhvr>
                                        <p:cTn id="118" dur="500" autoRev="1" fill="hold"/>
                                        <p:tgtEl>
                                          <p:spTgt spid="209092"/>
                                        </p:tgtEl>
                                        <p:attrNameLst>
                                          <p:attrName>fill.on</p:attrName>
                                        </p:attrNameLst>
                                      </p:cBhvr>
                                      <p:to>
                                        <p:strVal val="true"/>
                                      </p:to>
                                    </p:set>
                                  </p:childTnLst>
                                  <p:subTnLst>
                                    <p:set>
                                      <p:cBhvr override="childStyle">
                                        <p:cTn dur="1" fill="hold" display="0" masterRel="sameClick" afterEffect="1">
                                          <p:stCondLst>
                                            <p:cond evt="end" delay="0">
                                              <p:tn val="114"/>
                                            </p:cond>
                                          </p:stCondLst>
                                        </p:cTn>
                                        <p:tgtEl>
                                          <p:spTgt spid="209092"/>
                                        </p:tgtEl>
                                        <p:attrNameLst>
                                          <p:attrName>style.visibility</p:attrName>
                                        </p:attrNameLst>
                                      </p:cBhvr>
                                      <p:to>
                                        <p:strVal val="hidden"/>
                                      </p:to>
                                    </p:set>
                                  </p:subTnLst>
                                </p:cTn>
                              </p:par>
                              <p:par>
                                <p:cTn id="119" presetID="1" presetClass="entr" presetSubtype="0" fill="hold" grpId="0" nodeType="withEffect">
                                  <p:stCondLst>
                                    <p:cond delay="5200"/>
                                  </p:stCondLst>
                                  <p:childTnLst>
                                    <p:set>
                                      <p:cBhvr>
                                        <p:cTn id="120" dur="1" fill="hold">
                                          <p:stCondLst>
                                            <p:cond delay="0"/>
                                          </p:stCondLst>
                                        </p:cTn>
                                        <p:tgtEl>
                                          <p:spTgt spid="209113"/>
                                        </p:tgtEl>
                                        <p:attrNameLst>
                                          <p:attrName>style.visibility</p:attrName>
                                        </p:attrNameLst>
                                      </p:cBhvr>
                                      <p:to>
                                        <p:strVal val="visible"/>
                                      </p:to>
                                    </p:set>
                                  </p:childTnLst>
                                </p:cTn>
                              </p:par>
                              <p:par>
                                <p:cTn id="121" presetID="1" presetClass="entr" presetSubtype="0" fill="hold" grpId="0" nodeType="withEffect">
                                  <p:stCondLst>
                                    <p:cond delay="5200"/>
                                  </p:stCondLst>
                                  <p:childTnLst>
                                    <p:set>
                                      <p:cBhvr>
                                        <p:cTn id="122" dur="1" fill="hold">
                                          <p:stCondLst>
                                            <p:cond delay="0"/>
                                          </p:stCondLst>
                                        </p:cTn>
                                        <p:tgtEl>
                                          <p:spTgt spid="415"/>
                                        </p:tgtEl>
                                        <p:attrNameLst>
                                          <p:attrName>style.visibility</p:attrName>
                                        </p:attrNameLst>
                                      </p:cBhvr>
                                      <p:to>
                                        <p:strVal val="visible"/>
                                      </p:to>
                                    </p:set>
                                  </p:childTnLst>
                                </p:cTn>
                              </p:par>
                              <p:par>
                                <p:cTn id="123" presetID="27" presetClass="emph" presetSubtype="0" repeatCount="4000" fill="hold" grpId="1" nodeType="withEffect">
                                  <p:stCondLst>
                                    <p:cond delay="5100"/>
                                  </p:stCondLst>
                                  <p:childTnLst>
                                    <p:animClr clrSpc="rgb" dir="cw">
                                      <p:cBhvr override="childStyle">
                                        <p:cTn id="124" dur="500" autoRev="1" fill="hold"/>
                                        <p:tgtEl>
                                          <p:spTgt spid="209093"/>
                                        </p:tgtEl>
                                        <p:attrNameLst>
                                          <p:attrName>style.color</p:attrName>
                                        </p:attrNameLst>
                                      </p:cBhvr>
                                      <p:to>
                                        <a:schemeClr val="bg1"/>
                                      </p:to>
                                    </p:animClr>
                                    <p:animClr clrSpc="rgb" dir="cw">
                                      <p:cBhvr>
                                        <p:cTn id="125" dur="500" autoRev="1" fill="hold"/>
                                        <p:tgtEl>
                                          <p:spTgt spid="209093"/>
                                        </p:tgtEl>
                                        <p:attrNameLst>
                                          <p:attrName>fillcolor</p:attrName>
                                        </p:attrNameLst>
                                      </p:cBhvr>
                                      <p:to>
                                        <a:schemeClr val="bg1"/>
                                      </p:to>
                                    </p:animClr>
                                    <p:set>
                                      <p:cBhvr>
                                        <p:cTn id="126" dur="500" autoRev="1" fill="hold"/>
                                        <p:tgtEl>
                                          <p:spTgt spid="209093"/>
                                        </p:tgtEl>
                                        <p:attrNameLst>
                                          <p:attrName>fill.type</p:attrName>
                                        </p:attrNameLst>
                                      </p:cBhvr>
                                      <p:to>
                                        <p:strVal val="solid"/>
                                      </p:to>
                                    </p:set>
                                    <p:set>
                                      <p:cBhvr>
                                        <p:cTn id="127" dur="500" autoRev="1" fill="hold"/>
                                        <p:tgtEl>
                                          <p:spTgt spid="209093"/>
                                        </p:tgtEl>
                                        <p:attrNameLst>
                                          <p:attrName>fill.on</p:attrName>
                                        </p:attrNameLst>
                                      </p:cBhvr>
                                      <p:to>
                                        <p:strVal val="true"/>
                                      </p:to>
                                    </p:set>
                                  </p:childTnLst>
                                  <p:subTnLst>
                                    <p:set>
                                      <p:cBhvr override="childStyle">
                                        <p:cTn dur="1" fill="hold" display="0" masterRel="sameClick" afterEffect="1">
                                          <p:stCondLst>
                                            <p:cond evt="end" delay="0">
                                              <p:tn val="123"/>
                                            </p:cond>
                                          </p:stCondLst>
                                        </p:cTn>
                                        <p:tgtEl>
                                          <p:spTgt spid="209093"/>
                                        </p:tgtEl>
                                        <p:attrNameLst>
                                          <p:attrName>style.visibility</p:attrName>
                                        </p:attrNameLst>
                                      </p:cBhvr>
                                      <p:to>
                                        <p:strVal val="hidden"/>
                                      </p:to>
                                    </p:set>
                                  </p:subTnLst>
                                </p:cTn>
                              </p:par>
                              <p:par>
                                <p:cTn id="128" presetID="1" presetClass="entr" presetSubtype="0" fill="hold" grpId="0" nodeType="withEffect">
                                  <p:stCondLst>
                                    <p:cond delay="5800"/>
                                  </p:stCondLst>
                                  <p:childTnLst>
                                    <p:set>
                                      <p:cBhvr>
                                        <p:cTn id="129" dur="1" fill="hold">
                                          <p:stCondLst>
                                            <p:cond delay="0"/>
                                          </p:stCondLst>
                                        </p:cTn>
                                        <p:tgtEl>
                                          <p:spTgt spid="209114"/>
                                        </p:tgtEl>
                                        <p:attrNameLst>
                                          <p:attrName>style.visibility</p:attrName>
                                        </p:attrNameLst>
                                      </p:cBhvr>
                                      <p:to>
                                        <p:strVal val="visible"/>
                                      </p:to>
                                    </p:set>
                                  </p:childTnLst>
                                </p:cTn>
                              </p:par>
                              <p:par>
                                <p:cTn id="130" presetID="1" presetClass="entr" presetSubtype="0" fill="hold" grpId="0" nodeType="withEffect">
                                  <p:stCondLst>
                                    <p:cond delay="5800"/>
                                  </p:stCondLst>
                                  <p:childTnLst>
                                    <p:set>
                                      <p:cBhvr>
                                        <p:cTn id="131" dur="1" fill="hold">
                                          <p:stCondLst>
                                            <p:cond delay="0"/>
                                          </p:stCondLst>
                                        </p:cTn>
                                        <p:tgtEl>
                                          <p:spTgt spid="416"/>
                                        </p:tgtEl>
                                        <p:attrNameLst>
                                          <p:attrName>style.visibility</p:attrName>
                                        </p:attrNameLst>
                                      </p:cBhvr>
                                      <p:to>
                                        <p:strVal val="visible"/>
                                      </p:to>
                                    </p:set>
                                  </p:childTnLst>
                                </p:cTn>
                              </p:par>
                              <p:par>
                                <p:cTn id="132" presetID="27" presetClass="emph" presetSubtype="0" repeatCount="4000" fill="hold" grpId="1" nodeType="withEffect">
                                  <p:stCondLst>
                                    <p:cond delay="5200"/>
                                  </p:stCondLst>
                                  <p:childTnLst>
                                    <p:animClr clrSpc="rgb" dir="cw">
                                      <p:cBhvr override="childStyle">
                                        <p:cTn id="133" dur="500" autoRev="1" fill="hold"/>
                                        <p:tgtEl>
                                          <p:spTgt spid="209094"/>
                                        </p:tgtEl>
                                        <p:attrNameLst>
                                          <p:attrName>style.color</p:attrName>
                                        </p:attrNameLst>
                                      </p:cBhvr>
                                      <p:to>
                                        <a:schemeClr val="bg1"/>
                                      </p:to>
                                    </p:animClr>
                                    <p:animClr clrSpc="rgb" dir="cw">
                                      <p:cBhvr>
                                        <p:cTn id="134" dur="500" autoRev="1" fill="hold"/>
                                        <p:tgtEl>
                                          <p:spTgt spid="209094"/>
                                        </p:tgtEl>
                                        <p:attrNameLst>
                                          <p:attrName>fillcolor</p:attrName>
                                        </p:attrNameLst>
                                      </p:cBhvr>
                                      <p:to>
                                        <a:schemeClr val="bg1"/>
                                      </p:to>
                                    </p:animClr>
                                    <p:set>
                                      <p:cBhvr>
                                        <p:cTn id="135" dur="500" autoRev="1" fill="hold"/>
                                        <p:tgtEl>
                                          <p:spTgt spid="209094"/>
                                        </p:tgtEl>
                                        <p:attrNameLst>
                                          <p:attrName>fill.type</p:attrName>
                                        </p:attrNameLst>
                                      </p:cBhvr>
                                      <p:to>
                                        <p:strVal val="solid"/>
                                      </p:to>
                                    </p:set>
                                    <p:set>
                                      <p:cBhvr>
                                        <p:cTn id="136" dur="500" autoRev="1" fill="hold"/>
                                        <p:tgtEl>
                                          <p:spTgt spid="209094"/>
                                        </p:tgtEl>
                                        <p:attrNameLst>
                                          <p:attrName>fill.on</p:attrName>
                                        </p:attrNameLst>
                                      </p:cBhvr>
                                      <p:to>
                                        <p:strVal val="true"/>
                                      </p:to>
                                    </p:set>
                                  </p:childTnLst>
                                  <p:subTnLst>
                                    <p:set>
                                      <p:cBhvr override="childStyle">
                                        <p:cTn dur="1" fill="hold" display="0" masterRel="sameClick" afterEffect="1">
                                          <p:stCondLst>
                                            <p:cond evt="end" delay="0">
                                              <p:tn val="132"/>
                                            </p:cond>
                                          </p:stCondLst>
                                        </p:cTn>
                                        <p:tgtEl>
                                          <p:spTgt spid="209094"/>
                                        </p:tgtEl>
                                        <p:attrNameLst>
                                          <p:attrName>style.visibility</p:attrName>
                                        </p:attrNameLst>
                                      </p:cBhvr>
                                      <p:to>
                                        <p:strVal val="hidden"/>
                                      </p:to>
                                    </p:set>
                                  </p:subTnLst>
                                </p:cTn>
                              </p:par>
                              <p:par>
                                <p:cTn id="137" presetID="1" presetClass="entr" presetSubtype="0" fill="hold" grpId="0" nodeType="withEffect">
                                  <p:stCondLst>
                                    <p:cond delay="6300"/>
                                  </p:stCondLst>
                                  <p:childTnLst>
                                    <p:set>
                                      <p:cBhvr>
                                        <p:cTn id="138" dur="1" fill="hold">
                                          <p:stCondLst>
                                            <p:cond delay="0"/>
                                          </p:stCondLst>
                                        </p:cTn>
                                        <p:tgtEl>
                                          <p:spTgt spid="209115"/>
                                        </p:tgtEl>
                                        <p:attrNameLst>
                                          <p:attrName>style.visibility</p:attrName>
                                        </p:attrNameLst>
                                      </p:cBhvr>
                                      <p:to>
                                        <p:strVal val="visible"/>
                                      </p:to>
                                    </p:set>
                                  </p:childTnLst>
                                </p:cTn>
                              </p:par>
                              <p:par>
                                <p:cTn id="139" presetID="1" presetClass="entr" presetSubtype="0" fill="hold" grpId="0" nodeType="withEffect">
                                  <p:stCondLst>
                                    <p:cond delay="6300"/>
                                  </p:stCondLst>
                                  <p:childTnLst>
                                    <p:set>
                                      <p:cBhvr>
                                        <p:cTn id="140" dur="1" fill="hold">
                                          <p:stCondLst>
                                            <p:cond delay="0"/>
                                          </p:stCondLst>
                                        </p:cTn>
                                        <p:tgtEl>
                                          <p:spTgt spid="417"/>
                                        </p:tgtEl>
                                        <p:attrNameLst>
                                          <p:attrName>style.visibility</p:attrName>
                                        </p:attrNameLst>
                                      </p:cBhvr>
                                      <p:to>
                                        <p:strVal val="visible"/>
                                      </p:to>
                                    </p:set>
                                  </p:childTnLst>
                                </p:cTn>
                              </p:par>
                              <p:par>
                                <p:cTn id="141" presetID="27" presetClass="emph" presetSubtype="0" repeatCount="4000" fill="hold" grpId="1" nodeType="withEffect">
                                  <p:stCondLst>
                                    <p:cond delay="5300"/>
                                  </p:stCondLst>
                                  <p:childTnLst>
                                    <p:animClr clrSpc="rgb" dir="cw">
                                      <p:cBhvr override="childStyle">
                                        <p:cTn id="142" dur="500" autoRev="1" fill="hold"/>
                                        <p:tgtEl>
                                          <p:spTgt spid="209095"/>
                                        </p:tgtEl>
                                        <p:attrNameLst>
                                          <p:attrName>style.color</p:attrName>
                                        </p:attrNameLst>
                                      </p:cBhvr>
                                      <p:to>
                                        <a:schemeClr val="bg1"/>
                                      </p:to>
                                    </p:animClr>
                                    <p:animClr clrSpc="rgb" dir="cw">
                                      <p:cBhvr>
                                        <p:cTn id="143" dur="500" autoRev="1" fill="hold"/>
                                        <p:tgtEl>
                                          <p:spTgt spid="209095"/>
                                        </p:tgtEl>
                                        <p:attrNameLst>
                                          <p:attrName>fillcolor</p:attrName>
                                        </p:attrNameLst>
                                      </p:cBhvr>
                                      <p:to>
                                        <a:schemeClr val="bg1"/>
                                      </p:to>
                                    </p:animClr>
                                    <p:set>
                                      <p:cBhvr>
                                        <p:cTn id="144" dur="500" autoRev="1" fill="hold"/>
                                        <p:tgtEl>
                                          <p:spTgt spid="209095"/>
                                        </p:tgtEl>
                                        <p:attrNameLst>
                                          <p:attrName>fill.type</p:attrName>
                                        </p:attrNameLst>
                                      </p:cBhvr>
                                      <p:to>
                                        <p:strVal val="solid"/>
                                      </p:to>
                                    </p:set>
                                    <p:set>
                                      <p:cBhvr>
                                        <p:cTn id="145" dur="500" autoRev="1" fill="hold"/>
                                        <p:tgtEl>
                                          <p:spTgt spid="209095"/>
                                        </p:tgtEl>
                                        <p:attrNameLst>
                                          <p:attrName>fill.on</p:attrName>
                                        </p:attrNameLst>
                                      </p:cBhvr>
                                      <p:to>
                                        <p:strVal val="true"/>
                                      </p:to>
                                    </p:set>
                                  </p:childTnLst>
                                  <p:subTnLst>
                                    <p:set>
                                      <p:cBhvr override="childStyle">
                                        <p:cTn dur="1" fill="hold" display="0" masterRel="sameClick" afterEffect="1">
                                          <p:stCondLst>
                                            <p:cond evt="end" delay="0">
                                              <p:tn val="141"/>
                                            </p:cond>
                                          </p:stCondLst>
                                        </p:cTn>
                                        <p:tgtEl>
                                          <p:spTgt spid="209095"/>
                                        </p:tgtEl>
                                        <p:attrNameLst>
                                          <p:attrName>style.visibility</p:attrName>
                                        </p:attrNameLst>
                                      </p:cBhvr>
                                      <p:to>
                                        <p:strVal val="hidden"/>
                                      </p:to>
                                    </p:set>
                                  </p:subTnLst>
                                </p:cTn>
                              </p:par>
                              <p:par>
                                <p:cTn id="146" presetID="1" presetClass="entr" presetSubtype="0" fill="hold" grpId="0" nodeType="withEffect">
                                  <p:stCondLst>
                                    <p:cond delay="7100"/>
                                  </p:stCondLst>
                                  <p:childTnLst>
                                    <p:set>
                                      <p:cBhvr>
                                        <p:cTn id="147" dur="1" fill="hold">
                                          <p:stCondLst>
                                            <p:cond delay="0"/>
                                          </p:stCondLst>
                                        </p:cTn>
                                        <p:tgtEl>
                                          <p:spTgt spid="209116"/>
                                        </p:tgtEl>
                                        <p:attrNameLst>
                                          <p:attrName>style.visibility</p:attrName>
                                        </p:attrNameLst>
                                      </p:cBhvr>
                                      <p:to>
                                        <p:strVal val="visible"/>
                                      </p:to>
                                    </p:set>
                                  </p:childTnLst>
                                </p:cTn>
                              </p:par>
                              <p:par>
                                <p:cTn id="148" presetID="1" presetClass="entr" presetSubtype="0" fill="hold" grpId="0" nodeType="withEffect">
                                  <p:stCondLst>
                                    <p:cond delay="7100"/>
                                  </p:stCondLst>
                                  <p:childTnLst>
                                    <p:set>
                                      <p:cBhvr>
                                        <p:cTn id="149" dur="1" fill="hold">
                                          <p:stCondLst>
                                            <p:cond delay="0"/>
                                          </p:stCondLst>
                                        </p:cTn>
                                        <p:tgtEl>
                                          <p:spTgt spid="418"/>
                                        </p:tgtEl>
                                        <p:attrNameLst>
                                          <p:attrName>style.visibility</p:attrName>
                                        </p:attrNameLst>
                                      </p:cBhvr>
                                      <p:to>
                                        <p:strVal val="visible"/>
                                      </p:to>
                                    </p:set>
                                  </p:childTnLst>
                                </p:cTn>
                              </p:par>
                              <p:par>
                                <p:cTn id="150" presetID="27" presetClass="emph" presetSubtype="0" repeatCount="4000" fill="hold" grpId="1" nodeType="withEffect">
                                  <p:stCondLst>
                                    <p:cond delay="5400"/>
                                  </p:stCondLst>
                                  <p:childTnLst>
                                    <p:animClr clrSpc="rgb" dir="cw">
                                      <p:cBhvr override="childStyle">
                                        <p:cTn id="151" dur="500" autoRev="1" fill="hold"/>
                                        <p:tgtEl>
                                          <p:spTgt spid="209096"/>
                                        </p:tgtEl>
                                        <p:attrNameLst>
                                          <p:attrName>style.color</p:attrName>
                                        </p:attrNameLst>
                                      </p:cBhvr>
                                      <p:to>
                                        <a:schemeClr val="bg1"/>
                                      </p:to>
                                    </p:animClr>
                                    <p:animClr clrSpc="rgb" dir="cw">
                                      <p:cBhvr>
                                        <p:cTn id="152" dur="500" autoRev="1" fill="hold"/>
                                        <p:tgtEl>
                                          <p:spTgt spid="209096"/>
                                        </p:tgtEl>
                                        <p:attrNameLst>
                                          <p:attrName>fillcolor</p:attrName>
                                        </p:attrNameLst>
                                      </p:cBhvr>
                                      <p:to>
                                        <a:schemeClr val="bg1"/>
                                      </p:to>
                                    </p:animClr>
                                    <p:set>
                                      <p:cBhvr>
                                        <p:cTn id="153" dur="500" autoRev="1" fill="hold"/>
                                        <p:tgtEl>
                                          <p:spTgt spid="209096"/>
                                        </p:tgtEl>
                                        <p:attrNameLst>
                                          <p:attrName>fill.type</p:attrName>
                                        </p:attrNameLst>
                                      </p:cBhvr>
                                      <p:to>
                                        <p:strVal val="solid"/>
                                      </p:to>
                                    </p:set>
                                    <p:set>
                                      <p:cBhvr>
                                        <p:cTn id="154" dur="500" autoRev="1" fill="hold"/>
                                        <p:tgtEl>
                                          <p:spTgt spid="209096"/>
                                        </p:tgtEl>
                                        <p:attrNameLst>
                                          <p:attrName>fill.on</p:attrName>
                                        </p:attrNameLst>
                                      </p:cBhvr>
                                      <p:to>
                                        <p:strVal val="true"/>
                                      </p:to>
                                    </p:set>
                                  </p:childTnLst>
                                  <p:subTnLst>
                                    <p:set>
                                      <p:cBhvr override="childStyle">
                                        <p:cTn dur="1" fill="hold" display="0" masterRel="sameClick" afterEffect="1">
                                          <p:stCondLst>
                                            <p:cond evt="end" delay="0">
                                              <p:tn val="150"/>
                                            </p:cond>
                                          </p:stCondLst>
                                        </p:cTn>
                                        <p:tgtEl>
                                          <p:spTgt spid="209096"/>
                                        </p:tgtEl>
                                        <p:attrNameLst>
                                          <p:attrName>style.visibility</p:attrName>
                                        </p:attrNameLst>
                                      </p:cBhvr>
                                      <p:to>
                                        <p:strVal val="hidden"/>
                                      </p:to>
                                    </p:set>
                                  </p:subTnLst>
                                </p:cTn>
                              </p:par>
                              <p:par>
                                <p:cTn id="155" presetID="1" presetClass="entr" presetSubtype="0" fill="hold" grpId="0" nodeType="withEffect">
                                  <p:stCondLst>
                                    <p:cond delay="8000"/>
                                  </p:stCondLst>
                                  <p:childTnLst>
                                    <p:set>
                                      <p:cBhvr>
                                        <p:cTn id="156" dur="1" fill="hold">
                                          <p:stCondLst>
                                            <p:cond delay="0"/>
                                          </p:stCondLst>
                                        </p:cTn>
                                        <p:tgtEl>
                                          <p:spTgt spid="209117"/>
                                        </p:tgtEl>
                                        <p:attrNameLst>
                                          <p:attrName>style.visibility</p:attrName>
                                        </p:attrNameLst>
                                      </p:cBhvr>
                                      <p:to>
                                        <p:strVal val="visible"/>
                                      </p:to>
                                    </p:set>
                                  </p:childTnLst>
                                </p:cTn>
                              </p:par>
                              <p:par>
                                <p:cTn id="157" presetID="1" presetClass="entr" presetSubtype="0" fill="hold" grpId="0" nodeType="withEffect">
                                  <p:stCondLst>
                                    <p:cond delay="8000"/>
                                  </p:stCondLst>
                                  <p:childTnLst>
                                    <p:set>
                                      <p:cBhvr>
                                        <p:cTn id="158" dur="1" fill="hold">
                                          <p:stCondLst>
                                            <p:cond delay="0"/>
                                          </p:stCondLst>
                                        </p:cTn>
                                        <p:tgtEl>
                                          <p:spTgt spid="419"/>
                                        </p:tgtEl>
                                        <p:attrNameLst>
                                          <p:attrName>style.visibility</p:attrName>
                                        </p:attrNameLst>
                                      </p:cBhvr>
                                      <p:to>
                                        <p:strVal val="visible"/>
                                      </p:to>
                                    </p:set>
                                  </p:childTnLst>
                                </p:cTn>
                              </p:par>
                              <p:par>
                                <p:cTn id="159" presetID="27" presetClass="emph" presetSubtype="0" repeatCount="4000" fill="hold" grpId="1" nodeType="withEffect">
                                  <p:stCondLst>
                                    <p:cond delay="5000"/>
                                  </p:stCondLst>
                                  <p:childTnLst>
                                    <p:animClr clrSpc="rgb" dir="cw">
                                      <p:cBhvr override="childStyle">
                                        <p:cTn id="160" dur="500" autoRev="1" fill="hold"/>
                                        <p:tgtEl>
                                          <p:spTgt spid="209097"/>
                                        </p:tgtEl>
                                        <p:attrNameLst>
                                          <p:attrName>style.color</p:attrName>
                                        </p:attrNameLst>
                                      </p:cBhvr>
                                      <p:to>
                                        <a:schemeClr val="bg1"/>
                                      </p:to>
                                    </p:animClr>
                                    <p:animClr clrSpc="rgb" dir="cw">
                                      <p:cBhvr>
                                        <p:cTn id="161" dur="500" autoRev="1" fill="hold"/>
                                        <p:tgtEl>
                                          <p:spTgt spid="209097"/>
                                        </p:tgtEl>
                                        <p:attrNameLst>
                                          <p:attrName>fillcolor</p:attrName>
                                        </p:attrNameLst>
                                      </p:cBhvr>
                                      <p:to>
                                        <a:schemeClr val="bg1"/>
                                      </p:to>
                                    </p:animClr>
                                    <p:set>
                                      <p:cBhvr>
                                        <p:cTn id="162" dur="500" autoRev="1" fill="hold"/>
                                        <p:tgtEl>
                                          <p:spTgt spid="209097"/>
                                        </p:tgtEl>
                                        <p:attrNameLst>
                                          <p:attrName>fill.type</p:attrName>
                                        </p:attrNameLst>
                                      </p:cBhvr>
                                      <p:to>
                                        <p:strVal val="solid"/>
                                      </p:to>
                                    </p:set>
                                    <p:set>
                                      <p:cBhvr>
                                        <p:cTn id="163" dur="500" autoRev="1" fill="hold"/>
                                        <p:tgtEl>
                                          <p:spTgt spid="209097"/>
                                        </p:tgtEl>
                                        <p:attrNameLst>
                                          <p:attrName>fill.on</p:attrName>
                                        </p:attrNameLst>
                                      </p:cBhvr>
                                      <p:to>
                                        <p:strVal val="true"/>
                                      </p:to>
                                    </p:set>
                                  </p:childTnLst>
                                  <p:subTnLst>
                                    <p:set>
                                      <p:cBhvr override="childStyle">
                                        <p:cTn dur="1" fill="hold" display="0" masterRel="sameClick" afterEffect="1">
                                          <p:stCondLst>
                                            <p:cond evt="end" delay="0">
                                              <p:tn val="159"/>
                                            </p:cond>
                                          </p:stCondLst>
                                        </p:cTn>
                                        <p:tgtEl>
                                          <p:spTgt spid="209097"/>
                                        </p:tgtEl>
                                        <p:attrNameLst>
                                          <p:attrName>style.visibility</p:attrName>
                                        </p:attrNameLst>
                                      </p:cBhvr>
                                      <p:to>
                                        <p:strVal val="hidden"/>
                                      </p:to>
                                    </p:set>
                                  </p:subTnLst>
                                </p:cTn>
                              </p:par>
                              <p:par>
                                <p:cTn id="164" presetID="1" presetClass="entr" presetSubtype="0" fill="hold" grpId="0" nodeType="withEffect">
                                  <p:stCondLst>
                                    <p:cond delay="9000"/>
                                  </p:stCondLst>
                                  <p:childTnLst>
                                    <p:set>
                                      <p:cBhvr>
                                        <p:cTn id="165" dur="1" fill="hold">
                                          <p:stCondLst>
                                            <p:cond delay="0"/>
                                          </p:stCondLst>
                                        </p:cTn>
                                        <p:tgtEl>
                                          <p:spTgt spid="209112"/>
                                        </p:tgtEl>
                                        <p:attrNameLst>
                                          <p:attrName>style.visibility</p:attrName>
                                        </p:attrNameLst>
                                      </p:cBhvr>
                                      <p:to>
                                        <p:strVal val="visible"/>
                                      </p:to>
                                    </p:set>
                                  </p:childTnLst>
                                </p:cTn>
                              </p:par>
                              <p:par>
                                <p:cTn id="166" presetID="1" presetClass="entr" presetSubtype="0" fill="hold" grpId="0" nodeType="withEffect">
                                  <p:stCondLst>
                                    <p:cond delay="9000"/>
                                  </p:stCondLst>
                                  <p:childTnLst>
                                    <p:set>
                                      <p:cBhvr>
                                        <p:cTn id="167" dur="1" fill="hold">
                                          <p:stCondLst>
                                            <p:cond delay="0"/>
                                          </p:stCondLst>
                                        </p:cTn>
                                        <p:tgtEl>
                                          <p:spTgt spid="414"/>
                                        </p:tgtEl>
                                        <p:attrNameLst>
                                          <p:attrName>style.visibility</p:attrName>
                                        </p:attrNameLst>
                                      </p:cBhvr>
                                      <p:to>
                                        <p:strVal val="visible"/>
                                      </p:to>
                                    </p:set>
                                  </p:childTnLst>
                                </p:cTn>
                              </p:par>
                              <p:par>
                                <p:cTn id="168" presetID="27" presetClass="emph" presetSubtype="0" repeatCount="4000" fill="hold" grpId="1" nodeType="withEffect">
                                  <p:stCondLst>
                                    <p:cond delay="5100"/>
                                  </p:stCondLst>
                                  <p:childTnLst>
                                    <p:animClr clrSpc="rgb" dir="cw">
                                      <p:cBhvr override="childStyle">
                                        <p:cTn id="169" dur="500" autoRev="1" fill="hold"/>
                                        <p:tgtEl>
                                          <p:spTgt spid="209105"/>
                                        </p:tgtEl>
                                        <p:attrNameLst>
                                          <p:attrName>style.color</p:attrName>
                                        </p:attrNameLst>
                                      </p:cBhvr>
                                      <p:to>
                                        <a:schemeClr val="bg1"/>
                                      </p:to>
                                    </p:animClr>
                                    <p:animClr clrSpc="rgb" dir="cw">
                                      <p:cBhvr>
                                        <p:cTn id="170" dur="500" autoRev="1" fill="hold"/>
                                        <p:tgtEl>
                                          <p:spTgt spid="209105"/>
                                        </p:tgtEl>
                                        <p:attrNameLst>
                                          <p:attrName>fillcolor</p:attrName>
                                        </p:attrNameLst>
                                      </p:cBhvr>
                                      <p:to>
                                        <a:schemeClr val="bg1"/>
                                      </p:to>
                                    </p:animClr>
                                    <p:set>
                                      <p:cBhvr>
                                        <p:cTn id="171" dur="500" autoRev="1" fill="hold"/>
                                        <p:tgtEl>
                                          <p:spTgt spid="209105"/>
                                        </p:tgtEl>
                                        <p:attrNameLst>
                                          <p:attrName>fill.type</p:attrName>
                                        </p:attrNameLst>
                                      </p:cBhvr>
                                      <p:to>
                                        <p:strVal val="solid"/>
                                      </p:to>
                                    </p:set>
                                    <p:set>
                                      <p:cBhvr>
                                        <p:cTn id="172" dur="500" autoRev="1" fill="hold"/>
                                        <p:tgtEl>
                                          <p:spTgt spid="209105"/>
                                        </p:tgtEl>
                                        <p:attrNameLst>
                                          <p:attrName>fill.on</p:attrName>
                                        </p:attrNameLst>
                                      </p:cBhvr>
                                      <p:to>
                                        <p:strVal val="true"/>
                                      </p:to>
                                    </p:set>
                                  </p:childTnLst>
                                  <p:subTnLst>
                                    <p:set>
                                      <p:cBhvr override="childStyle">
                                        <p:cTn dur="1" fill="hold" display="0" masterRel="sameClick" afterEffect="1">
                                          <p:stCondLst>
                                            <p:cond evt="end" delay="0">
                                              <p:tn val="168"/>
                                            </p:cond>
                                          </p:stCondLst>
                                        </p:cTn>
                                        <p:tgtEl>
                                          <p:spTgt spid="209105"/>
                                        </p:tgtEl>
                                        <p:attrNameLst>
                                          <p:attrName>style.visibility</p:attrName>
                                        </p:attrNameLst>
                                      </p:cBhvr>
                                      <p:to>
                                        <p:strVal val="hidden"/>
                                      </p:to>
                                    </p:set>
                                  </p:subTnLst>
                                </p:cTn>
                              </p:par>
                              <p:par>
                                <p:cTn id="173" presetID="1" presetClass="entr" presetSubtype="0" fill="hold" grpId="0" nodeType="withEffect">
                                  <p:stCondLst>
                                    <p:cond delay="9500"/>
                                  </p:stCondLst>
                                  <p:childTnLst>
                                    <p:set>
                                      <p:cBhvr>
                                        <p:cTn id="174" dur="1" fill="hold">
                                          <p:stCondLst>
                                            <p:cond delay="0"/>
                                          </p:stCondLst>
                                        </p:cTn>
                                        <p:tgtEl>
                                          <p:spTgt spid="209118"/>
                                        </p:tgtEl>
                                        <p:attrNameLst>
                                          <p:attrName>style.visibility</p:attrName>
                                        </p:attrNameLst>
                                      </p:cBhvr>
                                      <p:to>
                                        <p:strVal val="visible"/>
                                      </p:to>
                                    </p:set>
                                  </p:childTnLst>
                                </p:cTn>
                              </p:par>
                              <p:par>
                                <p:cTn id="175" presetID="1" presetClass="entr" presetSubtype="0" fill="hold" grpId="0" nodeType="withEffect">
                                  <p:stCondLst>
                                    <p:cond delay="9500"/>
                                  </p:stCondLst>
                                  <p:childTnLst>
                                    <p:set>
                                      <p:cBhvr>
                                        <p:cTn id="176" dur="1" fill="hold">
                                          <p:stCondLst>
                                            <p:cond delay="0"/>
                                          </p:stCondLst>
                                        </p:cTn>
                                        <p:tgtEl>
                                          <p:spTgt spid="420"/>
                                        </p:tgtEl>
                                        <p:attrNameLst>
                                          <p:attrName>style.visibility</p:attrName>
                                        </p:attrNameLst>
                                      </p:cBhvr>
                                      <p:to>
                                        <p:strVal val="visible"/>
                                      </p:to>
                                    </p:set>
                                  </p:childTnLst>
                                </p:cTn>
                              </p:par>
                              <p:par>
                                <p:cTn id="177" presetID="42" presetClass="path" presetSubtype="0" accel="50000" decel="50000" fill="hold" grpId="0" nodeType="withEffect">
                                  <p:stCondLst>
                                    <p:cond delay="5200"/>
                                  </p:stCondLst>
                                  <p:childTnLst>
                                    <p:animMotion origin="layout" path="M -0.00017 0.00093 L -0.00052 0.01436 " pathEditMode="relative" rAng="0" ptsTypes="AA">
                                      <p:cBhvr>
                                        <p:cTn id="178" dur="2000" fill="hold"/>
                                        <p:tgtEl>
                                          <p:spTgt spid="209089"/>
                                        </p:tgtEl>
                                        <p:attrNameLst>
                                          <p:attrName>ppt_x</p:attrName>
                                          <p:attrName>ppt_y</p:attrName>
                                        </p:attrNameLst>
                                      </p:cBhvr>
                                      <p:rCtr x="0" y="7"/>
                                    </p:animMotion>
                                  </p:childTnLst>
                                </p:cTn>
                              </p:par>
                              <p:par>
                                <p:cTn id="179" presetID="64" presetClass="path" presetSubtype="0" fill="hold" grpId="0" nodeType="withEffect">
                                  <p:stCondLst>
                                    <p:cond delay="5400"/>
                                  </p:stCondLst>
                                  <p:childTnLst>
                                    <p:animMotion origin="layout" path="M -2.22222E-6 -4.81481E-6 L -2.22222E-6 -0.01412 " pathEditMode="relative" rAng="0" ptsTypes="AA">
                                      <p:cBhvr>
                                        <p:cTn id="180" dur="2000" fill="hold"/>
                                        <p:tgtEl>
                                          <p:spTgt spid="209045"/>
                                        </p:tgtEl>
                                        <p:attrNameLst>
                                          <p:attrName>ppt_x</p:attrName>
                                          <p:attrName>ppt_y</p:attrName>
                                        </p:attrNameLst>
                                      </p:cBhvr>
                                      <p:rCtr x="0" y="-7"/>
                                    </p:animMotion>
                                  </p:childTnLst>
                                </p:cTn>
                              </p:par>
                              <p:par>
                                <p:cTn id="181" presetID="64" presetClass="path" presetSubtype="0" fill="hold" grpId="0" nodeType="withEffect">
                                  <p:stCondLst>
                                    <p:cond delay="5400"/>
                                  </p:stCondLst>
                                  <p:childTnLst>
                                    <p:animMotion origin="layout" path="M -2.22222E-6 0.01852 L -2.22222E-6 0.0044 " pathEditMode="relative" rAng="0" ptsTypes="AA">
                                      <p:cBhvr>
                                        <p:cTn id="182" dur="2000" spd="-100000" fill="hold"/>
                                        <p:tgtEl>
                                          <p:spTgt spid="369"/>
                                        </p:tgtEl>
                                        <p:attrNameLst>
                                          <p:attrName>ppt_x</p:attrName>
                                          <p:attrName>ppt_y</p:attrName>
                                        </p:attrNameLst>
                                      </p:cBhvr>
                                      <p:rCtr x="0" y="-718"/>
                                    </p:animMotion>
                                  </p:childTnLst>
                                </p:cTn>
                              </p:par>
                              <p:par>
                                <p:cTn id="183" presetID="42" presetClass="path" presetSubtype="0" accel="50000" decel="50000" fill="hold" grpId="0" nodeType="withEffect">
                                  <p:stCondLst>
                                    <p:cond delay="5600"/>
                                  </p:stCondLst>
                                  <p:childTnLst>
                                    <p:animMotion origin="layout" path="M 3.61111E-6 -3.7037E-7 L 3.61111E-6 0.01944 " pathEditMode="relative" rAng="0" ptsTypes="AA">
                                      <p:cBhvr>
                                        <p:cTn id="184" dur="2000" fill="hold"/>
                                        <p:tgtEl>
                                          <p:spTgt spid="209048"/>
                                        </p:tgtEl>
                                        <p:attrNameLst>
                                          <p:attrName>ppt_x</p:attrName>
                                          <p:attrName>ppt_y</p:attrName>
                                        </p:attrNameLst>
                                      </p:cBhvr>
                                      <p:rCtr x="0" y="10"/>
                                    </p:animMotion>
                                  </p:childTnLst>
                                </p:cTn>
                              </p:par>
                              <p:par>
                                <p:cTn id="185" presetID="42" presetClass="path" presetSubtype="0" accel="50000" decel="50000" fill="hold" grpId="0" nodeType="withEffect">
                                  <p:stCondLst>
                                    <p:cond delay="6000"/>
                                  </p:stCondLst>
                                  <p:childTnLst>
                                    <p:animMotion origin="layout" path="M 2.77778E-7 -1.11111E-6 L -0.00035 0.02315 " pathEditMode="relative" rAng="0" ptsTypes="AA">
                                      <p:cBhvr>
                                        <p:cTn id="186" dur="2000" fill="hold"/>
                                        <p:tgtEl>
                                          <p:spTgt spid="209049"/>
                                        </p:tgtEl>
                                        <p:attrNameLst>
                                          <p:attrName>ppt_x</p:attrName>
                                          <p:attrName>ppt_y</p:attrName>
                                        </p:attrNameLst>
                                      </p:cBhvr>
                                      <p:rCtr x="0" y="12"/>
                                    </p:animMotion>
                                  </p:childTnLst>
                                </p:cTn>
                              </p:par>
                              <p:par>
                                <p:cTn id="187" presetID="42" presetClass="path" presetSubtype="0" accel="50000" decel="50000" fill="hold" grpId="0" nodeType="withEffect">
                                  <p:stCondLst>
                                    <p:cond delay="6000"/>
                                  </p:stCondLst>
                                  <p:childTnLst>
                                    <p:animMotion origin="layout" path="M -1.94444E-6 -0.01898 L -0.00035 0.00417 " pathEditMode="relative" rAng="0" ptsTypes="AA">
                                      <p:cBhvr>
                                        <p:cTn id="188" dur="2000" spd="-100000" fill="hold"/>
                                        <p:tgtEl>
                                          <p:spTgt spid="373"/>
                                        </p:tgtEl>
                                        <p:attrNameLst>
                                          <p:attrName>ppt_x</p:attrName>
                                          <p:attrName>ppt_y</p:attrName>
                                        </p:attrNameLst>
                                      </p:cBhvr>
                                      <p:rCtr x="-17" y="1157"/>
                                    </p:animMotion>
                                  </p:childTnLst>
                                </p:cTn>
                              </p:par>
                              <p:par>
                                <p:cTn id="189" presetID="64" presetClass="path" presetSubtype="0" fill="hold" grpId="0" nodeType="withEffect">
                                  <p:stCondLst>
                                    <p:cond delay="6200"/>
                                  </p:stCondLst>
                                  <p:childTnLst>
                                    <p:animMotion origin="layout" path="M 4.72222E-6 1.85185E-6 L 4.72222E-6 -0.01875 " pathEditMode="relative" rAng="0" ptsTypes="AA">
                                      <p:cBhvr>
                                        <p:cTn id="190" dur="2000" fill="hold"/>
                                        <p:tgtEl>
                                          <p:spTgt spid="209050"/>
                                        </p:tgtEl>
                                        <p:attrNameLst>
                                          <p:attrName>ppt_x</p:attrName>
                                          <p:attrName>ppt_y</p:attrName>
                                        </p:attrNameLst>
                                      </p:cBhvr>
                                      <p:rCtr x="0" y="-9"/>
                                    </p:animMotion>
                                  </p:childTnLst>
                                </p:cTn>
                              </p:par>
                              <p:par>
                                <p:cTn id="191" presetID="64" presetClass="path" presetSubtype="0" fill="hold" grpId="0" nodeType="withEffect">
                                  <p:stCondLst>
                                    <p:cond delay="6200"/>
                                  </p:stCondLst>
                                  <p:childTnLst>
                                    <p:animMotion origin="layout" path="M 0.00034 0.01667 L 0.00034 0.00718 " pathEditMode="relative" rAng="0" ptsTypes="AA">
                                      <p:cBhvr>
                                        <p:cTn id="192" dur="2000" spd="-100000" fill="hold"/>
                                        <p:tgtEl>
                                          <p:spTgt spid="374"/>
                                        </p:tgtEl>
                                        <p:attrNameLst>
                                          <p:attrName>ppt_x</p:attrName>
                                          <p:attrName>ppt_y</p:attrName>
                                        </p:attrNameLst>
                                      </p:cBhvr>
                                      <p:rCtr x="0" y="-486"/>
                                    </p:animMotion>
                                  </p:childTnLst>
                                </p:cTn>
                              </p:par>
                              <p:par>
                                <p:cTn id="193" presetID="42" presetClass="path" presetSubtype="0" accel="50000" decel="50000" fill="hold" grpId="0" nodeType="withEffect">
                                  <p:stCondLst>
                                    <p:cond delay="6600"/>
                                  </p:stCondLst>
                                  <p:childTnLst>
                                    <p:animMotion origin="layout" path="M -5.55556E-7 -7.40741E-7 L -5.55556E-7 0.0169 " pathEditMode="relative" rAng="0" ptsTypes="AA">
                                      <p:cBhvr>
                                        <p:cTn id="194" dur="2000" fill="hold"/>
                                        <p:tgtEl>
                                          <p:spTgt spid="209051"/>
                                        </p:tgtEl>
                                        <p:attrNameLst>
                                          <p:attrName>ppt_x</p:attrName>
                                          <p:attrName>ppt_y</p:attrName>
                                        </p:attrNameLst>
                                      </p:cBhvr>
                                      <p:rCtr x="0" y="8"/>
                                    </p:animMotion>
                                  </p:childTnLst>
                                </p:cTn>
                              </p:par>
                              <p:par>
                                <p:cTn id="195" presetID="42" presetClass="path" presetSubtype="0" accel="50000" decel="50000" fill="hold" grpId="0" nodeType="withEffect">
                                  <p:stCondLst>
                                    <p:cond delay="6600"/>
                                  </p:stCondLst>
                                  <p:childTnLst>
                                    <p:animMotion origin="layout" path="M -0.00035 -0.01829 L -0.00035 -0.00139 " pathEditMode="relative" rAng="0" ptsTypes="AA">
                                      <p:cBhvr>
                                        <p:cTn id="196" dur="2000" spd="-100000" fill="hold"/>
                                        <p:tgtEl>
                                          <p:spTgt spid="375"/>
                                        </p:tgtEl>
                                        <p:attrNameLst>
                                          <p:attrName>ppt_x</p:attrName>
                                          <p:attrName>ppt_y</p:attrName>
                                        </p:attrNameLst>
                                      </p:cBhvr>
                                      <p:rCtr x="0" y="833"/>
                                    </p:animMotion>
                                  </p:childTnLst>
                                </p:cTn>
                              </p:par>
                              <p:par>
                                <p:cTn id="197" presetID="64" presetClass="path" presetSubtype="0" fill="hold" grpId="0" nodeType="withEffect">
                                  <p:stCondLst>
                                    <p:cond delay="6800"/>
                                  </p:stCondLst>
                                  <p:childTnLst>
                                    <p:animMotion origin="layout" path="M -4.72222E-6 -1.48148E-6 L 0.00035 -0.0169 " pathEditMode="relative" rAng="0" ptsTypes="AA">
                                      <p:cBhvr>
                                        <p:cTn id="198" dur="2000" fill="hold"/>
                                        <p:tgtEl>
                                          <p:spTgt spid="209053"/>
                                        </p:tgtEl>
                                        <p:attrNameLst>
                                          <p:attrName>ppt_x</p:attrName>
                                          <p:attrName>ppt_y</p:attrName>
                                        </p:attrNameLst>
                                      </p:cBhvr>
                                      <p:rCtr x="0" y="-9"/>
                                    </p:animMotion>
                                  </p:childTnLst>
                                </p:cTn>
                              </p:par>
                              <p:par>
                                <p:cTn id="199" presetID="42" presetClass="path" presetSubtype="0" accel="50000" decel="50000" fill="hold" grpId="0" nodeType="withEffect">
                                  <p:stCondLst>
                                    <p:cond delay="7000"/>
                                  </p:stCondLst>
                                  <p:childTnLst>
                                    <p:animMotion origin="layout" path="M -2.77778E-6 0 L -2.77778E-6 0.01806 " pathEditMode="relative" rAng="0" ptsTypes="AA">
                                      <p:cBhvr>
                                        <p:cTn id="200" dur="2000" fill="hold"/>
                                        <p:tgtEl>
                                          <p:spTgt spid="209054"/>
                                        </p:tgtEl>
                                        <p:attrNameLst>
                                          <p:attrName>ppt_x</p:attrName>
                                          <p:attrName>ppt_y</p:attrName>
                                        </p:attrNameLst>
                                      </p:cBhvr>
                                      <p:rCtr x="0" y="9"/>
                                    </p:animMotion>
                                  </p:childTnLst>
                                </p:cTn>
                              </p:par>
                              <p:par>
                                <p:cTn id="201" presetID="42" presetClass="path" presetSubtype="0" accel="50000" decel="50000" fill="hold" grpId="0" nodeType="withEffect">
                                  <p:stCondLst>
                                    <p:cond delay="7200"/>
                                  </p:stCondLst>
                                  <p:childTnLst>
                                    <p:animMotion origin="layout" path="M -2.5E-6 1.85185E-6 L -0.00052 0.01528 " pathEditMode="relative" rAng="0" ptsTypes="AA">
                                      <p:cBhvr>
                                        <p:cTn id="202" dur="2000" fill="hold"/>
                                        <p:tgtEl>
                                          <p:spTgt spid="209055"/>
                                        </p:tgtEl>
                                        <p:attrNameLst>
                                          <p:attrName>ppt_x</p:attrName>
                                          <p:attrName>ppt_y</p:attrName>
                                        </p:attrNameLst>
                                      </p:cBhvr>
                                      <p:rCtr x="0" y="8"/>
                                    </p:animMotion>
                                  </p:childTnLst>
                                </p:cTn>
                              </p:par>
                              <p:par>
                                <p:cTn id="203" presetID="42" presetClass="path" presetSubtype="0" accel="50000" decel="50000" fill="hold" grpId="0" nodeType="withEffect">
                                  <p:stCondLst>
                                    <p:cond delay="7200"/>
                                  </p:stCondLst>
                                  <p:childTnLst>
                                    <p:animMotion origin="layout" path="M -0.00052 -0.01528 L -0.00105 -7.40741E-7 " pathEditMode="relative" rAng="0" ptsTypes="AA">
                                      <p:cBhvr>
                                        <p:cTn id="204" dur="2000" spd="-100000" fill="hold"/>
                                        <p:tgtEl>
                                          <p:spTgt spid="379"/>
                                        </p:tgtEl>
                                        <p:attrNameLst>
                                          <p:attrName>ppt_x</p:attrName>
                                          <p:attrName>ppt_y</p:attrName>
                                        </p:attrNameLst>
                                      </p:cBhvr>
                                      <p:rCtr x="-35" y="764"/>
                                    </p:animMotion>
                                  </p:childTnLst>
                                </p:cTn>
                              </p:par>
                              <p:par>
                                <p:cTn id="205" presetID="64" presetClass="path" presetSubtype="0" fill="hold" grpId="0" nodeType="withEffect">
                                  <p:stCondLst>
                                    <p:cond delay="7400"/>
                                  </p:stCondLst>
                                  <p:childTnLst>
                                    <p:animMotion origin="layout" path="M 4.72222E-6 -7.40741E-7 L 4.72222E-6 -0.0118 " pathEditMode="relative" rAng="0" ptsTypes="AA">
                                      <p:cBhvr>
                                        <p:cTn id="206" dur="2000" fill="hold"/>
                                        <p:tgtEl>
                                          <p:spTgt spid="209056"/>
                                        </p:tgtEl>
                                        <p:attrNameLst>
                                          <p:attrName>ppt_x</p:attrName>
                                          <p:attrName>ppt_y</p:attrName>
                                        </p:attrNameLst>
                                      </p:cBhvr>
                                      <p:rCtr x="0" y="-6"/>
                                    </p:animMotion>
                                  </p:childTnLst>
                                </p:cTn>
                              </p:par>
                              <p:par>
                                <p:cTn id="207" presetID="64" presetClass="path" presetSubtype="0" fill="hold" grpId="0" nodeType="withEffect">
                                  <p:stCondLst>
                                    <p:cond delay="7400"/>
                                  </p:stCondLst>
                                  <p:childTnLst>
                                    <p:animMotion origin="layout" path="M -4.44444E-6 0.01088 L -4.44444E-6 -0.00092 " pathEditMode="relative" rAng="0" ptsTypes="AA">
                                      <p:cBhvr>
                                        <p:cTn id="208" dur="2000" spd="-100000" fill="hold"/>
                                        <p:tgtEl>
                                          <p:spTgt spid="380"/>
                                        </p:tgtEl>
                                        <p:attrNameLst>
                                          <p:attrName>ppt_x</p:attrName>
                                          <p:attrName>ppt_y</p:attrName>
                                        </p:attrNameLst>
                                      </p:cBhvr>
                                      <p:rCtr x="0" y="-602"/>
                                    </p:animMotion>
                                  </p:childTnLst>
                                </p:cTn>
                              </p:par>
                              <p:par>
                                <p:cTn id="209" presetID="64" presetClass="path" presetSubtype="0" fill="hold" grpId="0" nodeType="withEffect">
                                  <p:stCondLst>
                                    <p:cond delay="7700"/>
                                  </p:stCondLst>
                                  <p:childTnLst>
                                    <p:animMotion origin="layout" path="M 3.88889E-6 0.00556 L 3.88889E-6 -0.00578 " pathEditMode="relative" rAng="0" ptsTypes="AA">
                                      <p:cBhvr>
                                        <p:cTn id="210" dur="2000" fill="hold"/>
                                        <p:tgtEl>
                                          <p:spTgt spid="209058"/>
                                        </p:tgtEl>
                                        <p:attrNameLst>
                                          <p:attrName>ppt_x</p:attrName>
                                          <p:attrName>ppt_y</p:attrName>
                                        </p:attrNameLst>
                                      </p:cBhvr>
                                      <p:rCtr x="0" y="-6"/>
                                    </p:animMotion>
                                  </p:childTnLst>
                                </p:cTn>
                              </p:par>
                              <p:par>
                                <p:cTn id="211" presetID="64" presetClass="path" presetSubtype="0" fill="hold" grpId="0" nodeType="withEffect">
                                  <p:stCondLst>
                                    <p:cond delay="7700"/>
                                  </p:stCondLst>
                                  <p:childTnLst>
                                    <p:animMotion origin="layout" path="M 3.61111E-6 0.01134 L 3.61111E-6 4.44444E-6 " pathEditMode="relative" rAng="0" ptsTypes="AA">
                                      <p:cBhvr>
                                        <p:cTn id="212" dur="2000" spd="-100000" fill="hold"/>
                                        <p:tgtEl>
                                          <p:spTgt spid="382"/>
                                        </p:tgtEl>
                                        <p:attrNameLst>
                                          <p:attrName>ppt_x</p:attrName>
                                          <p:attrName>ppt_y</p:attrName>
                                        </p:attrNameLst>
                                      </p:cBhvr>
                                      <p:rCtr x="0" y="-579"/>
                                    </p:animMotion>
                                  </p:childTnLst>
                                </p:cTn>
                              </p:par>
                              <p:par>
                                <p:cTn id="213" presetID="42" presetClass="path" presetSubtype="0" accel="50000" decel="50000" fill="hold" grpId="1" nodeType="withEffect">
                                  <p:stCondLst>
                                    <p:cond delay="4800"/>
                                  </p:stCondLst>
                                  <p:childTnLst>
                                    <p:animMotion origin="layout" path="M 0.00105 -0.04098 L 0.00053 4.44444E-6 " pathEditMode="relative" rAng="0" ptsTypes="AA">
                                      <p:cBhvr>
                                        <p:cTn id="214" dur="2000" fill="hold"/>
                                        <p:tgtEl>
                                          <p:spTgt spid="208920"/>
                                        </p:tgtEl>
                                        <p:attrNameLst>
                                          <p:attrName>ppt_x</p:attrName>
                                          <p:attrName>ppt_y</p:attrName>
                                        </p:attrNameLst>
                                      </p:cBhvr>
                                      <p:rCtr x="0" y="20"/>
                                    </p:animMotion>
                                  </p:childTnLst>
                                </p:cTn>
                              </p:par>
                              <p:par>
                                <p:cTn id="215" presetID="42" presetClass="path" presetSubtype="0" accel="50000" decel="50000" fill="hold" grpId="1" nodeType="withEffect">
                                  <p:stCondLst>
                                    <p:cond delay="4800"/>
                                  </p:stCondLst>
                                  <p:childTnLst>
                                    <p:animMotion origin="layout" path="M 3.05556E-6 -1.48148E-6 L -0.00052 0.04097 " pathEditMode="relative" rAng="0" ptsTypes="AA">
                                      <p:cBhvr>
                                        <p:cTn id="216" dur="2000" spd="-100000" fill="hold"/>
                                        <p:tgtEl>
                                          <p:spTgt spid="333"/>
                                        </p:tgtEl>
                                        <p:attrNameLst>
                                          <p:attrName>ppt_x</p:attrName>
                                          <p:attrName>ppt_y</p:attrName>
                                        </p:attrNameLst>
                                      </p:cBhvr>
                                      <p:rCtr x="-35" y="2037"/>
                                    </p:animMotion>
                                  </p:childTnLst>
                                </p:cTn>
                              </p:par>
                              <p:par>
                                <p:cTn id="217" presetID="64" presetClass="path" presetSubtype="0" accel="50000" decel="50000" fill="hold" grpId="1" nodeType="withEffect">
                                  <p:stCondLst>
                                    <p:cond delay="5000"/>
                                  </p:stCondLst>
                                  <p:childTnLst>
                                    <p:animMotion origin="layout" path="M 3.33333E-6 0.03333 L 3.33333E-6 2.59259E-6 " pathEditMode="relative" rAng="0" ptsTypes="AA">
                                      <p:cBhvr>
                                        <p:cTn id="218" dur="2000" fill="hold"/>
                                        <p:tgtEl>
                                          <p:spTgt spid="208915"/>
                                        </p:tgtEl>
                                        <p:attrNameLst>
                                          <p:attrName>ppt_x</p:attrName>
                                          <p:attrName>ppt_y</p:attrName>
                                        </p:attrNameLst>
                                      </p:cBhvr>
                                      <p:rCtr x="0" y="-17"/>
                                    </p:animMotion>
                                  </p:childTnLst>
                                </p:cTn>
                              </p:par>
                              <p:par>
                                <p:cTn id="219" presetID="64" presetClass="path" presetSubtype="0" accel="50000" decel="50000" fill="hold" grpId="1" nodeType="withEffect">
                                  <p:stCondLst>
                                    <p:cond delay="5000"/>
                                  </p:stCondLst>
                                  <p:childTnLst>
                                    <p:animMotion origin="layout" path="M -3.88889E-6 -2.96296E-6 L -3.88889E-6 -0.03333 " pathEditMode="relative" rAng="0" ptsTypes="AA">
                                      <p:cBhvr>
                                        <p:cTn id="220" dur="2000" spd="-100000" fill="hold"/>
                                        <p:tgtEl>
                                          <p:spTgt spid="328"/>
                                        </p:tgtEl>
                                        <p:attrNameLst>
                                          <p:attrName>ppt_x</p:attrName>
                                          <p:attrName>ppt_y</p:attrName>
                                        </p:attrNameLst>
                                      </p:cBhvr>
                                      <p:rCtr x="0" y="-1667"/>
                                    </p:animMotion>
                                  </p:childTnLst>
                                </p:cTn>
                              </p:par>
                              <p:par>
                                <p:cTn id="221" presetID="64" presetClass="path" presetSubtype="0" accel="50000" decel="50000" fill="hold" grpId="1" nodeType="withEffect">
                                  <p:stCondLst>
                                    <p:cond delay="5200"/>
                                  </p:stCondLst>
                                  <p:childTnLst>
                                    <p:animMotion origin="layout" path="M -0.00052 0.01528 L -0.00104 -2.59259E-6 " pathEditMode="relative" rAng="0" ptsTypes="AA">
                                      <p:cBhvr>
                                        <p:cTn id="222" dur="2000" fill="hold"/>
                                        <p:tgtEl>
                                          <p:spTgt spid="209014"/>
                                        </p:tgtEl>
                                        <p:attrNameLst>
                                          <p:attrName>ppt_x</p:attrName>
                                          <p:attrName>ppt_y</p:attrName>
                                        </p:attrNameLst>
                                      </p:cBhvr>
                                      <p:rCtr x="0" y="-8"/>
                                    </p:animMotion>
                                  </p:childTnLst>
                                </p:cTn>
                              </p:par>
                              <p:par>
                                <p:cTn id="223" presetID="64" presetClass="path" presetSubtype="0" accel="50000" decel="50000" fill="hold" grpId="1" nodeType="withEffect">
                                  <p:stCondLst>
                                    <p:cond delay="5200"/>
                                  </p:stCondLst>
                                  <p:childTnLst>
                                    <p:animMotion origin="layout" path="M 1.66667E-6 0.04445 L -0.00018 0.00093 " pathEditMode="relative" rAng="0" ptsTypes="AA">
                                      <p:cBhvr>
                                        <p:cTn id="224" dur="2000" fill="hold"/>
                                        <p:tgtEl>
                                          <p:spTgt spid="209028"/>
                                        </p:tgtEl>
                                        <p:attrNameLst>
                                          <p:attrName>ppt_x</p:attrName>
                                          <p:attrName>ppt_y</p:attrName>
                                        </p:attrNameLst>
                                      </p:cBhvr>
                                      <p:rCtr x="0" y="-22"/>
                                    </p:animMotion>
                                  </p:childTnLst>
                                </p:cTn>
                              </p:par>
                              <p:par>
                                <p:cTn id="225" presetID="64" presetClass="path" presetSubtype="0" accel="50000" decel="50000" fill="hold" grpId="1" nodeType="withEffect">
                                  <p:stCondLst>
                                    <p:cond delay="5200"/>
                                  </p:stCondLst>
                                  <p:childTnLst>
                                    <p:animMotion origin="layout" path="M -4.72222E-6 -3.7037E-7 L 0.0007 -0.02986 " pathEditMode="relative" rAng="0" ptsTypes="AA">
                                      <p:cBhvr>
                                        <p:cTn id="226" dur="2000" spd="-100000" fill="hold"/>
                                        <p:tgtEl>
                                          <p:spTgt spid="352"/>
                                        </p:tgtEl>
                                        <p:attrNameLst>
                                          <p:attrName>ppt_x</p:attrName>
                                          <p:attrName>ppt_y</p:attrName>
                                        </p:attrNameLst>
                                      </p:cBhvr>
                                      <p:rCtr x="35" y="-1505"/>
                                    </p:animMotion>
                                  </p:childTnLst>
                                </p:cTn>
                              </p:par>
                              <p:par>
                                <p:cTn id="227" presetID="42" presetClass="path" presetSubtype="0" accel="50000" decel="50000" fill="hold" grpId="1" nodeType="withEffect">
                                  <p:stCondLst>
                                    <p:cond delay="5400"/>
                                  </p:stCondLst>
                                  <p:childTnLst>
                                    <p:animMotion origin="layout" path="M -3.61111E-6 -0.0243 L -3.61111E-6 0.00417 " pathEditMode="relative" rAng="0" ptsTypes="AA">
                                      <p:cBhvr>
                                        <p:cTn id="228" dur="2000" fill="hold"/>
                                        <p:tgtEl>
                                          <p:spTgt spid="209013"/>
                                        </p:tgtEl>
                                        <p:attrNameLst>
                                          <p:attrName>ppt_x</p:attrName>
                                          <p:attrName>ppt_y</p:attrName>
                                        </p:attrNameLst>
                                      </p:cBhvr>
                                      <p:rCtr x="0" y="14"/>
                                    </p:animMotion>
                                  </p:childTnLst>
                                </p:cTn>
                              </p:par>
                              <p:par>
                                <p:cTn id="229" presetID="42" presetClass="path" presetSubtype="0" accel="50000" decel="50000" fill="hold" grpId="1" nodeType="withEffect">
                                  <p:stCondLst>
                                    <p:cond delay="5400"/>
                                  </p:stCondLst>
                                  <p:childTnLst>
                                    <p:animMotion origin="layout" path="M -1.11111E-6 -1.48148E-6 L -1.11111E-6 0.02847 " pathEditMode="relative" rAng="0" ptsTypes="AA">
                                      <p:cBhvr>
                                        <p:cTn id="230" dur="2000" spd="-100000" fill="hold"/>
                                        <p:tgtEl>
                                          <p:spTgt spid="337"/>
                                        </p:tgtEl>
                                        <p:attrNameLst>
                                          <p:attrName>ppt_x</p:attrName>
                                          <p:attrName>ppt_y</p:attrName>
                                        </p:attrNameLst>
                                      </p:cBhvr>
                                      <p:rCtr x="0" y="1412"/>
                                    </p:animMotion>
                                  </p:childTnLst>
                                </p:cTn>
                              </p:par>
                              <p:par>
                                <p:cTn id="231" presetID="42" presetClass="path" presetSubtype="0" accel="50000" decel="50000" fill="hold" grpId="1" nodeType="withEffect">
                                  <p:stCondLst>
                                    <p:cond delay="5600"/>
                                  </p:stCondLst>
                                  <p:childTnLst>
                                    <p:animMotion origin="layout" path="M 5.55556E-7 -0.01412 L 5.55556E-7 0.0044 " pathEditMode="relative" rAng="0" ptsTypes="AA">
                                      <p:cBhvr>
                                        <p:cTn id="232" dur="2000" fill="hold"/>
                                        <p:tgtEl>
                                          <p:spTgt spid="209015"/>
                                        </p:tgtEl>
                                        <p:attrNameLst>
                                          <p:attrName>ppt_x</p:attrName>
                                          <p:attrName>ppt_y</p:attrName>
                                        </p:attrNameLst>
                                      </p:cBhvr>
                                      <p:rCtr x="0" y="9"/>
                                    </p:animMotion>
                                  </p:childTnLst>
                                </p:cTn>
                              </p:par>
                              <p:par>
                                <p:cTn id="233" presetID="42" presetClass="path" presetSubtype="0" accel="50000" decel="50000" fill="hold" grpId="1" nodeType="withEffect">
                                  <p:stCondLst>
                                    <p:cond delay="5800"/>
                                  </p:stCondLst>
                                  <p:childTnLst>
                                    <p:animMotion origin="layout" path="M 0.00105 -0.04098 L 0.00053 4.44444E-6 " pathEditMode="relative" rAng="0" ptsTypes="AA">
                                      <p:cBhvr>
                                        <p:cTn id="234" dur="2000" fill="hold"/>
                                        <p:tgtEl>
                                          <p:spTgt spid="209016"/>
                                        </p:tgtEl>
                                        <p:attrNameLst>
                                          <p:attrName>ppt_x</p:attrName>
                                          <p:attrName>ppt_y</p:attrName>
                                        </p:attrNameLst>
                                      </p:cBhvr>
                                      <p:rCtr x="0" y="20"/>
                                    </p:animMotion>
                                  </p:childTnLst>
                                </p:cTn>
                              </p:par>
                              <p:par>
                                <p:cTn id="235" presetID="42" presetClass="path" presetSubtype="0" accel="50000" decel="50000" fill="hold" grpId="1" nodeType="withEffect">
                                  <p:stCondLst>
                                    <p:cond delay="5800"/>
                                  </p:stCondLst>
                                  <p:childTnLst>
                                    <p:animMotion origin="layout" path="M 0 -2.22222E-6 L -0.00052 0.04097 " pathEditMode="relative" rAng="0" ptsTypes="AA">
                                      <p:cBhvr>
                                        <p:cTn id="236" dur="2000" spd="-100000" fill="hold"/>
                                        <p:tgtEl>
                                          <p:spTgt spid="340"/>
                                        </p:tgtEl>
                                        <p:attrNameLst>
                                          <p:attrName>ppt_x</p:attrName>
                                          <p:attrName>ppt_y</p:attrName>
                                        </p:attrNameLst>
                                      </p:cBhvr>
                                      <p:rCtr x="-35" y="2037"/>
                                    </p:animMotion>
                                  </p:childTnLst>
                                </p:cTn>
                              </p:par>
                              <p:par>
                                <p:cTn id="237" presetID="64" presetClass="path" presetSubtype="0" accel="50000" decel="50000" fill="hold" grpId="1" nodeType="withEffect">
                                  <p:stCondLst>
                                    <p:cond delay="5800"/>
                                  </p:stCondLst>
                                  <p:childTnLst>
                                    <p:animMotion origin="layout" path="M 3.33333E-6 0.03333 L 3.33333E-6 2.59259E-6 " pathEditMode="relative" rAng="0" ptsTypes="AA">
                                      <p:cBhvr>
                                        <p:cTn id="238" dur="2000" fill="hold"/>
                                        <p:tgtEl>
                                          <p:spTgt spid="209018"/>
                                        </p:tgtEl>
                                        <p:attrNameLst>
                                          <p:attrName>ppt_x</p:attrName>
                                          <p:attrName>ppt_y</p:attrName>
                                        </p:attrNameLst>
                                      </p:cBhvr>
                                      <p:rCtr x="0" y="-17"/>
                                    </p:animMotion>
                                  </p:childTnLst>
                                </p:cTn>
                              </p:par>
                              <p:par>
                                <p:cTn id="239" presetID="64" presetClass="path" presetSubtype="0" accel="50000" decel="50000" fill="hold" grpId="1" nodeType="withEffect">
                                  <p:stCondLst>
                                    <p:cond delay="5800"/>
                                  </p:stCondLst>
                                  <p:childTnLst>
                                    <p:animMotion origin="layout" path="M 4.16667E-6 -3.7037E-6 L 4.16667E-6 -0.03333 " pathEditMode="relative" rAng="0" ptsTypes="AA">
                                      <p:cBhvr>
                                        <p:cTn id="240" dur="2000" spd="-100000" fill="hold"/>
                                        <p:tgtEl>
                                          <p:spTgt spid="342"/>
                                        </p:tgtEl>
                                        <p:attrNameLst>
                                          <p:attrName>ppt_x</p:attrName>
                                          <p:attrName>ppt_y</p:attrName>
                                        </p:attrNameLst>
                                      </p:cBhvr>
                                      <p:rCtr x="0" y="-1667"/>
                                    </p:animMotion>
                                  </p:childTnLst>
                                </p:cTn>
                              </p:par>
                              <p:par>
                                <p:cTn id="241" presetID="42" presetClass="path" presetSubtype="0" accel="50000" decel="50000" fill="hold" grpId="1" nodeType="withEffect">
                                  <p:stCondLst>
                                    <p:cond delay="6000"/>
                                  </p:stCondLst>
                                  <p:childTnLst>
                                    <p:animMotion origin="layout" path="M -3.61111E-6 -0.0243 L -3.61111E-6 0.00417 " pathEditMode="relative" rAng="0" ptsTypes="AA">
                                      <p:cBhvr>
                                        <p:cTn id="242" dur="2000" fill="hold"/>
                                        <p:tgtEl>
                                          <p:spTgt spid="209017"/>
                                        </p:tgtEl>
                                        <p:attrNameLst>
                                          <p:attrName>ppt_x</p:attrName>
                                          <p:attrName>ppt_y</p:attrName>
                                        </p:attrNameLst>
                                      </p:cBhvr>
                                      <p:rCtr x="0" y="14"/>
                                    </p:animMotion>
                                  </p:childTnLst>
                                </p:cTn>
                              </p:par>
                              <p:par>
                                <p:cTn id="243" presetID="64" presetClass="path" presetSubtype="0" accel="50000" decel="50000" fill="hold" grpId="1" nodeType="withEffect">
                                  <p:stCondLst>
                                    <p:cond delay="6200"/>
                                  </p:stCondLst>
                                  <p:childTnLst>
                                    <p:animMotion origin="layout" path="M 3.33333E-6 0.03333 L 3.33333E-6 2.59259E-6 " pathEditMode="relative" rAng="0" ptsTypes="AA">
                                      <p:cBhvr>
                                        <p:cTn id="244" dur="2000" fill="hold"/>
                                        <p:tgtEl>
                                          <p:spTgt spid="209019"/>
                                        </p:tgtEl>
                                        <p:attrNameLst>
                                          <p:attrName>ppt_x</p:attrName>
                                          <p:attrName>ppt_y</p:attrName>
                                        </p:attrNameLst>
                                      </p:cBhvr>
                                      <p:rCtr x="0" y="-17"/>
                                    </p:animMotion>
                                  </p:childTnLst>
                                </p:cTn>
                              </p:par>
                              <p:par>
                                <p:cTn id="245" presetID="42" presetClass="path" presetSubtype="0" accel="50000" decel="50000" fill="hold" grpId="1" nodeType="withEffect">
                                  <p:stCondLst>
                                    <p:cond delay="6400"/>
                                  </p:stCondLst>
                                  <p:childTnLst>
                                    <p:animMotion origin="layout" path="M -1.38889E-6 -0.03217 L -1.38889E-6 0.00324 " pathEditMode="relative" rAng="0" ptsTypes="AA">
                                      <p:cBhvr>
                                        <p:cTn id="246" dur="2000" fill="hold"/>
                                        <p:tgtEl>
                                          <p:spTgt spid="209020"/>
                                        </p:tgtEl>
                                        <p:attrNameLst>
                                          <p:attrName>ppt_x</p:attrName>
                                          <p:attrName>ppt_y</p:attrName>
                                        </p:attrNameLst>
                                      </p:cBhvr>
                                      <p:rCtr x="0" y="18"/>
                                    </p:animMotion>
                                  </p:childTnLst>
                                </p:cTn>
                              </p:par>
                              <p:par>
                                <p:cTn id="247" presetID="42" presetClass="path" presetSubtype="0" accel="50000" decel="50000" fill="hold" grpId="1" nodeType="withEffect">
                                  <p:stCondLst>
                                    <p:cond delay="6400"/>
                                  </p:stCondLst>
                                  <p:childTnLst>
                                    <p:animMotion origin="layout" path="M -2.22222E-6 0.00324 L -0.00017 0.02338 " pathEditMode="relative" rAng="0" ptsTypes="AA">
                                      <p:cBhvr>
                                        <p:cTn id="248" dur="2000" spd="-100000" fill="hold"/>
                                        <p:tgtEl>
                                          <p:spTgt spid="344"/>
                                        </p:tgtEl>
                                        <p:attrNameLst>
                                          <p:attrName>ppt_x</p:attrName>
                                          <p:attrName>ppt_y</p:attrName>
                                        </p:attrNameLst>
                                      </p:cBhvr>
                                      <p:rCtr x="-17" y="995"/>
                                    </p:animMotion>
                                  </p:childTnLst>
                                </p:cTn>
                              </p:par>
                              <p:par>
                                <p:cTn id="249" presetID="42" presetClass="path" presetSubtype="0" accel="50000" decel="50000" fill="hold" grpId="1" nodeType="withEffect">
                                  <p:stCondLst>
                                    <p:cond delay="6600"/>
                                  </p:stCondLst>
                                  <p:childTnLst>
                                    <p:animMotion origin="layout" path="M 5.55556E-7 -0.01412 L 5.55556E-7 0.0044 " pathEditMode="relative" rAng="0" ptsTypes="AA">
                                      <p:cBhvr>
                                        <p:cTn id="250" dur="2000" fill="hold"/>
                                        <p:tgtEl>
                                          <p:spTgt spid="209022"/>
                                        </p:tgtEl>
                                        <p:attrNameLst>
                                          <p:attrName>ppt_x</p:attrName>
                                          <p:attrName>ppt_y</p:attrName>
                                        </p:attrNameLst>
                                      </p:cBhvr>
                                      <p:rCtr x="0" y="9"/>
                                    </p:animMotion>
                                  </p:childTnLst>
                                </p:cTn>
                              </p:par>
                              <p:par>
                                <p:cTn id="251" presetID="64" presetClass="path" presetSubtype="0" accel="50000" decel="50000" fill="hold" grpId="1" nodeType="withEffect">
                                  <p:stCondLst>
                                    <p:cond delay="6800"/>
                                  </p:stCondLst>
                                  <p:childTnLst>
                                    <p:animMotion origin="layout" path="M 2.22222E-6 0.02569 L 2.22222E-6 7.40741E-7 " pathEditMode="relative" rAng="0" ptsTypes="AA">
                                      <p:cBhvr>
                                        <p:cTn id="252" dur="2000" fill="hold"/>
                                        <p:tgtEl>
                                          <p:spTgt spid="209021"/>
                                        </p:tgtEl>
                                        <p:attrNameLst>
                                          <p:attrName>ppt_x</p:attrName>
                                          <p:attrName>ppt_y</p:attrName>
                                        </p:attrNameLst>
                                      </p:cBhvr>
                                      <p:rCtr x="0" y="-13"/>
                                    </p:animMotion>
                                  </p:childTnLst>
                                </p:cTn>
                              </p:par>
                              <p:par>
                                <p:cTn id="253" presetID="64" presetClass="path" presetSubtype="0" accel="50000" decel="50000" fill="hold" grpId="1" nodeType="withEffect">
                                  <p:stCondLst>
                                    <p:cond delay="6800"/>
                                  </p:stCondLst>
                                  <p:childTnLst>
                                    <p:animMotion origin="layout" path="M -2.22222E-6 -4.44444E-6 L -2.22222E-6 -0.02569 " pathEditMode="relative" rAng="0" ptsTypes="AA">
                                      <p:cBhvr>
                                        <p:cTn id="254" dur="2000" spd="-100000" fill="hold"/>
                                        <p:tgtEl>
                                          <p:spTgt spid="345"/>
                                        </p:tgtEl>
                                        <p:attrNameLst>
                                          <p:attrName>ppt_x</p:attrName>
                                          <p:attrName>ppt_y</p:attrName>
                                        </p:attrNameLst>
                                      </p:cBhvr>
                                      <p:rCtr x="0" y="-1296"/>
                                    </p:animMotion>
                                  </p:childTnLst>
                                </p:cTn>
                              </p:par>
                              <p:par>
                                <p:cTn id="255" presetID="42" presetClass="path" presetSubtype="0" accel="50000" decel="50000" fill="hold" grpId="1" nodeType="withEffect">
                                  <p:stCondLst>
                                    <p:cond delay="7000"/>
                                  </p:stCondLst>
                                  <p:childTnLst>
                                    <p:animMotion origin="layout" path="M 0.00105 -0.04098 L 0.00053 4.44444E-6 " pathEditMode="relative" rAng="0" ptsTypes="AA">
                                      <p:cBhvr>
                                        <p:cTn id="256" dur="2000" fill="hold"/>
                                        <p:tgtEl>
                                          <p:spTgt spid="209023"/>
                                        </p:tgtEl>
                                        <p:attrNameLst>
                                          <p:attrName>ppt_x</p:attrName>
                                          <p:attrName>ppt_y</p:attrName>
                                        </p:attrNameLst>
                                      </p:cBhvr>
                                      <p:rCtr x="0" y="20"/>
                                    </p:animMotion>
                                  </p:childTnLst>
                                </p:cTn>
                              </p:par>
                              <p:par>
                                <p:cTn id="257" presetID="42" presetClass="path" presetSubtype="0" accel="50000" decel="50000" fill="hold" grpId="1" nodeType="withEffect">
                                  <p:stCondLst>
                                    <p:cond delay="7000"/>
                                  </p:stCondLst>
                                  <p:childTnLst>
                                    <p:animMotion origin="layout" path="M 4.16667E-6 4.44444E-6 L -0.00052 0.04097 " pathEditMode="relative" rAng="0" ptsTypes="AA">
                                      <p:cBhvr>
                                        <p:cTn id="258" dur="2000" spd="-100000" fill="hold"/>
                                        <p:tgtEl>
                                          <p:spTgt spid="347"/>
                                        </p:tgtEl>
                                        <p:attrNameLst>
                                          <p:attrName>ppt_x</p:attrName>
                                          <p:attrName>ppt_y</p:attrName>
                                        </p:attrNameLst>
                                      </p:cBhvr>
                                      <p:rCtr x="-35" y="2037"/>
                                    </p:animMotion>
                                  </p:childTnLst>
                                </p:cTn>
                              </p:par>
                              <p:par>
                                <p:cTn id="259" presetID="64" presetClass="path" presetSubtype="0" accel="50000" decel="50000" fill="hold" grpId="1" nodeType="withEffect">
                                  <p:stCondLst>
                                    <p:cond delay="7000"/>
                                  </p:stCondLst>
                                  <p:childTnLst>
                                    <p:animMotion origin="layout" path="M 1.66667E-6 0.04445 L -0.00018 0.00093 " pathEditMode="relative" rAng="0" ptsTypes="AA">
                                      <p:cBhvr>
                                        <p:cTn id="260" dur="2000" fill="hold"/>
                                        <p:tgtEl>
                                          <p:spTgt spid="209024"/>
                                        </p:tgtEl>
                                        <p:attrNameLst>
                                          <p:attrName>ppt_x</p:attrName>
                                          <p:attrName>ppt_y</p:attrName>
                                        </p:attrNameLst>
                                      </p:cBhvr>
                                      <p:rCtr x="0" y="-22"/>
                                    </p:animMotion>
                                  </p:childTnLst>
                                </p:cTn>
                              </p:par>
                              <p:par>
                                <p:cTn id="261" presetID="64" presetClass="path" presetSubtype="0" accel="50000" decel="50000" fill="hold" grpId="1" nodeType="withEffect">
                                  <p:stCondLst>
                                    <p:cond delay="7200"/>
                                  </p:stCondLst>
                                  <p:childTnLst>
                                    <p:animMotion origin="layout" path="M -0.00052 0.01528 L -0.00104 -2.59259E-6 " pathEditMode="relative" rAng="0" ptsTypes="AA">
                                      <p:cBhvr>
                                        <p:cTn id="262" dur="2000" fill="hold"/>
                                        <p:tgtEl>
                                          <p:spTgt spid="209025"/>
                                        </p:tgtEl>
                                        <p:attrNameLst>
                                          <p:attrName>ppt_x</p:attrName>
                                          <p:attrName>ppt_y</p:attrName>
                                        </p:attrNameLst>
                                      </p:cBhvr>
                                      <p:rCtr x="0" y="-8"/>
                                    </p:animMotion>
                                  </p:childTnLst>
                                </p:cTn>
                              </p:par>
                              <p:par>
                                <p:cTn id="263" presetID="64" presetClass="path" presetSubtype="0" accel="50000" decel="50000" fill="hold" grpId="1" nodeType="withEffect">
                                  <p:stCondLst>
                                    <p:cond delay="7200"/>
                                  </p:stCondLst>
                                  <p:childTnLst>
                                    <p:animMotion origin="layout" path="M 1.94444E-6 3.33333E-6 L -0.00052 -0.01528 " pathEditMode="relative" rAng="0" ptsTypes="AA">
                                      <p:cBhvr>
                                        <p:cTn id="264" dur="2000" spd="-100000" fill="hold"/>
                                        <p:tgtEl>
                                          <p:spTgt spid="349"/>
                                        </p:tgtEl>
                                        <p:attrNameLst>
                                          <p:attrName>ppt_x</p:attrName>
                                          <p:attrName>ppt_y</p:attrName>
                                        </p:attrNameLst>
                                      </p:cBhvr>
                                      <p:rCtr x="-35" y="-764"/>
                                    </p:animMotion>
                                  </p:childTnLst>
                                </p:cTn>
                              </p:par>
                              <p:par>
                                <p:cTn id="265" presetID="42" presetClass="path" presetSubtype="0" accel="50000" decel="50000" fill="hold" grpId="1" nodeType="withEffect">
                                  <p:stCondLst>
                                    <p:cond delay="7400"/>
                                  </p:stCondLst>
                                  <p:childTnLst>
                                    <p:animMotion origin="layout" path="M -1.38889E-6 -0.03217 L -1.38889E-6 0.00324 " pathEditMode="relative" rAng="0" ptsTypes="AA">
                                      <p:cBhvr>
                                        <p:cTn id="266" dur="2000" fill="hold"/>
                                        <p:tgtEl>
                                          <p:spTgt spid="209026"/>
                                        </p:tgtEl>
                                        <p:attrNameLst>
                                          <p:attrName>ppt_x</p:attrName>
                                          <p:attrName>ppt_y</p:attrName>
                                        </p:attrNameLst>
                                      </p:cBhvr>
                                      <p:rCtr x="0" y="18"/>
                                    </p:animMotion>
                                  </p:childTnLst>
                                </p:cTn>
                              </p:par>
                              <p:par>
                                <p:cTn id="267" presetID="42" presetClass="path" presetSubtype="0" accel="50000" decel="50000" fill="hold" grpId="1" nodeType="withEffect">
                                  <p:stCondLst>
                                    <p:cond delay="7400"/>
                                  </p:stCondLst>
                                  <p:childTnLst>
                                    <p:animMotion origin="layout" path="M -3.61111E-6 -4.07407E-6 L -3.61111E-6 0.03542 " pathEditMode="relative" rAng="0" ptsTypes="AA">
                                      <p:cBhvr>
                                        <p:cTn id="268" dur="2000" spd="-100000" fill="hold"/>
                                        <p:tgtEl>
                                          <p:spTgt spid="350"/>
                                        </p:tgtEl>
                                        <p:attrNameLst>
                                          <p:attrName>ppt_x</p:attrName>
                                          <p:attrName>ppt_y</p:attrName>
                                        </p:attrNameLst>
                                      </p:cBhvr>
                                      <p:rCtr x="0" y="1759"/>
                                    </p:animMotion>
                                  </p:childTnLst>
                                </p:cTn>
                              </p:par>
                              <p:par>
                                <p:cTn id="269" presetID="64" presetClass="path" presetSubtype="0" accel="50000" decel="50000" fill="hold" grpId="1" nodeType="withEffect">
                                  <p:stCondLst>
                                    <p:cond delay="7400"/>
                                  </p:stCondLst>
                                  <p:childTnLst>
                                    <p:animMotion origin="layout" path="M 8.33333E-7 0.03935 L 0.00017 0.00093 " pathEditMode="relative" rAng="0" ptsTypes="AA">
                                      <p:cBhvr>
                                        <p:cTn id="270" dur="2000" fill="hold"/>
                                        <p:tgtEl>
                                          <p:spTgt spid="209027"/>
                                        </p:tgtEl>
                                        <p:attrNameLst>
                                          <p:attrName>ppt_x</p:attrName>
                                          <p:attrName>ppt_y</p:attrName>
                                        </p:attrNameLst>
                                      </p:cBhvr>
                                      <p:rCtr x="0" y="-19"/>
                                    </p:animMotion>
                                  </p:childTnLst>
                                </p:cTn>
                              </p:par>
                              <p:par>
                                <p:cTn id="271" presetID="42" presetClass="path" presetSubtype="0" accel="50000" decel="50000" fill="hold" grpId="1" nodeType="withEffect">
                                  <p:stCondLst>
                                    <p:cond delay="7600"/>
                                  </p:stCondLst>
                                  <p:childTnLst>
                                    <p:animMotion origin="layout" path="M 5.55556E-7 -0.01412 L 5.55556E-7 0.0044 " pathEditMode="relative" rAng="0" ptsTypes="AA">
                                      <p:cBhvr>
                                        <p:cTn id="272" dur="2000" fill="hold"/>
                                        <p:tgtEl>
                                          <p:spTgt spid="209029"/>
                                        </p:tgtEl>
                                        <p:attrNameLst>
                                          <p:attrName>ppt_x</p:attrName>
                                          <p:attrName>ppt_y</p:attrName>
                                        </p:attrNameLst>
                                      </p:cBhvr>
                                      <p:rCtr x="0" y="9"/>
                                    </p:animMotion>
                                  </p:childTnLst>
                                </p:cTn>
                              </p:par>
                              <p:par>
                                <p:cTn id="273" presetID="42" presetClass="path" presetSubtype="0" accel="50000" decel="50000" fill="hold" grpId="1" nodeType="withEffect">
                                  <p:stCondLst>
                                    <p:cond delay="7600"/>
                                  </p:stCondLst>
                                  <p:childTnLst>
                                    <p:animMotion origin="layout" path="M 5E-6 4.81481E-6 L 5E-6 0.01851 " pathEditMode="relative" rAng="0" ptsTypes="AA">
                                      <p:cBhvr>
                                        <p:cTn id="274" dur="2000" spd="-100000" fill="hold"/>
                                        <p:tgtEl>
                                          <p:spTgt spid="353"/>
                                        </p:tgtEl>
                                        <p:attrNameLst>
                                          <p:attrName>ppt_x</p:attrName>
                                          <p:attrName>ppt_y</p:attrName>
                                        </p:attrNameLst>
                                      </p:cBhvr>
                                      <p:rCtr x="0" y="926"/>
                                    </p:animMotion>
                                  </p:childTnLst>
                                </p:cTn>
                              </p:par>
                              <p:par>
                                <p:cTn id="275" presetID="42" presetClass="path" presetSubtype="0" accel="50000" decel="50000" fill="hold" grpId="1" nodeType="withEffect">
                                  <p:stCondLst>
                                    <p:cond delay="7700"/>
                                  </p:stCondLst>
                                  <p:childTnLst>
                                    <p:animMotion origin="layout" path="M 0.00105 -0.04098 L 0.00053 4.44444E-6 " pathEditMode="relative" rAng="0" ptsTypes="AA">
                                      <p:cBhvr>
                                        <p:cTn id="276" dur="2000" fill="hold"/>
                                        <p:tgtEl>
                                          <p:spTgt spid="209030"/>
                                        </p:tgtEl>
                                        <p:attrNameLst>
                                          <p:attrName>ppt_x</p:attrName>
                                          <p:attrName>ppt_y</p:attrName>
                                        </p:attrNameLst>
                                      </p:cBhvr>
                                      <p:rCtr x="0" y="20"/>
                                    </p:animMotion>
                                  </p:childTnLst>
                                </p:cTn>
                              </p:par>
                              <p:par>
                                <p:cTn id="277" presetID="64" presetClass="path" presetSubtype="0" accel="50000" decel="50000" fill="hold" grpId="1" nodeType="withEffect">
                                  <p:stCondLst>
                                    <p:cond delay="8000"/>
                                  </p:stCondLst>
                                  <p:childTnLst>
                                    <p:animMotion origin="layout" path="M 2.22222E-6 0.02569 L 2.22222E-6 7.40741E-7 " pathEditMode="relative" rAng="0" ptsTypes="AA">
                                      <p:cBhvr>
                                        <p:cTn id="278" dur="2000" fill="hold"/>
                                        <p:tgtEl>
                                          <p:spTgt spid="209031"/>
                                        </p:tgtEl>
                                        <p:attrNameLst>
                                          <p:attrName>ppt_x</p:attrName>
                                          <p:attrName>ppt_y</p:attrName>
                                        </p:attrNameLst>
                                      </p:cBhvr>
                                      <p:rCtr x="0" y="-13"/>
                                    </p:animMotion>
                                  </p:childTnLst>
                                </p:cTn>
                              </p:par>
                              <p:par>
                                <p:cTn id="279" presetID="64" presetClass="path" presetSubtype="0" accel="50000" decel="50000" fill="hold" grpId="1" nodeType="withEffect">
                                  <p:stCondLst>
                                    <p:cond delay="8000"/>
                                  </p:stCondLst>
                                  <p:childTnLst>
                                    <p:animMotion origin="layout" path="M 2.77778E-7 -1.48148E-6 L 2.77778E-7 -0.02569 " pathEditMode="relative" rAng="0" ptsTypes="AA">
                                      <p:cBhvr>
                                        <p:cTn id="280" dur="2000" spd="-100000" fill="hold"/>
                                        <p:tgtEl>
                                          <p:spTgt spid="355"/>
                                        </p:tgtEl>
                                        <p:attrNameLst>
                                          <p:attrName>ppt_x</p:attrName>
                                          <p:attrName>ppt_y</p:attrName>
                                        </p:attrNameLst>
                                      </p:cBhvr>
                                      <p:rCtr x="0" y="-1296"/>
                                    </p:animMotion>
                                  </p:childTnLst>
                                </p:cTn>
                              </p:par>
                              <p:par>
                                <p:cTn id="281" presetID="42" presetClass="path" presetSubtype="0" accel="50000" decel="50000" fill="hold" grpId="1" nodeType="withEffect">
                                  <p:stCondLst>
                                    <p:cond delay="8200"/>
                                  </p:stCondLst>
                                  <p:childTnLst>
                                    <p:animMotion origin="layout" path="M -3.61111E-6 -0.0243 L -3.61111E-6 0.00417 " pathEditMode="relative" rAng="0" ptsTypes="AA">
                                      <p:cBhvr>
                                        <p:cTn id="282" dur="2000" fill="hold"/>
                                        <p:tgtEl>
                                          <p:spTgt spid="209032"/>
                                        </p:tgtEl>
                                        <p:attrNameLst>
                                          <p:attrName>ppt_x</p:attrName>
                                          <p:attrName>ppt_y</p:attrName>
                                        </p:attrNameLst>
                                      </p:cBhvr>
                                      <p:rCtr x="0" y="14"/>
                                    </p:animMotion>
                                  </p:childTnLst>
                                </p:cTn>
                              </p:par>
                              <p:par>
                                <p:cTn id="283" presetID="64" presetClass="path" presetSubtype="0" accel="50000" decel="50000" fill="hold" grpId="1" nodeType="withEffect">
                                  <p:stCondLst>
                                    <p:cond delay="8200"/>
                                  </p:stCondLst>
                                  <p:childTnLst>
                                    <p:animMotion origin="layout" path="M 1.66667E-6 0.04445 L -0.00018 0.00093 " pathEditMode="relative" rAng="0" ptsTypes="AA">
                                      <p:cBhvr>
                                        <p:cTn id="284" dur="2000" fill="hold"/>
                                        <p:tgtEl>
                                          <p:spTgt spid="209034"/>
                                        </p:tgtEl>
                                        <p:attrNameLst>
                                          <p:attrName>ppt_x</p:attrName>
                                          <p:attrName>ppt_y</p:attrName>
                                        </p:attrNameLst>
                                      </p:cBhvr>
                                      <p:rCtr x="0" y="-22"/>
                                    </p:animMotion>
                                  </p:childTnLst>
                                </p:cTn>
                              </p:par>
                              <p:par>
                                <p:cTn id="285" presetID="64" presetClass="path" presetSubtype="0" accel="50000" decel="50000" fill="hold" grpId="1" nodeType="withEffect">
                                  <p:stCondLst>
                                    <p:cond delay="8400"/>
                                  </p:stCondLst>
                                  <p:childTnLst>
                                    <p:animMotion origin="layout" path="M -0.00052 0.01528 L -0.00104 -2.59259E-6 " pathEditMode="relative" rAng="0" ptsTypes="AA">
                                      <p:cBhvr>
                                        <p:cTn id="286" dur="2000" fill="hold"/>
                                        <p:tgtEl>
                                          <p:spTgt spid="209033"/>
                                        </p:tgtEl>
                                        <p:attrNameLst>
                                          <p:attrName>ppt_x</p:attrName>
                                          <p:attrName>ppt_y</p:attrName>
                                        </p:attrNameLst>
                                      </p:cBhvr>
                                      <p:rCtr x="0" y="-8"/>
                                    </p:animMotion>
                                  </p:childTnLst>
                                </p:cTn>
                              </p:par>
                              <p:par>
                                <p:cTn id="287" presetID="64" presetClass="path" presetSubtype="0" accel="50000" decel="50000" fill="hold" grpId="1" nodeType="withEffect">
                                  <p:stCondLst>
                                    <p:cond delay="8400"/>
                                  </p:stCondLst>
                                  <p:childTnLst>
                                    <p:animMotion origin="layout" path="M -8.33333E-7 -7.40741E-7 L -0.00052 -0.01528 " pathEditMode="relative" rAng="0" ptsTypes="AA">
                                      <p:cBhvr>
                                        <p:cTn id="288" dur="2000" spd="-100000" fill="hold"/>
                                        <p:tgtEl>
                                          <p:spTgt spid="357"/>
                                        </p:tgtEl>
                                        <p:attrNameLst>
                                          <p:attrName>ppt_x</p:attrName>
                                          <p:attrName>ppt_y</p:attrName>
                                        </p:attrNameLst>
                                      </p:cBhvr>
                                      <p:rCtr x="-35" y="-764"/>
                                    </p:animMotion>
                                  </p:childTnLst>
                                </p:cTn>
                              </p:par>
                            </p:childTnLst>
                          </p:cTn>
                        </p:par>
                      </p:childTnLst>
                    </p:cTn>
                  </p:par>
                  <p:par>
                    <p:cTn id="289" fill="hold">
                      <p:stCondLst>
                        <p:cond delay="indefinite"/>
                      </p:stCondLst>
                      <p:childTnLst>
                        <p:par>
                          <p:cTn id="290" fill="hold">
                            <p:stCondLst>
                              <p:cond delay="0"/>
                            </p:stCondLst>
                            <p:childTnLst>
                              <p:par>
                                <p:cTn id="291" presetID="64" presetClass="path" presetSubtype="0" accel="50000" decel="50000" fill="hold" nodeType="clickEffect">
                                  <p:stCondLst>
                                    <p:cond delay="0"/>
                                  </p:stCondLst>
                                  <p:childTnLst>
                                    <p:animMotion origin="layout" path="M -0.00052 0.01435 L -0.00104 -0.00092 " pathEditMode="relative" rAng="0" ptsTypes="AA">
                                      <p:cBhvr>
                                        <p:cTn id="292" dur="2000" fill="hold"/>
                                        <p:tgtEl>
                                          <p:spTgt spid="209044"/>
                                        </p:tgtEl>
                                        <p:attrNameLst>
                                          <p:attrName>ppt_x</p:attrName>
                                          <p:attrName>ppt_y</p:attrName>
                                        </p:attrNameLst>
                                      </p:cBhvr>
                                      <p:rCtr x="0" y="-8"/>
                                    </p:animMotion>
                                  </p:childTnLst>
                                </p:cTn>
                              </p:par>
                              <p:par>
                                <p:cTn id="293" presetID="64" presetClass="path" presetSubtype="0" accel="50000" decel="50000" fill="hold" nodeType="withEffect">
                                  <p:stCondLst>
                                    <p:cond delay="0"/>
                                  </p:stCondLst>
                                  <p:childTnLst>
                                    <p:animMotion origin="layout" path="M -3.61111E-6 1.48148E-6 L -0.00052 -0.01528 " pathEditMode="relative" rAng="0" ptsTypes="AA">
                                      <p:cBhvr>
                                        <p:cTn id="294" dur="2000" spd="-100000" fill="hold"/>
                                        <p:tgtEl>
                                          <p:spTgt spid="368"/>
                                        </p:tgtEl>
                                        <p:attrNameLst>
                                          <p:attrName>ppt_x</p:attrName>
                                          <p:attrName>ppt_y</p:attrName>
                                        </p:attrNameLst>
                                      </p:cBhvr>
                                      <p:rCtr x="-35" y="-764"/>
                                    </p:animMotion>
                                  </p:childTnLst>
                                </p:cTn>
                              </p:par>
                              <p:par>
                                <p:cTn id="295" presetID="63" presetClass="path" presetSubtype="0" fill="hold" nodeType="withEffect">
                                  <p:stCondLst>
                                    <p:cond delay="0"/>
                                  </p:stCondLst>
                                  <p:childTnLst>
                                    <p:animMotion origin="layout" path="M 0.67327 1.11111E-6 L 1.38525 1.11111E-6 " pathEditMode="relative" rAng="0" ptsTypes="AA">
                                      <p:cBhvr>
                                        <p:cTn id="296" dur="8000" fill="hold"/>
                                        <p:tgtEl>
                                          <p:spTgt spid="2"/>
                                        </p:tgtEl>
                                        <p:attrNameLst>
                                          <p:attrName>ppt_x</p:attrName>
                                          <p:attrName>ppt_y</p:attrName>
                                        </p:attrNameLst>
                                      </p:cBhvr>
                                      <p:rCtr x="35590" y="0"/>
                                    </p:animMotion>
                                  </p:childTnLst>
                                </p:cTn>
                              </p:par>
                              <p:par>
                                <p:cTn id="297" presetID="22" presetClass="exit" presetSubtype="8" fill="hold" grpId="0" nodeType="withEffect">
                                  <p:stCondLst>
                                    <p:cond delay="0"/>
                                  </p:stCondLst>
                                  <p:childTnLst>
                                    <p:animEffect transition="out" filter="wipe(left)">
                                      <p:cBhvr>
                                        <p:cTn id="298" dur="6300"/>
                                        <p:tgtEl>
                                          <p:spTgt spid="209111"/>
                                        </p:tgtEl>
                                      </p:cBhvr>
                                    </p:animEffect>
                                    <p:set>
                                      <p:cBhvr>
                                        <p:cTn id="299" dur="1" fill="hold">
                                          <p:stCondLst>
                                            <p:cond delay="6299"/>
                                          </p:stCondLst>
                                        </p:cTn>
                                        <p:tgtEl>
                                          <p:spTgt spid="209111"/>
                                        </p:tgtEl>
                                        <p:attrNameLst>
                                          <p:attrName>style.visibility</p:attrName>
                                        </p:attrNameLst>
                                      </p:cBhvr>
                                      <p:to>
                                        <p:strVal val="hidden"/>
                                      </p:to>
                                    </p:set>
                                  </p:childTnLst>
                                </p:cTn>
                              </p:par>
                              <p:par>
                                <p:cTn id="300" presetID="22" presetClass="exit" presetSubtype="8" fill="hold" grpId="1" nodeType="withEffect">
                                  <p:stCondLst>
                                    <p:cond delay="0"/>
                                  </p:stCondLst>
                                  <p:childTnLst>
                                    <p:animEffect transition="out" filter="wipe(left)">
                                      <p:cBhvr>
                                        <p:cTn id="301" dur="6300"/>
                                        <p:tgtEl>
                                          <p:spTgt spid="422"/>
                                        </p:tgtEl>
                                      </p:cBhvr>
                                    </p:animEffect>
                                    <p:set>
                                      <p:cBhvr>
                                        <p:cTn id="302" dur="1" fill="hold">
                                          <p:stCondLst>
                                            <p:cond delay="6299"/>
                                          </p:stCondLst>
                                        </p:cTn>
                                        <p:tgtEl>
                                          <p:spTgt spid="422"/>
                                        </p:tgtEl>
                                        <p:attrNameLst>
                                          <p:attrName>style.visibility</p:attrName>
                                        </p:attrNameLst>
                                      </p:cBhvr>
                                      <p:to>
                                        <p:strVal val="hidden"/>
                                      </p:to>
                                    </p:set>
                                  </p:childTnLst>
                                </p:cTn>
                              </p:par>
                              <p:par>
                                <p:cTn id="303" presetID="1" presetClass="entr" presetSubtype="0" fill="hold" grpId="0" nodeType="withEffect">
                                  <p:stCondLst>
                                    <p:cond delay="0"/>
                                  </p:stCondLst>
                                  <p:childTnLst>
                                    <p:set>
                                      <p:cBhvr>
                                        <p:cTn id="304" dur="1" fill="hold">
                                          <p:stCondLst>
                                            <p:cond delay="0"/>
                                          </p:stCondLst>
                                        </p:cTn>
                                        <p:tgtEl>
                                          <p:spTgt spid="209119"/>
                                        </p:tgtEl>
                                        <p:attrNameLst>
                                          <p:attrName>style.visibility</p:attrName>
                                        </p:attrNameLst>
                                      </p:cBhvr>
                                      <p:to>
                                        <p:strVal val="visible"/>
                                      </p:to>
                                    </p:set>
                                  </p:childTnLst>
                                </p:cTn>
                              </p:par>
                              <p:par>
                                <p:cTn id="305" presetID="1" presetClass="entr" presetSubtype="0" fill="hold" grpId="0" nodeType="withEffect">
                                  <p:stCondLst>
                                    <p:cond delay="0"/>
                                  </p:stCondLst>
                                  <p:childTnLst>
                                    <p:set>
                                      <p:cBhvr>
                                        <p:cTn id="306" dur="1" fill="hold">
                                          <p:stCondLst>
                                            <p:cond delay="0"/>
                                          </p:stCondLst>
                                        </p:cTn>
                                        <p:tgtEl>
                                          <p:spTgt spid="209120"/>
                                        </p:tgtEl>
                                        <p:attrNameLst>
                                          <p:attrName>style.visibility</p:attrName>
                                        </p:attrNameLst>
                                      </p:cBhvr>
                                      <p:to>
                                        <p:strVal val="visible"/>
                                      </p:to>
                                    </p:set>
                                  </p:childTnLst>
                                </p:cTn>
                              </p:par>
                              <p:par>
                                <p:cTn id="307" presetID="1" presetClass="entr" presetSubtype="0" fill="hold" grpId="0" nodeType="withEffect">
                                  <p:stCondLst>
                                    <p:cond delay="0"/>
                                  </p:stCondLst>
                                  <p:childTnLst>
                                    <p:set>
                                      <p:cBhvr>
                                        <p:cTn id="308" dur="1" fill="hold">
                                          <p:stCondLst>
                                            <p:cond delay="0"/>
                                          </p:stCondLst>
                                        </p:cTn>
                                        <p:tgtEl>
                                          <p:spTgt spid="209122"/>
                                        </p:tgtEl>
                                        <p:attrNameLst>
                                          <p:attrName>style.visibility</p:attrName>
                                        </p:attrNameLst>
                                      </p:cBhvr>
                                      <p:to>
                                        <p:strVal val="visible"/>
                                      </p:to>
                                    </p:set>
                                  </p:childTnLst>
                                </p:cTn>
                              </p:par>
                              <p:par>
                                <p:cTn id="309" presetID="1" presetClass="entr" presetSubtype="0" fill="hold" grpId="0" nodeType="withEffect">
                                  <p:stCondLst>
                                    <p:cond delay="0"/>
                                  </p:stCondLst>
                                  <p:childTnLst>
                                    <p:set>
                                      <p:cBhvr>
                                        <p:cTn id="310" dur="1" fill="hold">
                                          <p:stCondLst>
                                            <p:cond delay="0"/>
                                          </p:stCondLst>
                                        </p:cTn>
                                        <p:tgtEl>
                                          <p:spTgt spid="209121"/>
                                        </p:tgtEl>
                                        <p:attrNameLst>
                                          <p:attrName>style.visibility</p:attrName>
                                        </p:attrNameLst>
                                      </p:cBhvr>
                                      <p:to>
                                        <p:strVal val="visible"/>
                                      </p:to>
                                    </p:set>
                                  </p:childTnLst>
                                </p:cTn>
                              </p:par>
                              <p:par>
                                <p:cTn id="311" presetID="1" presetClass="entr" presetSubtype="0" fill="hold" grpId="0" nodeType="withEffect">
                                  <p:stCondLst>
                                    <p:cond delay="0"/>
                                  </p:stCondLst>
                                  <p:childTnLst>
                                    <p:set>
                                      <p:cBhvr>
                                        <p:cTn id="312" dur="1" fill="hold">
                                          <p:stCondLst>
                                            <p:cond delay="0"/>
                                          </p:stCondLst>
                                        </p:cTn>
                                        <p:tgtEl>
                                          <p:spTgt spid="209123"/>
                                        </p:tgtEl>
                                        <p:attrNameLst>
                                          <p:attrName>style.visibility</p:attrName>
                                        </p:attrNameLst>
                                      </p:cBhvr>
                                      <p:to>
                                        <p:strVal val="visible"/>
                                      </p:to>
                                    </p:set>
                                  </p:childTnLst>
                                </p:cTn>
                              </p:par>
                              <p:par>
                                <p:cTn id="313" presetID="1" presetClass="entr" presetSubtype="0" fill="hold" grpId="0" nodeType="withEffect">
                                  <p:stCondLst>
                                    <p:cond delay="0"/>
                                  </p:stCondLst>
                                  <p:childTnLst>
                                    <p:set>
                                      <p:cBhvr>
                                        <p:cTn id="314" dur="1" fill="hold">
                                          <p:stCondLst>
                                            <p:cond delay="0"/>
                                          </p:stCondLst>
                                        </p:cTn>
                                        <p:tgtEl>
                                          <p:spTgt spid="209124"/>
                                        </p:tgtEl>
                                        <p:attrNameLst>
                                          <p:attrName>style.visibility</p:attrName>
                                        </p:attrNameLst>
                                      </p:cBhvr>
                                      <p:to>
                                        <p:strVal val="visible"/>
                                      </p:to>
                                    </p:set>
                                  </p:childTnLst>
                                </p:cTn>
                              </p:par>
                              <p:par>
                                <p:cTn id="315" presetID="1" presetClass="entr" presetSubtype="0" fill="hold" grpId="0" nodeType="withEffect">
                                  <p:stCondLst>
                                    <p:cond delay="0"/>
                                  </p:stCondLst>
                                  <p:childTnLst>
                                    <p:set>
                                      <p:cBhvr>
                                        <p:cTn id="316" dur="1" fill="hold">
                                          <p:stCondLst>
                                            <p:cond delay="0"/>
                                          </p:stCondLst>
                                        </p:cTn>
                                        <p:tgtEl>
                                          <p:spTgt spid="423"/>
                                        </p:tgtEl>
                                        <p:attrNameLst>
                                          <p:attrName>style.visibility</p:attrName>
                                        </p:attrNameLst>
                                      </p:cBhvr>
                                      <p:to>
                                        <p:strVal val="visible"/>
                                      </p:to>
                                    </p:set>
                                  </p:childTnLst>
                                </p:cTn>
                              </p:par>
                              <p:par>
                                <p:cTn id="317" presetID="1" presetClass="entr" presetSubtype="0" fill="hold" grpId="0" nodeType="withEffect">
                                  <p:stCondLst>
                                    <p:cond delay="0"/>
                                  </p:stCondLst>
                                  <p:childTnLst>
                                    <p:set>
                                      <p:cBhvr>
                                        <p:cTn id="318" dur="1" fill="hold">
                                          <p:stCondLst>
                                            <p:cond delay="0"/>
                                          </p:stCondLst>
                                        </p:cTn>
                                        <p:tgtEl>
                                          <p:spTgt spid="209125"/>
                                        </p:tgtEl>
                                        <p:attrNameLst>
                                          <p:attrName>style.visibility</p:attrName>
                                        </p:attrNameLst>
                                      </p:cBhvr>
                                      <p:to>
                                        <p:strVal val="visible"/>
                                      </p:to>
                                    </p:set>
                                  </p:childTnLst>
                                </p:cTn>
                              </p:par>
                              <p:par>
                                <p:cTn id="319" presetID="27" presetClass="emph" presetSubtype="0" repeatCount="5000" fill="hold" grpId="1" nodeType="withEffect">
                                  <p:stCondLst>
                                    <p:cond delay="0"/>
                                  </p:stCondLst>
                                  <p:childTnLst>
                                    <p:animClr clrSpc="rgb" dir="cw">
                                      <p:cBhvr override="childStyle">
                                        <p:cTn id="320" dur="500" autoRev="1" fill="hold"/>
                                        <p:tgtEl>
                                          <p:spTgt spid="209119"/>
                                        </p:tgtEl>
                                        <p:attrNameLst>
                                          <p:attrName>style.color</p:attrName>
                                        </p:attrNameLst>
                                      </p:cBhvr>
                                      <p:to>
                                        <a:schemeClr val="bg1"/>
                                      </p:to>
                                    </p:animClr>
                                    <p:animClr clrSpc="rgb" dir="cw">
                                      <p:cBhvr>
                                        <p:cTn id="321" dur="500" autoRev="1" fill="hold"/>
                                        <p:tgtEl>
                                          <p:spTgt spid="209119"/>
                                        </p:tgtEl>
                                        <p:attrNameLst>
                                          <p:attrName>fillcolor</p:attrName>
                                        </p:attrNameLst>
                                      </p:cBhvr>
                                      <p:to>
                                        <a:schemeClr val="bg1"/>
                                      </p:to>
                                    </p:animClr>
                                    <p:set>
                                      <p:cBhvr>
                                        <p:cTn id="322" dur="500" autoRev="1" fill="hold"/>
                                        <p:tgtEl>
                                          <p:spTgt spid="209119"/>
                                        </p:tgtEl>
                                        <p:attrNameLst>
                                          <p:attrName>fill.type</p:attrName>
                                        </p:attrNameLst>
                                      </p:cBhvr>
                                      <p:to>
                                        <p:strVal val="solid"/>
                                      </p:to>
                                    </p:set>
                                    <p:set>
                                      <p:cBhvr>
                                        <p:cTn id="323" dur="500" autoRev="1" fill="hold"/>
                                        <p:tgtEl>
                                          <p:spTgt spid="209119"/>
                                        </p:tgtEl>
                                        <p:attrNameLst>
                                          <p:attrName>fill.on</p:attrName>
                                        </p:attrNameLst>
                                      </p:cBhvr>
                                      <p:to>
                                        <p:strVal val="true"/>
                                      </p:to>
                                    </p:set>
                                  </p:childTnLst>
                                  <p:subTnLst>
                                    <p:set>
                                      <p:cBhvr override="childStyle">
                                        <p:cTn dur="1" fill="hold" display="0" masterRel="sameClick" afterEffect="1">
                                          <p:stCondLst>
                                            <p:cond evt="end" delay="0">
                                              <p:tn val="319"/>
                                            </p:cond>
                                          </p:stCondLst>
                                        </p:cTn>
                                        <p:tgtEl>
                                          <p:spTgt spid="209119"/>
                                        </p:tgtEl>
                                        <p:attrNameLst>
                                          <p:attrName>style.visibility</p:attrName>
                                        </p:attrNameLst>
                                      </p:cBhvr>
                                      <p:to>
                                        <p:strVal val="hidden"/>
                                      </p:to>
                                    </p:set>
                                  </p:subTnLst>
                                </p:cTn>
                              </p:par>
                              <p:par>
                                <p:cTn id="324" presetID="1" presetClass="exit" presetSubtype="0" fill="hold" grpId="1" nodeType="withEffect">
                                  <p:stCondLst>
                                    <p:cond delay="0"/>
                                  </p:stCondLst>
                                  <p:childTnLst>
                                    <p:set>
                                      <p:cBhvr>
                                        <p:cTn id="325" dur="1" fill="hold">
                                          <p:stCondLst>
                                            <p:cond delay="0"/>
                                          </p:stCondLst>
                                        </p:cTn>
                                        <p:tgtEl>
                                          <p:spTgt spid="209112"/>
                                        </p:tgtEl>
                                        <p:attrNameLst>
                                          <p:attrName>style.visibility</p:attrName>
                                        </p:attrNameLst>
                                      </p:cBhvr>
                                      <p:to>
                                        <p:strVal val="hidden"/>
                                      </p:to>
                                    </p:set>
                                  </p:childTnLst>
                                </p:cTn>
                              </p:par>
                              <p:par>
                                <p:cTn id="326" presetID="27" presetClass="emph" presetSubtype="0" repeatCount="5000" fill="hold" grpId="1" nodeType="withEffect">
                                  <p:stCondLst>
                                    <p:cond delay="100"/>
                                  </p:stCondLst>
                                  <p:childTnLst>
                                    <p:animClr clrSpc="rgb" dir="cw">
                                      <p:cBhvr override="childStyle">
                                        <p:cTn id="327" dur="500" autoRev="1" fill="hold"/>
                                        <p:tgtEl>
                                          <p:spTgt spid="209120"/>
                                        </p:tgtEl>
                                        <p:attrNameLst>
                                          <p:attrName>style.color</p:attrName>
                                        </p:attrNameLst>
                                      </p:cBhvr>
                                      <p:to>
                                        <a:schemeClr val="bg1"/>
                                      </p:to>
                                    </p:animClr>
                                    <p:animClr clrSpc="rgb" dir="cw">
                                      <p:cBhvr>
                                        <p:cTn id="328" dur="500" autoRev="1" fill="hold"/>
                                        <p:tgtEl>
                                          <p:spTgt spid="209120"/>
                                        </p:tgtEl>
                                        <p:attrNameLst>
                                          <p:attrName>fillcolor</p:attrName>
                                        </p:attrNameLst>
                                      </p:cBhvr>
                                      <p:to>
                                        <a:schemeClr val="bg1"/>
                                      </p:to>
                                    </p:animClr>
                                    <p:set>
                                      <p:cBhvr>
                                        <p:cTn id="329" dur="500" autoRev="1" fill="hold"/>
                                        <p:tgtEl>
                                          <p:spTgt spid="209120"/>
                                        </p:tgtEl>
                                        <p:attrNameLst>
                                          <p:attrName>fill.type</p:attrName>
                                        </p:attrNameLst>
                                      </p:cBhvr>
                                      <p:to>
                                        <p:strVal val="solid"/>
                                      </p:to>
                                    </p:set>
                                    <p:set>
                                      <p:cBhvr>
                                        <p:cTn id="330" dur="500" autoRev="1" fill="hold"/>
                                        <p:tgtEl>
                                          <p:spTgt spid="209120"/>
                                        </p:tgtEl>
                                        <p:attrNameLst>
                                          <p:attrName>fill.on</p:attrName>
                                        </p:attrNameLst>
                                      </p:cBhvr>
                                      <p:to>
                                        <p:strVal val="true"/>
                                      </p:to>
                                    </p:set>
                                  </p:childTnLst>
                                  <p:subTnLst>
                                    <p:set>
                                      <p:cBhvr override="childStyle">
                                        <p:cTn dur="1" fill="hold" display="0" masterRel="sameClick" afterEffect="1">
                                          <p:stCondLst>
                                            <p:cond evt="end" delay="0">
                                              <p:tn val="326"/>
                                            </p:cond>
                                          </p:stCondLst>
                                        </p:cTn>
                                        <p:tgtEl>
                                          <p:spTgt spid="209120"/>
                                        </p:tgtEl>
                                        <p:attrNameLst>
                                          <p:attrName>style.visibility</p:attrName>
                                        </p:attrNameLst>
                                      </p:cBhvr>
                                      <p:to>
                                        <p:strVal val="hidden"/>
                                      </p:to>
                                    </p:set>
                                  </p:subTnLst>
                                </p:cTn>
                              </p:par>
                              <p:par>
                                <p:cTn id="331" presetID="1" presetClass="exit" presetSubtype="0" fill="hold" grpId="1" nodeType="withEffect">
                                  <p:stCondLst>
                                    <p:cond delay="500"/>
                                  </p:stCondLst>
                                  <p:childTnLst>
                                    <p:set>
                                      <p:cBhvr>
                                        <p:cTn id="332" dur="1" fill="hold">
                                          <p:stCondLst>
                                            <p:cond delay="0"/>
                                          </p:stCondLst>
                                        </p:cTn>
                                        <p:tgtEl>
                                          <p:spTgt spid="209113"/>
                                        </p:tgtEl>
                                        <p:attrNameLst>
                                          <p:attrName>style.visibility</p:attrName>
                                        </p:attrNameLst>
                                      </p:cBhvr>
                                      <p:to>
                                        <p:strVal val="hidden"/>
                                      </p:to>
                                    </p:set>
                                  </p:childTnLst>
                                </p:cTn>
                              </p:par>
                              <p:par>
                                <p:cTn id="333" presetID="27" presetClass="emph" presetSubtype="0" repeatCount="5000" fill="hold" grpId="1" nodeType="withEffect">
                                  <p:stCondLst>
                                    <p:cond delay="200"/>
                                  </p:stCondLst>
                                  <p:childTnLst>
                                    <p:animClr clrSpc="rgb" dir="cw">
                                      <p:cBhvr override="childStyle">
                                        <p:cTn id="334" dur="500" autoRev="1" fill="hold"/>
                                        <p:tgtEl>
                                          <p:spTgt spid="209121"/>
                                        </p:tgtEl>
                                        <p:attrNameLst>
                                          <p:attrName>style.color</p:attrName>
                                        </p:attrNameLst>
                                      </p:cBhvr>
                                      <p:to>
                                        <a:schemeClr val="bg1"/>
                                      </p:to>
                                    </p:animClr>
                                    <p:animClr clrSpc="rgb" dir="cw">
                                      <p:cBhvr>
                                        <p:cTn id="335" dur="500" autoRev="1" fill="hold"/>
                                        <p:tgtEl>
                                          <p:spTgt spid="209121"/>
                                        </p:tgtEl>
                                        <p:attrNameLst>
                                          <p:attrName>fillcolor</p:attrName>
                                        </p:attrNameLst>
                                      </p:cBhvr>
                                      <p:to>
                                        <a:schemeClr val="bg1"/>
                                      </p:to>
                                    </p:animClr>
                                    <p:set>
                                      <p:cBhvr>
                                        <p:cTn id="336" dur="500" autoRev="1" fill="hold"/>
                                        <p:tgtEl>
                                          <p:spTgt spid="209121"/>
                                        </p:tgtEl>
                                        <p:attrNameLst>
                                          <p:attrName>fill.type</p:attrName>
                                        </p:attrNameLst>
                                      </p:cBhvr>
                                      <p:to>
                                        <p:strVal val="solid"/>
                                      </p:to>
                                    </p:set>
                                    <p:set>
                                      <p:cBhvr>
                                        <p:cTn id="337" dur="500" autoRev="1" fill="hold"/>
                                        <p:tgtEl>
                                          <p:spTgt spid="209121"/>
                                        </p:tgtEl>
                                        <p:attrNameLst>
                                          <p:attrName>fill.on</p:attrName>
                                        </p:attrNameLst>
                                      </p:cBhvr>
                                      <p:to>
                                        <p:strVal val="true"/>
                                      </p:to>
                                    </p:set>
                                  </p:childTnLst>
                                  <p:subTnLst>
                                    <p:set>
                                      <p:cBhvr override="childStyle">
                                        <p:cTn dur="1" fill="hold" display="0" masterRel="sameClick" afterEffect="1">
                                          <p:stCondLst>
                                            <p:cond evt="end" delay="0">
                                              <p:tn val="333"/>
                                            </p:cond>
                                          </p:stCondLst>
                                        </p:cTn>
                                        <p:tgtEl>
                                          <p:spTgt spid="209121"/>
                                        </p:tgtEl>
                                        <p:attrNameLst>
                                          <p:attrName>style.visibility</p:attrName>
                                        </p:attrNameLst>
                                      </p:cBhvr>
                                      <p:to>
                                        <p:strVal val="hidden"/>
                                      </p:to>
                                    </p:set>
                                  </p:subTnLst>
                                </p:cTn>
                              </p:par>
                              <p:par>
                                <p:cTn id="338" presetID="1" presetClass="exit" presetSubtype="0" fill="hold" grpId="1" nodeType="withEffect">
                                  <p:stCondLst>
                                    <p:cond delay="1300"/>
                                  </p:stCondLst>
                                  <p:childTnLst>
                                    <p:set>
                                      <p:cBhvr>
                                        <p:cTn id="339" dur="1" fill="hold">
                                          <p:stCondLst>
                                            <p:cond delay="0"/>
                                          </p:stCondLst>
                                        </p:cTn>
                                        <p:tgtEl>
                                          <p:spTgt spid="209114"/>
                                        </p:tgtEl>
                                        <p:attrNameLst>
                                          <p:attrName>style.visibility</p:attrName>
                                        </p:attrNameLst>
                                      </p:cBhvr>
                                      <p:to>
                                        <p:strVal val="hidden"/>
                                      </p:to>
                                    </p:set>
                                  </p:childTnLst>
                                </p:cTn>
                              </p:par>
                              <p:par>
                                <p:cTn id="340" presetID="27" presetClass="emph" presetSubtype="0" repeatCount="5000" fill="hold" grpId="1" nodeType="withEffect">
                                  <p:stCondLst>
                                    <p:cond delay="300"/>
                                  </p:stCondLst>
                                  <p:childTnLst>
                                    <p:animClr clrSpc="rgb" dir="cw">
                                      <p:cBhvr override="childStyle">
                                        <p:cTn id="341" dur="500" autoRev="1" fill="hold"/>
                                        <p:tgtEl>
                                          <p:spTgt spid="209122"/>
                                        </p:tgtEl>
                                        <p:attrNameLst>
                                          <p:attrName>style.color</p:attrName>
                                        </p:attrNameLst>
                                      </p:cBhvr>
                                      <p:to>
                                        <a:schemeClr val="bg1"/>
                                      </p:to>
                                    </p:animClr>
                                    <p:animClr clrSpc="rgb" dir="cw">
                                      <p:cBhvr>
                                        <p:cTn id="342" dur="500" autoRev="1" fill="hold"/>
                                        <p:tgtEl>
                                          <p:spTgt spid="209122"/>
                                        </p:tgtEl>
                                        <p:attrNameLst>
                                          <p:attrName>fillcolor</p:attrName>
                                        </p:attrNameLst>
                                      </p:cBhvr>
                                      <p:to>
                                        <a:schemeClr val="bg1"/>
                                      </p:to>
                                    </p:animClr>
                                    <p:set>
                                      <p:cBhvr>
                                        <p:cTn id="343" dur="500" autoRev="1" fill="hold"/>
                                        <p:tgtEl>
                                          <p:spTgt spid="209122"/>
                                        </p:tgtEl>
                                        <p:attrNameLst>
                                          <p:attrName>fill.type</p:attrName>
                                        </p:attrNameLst>
                                      </p:cBhvr>
                                      <p:to>
                                        <p:strVal val="solid"/>
                                      </p:to>
                                    </p:set>
                                    <p:set>
                                      <p:cBhvr>
                                        <p:cTn id="344" dur="500" autoRev="1" fill="hold"/>
                                        <p:tgtEl>
                                          <p:spTgt spid="209122"/>
                                        </p:tgtEl>
                                        <p:attrNameLst>
                                          <p:attrName>fill.on</p:attrName>
                                        </p:attrNameLst>
                                      </p:cBhvr>
                                      <p:to>
                                        <p:strVal val="true"/>
                                      </p:to>
                                    </p:set>
                                  </p:childTnLst>
                                  <p:subTnLst>
                                    <p:set>
                                      <p:cBhvr override="childStyle">
                                        <p:cTn dur="1" fill="hold" display="0" masterRel="sameClick" afterEffect="1">
                                          <p:stCondLst>
                                            <p:cond evt="end" delay="0">
                                              <p:tn val="340"/>
                                            </p:cond>
                                          </p:stCondLst>
                                        </p:cTn>
                                        <p:tgtEl>
                                          <p:spTgt spid="209122"/>
                                        </p:tgtEl>
                                        <p:attrNameLst>
                                          <p:attrName>style.visibility</p:attrName>
                                        </p:attrNameLst>
                                      </p:cBhvr>
                                      <p:to>
                                        <p:strVal val="hidden"/>
                                      </p:to>
                                    </p:set>
                                  </p:subTnLst>
                                </p:cTn>
                              </p:par>
                              <p:par>
                                <p:cTn id="345" presetID="1" presetClass="exit" presetSubtype="0" fill="hold" grpId="1" nodeType="withEffect">
                                  <p:stCondLst>
                                    <p:cond delay="2200"/>
                                  </p:stCondLst>
                                  <p:childTnLst>
                                    <p:set>
                                      <p:cBhvr>
                                        <p:cTn id="346" dur="1" fill="hold">
                                          <p:stCondLst>
                                            <p:cond delay="0"/>
                                          </p:stCondLst>
                                        </p:cTn>
                                        <p:tgtEl>
                                          <p:spTgt spid="209115"/>
                                        </p:tgtEl>
                                        <p:attrNameLst>
                                          <p:attrName>style.visibility</p:attrName>
                                        </p:attrNameLst>
                                      </p:cBhvr>
                                      <p:to>
                                        <p:strVal val="hidden"/>
                                      </p:to>
                                    </p:set>
                                  </p:childTnLst>
                                </p:cTn>
                              </p:par>
                              <p:par>
                                <p:cTn id="347" presetID="27" presetClass="emph" presetSubtype="0" repeatCount="5000" fill="hold" grpId="1" nodeType="withEffect">
                                  <p:stCondLst>
                                    <p:cond delay="400"/>
                                  </p:stCondLst>
                                  <p:childTnLst>
                                    <p:animClr clrSpc="rgb" dir="cw">
                                      <p:cBhvr override="childStyle">
                                        <p:cTn id="348" dur="500" autoRev="1" fill="hold"/>
                                        <p:tgtEl>
                                          <p:spTgt spid="209123"/>
                                        </p:tgtEl>
                                        <p:attrNameLst>
                                          <p:attrName>style.color</p:attrName>
                                        </p:attrNameLst>
                                      </p:cBhvr>
                                      <p:to>
                                        <a:schemeClr val="bg1"/>
                                      </p:to>
                                    </p:animClr>
                                    <p:animClr clrSpc="rgb" dir="cw">
                                      <p:cBhvr>
                                        <p:cTn id="349" dur="500" autoRev="1" fill="hold"/>
                                        <p:tgtEl>
                                          <p:spTgt spid="209123"/>
                                        </p:tgtEl>
                                        <p:attrNameLst>
                                          <p:attrName>fillcolor</p:attrName>
                                        </p:attrNameLst>
                                      </p:cBhvr>
                                      <p:to>
                                        <a:schemeClr val="bg1"/>
                                      </p:to>
                                    </p:animClr>
                                    <p:set>
                                      <p:cBhvr>
                                        <p:cTn id="350" dur="500" autoRev="1" fill="hold"/>
                                        <p:tgtEl>
                                          <p:spTgt spid="209123"/>
                                        </p:tgtEl>
                                        <p:attrNameLst>
                                          <p:attrName>fill.type</p:attrName>
                                        </p:attrNameLst>
                                      </p:cBhvr>
                                      <p:to>
                                        <p:strVal val="solid"/>
                                      </p:to>
                                    </p:set>
                                    <p:set>
                                      <p:cBhvr>
                                        <p:cTn id="351" dur="500" autoRev="1" fill="hold"/>
                                        <p:tgtEl>
                                          <p:spTgt spid="209123"/>
                                        </p:tgtEl>
                                        <p:attrNameLst>
                                          <p:attrName>fill.on</p:attrName>
                                        </p:attrNameLst>
                                      </p:cBhvr>
                                      <p:to>
                                        <p:strVal val="true"/>
                                      </p:to>
                                    </p:set>
                                  </p:childTnLst>
                                  <p:subTnLst>
                                    <p:set>
                                      <p:cBhvr override="childStyle">
                                        <p:cTn dur="1" fill="hold" display="0" masterRel="sameClick" afterEffect="1">
                                          <p:stCondLst>
                                            <p:cond evt="end" delay="0">
                                              <p:tn val="347"/>
                                            </p:cond>
                                          </p:stCondLst>
                                        </p:cTn>
                                        <p:tgtEl>
                                          <p:spTgt spid="209123"/>
                                        </p:tgtEl>
                                        <p:attrNameLst>
                                          <p:attrName>style.visibility</p:attrName>
                                        </p:attrNameLst>
                                      </p:cBhvr>
                                      <p:to>
                                        <p:strVal val="hidden"/>
                                      </p:to>
                                    </p:set>
                                  </p:subTnLst>
                                </p:cTn>
                              </p:par>
                              <p:par>
                                <p:cTn id="352" presetID="1" presetClass="exit" presetSubtype="0" fill="hold" grpId="1" nodeType="withEffect">
                                  <p:stCondLst>
                                    <p:cond delay="3000"/>
                                  </p:stCondLst>
                                  <p:childTnLst>
                                    <p:set>
                                      <p:cBhvr>
                                        <p:cTn id="353" dur="1" fill="hold">
                                          <p:stCondLst>
                                            <p:cond delay="0"/>
                                          </p:stCondLst>
                                        </p:cTn>
                                        <p:tgtEl>
                                          <p:spTgt spid="209116"/>
                                        </p:tgtEl>
                                        <p:attrNameLst>
                                          <p:attrName>style.visibility</p:attrName>
                                        </p:attrNameLst>
                                      </p:cBhvr>
                                      <p:to>
                                        <p:strVal val="hidden"/>
                                      </p:to>
                                    </p:set>
                                  </p:childTnLst>
                                </p:cTn>
                              </p:par>
                              <p:par>
                                <p:cTn id="354" presetID="27" presetClass="emph" presetSubtype="0" repeatCount="5000" fill="hold" grpId="1" nodeType="withEffect">
                                  <p:stCondLst>
                                    <p:cond delay="0"/>
                                  </p:stCondLst>
                                  <p:childTnLst>
                                    <p:animClr clrSpc="rgb" dir="cw">
                                      <p:cBhvr override="childStyle">
                                        <p:cTn id="355" dur="500" autoRev="1" fill="hold"/>
                                        <p:tgtEl>
                                          <p:spTgt spid="209124"/>
                                        </p:tgtEl>
                                        <p:attrNameLst>
                                          <p:attrName>style.color</p:attrName>
                                        </p:attrNameLst>
                                      </p:cBhvr>
                                      <p:to>
                                        <a:schemeClr val="bg1"/>
                                      </p:to>
                                    </p:animClr>
                                    <p:animClr clrSpc="rgb" dir="cw">
                                      <p:cBhvr>
                                        <p:cTn id="356" dur="500" autoRev="1" fill="hold"/>
                                        <p:tgtEl>
                                          <p:spTgt spid="209124"/>
                                        </p:tgtEl>
                                        <p:attrNameLst>
                                          <p:attrName>fillcolor</p:attrName>
                                        </p:attrNameLst>
                                      </p:cBhvr>
                                      <p:to>
                                        <a:schemeClr val="bg1"/>
                                      </p:to>
                                    </p:animClr>
                                    <p:set>
                                      <p:cBhvr>
                                        <p:cTn id="357" dur="500" autoRev="1" fill="hold"/>
                                        <p:tgtEl>
                                          <p:spTgt spid="209124"/>
                                        </p:tgtEl>
                                        <p:attrNameLst>
                                          <p:attrName>fill.type</p:attrName>
                                        </p:attrNameLst>
                                      </p:cBhvr>
                                      <p:to>
                                        <p:strVal val="solid"/>
                                      </p:to>
                                    </p:set>
                                    <p:set>
                                      <p:cBhvr>
                                        <p:cTn id="358" dur="500" autoRev="1" fill="hold"/>
                                        <p:tgtEl>
                                          <p:spTgt spid="209124"/>
                                        </p:tgtEl>
                                        <p:attrNameLst>
                                          <p:attrName>fill.on</p:attrName>
                                        </p:attrNameLst>
                                      </p:cBhvr>
                                      <p:to>
                                        <p:strVal val="true"/>
                                      </p:to>
                                    </p:set>
                                  </p:childTnLst>
                                  <p:subTnLst>
                                    <p:set>
                                      <p:cBhvr override="childStyle">
                                        <p:cTn dur="1" fill="hold" display="0" masterRel="sameClick" afterEffect="1">
                                          <p:stCondLst>
                                            <p:cond evt="end" delay="0">
                                              <p:tn val="354"/>
                                            </p:cond>
                                          </p:stCondLst>
                                        </p:cTn>
                                        <p:tgtEl>
                                          <p:spTgt spid="209124"/>
                                        </p:tgtEl>
                                        <p:attrNameLst>
                                          <p:attrName>style.visibility</p:attrName>
                                        </p:attrNameLst>
                                      </p:cBhvr>
                                      <p:to>
                                        <p:strVal val="hidden"/>
                                      </p:to>
                                    </p:set>
                                  </p:subTnLst>
                                </p:cTn>
                              </p:par>
                              <p:par>
                                <p:cTn id="359" presetID="27" presetClass="emph" presetSubtype="0" repeatCount="5000" fill="hold" grpId="1" nodeType="withEffect">
                                  <p:stCondLst>
                                    <p:cond delay="0"/>
                                  </p:stCondLst>
                                  <p:childTnLst>
                                    <p:animClr clrSpc="rgb" dir="cw">
                                      <p:cBhvr override="childStyle">
                                        <p:cTn id="360" dur="500" autoRev="1" fill="hold"/>
                                        <p:tgtEl>
                                          <p:spTgt spid="423"/>
                                        </p:tgtEl>
                                        <p:attrNameLst>
                                          <p:attrName>style.color</p:attrName>
                                        </p:attrNameLst>
                                      </p:cBhvr>
                                      <p:to>
                                        <a:schemeClr val="bg1"/>
                                      </p:to>
                                    </p:animClr>
                                    <p:animClr clrSpc="rgb" dir="cw">
                                      <p:cBhvr>
                                        <p:cTn id="361" dur="500" autoRev="1" fill="hold"/>
                                        <p:tgtEl>
                                          <p:spTgt spid="423"/>
                                        </p:tgtEl>
                                        <p:attrNameLst>
                                          <p:attrName>fillcolor</p:attrName>
                                        </p:attrNameLst>
                                      </p:cBhvr>
                                      <p:to>
                                        <a:schemeClr val="bg1"/>
                                      </p:to>
                                    </p:animClr>
                                    <p:set>
                                      <p:cBhvr>
                                        <p:cTn id="362" dur="500" autoRev="1" fill="hold"/>
                                        <p:tgtEl>
                                          <p:spTgt spid="423"/>
                                        </p:tgtEl>
                                        <p:attrNameLst>
                                          <p:attrName>fill.type</p:attrName>
                                        </p:attrNameLst>
                                      </p:cBhvr>
                                      <p:to>
                                        <p:strVal val="solid"/>
                                      </p:to>
                                    </p:set>
                                    <p:set>
                                      <p:cBhvr>
                                        <p:cTn id="363" dur="500" autoRev="1" fill="hold"/>
                                        <p:tgtEl>
                                          <p:spTgt spid="423"/>
                                        </p:tgtEl>
                                        <p:attrNameLst>
                                          <p:attrName>fill.on</p:attrName>
                                        </p:attrNameLst>
                                      </p:cBhvr>
                                      <p:to>
                                        <p:strVal val="true"/>
                                      </p:to>
                                    </p:set>
                                  </p:childTnLst>
                                  <p:subTnLst>
                                    <p:set>
                                      <p:cBhvr override="childStyle">
                                        <p:cTn dur="1" fill="hold" display="0" masterRel="sameClick" afterEffect="1">
                                          <p:stCondLst>
                                            <p:cond evt="end" delay="0">
                                              <p:tn val="359"/>
                                            </p:cond>
                                          </p:stCondLst>
                                        </p:cTn>
                                        <p:tgtEl>
                                          <p:spTgt spid="423"/>
                                        </p:tgtEl>
                                        <p:attrNameLst>
                                          <p:attrName>style.visibility</p:attrName>
                                        </p:attrNameLst>
                                      </p:cBhvr>
                                      <p:to>
                                        <p:strVal val="hidden"/>
                                      </p:to>
                                    </p:set>
                                  </p:subTnLst>
                                </p:cTn>
                              </p:par>
                              <p:par>
                                <p:cTn id="364" presetID="1" presetClass="exit" presetSubtype="0" fill="hold" grpId="1" nodeType="withEffect">
                                  <p:stCondLst>
                                    <p:cond delay="3800"/>
                                  </p:stCondLst>
                                  <p:childTnLst>
                                    <p:set>
                                      <p:cBhvr>
                                        <p:cTn id="365" dur="1" fill="hold">
                                          <p:stCondLst>
                                            <p:cond delay="0"/>
                                          </p:stCondLst>
                                        </p:cTn>
                                        <p:tgtEl>
                                          <p:spTgt spid="209117"/>
                                        </p:tgtEl>
                                        <p:attrNameLst>
                                          <p:attrName>style.visibility</p:attrName>
                                        </p:attrNameLst>
                                      </p:cBhvr>
                                      <p:to>
                                        <p:strVal val="hidden"/>
                                      </p:to>
                                    </p:set>
                                  </p:childTnLst>
                                </p:cTn>
                              </p:par>
                              <p:par>
                                <p:cTn id="366" presetID="27" presetClass="emph" presetSubtype="0" repeatCount="5000" fill="hold" grpId="1" nodeType="withEffect">
                                  <p:stCondLst>
                                    <p:cond delay="100"/>
                                  </p:stCondLst>
                                  <p:childTnLst>
                                    <p:animClr clrSpc="rgb" dir="cw">
                                      <p:cBhvr override="childStyle">
                                        <p:cTn id="367" dur="500" autoRev="1" fill="hold"/>
                                        <p:tgtEl>
                                          <p:spTgt spid="209125"/>
                                        </p:tgtEl>
                                        <p:attrNameLst>
                                          <p:attrName>style.color</p:attrName>
                                        </p:attrNameLst>
                                      </p:cBhvr>
                                      <p:to>
                                        <a:schemeClr val="bg1"/>
                                      </p:to>
                                    </p:animClr>
                                    <p:animClr clrSpc="rgb" dir="cw">
                                      <p:cBhvr>
                                        <p:cTn id="368" dur="500" autoRev="1" fill="hold"/>
                                        <p:tgtEl>
                                          <p:spTgt spid="209125"/>
                                        </p:tgtEl>
                                        <p:attrNameLst>
                                          <p:attrName>fillcolor</p:attrName>
                                        </p:attrNameLst>
                                      </p:cBhvr>
                                      <p:to>
                                        <a:schemeClr val="bg1"/>
                                      </p:to>
                                    </p:animClr>
                                    <p:set>
                                      <p:cBhvr>
                                        <p:cTn id="369" dur="500" autoRev="1" fill="hold"/>
                                        <p:tgtEl>
                                          <p:spTgt spid="209125"/>
                                        </p:tgtEl>
                                        <p:attrNameLst>
                                          <p:attrName>fill.type</p:attrName>
                                        </p:attrNameLst>
                                      </p:cBhvr>
                                      <p:to>
                                        <p:strVal val="solid"/>
                                      </p:to>
                                    </p:set>
                                    <p:set>
                                      <p:cBhvr>
                                        <p:cTn id="370" dur="500" autoRev="1" fill="hold"/>
                                        <p:tgtEl>
                                          <p:spTgt spid="209125"/>
                                        </p:tgtEl>
                                        <p:attrNameLst>
                                          <p:attrName>fill.on</p:attrName>
                                        </p:attrNameLst>
                                      </p:cBhvr>
                                      <p:to>
                                        <p:strVal val="true"/>
                                      </p:to>
                                    </p:set>
                                  </p:childTnLst>
                                  <p:subTnLst>
                                    <p:set>
                                      <p:cBhvr override="childStyle">
                                        <p:cTn dur="1" fill="hold" display="0" masterRel="sameClick" afterEffect="1">
                                          <p:stCondLst>
                                            <p:cond evt="end" delay="0">
                                              <p:tn val="366"/>
                                            </p:cond>
                                          </p:stCondLst>
                                        </p:cTn>
                                        <p:tgtEl>
                                          <p:spTgt spid="209125"/>
                                        </p:tgtEl>
                                        <p:attrNameLst>
                                          <p:attrName>style.visibility</p:attrName>
                                        </p:attrNameLst>
                                      </p:cBhvr>
                                      <p:to>
                                        <p:strVal val="hidden"/>
                                      </p:to>
                                    </p:set>
                                  </p:subTnLst>
                                </p:cTn>
                              </p:par>
                              <p:par>
                                <p:cTn id="371" presetID="1" presetClass="exit" presetSubtype="0" fill="hold" grpId="1" nodeType="withEffect">
                                  <p:stCondLst>
                                    <p:cond delay="4600"/>
                                  </p:stCondLst>
                                  <p:childTnLst>
                                    <p:set>
                                      <p:cBhvr>
                                        <p:cTn id="372" dur="1" fill="hold">
                                          <p:stCondLst>
                                            <p:cond delay="0"/>
                                          </p:stCondLst>
                                        </p:cTn>
                                        <p:tgtEl>
                                          <p:spTgt spid="209118"/>
                                        </p:tgtEl>
                                        <p:attrNameLst>
                                          <p:attrName>style.visibility</p:attrName>
                                        </p:attrNameLst>
                                      </p:cBhvr>
                                      <p:to>
                                        <p:strVal val="hidden"/>
                                      </p:to>
                                    </p:set>
                                  </p:childTnLst>
                                </p:cTn>
                              </p:par>
                              <p:par>
                                <p:cTn id="373" presetID="42" presetClass="path" presetSubtype="0" accel="50000" decel="50000" fill="hold" grpId="0" nodeType="withEffect">
                                  <p:stCondLst>
                                    <p:cond delay="0"/>
                                  </p:stCondLst>
                                  <p:childTnLst>
                                    <p:animMotion origin="layout" path="M -1.11111E-6 1.85185E-6 L -1.11111E-6 0.04444 " pathEditMode="relative" rAng="0" ptsTypes="AA">
                                      <p:cBhvr>
                                        <p:cTn id="374" dur="2000" fill="hold"/>
                                        <p:tgtEl>
                                          <p:spTgt spid="209060"/>
                                        </p:tgtEl>
                                        <p:attrNameLst>
                                          <p:attrName>ppt_x</p:attrName>
                                          <p:attrName>ppt_y</p:attrName>
                                        </p:attrNameLst>
                                      </p:cBhvr>
                                      <p:rCtr x="0" y="22"/>
                                    </p:animMotion>
                                  </p:childTnLst>
                                </p:cTn>
                              </p:par>
                              <p:par>
                                <p:cTn id="375" presetID="42" presetClass="path" presetSubtype="0" accel="50000" decel="50000" fill="hold" grpId="0" nodeType="withEffect">
                                  <p:stCondLst>
                                    <p:cond delay="0"/>
                                  </p:stCondLst>
                                  <p:childTnLst>
                                    <p:animMotion origin="layout" path="M -2.5E-6 1.85185E-6 L -0.00052 0.01528 " pathEditMode="relative" rAng="0" ptsTypes="AA">
                                      <p:cBhvr>
                                        <p:cTn id="376" dur="2000" fill="hold"/>
                                        <p:tgtEl>
                                          <p:spTgt spid="209059"/>
                                        </p:tgtEl>
                                        <p:attrNameLst>
                                          <p:attrName>ppt_x</p:attrName>
                                          <p:attrName>ppt_y</p:attrName>
                                        </p:attrNameLst>
                                      </p:cBhvr>
                                      <p:rCtr x="0" y="8"/>
                                    </p:animMotion>
                                  </p:childTnLst>
                                </p:cTn>
                              </p:par>
                              <p:par>
                                <p:cTn id="377" presetID="64" presetClass="path" presetSubtype="0" fill="hold" grpId="0" nodeType="withEffect">
                                  <p:stCondLst>
                                    <p:cond delay="0"/>
                                  </p:stCondLst>
                                  <p:childTnLst>
                                    <p:animMotion origin="layout" path="M 5E-6 3.7037E-7 L 0.00105 -0.04097 " pathEditMode="relative" rAng="0" ptsTypes="AA">
                                      <p:cBhvr>
                                        <p:cTn id="378" dur="2000" fill="hold"/>
                                        <p:tgtEl>
                                          <p:spTgt spid="209066"/>
                                        </p:tgtEl>
                                        <p:attrNameLst>
                                          <p:attrName>ppt_x</p:attrName>
                                          <p:attrName>ppt_y</p:attrName>
                                        </p:attrNameLst>
                                      </p:cBhvr>
                                      <p:rCtr x="1" y="-21"/>
                                    </p:animMotion>
                                  </p:childTnLst>
                                </p:cTn>
                              </p:par>
                              <p:par>
                                <p:cTn id="379" presetID="42" presetClass="path" presetSubtype="0" accel="50000" decel="50000" fill="hold" grpId="0" nodeType="withEffect">
                                  <p:stCondLst>
                                    <p:cond delay="200"/>
                                  </p:stCondLst>
                                  <p:childTnLst>
                                    <p:animMotion origin="layout" path="M 4.16667E-6 4.44444E-6 L 4.16667E-6 0.03333 " pathEditMode="relative" rAng="0" ptsTypes="AA">
                                      <p:cBhvr>
                                        <p:cTn id="380" dur="2000" fill="hold"/>
                                        <p:tgtEl>
                                          <p:spTgt spid="209061"/>
                                        </p:tgtEl>
                                        <p:attrNameLst>
                                          <p:attrName>ppt_x</p:attrName>
                                          <p:attrName>ppt_y</p:attrName>
                                        </p:attrNameLst>
                                      </p:cBhvr>
                                      <p:rCtr x="0" y="17"/>
                                    </p:animMotion>
                                  </p:childTnLst>
                                </p:cTn>
                              </p:par>
                              <p:par>
                                <p:cTn id="381" presetID="42" presetClass="path" presetSubtype="0" accel="50000" decel="50000" fill="hold" grpId="0" nodeType="withEffect">
                                  <p:stCondLst>
                                    <p:cond delay="400"/>
                                  </p:stCondLst>
                                  <p:childTnLst>
                                    <p:animMotion origin="layout" path="M -2.5E-6 1.85185E-6 L -0.00052 0.01528 " pathEditMode="relative" rAng="0" ptsTypes="AA">
                                      <p:cBhvr>
                                        <p:cTn id="382" dur="2000" fill="hold"/>
                                        <p:tgtEl>
                                          <p:spTgt spid="209070"/>
                                        </p:tgtEl>
                                        <p:attrNameLst>
                                          <p:attrName>ppt_x</p:attrName>
                                          <p:attrName>ppt_y</p:attrName>
                                        </p:attrNameLst>
                                      </p:cBhvr>
                                      <p:rCtr x="0" y="8"/>
                                    </p:animMotion>
                                  </p:childTnLst>
                                </p:cTn>
                              </p:par>
                              <p:par>
                                <p:cTn id="383" presetID="64" presetClass="path" presetSubtype="0" fill="hold" grpId="0" nodeType="withEffect">
                                  <p:stCondLst>
                                    <p:cond delay="600"/>
                                  </p:stCondLst>
                                  <p:childTnLst>
                                    <p:animMotion origin="layout" path="M -3.61111E-6 4.07407E-6 L -3.61111E-6 -0.02431 " pathEditMode="relative" rAng="0" ptsTypes="AA">
                                      <p:cBhvr>
                                        <p:cTn id="384" dur="2000" fill="hold"/>
                                        <p:tgtEl>
                                          <p:spTgt spid="209069"/>
                                        </p:tgtEl>
                                        <p:attrNameLst>
                                          <p:attrName>ppt_x</p:attrName>
                                          <p:attrName>ppt_y</p:attrName>
                                        </p:attrNameLst>
                                      </p:cBhvr>
                                      <p:rCtr x="0" y="-12"/>
                                    </p:animMotion>
                                  </p:childTnLst>
                                </p:cTn>
                              </p:par>
                              <p:par>
                                <p:cTn id="385" presetID="42" presetClass="path" presetSubtype="0" accel="50000" decel="50000" fill="hold" grpId="0" nodeType="withEffect">
                                  <p:stCondLst>
                                    <p:cond delay="600"/>
                                  </p:stCondLst>
                                  <p:childTnLst>
                                    <p:animMotion origin="layout" path="M -3.61111E-6 -1.11022E-16 L -3.61111E-6 0.04444 " pathEditMode="relative" rAng="0" ptsTypes="AA">
                                      <p:cBhvr>
                                        <p:cTn id="386" dur="2000" fill="hold"/>
                                        <p:tgtEl>
                                          <p:spTgt spid="209084"/>
                                        </p:tgtEl>
                                        <p:attrNameLst>
                                          <p:attrName>ppt_x</p:attrName>
                                          <p:attrName>ppt_y</p:attrName>
                                        </p:attrNameLst>
                                      </p:cBhvr>
                                      <p:rCtr x="0" y="22"/>
                                    </p:animMotion>
                                  </p:childTnLst>
                                </p:cTn>
                              </p:par>
                              <p:par>
                                <p:cTn id="387" presetID="64" presetClass="path" presetSubtype="0" fill="hold" grpId="0" nodeType="withEffect">
                                  <p:stCondLst>
                                    <p:cond delay="800"/>
                                  </p:stCondLst>
                                  <p:childTnLst>
                                    <p:animMotion origin="layout" path="M -2.22222E-6 -4.81481E-6 L -2.22222E-6 -0.01412 " pathEditMode="relative" rAng="0" ptsTypes="AA">
                                      <p:cBhvr>
                                        <p:cTn id="388" dur="2000" fill="hold"/>
                                        <p:tgtEl>
                                          <p:spTgt spid="209071"/>
                                        </p:tgtEl>
                                        <p:attrNameLst>
                                          <p:attrName>ppt_x</p:attrName>
                                          <p:attrName>ppt_y</p:attrName>
                                        </p:attrNameLst>
                                      </p:cBhvr>
                                      <p:rCtr x="0" y="-7"/>
                                    </p:animMotion>
                                  </p:childTnLst>
                                </p:cTn>
                              </p:par>
                              <p:par>
                                <p:cTn id="389" presetID="64" presetClass="path" presetSubtype="0" fill="hold" grpId="0" nodeType="withEffect">
                                  <p:stCondLst>
                                    <p:cond delay="1000"/>
                                  </p:stCondLst>
                                  <p:childTnLst>
                                    <p:animMotion origin="layout" path="M 5E-6 3.7037E-7 L 0.00105 -0.04097 " pathEditMode="relative" rAng="0" ptsTypes="AA">
                                      <p:cBhvr>
                                        <p:cTn id="390" dur="2000" fill="hold"/>
                                        <p:tgtEl>
                                          <p:spTgt spid="209072"/>
                                        </p:tgtEl>
                                        <p:attrNameLst>
                                          <p:attrName>ppt_x</p:attrName>
                                          <p:attrName>ppt_y</p:attrName>
                                        </p:attrNameLst>
                                      </p:cBhvr>
                                      <p:rCtr x="1" y="-21"/>
                                    </p:animMotion>
                                  </p:childTnLst>
                                </p:cTn>
                              </p:par>
                              <p:par>
                                <p:cTn id="391" presetID="42" presetClass="path" presetSubtype="0" accel="50000" decel="50000" fill="hold" grpId="0" nodeType="withEffect">
                                  <p:stCondLst>
                                    <p:cond delay="1000"/>
                                  </p:stCondLst>
                                  <p:childTnLst>
                                    <p:animMotion origin="layout" path="M 4.16667E-6 4.44444E-6 L 4.16667E-6 0.03333 " pathEditMode="relative" rAng="0" ptsTypes="AA">
                                      <p:cBhvr>
                                        <p:cTn id="392" dur="2000" fill="hold"/>
                                        <p:tgtEl>
                                          <p:spTgt spid="209074"/>
                                        </p:tgtEl>
                                        <p:attrNameLst>
                                          <p:attrName>ppt_x</p:attrName>
                                          <p:attrName>ppt_y</p:attrName>
                                        </p:attrNameLst>
                                      </p:cBhvr>
                                      <p:rCtr x="0" y="17"/>
                                    </p:animMotion>
                                  </p:childTnLst>
                                </p:cTn>
                              </p:par>
                              <p:par>
                                <p:cTn id="393" presetID="64" presetClass="path" presetSubtype="0" fill="hold" grpId="0" nodeType="withEffect">
                                  <p:stCondLst>
                                    <p:cond delay="1200"/>
                                  </p:stCondLst>
                                  <p:childTnLst>
                                    <p:animMotion origin="layout" path="M -3.61111E-6 4.07407E-6 L -3.61111E-6 -0.02431 " pathEditMode="relative" rAng="0" ptsTypes="AA">
                                      <p:cBhvr>
                                        <p:cTn id="394" dur="2000" fill="hold"/>
                                        <p:tgtEl>
                                          <p:spTgt spid="209073"/>
                                        </p:tgtEl>
                                        <p:attrNameLst>
                                          <p:attrName>ppt_x</p:attrName>
                                          <p:attrName>ppt_y</p:attrName>
                                        </p:attrNameLst>
                                      </p:cBhvr>
                                      <p:rCtr x="0" y="-12"/>
                                    </p:animMotion>
                                  </p:childTnLst>
                                </p:cTn>
                              </p:par>
                              <p:par>
                                <p:cTn id="395" presetID="42" presetClass="path" presetSubtype="0" accel="50000" decel="50000" fill="hold" grpId="0" nodeType="withEffect">
                                  <p:stCondLst>
                                    <p:cond delay="1400"/>
                                  </p:stCondLst>
                                  <p:childTnLst>
                                    <p:animMotion origin="layout" path="M 4.16667E-6 4.44444E-6 L 4.16667E-6 0.03333 " pathEditMode="relative" rAng="0" ptsTypes="AA">
                                      <p:cBhvr>
                                        <p:cTn id="396" dur="2000" fill="hold"/>
                                        <p:tgtEl>
                                          <p:spTgt spid="209075"/>
                                        </p:tgtEl>
                                        <p:attrNameLst>
                                          <p:attrName>ppt_x</p:attrName>
                                          <p:attrName>ppt_y</p:attrName>
                                        </p:attrNameLst>
                                      </p:cBhvr>
                                      <p:rCtr x="0" y="17"/>
                                    </p:animMotion>
                                  </p:childTnLst>
                                </p:cTn>
                              </p:par>
                              <p:par>
                                <p:cTn id="397" presetID="64" presetClass="path" presetSubtype="0" fill="hold" grpId="0" nodeType="withEffect">
                                  <p:stCondLst>
                                    <p:cond delay="1600"/>
                                  </p:stCondLst>
                                  <p:childTnLst>
                                    <p:animMotion origin="layout" path="M -1.38889E-6 3.7037E-7 L -1.38889E-6 -0.03218 " pathEditMode="relative" rAng="0" ptsTypes="AA">
                                      <p:cBhvr>
                                        <p:cTn id="398" dur="2000" fill="hold"/>
                                        <p:tgtEl>
                                          <p:spTgt spid="209076"/>
                                        </p:tgtEl>
                                        <p:attrNameLst>
                                          <p:attrName>ppt_x</p:attrName>
                                          <p:attrName>ppt_y</p:attrName>
                                        </p:attrNameLst>
                                      </p:cBhvr>
                                      <p:rCtr x="0" y="-16"/>
                                    </p:animMotion>
                                  </p:childTnLst>
                                </p:cTn>
                              </p:par>
                              <p:par>
                                <p:cTn id="399" presetID="64" presetClass="path" presetSubtype="0" fill="hold" grpId="0" nodeType="withEffect">
                                  <p:stCondLst>
                                    <p:cond delay="1800"/>
                                  </p:stCondLst>
                                  <p:childTnLst>
                                    <p:animMotion origin="layout" path="M -2.22222E-6 -4.81481E-6 L -2.22222E-6 -0.01412 " pathEditMode="relative" rAng="0" ptsTypes="AA">
                                      <p:cBhvr>
                                        <p:cTn id="400" dur="2000" fill="hold"/>
                                        <p:tgtEl>
                                          <p:spTgt spid="209078"/>
                                        </p:tgtEl>
                                        <p:attrNameLst>
                                          <p:attrName>ppt_x</p:attrName>
                                          <p:attrName>ppt_y</p:attrName>
                                        </p:attrNameLst>
                                      </p:cBhvr>
                                      <p:rCtr x="0" y="-7"/>
                                    </p:animMotion>
                                  </p:childTnLst>
                                </p:cTn>
                              </p:par>
                              <p:par>
                                <p:cTn id="401" presetID="42" presetClass="path" presetSubtype="0" accel="50000" decel="50000" fill="hold" grpId="0" nodeType="withEffect">
                                  <p:stCondLst>
                                    <p:cond delay="2000"/>
                                  </p:stCondLst>
                                  <p:childTnLst>
                                    <p:animMotion origin="layout" path="M 5E-6 -2.59259E-6 L 5E-6 0.0257 " pathEditMode="relative" rAng="0" ptsTypes="AA">
                                      <p:cBhvr>
                                        <p:cTn id="402" dur="2000" fill="hold"/>
                                        <p:tgtEl>
                                          <p:spTgt spid="209077"/>
                                        </p:tgtEl>
                                        <p:attrNameLst>
                                          <p:attrName>ppt_x</p:attrName>
                                          <p:attrName>ppt_y</p:attrName>
                                        </p:attrNameLst>
                                      </p:cBhvr>
                                      <p:rCtr x="0" y="13"/>
                                    </p:animMotion>
                                  </p:childTnLst>
                                </p:cTn>
                              </p:par>
                              <p:par>
                                <p:cTn id="403" presetID="64" presetClass="path" presetSubtype="0" fill="hold" grpId="0" nodeType="withEffect">
                                  <p:stCondLst>
                                    <p:cond delay="2200"/>
                                  </p:stCondLst>
                                  <p:childTnLst>
                                    <p:animMotion origin="layout" path="M 5E-6 3.7037E-7 L 0.00105 -0.04097 " pathEditMode="relative" rAng="0" ptsTypes="AA">
                                      <p:cBhvr>
                                        <p:cTn id="404" dur="2000" fill="hold"/>
                                        <p:tgtEl>
                                          <p:spTgt spid="209079"/>
                                        </p:tgtEl>
                                        <p:attrNameLst>
                                          <p:attrName>ppt_x</p:attrName>
                                          <p:attrName>ppt_y</p:attrName>
                                        </p:attrNameLst>
                                      </p:cBhvr>
                                      <p:rCtr x="1" y="-21"/>
                                    </p:animMotion>
                                  </p:childTnLst>
                                </p:cTn>
                              </p:par>
                              <p:par>
                                <p:cTn id="405" presetID="42" presetClass="path" presetSubtype="0" accel="50000" decel="50000" fill="hold" grpId="0" nodeType="withEffect">
                                  <p:stCondLst>
                                    <p:cond delay="2400"/>
                                  </p:stCondLst>
                                  <p:childTnLst>
                                    <p:animMotion origin="layout" path="M -1.11111E-6 1.85185E-6 L -1.11111E-6 0.04444 " pathEditMode="relative" rAng="0" ptsTypes="AA">
                                      <p:cBhvr>
                                        <p:cTn id="406" dur="2000" fill="hold"/>
                                        <p:tgtEl>
                                          <p:spTgt spid="209080"/>
                                        </p:tgtEl>
                                        <p:attrNameLst>
                                          <p:attrName>ppt_x</p:attrName>
                                          <p:attrName>ppt_y</p:attrName>
                                        </p:attrNameLst>
                                      </p:cBhvr>
                                      <p:rCtr x="0" y="22"/>
                                    </p:animMotion>
                                  </p:childTnLst>
                                </p:cTn>
                              </p:par>
                              <p:par>
                                <p:cTn id="407" presetID="42" presetClass="path" presetSubtype="0" accel="50000" decel="50000" fill="hold" grpId="0" nodeType="withEffect">
                                  <p:stCondLst>
                                    <p:cond delay="2600"/>
                                  </p:stCondLst>
                                  <p:childTnLst>
                                    <p:animMotion origin="layout" path="M -2.5E-6 1.85185E-6 L -0.00052 0.01528 " pathEditMode="relative" rAng="0" ptsTypes="AA">
                                      <p:cBhvr>
                                        <p:cTn id="408" dur="2000" fill="hold"/>
                                        <p:tgtEl>
                                          <p:spTgt spid="209081"/>
                                        </p:tgtEl>
                                        <p:attrNameLst>
                                          <p:attrName>ppt_x</p:attrName>
                                          <p:attrName>ppt_y</p:attrName>
                                        </p:attrNameLst>
                                      </p:cBhvr>
                                      <p:rCtr x="0" y="8"/>
                                    </p:animMotion>
                                  </p:childTnLst>
                                </p:cTn>
                              </p:par>
                              <p:par>
                                <p:cTn id="409" presetID="64" presetClass="path" presetSubtype="0" fill="hold" grpId="0" nodeType="withEffect">
                                  <p:stCondLst>
                                    <p:cond delay="2800"/>
                                  </p:stCondLst>
                                  <p:childTnLst>
                                    <p:animMotion origin="layout" path="M -1.38889E-6 3.7037E-7 L -1.38889E-6 -0.03218 " pathEditMode="relative" rAng="0" ptsTypes="AA">
                                      <p:cBhvr>
                                        <p:cTn id="410" dur="2000" fill="hold"/>
                                        <p:tgtEl>
                                          <p:spTgt spid="209082"/>
                                        </p:tgtEl>
                                        <p:attrNameLst>
                                          <p:attrName>ppt_x</p:attrName>
                                          <p:attrName>ppt_y</p:attrName>
                                        </p:attrNameLst>
                                      </p:cBhvr>
                                      <p:rCtr x="0" y="-16"/>
                                    </p:animMotion>
                                  </p:childTnLst>
                                </p:cTn>
                              </p:par>
                              <p:par>
                                <p:cTn id="411" presetID="42" presetClass="path" presetSubtype="0" accel="50000" decel="50000" fill="hold" grpId="0" nodeType="withEffect">
                                  <p:stCondLst>
                                    <p:cond delay="3000"/>
                                  </p:stCondLst>
                                  <p:childTnLst>
                                    <p:animMotion origin="layout" path="M -2.77778E-6 2.22222E-6 L -2.77778E-6 0.03935 " pathEditMode="relative" rAng="0" ptsTypes="AA">
                                      <p:cBhvr>
                                        <p:cTn id="412" dur="2000" fill="hold"/>
                                        <p:tgtEl>
                                          <p:spTgt spid="209083"/>
                                        </p:tgtEl>
                                        <p:attrNameLst>
                                          <p:attrName>ppt_x</p:attrName>
                                          <p:attrName>ppt_y</p:attrName>
                                        </p:attrNameLst>
                                      </p:cBhvr>
                                      <p:rCtr x="0" y="20"/>
                                    </p:animMotion>
                                  </p:childTnLst>
                                </p:cTn>
                              </p:par>
                              <p:par>
                                <p:cTn id="413" presetID="64" presetClass="path" presetSubtype="0" fill="hold" grpId="0" nodeType="withEffect">
                                  <p:stCondLst>
                                    <p:cond delay="3100"/>
                                  </p:stCondLst>
                                  <p:childTnLst>
                                    <p:animMotion origin="layout" path="M -2.22222E-6 -4.81481E-6 L -2.22222E-6 -0.01412 " pathEditMode="relative" rAng="0" ptsTypes="AA">
                                      <p:cBhvr>
                                        <p:cTn id="414" dur="2000" fill="hold"/>
                                        <p:tgtEl>
                                          <p:spTgt spid="209085"/>
                                        </p:tgtEl>
                                        <p:attrNameLst>
                                          <p:attrName>ppt_x</p:attrName>
                                          <p:attrName>ppt_y</p:attrName>
                                        </p:attrNameLst>
                                      </p:cBhvr>
                                      <p:rCtr x="0" y="-7"/>
                                    </p:animMotion>
                                  </p:childTnLst>
                                </p:cTn>
                              </p:par>
                              <p:par>
                                <p:cTn id="415" presetID="64" presetClass="path" presetSubtype="0" fill="hold" grpId="0" nodeType="withEffect">
                                  <p:stCondLst>
                                    <p:cond delay="3400"/>
                                  </p:stCondLst>
                                  <p:childTnLst>
                                    <p:animMotion origin="layout" path="M 5E-6 3.7037E-7 L 0.00105 -0.04097 " pathEditMode="relative" rAng="0" ptsTypes="AA">
                                      <p:cBhvr>
                                        <p:cTn id="416" dur="2000" fill="hold"/>
                                        <p:tgtEl>
                                          <p:spTgt spid="209086"/>
                                        </p:tgtEl>
                                        <p:attrNameLst>
                                          <p:attrName>ppt_x</p:attrName>
                                          <p:attrName>ppt_y</p:attrName>
                                        </p:attrNameLst>
                                      </p:cBhvr>
                                      <p:rCtr x="1" y="-21"/>
                                    </p:animMotion>
                                  </p:childTnLst>
                                </p:cTn>
                              </p:par>
                              <p:par>
                                <p:cTn id="417" presetID="42" presetClass="path" presetSubtype="0" accel="50000" decel="50000" fill="hold" grpId="0" nodeType="withEffect">
                                  <p:stCondLst>
                                    <p:cond delay="3600"/>
                                  </p:stCondLst>
                                  <p:childTnLst>
                                    <p:animMotion origin="layout" path="M 5E-6 -2.59259E-6 L 5E-6 0.0257 " pathEditMode="relative" rAng="0" ptsTypes="AA">
                                      <p:cBhvr>
                                        <p:cTn id="418" dur="2000" fill="hold"/>
                                        <p:tgtEl>
                                          <p:spTgt spid="209087"/>
                                        </p:tgtEl>
                                        <p:attrNameLst>
                                          <p:attrName>ppt_x</p:attrName>
                                          <p:attrName>ppt_y</p:attrName>
                                        </p:attrNameLst>
                                      </p:cBhvr>
                                      <p:rCtr x="0" y="13"/>
                                    </p:animMotion>
                                  </p:childTnLst>
                                </p:cTn>
                              </p:par>
                              <p:par>
                                <p:cTn id="419" presetID="64" presetClass="path" presetSubtype="0" accel="50000" decel="50000" fill="hold" nodeType="withEffect">
                                  <p:stCondLst>
                                    <p:cond delay="0"/>
                                  </p:stCondLst>
                                  <p:childTnLst>
                                    <p:animMotion origin="layout" path="M -0.00052 0.01436 L 3.88889E-6 0.00047 " pathEditMode="relative" rAng="0" ptsTypes="AA">
                                      <p:cBhvr>
                                        <p:cTn id="420" dur="2000" fill="hold"/>
                                        <p:tgtEl>
                                          <p:spTgt spid="209089"/>
                                        </p:tgtEl>
                                        <p:attrNameLst>
                                          <p:attrName>ppt_x</p:attrName>
                                          <p:attrName>ppt_y</p:attrName>
                                        </p:attrNameLst>
                                      </p:cBhvr>
                                      <p:rCtr x="0" y="-7"/>
                                    </p:animMotion>
                                  </p:childTnLst>
                                </p:cTn>
                              </p:par>
                              <p:par>
                                <p:cTn id="421" presetID="42" presetClass="path" presetSubtype="0" accel="50000" decel="50000" fill="hold" nodeType="withEffect">
                                  <p:stCondLst>
                                    <p:cond delay="200"/>
                                  </p:stCondLst>
                                  <p:childTnLst>
                                    <p:animMotion origin="layout" path="M 5.55556E-7 -0.01412 L 5.55556E-7 0.0044 " pathEditMode="relative" rAng="0" ptsTypes="AA">
                                      <p:cBhvr>
                                        <p:cTn id="422" dur="2000" fill="hold"/>
                                        <p:tgtEl>
                                          <p:spTgt spid="209045"/>
                                        </p:tgtEl>
                                        <p:attrNameLst>
                                          <p:attrName>ppt_x</p:attrName>
                                          <p:attrName>ppt_y</p:attrName>
                                        </p:attrNameLst>
                                      </p:cBhvr>
                                      <p:rCtr x="0" y="9"/>
                                    </p:animMotion>
                                  </p:childTnLst>
                                </p:cTn>
                              </p:par>
                              <p:par>
                                <p:cTn id="423" presetID="42" presetClass="path" presetSubtype="0" accel="50000" decel="50000" fill="hold" nodeType="withEffect">
                                  <p:stCondLst>
                                    <p:cond delay="200"/>
                                  </p:stCondLst>
                                  <p:childTnLst>
                                    <p:animMotion origin="layout" path="M -2.22222E-6 -2.96296E-6 L -2.22222E-6 0.01852 " pathEditMode="relative" rAng="0" ptsTypes="AA">
                                      <p:cBhvr>
                                        <p:cTn id="424" dur="2000" spd="-100000" fill="hold"/>
                                        <p:tgtEl>
                                          <p:spTgt spid="369"/>
                                        </p:tgtEl>
                                        <p:attrNameLst>
                                          <p:attrName>ppt_x</p:attrName>
                                          <p:attrName>ppt_y</p:attrName>
                                        </p:attrNameLst>
                                      </p:cBhvr>
                                      <p:rCtr x="0" y="926"/>
                                    </p:animMotion>
                                  </p:childTnLst>
                                </p:cTn>
                              </p:par>
                              <p:par>
                                <p:cTn id="425" presetID="64" presetClass="path" presetSubtype="0" accel="50000" decel="50000" fill="hold" nodeType="withEffect">
                                  <p:stCondLst>
                                    <p:cond delay="400"/>
                                  </p:stCondLst>
                                  <p:childTnLst>
                                    <p:animMotion origin="layout" path="M -4.72222E-6 0.01944 L 0.00105 0.00139 " pathEditMode="relative" rAng="0" ptsTypes="AA">
                                      <p:cBhvr>
                                        <p:cTn id="426" dur="2000" fill="hold"/>
                                        <p:tgtEl>
                                          <p:spTgt spid="209048"/>
                                        </p:tgtEl>
                                        <p:attrNameLst>
                                          <p:attrName>ppt_x</p:attrName>
                                          <p:attrName>ppt_y</p:attrName>
                                        </p:attrNameLst>
                                      </p:cBhvr>
                                      <p:rCtr x="1" y="-9"/>
                                    </p:animMotion>
                                  </p:childTnLst>
                                </p:cTn>
                              </p:par>
                              <p:par>
                                <p:cTn id="427" presetID="64" presetClass="path" presetSubtype="0" accel="50000" decel="50000" fill="hold" nodeType="withEffect">
                                  <p:stCondLst>
                                    <p:cond delay="800"/>
                                  </p:stCondLst>
                                  <p:childTnLst>
                                    <p:animMotion origin="layout" path="M -0.00035 0.02315 L -0.00035 0.00417 " pathEditMode="relative" rAng="0" ptsTypes="AA">
                                      <p:cBhvr>
                                        <p:cTn id="428" dur="2000" fill="hold"/>
                                        <p:tgtEl>
                                          <p:spTgt spid="209049"/>
                                        </p:tgtEl>
                                        <p:attrNameLst>
                                          <p:attrName>ppt_x</p:attrName>
                                          <p:attrName>ppt_y</p:attrName>
                                        </p:attrNameLst>
                                      </p:cBhvr>
                                      <p:rCtr x="0" y="-9"/>
                                    </p:animMotion>
                                  </p:childTnLst>
                                </p:cTn>
                              </p:par>
                              <p:par>
                                <p:cTn id="429" presetID="64" presetClass="path" presetSubtype="0" accel="50000" decel="50000" fill="hold" nodeType="withEffect">
                                  <p:stCondLst>
                                    <p:cond delay="800"/>
                                  </p:stCondLst>
                                  <p:childTnLst>
                                    <p:animMotion origin="layout" path="M -1.94444E-6 4.81481E-6 L -1.94444E-6 -0.01899 " pathEditMode="relative" rAng="0" ptsTypes="AA">
                                      <p:cBhvr>
                                        <p:cTn id="430" dur="2000" spd="-100000" fill="hold"/>
                                        <p:tgtEl>
                                          <p:spTgt spid="373"/>
                                        </p:tgtEl>
                                        <p:attrNameLst>
                                          <p:attrName>ppt_x</p:attrName>
                                          <p:attrName>ppt_y</p:attrName>
                                        </p:attrNameLst>
                                      </p:cBhvr>
                                      <p:rCtr x="0" y="-949"/>
                                    </p:animMotion>
                                  </p:childTnLst>
                                </p:cTn>
                              </p:par>
                              <p:par>
                                <p:cTn id="431" presetID="42" presetClass="path" presetSubtype="0" accel="50000" decel="50000" fill="hold" nodeType="withEffect">
                                  <p:stCondLst>
                                    <p:cond delay="1000"/>
                                  </p:stCondLst>
                                  <p:childTnLst>
                                    <p:animMotion origin="layout" path="M -8.33333E-7 -0.01875 L -8.33333E-7 0.00231 " pathEditMode="relative" rAng="0" ptsTypes="AA">
                                      <p:cBhvr>
                                        <p:cTn id="432" dur="2000" fill="hold"/>
                                        <p:tgtEl>
                                          <p:spTgt spid="209050"/>
                                        </p:tgtEl>
                                        <p:attrNameLst>
                                          <p:attrName>ppt_x</p:attrName>
                                          <p:attrName>ppt_y</p:attrName>
                                        </p:attrNameLst>
                                      </p:cBhvr>
                                      <p:rCtr x="0" y="10"/>
                                    </p:animMotion>
                                  </p:childTnLst>
                                </p:cTn>
                              </p:par>
                              <p:par>
                                <p:cTn id="433" presetID="42" presetClass="path" presetSubtype="0" accel="50000" decel="50000" fill="hold" nodeType="withEffect">
                                  <p:stCondLst>
                                    <p:cond delay="1000"/>
                                  </p:stCondLst>
                                  <p:childTnLst>
                                    <p:animMotion origin="layout" path="M 2.5E-6 -2.59259E-6 L 0.00034 0.01667 " pathEditMode="relative" rAng="0" ptsTypes="AA">
                                      <p:cBhvr>
                                        <p:cTn id="434" dur="2000" spd="-100000" fill="hold"/>
                                        <p:tgtEl>
                                          <p:spTgt spid="374"/>
                                        </p:tgtEl>
                                        <p:attrNameLst>
                                          <p:attrName>ppt_x</p:attrName>
                                          <p:attrName>ppt_y</p:attrName>
                                        </p:attrNameLst>
                                      </p:cBhvr>
                                      <p:rCtr x="17" y="833"/>
                                    </p:animMotion>
                                  </p:childTnLst>
                                </p:cTn>
                              </p:par>
                              <p:par>
                                <p:cTn id="435" presetID="64" presetClass="path" presetSubtype="0" accel="50000" decel="50000" fill="hold" nodeType="withEffect">
                                  <p:stCondLst>
                                    <p:cond delay="1400"/>
                                  </p:stCondLst>
                                  <p:childTnLst>
                                    <p:animMotion origin="layout" path="M 2.22222E-6 0.01689 L -0.00035 -0.00139 " pathEditMode="relative" rAng="0" ptsTypes="AA">
                                      <p:cBhvr>
                                        <p:cTn id="436" dur="2000" fill="hold"/>
                                        <p:tgtEl>
                                          <p:spTgt spid="209051"/>
                                        </p:tgtEl>
                                        <p:attrNameLst>
                                          <p:attrName>ppt_x</p:attrName>
                                          <p:attrName>ppt_y</p:attrName>
                                        </p:attrNameLst>
                                      </p:cBhvr>
                                      <p:rCtr x="0" y="-9"/>
                                    </p:animMotion>
                                  </p:childTnLst>
                                </p:cTn>
                              </p:par>
                              <p:par>
                                <p:cTn id="437" presetID="64" presetClass="path" presetSubtype="0" accel="50000" decel="50000" fill="hold" nodeType="withEffect">
                                  <p:stCondLst>
                                    <p:cond delay="1400"/>
                                  </p:stCondLst>
                                  <p:childTnLst>
                                    <p:animMotion origin="layout" path="M 2.5E-6 2.59259E-6 L -0.00035 -0.01829 " pathEditMode="relative" rAng="0" ptsTypes="AA">
                                      <p:cBhvr>
                                        <p:cTn id="438" dur="2000" spd="-100000" fill="hold"/>
                                        <p:tgtEl>
                                          <p:spTgt spid="375"/>
                                        </p:tgtEl>
                                        <p:attrNameLst>
                                          <p:attrName>ppt_x</p:attrName>
                                          <p:attrName>ppt_y</p:attrName>
                                        </p:attrNameLst>
                                      </p:cBhvr>
                                      <p:rCtr x="-17" y="-926"/>
                                    </p:animMotion>
                                  </p:childTnLst>
                                </p:cTn>
                              </p:par>
                              <p:par>
                                <p:cTn id="439" presetID="42" presetClass="path" presetSubtype="0" accel="50000" decel="50000" fill="hold" nodeType="withEffect">
                                  <p:stCondLst>
                                    <p:cond delay="1600"/>
                                  </p:stCondLst>
                                  <p:childTnLst>
                                    <p:animMotion origin="layout" path="M 0.00034 -0.0169 L 0.00017 -0.00278 " pathEditMode="relative" rAng="0" ptsTypes="AA">
                                      <p:cBhvr>
                                        <p:cTn id="440" dur="2000" fill="hold"/>
                                        <p:tgtEl>
                                          <p:spTgt spid="209053"/>
                                        </p:tgtEl>
                                        <p:attrNameLst>
                                          <p:attrName>ppt_x</p:attrName>
                                          <p:attrName>ppt_y</p:attrName>
                                        </p:attrNameLst>
                                      </p:cBhvr>
                                      <p:rCtr x="0" y="7"/>
                                    </p:animMotion>
                                  </p:childTnLst>
                                </p:cTn>
                              </p:par>
                              <p:par>
                                <p:cTn id="441" presetID="64" presetClass="path" presetSubtype="0" accel="50000" decel="50000" fill="hold" nodeType="withEffect">
                                  <p:stCondLst>
                                    <p:cond delay="1800"/>
                                  </p:stCondLst>
                                  <p:childTnLst>
                                    <p:animMotion origin="layout" path="M 4.44444E-6 0.01806 L 4.44444E-6 0.00278 " pathEditMode="relative" rAng="0" ptsTypes="AA">
                                      <p:cBhvr>
                                        <p:cTn id="442" dur="2000" fill="hold"/>
                                        <p:tgtEl>
                                          <p:spTgt spid="209054"/>
                                        </p:tgtEl>
                                        <p:attrNameLst>
                                          <p:attrName>ppt_x</p:attrName>
                                          <p:attrName>ppt_y</p:attrName>
                                        </p:attrNameLst>
                                      </p:cBhvr>
                                      <p:rCtr x="0" y="-8"/>
                                    </p:animMotion>
                                  </p:childTnLst>
                                </p:cTn>
                              </p:par>
                              <p:par>
                                <p:cTn id="443" presetID="64" presetClass="path" presetSubtype="0" accel="50000" decel="50000" fill="hold" nodeType="withEffect">
                                  <p:stCondLst>
                                    <p:cond delay="2000"/>
                                  </p:stCondLst>
                                  <p:childTnLst>
                                    <p:animMotion origin="layout" path="M -0.00052 0.01528 L -0.00104 -2.59259E-6 " pathEditMode="relative" rAng="0" ptsTypes="AA">
                                      <p:cBhvr>
                                        <p:cTn id="444" dur="2000" fill="hold"/>
                                        <p:tgtEl>
                                          <p:spTgt spid="209055"/>
                                        </p:tgtEl>
                                        <p:attrNameLst>
                                          <p:attrName>ppt_x</p:attrName>
                                          <p:attrName>ppt_y</p:attrName>
                                        </p:attrNameLst>
                                      </p:cBhvr>
                                      <p:rCtr x="0" y="-8"/>
                                    </p:animMotion>
                                  </p:childTnLst>
                                </p:cTn>
                              </p:par>
                              <p:par>
                                <p:cTn id="445" presetID="64" presetClass="path" presetSubtype="0" accel="50000" decel="50000" fill="hold" nodeType="withEffect">
                                  <p:stCondLst>
                                    <p:cond delay="2000"/>
                                  </p:stCondLst>
                                  <p:childTnLst>
                                    <p:animMotion origin="layout" path="M -1.66667E-6 -1.48148E-6 L -0.00052 -0.01528 " pathEditMode="relative" rAng="0" ptsTypes="AA">
                                      <p:cBhvr>
                                        <p:cTn id="446" dur="2000" spd="-100000" fill="hold"/>
                                        <p:tgtEl>
                                          <p:spTgt spid="379"/>
                                        </p:tgtEl>
                                        <p:attrNameLst>
                                          <p:attrName>ppt_x</p:attrName>
                                          <p:attrName>ppt_y</p:attrName>
                                        </p:attrNameLst>
                                      </p:cBhvr>
                                      <p:rCtr x="-35" y="-764"/>
                                    </p:animMotion>
                                  </p:childTnLst>
                                </p:cTn>
                              </p:par>
                              <p:par>
                                <p:cTn id="447" presetID="42" presetClass="path" presetSubtype="0" accel="50000" decel="50000" fill="hold" nodeType="withEffect">
                                  <p:stCondLst>
                                    <p:cond delay="2200"/>
                                  </p:stCondLst>
                                  <p:childTnLst>
                                    <p:animMotion origin="layout" path="M 2.77778E-7 -0.01181 L 2.77778E-7 -0.00093 " pathEditMode="relative" rAng="0" ptsTypes="AA">
                                      <p:cBhvr>
                                        <p:cTn id="448" dur="2000" fill="hold"/>
                                        <p:tgtEl>
                                          <p:spTgt spid="209056"/>
                                        </p:tgtEl>
                                        <p:attrNameLst>
                                          <p:attrName>ppt_x</p:attrName>
                                          <p:attrName>ppt_y</p:attrName>
                                        </p:attrNameLst>
                                      </p:cBhvr>
                                      <p:rCtr x="0" y="5"/>
                                    </p:animMotion>
                                  </p:childTnLst>
                                </p:cTn>
                              </p:par>
                              <p:par>
                                <p:cTn id="449" presetID="42" presetClass="path" presetSubtype="0" accel="50000" decel="50000" fill="hold" nodeType="withEffect">
                                  <p:stCondLst>
                                    <p:cond delay="2200"/>
                                  </p:stCondLst>
                                  <p:childTnLst>
                                    <p:animMotion origin="layout" path="M -2.5E-6 -3.7037E-6 L -2.5E-6 0.01088 " pathEditMode="relative" rAng="0" ptsTypes="AA">
                                      <p:cBhvr>
                                        <p:cTn id="450" dur="2000" spd="-100000" fill="hold"/>
                                        <p:tgtEl>
                                          <p:spTgt spid="380"/>
                                        </p:tgtEl>
                                        <p:attrNameLst>
                                          <p:attrName>ppt_x</p:attrName>
                                          <p:attrName>ppt_y</p:attrName>
                                        </p:attrNameLst>
                                      </p:cBhvr>
                                      <p:rCtr x="0" y="532"/>
                                    </p:animMotion>
                                  </p:childTnLst>
                                </p:cTn>
                              </p:par>
                              <p:par>
                                <p:cTn id="451" presetID="42" presetClass="path" presetSubtype="0" accel="50000" decel="50000" fill="hold" nodeType="withEffect">
                                  <p:stCondLst>
                                    <p:cond delay="2400"/>
                                  </p:stCondLst>
                                  <p:childTnLst>
                                    <p:animMotion origin="layout" path="M -5.55556E-7 -0.01134 L -5.55556E-7 0.00394 " pathEditMode="relative" rAng="0" ptsTypes="AA">
                                      <p:cBhvr>
                                        <p:cTn id="452" dur="2000" fill="hold"/>
                                        <p:tgtEl>
                                          <p:spTgt spid="209058"/>
                                        </p:tgtEl>
                                        <p:attrNameLst>
                                          <p:attrName>ppt_x</p:attrName>
                                          <p:attrName>ppt_y</p:attrName>
                                        </p:attrNameLst>
                                      </p:cBhvr>
                                      <p:rCtr x="0" y="8"/>
                                    </p:animMotion>
                                  </p:childTnLst>
                                </p:cTn>
                              </p:par>
                              <p:par>
                                <p:cTn id="453" presetID="42" presetClass="path" presetSubtype="0" accel="50000" decel="50000" fill="hold" nodeType="withEffect">
                                  <p:stCondLst>
                                    <p:cond delay="2400"/>
                                  </p:stCondLst>
                                  <p:childTnLst>
                                    <p:animMotion origin="layout" path="M -8.33333E-7 -1.11111E-6 L -8.33333E-7 0.01528 " pathEditMode="relative" rAng="0" ptsTypes="AA">
                                      <p:cBhvr>
                                        <p:cTn id="454" dur="2000" spd="-100000" fill="hold"/>
                                        <p:tgtEl>
                                          <p:spTgt spid="382"/>
                                        </p:tgtEl>
                                        <p:attrNameLst>
                                          <p:attrName>ppt_x</p:attrName>
                                          <p:attrName>ppt_y</p:attrName>
                                        </p:attrNameLst>
                                      </p:cBhvr>
                                      <p:rCtr x="0" y="764"/>
                                    </p:animMotion>
                                  </p:childTnLst>
                                </p:cTn>
                              </p:par>
                              <p:par>
                                <p:cTn id="455" presetID="64" presetClass="path" presetSubtype="0" accel="50000" decel="50000" fill="hold" nodeType="withEffect">
                                  <p:stCondLst>
                                    <p:cond delay="3000"/>
                                  </p:stCondLst>
                                  <p:childTnLst>
                                    <p:animMotion origin="layout" path="M 1.66667E-6 0.04445 L -0.00018 0.00093 " pathEditMode="relative" rAng="0" ptsTypes="AA">
                                      <p:cBhvr>
                                        <p:cTn id="456" dur="2000" fill="hold"/>
                                        <p:tgtEl>
                                          <p:spTgt spid="209060"/>
                                        </p:tgtEl>
                                        <p:attrNameLst>
                                          <p:attrName>ppt_x</p:attrName>
                                          <p:attrName>ppt_y</p:attrName>
                                        </p:attrNameLst>
                                      </p:cBhvr>
                                      <p:rCtr x="0" y="-22"/>
                                    </p:animMotion>
                                  </p:childTnLst>
                                </p:cTn>
                              </p:par>
                              <p:par>
                                <p:cTn id="457" presetID="64" presetClass="path" presetSubtype="0" accel="50000" decel="50000" fill="hold" nodeType="withEffect">
                                  <p:stCondLst>
                                    <p:cond delay="3000"/>
                                  </p:stCondLst>
                                  <p:childTnLst>
                                    <p:animMotion origin="layout" path="M -0.00052 0.01528 L -0.00104 -2.59259E-6 " pathEditMode="relative" rAng="0" ptsTypes="AA">
                                      <p:cBhvr>
                                        <p:cTn id="458" dur="2000" fill="hold"/>
                                        <p:tgtEl>
                                          <p:spTgt spid="209059"/>
                                        </p:tgtEl>
                                        <p:attrNameLst>
                                          <p:attrName>ppt_x</p:attrName>
                                          <p:attrName>ppt_y</p:attrName>
                                        </p:attrNameLst>
                                      </p:cBhvr>
                                      <p:rCtr x="0" y="-8"/>
                                    </p:animMotion>
                                  </p:childTnLst>
                                </p:cTn>
                              </p:par>
                              <p:par>
                                <p:cTn id="459" presetID="42" presetClass="path" presetSubtype="0" accel="50000" decel="50000" fill="hold" nodeType="withEffect">
                                  <p:stCondLst>
                                    <p:cond delay="3000"/>
                                  </p:stCondLst>
                                  <p:childTnLst>
                                    <p:animMotion origin="layout" path="M 0.00105 -0.04098 L 0.00053 4.44444E-6 " pathEditMode="relative" rAng="0" ptsTypes="AA">
                                      <p:cBhvr>
                                        <p:cTn id="460" dur="2000" fill="hold"/>
                                        <p:tgtEl>
                                          <p:spTgt spid="209066"/>
                                        </p:tgtEl>
                                        <p:attrNameLst>
                                          <p:attrName>ppt_x</p:attrName>
                                          <p:attrName>ppt_y</p:attrName>
                                        </p:attrNameLst>
                                      </p:cBhvr>
                                      <p:rCtr x="0" y="20"/>
                                    </p:animMotion>
                                  </p:childTnLst>
                                </p:cTn>
                              </p:par>
                              <p:par>
                                <p:cTn id="461" presetID="64" presetClass="path" presetSubtype="0" accel="50000" decel="50000" fill="hold" nodeType="withEffect">
                                  <p:stCondLst>
                                    <p:cond delay="3200"/>
                                  </p:stCondLst>
                                  <p:childTnLst>
                                    <p:animMotion origin="layout" path="M 3.33333E-6 0.03333 L 3.33333E-6 2.59259E-6 " pathEditMode="relative" rAng="0" ptsTypes="AA">
                                      <p:cBhvr>
                                        <p:cTn id="462" dur="2000" fill="hold"/>
                                        <p:tgtEl>
                                          <p:spTgt spid="209061"/>
                                        </p:tgtEl>
                                        <p:attrNameLst>
                                          <p:attrName>ppt_x</p:attrName>
                                          <p:attrName>ppt_y</p:attrName>
                                        </p:attrNameLst>
                                      </p:cBhvr>
                                      <p:rCtr x="0" y="-17"/>
                                    </p:animMotion>
                                  </p:childTnLst>
                                </p:cTn>
                              </p:par>
                              <p:par>
                                <p:cTn id="463" presetID="64" presetClass="path" presetSubtype="0" accel="50000" decel="50000" fill="hold" nodeType="withEffect">
                                  <p:stCondLst>
                                    <p:cond delay="3400"/>
                                  </p:stCondLst>
                                  <p:childTnLst>
                                    <p:animMotion origin="layout" path="M -0.00052 0.01528 L -0.00104 -2.59259E-6 " pathEditMode="relative" rAng="0" ptsTypes="AA">
                                      <p:cBhvr>
                                        <p:cTn id="464" dur="2000" fill="hold"/>
                                        <p:tgtEl>
                                          <p:spTgt spid="209070"/>
                                        </p:tgtEl>
                                        <p:attrNameLst>
                                          <p:attrName>ppt_x</p:attrName>
                                          <p:attrName>ppt_y</p:attrName>
                                        </p:attrNameLst>
                                      </p:cBhvr>
                                      <p:rCtr x="0" y="-8"/>
                                    </p:animMotion>
                                  </p:childTnLst>
                                </p:cTn>
                              </p:par>
                              <p:par>
                                <p:cTn id="465" presetID="64" presetClass="path" presetSubtype="0" accel="50000" decel="50000" fill="hold" nodeType="withEffect">
                                  <p:stCondLst>
                                    <p:cond delay="3400"/>
                                  </p:stCondLst>
                                  <p:childTnLst>
                                    <p:animMotion origin="layout" path="M 1.66667E-6 0.04445 L -0.00018 0.00093 " pathEditMode="relative" rAng="0" ptsTypes="AA">
                                      <p:cBhvr>
                                        <p:cTn id="466" dur="2000" fill="hold"/>
                                        <p:tgtEl>
                                          <p:spTgt spid="209084"/>
                                        </p:tgtEl>
                                        <p:attrNameLst>
                                          <p:attrName>ppt_x</p:attrName>
                                          <p:attrName>ppt_y</p:attrName>
                                        </p:attrNameLst>
                                      </p:cBhvr>
                                      <p:rCtr x="0" y="-22"/>
                                    </p:animMotion>
                                  </p:childTnLst>
                                </p:cTn>
                              </p:par>
                              <p:par>
                                <p:cTn id="467" presetID="42" presetClass="path" presetSubtype="0" accel="50000" decel="50000" fill="hold" nodeType="withEffect">
                                  <p:stCondLst>
                                    <p:cond delay="3600"/>
                                  </p:stCondLst>
                                  <p:childTnLst>
                                    <p:animMotion origin="layout" path="M -3.61111E-6 -0.0243 L -3.61111E-6 0.00417 " pathEditMode="relative" rAng="0" ptsTypes="AA">
                                      <p:cBhvr>
                                        <p:cTn id="468" dur="2000" fill="hold"/>
                                        <p:tgtEl>
                                          <p:spTgt spid="209069"/>
                                        </p:tgtEl>
                                        <p:attrNameLst>
                                          <p:attrName>ppt_x</p:attrName>
                                          <p:attrName>ppt_y</p:attrName>
                                        </p:attrNameLst>
                                      </p:cBhvr>
                                      <p:rCtr x="0" y="14"/>
                                    </p:animMotion>
                                  </p:childTnLst>
                                </p:cTn>
                              </p:par>
                              <p:par>
                                <p:cTn id="469" presetID="42" presetClass="path" presetSubtype="0" accel="50000" decel="50000" fill="hold" nodeType="withEffect">
                                  <p:stCondLst>
                                    <p:cond delay="3800"/>
                                  </p:stCondLst>
                                  <p:childTnLst>
                                    <p:animMotion origin="layout" path="M 5.55556E-7 -0.01412 L 5.55556E-7 0.0044 " pathEditMode="relative" rAng="0" ptsTypes="AA">
                                      <p:cBhvr>
                                        <p:cTn id="470" dur="2000" fill="hold"/>
                                        <p:tgtEl>
                                          <p:spTgt spid="209071"/>
                                        </p:tgtEl>
                                        <p:attrNameLst>
                                          <p:attrName>ppt_x</p:attrName>
                                          <p:attrName>ppt_y</p:attrName>
                                        </p:attrNameLst>
                                      </p:cBhvr>
                                      <p:rCtr x="0" y="9"/>
                                    </p:animMotion>
                                  </p:childTnLst>
                                </p:cTn>
                              </p:par>
                              <p:par>
                                <p:cTn id="471" presetID="42" presetClass="path" presetSubtype="0" accel="50000" decel="50000" fill="hold" nodeType="withEffect">
                                  <p:stCondLst>
                                    <p:cond delay="4000"/>
                                  </p:stCondLst>
                                  <p:childTnLst>
                                    <p:animMotion origin="layout" path="M 0.00105 -0.04098 L 0.00053 4.44444E-6 " pathEditMode="relative" rAng="0" ptsTypes="AA">
                                      <p:cBhvr>
                                        <p:cTn id="472" dur="2000" fill="hold"/>
                                        <p:tgtEl>
                                          <p:spTgt spid="209072"/>
                                        </p:tgtEl>
                                        <p:attrNameLst>
                                          <p:attrName>ppt_x</p:attrName>
                                          <p:attrName>ppt_y</p:attrName>
                                        </p:attrNameLst>
                                      </p:cBhvr>
                                      <p:rCtr x="0" y="20"/>
                                    </p:animMotion>
                                  </p:childTnLst>
                                </p:cTn>
                              </p:par>
                              <p:par>
                                <p:cTn id="473" presetID="64" presetClass="path" presetSubtype="0" accel="50000" decel="50000" fill="hold" nodeType="withEffect">
                                  <p:stCondLst>
                                    <p:cond delay="4000"/>
                                  </p:stCondLst>
                                  <p:childTnLst>
                                    <p:animMotion origin="layout" path="M 3.33333E-6 0.03333 L 3.33333E-6 2.59259E-6 " pathEditMode="relative" rAng="0" ptsTypes="AA">
                                      <p:cBhvr>
                                        <p:cTn id="474" dur="2000" fill="hold"/>
                                        <p:tgtEl>
                                          <p:spTgt spid="209074"/>
                                        </p:tgtEl>
                                        <p:attrNameLst>
                                          <p:attrName>ppt_x</p:attrName>
                                          <p:attrName>ppt_y</p:attrName>
                                        </p:attrNameLst>
                                      </p:cBhvr>
                                      <p:rCtr x="0" y="-17"/>
                                    </p:animMotion>
                                  </p:childTnLst>
                                </p:cTn>
                              </p:par>
                              <p:par>
                                <p:cTn id="475" presetID="42" presetClass="path" presetSubtype="0" accel="50000" decel="50000" fill="hold" nodeType="withEffect">
                                  <p:stCondLst>
                                    <p:cond delay="4200"/>
                                  </p:stCondLst>
                                  <p:childTnLst>
                                    <p:animMotion origin="layout" path="M -3.61111E-6 -0.0243 L -3.61111E-6 0.00417 " pathEditMode="relative" rAng="0" ptsTypes="AA">
                                      <p:cBhvr>
                                        <p:cTn id="476" dur="2000" fill="hold"/>
                                        <p:tgtEl>
                                          <p:spTgt spid="209073"/>
                                        </p:tgtEl>
                                        <p:attrNameLst>
                                          <p:attrName>ppt_x</p:attrName>
                                          <p:attrName>ppt_y</p:attrName>
                                        </p:attrNameLst>
                                      </p:cBhvr>
                                      <p:rCtr x="0" y="14"/>
                                    </p:animMotion>
                                  </p:childTnLst>
                                </p:cTn>
                              </p:par>
                              <p:par>
                                <p:cTn id="477" presetID="64" presetClass="path" presetSubtype="0" accel="50000" decel="50000" fill="hold" nodeType="withEffect">
                                  <p:stCondLst>
                                    <p:cond delay="4400"/>
                                  </p:stCondLst>
                                  <p:childTnLst>
                                    <p:animMotion origin="layout" path="M 3.33333E-6 0.03333 L 3.33333E-6 2.59259E-6 " pathEditMode="relative" rAng="0" ptsTypes="AA">
                                      <p:cBhvr>
                                        <p:cTn id="478" dur="2000" fill="hold"/>
                                        <p:tgtEl>
                                          <p:spTgt spid="209075"/>
                                        </p:tgtEl>
                                        <p:attrNameLst>
                                          <p:attrName>ppt_x</p:attrName>
                                          <p:attrName>ppt_y</p:attrName>
                                        </p:attrNameLst>
                                      </p:cBhvr>
                                      <p:rCtr x="0" y="-17"/>
                                    </p:animMotion>
                                  </p:childTnLst>
                                </p:cTn>
                              </p:par>
                              <p:par>
                                <p:cTn id="479" presetID="42" presetClass="path" presetSubtype="0" accel="50000" decel="50000" fill="hold" nodeType="withEffect">
                                  <p:stCondLst>
                                    <p:cond delay="4600"/>
                                  </p:stCondLst>
                                  <p:childTnLst>
                                    <p:animMotion origin="layout" path="M -1.38889E-6 -0.03217 L -1.38889E-6 0.00324 " pathEditMode="relative" rAng="0" ptsTypes="AA">
                                      <p:cBhvr>
                                        <p:cTn id="480" dur="2000" fill="hold"/>
                                        <p:tgtEl>
                                          <p:spTgt spid="209076"/>
                                        </p:tgtEl>
                                        <p:attrNameLst>
                                          <p:attrName>ppt_x</p:attrName>
                                          <p:attrName>ppt_y</p:attrName>
                                        </p:attrNameLst>
                                      </p:cBhvr>
                                      <p:rCtr x="0" y="18"/>
                                    </p:animMotion>
                                  </p:childTnLst>
                                </p:cTn>
                              </p:par>
                              <p:par>
                                <p:cTn id="481" presetID="42" presetClass="path" presetSubtype="0" accel="50000" decel="50000" fill="hold" nodeType="withEffect">
                                  <p:stCondLst>
                                    <p:cond delay="4800"/>
                                  </p:stCondLst>
                                  <p:childTnLst>
                                    <p:animMotion origin="layout" path="M 5.55556E-7 -0.01412 L 5.55556E-7 0.0044 " pathEditMode="relative" rAng="0" ptsTypes="AA">
                                      <p:cBhvr>
                                        <p:cTn id="482" dur="2000" fill="hold"/>
                                        <p:tgtEl>
                                          <p:spTgt spid="209078"/>
                                        </p:tgtEl>
                                        <p:attrNameLst>
                                          <p:attrName>ppt_x</p:attrName>
                                          <p:attrName>ppt_y</p:attrName>
                                        </p:attrNameLst>
                                      </p:cBhvr>
                                      <p:rCtr x="0" y="9"/>
                                    </p:animMotion>
                                  </p:childTnLst>
                                </p:cTn>
                              </p:par>
                              <p:par>
                                <p:cTn id="483" presetID="64" presetClass="path" presetSubtype="0" accel="50000" decel="50000" fill="hold" nodeType="withEffect">
                                  <p:stCondLst>
                                    <p:cond delay="5000"/>
                                  </p:stCondLst>
                                  <p:childTnLst>
                                    <p:animMotion origin="layout" path="M 2.22222E-6 0.02569 L 2.22222E-6 7.40741E-7 " pathEditMode="relative" rAng="0" ptsTypes="AA">
                                      <p:cBhvr>
                                        <p:cTn id="484" dur="2000" fill="hold"/>
                                        <p:tgtEl>
                                          <p:spTgt spid="209077"/>
                                        </p:tgtEl>
                                        <p:attrNameLst>
                                          <p:attrName>ppt_x</p:attrName>
                                          <p:attrName>ppt_y</p:attrName>
                                        </p:attrNameLst>
                                      </p:cBhvr>
                                      <p:rCtr x="0" y="-13"/>
                                    </p:animMotion>
                                  </p:childTnLst>
                                </p:cTn>
                              </p:par>
                              <p:par>
                                <p:cTn id="485" presetID="42" presetClass="path" presetSubtype="0" accel="50000" decel="50000" fill="hold" nodeType="withEffect">
                                  <p:stCondLst>
                                    <p:cond delay="5200"/>
                                  </p:stCondLst>
                                  <p:childTnLst>
                                    <p:animMotion origin="layout" path="M 0.00105 -0.04098 L 0.00053 4.44444E-6 " pathEditMode="relative" rAng="0" ptsTypes="AA">
                                      <p:cBhvr>
                                        <p:cTn id="486" dur="2000" fill="hold"/>
                                        <p:tgtEl>
                                          <p:spTgt spid="209079"/>
                                        </p:tgtEl>
                                        <p:attrNameLst>
                                          <p:attrName>ppt_x</p:attrName>
                                          <p:attrName>ppt_y</p:attrName>
                                        </p:attrNameLst>
                                      </p:cBhvr>
                                      <p:rCtr x="0" y="20"/>
                                    </p:animMotion>
                                  </p:childTnLst>
                                </p:cTn>
                              </p:par>
                              <p:par>
                                <p:cTn id="487" presetID="64" presetClass="path" presetSubtype="0" accel="50000" decel="50000" fill="hold" nodeType="withEffect">
                                  <p:stCondLst>
                                    <p:cond delay="5200"/>
                                  </p:stCondLst>
                                  <p:childTnLst>
                                    <p:animMotion origin="layout" path="M 1.66667E-6 0.04445 L -0.00018 0.00093 " pathEditMode="relative" rAng="0" ptsTypes="AA">
                                      <p:cBhvr>
                                        <p:cTn id="488" dur="2000" fill="hold"/>
                                        <p:tgtEl>
                                          <p:spTgt spid="209080"/>
                                        </p:tgtEl>
                                        <p:attrNameLst>
                                          <p:attrName>ppt_x</p:attrName>
                                          <p:attrName>ppt_y</p:attrName>
                                        </p:attrNameLst>
                                      </p:cBhvr>
                                      <p:rCtr x="0" y="-22"/>
                                    </p:animMotion>
                                  </p:childTnLst>
                                </p:cTn>
                              </p:par>
                              <p:par>
                                <p:cTn id="489" presetID="64" presetClass="path" presetSubtype="0" accel="50000" decel="50000" fill="hold" nodeType="withEffect">
                                  <p:stCondLst>
                                    <p:cond delay="5400"/>
                                  </p:stCondLst>
                                  <p:childTnLst>
                                    <p:animMotion origin="layout" path="M -0.00052 0.01528 L -0.00104 -2.59259E-6 " pathEditMode="relative" rAng="0" ptsTypes="AA">
                                      <p:cBhvr>
                                        <p:cTn id="490" dur="2000" fill="hold"/>
                                        <p:tgtEl>
                                          <p:spTgt spid="209081"/>
                                        </p:tgtEl>
                                        <p:attrNameLst>
                                          <p:attrName>ppt_x</p:attrName>
                                          <p:attrName>ppt_y</p:attrName>
                                        </p:attrNameLst>
                                      </p:cBhvr>
                                      <p:rCtr x="0" y="-8"/>
                                    </p:animMotion>
                                  </p:childTnLst>
                                </p:cTn>
                              </p:par>
                              <p:par>
                                <p:cTn id="491" presetID="42" presetClass="path" presetSubtype="0" accel="50000" decel="50000" fill="hold" nodeType="withEffect">
                                  <p:stCondLst>
                                    <p:cond delay="5600"/>
                                  </p:stCondLst>
                                  <p:childTnLst>
                                    <p:animMotion origin="layout" path="M -1.38889E-6 -0.03217 L -1.38889E-6 0.00324 " pathEditMode="relative" rAng="0" ptsTypes="AA">
                                      <p:cBhvr>
                                        <p:cTn id="492" dur="2000" fill="hold"/>
                                        <p:tgtEl>
                                          <p:spTgt spid="209082"/>
                                        </p:tgtEl>
                                        <p:attrNameLst>
                                          <p:attrName>ppt_x</p:attrName>
                                          <p:attrName>ppt_y</p:attrName>
                                        </p:attrNameLst>
                                      </p:cBhvr>
                                      <p:rCtr x="0" y="18"/>
                                    </p:animMotion>
                                  </p:childTnLst>
                                </p:cTn>
                              </p:par>
                              <p:par>
                                <p:cTn id="493" presetID="64" presetClass="path" presetSubtype="0" accel="50000" decel="50000" fill="hold" nodeType="withEffect">
                                  <p:stCondLst>
                                    <p:cond delay="5600"/>
                                  </p:stCondLst>
                                  <p:childTnLst>
                                    <p:animMotion origin="layout" path="M 8.33333E-7 0.03935 L 0.00017 0.00093 " pathEditMode="relative" rAng="0" ptsTypes="AA">
                                      <p:cBhvr>
                                        <p:cTn id="494" dur="2000" fill="hold"/>
                                        <p:tgtEl>
                                          <p:spTgt spid="209083"/>
                                        </p:tgtEl>
                                        <p:attrNameLst>
                                          <p:attrName>ppt_x</p:attrName>
                                          <p:attrName>ppt_y</p:attrName>
                                        </p:attrNameLst>
                                      </p:cBhvr>
                                      <p:rCtr x="0" y="-19"/>
                                    </p:animMotion>
                                  </p:childTnLst>
                                </p:cTn>
                              </p:par>
                              <p:par>
                                <p:cTn id="495" presetID="42" presetClass="path" presetSubtype="0" accel="50000" decel="50000" fill="hold" nodeType="withEffect">
                                  <p:stCondLst>
                                    <p:cond delay="5800"/>
                                  </p:stCondLst>
                                  <p:childTnLst>
                                    <p:animMotion origin="layout" path="M 5.55556E-7 -0.01412 L 5.55556E-7 0.0044 " pathEditMode="relative" rAng="0" ptsTypes="AA">
                                      <p:cBhvr>
                                        <p:cTn id="496" dur="2000" fill="hold"/>
                                        <p:tgtEl>
                                          <p:spTgt spid="209085"/>
                                        </p:tgtEl>
                                        <p:attrNameLst>
                                          <p:attrName>ppt_x</p:attrName>
                                          <p:attrName>ppt_y</p:attrName>
                                        </p:attrNameLst>
                                      </p:cBhvr>
                                      <p:rCtr x="0" y="9"/>
                                    </p:animMotion>
                                  </p:childTnLst>
                                </p:cTn>
                              </p:par>
                              <p:par>
                                <p:cTn id="497" presetID="42" presetClass="path" presetSubtype="0" accel="50000" decel="50000" fill="hold" nodeType="withEffect">
                                  <p:stCondLst>
                                    <p:cond delay="5900"/>
                                  </p:stCondLst>
                                  <p:childTnLst>
                                    <p:animMotion origin="layout" path="M 0.00105 -0.04098 L 0.00053 4.44444E-6 " pathEditMode="relative" rAng="0" ptsTypes="AA">
                                      <p:cBhvr>
                                        <p:cTn id="498" dur="2000" fill="hold"/>
                                        <p:tgtEl>
                                          <p:spTgt spid="209086"/>
                                        </p:tgtEl>
                                        <p:attrNameLst>
                                          <p:attrName>ppt_x</p:attrName>
                                          <p:attrName>ppt_y</p:attrName>
                                        </p:attrNameLst>
                                      </p:cBhvr>
                                      <p:rCtr x="0" y="20"/>
                                    </p:animMotion>
                                  </p:childTnLst>
                                </p:cTn>
                              </p:par>
                              <p:par>
                                <p:cTn id="499" presetID="64" presetClass="path" presetSubtype="0" accel="50000" decel="50000" fill="hold" nodeType="withEffect">
                                  <p:stCondLst>
                                    <p:cond delay="6200"/>
                                  </p:stCondLst>
                                  <p:childTnLst>
                                    <p:animMotion origin="layout" path="M 2.22222E-6 0.02569 L 2.22222E-6 7.40741E-7 " pathEditMode="relative" rAng="0" ptsTypes="AA">
                                      <p:cBhvr>
                                        <p:cTn id="500" dur="2000" fill="hold"/>
                                        <p:tgtEl>
                                          <p:spTgt spid="209087"/>
                                        </p:tgtEl>
                                        <p:attrNameLst>
                                          <p:attrName>ppt_x</p:attrName>
                                          <p:attrName>ppt_y</p:attrName>
                                        </p:attrNameLst>
                                      </p:cBhvr>
                                      <p:rCtr x="0" y="-13"/>
                                    </p:animMotion>
                                  </p:childTnLst>
                                </p:cTn>
                              </p:par>
                              <p:par>
                                <p:cTn id="501" presetID="1" presetClass="exit" presetSubtype="0" fill="hold" grpId="1" nodeType="withEffect">
                                  <p:stCondLst>
                                    <p:cond delay="0"/>
                                  </p:stCondLst>
                                  <p:childTnLst>
                                    <p:set>
                                      <p:cBhvr>
                                        <p:cTn id="502" dur="1" fill="hold">
                                          <p:stCondLst>
                                            <p:cond delay="0"/>
                                          </p:stCondLst>
                                        </p:cTn>
                                        <p:tgtEl>
                                          <p:spTgt spid="414"/>
                                        </p:tgtEl>
                                        <p:attrNameLst>
                                          <p:attrName>style.visibility</p:attrName>
                                        </p:attrNameLst>
                                      </p:cBhvr>
                                      <p:to>
                                        <p:strVal val="hidden"/>
                                      </p:to>
                                    </p:set>
                                  </p:childTnLst>
                                </p:cTn>
                              </p:par>
                              <p:par>
                                <p:cTn id="503" presetID="1" presetClass="exit" presetSubtype="0" fill="hold" grpId="1" nodeType="withEffect">
                                  <p:stCondLst>
                                    <p:cond delay="500"/>
                                  </p:stCondLst>
                                  <p:childTnLst>
                                    <p:set>
                                      <p:cBhvr>
                                        <p:cTn id="504" dur="1" fill="hold">
                                          <p:stCondLst>
                                            <p:cond delay="0"/>
                                          </p:stCondLst>
                                        </p:cTn>
                                        <p:tgtEl>
                                          <p:spTgt spid="415"/>
                                        </p:tgtEl>
                                        <p:attrNameLst>
                                          <p:attrName>style.visibility</p:attrName>
                                        </p:attrNameLst>
                                      </p:cBhvr>
                                      <p:to>
                                        <p:strVal val="hidden"/>
                                      </p:to>
                                    </p:set>
                                  </p:childTnLst>
                                </p:cTn>
                              </p:par>
                              <p:par>
                                <p:cTn id="505" presetID="1" presetClass="exit" presetSubtype="0" fill="hold" grpId="1" nodeType="withEffect">
                                  <p:stCondLst>
                                    <p:cond delay="1300"/>
                                  </p:stCondLst>
                                  <p:childTnLst>
                                    <p:set>
                                      <p:cBhvr>
                                        <p:cTn id="506" dur="1" fill="hold">
                                          <p:stCondLst>
                                            <p:cond delay="0"/>
                                          </p:stCondLst>
                                        </p:cTn>
                                        <p:tgtEl>
                                          <p:spTgt spid="416"/>
                                        </p:tgtEl>
                                        <p:attrNameLst>
                                          <p:attrName>style.visibility</p:attrName>
                                        </p:attrNameLst>
                                      </p:cBhvr>
                                      <p:to>
                                        <p:strVal val="hidden"/>
                                      </p:to>
                                    </p:set>
                                  </p:childTnLst>
                                </p:cTn>
                              </p:par>
                              <p:par>
                                <p:cTn id="507" presetID="1" presetClass="exit" presetSubtype="0" fill="hold" grpId="1" nodeType="withEffect">
                                  <p:stCondLst>
                                    <p:cond delay="2200"/>
                                  </p:stCondLst>
                                  <p:childTnLst>
                                    <p:set>
                                      <p:cBhvr>
                                        <p:cTn id="508" dur="1" fill="hold">
                                          <p:stCondLst>
                                            <p:cond delay="0"/>
                                          </p:stCondLst>
                                        </p:cTn>
                                        <p:tgtEl>
                                          <p:spTgt spid="417"/>
                                        </p:tgtEl>
                                        <p:attrNameLst>
                                          <p:attrName>style.visibility</p:attrName>
                                        </p:attrNameLst>
                                      </p:cBhvr>
                                      <p:to>
                                        <p:strVal val="hidden"/>
                                      </p:to>
                                    </p:set>
                                  </p:childTnLst>
                                </p:cTn>
                              </p:par>
                              <p:par>
                                <p:cTn id="509" presetID="1" presetClass="exit" presetSubtype="0" fill="hold" grpId="1" nodeType="withEffect">
                                  <p:stCondLst>
                                    <p:cond delay="3000"/>
                                  </p:stCondLst>
                                  <p:childTnLst>
                                    <p:set>
                                      <p:cBhvr>
                                        <p:cTn id="510" dur="1" fill="hold">
                                          <p:stCondLst>
                                            <p:cond delay="0"/>
                                          </p:stCondLst>
                                        </p:cTn>
                                        <p:tgtEl>
                                          <p:spTgt spid="418"/>
                                        </p:tgtEl>
                                        <p:attrNameLst>
                                          <p:attrName>style.visibility</p:attrName>
                                        </p:attrNameLst>
                                      </p:cBhvr>
                                      <p:to>
                                        <p:strVal val="hidden"/>
                                      </p:to>
                                    </p:set>
                                  </p:childTnLst>
                                </p:cTn>
                              </p:par>
                              <p:par>
                                <p:cTn id="511" presetID="1" presetClass="exit" presetSubtype="0" fill="hold" grpId="1" nodeType="withEffect">
                                  <p:stCondLst>
                                    <p:cond delay="3800"/>
                                  </p:stCondLst>
                                  <p:childTnLst>
                                    <p:set>
                                      <p:cBhvr>
                                        <p:cTn id="512" dur="1" fill="hold">
                                          <p:stCondLst>
                                            <p:cond delay="0"/>
                                          </p:stCondLst>
                                        </p:cTn>
                                        <p:tgtEl>
                                          <p:spTgt spid="419"/>
                                        </p:tgtEl>
                                        <p:attrNameLst>
                                          <p:attrName>style.visibility</p:attrName>
                                        </p:attrNameLst>
                                      </p:cBhvr>
                                      <p:to>
                                        <p:strVal val="hidden"/>
                                      </p:to>
                                    </p:set>
                                  </p:childTnLst>
                                </p:cTn>
                              </p:par>
                              <p:par>
                                <p:cTn id="513" presetID="1" presetClass="exit" presetSubtype="0" fill="hold" grpId="1" nodeType="withEffect">
                                  <p:stCondLst>
                                    <p:cond delay="4600"/>
                                  </p:stCondLst>
                                  <p:childTnLst>
                                    <p:set>
                                      <p:cBhvr>
                                        <p:cTn id="514" dur="1" fill="hold">
                                          <p:stCondLst>
                                            <p:cond delay="0"/>
                                          </p:stCondLst>
                                        </p:cTn>
                                        <p:tgtEl>
                                          <p:spTgt spid="420"/>
                                        </p:tgtEl>
                                        <p:attrNameLst>
                                          <p:attrName>style.visibility</p:attrName>
                                        </p:attrNameLst>
                                      </p:cBhvr>
                                      <p:to>
                                        <p:strVal val="hidden"/>
                                      </p:to>
                                    </p:set>
                                  </p:childTnLst>
                                </p:cTn>
                              </p:par>
                              <p:par>
                                <p:cTn id="515" presetID="42" presetClass="path" presetSubtype="0" accel="50000" decel="50000" fill="hold" grpId="0" nodeType="withEffect">
                                  <p:stCondLst>
                                    <p:cond delay="0"/>
                                  </p:stCondLst>
                                  <p:childTnLst>
                                    <p:animMotion origin="layout" path="M -0.00017 -0.04352 L -0.00017 0.00092 " pathEditMode="relative" rAng="0" ptsTypes="AA">
                                      <p:cBhvr>
                                        <p:cTn id="516" dur="2000" spd="-100000" fill="hold"/>
                                        <p:tgtEl>
                                          <p:spTgt spid="384"/>
                                        </p:tgtEl>
                                        <p:attrNameLst>
                                          <p:attrName>ppt_x</p:attrName>
                                          <p:attrName>ppt_y</p:attrName>
                                        </p:attrNameLst>
                                      </p:cBhvr>
                                      <p:rCtr x="0" y="2222"/>
                                    </p:animMotion>
                                  </p:childTnLst>
                                </p:cTn>
                              </p:par>
                              <p:par>
                                <p:cTn id="517" presetID="42" presetClass="path" presetSubtype="0" accel="50000" decel="50000" fill="hold" grpId="0" nodeType="withEffect">
                                  <p:stCondLst>
                                    <p:cond delay="200"/>
                                  </p:stCondLst>
                                  <p:childTnLst>
                                    <p:animMotion origin="layout" path="M 3.05556E-6 -0.03333 L 3.05556E-6 -2.59259E-6 " pathEditMode="relative" rAng="0" ptsTypes="AA">
                                      <p:cBhvr>
                                        <p:cTn id="518" dur="2000" spd="-100000" fill="hold"/>
                                        <p:tgtEl>
                                          <p:spTgt spid="385"/>
                                        </p:tgtEl>
                                        <p:attrNameLst>
                                          <p:attrName>ppt_x</p:attrName>
                                          <p:attrName>ppt_y</p:attrName>
                                        </p:attrNameLst>
                                      </p:cBhvr>
                                      <p:rCtr x="0" y="1667"/>
                                    </p:animMotion>
                                  </p:childTnLst>
                                </p:cTn>
                              </p:par>
                              <p:par>
                                <p:cTn id="519" presetID="64" presetClass="path" presetSubtype="0" fill="hold" grpId="0" nodeType="withEffect">
                                  <p:stCondLst>
                                    <p:cond delay="600"/>
                                  </p:stCondLst>
                                  <p:childTnLst>
                                    <p:animMotion origin="layout" path="M -3.05556E-6 0.02847 L -3.05556E-6 0.00417 " pathEditMode="relative" rAng="0" ptsTypes="AA">
                                      <p:cBhvr>
                                        <p:cTn id="520" dur="2000" spd="-100000" fill="hold"/>
                                        <p:tgtEl>
                                          <p:spTgt spid="393"/>
                                        </p:tgtEl>
                                        <p:attrNameLst>
                                          <p:attrName>ppt_x</p:attrName>
                                          <p:attrName>ppt_y</p:attrName>
                                        </p:attrNameLst>
                                      </p:cBhvr>
                                      <p:rCtr x="0" y="-1227"/>
                                    </p:animMotion>
                                  </p:childTnLst>
                                </p:cTn>
                              </p:par>
                              <p:par>
                                <p:cTn id="521" presetID="42" presetClass="path" presetSubtype="0" accel="50000" decel="50000" fill="hold" grpId="0" nodeType="withEffect">
                                  <p:stCondLst>
                                    <p:cond delay="600"/>
                                  </p:stCondLst>
                                  <p:childTnLst>
                                    <p:animMotion origin="layout" path="M 2.77778E-6 -0.04445 L 2.77778E-6 3.7037E-6 " pathEditMode="relative" rAng="0" ptsTypes="AA">
                                      <p:cBhvr>
                                        <p:cTn id="522" dur="2000" spd="-100000" fill="hold"/>
                                        <p:tgtEl>
                                          <p:spTgt spid="408"/>
                                        </p:tgtEl>
                                        <p:attrNameLst>
                                          <p:attrName>ppt_x</p:attrName>
                                          <p:attrName>ppt_y</p:attrName>
                                        </p:attrNameLst>
                                      </p:cBhvr>
                                      <p:rCtr x="0" y="2222"/>
                                    </p:animMotion>
                                  </p:childTnLst>
                                </p:cTn>
                              </p:par>
                              <p:par>
                                <p:cTn id="523" presetID="64" presetClass="path" presetSubtype="0" fill="hold" grpId="0" nodeType="withEffect">
                                  <p:stCondLst>
                                    <p:cond delay="800"/>
                                  </p:stCondLst>
                                  <p:childTnLst>
                                    <p:animMotion origin="layout" path="M -2.22222E-6 0.01852 L -2.22222E-6 0.0044 " pathEditMode="relative" rAng="0" ptsTypes="AA">
                                      <p:cBhvr>
                                        <p:cTn id="524" dur="2000" spd="-100000" fill="hold"/>
                                        <p:tgtEl>
                                          <p:spTgt spid="395"/>
                                        </p:tgtEl>
                                        <p:attrNameLst>
                                          <p:attrName>ppt_x</p:attrName>
                                          <p:attrName>ppt_y</p:attrName>
                                        </p:attrNameLst>
                                      </p:cBhvr>
                                      <p:rCtr x="0" y="-718"/>
                                    </p:animMotion>
                                  </p:childTnLst>
                                </p:cTn>
                              </p:par>
                              <p:par>
                                <p:cTn id="525" presetID="42" presetClass="path" presetSubtype="0" accel="50000" decel="50000" fill="hold" grpId="0" nodeType="withEffect">
                                  <p:stCondLst>
                                    <p:cond delay="1400"/>
                                  </p:stCondLst>
                                  <p:childTnLst>
                                    <p:animMotion origin="layout" path="M -8.33333E-7 -0.03334 L -8.33333E-7 3.7037E-6 " pathEditMode="relative" rAng="0" ptsTypes="AA">
                                      <p:cBhvr>
                                        <p:cTn id="526" dur="2000" spd="-100000" fill="hold"/>
                                        <p:tgtEl>
                                          <p:spTgt spid="399"/>
                                        </p:tgtEl>
                                        <p:attrNameLst>
                                          <p:attrName>ppt_x</p:attrName>
                                          <p:attrName>ppt_y</p:attrName>
                                        </p:attrNameLst>
                                      </p:cBhvr>
                                      <p:rCtr x="0" y="1667"/>
                                    </p:animMotion>
                                  </p:childTnLst>
                                </p:cTn>
                              </p:par>
                              <p:par>
                                <p:cTn id="527" presetID="64" presetClass="path" presetSubtype="0" fill="hold" grpId="0" nodeType="withEffect">
                                  <p:stCondLst>
                                    <p:cond delay="1600"/>
                                  </p:stCondLst>
                                  <p:childTnLst>
                                    <p:animMotion origin="layout" path="M -1.11111E-6 0.03542 L -1.11111E-6 0.00324 " pathEditMode="relative" rAng="0" ptsTypes="AA">
                                      <p:cBhvr>
                                        <p:cTn id="528" dur="2000" spd="-100000" fill="hold"/>
                                        <p:tgtEl>
                                          <p:spTgt spid="400"/>
                                        </p:tgtEl>
                                        <p:attrNameLst>
                                          <p:attrName>ppt_x</p:attrName>
                                          <p:attrName>ppt_y</p:attrName>
                                        </p:attrNameLst>
                                      </p:cBhvr>
                                      <p:rCtr x="0" y="-1620"/>
                                    </p:animMotion>
                                  </p:childTnLst>
                                </p:cTn>
                              </p:par>
                              <p:par>
                                <p:cTn id="529" presetID="64" presetClass="path" presetSubtype="0" fill="hold" grpId="0" nodeType="withEffect">
                                  <p:stCondLst>
                                    <p:cond delay="1800"/>
                                  </p:stCondLst>
                                  <p:childTnLst>
                                    <p:animMotion origin="layout" path="M -4.16667E-6 0.01852 L -4.16667E-6 0.0044 " pathEditMode="relative" rAng="0" ptsTypes="AA">
                                      <p:cBhvr>
                                        <p:cTn id="530" dur="2000" spd="-100000" fill="hold"/>
                                        <p:tgtEl>
                                          <p:spTgt spid="402"/>
                                        </p:tgtEl>
                                        <p:attrNameLst>
                                          <p:attrName>ppt_x</p:attrName>
                                          <p:attrName>ppt_y</p:attrName>
                                        </p:attrNameLst>
                                      </p:cBhvr>
                                      <p:rCtr x="0" y="-718"/>
                                    </p:animMotion>
                                  </p:childTnLst>
                                </p:cTn>
                              </p:par>
                              <p:par>
                                <p:cTn id="531" presetID="42" presetClass="path" presetSubtype="0" accel="50000" decel="50000" fill="hold" grpId="0" nodeType="withEffect">
                                  <p:stCondLst>
                                    <p:cond delay="2400"/>
                                  </p:stCondLst>
                                  <p:childTnLst>
                                    <p:animMotion origin="layout" path="M -0.00018 -0.04352 L -0.00018 0.00092 " pathEditMode="relative" rAng="0" ptsTypes="AA">
                                      <p:cBhvr>
                                        <p:cTn id="532" dur="2000" spd="-100000" fill="hold"/>
                                        <p:tgtEl>
                                          <p:spTgt spid="404"/>
                                        </p:tgtEl>
                                        <p:attrNameLst>
                                          <p:attrName>ppt_x</p:attrName>
                                          <p:attrName>ppt_y</p:attrName>
                                        </p:attrNameLst>
                                      </p:cBhvr>
                                      <p:rCtr x="0" y="2222"/>
                                    </p:animMotion>
                                  </p:childTnLst>
                                </p:cTn>
                              </p:par>
                              <p:par>
                                <p:cTn id="533" presetID="64" presetClass="path" presetSubtype="0" fill="hold" grpId="0" nodeType="withEffect">
                                  <p:stCondLst>
                                    <p:cond delay="3100"/>
                                  </p:stCondLst>
                                  <p:childTnLst>
                                    <p:animMotion origin="layout" path="M 1.11111E-6 0.01412 L 1.11111E-6 4.07407E-6 " pathEditMode="relative" rAng="0" ptsTypes="AA">
                                      <p:cBhvr>
                                        <p:cTn id="534" dur="2000" spd="-100000" fill="hold"/>
                                        <p:tgtEl>
                                          <p:spTgt spid="409"/>
                                        </p:tgtEl>
                                        <p:attrNameLst>
                                          <p:attrName>ppt_x</p:attrName>
                                          <p:attrName>ppt_y</p:attrName>
                                        </p:attrNameLst>
                                      </p:cBhvr>
                                      <p:rCtr x="0" y="-718"/>
                                    </p:animMotion>
                                  </p:childTnLst>
                                </p:cTn>
                              </p:par>
                              <p:par>
                                <p:cTn id="535" presetID="64" presetClass="path" presetSubtype="0" accel="50000" decel="50000" fill="hold" nodeType="withEffect">
                                  <p:stCondLst>
                                    <p:cond delay="3000"/>
                                  </p:stCondLst>
                                  <p:childTnLst>
                                    <p:animMotion origin="layout" path="M -8.33333E-7 4.81481E-6 L -0.00017 -0.04352 " pathEditMode="relative" rAng="0" ptsTypes="AA">
                                      <p:cBhvr>
                                        <p:cTn id="536" dur="2000" spd="-100000" fill="hold"/>
                                        <p:tgtEl>
                                          <p:spTgt spid="384"/>
                                        </p:tgtEl>
                                        <p:attrNameLst>
                                          <p:attrName>ppt_x</p:attrName>
                                          <p:attrName>ppt_y</p:attrName>
                                        </p:attrNameLst>
                                      </p:cBhvr>
                                      <p:rCtr x="-17" y="-2176"/>
                                    </p:animMotion>
                                  </p:childTnLst>
                                </p:cTn>
                              </p:par>
                              <p:par>
                                <p:cTn id="537" presetID="64" presetClass="path" presetSubtype="0" accel="50000" decel="50000" fill="hold" nodeType="withEffect">
                                  <p:stCondLst>
                                    <p:cond delay="3200"/>
                                  </p:stCondLst>
                                  <p:childTnLst>
                                    <p:animMotion origin="layout" path="M -3.33333E-6 -3.7037E-7 L -3.33333E-6 -0.03333 " pathEditMode="relative" rAng="0" ptsTypes="AA">
                                      <p:cBhvr>
                                        <p:cTn id="538" dur="2000" spd="-100000" fill="hold"/>
                                        <p:tgtEl>
                                          <p:spTgt spid="385"/>
                                        </p:tgtEl>
                                        <p:attrNameLst>
                                          <p:attrName>ppt_x</p:attrName>
                                          <p:attrName>ppt_y</p:attrName>
                                        </p:attrNameLst>
                                      </p:cBhvr>
                                      <p:rCtr x="0" y="-1667"/>
                                    </p:animMotion>
                                  </p:childTnLst>
                                </p:cTn>
                              </p:par>
                              <p:par>
                                <p:cTn id="539" presetID="64" presetClass="path" presetSubtype="0" accel="50000" decel="50000" fill="hold" nodeType="withEffect">
                                  <p:stCondLst>
                                    <p:cond delay="3400"/>
                                  </p:stCondLst>
                                  <p:childTnLst>
                                    <p:animMotion origin="layout" path="M 2.77778E-6 -2.96296E-6 L -0.00018 -0.04352 " pathEditMode="relative" rAng="0" ptsTypes="AA">
                                      <p:cBhvr>
                                        <p:cTn id="540" dur="2000" spd="-100000" fill="hold"/>
                                        <p:tgtEl>
                                          <p:spTgt spid="408"/>
                                        </p:tgtEl>
                                        <p:attrNameLst>
                                          <p:attrName>ppt_x</p:attrName>
                                          <p:attrName>ppt_y</p:attrName>
                                        </p:attrNameLst>
                                      </p:cBhvr>
                                      <p:rCtr x="-17" y="-2176"/>
                                    </p:animMotion>
                                  </p:childTnLst>
                                </p:cTn>
                              </p:par>
                              <p:par>
                                <p:cTn id="541" presetID="42" presetClass="path" presetSubtype="0" accel="50000" decel="50000" fill="hold" nodeType="withEffect">
                                  <p:stCondLst>
                                    <p:cond delay="3600"/>
                                  </p:stCondLst>
                                  <p:childTnLst>
                                    <p:animMotion origin="layout" path="M -1.38889E-6 -1.48148E-6 L -1.38889E-6 0.02847 " pathEditMode="relative" rAng="0" ptsTypes="AA">
                                      <p:cBhvr>
                                        <p:cTn id="542" dur="2000" spd="-100000" fill="hold"/>
                                        <p:tgtEl>
                                          <p:spTgt spid="393"/>
                                        </p:tgtEl>
                                        <p:attrNameLst>
                                          <p:attrName>ppt_x</p:attrName>
                                          <p:attrName>ppt_y</p:attrName>
                                        </p:attrNameLst>
                                      </p:cBhvr>
                                      <p:rCtr x="0" y="1412"/>
                                    </p:animMotion>
                                  </p:childTnLst>
                                </p:cTn>
                              </p:par>
                              <p:par>
                                <p:cTn id="543" presetID="42" presetClass="path" presetSubtype="0" accel="50000" decel="50000" fill="hold" nodeType="withEffect">
                                  <p:stCondLst>
                                    <p:cond delay="3800"/>
                                  </p:stCondLst>
                                  <p:childTnLst>
                                    <p:animMotion origin="layout" path="M 3.05556E-6 7.40741E-7 L 3.05556E-6 0.01852 " pathEditMode="relative" rAng="0" ptsTypes="AA">
                                      <p:cBhvr>
                                        <p:cTn id="544" dur="2000" spd="-100000" fill="hold"/>
                                        <p:tgtEl>
                                          <p:spTgt spid="395"/>
                                        </p:tgtEl>
                                        <p:attrNameLst>
                                          <p:attrName>ppt_x</p:attrName>
                                          <p:attrName>ppt_y</p:attrName>
                                        </p:attrNameLst>
                                      </p:cBhvr>
                                      <p:rCtr x="0" y="926"/>
                                    </p:animMotion>
                                  </p:childTnLst>
                                </p:cTn>
                              </p:par>
                              <p:par>
                                <p:cTn id="545" presetID="64" presetClass="path" presetSubtype="0" accel="50000" decel="50000" fill="hold" nodeType="withEffect">
                                  <p:stCondLst>
                                    <p:cond delay="4400"/>
                                  </p:stCondLst>
                                  <p:childTnLst>
                                    <p:animMotion origin="layout" path="M 2.22222E-6 3.7037E-7 L 2.22222E-6 -0.03333 " pathEditMode="relative" rAng="0" ptsTypes="AA">
                                      <p:cBhvr>
                                        <p:cTn id="546" dur="2000" spd="-100000" fill="hold"/>
                                        <p:tgtEl>
                                          <p:spTgt spid="399"/>
                                        </p:tgtEl>
                                        <p:attrNameLst>
                                          <p:attrName>ppt_x</p:attrName>
                                          <p:attrName>ppt_y</p:attrName>
                                        </p:attrNameLst>
                                      </p:cBhvr>
                                      <p:rCtr x="0" y="-1667"/>
                                    </p:animMotion>
                                  </p:childTnLst>
                                </p:cTn>
                              </p:par>
                              <p:par>
                                <p:cTn id="547" presetID="42" presetClass="path" presetSubtype="0" accel="50000" decel="50000" fill="hold" nodeType="withEffect">
                                  <p:stCondLst>
                                    <p:cond delay="4600"/>
                                  </p:stCondLst>
                                  <p:childTnLst>
                                    <p:animMotion origin="layout" path="M 2.5E-6 -7.40741E-7 L 2.5E-6 0.03542 " pathEditMode="relative" rAng="0" ptsTypes="AA">
                                      <p:cBhvr>
                                        <p:cTn id="548" dur="2000" spd="-100000" fill="hold"/>
                                        <p:tgtEl>
                                          <p:spTgt spid="400"/>
                                        </p:tgtEl>
                                        <p:attrNameLst>
                                          <p:attrName>ppt_x</p:attrName>
                                          <p:attrName>ppt_y</p:attrName>
                                        </p:attrNameLst>
                                      </p:cBhvr>
                                      <p:rCtr x="0" y="1759"/>
                                    </p:animMotion>
                                  </p:childTnLst>
                                </p:cTn>
                              </p:par>
                              <p:par>
                                <p:cTn id="549" presetID="42" presetClass="path" presetSubtype="0" accel="50000" decel="50000" fill="hold" nodeType="withEffect">
                                  <p:stCondLst>
                                    <p:cond delay="4800"/>
                                  </p:stCondLst>
                                  <p:childTnLst>
                                    <p:animMotion origin="layout" path="M 3.05556E-6 1.48148E-6 L 3.05556E-6 0.01852 " pathEditMode="relative" rAng="0" ptsTypes="AA">
                                      <p:cBhvr>
                                        <p:cTn id="550" dur="2000" spd="-100000" fill="hold"/>
                                        <p:tgtEl>
                                          <p:spTgt spid="402"/>
                                        </p:tgtEl>
                                        <p:attrNameLst>
                                          <p:attrName>ppt_x</p:attrName>
                                          <p:attrName>ppt_y</p:attrName>
                                        </p:attrNameLst>
                                      </p:cBhvr>
                                      <p:rCtr x="0" y="926"/>
                                    </p:animMotion>
                                  </p:childTnLst>
                                </p:cTn>
                              </p:par>
                              <p:par>
                                <p:cTn id="551" presetID="64" presetClass="path" presetSubtype="0" accel="50000" decel="50000" fill="hold" nodeType="withEffect">
                                  <p:stCondLst>
                                    <p:cond delay="5200"/>
                                  </p:stCondLst>
                                  <p:childTnLst>
                                    <p:animMotion origin="layout" path="M 4.44444E-6 1.85185E-6 L -0.00018 -0.04352 " pathEditMode="relative" rAng="0" ptsTypes="AA">
                                      <p:cBhvr>
                                        <p:cTn id="552" dur="2000" spd="-100000" fill="hold"/>
                                        <p:tgtEl>
                                          <p:spTgt spid="404"/>
                                        </p:tgtEl>
                                        <p:attrNameLst>
                                          <p:attrName>ppt_x</p:attrName>
                                          <p:attrName>ppt_y</p:attrName>
                                        </p:attrNameLst>
                                      </p:cBhvr>
                                      <p:rCtr x="-17" y="-2176"/>
                                    </p:animMotion>
                                  </p:childTnLst>
                                </p:cTn>
                              </p:par>
                              <p:par>
                                <p:cTn id="553" presetID="42" presetClass="path" presetSubtype="0" accel="50000" decel="50000" fill="hold" nodeType="withEffect">
                                  <p:stCondLst>
                                    <p:cond delay="5800"/>
                                  </p:stCondLst>
                                  <p:childTnLst>
                                    <p:animMotion origin="layout" path="M -2.5E-6 2.59259E-6 L -2.5E-6 0.01852 " pathEditMode="relative" rAng="0" ptsTypes="AA">
                                      <p:cBhvr>
                                        <p:cTn id="554" dur="2000" spd="-100000" fill="hold"/>
                                        <p:tgtEl>
                                          <p:spTgt spid="409"/>
                                        </p:tgtEl>
                                        <p:attrNameLst>
                                          <p:attrName>ppt_x</p:attrName>
                                          <p:attrName>ppt_y</p:attrName>
                                        </p:attrNameLst>
                                      </p:cBhvr>
                                      <p:rCtr x="0" y="926"/>
                                    </p:animMotion>
                                  </p:childTnLst>
                                </p:cTn>
                              </p:par>
                              <p:par>
                                <p:cTn id="555" presetID="22" presetClass="entr" presetSubtype="8" fill="hold" grpId="0" nodeType="withEffect">
                                  <p:stCondLst>
                                    <p:cond delay="5000"/>
                                  </p:stCondLst>
                                  <p:childTnLst>
                                    <p:set>
                                      <p:cBhvr>
                                        <p:cTn id="556" dur="1" fill="hold">
                                          <p:stCondLst>
                                            <p:cond delay="0"/>
                                          </p:stCondLst>
                                        </p:cTn>
                                        <p:tgtEl>
                                          <p:spTgt spid="422"/>
                                        </p:tgtEl>
                                        <p:attrNameLst>
                                          <p:attrName>style.visibility</p:attrName>
                                        </p:attrNameLst>
                                      </p:cBhvr>
                                      <p:to>
                                        <p:strVal val="visible"/>
                                      </p:to>
                                    </p:set>
                                    <p:animEffect transition="in" filter="wipe(left)">
                                      <p:cBhvr>
                                        <p:cTn id="557" dur="10000"/>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110" grpId="0" animBg="1"/>
      <p:bldP spid="421" grpId="0" animBg="1"/>
      <p:bldP spid="209111" grpId="0" animBg="1"/>
      <p:bldP spid="208915" grpId="0" animBg="1"/>
      <p:bldP spid="208915" grpId="1" animBg="1"/>
      <p:bldP spid="208920" grpId="0" animBg="1"/>
      <p:bldP spid="208920" grpId="1" animBg="1"/>
      <p:bldP spid="209013" grpId="0" animBg="1"/>
      <p:bldP spid="209013" grpId="1" animBg="1"/>
      <p:bldP spid="209014" grpId="0" animBg="1"/>
      <p:bldP spid="209014" grpId="1" animBg="1"/>
      <p:bldP spid="209015" grpId="0" animBg="1"/>
      <p:bldP spid="209015" grpId="1" animBg="1"/>
      <p:bldP spid="209016" grpId="0" animBg="1"/>
      <p:bldP spid="209016" grpId="1" animBg="1"/>
      <p:bldP spid="209017" grpId="0" animBg="1"/>
      <p:bldP spid="209017" grpId="1" animBg="1"/>
      <p:bldP spid="209018" grpId="0" animBg="1"/>
      <p:bldP spid="209018" grpId="1" animBg="1"/>
      <p:bldP spid="209019" grpId="0" animBg="1"/>
      <p:bldP spid="209019" grpId="1" animBg="1"/>
      <p:bldP spid="209020" grpId="0" animBg="1"/>
      <p:bldP spid="209020" grpId="1" animBg="1"/>
      <p:bldP spid="209021" grpId="0" animBg="1"/>
      <p:bldP spid="209021" grpId="1" animBg="1"/>
      <p:bldP spid="209022" grpId="0" animBg="1"/>
      <p:bldP spid="209022" grpId="1" animBg="1"/>
      <p:bldP spid="209023" grpId="0" animBg="1"/>
      <p:bldP spid="209023" grpId="1" animBg="1"/>
      <p:bldP spid="209024" grpId="0" animBg="1"/>
      <p:bldP spid="209024" grpId="1" animBg="1"/>
      <p:bldP spid="209025" grpId="0" animBg="1"/>
      <p:bldP spid="209025" grpId="1" animBg="1"/>
      <p:bldP spid="209026" grpId="0" animBg="1"/>
      <p:bldP spid="209026" grpId="1" animBg="1"/>
      <p:bldP spid="209027" grpId="0" animBg="1"/>
      <p:bldP spid="209027" grpId="1" animBg="1"/>
      <p:bldP spid="209028" grpId="0" animBg="1"/>
      <p:bldP spid="209028" grpId="1" animBg="1"/>
      <p:bldP spid="209029" grpId="0" animBg="1"/>
      <p:bldP spid="209029" grpId="1" animBg="1"/>
      <p:bldP spid="209030" grpId="0" animBg="1"/>
      <p:bldP spid="209030" grpId="1" animBg="1"/>
      <p:bldP spid="209031" grpId="0" animBg="1"/>
      <p:bldP spid="209031" grpId="1" animBg="1"/>
      <p:bldP spid="209032" grpId="0" animBg="1"/>
      <p:bldP spid="209032" grpId="1" animBg="1"/>
      <p:bldP spid="209033" grpId="0" animBg="1"/>
      <p:bldP spid="209033" grpId="1" animBg="1"/>
      <p:bldP spid="209034" grpId="0" animBg="1"/>
      <p:bldP spid="209034" grpId="1" animBg="1"/>
      <p:bldP spid="209044" grpId="0" animBg="1"/>
      <p:bldP spid="209045" grpId="0" animBg="1"/>
      <p:bldP spid="209048" grpId="0" animBg="1"/>
      <p:bldP spid="209049" grpId="0" animBg="1"/>
      <p:bldP spid="209050" grpId="0" animBg="1"/>
      <p:bldP spid="209051" grpId="0" animBg="1"/>
      <p:bldP spid="209053" grpId="0" animBg="1"/>
      <p:bldP spid="209054" grpId="0" animBg="1"/>
      <p:bldP spid="209055" grpId="0" animBg="1"/>
      <p:bldP spid="209056" grpId="0" animBg="1"/>
      <p:bldP spid="209058" grpId="0" animBg="1"/>
      <p:bldP spid="209059" grpId="0" animBg="1"/>
      <p:bldP spid="209060" grpId="0" animBg="1"/>
      <p:bldP spid="209061" grpId="0" animBg="1"/>
      <p:bldP spid="209066" grpId="0" animBg="1"/>
      <p:bldP spid="209069" grpId="0" animBg="1"/>
      <p:bldP spid="209070" grpId="0" animBg="1"/>
      <p:bldP spid="209071" grpId="0" animBg="1"/>
      <p:bldP spid="209072" grpId="0" animBg="1"/>
      <p:bldP spid="209073" grpId="0" animBg="1"/>
      <p:bldP spid="209074" grpId="0" animBg="1"/>
      <p:bldP spid="209075" grpId="0" animBg="1"/>
      <p:bldP spid="209076" grpId="0" animBg="1"/>
      <p:bldP spid="209077" grpId="0" animBg="1"/>
      <p:bldP spid="209078" grpId="0" animBg="1"/>
      <p:bldP spid="209079" grpId="0" animBg="1"/>
      <p:bldP spid="209080" grpId="0" animBg="1"/>
      <p:bldP spid="209081" grpId="0" animBg="1"/>
      <p:bldP spid="209082" grpId="0" animBg="1"/>
      <p:bldP spid="209083" grpId="0" animBg="1"/>
      <p:bldP spid="209084" grpId="0" animBg="1"/>
      <p:bldP spid="209085" grpId="0" animBg="1"/>
      <p:bldP spid="209086" grpId="0" animBg="1"/>
      <p:bldP spid="209087" grpId="0" animBg="1"/>
      <p:bldP spid="209089" grpId="0" animBg="1"/>
      <p:bldP spid="209092" grpId="0" animBg="1"/>
      <p:bldP spid="209092" grpId="1" animBg="1"/>
      <p:bldP spid="209093" grpId="0" animBg="1"/>
      <p:bldP spid="209093" grpId="1" animBg="1"/>
      <p:bldP spid="209094" grpId="0" animBg="1"/>
      <p:bldP spid="209094" grpId="1" animBg="1"/>
      <p:bldP spid="209095" grpId="0" animBg="1"/>
      <p:bldP spid="209095" grpId="1" animBg="1"/>
      <p:bldP spid="209096" grpId="0" animBg="1"/>
      <p:bldP spid="209096" grpId="1" animBg="1"/>
      <p:bldP spid="209097" grpId="0" animBg="1"/>
      <p:bldP spid="209097" grpId="1" animBg="1"/>
      <p:bldP spid="209105" grpId="0" animBg="1"/>
      <p:bldP spid="209105" grpId="1" animBg="1"/>
      <p:bldP spid="209112" grpId="0" animBg="1"/>
      <p:bldP spid="209112" grpId="1" animBg="1"/>
      <p:bldP spid="209113" grpId="0" animBg="1"/>
      <p:bldP spid="209113" grpId="1" animBg="1"/>
      <p:bldP spid="209114" grpId="0" animBg="1"/>
      <p:bldP spid="209114" grpId="1" animBg="1"/>
      <p:bldP spid="209115" grpId="0" animBg="1"/>
      <p:bldP spid="209115" grpId="1" animBg="1"/>
      <p:bldP spid="209116" grpId="0" animBg="1"/>
      <p:bldP spid="209116" grpId="1" animBg="1"/>
      <p:bldP spid="209117" grpId="0" animBg="1"/>
      <p:bldP spid="209117" grpId="1" animBg="1"/>
      <p:bldP spid="209118" grpId="0" animBg="1"/>
      <p:bldP spid="209118" grpId="1" animBg="1"/>
      <p:bldP spid="209119" grpId="0" animBg="1"/>
      <p:bldP spid="209119" grpId="1" animBg="1"/>
      <p:bldP spid="209120" grpId="0" animBg="1"/>
      <p:bldP spid="209120" grpId="1" animBg="1"/>
      <p:bldP spid="209121" grpId="0" animBg="1"/>
      <p:bldP spid="209121" grpId="1" animBg="1"/>
      <p:bldP spid="209122" grpId="0" animBg="1"/>
      <p:bldP spid="209122" grpId="1" animBg="1"/>
      <p:bldP spid="209123" grpId="0" animBg="1"/>
      <p:bldP spid="209123" grpId="1" animBg="1"/>
      <p:bldP spid="209124" grpId="0" animBg="1"/>
      <p:bldP spid="209124" grpId="1" animBg="1"/>
      <p:bldP spid="209125" grpId="0" animBg="1"/>
      <p:bldP spid="209125" grpId="1" animBg="1"/>
      <p:bldP spid="328" grpId="0" animBg="1"/>
      <p:bldP spid="328" grpId="1" animBg="1"/>
      <p:bldP spid="333" grpId="0" animBg="1"/>
      <p:bldP spid="333" grpId="1" animBg="1"/>
      <p:bldP spid="337" grpId="0" animBg="1"/>
      <p:bldP spid="337" grpId="1" animBg="1"/>
      <p:bldP spid="340" grpId="0" animBg="1"/>
      <p:bldP spid="340" grpId="1" animBg="1"/>
      <p:bldP spid="342" grpId="0" animBg="1"/>
      <p:bldP spid="342" grpId="1" animBg="1"/>
      <p:bldP spid="344" grpId="0" animBg="1"/>
      <p:bldP spid="344" grpId="1" animBg="1"/>
      <p:bldP spid="345" grpId="0" animBg="1"/>
      <p:bldP spid="345" grpId="1" animBg="1"/>
      <p:bldP spid="347" grpId="0" animBg="1"/>
      <p:bldP spid="347" grpId="1" animBg="1"/>
      <p:bldP spid="349" grpId="0" animBg="1"/>
      <p:bldP spid="349" grpId="1" animBg="1"/>
      <p:bldP spid="350" grpId="0" animBg="1"/>
      <p:bldP spid="350" grpId="1" animBg="1"/>
      <p:bldP spid="352" grpId="0" animBg="1"/>
      <p:bldP spid="352" grpId="1" animBg="1"/>
      <p:bldP spid="353" grpId="0" animBg="1"/>
      <p:bldP spid="353" grpId="1" animBg="1"/>
      <p:bldP spid="355" grpId="0" animBg="1"/>
      <p:bldP spid="355" grpId="1" animBg="1"/>
      <p:bldP spid="357" grpId="0" animBg="1"/>
      <p:bldP spid="357" grpId="1" animBg="1"/>
      <p:bldP spid="368" grpId="0" animBg="1"/>
      <p:bldP spid="369" grpId="0" animBg="1"/>
      <p:bldP spid="373" grpId="0" animBg="1"/>
      <p:bldP spid="374" grpId="0" animBg="1"/>
      <p:bldP spid="375" grpId="0" animBg="1"/>
      <p:bldP spid="379" grpId="0" animBg="1"/>
      <p:bldP spid="380" grpId="0" animBg="1"/>
      <p:bldP spid="382" grpId="0" animBg="1"/>
      <p:bldP spid="384" grpId="0" animBg="1"/>
      <p:bldP spid="385" grpId="0" animBg="1"/>
      <p:bldP spid="393" grpId="0" animBg="1"/>
      <p:bldP spid="395" grpId="0" animBg="1"/>
      <p:bldP spid="399" grpId="0" animBg="1"/>
      <p:bldP spid="400" grpId="0" animBg="1"/>
      <p:bldP spid="402" grpId="0" animBg="1"/>
      <p:bldP spid="404" grpId="0" animBg="1"/>
      <p:bldP spid="408" grpId="0" animBg="1"/>
      <p:bldP spid="409" grpId="0" animBg="1"/>
      <p:bldP spid="414" grpId="0" animBg="1"/>
      <p:bldP spid="414" grpId="1" animBg="1"/>
      <p:bldP spid="415" grpId="0" animBg="1"/>
      <p:bldP spid="415" grpId="1" animBg="1"/>
      <p:bldP spid="416" grpId="0" animBg="1"/>
      <p:bldP spid="416" grpId="1" animBg="1"/>
      <p:bldP spid="417" grpId="0" animBg="1"/>
      <p:bldP spid="417" grpId="1" animBg="1"/>
      <p:bldP spid="418" grpId="0" animBg="1"/>
      <p:bldP spid="418" grpId="1" animBg="1"/>
      <p:bldP spid="419" grpId="0" animBg="1"/>
      <p:bldP spid="419" grpId="1" animBg="1"/>
      <p:bldP spid="420" grpId="0" animBg="1"/>
      <p:bldP spid="420" grpId="1" animBg="1"/>
      <p:bldP spid="422" grpId="0" animBg="1"/>
      <p:bldP spid="422" grpId="1" animBg="1"/>
      <p:bldP spid="423" grpId="0" animBg="1"/>
      <p:bldP spid="423" grpId="1" animBg="1"/>
      <p:bldP spid="424" grpId="0" animBg="1"/>
      <p:bldP spid="424"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Precision </a:t>
            </a:r>
            <a:r>
              <a:rPr lang="en-US" dirty="0" smtClean="0"/>
              <a:t>Cavity BPM</a:t>
            </a:r>
            <a:endParaRPr lang="en-US" dirty="0"/>
          </a:p>
        </p:txBody>
      </p:sp>
      <p:sp>
        <p:nvSpPr>
          <p:cNvPr id="3" name="Content Placeholder 2"/>
          <p:cNvSpPr>
            <a:spLocks noGrp="1"/>
          </p:cNvSpPr>
          <p:nvPr>
            <p:ph sz="half" idx="1"/>
          </p:nvPr>
        </p:nvSpPr>
        <p:spPr/>
        <p:txBody>
          <a:bodyPr/>
          <a:lstStyle/>
          <a:p>
            <a:pPr marL="0" indent="0">
              <a:buNone/>
            </a:pPr>
            <a:r>
              <a:rPr lang="en-US" dirty="0" smtClean="0"/>
              <a:t> </a:t>
            </a:r>
            <a:endParaRPr lang="en-US" dirty="0"/>
          </a:p>
        </p:txBody>
      </p:sp>
      <p:sp>
        <p:nvSpPr>
          <p:cNvPr id="4" name="Content Placeholder 3"/>
          <p:cNvSpPr>
            <a:spLocks noGrp="1"/>
          </p:cNvSpPr>
          <p:nvPr>
            <p:ph sz="half" idx="2"/>
          </p:nvPr>
        </p:nvSpPr>
        <p:spPr/>
        <p:txBody>
          <a:bodyPr/>
          <a:lstStyle/>
          <a:p>
            <a:pPr marL="0" indent="0">
              <a:buNone/>
            </a:pPr>
            <a:r>
              <a:rPr lang="en-US" dirty="0" smtClean="0"/>
              <a:t> </a:t>
            </a:r>
            <a:endParaRPr lang="en-US" dirty="0"/>
          </a:p>
        </p:txBody>
      </p:sp>
      <p:grpSp>
        <p:nvGrpSpPr>
          <p:cNvPr id="5" name="Group 8"/>
          <p:cNvGrpSpPr>
            <a:grpSpLocks/>
          </p:cNvGrpSpPr>
          <p:nvPr/>
        </p:nvGrpSpPr>
        <p:grpSpPr bwMode="auto">
          <a:xfrm>
            <a:off x="99018" y="2721334"/>
            <a:ext cx="5051425" cy="2813050"/>
            <a:chOff x="83" y="1491"/>
            <a:chExt cx="2854" cy="1591"/>
          </a:xfrm>
        </p:grpSpPr>
        <p:pic>
          <p:nvPicPr>
            <p:cNvPr id="6" name="Picture 5" descr="resonator_movie_v5_waveguide_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 y="1563"/>
              <a:ext cx="2809" cy="15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a:spLocks noChangeArrowheads="1"/>
            </p:cNvSpPr>
            <p:nvPr/>
          </p:nvSpPr>
          <p:spPr bwMode="auto">
            <a:xfrm>
              <a:off x="2519" y="1491"/>
              <a:ext cx="418" cy="95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 name="Group 10"/>
          <p:cNvGrpSpPr>
            <a:grpSpLocks/>
          </p:cNvGrpSpPr>
          <p:nvPr/>
        </p:nvGrpSpPr>
        <p:grpSpPr bwMode="auto">
          <a:xfrm>
            <a:off x="4343993" y="2603859"/>
            <a:ext cx="5035550" cy="2913062"/>
            <a:chOff x="2757" y="1417"/>
            <a:chExt cx="2845" cy="1648"/>
          </a:xfrm>
        </p:grpSpPr>
        <p:pic>
          <p:nvPicPr>
            <p:cNvPr id="9" name="Picture 6" descr="resonator_movie_v5_waveguide_0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57" y="1564"/>
              <a:ext cx="2776" cy="15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p:nvSpPr>
          <p:spPr bwMode="auto">
            <a:xfrm>
              <a:off x="5111" y="1417"/>
              <a:ext cx="491" cy="1039"/>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 name="Text Box 11"/>
          <p:cNvSpPr txBox="1">
            <a:spLocks noChangeArrowheads="1"/>
          </p:cNvSpPr>
          <p:nvPr/>
        </p:nvSpPr>
        <p:spPr bwMode="auto">
          <a:xfrm>
            <a:off x="1594443" y="2532421"/>
            <a:ext cx="1968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Monopole Mode</a:t>
            </a:r>
          </a:p>
        </p:txBody>
      </p:sp>
      <p:sp>
        <p:nvSpPr>
          <p:cNvPr id="12" name="Text Box 12"/>
          <p:cNvSpPr txBox="1">
            <a:spLocks noChangeArrowheads="1"/>
          </p:cNvSpPr>
          <p:nvPr/>
        </p:nvSpPr>
        <p:spPr bwMode="auto">
          <a:xfrm>
            <a:off x="5623518" y="2527659"/>
            <a:ext cx="15954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Dipole Mode</a:t>
            </a:r>
          </a:p>
        </p:txBody>
      </p:sp>
      <p:grpSp>
        <p:nvGrpSpPr>
          <p:cNvPr id="13" name="Group 12"/>
          <p:cNvGrpSpPr/>
          <p:nvPr/>
        </p:nvGrpSpPr>
        <p:grpSpPr>
          <a:xfrm>
            <a:off x="94128" y="923489"/>
            <a:ext cx="6001091" cy="1555990"/>
            <a:chOff x="1447800" y="2559050"/>
            <a:chExt cx="6248400" cy="1739900"/>
          </a:xfrm>
        </p:grpSpPr>
        <p:grpSp>
          <p:nvGrpSpPr>
            <p:cNvPr id="14" name="Group 13"/>
            <p:cNvGrpSpPr>
              <a:grpSpLocks/>
            </p:cNvGrpSpPr>
            <p:nvPr/>
          </p:nvGrpSpPr>
          <p:grpSpPr bwMode="auto">
            <a:xfrm>
              <a:off x="5129213" y="2616200"/>
              <a:ext cx="2209800" cy="1682750"/>
              <a:chOff x="672" y="3024"/>
              <a:chExt cx="1392" cy="1060"/>
            </a:xfrm>
          </p:grpSpPr>
          <p:pic>
            <p:nvPicPr>
              <p:cNvPr id="26" name="Picture 25" descr="offset_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 y="3024"/>
                <a:ext cx="1344" cy="106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a:spLocks noChangeArrowheads="1"/>
              </p:cNvSpPr>
              <p:nvPr/>
            </p:nvSpPr>
            <p:spPr bwMode="auto">
              <a:xfrm>
                <a:off x="672" y="3792"/>
                <a:ext cx="528" cy="24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sz="22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2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2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2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200" kern="1200">
                    <a:solidFill>
                      <a:schemeClr val="tx1"/>
                    </a:solidFill>
                    <a:latin typeface="Arial" pitchFamily="34" charset="0"/>
                    <a:ea typeface="+mn-ea"/>
                    <a:cs typeface="+mn-cs"/>
                  </a:defRPr>
                </a:lvl5pPr>
                <a:lvl6pPr marL="2286000" algn="l" defTabSz="914400" rtl="0" eaLnBrk="1" latinLnBrk="0" hangingPunct="1">
                  <a:defRPr sz="2200" kern="1200">
                    <a:solidFill>
                      <a:schemeClr val="tx1"/>
                    </a:solidFill>
                    <a:latin typeface="Arial" pitchFamily="34" charset="0"/>
                    <a:ea typeface="+mn-ea"/>
                    <a:cs typeface="+mn-cs"/>
                  </a:defRPr>
                </a:lvl6pPr>
                <a:lvl7pPr marL="2743200" algn="l" defTabSz="914400" rtl="0" eaLnBrk="1" latinLnBrk="0" hangingPunct="1">
                  <a:defRPr sz="2200" kern="1200">
                    <a:solidFill>
                      <a:schemeClr val="tx1"/>
                    </a:solidFill>
                    <a:latin typeface="Arial" pitchFamily="34" charset="0"/>
                    <a:ea typeface="+mn-ea"/>
                    <a:cs typeface="+mn-cs"/>
                  </a:defRPr>
                </a:lvl7pPr>
                <a:lvl8pPr marL="3200400" algn="l" defTabSz="914400" rtl="0" eaLnBrk="1" latinLnBrk="0" hangingPunct="1">
                  <a:defRPr sz="2200" kern="1200">
                    <a:solidFill>
                      <a:schemeClr val="tx1"/>
                    </a:solidFill>
                    <a:latin typeface="Arial" pitchFamily="34" charset="0"/>
                    <a:ea typeface="+mn-ea"/>
                    <a:cs typeface="+mn-cs"/>
                  </a:defRPr>
                </a:lvl8pPr>
                <a:lvl9pPr marL="3657600" algn="l" defTabSz="914400" rtl="0" eaLnBrk="1" latinLnBrk="0" hangingPunct="1">
                  <a:defRPr sz="2200" kern="1200">
                    <a:solidFill>
                      <a:schemeClr val="tx1"/>
                    </a:solidFill>
                    <a:latin typeface="Arial" pitchFamily="34" charset="0"/>
                    <a:ea typeface="+mn-ea"/>
                    <a:cs typeface="+mn-cs"/>
                  </a:defRPr>
                </a:lvl9pPr>
              </a:lstStyle>
              <a:p>
                <a:endParaRPr lang="en-US"/>
              </a:p>
            </p:txBody>
          </p:sp>
          <p:sp>
            <p:nvSpPr>
              <p:cNvPr id="28" name="Rectangle 27"/>
              <p:cNvSpPr>
                <a:spLocks noChangeArrowheads="1"/>
              </p:cNvSpPr>
              <p:nvPr/>
            </p:nvSpPr>
            <p:spPr bwMode="auto">
              <a:xfrm>
                <a:off x="1296" y="4002"/>
                <a:ext cx="528" cy="7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sz="22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2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2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2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200" kern="1200">
                    <a:solidFill>
                      <a:schemeClr val="tx1"/>
                    </a:solidFill>
                    <a:latin typeface="Arial" pitchFamily="34" charset="0"/>
                    <a:ea typeface="+mn-ea"/>
                    <a:cs typeface="+mn-cs"/>
                  </a:defRPr>
                </a:lvl5pPr>
                <a:lvl6pPr marL="2286000" algn="l" defTabSz="914400" rtl="0" eaLnBrk="1" latinLnBrk="0" hangingPunct="1">
                  <a:defRPr sz="2200" kern="1200">
                    <a:solidFill>
                      <a:schemeClr val="tx1"/>
                    </a:solidFill>
                    <a:latin typeface="Arial" pitchFamily="34" charset="0"/>
                    <a:ea typeface="+mn-ea"/>
                    <a:cs typeface="+mn-cs"/>
                  </a:defRPr>
                </a:lvl6pPr>
                <a:lvl7pPr marL="2743200" algn="l" defTabSz="914400" rtl="0" eaLnBrk="1" latinLnBrk="0" hangingPunct="1">
                  <a:defRPr sz="2200" kern="1200">
                    <a:solidFill>
                      <a:schemeClr val="tx1"/>
                    </a:solidFill>
                    <a:latin typeface="Arial" pitchFamily="34" charset="0"/>
                    <a:ea typeface="+mn-ea"/>
                    <a:cs typeface="+mn-cs"/>
                  </a:defRPr>
                </a:lvl7pPr>
                <a:lvl8pPr marL="3200400" algn="l" defTabSz="914400" rtl="0" eaLnBrk="1" latinLnBrk="0" hangingPunct="1">
                  <a:defRPr sz="2200" kern="1200">
                    <a:solidFill>
                      <a:schemeClr val="tx1"/>
                    </a:solidFill>
                    <a:latin typeface="Arial" pitchFamily="34" charset="0"/>
                    <a:ea typeface="+mn-ea"/>
                    <a:cs typeface="+mn-cs"/>
                  </a:defRPr>
                </a:lvl8pPr>
                <a:lvl9pPr marL="3657600" algn="l" defTabSz="914400" rtl="0" eaLnBrk="1" latinLnBrk="0" hangingPunct="1">
                  <a:defRPr sz="2200" kern="1200">
                    <a:solidFill>
                      <a:schemeClr val="tx1"/>
                    </a:solidFill>
                    <a:latin typeface="Arial" pitchFamily="34" charset="0"/>
                    <a:ea typeface="+mn-ea"/>
                    <a:cs typeface="+mn-cs"/>
                  </a:defRPr>
                </a:lvl9pPr>
              </a:lstStyle>
              <a:p>
                <a:endParaRPr lang="en-US"/>
              </a:p>
            </p:txBody>
          </p:sp>
          <p:sp>
            <p:nvSpPr>
              <p:cNvPr id="29" name="Rectangle 28"/>
              <p:cNvSpPr>
                <a:spLocks noChangeArrowheads="1"/>
              </p:cNvSpPr>
              <p:nvPr/>
            </p:nvSpPr>
            <p:spPr bwMode="auto">
              <a:xfrm>
                <a:off x="1728" y="3408"/>
                <a:ext cx="336" cy="7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sz="22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2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2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2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200" kern="1200">
                    <a:solidFill>
                      <a:schemeClr val="tx1"/>
                    </a:solidFill>
                    <a:latin typeface="Arial" pitchFamily="34" charset="0"/>
                    <a:ea typeface="+mn-ea"/>
                    <a:cs typeface="+mn-cs"/>
                  </a:defRPr>
                </a:lvl5pPr>
                <a:lvl6pPr marL="2286000" algn="l" defTabSz="914400" rtl="0" eaLnBrk="1" latinLnBrk="0" hangingPunct="1">
                  <a:defRPr sz="2200" kern="1200">
                    <a:solidFill>
                      <a:schemeClr val="tx1"/>
                    </a:solidFill>
                    <a:latin typeface="Arial" pitchFamily="34" charset="0"/>
                    <a:ea typeface="+mn-ea"/>
                    <a:cs typeface="+mn-cs"/>
                  </a:defRPr>
                </a:lvl6pPr>
                <a:lvl7pPr marL="2743200" algn="l" defTabSz="914400" rtl="0" eaLnBrk="1" latinLnBrk="0" hangingPunct="1">
                  <a:defRPr sz="2200" kern="1200">
                    <a:solidFill>
                      <a:schemeClr val="tx1"/>
                    </a:solidFill>
                    <a:latin typeface="Arial" pitchFamily="34" charset="0"/>
                    <a:ea typeface="+mn-ea"/>
                    <a:cs typeface="+mn-cs"/>
                  </a:defRPr>
                </a:lvl7pPr>
                <a:lvl8pPr marL="3200400" algn="l" defTabSz="914400" rtl="0" eaLnBrk="1" latinLnBrk="0" hangingPunct="1">
                  <a:defRPr sz="2200" kern="1200">
                    <a:solidFill>
                      <a:schemeClr val="tx1"/>
                    </a:solidFill>
                    <a:latin typeface="Arial" pitchFamily="34" charset="0"/>
                    <a:ea typeface="+mn-ea"/>
                    <a:cs typeface="+mn-cs"/>
                  </a:defRPr>
                </a:lvl8pPr>
                <a:lvl9pPr marL="3657600" algn="l" defTabSz="914400" rtl="0" eaLnBrk="1" latinLnBrk="0" hangingPunct="1">
                  <a:defRPr sz="2200" kern="1200">
                    <a:solidFill>
                      <a:schemeClr val="tx1"/>
                    </a:solidFill>
                    <a:latin typeface="Arial" pitchFamily="34" charset="0"/>
                    <a:ea typeface="+mn-ea"/>
                    <a:cs typeface="+mn-cs"/>
                  </a:defRPr>
                </a:lvl9pPr>
              </a:lstStyle>
              <a:p>
                <a:endParaRPr lang="en-US"/>
              </a:p>
            </p:txBody>
          </p:sp>
        </p:grpSp>
        <p:sp>
          <p:nvSpPr>
            <p:cNvPr id="15" name="Text Box 1042"/>
            <p:cNvSpPr txBox="1">
              <a:spLocks noChangeArrowheads="1"/>
            </p:cNvSpPr>
            <p:nvPr/>
          </p:nvSpPr>
          <p:spPr bwMode="auto">
            <a:xfrm>
              <a:off x="7034213" y="3302000"/>
              <a:ext cx="66198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2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2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2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2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200" kern="1200">
                  <a:solidFill>
                    <a:schemeClr val="tx1"/>
                  </a:solidFill>
                  <a:latin typeface="Arial" pitchFamily="34" charset="0"/>
                  <a:ea typeface="+mn-ea"/>
                  <a:cs typeface="+mn-cs"/>
                </a:defRPr>
              </a:lvl5pPr>
              <a:lvl6pPr marL="2286000" algn="l" defTabSz="914400" rtl="0" eaLnBrk="1" latinLnBrk="0" hangingPunct="1">
                <a:defRPr sz="2200" kern="1200">
                  <a:solidFill>
                    <a:schemeClr val="tx1"/>
                  </a:solidFill>
                  <a:latin typeface="Arial" pitchFamily="34" charset="0"/>
                  <a:ea typeface="+mn-ea"/>
                  <a:cs typeface="+mn-cs"/>
                </a:defRPr>
              </a:lvl6pPr>
              <a:lvl7pPr marL="2743200" algn="l" defTabSz="914400" rtl="0" eaLnBrk="1" latinLnBrk="0" hangingPunct="1">
                <a:defRPr sz="2200" kern="1200">
                  <a:solidFill>
                    <a:schemeClr val="tx1"/>
                  </a:solidFill>
                  <a:latin typeface="Arial" pitchFamily="34" charset="0"/>
                  <a:ea typeface="+mn-ea"/>
                  <a:cs typeface="+mn-cs"/>
                </a:defRPr>
              </a:lvl7pPr>
              <a:lvl8pPr marL="3200400" algn="l" defTabSz="914400" rtl="0" eaLnBrk="1" latinLnBrk="0" hangingPunct="1">
                <a:defRPr sz="2200" kern="1200">
                  <a:solidFill>
                    <a:schemeClr val="tx1"/>
                  </a:solidFill>
                  <a:latin typeface="Arial" pitchFamily="34" charset="0"/>
                  <a:ea typeface="+mn-ea"/>
                  <a:cs typeface="+mn-cs"/>
                </a:defRPr>
              </a:lvl8pPr>
              <a:lvl9pPr marL="3657600" algn="l" defTabSz="914400" rtl="0" eaLnBrk="1" latinLnBrk="0" hangingPunct="1">
                <a:defRPr sz="2200" kern="1200">
                  <a:solidFill>
                    <a:schemeClr val="tx1"/>
                  </a:solidFill>
                  <a:latin typeface="Arial" pitchFamily="34" charset="0"/>
                  <a:ea typeface="+mn-ea"/>
                  <a:cs typeface="+mn-cs"/>
                </a:defRPr>
              </a:lvl9pPr>
            </a:lstStyle>
            <a:p>
              <a:r>
                <a:rPr lang="en-US" sz="1500"/>
                <a:t>beam</a:t>
              </a:r>
            </a:p>
          </p:txBody>
        </p:sp>
        <p:pic>
          <p:nvPicPr>
            <p:cNvPr id="16"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l="13768" t="14149" r="6160"/>
            <a:stretch>
              <a:fillRect/>
            </a:stretch>
          </p:blipFill>
          <p:spPr bwMode="auto">
            <a:xfrm>
              <a:off x="2157413" y="2616200"/>
              <a:ext cx="140335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 name="Line 1052"/>
            <p:cNvSpPr>
              <a:spLocks noChangeShapeType="1"/>
            </p:cNvSpPr>
            <p:nvPr/>
          </p:nvSpPr>
          <p:spPr bwMode="auto">
            <a:xfrm>
              <a:off x="2057400" y="3759200"/>
              <a:ext cx="914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2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2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2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2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200" kern="1200">
                  <a:solidFill>
                    <a:schemeClr val="tx1"/>
                  </a:solidFill>
                  <a:latin typeface="Arial" pitchFamily="34" charset="0"/>
                  <a:ea typeface="+mn-ea"/>
                  <a:cs typeface="+mn-cs"/>
                </a:defRPr>
              </a:lvl5pPr>
              <a:lvl6pPr marL="2286000" algn="l" defTabSz="914400" rtl="0" eaLnBrk="1" latinLnBrk="0" hangingPunct="1">
                <a:defRPr sz="2200" kern="1200">
                  <a:solidFill>
                    <a:schemeClr val="tx1"/>
                  </a:solidFill>
                  <a:latin typeface="Arial" pitchFamily="34" charset="0"/>
                  <a:ea typeface="+mn-ea"/>
                  <a:cs typeface="+mn-cs"/>
                </a:defRPr>
              </a:lvl6pPr>
              <a:lvl7pPr marL="2743200" algn="l" defTabSz="914400" rtl="0" eaLnBrk="1" latinLnBrk="0" hangingPunct="1">
                <a:defRPr sz="2200" kern="1200">
                  <a:solidFill>
                    <a:schemeClr val="tx1"/>
                  </a:solidFill>
                  <a:latin typeface="Arial" pitchFamily="34" charset="0"/>
                  <a:ea typeface="+mn-ea"/>
                  <a:cs typeface="+mn-cs"/>
                </a:defRPr>
              </a:lvl7pPr>
              <a:lvl8pPr marL="3200400" algn="l" defTabSz="914400" rtl="0" eaLnBrk="1" latinLnBrk="0" hangingPunct="1">
                <a:defRPr sz="2200" kern="1200">
                  <a:solidFill>
                    <a:schemeClr val="tx1"/>
                  </a:solidFill>
                  <a:latin typeface="Arial" pitchFamily="34" charset="0"/>
                  <a:ea typeface="+mn-ea"/>
                  <a:cs typeface="+mn-cs"/>
                </a:defRPr>
              </a:lvl8pPr>
              <a:lvl9pPr marL="3657600" algn="l" defTabSz="914400" rtl="0" eaLnBrk="1" latinLnBrk="0" hangingPunct="1">
                <a:defRPr sz="2200" kern="1200">
                  <a:solidFill>
                    <a:schemeClr val="tx1"/>
                  </a:solidFill>
                  <a:latin typeface="Arial" pitchFamily="34" charset="0"/>
                  <a:ea typeface="+mn-ea"/>
                  <a:cs typeface="+mn-cs"/>
                </a:defRPr>
              </a:lvl9pPr>
            </a:lstStyle>
            <a:p>
              <a:endParaRPr lang="en-US"/>
            </a:p>
          </p:txBody>
        </p:sp>
        <p:sp>
          <p:nvSpPr>
            <p:cNvPr id="18" name="Text Box 1053"/>
            <p:cNvSpPr txBox="1">
              <a:spLocks noChangeArrowheads="1"/>
            </p:cNvSpPr>
            <p:nvPr/>
          </p:nvSpPr>
          <p:spPr bwMode="auto">
            <a:xfrm>
              <a:off x="1447800" y="3578225"/>
              <a:ext cx="66198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2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2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2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2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200" kern="1200">
                  <a:solidFill>
                    <a:schemeClr val="tx1"/>
                  </a:solidFill>
                  <a:latin typeface="Arial" pitchFamily="34" charset="0"/>
                  <a:ea typeface="+mn-ea"/>
                  <a:cs typeface="+mn-cs"/>
                </a:defRPr>
              </a:lvl5pPr>
              <a:lvl6pPr marL="2286000" algn="l" defTabSz="914400" rtl="0" eaLnBrk="1" latinLnBrk="0" hangingPunct="1">
                <a:defRPr sz="2200" kern="1200">
                  <a:solidFill>
                    <a:schemeClr val="tx1"/>
                  </a:solidFill>
                  <a:latin typeface="Arial" pitchFamily="34" charset="0"/>
                  <a:ea typeface="+mn-ea"/>
                  <a:cs typeface="+mn-cs"/>
                </a:defRPr>
              </a:lvl6pPr>
              <a:lvl7pPr marL="2743200" algn="l" defTabSz="914400" rtl="0" eaLnBrk="1" latinLnBrk="0" hangingPunct="1">
                <a:defRPr sz="2200" kern="1200">
                  <a:solidFill>
                    <a:schemeClr val="tx1"/>
                  </a:solidFill>
                  <a:latin typeface="Arial" pitchFamily="34" charset="0"/>
                  <a:ea typeface="+mn-ea"/>
                  <a:cs typeface="+mn-cs"/>
                </a:defRPr>
              </a:lvl7pPr>
              <a:lvl8pPr marL="3200400" algn="l" defTabSz="914400" rtl="0" eaLnBrk="1" latinLnBrk="0" hangingPunct="1">
                <a:defRPr sz="2200" kern="1200">
                  <a:solidFill>
                    <a:schemeClr val="tx1"/>
                  </a:solidFill>
                  <a:latin typeface="Arial" pitchFamily="34" charset="0"/>
                  <a:ea typeface="+mn-ea"/>
                  <a:cs typeface="+mn-cs"/>
                </a:defRPr>
              </a:lvl8pPr>
              <a:lvl9pPr marL="3657600" algn="l" defTabSz="914400" rtl="0" eaLnBrk="1" latinLnBrk="0" hangingPunct="1">
                <a:defRPr sz="2200" kern="1200">
                  <a:solidFill>
                    <a:schemeClr val="tx1"/>
                  </a:solidFill>
                  <a:latin typeface="Arial" pitchFamily="34" charset="0"/>
                  <a:ea typeface="+mn-ea"/>
                  <a:cs typeface="+mn-cs"/>
                </a:defRPr>
              </a:lvl9pPr>
            </a:lstStyle>
            <a:p>
              <a:r>
                <a:rPr lang="en-US" sz="1500"/>
                <a:t>beam</a:t>
              </a:r>
            </a:p>
          </p:txBody>
        </p:sp>
        <p:sp>
          <p:nvSpPr>
            <p:cNvPr id="19" name="Rectangle 18"/>
            <p:cNvSpPr>
              <a:spLocks noChangeArrowheads="1"/>
            </p:cNvSpPr>
            <p:nvPr/>
          </p:nvSpPr>
          <p:spPr bwMode="auto">
            <a:xfrm>
              <a:off x="1981200" y="2740025"/>
              <a:ext cx="3048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sz="22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2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2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2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200" kern="1200">
                  <a:solidFill>
                    <a:schemeClr val="tx1"/>
                  </a:solidFill>
                  <a:latin typeface="Arial" pitchFamily="34" charset="0"/>
                  <a:ea typeface="+mn-ea"/>
                  <a:cs typeface="+mn-cs"/>
                </a:defRPr>
              </a:lvl5pPr>
              <a:lvl6pPr marL="2286000" algn="l" defTabSz="914400" rtl="0" eaLnBrk="1" latinLnBrk="0" hangingPunct="1">
                <a:defRPr sz="2200" kern="1200">
                  <a:solidFill>
                    <a:schemeClr val="tx1"/>
                  </a:solidFill>
                  <a:latin typeface="Arial" pitchFamily="34" charset="0"/>
                  <a:ea typeface="+mn-ea"/>
                  <a:cs typeface="+mn-cs"/>
                </a:defRPr>
              </a:lvl6pPr>
              <a:lvl7pPr marL="2743200" algn="l" defTabSz="914400" rtl="0" eaLnBrk="1" latinLnBrk="0" hangingPunct="1">
                <a:defRPr sz="2200" kern="1200">
                  <a:solidFill>
                    <a:schemeClr val="tx1"/>
                  </a:solidFill>
                  <a:latin typeface="Arial" pitchFamily="34" charset="0"/>
                  <a:ea typeface="+mn-ea"/>
                  <a:cs typeface="+mn-cs"/>
                </a:defRPr>
              </a:lvl7pPr>
              <a:lvl8pPr marL="3200400" algn="l" defTabSz="914400" rtl="0" eaLnBrk="1" latinLnBrk="0" hangingPunct="1">
                <a:defRPr sz="2200" kern="1200">
                  <a:solidFill>
                    <a:schemeClr val="tx1"/>
                  </a:solidFill>
                  <a:latin typeface="Arial" pitchFamily="34" charset="0"/>
                  <a:ea typeface="+mn-ea"/>
                  <a:cs typeface="+mn-cs"/>
                </a:defRPr>
              </a:lvl8pPr>
              <a:lvl9pPr marL="3657600" algn="l" defTabSz="914400" rtl="0" eaLnBrk="1" latinLnBrk="0" hangingPunct="1">
                <a:defRPr sz="2200" kern="1200">
                  <a:solidFill>
                    <a:schemeClr val="tx1"/>
                  </a:solidFill>
                  <a:latin typeface="Arial" pitchFamily="34" charset="0"/>
                  <a:ea typeface="+mn-ea"/>
                  <a:cs typeface="+mn-cs"/>
                </a:defRPr>
              </a:lvl9pPr>
            </a:lstStyle>
            <a:p>
              <a:endParaRPr lang="en-US"/>
            </a:p>
          </p:txBody>
        </p:sp>
        <p:sp>
          <p:nvSpPr>
            <p:cNvPr id="20" name="Rectangle 19"/>
            <p:cNvSpPr>
              <a:spLocks noChangeArrowheads="1"/>
            </p:cNvSpPr>
            <p:nvPr/>
          </p:nvSpPr>
          <p:spPr bwMode="auto">
            <a:xfrm>
              <a:off x="3133725" y="2559050"/>
              <a:ext cx="5334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sz="22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2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2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2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200" kern="1200">
                  <a:solidFill>
                    <a:schemeClr val="tx1"/>
                  </a:solidFill>
                  <a:latin typeface="Arial" pitchFamily="34" charset="0"/>
                  <a:ea typeface="+mn-ea"/>
                  <a:cs typeface="+mn-cs"/>
                </a:defRPr>
              </a:lvl5pPr>
              <a:lvl6pPr marL="2286000" algn="l" defTabSz="914400" rtl="0" eaLnBrk="1" latinLnBrk="0" hangingPunct="1">
                <a:defRPr sz="2200" kern="1200">
                  <a:solidFill>
                    <a:schemeClr val="tx1"/>
                  </a:solidFill>
                  <a:latin typeface="Arial" pitchFamily="34" charset="0"/>
                  <a:ea typeface="+mn-ea"/>
                  <a:cs typeface="+mn-cs"/>
                </a:defRPr>
              </a:lvl6pPr>
              <a:lvl7pPr marL="2743200" algn="l" defTabSz="914400" rtl="0" eaLnBrk="1" latinLnBrk="0" hangingPunct="1">
                <a:defRPr sz="2200" kern="1200">
                  <a:solidFill>
                    <a:schemeClr val="tx1"/>
                  </a:solidFill>
                  <a:latin typeface="Arial" pitchFamily="34" charset="0"/>
                  <a:ea typeface="+mn-ea"/>
                  <a:cs typeface="+mn-cs"/>
                </a:defRPr>
              </a:lvl7pPr>
              <a:lvl8pPr marL="3200400" algn="l" defTabSz="914400" rtl="0" eaLnBrk="1" latinLnBrk="0" hangingPunct="1">
                <a:defRPr sz="2200" kern="1200">
                  <a:solidFill>
                    <a:schemeClr val="tx1"/>
                  </a:solidFill>
                  <a:latin typeface="Arial" pitchFamily="34" charset="0"/>
                  <a:ea typeface="+mn-ea"/>
                  <a:cs typeface="+mn-cs"/>
                </a:defRPr>
              </a:lvl8pPr>
              <a:lvl9pPr marL="3657600" algn="l" defTabSz="914400" rtl="0" eaLnBrk="1" latinLnBrk="0" hangingPunct="1">
                <a:defRPr sz="2200" kern="1200">
                  <a:solidFill>
                    <a:schemeClr val="tx1"/>
                  </a:solidFill>
                  <a:latin typeface="Arial" pitchFamily="34" charset="0"/>
                  <a:ea typeface="+mn-ea"/>
                  <a:cs typeface="+mn-cs"/>
                </a:defRPr>
              </a:lvl9pPr>
            </a:lstStyle>
            <a:p>
              <a:endParaRPr lang="en-US"/>
            </a:p>
          </p:txBody>
        </p:sp>
        <p:sp>
          <p:nvSpPr>
            <p:cNvPr id="21" name="AutoShape 1043"/>
            <p:cNvSpPr>
              <a:spLocks noChangeArrowheads="1"/>
            </p:cNvSpPr>
            <p:nvPr/>
          </p:nvSpPr>
          <p:spPr bwMode="auto">
            <a:xfrm>
              <a:off x="3910013" y="3530600"/>
              <a:ext cx="990600" cy="519113"/>
            </a:xfrm>
            <a:prstGeom prst="wedgeRoundRectCallout">
              <a:avLst>
                <a:gd name="adj1" fmla="val 186380"/>
                <a:gd name="adj2" fmla="val 37769"/>
                <a:gd name="adj3" fmla="val 16667"/>
              </a:avLst>
            </a:prstGeom>
            <a:solidFill>
              <a:srgbClr val="D9E3F7">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2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2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2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2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200" kern="1200">
                  <a:solidFill>
                    <a:schemeClr val="tx1"/>
                  </a:solidFill>
                  <a:latin typeface="Arial" pitchFamily="34" charset="0"/>
                  <a:ea typeface="+mn-ea"/>
                  <a:cs typeface="+mn-cs"/>
                </a:defRPr>
              </a:lvl5pPr>
              <a:lvl6pPr marL="2286000" algn="l" defTabSz="914400" rtl="0" eaLnBrk="1" latinLnBrk="0" hangingPunct="1">
                <a:defRPr sz="2200" kern="1200">
                  <a:solidFill>
                    <a:schemeClr val="tx1"/>
                  </a:solidFill>
                  <a:latin typeface="Arial" pitchFamily="34" charset="0"/>
                  <a:ea typeface="+mn-ea"/>
                  <a:cs typeface="+mn-cs"/>
                </a:defRPr>
              </a:lvl6pPr>
              <a:lvl7pPr marL="2743200" algn="l" defTabSz="914400" rtl="0" eaLnBrk="1" latinLnBrk="0" hangingPunct="1">
                <a:defRPr sz="2200" kern="1200">
                  <a:solidFill>
                    <a:schemeClr val="tx1"/>
                  </a:solidFill>
                  <a:latin typeface="Arial" pitchFamily="34" charset="0"/>
                  <a:ea typeface="+mn-ea"/>
                  <a:cs typeface="+mn-cs"/>
                </a:defRPr>
              </a:lvl7pPr>
              <a:lvl8pPr marL="3200400" algn="l" defTabSz="914400" rtl="0" eaLnBrk="1" latinLnBrk="0" hangingPunct="1">
                <a:defRPr sz="2200" kern="1200">
                  <a:solidFill>
                    <a:schemeClr val="tx1"/>
                  </a:solidFill>
                  <a:latin typeface="Arial" pitchFamily="34" charset="0"/>
                  <a:ea typeface="+mn-ea"/>
                  <a:cs typeface="+mn-cs"/>
                </a:defRPr>
              </a:lvl8pPr>
              <a:lvl9pPr marL="3657600" algn="l" defTabSz="914400" rtl="0" eaLnBrk="1" latinLnBrk="0" hangingPunct="1">
                <a:defRPr sz="2200" kern="1200">
                  <a:solidFill>
                    <a:schemeClr val="tx1"/>
                  </a:solidFill>
                  <a:latin typeface="Arial" pitchFamily="34" charset="0"/>
                  <a:ea typeface="+mn-ea"/>
                  <a:cs typeface="+mn-cs"/>
                </a:defRPr>
              </a:lvl9pPr>
            </a:lstStyle>
            <a:p>
              <a:pPr algn="ctr"/>
              <a:r>
                <a:rPr lang="en-US" sz="1300" b="1">
                  <a:cs typeface="Arial" pitchFamily="34" charset="0"/>
                </a:rPr>
                <a:t>Position cavity</a:t>
              </a:r>
              <a:endParaRPr lang="en-US" sz="1300" b="1" baseline="-25000">
                <a:cs typeface="Arial" pitchFamily="34" charset="0"/>
              </a:endParaRPr>
            </a:p>
          </p:txBody>
        </p:sp>
        <p:sp>
          <p:nvSpPr>
            <p:cNvPr id="22" name="AutoShape 1044"/>
            <p:cNvSpPr>
              <a:spLocks noChangeArrowheads="1"/>
            </p:cNvSpPr>
            <p:nvPr/>
          </p:nvSpPr>
          <p:spPr bwMode="auto">
            <a:xfrm>
              <a:off x="3810000" y="2768600"/>
              <a:ext cx="1143000" cy="519113"/>
            </a:xfrm>
            <a:prstGeom prst="wedgeRoundRectCallout">
              <a:avLst>
                <a:gd name="adj1" fmla="val 93889"/>
                <a:gd name="adj2" fmla="val 44495"/>
                <a:gd name="adj3" fmla="val 16667"/>
              </a:avLst>
            </a:prstGeom>
            <a:solidFill>
              <a:srgbClr val="D9E3F7">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2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2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2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2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200" kern="1200">
                  <a:solidFill>
                    <a:schemeClr val="tx1"/>
                  </a:solidFill>
                  <a:latin typeface="Arial" pitchFamily="34" charset="0"/>
                  <a:ea typeface="+mn-ea"/>
                  <a:cs typeface="+mn-cs"/>
                </a:defRPr>
              </a:lvl5pPr>
              <a:lvl6pPr marL="2286000" algn="l" defTabSz="914400" rtl="0" eaLnBrk="1" latinLnBrk="0" hangingPunct="1">
                <a:defRPr sz="2200" kern="1200">
                  <a:solidFill>
                    <a:schemeClr val="tx1"/>
                  </a:solidFill>
                  <a:latin typeface="Arial" pitchFamily="34" charset="0"/>
                  <a:ea typeface="+mn-ea"/>
                  <a:cs typeface="+mn-cs"/>
                </a:defRPr>
              </a:lvl6pPr>
              <a:lvl7pPr marL="2743200" algn="l" defTabSz="914400" rtl="0" eaLnBrk="1" latinLnBrk="0" hangingPunct="1">
                <a:defRPr sz="2200" kern="1200">
                  <a:solidFill>
                    <a:schemeClr val="tx1"/>
                  </a:solidFill>
                  <a:latin typeface="Arial" pitchFamily="34" charset="0"/>
                  <a:ea typeface="+mn-ea"/>
                  <a:cs typeface="+mn-cs"/>
                </a:defRPr>
              </a:lvl7pPr>
              <a:lvl8pPr marL="3200400" algn="l" defTabSz="914400" rtl="0" eaLnBrk="1" latinLnBrk="0" hangingPunct="1">
                <a:defRPr sz="2200" kern="1200">
                  <a:solidFill>
                    <a:schemeClr val="tx1"/>
                  </a:solidFill>
                  <a:latin typeface="Arial" pitchFamily="34" charset="0"/>
                  <a:ea typeface="+mn-ea"/>
                  <a:cs typeface="+mn-cs"/>
                </a:defRPr>
              </a:lvl8pPr>
              <a:lvl9pPr marL="3657600" algn="l" defTabSz="914400" rtl="0" eaLnBrk="1" latinLnBrk="0" hangingPunct="1">
                <a:defRPr sz="2200" kern="1200">
                  <a:solidFill>
                    <a:schemeClr val="tx1"/>
                  </a:solidFill>
                  <a:latin typeface="Arial" pitchFamily="34" charset="0"/>
                  <a:ea typeface="+mn-ea"/>
                  <a:cs typeface="+mn-cs"/>
                </a:defRPr>
              </a:lvl9pPr>
            </a:lstStyle>
            <a:p>
              <a:pPr algn="ctr"/>
              <a:r>
                <a:rPr lang="en-US" sz="1300" b="1">
                  <a:cs typeface="Arial" pitchFamily="34" charset="0"/>
                </a:rPr>
                <a:t>Reference cavity</a:t>
              </a:r>
              <a:endParaRPr lang="en-US" sz="1300" b="1" baseline="-25000">
                <a:cs typeface="Arial" pitchFamily="34" charset="0"/>
              </a:endParaRPr>
            </a:p>
          </p:txBody>
        </p:sp>
        <p:sp>
          <p:nvSpPr>
            <p:cNvPr id="23" name="AutoShape 1049"/>
            <p:cNvSpPr>
              <a:spLocks noChangeArrowheads="1"/>
            </p:cNvSpPr>
            <p:nvPr/>
          </p:nvSpPr>
          <p:spPr bwMode="auto">
            <a:xfrm>
              <a:off x="3810000" y="2768600"/>
              <a:ext cx="1143000" cy="519113"/>
            </a:xfrm>
            <a:prstGeom prst="wedgeRoundRectCallout">
              <a:avLst>
                <a:gd name="adj1" fmla="val -112778"/>
                <a:gd name="adj2" fmla="val 79662"/>
                <a:gd name="adj3" fmla="val 16667"/>
              </a:avLst>
            </a:prstGeom>
            <a:solidFill>
              <a:srgbClr val="D9E3F7">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2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2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2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2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200" kern="1200">
                  <a:solidFill>
                    <a:schemeClr val="tx1"/>
                  </a:solidFill>
                  <a:latin typeface="Arial" pitchFamily="34" charset="0"/>
                  <a:ea typeface="+mn-ea"/>
                  <a:cs typeface="+mn-cs"/>
                </a:defRPr>
              </a:lvl5pPr>
              <a:lvl6pPr marL="2286000" algn="l" defTabSz="914400" rtl="0" eaLnBrk="1" latinLnBrk="0" hangingPunct="1">
                <a:defRPr sz="2200" kern="1200">
                  <a:solidFill>
                    <a:schemeClr val="tx1"/>
                  </a:solidFill>
                  <a:latin typeface="Arial" pitchFamily="34" charset="0"/>
                  <a:ea typeface="+mn-ea"/>
                  <a:cs typeface="+mn-cs"/>
                </a:defRPr>
              </a:lvl6pPr>
              <a:lvl7pPr marL="2743200" algn="l" defTabSz="914400" rtl="0" eaLnBrk="1" latinLnBrk="0" hangingPunct="1">
                <a:defRPr sz="2200" kern="1200">
                  <a:solidFill>
                    <a:schemeClr val="tx1"/>
                  </a:solidFill>
                  <a:latin typeface="Arial" pitchFamily="34" charset="0"/>
                  <a:ea typeface="+mn-ea"/>
                  <a:cs typeface="+mn-cs"/>
                </a:defRPr>
              </a:lvl7pPr>
              <a:lvl8pPr marL="3200400" algn="l" defTabSz="914400" rtl="0" eaLnBrk="1" latinLnBrk="0" hangingPunct="1">
                <a:defRPr sz="2200" kern="1200">
                  <a:solidFill>
                    <a:schemeClr val="tx1"/>
                  </a:solidFill>
                  <a:latin typeface="Arial" pitchFamily="34" charset="0"/>
                  <a:ea typeface="+mn-ea"/>
                  <a:cs typeface="+mn-cs"/>
                </a:defRPr>
              </a:lvl8pPr>
              <a:lvl9pPr marL="3657600" algn="l" defTabSz="914400" rtl="0" eaLnBrk="1" latinLnBrk="0" hangingPunct="1">
                <a:defRPr sz="2200" kern="1200">
                  <a:solidFill>
                    <a:schemeClr val="tx1"/>
                  </a:solidFill>
                  <a:latin typeface="Arial" pitchFamily="34" charset="0"/>
                  <a:ea typeface="+mn-ea"/>
                  <a:cs typeface="+mn-cs"/>
                </a:defRPr>
              </a:lvl9pPr>
            </a:lstStyle>
            <a:p>
              <a:pPr algn="ctr"/>
              <a:r>
                <a:rPr lang="en-US" sz="1300" b="1" dirty="0">
                  <a:cs typeface="Arial" pitchFamily="34" charset="0"/>
                </a:rPr>
                <a:t>Reference cavity</a:t>
              </a:r>
              <a:endParaRPr lang="en-US" sz="1300" b="1" baseline="-25000" dirty="0">
                <a:cs typeface="Arial" pitchFamily="34" charset="0"/>
              </a:endParaRPr>
            </a:p>
          </p:txBody>
        </p:sp>
        <p:sp>
          <p:nvSpPr>
            <p:cNvPr id="24" name="AutoShape 1050"/>
            <p:cNvSpPr>
              <a:spLocks noChangeArrowheads="1"/>
            </p:cNvSpPr>
            <p:nvPr/>
          </p:nvSpPr>
          <p:spPr bwMode="auto">
            <a:xfrm>
              <a:off x="3910013" y="3530600"/>
              <a:ext cx="990600" cy="519113"/>
            </a:xfrm>
            <a:prstGeom prst="wedgeRoundRectCallout">
              <a:avLst>
                <a:gd name="adj1" fmla="val -184778"/>
                <a:gd name="adj2" fmla="val -34708"/>
                <a:gd name="adj3" fmla="val 16667"/>
              </a:avLst>
            </a:prstGeom>
            <a:solidFill>
              <a:srgbClr val="D9E3F7">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2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2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2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2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200" kern="1200">
                  <a:solidFill>
                    <a:schemeClr val="tx1"/>
                  </a:solidFill>
                  <a:latin typeface="Arial" pitchFamily="34" charset="0"/>
                  <a:ea typeface="+mn-ea"/>
                  <a:cs typeface="+mn-cs"/>
                </a:defRPr>
              </a:lvl5pPr>
              <a:lvl6pPr marL="2286000" algn="l" defTabSz="914400" rtl="0" eaLnBrk="1" latinLnBrk="0" hangingPunct="1">
                <a:defRPr sz="2200" kern="1200">
                  <a:solidFill>
                    <a:schemeClr val="tx1"/>
                  </a:solidFill>
                  <a:latin typeface="Arial" pitchFamily="34" charset="0"/>
                  <a:ea typeface="+mn-ea"/>
                  <a:cs typeface="+mn-cs"/>
                </a:defRPr>
              </a:lvl6pPr>
              <a:lvl7pPr marL="2743200" algn="l" defTabSz="914400" rtl="0" eaLnBrk="1" latinLnBrk="0" hangingPunct="1">
                <a:defRPr sz="2200" kern="1200">
                  <a:solidFill>
                    <a:schemeClr val="tx1"/>
                  </a:solidFill>
                  <a:latin typeface="Arial" pitchFamily="34" charset="0"/>
                  <a:ea typeface="+mn-ea"/>
                  <a:cs typeface="+mn-cs"/>
                </a:defRPr>
              </a:lvl7pPr>
              <a:lvl8pPr marL="3200400" algn="l" defTabSz="914400" rtl="0" eaLnBrk="1" latinLnBrk="0" hangingPunct="1">
                <a:defRPr sz="2200" kern="1200">
                  <a:solidFill>
                    <a:schemeClr val="tx1"/>
                  </a:solidFill>
                  <a:latin typeface="Arial" pitchFamily="34" charset="0"/>
                  <a:ea typeface="+mn-ea"/>
                  <a:cs typeface="+mn-cs"/>
                </a:defRPr>
              </a:lvl8pPr>
              <a:lvl9pPr marL="3657600" algn="l" defTabSz="914400" rtl="0" eaLnBrk="1" latinLnBrk="0" hangingPunct="1">
                <a:defRPr sz="2200" kern="1200">
                  <a:solidFill>
                    <a:schemeClr val="tx1"/>
                  </a:solidFill>
                  <a:latin typeface="Arial" pitchFamily="34" charset="0"/>
                  <a:ea typeface="+mn-ea"/>
                  <a:cs typeface="+mn-cs"/>
                </a:defRPr>
              </a:lvl9pPr>
            </a:lstStyle>
            <a:p>
              <a:pPr algn="ctr"/>
              <a:r>
                <a:rPr lang="en-US" sz="1300" b="1" dirty="0">
                  <a:cs typeface="Arial" pitchFamily="34" charset="0"/>
                </a:rPr>
                <a:t>Position cavity</a:t>
              </a:r>
              <a:endParaRPr lang="en-US" sz="1300" b="1" baseline="-25000" dirty="0">
                <a:cs typeface="Arial" pitchFamily="34" charset="0"/>
              </a:endParaRPr>
            </a:p>
          </p:txBody>
        </p:sp>
        <p:sp>
          <p:nvSpPr>
            <p:cNvPr id="25" name="AutoShape 1051"/>
            <p:cNvSpPr>
              <a:spLocks noChangeArrowheads="1"/>
            </p:cNvSpPr>
            <p:nvPr/>
          </p:nvSpPr>
          <p:spPr bwMode="auto">
            <a:xfrm>
              <a:off x="2386013" y="3911600"/>
              <a:ext cx="990600" cy="304800"/>
            </a:xfrm>
            <a:prstGeom prst="wedgeRoundRectCallout">
              <a:avLst>
                <a:gd name="adj1" fmla="val -40704"/>
                <a:gd name="adj2" fmla="val -165625"/>
                <a:gd name="adj3" fmla="val 16667"/>
              </a:avLst>
            </a:prstGeom>
            <a:solidFill>
              <a:srgbClr val="D9E3F7">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2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2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2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2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200" kern="1200">
                  <a:solidFill>
                    <a:schemeClr val="tx1"/>
                  </a:solidFill>
                  <a:latin typeface="Arial" pitchFamily="34" charset="0"/>
                  <a:ea typeface="+mn-ea"/>
                  <a:cs typeface="+mn-cs"/>
                </a:defRPr>
              </a:lvl5pPr>
              <a:lvl6pPr marL="2286000" algn="l" defTabSz="914400" rtl="0" eaLnBrk="1" latinLnBrk="0" hangingPunct="1">
                <a:defRPr sz="2200" kern="1200">
                  <a:solidFill>
                    <a:schemeClr val="tx1"/>
                  </a:solidFill>
                  <a:latin typeface="Arial" pitchFamily="34" charset="0"/>
                  <a:ea typeface="+mn-ea"/>
                  <a:cs typeface="+mn-cs"/>
                </a:defRPr>
              </a:lvl6pPr>
              <a:lvl7pPr marL="2743200" algn="l" defTabSz="914400" rtl="0" eaLnBrk="1" latinLnBrk="0" hangingPunct="1">
                <a:defRPr sz="2200" kern="1200">
                  <a:solidFill>
                    <a:schemeClr val="tx1"/>
                  </a:solidFill>
                  <a:latin typeface="Arial" pitchFamily="34" charset="0"/>
                  <a:ea typeface="+mn-ea"/>
                  <a:cs typeface="+mn-cs"/>
                </a:defRPr>
              </a:lvl7pPr>
              <a:lvl8pPr marL="3200400" algn="l" defTabSz="914400" rtl="0" eaLnBrk="1" latinLnBrk="0" hangingPunct="1">
                <a:defRPr sz="2200" kern="1200">
                  <a:solidFill>
                    <a:schemeClr val="tx1"/>
                  </a:solidFill>
                  <a:latin typeface="Arial" pitchFamily="34" charset="0"/>
                  <a:ea typeface="+mn-ea"/>
                  <a:cs typeface="+mn-cs"/>
                </a:defRPr>
              </a:lvl8pPr>
              <a:lvl9pPr marL="3657600" algn="l" defTabSz="914400" rtl="0" eaLnBrk="1" latinLnBrk="0" hangingPunct="1">
                <a:defRPr sz="2200" kern="1200">
                  <a:solidFill>
                    <a:schemeClr val="tx1"/>
                  </a:solidFill>
                  <a:latin typeface="Arial" pitchFamily="34" charset="0"/>
                  <a:ea typeface="+mn-ea"/>
                  <a:cs typeface="+mn-cs"/>
                </a:defRPr>
              </a:lvl9pPr>
            </a:lstStyle>
            <a:p>
              <a:pPr algn="ctr"/>
              <a:r>
                <a:rPr lang="en-US" sz="1300" b="1">
                  <a:cs typeface="Arial" pitchFamily="34" charset="0"/>
                </a:rPr>
                <a:t>half-cut</a:t>
              </a:r>
              <a:endParaRPr lang="en-US" sz="1300" b="1" baseline="-25000">
                <a:cs typeface="Arial" pitchFamily="34" charset="0"/>
              </a:endParaRPr>
            </a:p>
          </p:txBody>
        </p:sp>
      </p:grpSp>
      <p:sp>
        <p:nvSpPr>
          <p:cNvPr id="30" name="TextBox 29"/>
          <p:cNvSpPr txBox="1"/>
          <p:nvPr/>
        </p:nvSpPr>
        <p:spPr>
          <a:xfrm>
            <a:off x="5902765" y="5734869"/>
            <a:ext cx="2997937" cy="338554"/>
          </a:xfrm>
          <a:prstGeom prst="rect">
            <a:avLst/>
          </a:prstGeom>
          <a:noFill/>
        </p:spPr>
        <p:txBody>
          <a:bodyPr wrap="none" rtlCol="0">
            <a:spAutoFit/>
          </a:bodyPr>
          <a:lstStyle/>
          <a:p>
            <a:r>
              <a:rPr lang="en-US" dirty="0" smtClean="0"/>
              <a:t>Simulations by D. Lipka, DESY</a:t>
            </a:r>
            <a:endParaRPr lang="en-US" dirty="0"/>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5219" y="191726"/>
            <a:ext cx="2981325" cy="1838325"/>
          </a:xfrm>
          <a:prstGeom prst="rect">
            <a:avLst/>
          </a:prstGeom>
          <a:noFill/>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260754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BPM + MOMO</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20482" name="Picture 2" descr="C:\Users\kay\Desktop\B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470" y="836638"/>
            <a:ext cx="7273010" cy="5301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8257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07380" y="103188"/>
            <a:ext cx="9036620" cy="877472"/>
          </a:xfrm>
          <a:prstGeom prst="rect">
            <a:avLst/>
          </a:prstGeom>
        </p:spPr>
        <p:txBody>
          <a:bodyP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Arial" charset="0"/>
              </a:defRPr>
            </a:lvl2pPr>
            <a:lvl3pPr algn="l" rtl="0" eaLnBrk="1" fontAlgn="base" hangingPunct="1">
              <a:spcBef>
                <a:spcPct val="0"/>
              </a:spcBef>
              <a:spcAft>
                <a:spcPct val="0"/>
              </a:spcAft>
              <a:defRPr sz="2400" b="1">
                <a:solidFill>
                  <a:schemeClr val="bg1"/>
                </a:solidFill>
                <a:latin typeface="Arial" charset="0"/>
              </a:defRPr>
            </a:lvl3pPr>
            <a:lvl4pPr algn="l" rtl="0" eaLnBrk="1" fontAlgn="base" hangingPunct="1">
              <a:spcBef>
                <a:spcPct val="0"/>
              </a:spcBef>
              <a:spcAft>
                <a:spcPct val="0"/>
              </a:spcAft>
              <a:defRPr sz="2400" b="1">
                <a:solidFill>
                  <a:schemeClr val="bg1"/>
                </a:solidFill>
                <a:latin typeface="Arial" charset="0"/>
              </a:defRPr>
            </a:lvl4pPr>
            <a:lvl5pPr algn="l" rtl="0" eaLnBrk="1" fontAlgn="base" hangingPunct="1">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r>
              <a:rPr lang="de-DE" kern="0" dirty="0" smtClean="0"/>
              <a:t>PETRA IV: 4th </a:t>
            </a:r>
            <a:r>
              <a:rPr lang="de-DE" kern="0" dirty="0"/>
              <a:t>G</a:t>
            </a:r>
            <a:r>
              <a:rPr lang="de-DE" kern="0" dirty="0" smtClean="0"/>
              <a:t>eneration </a:t>
            </a:r>
            <a:r>
              <a:rPr lang="en-US" dirty="0"/>
              <a:t>ultralow </a:t>
            </a:r>
            <a:r>
              <a:rPr lang="en-US" dirty="0" smtClean="0"/>
              <a:t> emittance </a:t>
            </a:r>
            <a:r>
              <a:rPr lang="en-US" dirty="0"/>
              <a:t>L</a:t>
            </a:r>
            <a:r>
              <a:rPr lang="en-US" dirty="0" smtClean="0"/>
              <a:t>ight </a:t>
            </a:r>
            <a:r>
              <a:rPr lang="en-US" dirty="0"/>
              <a:t>S</a:t>
            </a:r>
            <a:r>
              <a:rPr lang="en-US" dirty="0" smtClean="0"/>
              <a:t>ource</a:t>
            </a:r>
            <a:endParaRPr lang="de-DE" kern="0" dirty="0"/>
          </a:p>
        </p:txBody>
      </p:sp>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150" y="980660"/>
            <a:ext cx="4781550" cy="535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188" y="4725180"/>
            <a:ext cx="3248025"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137271" y="980660"/>
            <a:ext cx="2101857" cy="338554"/>
          </a:xfrm>
          <a:prstGeom prst="rect">
            <a:avLst/>
          </a:prstGeom>
          <a:noFill/>
        </p:spPr>
        <p:txBody>
          <a:bodyPr wrap="none" rtlCol="0">
            <a:spAutoFit/>
          </a:bodyPr>
          <a:lstStyle/>
          <a:p>
            <a:r>
              <a:rPr lang="en-US" dirty="0" smtClean="0"/>
              <a:t>Start operation: 2027</a:t>
            </a:r>
            <a:endParaRPr lang="de-DE" dirty="0"/>
          </a:p>
        </p:txBody>
      </p:sp>
      <p:pic>
        <p:nvPicPr>
          <p:cNvPr id="297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955" y="1772770"/>
            <a:ext cx="3640490" cy="2631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4356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430" y="3501010"/>
            <a:ext cx="8206043" cy="2016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611450" y="980660"/>
            <a:ext cx="7417030" cy="2264463"/>
            <a:chOff x="971500" y="980660"/>
            <a:chExt cx="7056980" cy="1942651"/>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00" y="980660"/>
              <a:ext cx="7056980" cy="19426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bwMode="auto">
            <a:xfrm>
              <a:off x="997527" y="2579354"/>
              <a:ext cx="2350303" cy="318225"/>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grpSp>
      <p:sp>
        <p:nvSpPr>
          <p:cNvPr id="6" name="Rectangle 2"/>
          <p:cNvSpPr txBox="1">
            <a:spLocks noChangeArrowheads="1"/>
          </p:cNvSpPr>
          <p:nvPr/>
        </p:nvSpPr>
        <p:spPr>
          <a:xfrm>
            <a:off x="292100" y="103188"/>
            <a:ext cx="8520113" cy="877472"/>
          </a:xfrm>
          <a:prstGeom prst="rect">
            <a:avLst/>
          </a:prstGeom>
        </p:spPr>
        <p:txBody>
          <a:bodyP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Arial" charset="0"/>
              </a:defRPr>
            </a:lvl2pPr>
            <a:lvl3pPr algn="l" rtl="0" eaLnBrk="1" fontAlgn="base" hangingPunct="1">
              <a:spcBef>
                <a:spcPct val="0"/>
              </a:spcBef>
              <a:spcAft>
                <a:spcPct val="0"/>
              </a:spcAft>
              <a:defRPr sz="2400" b="1">
                <a:solidFill>
                  <a:schemeClr val="bg1"/>
                </a:solidFill>
                <a:latin typeface="Arial" charset="0"/>
              </a:defRPr>
            </a:lvl3pPr>
            <a:lvl4pPr algn="l" rtl="0" eaLnBrk="1" fontAlgn="base" hangingPunct="1">
              <a:spcBef>
                <a:spcPct val="0"/>
              </a:spcBef>
              <a:spcAft>
                <a:spcPct val="0"/>
              </a:spcAft>
              <a:defRPr sz="2400" b="1">
                <a:solidFill>
                  <a:schemeClr val="bg1"/>
                </a:solidFill>
                <a:latin typeface="Arial" charset="0"/>
              </a:defRPr>
            </a:lvl4pPr>
            <a:lvl5pPr algn="l" rtl="0" eaLnBrk="1" fontAlgn="base" hangingPunct="1">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r>
              <a:rPr lang="de-DE" kern="0" dirty="0" smtClean="0"/>
              <a:t>PETRA IV: </a:t>
            </a:r>
            <a:r>
              <a:rPr lang="en-US" kern="0" dirty="0" smtClean="0"/>
              <a:t>Diffraction limited </a:t>
            </a:r>
            <a:r>
              <a:rPr lang="en-US" dirty="0"/>
              <a:t>L</a:t>
            </a:r>
            <a:r>
              <a:rPr lang="en-US" dirty="0" smtClean="0"/>
              <a:t>ight Source</a:t>
            </a:r>
            <a:endParaRPr lang="de-DE" kern="0" dirty="0"/>
          </a:p>
        </p:txBody>
      </p:sp>
      <p:sp>
        <p:nvSpPr>
          <p:cNvPr id="7" name="Oval 6"/>
          <p:cNvSpPr/>
          <p:nvPr/>
        </p:nvSpPr>
        <p:spPr bwMode="auto">
          <a:xfrm>
            <a:off x="6228230" y="4437140"/>
            <a:ext cx="2304320" cy="43206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53006160"/>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Vorlage_en">
  <a:themeElements>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fontScheme name="2_DESY_Vortrag_3-1">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2_DESY_Vortrag_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SY_Vortrag_3-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SY_Vortrag_3-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SY_Vortrag_3-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SY_Vortrag_3-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SY_Vortrag_3-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SY_Vortrag_3-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SY_Vortrag_3-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SY_Vortrag_3-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SY_Vortrag_3-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SY_Vortrag_3-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SY_Vortrag_3-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SY_Vortrag_3-1 13">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99CC00"/>
        </a:folHlink>
      </a:clrScheme>
      <a:clrMap bg1="lt1" tx1="dk1" bg2="lt2" tx2="dk2" accent1="accent1" accent2="accent2" accent3="accent3" accent4="accent4" accent5="accent5" accent6="accent6" hlink="hlink" folHlink="folHlink"/>
    </a:extraClrScheme>
    <a:extraClrScheme>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PPT-Vorlage_en</Template>
  <TotalTime>0</TotalTime>
  <Words>4334</Words>
  <Application>Microsoft Office PowerPoint</Application>
  <PresentationFormat>On-screen Show (4:3)</PresentationFormat>
  <Paragraphs>1051</Paragraphs>
  <Slides>76</Slides>
  <Notes>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76</vt:i4>
      </vt:variant>
    </vt:vector>
  </HeadingPairs>
  <TitlesOfParts>
    <vt:vector size="79" baseType="lpstr">
      <vt:lpstr>PPT-Vorlage_en</vt:lpstr>
      <vt:lpstr>Photo Editor Photo</vt:lpstr>
      <vt:lpstr>Designer Zeichnung</vt:lpstr>
      <vt:lpstr>Beam Instrumentation challenges at DESY</vt:lpstr>
      <vt:lpstr>Deutsches Elektronen Synchrotron DESY</vt:lpstr>
      <vt:lpstr>Deutsches Elektronen Synchrotron DESY</vt:lpstr>
      <vt:lpstr>PETRA</vt:lpstr>
      <vt:lpstr>PowerPoint Presentation</vt:lpstr>
      <vt:lpstr>PowerPoint Presentation</vt:lpstr>
      <vt:lpstr>PowerPoint Presentation</vt:lpstr>
      <vt:lpstr>PowerPoint Presentation</vt:lpstr>
      <vt:lpstr>PowerPoint Presentation</vt:lpstr>
      <vt:lpstr>The European XFEL</vt:lpstr>
      <vt:lpstr>The European XFEL</vt:lpstr>
      <vt:lpstr>The European XFEL</vt:lpstr>
      <vt:lpstr>Comparison (from diagnostic point of view)</vt:lpstr>
      <vt:lpstr>Beam Position Monitors (BPMs) -Tasks</vt:lpstr>
      <vt:lpstr>Beam Position Monitors (BPMs)</vt:lpstr>
      <vt:lpstr>High Precision BPMs</vt:lpstr>
      <vt:lpstr>High Precision BPMs</vt:lpstr>
      <vt:lpstr>BPM resolution measured</vt:lpstr>
      <vt:lpstr>PETRA IV: BPM resolution measured</vt:lpstr>
      <vt:lpstr>XFEL: BPM resolution measured</vt:lpstr>
      <vt:lpstr>Orbit stability and feedback</vt:lpstr>
      <vt:lpstr>1) Electronic stabilization a) Libera with switching crossbar for dynamic calibration</vt:lpstr>
      <vt:lpstr>1) Electronic stabilization b) Pilot tone for dynamic calibration</vt:lpstr>
      <vt:lpstr>PETRA III: 480 Bunches: „Long Term“ Measurement with Pilot Tone (Elettra) + Libera Spark</vt:lpstr>
      <vt:lpstr>Orbit stability and feedback: 2) Temperature stabilization</vt:lpstr>
      <vt:lpstr>Orbit stability and feedback 3) Meas. of beam pipe movement </vt:lpstr>
      <vt:lpstr>Orbit stability and feedback: 4a) Fast Orbit FB at PETRA.</vt:lpstr>
      <vt:lpstr>Orbit stability and feedback: 4b) Intra Bunch Train FB at XFEL</vt:lpstr>
      <vt:lpstr>Orbit stability and feedback: 4b) Intra Bunch Train FB at XFEL</vt:lpstr>
      <vt:lpstr>Beam Current Measurement</vt:lpstr>
      <vt:lpstr>Beam Current Measurement: DC current (rings only)</vt:lpstr>
      <vt:lpstr>Beam Current Measurement: Fast Current Transformer</vt:lpstr>
      <vt:lpstr>Insertion: Damage of a FCT in PETRAIII</vt:lpstr>
      <vt:lpstr>Insertion: Damage of a FCT in PETRAIII, Solution for PETRA IV?</vt:lpstr>
      <vt:lpstr>Petra IV: Heating of BPMs (and all other diagnostics) </vt:lpstr>
      <vt:lpstr>Beam Current Measurement</vt:lpstr>
      <vt:lpstr>XFEL: Charge pattern and transmission</vt:lpstr>
      <vt:lpstr>XFEL: Charge pattern and transmission</vt:lpstr>
      <vt:lpstr>    XFEL: MPS + BLMs</vt:lpstr>
      <vt:lpstr>  </vt:lpstr>
      <vt:lpstr>Beam Size </vt:lpstr>
      <vt:lpstr>Beam Size</vt:lpstr>
      <vt:lpstr>Beam Size: PETRA III</vt:lpstr>
      <vt:lpstr>Beam Size: XFEL</vt:lpstr>
      <vt:lpstr>XFEL specials</vt:lpstr>
      <vt:lpstr>XFEL specials: 1) Charging screens</vt:lpstr>
      <vt:lpstr>XFEL specials: 2) Quenching screens</vt:lpstr>
      <vt:lpstr>XFEL specials: 2) Quenching screens</vt:lpstr>
      <vt:lpstr>Bunch length; devices</vt:lpstr>
      <vt:lpstr>PETRA III: Bunch length, Streak Camera</vt:lpstr>
      <vt:lpstr>PETRA III: Streak Camera, measurements</vt:lpstr>
      <vt:lpstr>XFEL: Bunch Length, TDS</vt:lpstr>
      <vt:lpstr>XFEL: Bunch Length, TDS</vt:lpstr>
      <vt:lpstr>XFEL: Bunch Length, TDS</vt:lpstr>
      <vt:lpstr>XFEL: Bunch Length, TDS</vt:lpstr>
      <vt:lpstr>Bunch length, measurements</vt:lpstr>
      <vt:lpstr>XFEL: More TDS</vt:lpstr>
      <vt:lpstr>Longitudinal (timing) stability and fast feedbacks</vt:lpstr>
      <vt:lpstr>Longitudinal (timing) stability and fast feedbacks</vt:lpstr>
      <vt:lpstr>Longitudinal Beam Stability XFEL: Bunch Compression </vt:lpstr>
      <vt:lpstr>Longitudinal Beam Stability XFEL: Beam arrival </vt:lpstr>
      <vt:lpstr>Beam Energy and Energy spread</vt:lpstr>
      <vt:lpstr>Ring: Energy Measurement by Resonant Depolarization</vt:lpstr>
      <vt:lpstr>XFEL: Beam Energy by BPM (Spectrometer)</vt:lpstr>
      <vt:lpstr>XFEL: Beam Energy by Beam Arrival Time</vt:lpstr>
      <vt:lpstr>The End</vt:lpstr>
      <vt:lpstr>Energy Spread at XFEL</vt:lpstr>
      <vt:lpstr>Bunch length; what defines bunch length in the machine?</vt:lpstr>
      <vt:lpstr>PowerPoint Presentation</vt:lpstr>
      <vt:lpstr>PowerPoint Presentation</vt:lpstr>
      <vt:lpstr>PowerPoint Presentation</vt:lpstr>
      <vt:lpstr>PowerPoint Presentation</vt:lpstr>
      <vt:lpstr>PowerPoint Presentation</vt:lpstr>
      <vt:lpstr>Electrostatic Beam Position Monitor</vt:lpstr>
      <vt:lpstr>High Precision Cavity BPM</vt:lpstr>
      <vt:lpstr>BPM + MOMO</vt:lpstr>
    </vt:vector>
  </TitlesOfParts>
  <Company>DESY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Beam diagnostic instruments at 3rd and 4th generation light sources</dc:title>
  <dc:creator>Wittenburg, Kay</dc:creator>
  <cp:lastModifiedBy>Wittenburg, Kay</cp:lastModifiedBy>
  <cp:revision>323</cp:revision>
  <dcterms:created xsi:type="dcterms:W3CDTF">2013-05-01T08:41:24Z</dcterms:created>
  <dcterms:modified xsi:type="dcterms:W3CDTF">2020-10-22T15:39:01Z</dcterms:modified>
</cp:coreProperties>
</file>