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7" r:id="rId2"/>
  </p:sldIdLst>
  <p:sldSz cx="9144000" cy="6858000" type="screen4x3"/>
  <p:notesSz cx="6724650" cy="97742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66666"/>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4655" autoAdjust="0"/>
  </p:normalViewPr>
  <p:slideViewPr>
    <p:cSldViewPr snapToGrid="0" snapToObjects="1">
      <p:cViewPr varScale="1">
        <p:scale>
          <a:sx n="137" d="100"/>
          <a:sy n="137" d="100"/>
        </p:scale>
        <p:origin x="9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14015" cy="488712"/>
          </a:xfrm>
          <a:prstGeom prst="rect">
            <a:avLst/>
          </a:prstGeom>
        </p:spPr>
        <p:txBody>
          <a:bodyPr vert="horz" lIns="90279" tIns="45139" rIns="90279" bIns="45139" rtlCol="0"/>
          <a:lstStyle>
            <a:lvl1pPr algn="l">
              <a:defRPr sz="1200"/>
            </a:lvl1pPr>
          </a:lstStyle>
          <a:p>
            <a:endParaRPr lang="de-DE"/>
          </a:p>
        </p:txBody>
      </p:sp>
      <p:sp>
        <p:nvSpPr>
          <p:cNvPr id="3" name="Datumsplatzhalter 2"/>
          <p:cNvSpPr>
            <a:spLocks noGrp="1"/>
          </p:cNvSpPr>
          <p:nvPr>
            <p:ph type="dt" sz="quarter" idx="1"/>
          </p:nvPr>
        </p:nvSpPr>
        <p:spPr>
          <a:xfrm>
            <a:off x="3809079" y="0"/>
            <a:ext cx="2914015" cy="488712"/>
          </a:xfrm>
          <a:prstGeom prst="rect">
            <a:avLst/>
          </a:prstGeom>
        </p:spPr>
        <p:txBody>
          <a:bodyPr vert="horz" lIns="90279" tIns="45139" rIns="90279" bIns="45139" rtlCol="0"/>
          <a:lstStyle>
            <a:lvl1pPr algn="r">
              <a:defRPr sz="1200"/>
            </a:lvl1pPr>
          </a:lstStyle>
          <a:p>
            <a:fld id="{0B851660-0934-124D-A4B3-496C7F320307}" type="datetimeFigureOut">
              <a:rPr lang="de-DE" smtClean="0"/>
              <a:t>25.08.2020</a:t>
            </a:fld>
            <a:endParaRPr lang="de-DE"/>
          </a:p>
        </p:txBody>
      </p:sp>
      <p:sp>
        <p:nvSpPr>
          <p:cNvPr id="4" name="Fußzeilenplatzhalter 3"/>
          <p:cNvSpPr>
            <a:spLocks noGrp="1"/>
          </p:cNvSpPr>
          <p:nvPr>
            <p:ph type="ftr" sz="quarter" idx="2"/>
          </p:nvPr>
        </p:nvSpPr>
        <p:spPr>
          <a:xfrm>
            <a:off x="0" y="9283829"/>
            <a:ext cx="2914015" cy="488712"/>
          </a:xfrm>
          <a:prstGeom prst="rect">
            <a:avLst/>
          </a:prstGeom>
        </p:spPr>
        <p:txBody>
          <a:bodyPr vert="horz" lIns="90279" tIns="45139" rIns="90279" bIns="45139" rtlCol="0" anchor="b"/>
          <a:lstStyle>
            <a:lvl1pPr algn="l">
              <a:defRPr sz="1200"/>
            </a:lvl1pPr>
          </a:lstStyle>
          <a:p>
            <a:endParaRPr lang="de-DE"/>
          </a:p>
        </p:txBody>
      </p:sp>
      <p:sp>
        <p:nvSpPr>
          <p:cNvPr id="5" name="Foliennummernplatzhalter 4"/>
          <p:cNvSpPr>
            <a:spLocks noGrp="1"/>
          </p:cNvSpPr>
          <p:nvPr>
            <p:ph type="sldNum" sz="quarter" idx="3"/>
          </p:nvPr>
        </p:nvSpPr>
        <p:spPr>
          <a:xfrm>
            <a:off x="3809079" y="9283829"/>
            <a:ext cx="2914015" cy="488712"/>
          </a:xfrm>
          <a:prstGeom prst="rect">
            <a:avLst/>
          </a:prstGeom>
        </p:spPr>
        <p:txBody>
          <a:bodyPr vert="horz" lIns="90279" tIns="45139" rIns="90279" bIns="45139" rtlCol="0" anchor="b"/>
          <a:lstStyle>
            <a:lvl1pPr algn="r">
              <a:defRPr sz="1200"/>
            </a:lvl1pPr>
          </a:lstStyle>
          <a:p>
            <a:fld id="{7F3A3EDE-7EBB-0F4A-80C2-34DB9D2E2ED3}" type="slidenum">
              <a:rPr lang="de-DE" smtClean="0"/>
              <a:t>‹Nr.›</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14015" cy="488712"/>
          </a:xfrm>
          <a:prstGeom prst="rect">
            <a:avLst/>
          </a:prstGeom>
        </p:spPr>
        <p:txBody>
          <a:bodyPr vert="horz" lIns="90279" tIns="45139" rIns="90279" bIns="45139" rtlCol="0"/>
          <a:lstStyle>
            <a:lvl1pPr algn="l">
              <a:defRPr sz="1200"/>
            </a:lvl1pPr>
          </a:lstStyle>
          <a:p>
            <a:endParaRPr lang="de-DE"/>
          </a:p>
        </p:txBody>
      </p:sp>
      <p:sp>
        <p:nvSpPr>
          <p:cNvPr id="3" name="Datumsplatzhalter 2"/>
          <p:cNvSpPr>
            <a:spLocks noGrp="1"/>
          </p:cNvSpPr>
          <p:nvPr>
            <p:ph type="dt" idx="1"/>
          </p:nvPr>
        </p:nvSpPr>
        <p:spPr>
          <a:xfrm>
            <a:off x="3809079" y="0"/>
            <a:ext cx="2914015" cy="488712"/>
          </a:xfrm>
          <a:prstGeom prst="rect">
            <a:avLst/>
          </a:prstGeom>
        </p:spPr>
        <p:txBody>
          <a:bodyPr vert="horz" lIns="90279" tIns="45139" rIns="90279" bIns="45139" rtlCol="0"/>
          <a:lstStyle>
            <a:lvl1pPr algn="r">
              <a:defRPr sz="1200"/>
            </a:lvl1pPr>
          </a:lstStyle>
          <a:p>
            <a:fld id="{98C828EF-C252-394A-93BF-1C478CFA0896}" type="datetimeFigureOut">
              <a:rPr lang="de-DE" smtClean="0"/>
              <a:t>25.08.2020</a:t>
            </a:fld>
            <a:endParaRPr lang="de-DE"/>
          </a:p>
        </p:txBody>
      </p:sp>
      <p:sp>
        <p:nvSpPr>
          <p:cNvPr id="4" name="Folienbildplatzhalt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0279" tIns="45139" rIns="90279" bIns="45139" rtlCol="0" anchor="ctr"/>
          <a:lstStyle/>
          <a:p>
            <a:endParaRPr lang="de-DE"/>
          </a:p>
        </p:txBody>
      </p:sp>
      <p:sp>
        <p:nvSpPr>
          <p:cNvPr id="5" name="Notizenplatzhalter 4"/>
          <p:cNvSpPr>
            <a:spLocks noGrp="1"/>
          </p:cNvSpPr>
          <p:nvPr>
            <p:ph type="body" sz="quarter" idx="3"/>
          </p:nvPr>
        </p:nvSpPr>
        <p:spPr>
          <a:xfrm>
            <a:off x="672465" y="4642763"/>
            <a:ext cx="5379720" cy="4398407"/>
          </a:xfrm>
          <a:prstGeom prst="rect">
            <a:avLst/>
          </a:prstGeom>
        </p:spPr>
        <p:txBody>
          <a:bodyPr vert="horz" lIns="90279" tIns="45139" rIns="90279" bIns="4513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283829"/>
            <a:ext cx="2914015" cy="488712"/>
          </a:xfrm>
          <a:prstGeom prst="rect">
            <a:avLst/>
          </a:prstGeom>
        </p:spPr>
        <p:txBody>
          <a:bodyPr vert="horz" lIns="90279" tIns="45139" rIns="90279" bIns="45139" rtlCol="0" anchor="b"/>
          <a:lstStyle>
            <a:lvl1pPr algn="l">
              <a:defRPr sz="1200"/>
            </a:lvl1pPr>
          </a:lstStyle>
          <a:p>
            <a:endParaRPr lang="de-DE"/>
          </a:p>
        </p:txBody>
      </p:sp>
      <p:sp>
        <p:nvSpPr>
          <p:cNvPr id="7" name="Foliennummernplatzhalter 6"/>
          <p:cNvSpPr>
            <a:spLocks noGrp="1"/>
          </p:cNvSpPr>
          <p:nvPr>
            <p:ph type="sldNum" sz="quarter" idx="5"/>
          </p:nvPr>
        </p:nvSpPr>
        <p:spPr>
          <a:xfrm>
            <a:off x="3809079" y="9283829"/>
            <a:ext cx="2914015" cy="488712"/>
          </a:xfrm>
          <a:prstGeom prst="rect">
            <a:avLst/>
          </a:prstGeom>
        </p:spPr>
        <p:txBody>
          <a:bodyPr vert="horz" lIns="90279" tIns="45139" rIns="90279" bIns="45139" rtlCol="0" anchor="b"/>
          <a:lstStyle>
            <a:lvl1pPr algn="r">
              <a:defRPr sz="1200"/>
            </a:lvl1pPr>
          </a:lstStyle>
          <a:p>
            <a:fld id="{DAE02386-BEE7-5D4D-B4E7-4BB579C47884}" type="slidenum">
              <a:rPr lang="de-DE" smtClean="0"/>
              <a:t>‹Nr.›</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0716A1C-18EB-1742-BCAC-8F37B2C6FF1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46754" y="1212688"/>
            <a:ext cx="8427665" cy="5357794"/>
          </a:xfrm>
          <a:prstGeom prst="rect">
            <a:avLst/>
          </a:prstGeom>
        </p:spPr>
      </p:pic>
      <p:sp>
        <p:nvSpPr>
          <p:cNvPr id="2" name="Titel 1"/>
          <p:cNvSpPr>
            <a:spLocks noGrp="1"/>
          </p:cNvSpPr>
          <p:nvPr>
            <p:ph type="ctrTitle"/>
          </p:nvPr>
        </p:nvSpPr>
        <p:spPr>
          <a:xfrm>
            <a:off x="1251563" y="3650764"/>
            <a:ext cx="6607516" cy="779866"/>
          </a:xfrm>
        </p:spPr>
        <p:txBody>
          <a:bodyPr anchor="b" anchorCtr="0">
            <a:noAutofit/>
          </a:bodyPr>
          <a:lstStyle>
            <a:lvl1pPr algn="ctr">
              <a:defRPr sz="3600">
                <a:solidFill>
                  <a:srgbClr val="333333"/>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371600" y="44306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3" name="Rechteck 12"/>
          <p:cNvSpPr/>
          <p:nvPr userDrawn="1"/>
        </p:nvSpPr>
        <p:spPr>
          <a:xfrm>
            <a:off x="404091" y="6650182"/>
            <a:ext cx="3371273"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5584535" cy="787557"/>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5" name="Datumsplatzhalter 4"/>
          <p:cNvSpPr>
            <a:spLocks noGrp="1"/>
          </p:cNvSpPr>
          <p:nvPr>
            <p:ph type="dt" sz="half" idx="2"/>
          </p:nvPr>
        </p:nvSpPr>
        <p:spPr>
          <a:xfrm>
            <a:off x="7123544" y="6552643"/>
            <a:ext cx="825285"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7"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a:t>Stephan Reimann</a:t>
            </a:r>
            <a:endParaRPr lang="de-DE" dirty="0"/>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6" name="Datumsplatzhalter 4"/>
          <p:cNvSpPr>
            <a:spLocks noGrp="1"/>
          </p:cNvSpPr>
          <p:nvPr>
            <p:ph type="dt" sz="half" idx="13"/>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8"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a:t>Stephan Reimann</a:t>
            </a:r>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Foliennummernplatzhalter 4"/>
          <p:cNvSpPr>
            <a:spLocks noGrp="1"/>
          </p:cNvSpPr>
          <p:nvPr>
            <p:ph type="sldNum" sz="quarter" idx="12"/>
          </p:nvPr>
        </p:nvSpPr>
        <p:spPr/>
        <p:txBody>
          <a:bodyPr/>
          <a:lstStyle/>
          <a:p>
            <a:fld id="{125CBDDA-5CCF-8748-8988-9DC6C8981774}" type="slidenum">
              <a:rPr lang="de-DE" smtClean="0"/>
              <a:t>‹Nr.›</a:t>
            </a:fld>
            <a:endParaRPr lang="de-DE"/>
          </a:p>
        </p:txBody>
      </p:sp>
      <p:sp>
        <p:nvSpPr>
          <p:cNvPr id="4" name="Datumsplatzhalter 4"/>
          <p:cNvSpPr>
            <a:spLocks noGrp="1"/>
          </p:cNvSpPr>
          <p:nvPr>
            <p:ph type="dt" sz="half" idx="2"/>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6" name="Fußzeilenplatzhalter 7"/>
          <p:cNvSpPr>
            <a:spLocks noGrp="1"/>
          </p:cNvSpPr>
          <p:nvPr>
            <p:ph type="ftr" sz="quarter" idx="3"/>
          </p:nvPr>
        </p:nvSpPr>
        <p:spPr>
          <a:xfrm>
            <a:off x="2260600" y="6560611"/>
            <a:ext cx="48383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a:t>Stephan Reimann</a:t>
            </a:r>
            <a:endParaRPr lang="de-DE" dirty="0"/>
          </a:p>
        </p:txBody>
      </p:sp>
    </p:spTree>
    <p:extLst>
      <p:ext uri="{BB962C8B-B14F-4D97-AF65-F5344CB8AC3E}">
        <p14:creationId xmlns:p14="http://schemas.microsoft.com/office/powerpoint/2010/main" val="388979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de-DE" smtClean="0"/>
              <a:pPr/>
              <a:t>‹Nr.›</a:t>
            </a:fld>
            <a:endParaRPr lang="de-DE" dirty="0"/>
          </a:p>
        </p:txBody>
      </p:sp>
      <p:pic>
        <p:nvPicPr>
          <p:cNvPr id="7" name="Bild 6" descr="GSI_Logo_rgb.png"/>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518399" y="583587"/>
            <a:ext cx="1129081" cy="376361"/>
          </a:xfrm>
          <a:prstGeom prst="rect">
            <a:avLst/>
          </a:prstGeom>
        </p:spPr>
      </p:pic>
      <p:cxnSp>
        <p:nvCxnSpPr>
          <p:cNvPr id="9" name="Gerade Verbindung 8"/>
          <p:cNvCxnSpPr/>
          <p:nvPr/>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435267" y="6616075"/>
            <a:ext cx="2028533" cy="246221"/>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dirty="0">
                <a:solidFill>
                  <a:srgbClr val="333333"/>
                </a:solidFill>
                <a:latin typeface="Arial"/>
                <a:cs typeface="Arial"/>
              </a:rPr>
              <a:t>FAIR GmbH | GSI GmbH</a:t>
            </a:r>
          </a:p>
        </p:txBody>
      </p:sp>
      <p:sp>
        <p:nvSpPr>
          <p:cNvPr id="2" name="Titelplatzhalter 1"/>
          <p:cNvSpPr>
            <a:spLocks noGrp="1"/>
          </p:cNvSpPr>
          <p:nvPr>
            <p:ph type="title"/>
          </p:nvPr>
        </p:nvSpPr>
        <p:spPr>
          <a:xfrm>
            <a:off x="422565" y="270000"/>
            <a:ext cx="5584535" cy="787557"/>
          </a:xfrm>
          <a:prstGeom prst="rect">
            <a:avLst/>
          </a:prstGeom>
        </p:spPr>
        <p:txBody>
          <a:bodyPr vert="horz" lIns="91440" tIns="45720" rIns="91440" bIns="45720" rtlCol="0" anchor="b" anchorCtr="0">
            <a:normAutofit/>
          </a:bodyPr>
          <a:lstStyle/>
          <a:p>
            <a:r>
              <a:rPr lang="de-DE" dirty="0"/>
              <a:t>Mastertitelformat bearbeiten</a:t>
            </a:r>
          </a:p>
        </p:txBody>
      </p: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a:t>31.03.14</a:t>
            </a:r>
            <a:endParaRPr lang="de-DE" dirty="0"/>
          </a:p>
        </p:txBody>
      </p:sp>
      <p:sp>
        <p:nvSpPr>
          <p:cNvPr id="8"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a:t>Stephan Reimann</a:t>
            </a:r>
            <a:endParaRPr lang="de-DE" dirty="0"/>
          </a:p>
        </p:txBody>
      </p:sp>
      <p:pic>
        <p:nvPicPr>
          <p:cNvPr id="13" name="Bild 12" descr="FAIR_Logo_rgb.png"/>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533249" y="430944"/>
            <a:ext cx="775055" cy="645879"/>
          </a:xfrm>
          <a:prstGeom prst="rect">
            <a:avLst/>
          </a:prstGeom>
        </p:spPr>
      </p:pic>
      <p:pic>
        <p:nvPicPr>
          <p:cNvPr id="2050" name="Picture 2" descr="C:\Users\sreimann\Desktop\FAIR-Phase0_Logo.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393842" y="299802"/>
            <a:ext cx="1053867" cy="105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dt="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8601" y="1295400"/>
            <a:ext cx="6598752" cy="5317435"/>
          </a:xfrm>
        </p:spPr>
        <p:txBody>
          <a:bodyPr>
            <a:normAutofit fontScale="92500" lnSpcReduction="20000"/>
          </a:bodyPr>
          <a:lstStyle/>
          <a:p>
            <a:r>
              <a:rPr lang="en-GB" sz="1600" dirty="0" smtClean="0">
                <a:solidFill>
                  <a:schemeClr val="tx1"/>
                </a:solidFill>
                <a:latin typeface="Calibri" panose="020F0502020204030204" pitchFamily="34" charset="0"/>
              </a:rPr>
              <a:t>Shutdown</a:t>
            </a:r>
            <a:endParaRPr lang="en-GB" sz="1600" dirty="0">
              <a:latin typeface="Calibri" panose="020F0502020204030204" pitchFamily="34" charset="0"/>
            </a:endParaRPr>
          </a:p>
          <a:p>
            <a:pPr lvl="1"/>
            <a:r>
              <a:rPr lang="en-GB" sz="1200" dirty="0" smtClean="0">
                <a:latin typeface="Calibri" panose="020F0502020204030204" pitchFamily="34" charset="0"/>
              </a:rPr>
              <a:t>essentially ongoing as planned </a:t>
            </a:r>
          </a:p>
          <a:p>
            <a:pPr lvl="1"/>
            <a:r>
              <a:rPr lang="en-GB" sz="1200" dirty="0" smtClean="0">
                <a:latin typeface="Calibri" panose="020F0502020204030204" pitchFamily="34" charset="0"/>
              </a:rPr>
              <a:t>Risks:</a:t>
            </a:r>
          </a:p>
          <a:p>
            <a:pPr lvl="2"/>
            <a:r>
              <a:rPr lang="en-GB" sz="1000" dirty="0" smtClean="0">
                <a:solidFill>
                  <a:srgbClr val="FF0000"/>
                </a:solidFill>
                <a:latin typeface="Calibri" panose="020F0502020204030204" pitchFamily="34" charset="0"/>
              </a:rPr>
              <a:t>substantial delay of FSB Tunnel 101 </a:t>
            </a:r>
            <a:r>
              <a:rPr lang="en-GB" sz="1000" dirty="0">
                <a:latin typeface="Calibri" panose="020F0502020204030204" pitchFamily="34" charset="0"/>
                <a:sym typeface="Wingdings" panose="05000000000000000000" pitchFamily="2" charset="2"/>
              </a:rPr>
              <a:t> subsidence </a:t>
            </a:r>
            <a:r>
              <a:rPr lang="en-GB" sz="1000" dirty="0" smtClean="0">
                <a:latin typeface="Calibri" panose="020F0502020204030204" pitchFamily="34" charset="0"/>
                <a:sym typeface="Wingdings" panose="05000000000000000000" pitchFamily="2" charset="2"/>
              </a:rPr>
              <a:t>of ground  delayed survey and alignment of SIS18  start of beam time 2021 in Feb. is at risk</a:t>
            </a:r>
          </a:p>
          <a:p>
            <a:pPr lvl="3"/>
            <a:r>
              <a:rPr lang="en-GB" sz="800" i="1" dirty="0" smtClean="0">
                <a:latin typeface="Calibri" panose="020F0502020204030204" pitchFamily="34" charset="0"/>
                <a:sym typeface="Wingdings" panose="05000000000000000000" pitchFamily="2" charset="2"/>
              </a:rPr>
              <a:t>more information after </a:t>
            </a:r>
            <a:r>
              <a:rPr lang="en-GB" sz="800" i="1" dirty="0">
                <a:latin typeface="Calibri" panose="020F0502020204030204" pitchFamily="34" charset="0"/>
                <a:sym typeface="Wingdings" panose="05000000000000000000" pitchFamily="2" charset="2"/>
              </a:rPr>
              <a:t>meeting </a:t>
            </a:r>
            <a:r>
              <a:rPr lang="en-GB" sz="800" i="1" dirty="0" smtClean="0">
                <a:latin typeface="Calibri" panose="020F0502020204030204" pitchFamily="34" charset="0"/>
                <a:sym typeface="Wingdings" panose="05000000000000000000" pitchFamily="2" charset="2"/>
              </a:rPr>
              <a:t>(invitation of T. </a:t>
            </a:r>
            <a:r>
              <a:rPr lang="en-GB" sz="800" i="1" dirty="0" err="1" smtClean="0">
                <a:latin typeface="Calibri" panose="020F0502020204030204" pitchFamily="34" charset="0"/>
                <a:sym typeface="Wingdings" panose="05000000000000000000" pitchFamily="2" charset="2"/>
              </a:rPr>
              <a:t>Miertsch</a:t>
            </a:r>
            <a:r>
              <a:rPr lang="en-GB" sz="800" i="1" dirty="0" smtClean="0">
                <a:latin typeface="Calibri" panose="020F0502020204030204" pitchFamily="34" charset="0"/>
                <a:sym typeface="Wingdings" panose="05000000000000000000" pitchFamily="2" charset="2"/>
              </a:rPr>
              <a:t> this Thursday)</a:t>
            </a:r>
          </a:p>
          <a:p>
            <a:pPr lvl="2"/>
            <a:r>
              <a:rPr lang="en-GB" sz="1000" dirty="0" smtClean="0">
                <a:solidFill>
                  <a:srgbClr val="FF0000"/>
                </a:solidFill>
                <a:latin typeface="Calibri" panose="020F0502020204030204" pitchFamily="34" charset="0"/>
                <a:sym typeface="Wingdings" panose="05000000000000000000" pitchFamily="2" charset="2"/>
              </a:rPr>
              <a:t>Water ingress over HKR ceiling</a:t>
            </a:r>
            <a:endParaRPr lang="en-GB" sz="1000" dirty="0" smtClean="0">
              <a:latin typeface="Calibri" panose="020F0502020204030204" pitchFamily="34" charset="0"/>
              <a:sym typeface="Wingdings" panose="05000000000000000000" pitchFamily="2" charset="2"/>
            </a:endParaRPr>
          </a:p>
          <a:p>
            <a:pPr lvl="3"/>
            <a:r>
              <a:rPr lang="en-GB" sz="800" i="1" dirty="0" smtClean="0">
                <a:latin typeface="Calibri" panose="020F0502020204030204" pitchFamily="34" charset="0"/>
                <a:sym typeface="Wingdings" panose="05000000000000000000" pitchFamily="2" charset="2"/>
              </a:rPr>
              <a:t>Mr. </a:t>
            </a:r>
            <a:r>
              <a:rPr lang="en-GB" sz="800" i="1" dirty="0" err="1" smtClean="0">
                <a:latin typeface="Calibri" panose="020F0502020204030204" pitchFamily="34" charset="0"/>
                <a:sym typeface="Wingdings" panose="05000000000000000000" pitchFamily="2" charset="2"/>
              </a:rPr>
              <a:t>Reckziegel</a:t>
            </a:r>
            <a:r>
              <a:rPr lang="en-GB" sz="800" i="1" dirty="0" smtClean="0">
                <a:latin typeface="Calibri" panose="020F0502020204030204" pitchFamily="34" charset="0"/>
                <a:sym typeface="Wingdings" panose="05000000000000000000" pitchFamily="2" charset="2"/>
              </a:rPr>
              <a:t> responded and takes care on the issue, a leakage in HKR-roof was identified</a:t>
            </a:r>
          </a:p>
          <a:p>
            <a:pPr lvl="3"/>
            <a:r>
              <a:rPr lang="en-GB" sz="800" i="1" dirty="0" smtClean="0">
                <a:latin typeface="Calibri" panose="020F0502020204030204" pitchFamily="34" charset="0"/>
                <a:sym typeface="Wingdings" panose="05000000000000000000" pitchFamily="2" charset="2"/>
              </a:rPr>
              <a:t>a preliminary “drainage” has been installed in HKR</a:t>
            </a:r>
          </a:p>
          <a:p>
            <a:pPr lvl="2"/>
            <a:r>
              <a:rPr lang="en-GB" sz="1000" dirty="0" smtClean="0">
                <a:solidFill>
                  <a:schemeClr val="tx1"/>
                </a:solidFill>
                <a:latin typeface="Calibri" panose="020F0502020204030204" pitchFamily="34" charset="0"/>
                <a:sym typeface="Wingdings" panose="05000000000000000000" pitchFamily="2" charset="2"/>
              </a:rPr>
              <a:t>Beryllium-contamination in “</a:t>
            </a:r>
            <a:r>
              <a:rPr lang="en-GB" sz="1000" dirty="0" err="1" smtClean="0">
                <a:solidFill>
                  <a:schemeClr val="tx1"/>
                </a:solidFill>
                <a:latin typeface="Calibri" panose="020F0502020204030204" pitchFamily="34" charset="0"/>
                <a:sym typeface="Wingdings" panose="05000000000000000000" pitchFamily="2" charset="2"/>
              </a:rPr>
              <a:t>Leichtbauhalle</a:t>
            </a:r>
            <a:r>
              <a:rPr lang="en-GB" sz="1000" dirty="0" smtClean="0">
                <a:solidFill>
                  <a:schemeClr val="tx1"/>
                </a:solidFill>
                <a:latin typeface="Calibri" panose="020F0502020204030204" pitchFamily="34" charset="0"/>
                <a:sym typeface="Wingdings" panose="05000000000000000000" pitchFamily="2" charset="2"/>
              </a:rPr>
              <a:t>”.</a:t>
            </a:r>
          </a:p>
          <a:p>
            <a:pPr lvl="3"/>
            <a:r>
              <a:rPr lang="en-GB" sz="800" i="1" dirty="0" smtClean="0">
                <a:latin typeface="Calibri" panose="020F0502020204030204" pitchFamily="34" charset="0"/>
                <a:sym typeface="Wingdings" panose="05000000000000000000" pitchFamily="2" charset="2"/>
              </a:rPr>
              <a:t>encapsulation of critical area finished  no impact on shutdown work expected anymore</a:t>
            </a:r>
          </a:p>
          <a:p>
            <a:pPr lvl="2"/>
            <a:r>
              <a:rPr lang="en-GB" sz="1000" dirty="0" smtClean="0">
                <a:solidFill>
                  <a:srgbClr val="FF0000"/>
                </a:solidFill>
                <a:latin typeface="Calibri" panose="020F0502020204030204" pitchFamily="34" charset="0"/>
                <a:sym typeface="Wingdings" panose="05000000000000000000" pitchFamily="2" charset="2"/>
              </a:rPr>
              <a:t>irritating and corrosive liquid found during sealing work, caused a closure of the Kicker-Room for work </a:t>
            </a:r>
            <a:r>
              <a:rPr lang="en-GB" sz="1000" dirty="0" smtClean="0">
                <a:latin typeface="Calibri" panose="020F0502020204030204" pitchFamily="34" charset="0"/>
                <a:sym typeface="Wingdings" panose="05000000000000000000" pitchFamily="2" charset="2"/>
              </a:rPr>
              <a:t> delays in sealing and shutdown work</a:t>
            </a:r>
          </a:p>
          <a:p>
            <a:pPr lvl="3"/>
            <a:r>
              <a:rPr lang="de-DE" sz="800" dirty="0" smtClean="0">
                <a:latin typeface="Calibri" panose="020F0502020204030204" pitchFamily="34" charset="0"/>
                <a:sym typeface="Wingdings" panose="05000000000000000000" pitchFamily="2" charset="2"/>
              </a:rPr>
              <a:t>A. Schumann </a:t>
            </a:r>
            <a:r>
              <a:rPr lang="de-DE" sz="800" dirty="0" err="1" smtClean="0">
                <a:latin typeface="Calibri" panose="020F0502020204030204" pitchFamily="34" charset="0"/>
                <a:sym typeface="Wingdings" panose="05000000000000000000" pitchFamily="2" charset="2"/>
              </a:rPr>
              <a:t>provided</a:t>
            </a:r>
            <a:r>
              <a:rPr lang="de-DE" sz="800" dirty="0" smtClean="0">
                <a:latin typeface="Calibri" panose="020F0502020204030204" pitchFamily="34" charset="0"/>
                <a:sym typeface="Wingdings" panose="05000000000000000000" pitchFamily="2" charset="2"/>
              </a:rPr>
              <a:t> a </a:t>
            </a:r>
            <a:r>
              <a:rPr lang="de-DE" sz="800" dirty="0" err="1" smtClean="0">
                <a:latin typeface="Calibri" panose="020F0502020204030204" pitchFamily="34" charset="0"/>
                <a:sym typeface="Wingdings" panose="05000000000000000000" pitchFamily="2" charset="2"/>
              </a:rPr>
              <a:t>schedule</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for</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cleaning</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of</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the</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transformers</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and</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the</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switching</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cabinet</a:t>
            </a:r>
            <a:r>
              <a:rPr lang="de-DE" sz="800" dirty="0" smtClean="0">
                <a:latin typeface="Calibri" panose="020F0502020204030204" pitchFamily="34" charset="0"/>
                <a:sym typeface="Wingdings" panose="05000000000000000000" pitchFamily="2" charset="2"/>
              </a:rPr>
              <a:t> in front </a:t>
            </a:r>
            <a:r>
              <a:rPr lang="de-DE" sz="800" dirty="0" err="1" smtClean="0">
                <a:latin typeface="Calibri" panose="020F0502020204030204" pitchFamily="34" charset="0"/>
                <a:sym typeface="Wingdings" panose="05000000000000000000" pitchFamily="2" charset="2"/>
              </a:rPr>
              <a:t>of</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the</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kicker</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room</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until</a:t>
            </a:r>
            <a:r>
              <a:rPr lang="de-DE" sz="800" dirty="0" smtClean="0">
                <a:latin typeface="Calibri" panose="020F0502020204030204" pitchFamily="34" charset="0"/>
                <a:sym typeface="Wingdings" panose="05000000000000000000" pitchFamily="2" charset="2"/>
              </a:rPr>
              <a:t> 31.08. </a:t>
            </a:r>
            <a:r>
              <a:rPr lang="de-DE" sz="800" dirty="0" err="1" smtClean="0">
                <a:latin typeface="Calibri" panose="020F0502020204030204" pitchFamily="34" charset="0"/>
                <a:sym typeface="Wingdings" panose="05000000000000000000" pitchFamily="2" charset="2"/>
              </a:rPr>
              <a:t>to</a:t>
            </a:r>
            <a:r>
              <a:rPr lang="de-DE" sz="800" dirty="0" smtClean="0">
                <a:latin typeface="Calibri" panose="020F0502020204030204" pitchFamily="34" charset="0"/>
                <a:sym typeface="Wingdings" panose="05000000000000000000" pitchFamily="2" charset="2"/>
              </a:rPr>
              <a:t> not </a:t>
            </a:r>
            <a:r>
              <a:rPr lang="de-DE" sz="800" dirty="0" err="1" smtClean="0">
                <a:latin typeface="Calibri" panose="020F0502020204030204" pitchFamily="34" charset="0"/>
                <a:sym typeface="Wingdings" panose="05000000000000000000" pitchFamily="2" charset="2"/>
              </a:rPr>
              <a:t>to</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interfere</a:t>
            </a:r>
            <a:r>
              <a:rPr lang="de-DE" sz="800" dirty="0" smtClean="0">
                <a:latin typeface="Calibri" panose="020F0502020204030204" pitchFamily="34" charset="0"/>
                <a:sym typeface="Wingdings" panose="05000000000000000000" pitchFamily="2" charset="2"/>
              </a:rPr>
              <a:t> </a:t>
            </a:r>
            <a:r>
              <a:rPr lang="de-DE" sz="800" dirty="0" err="1" smtClean="0">
                <a:latin typeface="Calibri" panose="020F0502020204030204" pitchFamily="34" charset="0"/>
                <a:sym typeface="Wingdings" panose="05000000000000000000" pitchFamily="2" charset="2"/>
              </a:rPr>
              <a:t>with</a:t>
            </a:r>
            <a:r>
              <a:rPr lang="de-DE" sz="800" dirty="0" smtClean="0">
                <a:latin typeface="Calibri" panose="020F0502020204030204" pitchFamily="34" charset="0"/>
                <a:sym typeface="Wingdings" panose="05000000000000000000" pitchFamily="2" charset="2"/>
              </a:rPr>
              <a:t> H=2-Cavity </a:t>
            </a:r>
            <a:r>
              <a:rPr lang="de-DE" sz="800" dirty="0" err="1" smtClean="0">
                <a:latin typeface="Calibri" panose="020F0502020204030204" pitchFamily="34" charset="0"/>
                <a:sym typeface="Wingdings" panose="05000000000000000000" pitchFamily="2" charset="2"/>
              </a:rPr>
              <a:t>tests</a:t>
            </a:r>
            <a:endParaRPr lang="de-DE" sz="800" dirty="0" smtClean="0">
              <a:latin typeface="Calibri" panose="020F0502020204030204" pitchFamily="34" charset="0"/>
              <a:sym typeface="Wingdings" panose="05000000000000000000" pitchFamily="2" charset="2"/>
            </a:endParaRPr>
          </a:p>
          <a:p>
            <a:pPr lvl="3"/>
            <a:endParaRPr lang="de-DE" sz="800" dirty="0" smtClean="0">
              <a:latin typeface="Calibri" panose="020F0502020204030204" pitchFamily="34" charset="0"/>
              <a:sym typeface="Wingdings" panose="05000000000000000000" pitchFamily="2" charset="2"/>
            </a:endParaRPr>
          </a:p>
          <a:p>
            <a:r>
              <a:rPr lang="en-GB" sz="1600" dirty="0" smtClean="0">
                <a:solidFill>
                  <a:schemeClr val="tx1"/>
                </a:solidFill>
                <a:latin typeface="Calibri" panose="020F0502020204030204" pitchFamily="34" charset="0"/>
              </a:rPr>
              <a:t>New Main Control Room in FCC</a:t>
            </a:r>
          </a:p>
          <a:p>
            <a:pPr lvl="1"/>
            <a:r>
              <a:rPr lang="en-GB" sz="1200" dirty="0" smtClean="0">
                <a:solidFill>
                  <a:schemeClr val="tx1"/>
                </a:solidFill>
                <a:latin typeface="Calibri" panose="020F0502020204030204" pitchFamily="34" charset="0"/>
              </a:rPr>
              <a:t>first decisions taken on internal design together with architect</a:t>
            </a:r>
            <a:endParaRPr lang="en-GB" sz="1200" dirty="0">
              <a:solidFill>
                <a:schemeClr val="tx1"/>
              </a:solidFill>
              <a:latin typeface="Calibri" panose="020F0502020204030204" pitchFamily="34" charset="0"/>
            </a:endParaRPr>
          </a:p>
          <a:p>
            <a:r>
              <a:rPr lang="en-GB" sz="1600" dirty="0" smtClean="0">
                <a:solidFill>
                  <a:schemeClr val="tx1"/>
                </a:solidFill>
                <a:latin typeface="Calibri" panose="020F0502020204030204" pitchFamily="34" charset="0"/>
              </a:rPr>
              <a:t>FSN: full </a:t>
            </a:r>
            <a:r>
              <a:rPr lang="en-GB" sz="1600" dirty="0">
                <a:solidFill>
                  <a:schemeClr val="tx1"/>
                </a:solidFill>
                <a:latin typeface="Calibri" panose="020F0502020204030204" pitchFamily="34" charset="0"/>
              </a:rPr>
              <a:t>digitization</a:t>
            </a:r>
            <a:r>
              <a:rPr lang="en-GB" sz="1600" dirty="0" smtClean="0">
                <a:solidFill>
                  <a:schemeClr val="tx1"/>
                </a:solidFill>
                <a:latin typeface="Calibri" panose="020F0502020204030204" pitchFamily="34" charset="0"/>
              </a:rPr>
              <a:t> of  on-call process</a:t>
            </a:r>
          </a:p>
          <a:p>
            <a:pPr lvl="1"/>
            <a:r>
              <a:rPr lang="en-GB" sz="1200" dirty="0" smtClean="0">
                <a:solidFill>
                  <a:schemeClr val="tx1"/>
                </a:solidFill>
                <a:latin typeface="Calibri" panose="020F0502020204030204" pitchFamily="34" charset="0"/>
              </a:rPr>
              <a:t>Meeting with PA, BR, Datenschutz and FSN team successfully finished</a:t>
            </a:r>
          </a:p>
          <a:p>
            <a:pPr lvl="1"/>
            <a:r>
              <a:rPr lang="en-GB" sz="1200" dirty="0" smtClean="0">
                <a:solidFill>
                  <a:schemeClr val="tx1"/>
                </a:solidFill>
                <a:latin typeface="Calibri" panose="020F0502020204030204" pitchFamily="34" charset="0"/>
              </a:rPr>
              <a:t>3 processes for digitization identified </a:t>
            </a:r>
          </a:p>
          <a:p>
            <a:pPr lvl="1"/>
            <a:r>
              <a:rPr lang="en-GB" sz="1200" dirty="0" smtClean="0">
                <a:solidFill>
                  <a:schemeClr val="tx1"/>
                </a:solidFill>
                <a:latin typeface="Calibri" panose="020F0502020204030204" pitchFamily="34" charset="0"/>
              </a:rPr>
              <a:t>Next step: layout of FSN user-interfaces for PA, BR and Department heads</a:t>
            </a:r>
          </a:p>
          <a:p>
            <a:r>
              <a:rPr lang="en-GB" sz="1600" dirty="0" smtClean="0">
                <a:solidFill>
                  <a:schemeClr val="tx1"/>
                </a:solidFill>
                <a:latin typeface="Calibri" panose="020F0502020204030204" pitchFamily="34" charset="0"/>
              </a:rPr>
              <a:t>2021/22 general schedule</a:t>
            </a:r>
          </a:p>
          <a:p>
            <a:pPr lvl="1"/>
            <a:r>
              <a:rPr lang="en-GB" sz="1200" dirty="0" smtClean="0">
                <a:solidFill>
                  <a:schemeClr val="tx1"/>
                </a:solidFill>
                <a:latin typeface="Calibri" panose="020F0502020204030204" pitchFamily="34" charset="0"/>
              </a:rPr>
              <a:t>Not all operators are back from vacation, but first discussions with shift crew indicate, that we might need  to prolong the intermediate shutdown (eastern) for SIS18 by ca. 10 days. The option June/July with reduced operation mode is feasible from the manpower point of view. (</a:t>
            </a:r>
            <a:r>
              <a:rPr lang="en-GB" sz="1200" dirty="0" smtClean="0">
                <a:solidFill>
                  <a:srgbClr val="C00000"/>
                </a:solidFill>
                <a:latin typeface="Calibri" panose="020F0502020204030204" pitchFamily="34" charset="0"/>
              </a:rPr>
              <a:t>assuming</a:t>
            </a:r>
            <a:r>
              <a:rPr lang="en-GB" sz="1200" dirty="0" smtClean="0">
                <a:solidFill>
                  <a:schemeClr val="tx1"/>
                </a:solidFill>
                <a:latin typeface="Calibri" panose="020F0502020204030204" pitchFamily="34" charset="0"/>
              </a:rPr>
              <a:t> </a:t>
            </a:r>
            <a:r>
              <a:rPr lang="en-GB" sz="1200" dirty="0" smtClean="0">
                <a:solidFill>
                  <a:srgbClr val="C00000"/>
                </a:solidFill>
                <a:latin typeface="Calibri" panose="020F0502020204030204" pitchFamily="34" charset="0"/>
              </a:rPr>
              <a:t>support from VAC and IKP</a:t>
            </a:r>
            <a:r>
              <a:rPr lang="en-GB" sz="1200" dirty="0" smtClean="0">
                <a:solidFill>
                  <a:schemeClr val="tx1"/>
                </a:solidFill>
                <a:latin typeface="Calibri" panose="020F0502020204030204" pitchFamily="34" charset="0"/>
              </a:rPr>
              <a:t>)</a:t>
            </a:r>
          </a:p>
          <a:p>
            <a:pPr lvl="1"/>
            <a:r>
              <a:rPr lang="en-GB" sz="1200" dirty="0" smtClean="0">
                <a:solidFill>
                  <a:srgbClr val="C00000"/>
                </a:solidFill>
                <a:latin typeface="Calibri" panose="020F0502020204030204" pitchFamily="34" charset="0"/>
              </a:rPr>
              <a:t>Discussion needed, whether re-scheduling of delayed FSB-tunnel would affect FAIR commissioning schedule / in this case a prioritization against beam-time is recommended</a:t>
            </a:r>
          </a:p>
          <a:p>
            <a:pPr lvl="1"/>
            <a:r>
              <a:rPr lang="en-GB" sz="1200" dirty="0" smtClean="0">
                <a:solidFill>
                  <a:srgbClr val="C00000"/>
                </a:solidFill>
                <a:latin typeface="Calibri" panose="020F0502020204030204" pitchFamily="34" charset="0"/>
              </a:rPr>
              <a:t>dedicated Block for FAIR-development and machine studies is missing in the present schedule</a:t>
            </a:r>
          </a:p>
          <a:p>
            <a:pPr lvl="1"/>
            <a:r>
              <a:rPr lang="en-GB" sz="1200" dirty="0" smtClean="0">
                <a:solidFill>
                  <a:schemeClr val="tx1"/>
                </a:solidFill>
                <a:latin typeface="Calibri" panose="020F0502020204030204" pitchFamily="34" charset="0"/>
              </a:rPr>
              <a:t>Next steps:</a:t>
            </a:r>
          </a:p>
          <a:p>
            <a:pPr lvl="2">
              <a:buFont typeface="+mj-lt"/>
              <a:buAutoNum type="arabicPeriod"/>
            </a:pPr>
            <a:r>
              <a:rPr lang="en-GB" sz="1000" dirty="0" smtClean="0">
                <a:solidFill>
                  <a:schemeClr val="tx1"/>
                </a:solidFill>
                <a:latin typeface="Calibri" panose="020F0502020204030204" pitchFamily="34" charset="0"/>
              </a:rPr>
              <a:t>After GPAC: layout </a:t>
            </a:r>
            <a:r>
              <a:rPr lang="en-GB" sz="1000" smtClean="0">
                <a:solidFill>
                  <a:schemeClr val="tx1"/>
                </a:solidFill>
                <a:latin typeface="Calibri" panose="020F0502020204030204" pitchFamily="34" charset="0"/>
              </a:rPr>
              <a:t>a </a:t>
            </a:r>
            <a:r>
              <a:rPr lang="en-GB" sz="1000" smtClean="0">
                <a:solidFill>
                  <a:schemeClr val="tx1"/>
                </a:solidFill>
                <a:latin typeface="Calibri" panose="020F0502020204030204" pitchFamily="34" charset="0"/>
              </a:rPr>
              <a:t>new combined </a:t>
            </a:r>
            <a:r>
              <a:rPr lang="en-GB" sz="1000" dirty="0" smtClean="0">
                <a:solidFill>
                  <a:schemeClr val="tx1"/>
                </a:solidFill>
                <a:latin typeface="Calibri" panose="020F0502020204030204" pitchFamily="34" charset="0"/>
              </a:rPr>
              <a:t>proposal for both years </a:t>
            </a:r>
            <a:r>
              <a:rPr lang="en-GB" sz="1000" dirty="0" smtClean="0">
                <a:solidFill>
                  <a:schemeClr val="tx1"/>
                </a:solidFill>
                <a:latin typeface="Calibri" panose="020F0502020204030204" pitchFamily="34" charset="0"/>
              </a:rPr>
              <a:t>2021 </a:t>
            </a:r>
            <a:r>
              <a:rPr lang="en-GB" sz="1000" dirty="0" smtClean="0">
                <a:solidFill>
                  <a:schemeClr val="tx1"/>
                </a:solidFill>
                <a:latin typeface="Calibri" panose="020F0502020204030204" pitchFamily="34" charset="0"/>
              </a:rPr>
              <a:t>and </a:t>
            </a:r>
            <a:r>
              <a:rPr lang="en-GB" sz="1000" dirty="0" smtClean="0">
                <a:solidFill>
                  <a:schemeClr val="tx1"/>
                </a:solidFill>
                <a:latin typeface="Calibri" panose="020F0502020204030204" pitchFamily="34" charset="0"/>
              </a:rPr>
              <a:t>2022 </a:t>
            </a:r>
            <a:r>
              <a:rPr lang="en-GB" sz="1000" dirty="0" smtClean="0">
                <a:solidFill>
                  <a:schemeClr val="tx1"/>
                </a:solidFill>
                <a:latin typeface="Calibri" panose="020F0502020204030204" pitchFamily="34" charset="0"/>
              </a:rPr>
              <a:t>including the new information and feedback</a:t>
            </a:r>
          </a:p>
          <a:p>
            <a:pPr lvl="2">
              <a:buFont typeface="+mj-lt"/>
              <a:buAutoNum type="arabicPeriod"/>
            </a:pPr>
            <a:r>
              <a:rPr lang="en-GB" sz="1000" dirty="0" smtClean="0">
                <a:solidFill>
                  <a:schemeClr val="tx1"/>
                </a:solidFill>
                <a:latin typeface="Calibri" panose="020F0502020204030204" pitchFamily="34" charset="0"/>
              </a:rPr>
              <a:t>Meeting with Machine Coordinators and Heads of technical departments on details (commissioning time and order, technical availabilities, intermediate shutdown, beam studies, availability of on-call, ...)</a:t>
            </a:r>
            <a:endParaRPr lang="en-GB" sz="1000" dirty="0">
              <a:latin typeface="Calibri" panose="020F0502020204030204" pitchFamily="34" charset="0"/>
            </a:endParaRPr>
          </a:p>
          <a:p>
            <a:endParaRPr lang="en-GB" sz="1600" dirty="0">
              <a:latin typeface="Calibri" panose="020F0502020204030204" pitchFamily="34" charset="0"/>
            </a:endParaRPr>
          </a:p>
          <a:p>
            <a:endParaRPr lang="en-GB" sz="1600" dirty="0">
              <a:latin typeface="Calibri" panose="020F0502020204030204" pitchFamily="34" charset="0"/>
            </a:endParaRPr>
          </a:p>
          <a:p>
            <a:endParaRPr lang="en-GB" sz="1600" dirty="0">
              <a:latin typeface="Calibri" panose="020F0502020204030204" pitchFamily="34" charset="0"/>
            </a:endParaRPr>
          </a:p>
          <a:p>
            <a:endParaRPr lang="en-GB" sz="1600" dirty="0">
              <a:latin typeface="Calibri" panose="020F0502020204030204" pitchFamily="34" charset="0"/>
            </a:endParaRPr>
          </a:p>
          <a:p>
            <a:endParaRPr lang="en-GB" sz="1600" dirty="0">
              <a:latin typeface="Calibri" panose="020F0502020204030204" pitchFamily="34" charset="0"/>
            </a:endParaRPr>
          </a:p>
        </p:txBody>
      </p:sp>
      <p:sp>
        <p:nvSpPr>
          <p:cNvPr id="2" name="Titel 1"/>
          <p:cNvSpPr>
            <a:spLocks noGrp="1"/>
          </p:cNvSpPr>
          <p:nvPr>
            <p:ph type="title"/>
          </p:nvPr>
        </p:nvSpPr>
        <p:spPr/>
        <p:txBody>
          <a:bodyPr/>
          <a:lstStyle/>
          <a:p>
            <a:r>
              <a:rPr lang="en-GB" dirty="0">
                <a:latin typeface="Calibri" panose="020F0502020204030204" pitchFamily="34" charset="0"/>
              </a:rPr>
              <a:t>Operations – </a:t>
            </a:r>
            <a:r>
              <a:rPr lang="en-GB" dirty="0" smtClean="0">
                <a:latin typeface="Calibri" panose="020F0502020204030204" pitchFamily="34" charset="0"/>
              </a:rPr>
              <a:t>25.08.2020</a:t>
            </a:r>
            <a:endParaRPr lang="en-GB" dirty="0">
              <a:latin typeface="Calibri" panose="020F0502020204030204" pitchFamily="34" charset="0"/>
            </a:endParaRPr>
          </a:p>
        </p:txBody>
      </p:sp>
      <p:sp>
        <p:nvSpPr>
          <p:cNvPr id="7" name="Fußzeilenplatzhalter 6"/>
          <p:cNvSpPr>
            <a:spLocks noGrp="1"/>
          </p:cNvSpPr>
          <p:nvPr>
            <p:ph type="ftr" sz="quarter" idx="3"/>
          </p:nvPr>
        </p:nvSpPr>
        <p:spPr/>
        <p:txBody>
          <a:bodyPr/>
          <a:lstStyle/>
          <a:p>
            <a:pPr algn="l"/>
            <a:r>
              <a:rPr lang="de-DE" dirty="0"/>
              <a:t>S. </a:t>
            </a:r>
            <a:r>
              <a:rPr lang="de-DE" dirty="0" smtClean="0"/>
              <a:t>Reimann</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353" y="1663147"/>
            <a:ext cx="1972918" cy="2630557"/>
          </a:xfrm>
          <a:prstGeom prst="rect">
            <a:avLst/>
          </a:prstGeom>
        </p:spPr>
      </p:pic>
      <p:cxnSp>
        <p:nvCxnSpPr>
          <p:cNvPr id="6" name="Gerade Verbindung mit Pfeil 5"/>
          <p:cNvCxnSpPr/>
          <p:nvPr/>
        </p:nvCxnSpPr>
        <p:spPr>
          <a:xfrm>
            <a:off x="3796748" y="2511291"/>
            <a:ext cx="303060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044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ir-gsi-folienmaster_2018">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3" id="{2187FC39-6E23-A544-8598-51FCED494874}" vid="{08B53125-47F3-1D4E-B45D-09522840DC96}"/>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fair-gsi-folienmaster_2018</Template>
  <TotalTime>0</TotalTime>
  <Words>366</Words>
  <Application>Microsoft Office PowerPoint</Application>
  <PresentationFormat>Bildschirmpräsentation (4:3)</PresentationFormat>
  <Paragraphs>31</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Wingdings</vt:lpstr>
      <vt:lpstr>fair-gsi-folienmaster_2018</vt:lpstr>
      <vt:lpstr>Operations – 25.08.2020</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- 07.08.2018</dc:title>
  <dc:creator>Stephan Reimann</dc:creator>
  <cp:lastModifiedBy>Reimann, Stephan</cp:lastModifiedBy>
  <cp:revision>245</cp:revision>
  <cp:lastPrinted>2019-06-18T07:17:53Z</cp:lastPrinted>
  <dcterms:created xsi:type="dcterms:W3CDTF">2018-08-07T05:50:06Z</dcterms:created>
  <dcterms:modified xsi:type="dcterms:W3CDTF">2020-08-25T13:27:57Z</dcterms:modified>
</cp:coreProperties>
</file>