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1" r:id="rId4"/>
    <p:sldId id="263" r:id="rId5"/>
    <p:sldId id="277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C429A"/>
    <a:srgbClr val="333333"/>
    <a:srgbClr val="FDBB63"/>
    <a:srgbClr val="EAEAE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3" d="100"/>
          <a:sy n="113" d="100"/>
        </p:scale>
        <p:origin x="15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08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2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74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45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23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8708"/>
            <a:ext cx="5584535" cy="4231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Cremlin+ WP7 kick-off meeting, virtual, Sept 4th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514915" y="0"/>
            <a:ext cx="6817217" cy="49643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514915" cy="49643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332132" y="0"/>
            <a:ext cx="1811868" cy="4964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200096"/>
            <a:ext cx="889003" cy="296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71" y="135467"/>
            <a:ext cx="529677" cy="44139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637872"/>
            <a:ext cx="228324" cy="220127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28325" y="6637872"/>
            <a:ext cx="8915675" cy="24622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Fair GmbH|GSI GmbH  -  Dr. Michael Deveaux -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437404" y="6574434"/>
            <a:ext cx="706596" cy="365125"/>
          </a:xfrm>
        </p:spPr>
        <p:txBody>
          <a:bodyPr/>
          <a:lstStyle>
            <a:lvl1pPr>
              <a:defRPr/>
            </a:lvl1pPr>
          </a:lstStyle>
          <a:p>
            <a:fld id="{8EFF1ADF-9389-4A0D-80E6-D0C20F26924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296653" y="6582403"/>
            <a:ext cx="505326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Cremlin+ WP7 kick-off meeting, virtual, Sept 4th 2020</a:t>
            </a:r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15071" y="40792"/>
            <a:ext cx="6796370" cy="4231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08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Cremlin+ WP7 kick-off meeting, virtual, Sept 4th 2020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10" Type="http://schemas.openxmlformats.org/officeDocument/2006/relationships/image" Target="../media/image5.png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0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Results on MIMOSIS-0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M. Deveaux, GSI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71" y="380529"/>
            <a:ext cx="2691850" cy="516938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63" y="361965"/>
            <a:ext cx="1196445" cy="5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9"/>
          <a:stretch/>
        </p:blipFill>
        <p:spPr>
          <a:xfrm>
            <a:off x="63439" y="380529"/>
            <a:ext cx="974761" cy="539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32" y="6257814"/>
            <a:ext cx="2497667" cy="60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55"/>
    </mc:Choice>
    <mc:Fallback xmlns="">
      <p:transition spd="slow" advTm="215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Summary and outlook: Test MIMOSIS-1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66" y="4386981"/>
            <a:ext cx="2065539" cy="1748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98594" y="4522336"/>
            <a:ext cx="6281855" cy="14773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N</a:t>
            </a:r>
            <a:r>
              <a:rPr lang="de-DE" smtClean="0"/>
              <a:t>ext steps </a:t>
            </a:r>
            <a:r>
              <a:rPr lang="de-DE" sz="1600" smtClean="0"/>
              <a:t>(together with IPHC and Uni-Frankfurt):</a:t>
            </a:r>
            <a:endParaRPr lang="de-DE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Basic functionality tests (time response, noise etc.).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Radiation tolerance tests.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Immunity to heavy ion impacts with GSI beams</a:t>
            </a:r>
          </a:p>
          <a:p>
            <a:pPr algn="l"/>
            <a:r>
              <a:rPr lang="de-DE"/>
              <a:t>	</a:t>
            </a:r>
            <a:r>
              <a:rPr lang="de-DE" smtClean="0"/>
              <a:t>=&gt; HI impacts: Particularly dangerous for micro-chips.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6117" y="4200293"/>
            <a:ext cx="882433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17" y="543880"/>
                <a:ext cx="8703024" cy="341632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 smtClean="0">
                    <a:solidFill>
                      <a:srgbClr val="FF0000"/>
                    </a:solidFill>
                  </a:rPr>
                  <a:t>G</a:t>
                </a:r>
                <a:r>
                  <a:rPr lang="de-DE" smtClean="0"/>
                  <a:t>SI and IKF of Goethe University Frankfurt have long experience in: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smtClean="0"/>
                  <a:t>Sensor testing and operation.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smtClean="0"/>
                  <a:t>Radiation tolerance tests.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smtClean="0"/>
                  <a:t>Sensor simulation (digitizers).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smtClean="0"/>
                  <a:t>Sensor to detector integration.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de-DE" smtClean="0"/>
              </a:p>
              <a:p>
                <a:r>
                  <a:rPr lang="de-DE" smtClean="0">
                    <a:solidFill>
                      <a:srgbClr val="FF0000"/>
                    </a:solidFill>
                  </a:rPr>
                  <a:t>M</a:t>
                </a:r>
                <a:r>
                  <a:rPr lang="de-DE" smtClean="0"/>
                  <a:t>IMOSIS-0 tests suggest: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smtClean="0"/>
                  <a:t>Excellent noise performance.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smtClean="0"/>
                  <a:t>Promising radiation tolerance.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smtClean="0"/>
                  <a:t>The potential to reach a time resolution of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de-DE" smtClean="0"/>
                  <a:t> 1 µs (so far optimized for 5 µs).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de-DE" smtClean="0"/>
                  <a:t>Performance better than expected.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de-DE" smtClean="0"/>
                  <a:t>Results need to be confirmed with MIMOSIS-1.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17" y="543880"/>
                <a:ext cx="8703024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631" t="-891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73151" y="6135019"/>
            <a:ext cx="139012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MIMOSIS-1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93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11"/>
    </mc:Choice>
    <mc:Fallback xmlns="">
      <p:transition spd="slow" advTm="7511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MAPS activities at CBM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724228" y="96770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IPHC Strasbourg</a:t>
            </a:r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5963829" y="967709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IKF University Frankfurt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3315381" y="5139274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CBM host laboratory</a:t>
            </a:r>
          </a:p>
          <a:p>
            <a:r>
              <a:rPr lang="de-DE" smtClean="0"/>
              <a:t>Silicon strip R&amp;D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84927" y="1422467"/>
            <a:ext cx="1807336" cy="1769679"/>
            <a:chOff x="357301" y="1842535"/>
            <a:chExt cx="1564375" cy="1595296"/>
          </a:xfrm>
        </p:grpSpPr>
        <p:pic>
          <p:nvPicPr>
            <p:cNvPr id="9" name="Picture 8" descr="C:\Users\mkoziel_not\Desktop\CBM_Indaia\M26_thinned_pictures\IMG_392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1" y="1842535"/>
              <a:ext cx="1564375" cy="12319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21314" y="3104893"/>
              <a:ext cx="1436352" cy="33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mtClean="0"/>
                <a:t>Sensor design</a:t>
              </a:r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4" y="1378870"/>
            <a:ext cx="643031" cy="548586"/>
          </a:xfrm>
          <a:prstGeom prst="rect">
            <a:avLst/>
          </a:prstGeom>
        </p:spPr>
      </p:pic>
      <p:pic>
        <p:nvPicPr>
          <p:cNvPr id="12" name="Grafik 3">
            <a:extLst>
              <a:ext uri="{FF2B5EF4-FFF2-40B4-BE49-F238E27FC236}">
                <a16:creationId xmlns:a16="http://schemas.microsoft.com/office/drawing/2014/main" xmlns="" id="{2F567F0D-6F4C-0E43-B291-79F123488D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9" t="25181" r="31352" b="26098"/>
          <a:stretch/>
        </p:blipFill>
        <p:spPr>
          <a:xfrm rot="16200000">
            <a:off x="6315918" y="1303351"/>
            <a:ext cx="1254206" cy="1463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28" y="1378870"/>
            <a:ext cx="785160" cy="4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51962" y="2793614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Sensor test</a:t>
            </a:r>
          </a:p>
          <a:p>
            <a:r>
              <a:rPr lang="de-DE" smtClean="0"/>
              <a:t>Sensor integration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40628" t="48638" r="20690" b="24574"/>
          <a:stretch/>
        </p:blipFill>
        <p:spPr>
          <a:xfrm>
            <a:off x="3607415" y="1942918"/>
            <a:ext cx="1529395" cy="1497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579229" y="3442742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The CBM-MVD</a:t>
            </a:r>
            <a:endParaRPr lang="en-US" sz="1600"/>
          </a:p>
        </p:txBody>
      </p:sp>
      <p:sp>
        <p:nvSpPr>
          <p:cNvPr id="18" name="Down Arrow 17"/>
          <p:cNvSpPr/>
          <p:nvPr/>
        </p:nvSpPr>
        <p:spPr>
          <a:xfrm rot="10800000">
            <a:off x="4170420" y="3890129"/>
            <a:ext cx="412693" cy="557457"/>
          </a:xfrm>
          <a:prstGeom prst="downArrow">
            <a:avLst/>
          </a:prstGeom>
          <a:solidFill>
            <a:srgbClr val="EAEAEA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7586449">
            <a:off x="2923218" y="1936513"/>
            <a:ext cx="412693" cy="557457"/>
          </a:xfrm>
          <a:prstGeom prst="downArrow">
            <a:avLst/>
          </a:prstGeom>
          <a:solidFill>
            <a:srgbClr val="EAEAEA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4220678">
            <a:off x="5462324" y="1931611"/>
            <a:ext cx="412693" cy="557457"/>
          </a:xfrm>
          <a:prstGeom prst="downArrow">
            <a:avLst/>
          </a:prstGeom>
          <a:solidFill>
            <a:srgbClr val="EAEAEA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15381" y="5700477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Sensor test</a:t>
            </a:r>
          </a:p>
          <a:p>
            <a:r>
              <a:rPr lang="de-DE" smtClean="0"/>
              <a:t>Sensor integration</a:t>
            </a:r>
            <a:endParaRPr lang="en-US"/>
          </a:p>
        </p:txBody>
      </p:sp>
      <p:sp>
        <p:nvSpPr>
          <p:cNvPr id="22" name="Bent Arrow 21"/>
          <p:cNvSpPr/>
          <p:nvPr/>
        </p:nvSpPr>
        <p:spPr>
          <a:xfrm rot="10800000">
            <a:off x="6068961" y="3636060"/>
            <a:ext cx="1111487" cy="2497732"/>
          </a:xfrm>
          <a:prstGeom prst="bentArrow">
            <a:avLst>
              <a:gd name="adj1" fmla="val 9077"/>
              <a:gd name="adj2" fmla="val 12063"/>
              <a:gd name="adj3" fmla="val 25000"/>
              <a:gd name="adj4" fmla="val 43750"/>
            </a:avLst>
          </a:prstGeom>
          <a:solidFill>
            <a:srgbClr val="FDBB6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0448" y="4410712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3333FF"/>
                </a:solidFill>
              </a:rPr>
              <a:t>Know-how transfer</a:t>
            </a:r>
          </a:p>
          <a:p>
            <a:r>
              <a:rPr lang="de-DE" sz="1400" smtClean="0">
                <a:solidFill>
                  <a:srgbClr val="3333FF"/>
                </a:solidFill>
              </a:rPr>
              <a:t>New task sharing</a:t>
            </a:r>
            <a:endParaRPr lang="en-US" sz="1400">
              <a:solidFill>
                <a:srgbClr val="3333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380285" y="5744722"/>
            <a:ext cx="24158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05" y="4800285"/>
            <a:ext cx="889003" cy="2963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09" y="4735656"/>
            <a:ext cx="529677" cy="441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2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27"/>
    </mc:Choice>
    <mc:Fallback xmlns="">
      <p:transition spd="slow" advTm="75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Competences @ FAIR/GSI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28" name="Picture 27" descr="C:\Users\mkoziel_not\Desktop\CBM_Indaia\M26_thinned_pictures\IMG_3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76733"/>
            <a:ext cx="1807336" cy="1366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19207953">
            <a:off x="1783136" y="1793603"/>
            <a:ext cx="1379393" cy="396115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80171" y="1375692"/>
            <a:ext cx="4450918" cy="369332"/>
          </a:xfrm>
          <a:prstGeom prst="rect">
            <a:avLst/>
          </a:prstGeom>
          <a:ln>
            <a:solidFill>
              <a:srgbClr val="333333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P</a:t>
            </a:r>
            <a:r>
              <a:rPr lang="de-DE" smtClean="0"/>
              <a:t>CB and DAQ – Design </a:t>
            </a:r>
          </a:p>
        </p:txBody>
      </p:sp>
      <p:sp>
        <p:nvSpPr>
          <p:cNvPr id="30" name="Right Arrow 29"/>
          <p:cNvSpPr/>
          <p:nvPr/>
        </p:nvSpPr>
        <p:spPr>
          <a:xfrm rot="20714303">
            <a:off x="2116290" y="2478676"/>
            <a:ext cx="894193" cy="396115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183064" y="1909628"/>
            <a:ext cx="4448025" cy="923330"/>
          </a:xfrm>
          <a:prstGeom prst="rect">
            <a:avLst/>
          </a:prstGeom>
          <a:ln>
            <a:solidFill>
              <a:srgbClr val="333333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M</a:t>
            </a:r>
            <a:r>
              <a:rPr lang="de-DE" smtClean="0"/>
              <a:t>APS – tests: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Experience in operating MAPS.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Experience in rad. tolerance tests.</a:t>
            </a:r>
            <a:endParaRPr lang="en-US" dirty="0" smtClean="0"/>
          </a:p>
        </p:txBody>
      </p:sp>
      <p:sp>
        <p:nvSpPr>
          <p:cNvPr id="32" name="Right Arrow 31"/>
          <p:cNvSpPr/>
          <p:nvPr/>
        </p:nvSpPr>
        <p:spPr>
          <a:xfrm>
            <a:off x="2201035" y="3040667"/>
            <a:ext cx="809447" cy="396115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69611" y="2965386"/>
            <a:ext cx="4461478" cy="646331"/>
          </a:xfrm>
          <a:prstGeom prst="rect">
            <a:avLst/>
          </a:prstGeom>
          <a:ln>
            <a:solidFill>
              <a:srgbClr val="333333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M</a:t>
            </a:r>
            <a:r>
              <a:rPr lang="de-DE" smtClean="0"/>
              <a:t>APS – simulation: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Experience in building digitizer models.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83064" y="3744145"/>
            <a:ext cx="4448025" cy="923330"/>
          </a:xfrm>
          <a:prstGeom prst="rect">
            <a:avLst/>
          </a:prstGeom>
          <a:ln>
            <a:solidFill>
              <a:srgbClr val="333333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A</a:t>
            </a:r>
            <a:r>
              <a:rPr lang="de-DE" smtClean="0"/>
              <a:t>ccess to heavy ion beams: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Few </a:t>
            </a:r>
            <a:r>
              <a:rPr lang="de-DE" i="1" smtClean="0"/>
              <a:t>A</a:t>
            </a:r>
            <a:r>
              <a:rPr lang="de-DE" smtClean="0"/>
              <a:t>MeV to ~1 </a:t>
            </a:r>
            <a:r>
              <a:rPr lang="de-DE" i="1" smtClean="0"/>
              <a:t>A</a:t>
            </a:r>
            <a:r>
              <a:rPr lang="de-DE" smtClean="0"/>
              <a:t>GeV.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Proton to </a:t>
            </a:r>
            <a:r>
              <a:rPr lang="de-DE" baseline="30000" smtClean="0"/>
              <a:t>238</a:t>
            </a:r>
            <a:r>
              <a:rPr lang="de-DE" smtClean="0"/>
              <a:t>U.</a:t>
            </a:r>
            <a:endParaRPr lang="en-US" dirty="0" smtClean="0"/>
          </a:p>
        </p:txBody>
      </p:sp>
      <p:sp>
        <p:nvSpPr>
          <p:cNvPr id="35" name="Right Arrow 34"/>
          <p:cNvSpPr/>
          <p:nvPr/>
        </p:nvSpPr>
        <p:spPr>
          <a:xfrm rot="1105699">
            <a:off x="2089443" y="3742895"/>
            <a:ext cx="894193" cy="396115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183064" y="4819875"/>
            <a:ext cx="4448025" cy="646331"/>
          </a:xfrm>
          <a:prstGeom prst="rect">
            <a:avLst/>
          </a:prstGeom>
          <a:ln>
            <a:solidFill>
              <a:srgbClr val="333333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S</a:t>
            </a:r>
            <a:r>
              <a:rPr lang="de-DE" smtClean="0"/>
              <a:t>izeable clean rooms/ workshops.</a:t>
            </a:r>
          </a:p>
          <a:p>
            <a:pPr algn="l"/>
            <a:r>
              <a:rPr lang="de-DE" smtClean="0">
                <a:solidFill>
                  <a:srgbClr val="FF0000"/>
                </a:solidFill>
              </a:rPr>
              <a:t>E</a:t>
            </a:r>
            <a:r>
              <a:rPr lang="de-DE" smtClean="0"/>
              <a:t>xperience with micro – integration.</a:t>
            </a:r>
            <a:endParaRPr lang="en-US" dirty="0" smtClean="0"/>
          </a:p>
        </p:txBody>
      </p:sp>
      <p:sp>
        <p:nvSpPr>
          <p:cNvPr id="37" name="Right Arrow 36"/>
          <p:cNvSpPr/>
          <p:nvPr/>
        </p:nvSpPr>
        <p:spPr>
          <a:xfrm rot="1962263">
            <a:off x="1781722" y="4407572"/>
            <a:ext cx="1379393" cy="396115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ight Brace 37"/>
          <p:cNvSpPr/>
          <p:nvPr/>
        </p:nvSpPr>
        <p:spPr>
          <a:xfrm>
            <a:off x="7685171" y="1397540"/>
            <a:ext cx="210094" cy="221417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899456" y="2128205"/>
            <a:ext cx="1248419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smtClean="0"/>
              <a:t>Together with</a:t>
            </a:r>
            <a:endParaRPr lang="en-US" sz="1400" dirty="0" smtClean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542" y="2435981"/>
            <a:ext cx="1024276" cy="57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45"/>
    </mc:Choice>
    <mc:Fallback xmlns="">
      <p:transition spd="slow" advTm="4144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Where do we want to go?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40628" t="48638" r="20690" b="24574"/>
          <a:stretch/>
        </p:blipFill>
        <p:spPr>
          <a:xfrm>
            <a:off x="4164273" y="760651"/>
            <a:ext cx="1607058" cy="1573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41" y="2002558"/>
            <a:ext cx="2615793" cy="1739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7944" y="1432822"/>
            <a:ext cx="258275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The CBM – Experiment</a:t>
            </a: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273" y="2802975"/>
            <a:ext cx="1607058" cy="1547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15589" y="760651"/>
            <a:ext cx="2930610" cy="147732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M</a:t>
            </a:r>
            <a:r>
              <a:rPr lang="de-DE" smtClean="0"/>
              <a:t>icro Vertex Detector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Ultra thin: 0.3 – 0.5% X</a:t>
            </a:r>
            <a:r>
              <a:rPr lang="de-DE" baseline="-25000" smtClean="0"/>
              <a:t>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5 µm spatial resolution.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10</a:t>
            </a:r>
            <a:r>
              <a:rPr lang="de-DE" baseline="30000" smtClean="0"/>
              <a:t>5</a:t>
            </a:r>
            <a:r>
              <a:rPr lang="de-DE" smtClean="0"/>
              <a:t> Au+Au collisions.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MAPS based.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315589" y="2726119"/>
            <a:ext cx="3698513" cy="203132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S</a:t>
            </a:r>
            <a:r>
              <a:rPr lang="de-DE" smtClean="0"/>
              <a:t>ilicon Tracking System (upgrade)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Ver. 1 – Silicon Strip Detectors.</a:t>
            </a:r>
            <a:endParaRPr lang="de-DE" baseline="-2500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Reduce material budget.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Improve resolution.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Improve rate capability.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de-DE" smtClean="0"/>
              <a:t>Better momentum resolution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de-DE" smtClean="0"/>
              <a:t>Easier tracking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589" y="5389295"/>
            <a:ext cx="3467616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I</a:t>
            </a:r>
            <a:r>
              <a:rPr lang="de-DE" smtClean="0"/>
              <a:t>deas for additional projects are </a:t>
            </a:r>
          </a:p>
          <a:p>
            <a:pPr algn="l"/>
            <a:r>
              <a:rPr lang="de-DE" smtClean="0"/>
              <a:t>welcome.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164273" y="4757444"/>
            <a:ext cx="1607058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0000" smtClean="0"/>
              <a:t>?</a:t>
            </a:r>
            <a:endParaRPr lang="en-US" sz="10000" dirty="0" smtClean="0"/>
          </a:p>
        </p:txBody>
      </p:sp>
      <p:sp>
        <p:nvSpPr>
          <p:cNvPr id="17" name="Right Arrow 16"/>
          <p:cNvSpPr/>
          <p:nvPr/>
        </p:nvSpPr>
        <p:spPr>
          <a:xfrm rot="2461032">
            <a:off x="5745326" y="2284053"/>
            <a:ext cx="590718" cy="435825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8993483">
            <a:off x="5784313" y="3188164"/>
            <a:ext cx="999223" cy="435825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01"/>
    </mc:Choice>
    <mc:Fallback xmlns="">
      <p:transition spd="slow" advTm="7450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Results from MIMOSIS-0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8" name="TextBox 17"/>
          <p:cNvSpPr txBox="1"/>
          <p:nvPr/>
        </p:nvSpPr>
        <p:spPr>
          <a:xfrm>
            <a:off x="383556" y="741234"/>
            <a:ext cx="35445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srgbClr val="FF0000"/>
                </a:solidFill>
                <a:latin typeface="Arial"/>
              </a:rPr>
              <a:t>M</a:t>
            </a:r>
            <a:r>
              <a:rPr lang="de-DE" smtClean="0">
                <a:solidFill>
                  <a:srgbClr val="000000"/>
                </a:solidFill>
                <a:latin typeface="Arial"/>
              </a:rPr>
              <a:t>IMOSIS-0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mtClean="0">
                <a:solidFill>
                  <a:srgbClr val="000000"/>
                </a:solidFill>
                <a:latin typeface="Arial"/>
              </a:rPr>
              <a:t>32 columns of 504 pixel.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mtClean="0">
                <a:solidFill>
                  <a:srgbClr val="000000"/>
                </a:solidFill>
                <a:latin typeface="Arial"/>
              </a:rPr>
              <a:t>Priority encoder.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mtClean="0">
                <a:solidFill>
                  <a:srgbClr val="000000"/>
                </a:solidFill>
                <a:latin typeface="Arial"/>
              </a:rPr>
              <a:t>Up to 40V depletion voltage.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mtClean="0">
                <a:solidFill>
                  <a:srgbClr val="000000"/>
                </a:solidFill>
                <a:latin typeface="Arial"/>
              </a:rPr>
              <a:t>No data buffers yet.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 rot="16200000">
            <a:off x="6223602" y="-817511"/>
            <a:ext cx="1103842" cy="4030358"/>
            <a:chOff x="1622580" y="1271484"/>
            <a:chExt cx="1103842" cy="403035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9322" y="2734742"/>
              <a:ext cx="4030358" cy="110384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3" t="43025" r="11114" b="41691"/>
            <a:stretch/>
          </p:blipFill>
          <p:spPr>
            <a:xfrm rot="16200000">
              <a:off x="264254" y="2973896"/>
              <a:ext cx="3640821" cy="427839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flipV="1">
              <a:off x="1870744" y="1869999"/>
              <a:ext cx="427841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803176" y="1591897"/>
              <a:ext cx="562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smtClean="0"/>
                <a:t>1</a:t>
              </a:r>
              <a:r>
                <a:rPr lang="de-DE" sz="600" b="1" smtClean="0"/>
                <a:t> </a:t>
              </a:r>
              <a:r>
                <a:rPr lang="de-DE" sz="1200" b="1" smtClean="0"/>
                <a:t>mm</a:t>
              </a:r>
              <a:endParaRPr lang="en-US" sz="1200" b="1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080757" y="1762436"/>
            <a:ext cx="3461204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smtClean="0"/>
              <a:t>X-ray picture taken with MIMOSIS-0</a:t>
            </a:r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9" y="2367052"/>
            <a:ext cx="5035937" cy="24668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07" y="2367052"/>
            <a:ext cx="3148295" cy="2540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819" y="5091642"/>
            <a:ext cx="6436377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smtClean="0"/>
              <a:t>est setup: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Compare amplifier response time with pulse injection time.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Record delay and jitter as function of pulse amplitude.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776694" y="4522683"/>
            <a:ext cx="153920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smtClean="0"/>
              <a:t>MIMOSIS-0 pixel</a:t>
            </a:r>
            <a:endParaRPr lang="en-US" sz="14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6178031" y="2373506"/>
            <a:ext cx="2175596" cy="30777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smtClean="0"/>
              <a:t>Oscilloscope screen shot</a:t>
            </a:r>
            <a:endParaRPr lang="en-US" sz="1400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724078" y="3067373"/>
            <a:ext cx="364273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67206" y="2725887"/>
            <a:ext cx="478016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smtClean="0"/>
              <a:t>1µs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606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52"/>
    </mc:Choice>
    <mc:Fallback xmlns="">
      <p:transition spd="slow" advTm="7765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Results from MIMOSIS-0 / CREMAPS-0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6</a:t>
            </a:fld>
            <a:endParaRPr lang="de-DE"/>
          </a:p>
        </p:txBody>
      </p:sp>
      <p:grpSp>
        <p:nvGrpSpPr>
          <p:cNvPr id="33" name="Group 32"/>
          <p:cNvGrpSpPr/>
          <p:nvPr/>
        </p:nvGrpSpPr>
        <p:grpSpPr>
          <a:xfrm>
            <a:off x="128489" y="610607"/>
            <a:ext cx="8794640" cy="4996841"/>
            <a:chOff x="128489" y="610607"/>
            <a:chExt cx="8794640" cy="499684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489" y="610607"/>
              <a:ext cx="6034418" cy="499684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038" y="860141"/>
              <a:ext cx="2898091" cy="2338762"/>
            </a:xfrm>
            <a:prstGeom prst="rect">
              <a:avLst/>
            </a:prstGeom>
          </p:spPr>
        </p:pic>
        <p:cxnSp>
          <p:nvCxnSpPr>
            <p:cNvPr id="11" name="Elbow Connector 10"/>
            <p:cNvCxnSpPr/>
            <p:nvPr/>
          </p:nvCxnSpPr>
          <p:spPr>
            <a:xfrm>
              <a:off x="5233639" y="1665249"/>
              <a:ext cx="1940312" cy="505522"/>
            </a:xfrm>
            <a:prstGeom prst="bentConnector3">
              <a:avLst>
                <a:gd name="adj1" fmla="val 99808"/>
              </a:avLst>
            </a:prstGeom>
            <a:ln>
              <a:solidFill>
                <a:srgbClr val="FF0000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>
              <a:off x="4887951" y="1898962"/>
              <a:ext cx="1616927" cy="667992"/>
            </a:xfrm>
            <a:prstGeom prst="bentConnector3">
              <a:avLst>
                <a:gd name="adj1" fmla="val 99655"/>
              </a:avLst>
            </a:prstGeom>
            <a:ln>
              <a:solidFill>
                <a:srgbClr val="FF0000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V="1">
            <a:off x="2111298" y="860141"/>
            <a:ext cx="7434" cy="36969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06516" y="3924042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&lt;5%</a:t>
            </a:r>
            <a:endParaRPr lang="en-US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152150" y="3924042"/>
            <a:ext cx="1755609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&gt;95% of all hits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89463" y="5373565"/>
                <a:ext cx="6632328" cy="113877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 smtClean="0">
                    <a:solidFill>
                      <a:srgbClr val="FF0000"/>
                    </a:solidFill>
                  </a:rPr>
                  <a:t>P</a:t>
                </a:r>
                <a:r>
                  <a:rPr lang="de-DE" smtClean="0"/>
                  <a:t>reliminary outcome: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de-DE" sz="1600" smtClean="0"/>
                  <a:t>Dead time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smtClean="0"/>
                  <a:t>3µs.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600" smtClean="0"/>
                  <a:t>Time precision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smtClean="0"/>
                  <a:t> few 100 ns for &gt;95% of all hits (t.b.c in beam test).</a:t>
                </a:r>
              </a:p>
              <a:p>
                <a:pPr algn="l"/>
                <a:r>
                  <a:rPr lang="de-DE" smtClean="0"/>
                  <a:t>=&gt; Gen. 3 MAPS may reach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1µs time resolution.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63" y="5373565"/>
                <a:ext cx="6632328" cy="1138773"/>
              </a:xfrm>
              <a:prstGeom prst="rect">
                <a:avLst/>
              </a:prstGeom>
              <a:blipFill rotWithShape="0">
                <a:blip r:embed="rId5"/>
                <a:stretch>
                  <a:fillRect l="-735" t="-2674" b="-7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6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6"/>
    </mc:Choice>
    <mc:Fallback xmlns="">
      <p:transition spd="slow" advTm="6917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Pixel response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95" y="667272"/>
            <a:ext cx="6942405" cy="4672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5386" y="5516137"/>
            <a:ext cx="6070893" cy="92333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I</a:t>
            </a:r>
            <a:r>
              <a:rPr lang="de-DE" smtClean="0"/>
              <a:t>nject pulses with increasing amplitude at given threshold.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Estimate pixel noise.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Scan for bad pixels</a:t>
            </a:r>
          </a:p>
        </p:txBody>
      </p:sp>
    </p:spTree>
    <p:extLst>
      <p:ext uri="{BB962C8B-B14F-4D97-AF65-F5344CB8AC3E}">
        <p14:creationId xmlns:p14="http://schemas.microsoft.com/office/powerpoint/2010/main" val="41869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72"/>
    </mc:Choice>
    <mc:Fallback xmlns="">
      <p:transition spd="slow" advTm="3537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Pixel response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271239" y="913669"/>
            <a:ext cx="5828364" cy="4282799"/>
            <a:chOff x="1258888" y="1218469"/>
            <a:chExt cx="6182686" cy="47099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861" t="6362" r="4144" b="6787"/>
            <a:stretch/>
          </p:blipFill>
          <p:spPr>
            <a:xfrm>
              <a:off x="1258888" y="1218469"/>
              <a:ext cx="6182686" cy="4709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773336" y="3412126"/>
                  <a:ext cx="1779537" cy="3906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=11.6 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de-DE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3336" y="3412126"/>
                  <a:ext cx="1805302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174974" y="1348435"/>
                  <a:ext cx="2023222" cy="3906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𝑡h𝑟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=116 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de-DE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4974" y="1348435"/>
                  <a:ext cx="204851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952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 rot="16200000">
              <a:off x="1362534" y="3847080"/>
              <a:ext cx="1979419" cy="294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smtClean="0"/>
                <a:t>Analog pixels: underflow</a:t>
              </a:r>
              <a:endParaRPr lang="en-US" sz="11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9073" y="5322849"/>
                <a:ext cx="6468437" cy="120032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 smtClean="0">
                    <a:solidFill>
                      <a:srgbClr val="FF0000"/>
                    </a:solidFill>
                  </a:rPr>
                  <a:t>P</a:t>
                </a:r>
                <a:r>
                  <a:rPr lang="de-DE" smtClean="0"/>
                  <a:t>reliminary result (depends on pixel settings):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de-DE" smtClean="0"/>
                  <a:t>Fixed pattern noise (pixel production variation) &lt; 12 e ENC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de-DE" smtClean="0"/>
                  <a:t>Thermal noise: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6e (below detection limit)</a:t>
                </a:r>
              </a:p>
              <a:p>
                <a:pPr algn="l"/>
                <a:r>
                  <a:rPr lang="de-DE" smtClean="0"/>
                  <a:t>=&gt; Excellent results in accordance with expectation.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73" y="5322849"/>
                <a:ext cx="6468437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848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7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32"/>
    </mc:Choice>
    <mc:Fallback xmlns="">
      <p:transition spd="slow" advTm="480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Response to total ionizing doses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5071" y="568137"/>
            <a:ext cx="4410182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Sensors irradiated with ionizing doses.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Test threshold shift and noise.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819214" y="1303780"/>
            <a:ext cx="6953923" cy="3922425"/>
            <a:chOff x="1283231" y="1303780"/>
            <a:chExt cx="7507471" cy="42346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3231" y="1303780"/>
              <a:ext cx="5840759" cy="423465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032917" y="2341757"/>
              <a:ext cx="460917" cy="10407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Left Brace 6"/>
            <p:cNvSpPr/>
            <p:nvPr/>
          </p:nvSpPr>
          <p:spPr>
            <a:xfrm rot="10800000">
              <a:off x="6200075" y="2542477"/>
              <a:ext cx="141251" cy="341972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42467" y="2574963"/>
              <a:ext cx="244823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200" smtClean="0"/>
                <a:t>+ 1 year room temp. annealing</a:t>
              </a:r>
              <a:endParaRPr lang="en-US" sz="1200" dirty="0" smtClean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41562" y="5315517"/>
            <a:ext cx="6301725" cy="1200329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P</a:t>
            </a:r>
            <a:r>
              <a:rPr lang="de-DE" smtClean="0"/>
              <a:t>reliminary result: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Noise mostly unchanged.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Threshold shift remains in acceptable range</a:t>
            </a:r>
            <a:endParaRPr lang="en-US" smtClean="0"/>
          </a:p>
          <a:p>
            <a:pPr algn="l"/>
            <a:r>
              <a:rPr lang="de-DE" smtClean="0"/>
              <a:t>=&gt; Excellent but needs confirmation for non-annealed chips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00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1"/>
    </mc:Choice>
    <mc:Fallback xmlns="">
      <p:transition spd="slow" advTm="10980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5"/>
</p:tagLst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fair-gsi-folienmaster_2019_4zu3</Template>
  <TotalTime>0</TotalTime>
  <Words>529</Words>
  <Application>Microsoft Office PowerPoint</Application>
  <PresentationFormat>On-screen Show (4:3)</PresentationFormat>
  <Paragraphs>119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Symbol</vt:lpstr>
      <vt:lpstr>Wingdings</vt:lpstr>
      <vt:lpstr>fair-gsi-folienmaster_2016_onering</vt:lpstr>
      <vt:lpstr>Results on MIMOSIS-0</vt:lpstr>
      <vt:lpstr>MAPS activities at CBM</vt:lpstr>
      <vt:lpstr>Competences @ FAIR/GSI</vt:lpstr>
      <vt:lpstr>Where do we want to go?</vt:lpstr>
      <vt:lpstr>Results from MIMOSIS-0</vt:lpstr>
      <vt:lpstr>Results from MIMOSIS-0 / CREMAPS-0</vt:lpstr>
      <vt:lpstr>Pixel response</vt:lpstr>
      <vt:lpstr>Pixel response</vt:lpstr>
      <vt:lpstr>Response to total ionizing doses</vt:lpstr>
      <vt:lpstr>Summary and outlook: Test MIMOSIS-1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deveaux</dc:creator>
  <cp:lastModifiedBy>deveaux</cp:lastModifiedBy>
  <cp:revision>23</cp:revision>
  <dcterms:created xsi:type="dcterms:W3CDTF">2020-08-26T16:53:34Z</dcterms:created>
  <dcterms:modified xsi:type="dcterms:W3CDTF">2020-09-18T09:38:24Z</dcterms:modified>
</cp:coreProperties>
</file>