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66" r:id="rId4"/>
    <p:sldId id="267" r:id="rId5"/>
    <p:sldId id="268" r:id="rId6"/>
    <p:sldId id="269" r:id="rId7"/>
    <p:sldId id="285" r:id="rId8"/>
    <p:sldId id="270" r:id="rId9"/>
    <p:sldId id="286" r:id="rId10"/>
    <p:sldId id="290" r:id="rId11"/>
    <p:sldId id="277" r:id="rId12"/>
    <p:sldId id="272" r:id="rId13"/>
    <p:sldId id="282" r:id="rId14"/>
    <p:sldId id="273" r:id="rId15"/>
    <p:sldId id="276" r:id="rId16"/>
    <p:sldId id="278" r:id="rId17"/>
    <p:sldId id="281" r:id="rId18"/>
    <p:sldId id="280" r:id="rId19"/>
    <p:sldId id="291" r:id="rId20"/>
    <p:sldId id="294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E46C0A"/>
    <a:srgbClr val="FDBB63"/>
    <a:srgbClr val="FF0000"/>
    <a:srgbClr val="333333"/>
    <a:srgbClr val="EAEAEA"/>
    <a:srgbClr val="0000FF"/>
    <a:srgbClr val="B3B3FF"/>
    <a:srgbClr val="F8F8F8"/>
    <a:srgbClr val="0C4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3" d="100"/>
          <a:sy n="113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13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84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8708"/>
            <a:ext cx="5584535" cy="4231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Cremlin+ WP7 kick-off meeting, virtual, Sept 4th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514915" y="0"/>
            <a:ext cx="6817217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514915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332132" y="0"/>
            <a:ext cx="1811868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00096"/>
            <a:ext cx="889003" cy="296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71" y="135467"/>
            <a:ext cx="529677" cy="44139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2"/>
            <a:ext cx="228324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28325" y="6637872"/>
            <a:ext cx="8915675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Fair GmbH|GSI GmbH  -  Dr. Michael Deveaux -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37404" y="6574434"/>
            <a:ext cx="706596" cy="365125"/>
          </a:xfrm>
        </p:spPr>
        <p:txBody>
          <a:bodyPr/>
          <a:lstStyle>
            <a:lvl1pPr>
              <a:defRPr/>
            </a:lvl1pPr>
          </a:lstStyle>
          <a:p>
            <a:fld id="{8EFF1ADF-9389-4A0D-80E6-D0C20F269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296653" y="6582403"/>
            <a:ext cx="505326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Cremlin+ WP7 kick-off meeting, virtual, Sept 4th 2020</a:t>
            </a:r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15071" y="40792"/>
            <a:ext cx="6796370" cy="4231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08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Cremlin+ WP7 kick-off meeting, virtual, Sept 4th 2020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1.WMF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3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38.jp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11.W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1.W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2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WMF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image" Target="../media/image22.wmf"/><Relationship Id="rId5" Type="http://schemas.openxmlformats.org/officeDocument/2006/relationships/image" Target="../media/image16.jpeg"/><Relationship Id="rId10" Type="http://schemas.microsoft.com/office/2007/relationships/hdphoto" Target="../media/hdphoto2.wdp"/><Relationship Id="rId4" Type="http://schemas.openxmlformats.org/officeDocument/2006/relationships/image" Target="../media/image11.WM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MAPS and charged particle tracking – the fundamentals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M. Deveaux - GSI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71" y="380529"/>
            <a:ext cx="2691850" cy="516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2" y="6257814"/>
            <a:ext cx="2497667" cy="600186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63" y="361965"/>
            <a:ext cx="1196445" cy="5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9"/>
          <a:stretch/>
        </p:blipFill>
        <p:spPr>
          <a:xfrm>
            <a:off x="63439" y="380529"/>
            <a:ext cx="974761" cy="5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0"/>
    </mc:Choice>
    <mc:Fallback xmlns="">
      <p:transition spd="slow" advTm="132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What are MAPS / CPS?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10</a:t>
            </a:fld>
            <a:endParaRPr lang="de-DE"/>
          </a:p>
        </p:txBody>
      </p:sp>
      <p:grpSp>
        <p:nvGrpSpPr>
          <p:cNvPr id="15" name="Group 14"/>
          <p:cNvGrpSpPr/>
          <p:nvPr/>
        </p:nvGrpSpPr>
        <p:grpSpPr>
          <a:xfrm>
            <a:off x="400542" y="618632"/>
            <a:ext cx="3503282" cy="2801997"/>
            <a:chOff x="1752674" y="1778470"/>
            <a:chExt cx="4272595" cy="3230706"/>
          </a:xfrm>
        </p:grpSpPr>
        <p:pic>
          <p:nvPicPr>
            <p:cNvPr id="9" name="Picture 8" descr="C:\Users\mkoziel_not\Desktop\CBM_Indaia\M26_thinned_pictures\IMG_392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74" y="1778470"/>
              <a:ext cx="4272595" cy="3230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216" y="4213129"/>
              <a:ext cx="643031" cy="548586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013256" y="763913"/>
            <a:ext cx="4575548" cy="2062103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smtClean="0"/>
              <a:t>CMOS </a:t>
            </a:r>
            <a:r>
              <a:rPr lang="de-DE" sz="2000" smtClean="0">
                <a:solidFill>
                  <a:srgbClr val="FF0000"/>
                </a:solidFill>
              </a:rPr>
              <a:t>M</a:t>
            </a:r>
            <a:r>
              <a:rPr lang="de-DE" sz="2000" smtClean="0"/>
              <a:t>onolithic </a:t>
            </a:r>
            <a:r>
              <a:rPr lang="de-DE" sz="2000" smtClean="0">
                <a:solidFill>
                  <a:srgbClr val="FF0000"/>
                </a:solidFill>
              </a:rPr>
              <a:t>A</a:t>
            </a:r>
            <a:r>
              <a:rPr lang="de-DE" sz="2000" smtClean="0"/>
              <a:t>ctive </a:t>
            </a:r>
            <a:r>
              <a:rPr lang="de-DE" sz="2000" smtClean="0">
                <a:solidFill>
                  <a:srgbClr val="FF0000"/>
                </a:solidFill>
              </a:rPr>
              <a:t>P</a:t>
            </a:r>
            <a:r>
              <a:rPr lang="de-DE" sz="2000" smtClean="0"/>
              <a:t>ixel </a:t>
            </a:r>
            <a:r>
              <a:rPr lang="de-DE" sz="2000" smtClean="0">
                <a:solidFill>
                  <a:srgbClr val="FF0000"/>
                </a:solidFill>
              </a:rPr>
              <a:t>S</a:t>
            </a:r>
            <a:r>
              <a:rPr lang="de-DE" sz="2000" smtClean="0"/>
              <a:t>ensors</a:t>
            </a:r>
          </a:p>
          <a:p>
            <a:pPr algn="l"/>
            <a:endParaRPr lang="de-DE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Pixel size : ~ 30 x 30 µm².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~ 500k pixels / sensor.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Resolution: </a:t>
            </a:r>
            <a:r>
              <a:rPr lang="de-DE" smtClean="0"/>
              <a:t>&lt; 5µm.</a:t>
            </a:r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Thickness: 50 µm</a:t>
            </a:r>
            <a:r>
              <a:rPr lang="de-DE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99.9% particle detection efficiency.</a:t>
            </a:r>
            <a:endParaRPr lang="de-DE"/>
          </a:p>
        </p:txBody>
      </p:sp>
      <p:grpSp>
        <p:nvGrpSpPr>
          <p:cNvPr id="10" name="Group 9"/>
          <p:cNvGrpSpPr/>
          <p:nvPr/>
        </p:nvGrpSpPr>
        <p:grpSpPr>
          <a:xfrm>
            <a:off x="1924543" y="2450035"/>
            <a:ext cx="4177426" cy="1429057"/>
            <a:chOff x="1924543" y="2450035"/>
            <a:chExt cx="4177426" cy="1429057"/>
          </a:xfrm>
        </p:grpSpPr>
        <p:sp>
          <p:nvSpPr>
            <p:cNvPr id="31" name="TextBox 30"/>
            <p:cNvSpPr txBox="1"/>
            <p:nvPr/>
          </p:nvSpPr>
          <p:spPr>
            <a:xfrm>
              <a:off x="1924543" y="3509760"/>
              <a:ext cx="4177426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Yes, it is really a bended silicon crystal!</a:t>
              </a:r>
              <a:endParaRPr lang="en-US" dirty="0" smtClean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2404533" y="2450035"/>
              <a:ext cx="0" cy="10597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15071" y="4015539"/>
            <a:ext cx="8319379" cy="369332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M</a:t>
            </a:r>
            <a:r>
              <a:rPr lang="de-DE" smtClean="0"/>
              <a:t>APS outperform other silicon detectors by factors in resolution and thickness.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20797" y="4772278"/>
            <a:ext cx="3383027" cy="1439130"/>
            <a:chOff x="520797" y="4772278"/>
            <a:chExt cx="3383027" cy="14391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5736" y="5552934"/>
              <a:ext cx="626656" cy="658474"/>
            </a:xfrm>
            <a:prstGeom prst="rect">
              <a:avLst/>
            </a:prstGeom>
          </p:spPr>
        </p:pic>
        <p:sp>
          <p:nvSpPr>
            <p:cNvPr id="17" name="Rounded Rectangular Callout 16"/>
            <p:cNvSpPr/>
            <p:nvPr/>
          </p:nvSpPr>
          <p:spPr>
            <a:xfrm>
              <a:off x="520797" y="4772278"/>
              <a:ext cx="3383027" cy="629682"/>
            </a:xfrm>
            <a:prstGeom prst="wedgeRoundRectCallout">
              <a:avLst>
                <a:gd name="adj1" fmla="val 31599"/>
                <a:gd name="adj2" fmla="val 74200"/>
                <a:gd name="adj3" fmla="val 16667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mtClean="0">
                  <a:solidFill>
                    <a:srgbClr val="FF0000"/>
                  </a:solidFill>
                </a:rPr>
                <a:t>B</a:t>
              </a:r>
              <a:r>
                <a:rPr lang="de-DE" smtClean="0">
                  <a:solidFill>
                    <a:schemeClr val="tx1"/>
                  </a:solidFill>
                </a:rPr>
                <a:t>ut you don't build  experiments with webcams?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98707" y="4474003"/>
            <a:ext cx="4702393" cy="1737405"/>
            <a:chOff x="4098707" y="4474003"/>
            <a:chExt cx="4702393" cy="17374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707" y="5300386"/>
              <a:ext cx="809898" cy="911022"/>
            </a:xfrm>
            <a:prstGeom prst="rect">
              <a:avLst/>
            </a:prstGeom>
          </p:spPr>
        </p:pic>
        <p:sp>
          <p:nvSpPr>
            <p:cNvPr id="18" name="Rounded Rectangular Callout 17"/>
            <p:cNvSpPr/>
            <p:nvPr/>
          </p:nvSpPr>
          <p:spPr>
            <a:xfrm>
              <a:off x="4486275" y="4474003"/>
              <a:ext cx="4314825" cy="631397"/>
            </a:xfrm>
            <a:prstGeom prst="wedgeRoundRectCallout">
              <a:avLst>
                <a:gd name="adj1" fmla="val -41893"/>
                <a:gd name="adj2" fmla="val 13463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mtClean="0">
                  <a:solidFill>
                    <a:srgbClr val="FF0000"/>
                  </a:solidFill>
                </a:rPr>
                <a:t>W</a:t>
              </a:r>
              <a:r>
                <a:rPr lang="de-DE" smtClean="0">
                  <a:solidFill>
                    <a:schemeClr val="tx1"/>
                  </a:solidFill>
                </a:rPr>
                <a:t>ell, they need a little tuning…</a:t>
              </a:r>
            </a:p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if you want results during your life-time.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Right Brace 4"/>
          <p:cNvSpPr/>
          <p:nvPr/>
        </p:nvSpPr>
        <p:spPr>
          <a:xfrm>
            <a:off x="7075118" y="1366942"/>
            <a:ext cx="144287" cy="487984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11441" y="1330895"/>
            <a:ext cx="1277054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smtClean="0"/>
              <a:t>Easy for webcams </a:t>
            </a:r>
            <a:endParaRPr lang="en-US" sz="1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2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55"/>
    </mc:Choice>
    <mc:Fallback xmlns="">
      <p:transition spd="slow" advTm="111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12646" y="1132243"/>
            <a:ext cx="7778056" cy="1129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12646" y="2437065"/>
            <a:ext cx="7778056" cy="737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12646" y="3638550"/>
            <a:ext cx="7778056" cy="1107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Ongoing research on MAPS: Speed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60" t="6586" r="4893" b="8291"/>
          <a:stretch/>
        </p:blipFill>
        <p:spPr>
          <a:xfrm>
            <a:off x="155396" y="1067900"/>
            <a:ext cx="6610350" cy="49149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12646" y="4931080"/>
            <a:ext cx="558165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98122" y="4746414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Video (DVD)</a:t>
            </a: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13271" y="1292530"/>
            <a:ext cx="428625" cy="476250"/>
          </a:xfrm>
          <a:custGeom>
            <a:avLst/>
            <a:gdLst>
              <a:gd name="connsiteX0" fmla="*/ 0 w 428625"/>
              <a:gd name="connsiteY0" fmla="*/ 476250 h 476250"/>
              <a:gd name="connsiteX1" fmla="*/ 104775 w 428625"/>
              <a:gd name="connsiteY1" fmla="*/ 419100 h 476250"/>
              <a:gd name="connsiteX2" fmla="*/ 161925 w 428625"/>
              <a:gd name="connsiteY2" fmla="*/ 371475 h 476250"/>
              <a:gd name="connsiteX3" fmla="*/ 190500 w 428625"/>
              <a:gd name="connsiteY3" fmla="*/ 361950 h 476250"/>
              <a:gd name="connsiteX4" fmla="*/ 228600 w 428625"/>
              <a:gd name="connsiteY4" fmla="*/ 323850 h 476250"/>
              <a:gd name="connsiteX5" fmla="*/ 238125 w 428625"/>
              <a:gd name="connsiteY5" fmla="*/ 295275 h 476250"/>
              <a:gd name="connsiteX6" fmla="*/ 266700 w 428625"/>
              <a:gd name="connsiteY6" fmla="*/ 285750 h 476250"/>
              <a:gd name="connsiteX7" fmla="*/ 295275 w 428625"/>
              <a:gd name="connsiteY7" fmla="*/ 266700 h 476250"/>
              <a:gd name="connsiteX8" fmla="*/ 333375 w 428625"/>
              <a:gd name="connsiteY8" fmla="*/ 219075 h 476250"/>
              <a:gd name="connsiteX9" fmla="*/ 342900 w 428625"/>
              <a:gd name="connsiteY9" fmla="*/ 190500 h 476250"/>
              <a:gd name="connsiteX10" fmla="*/ 381000 w 428625"/>
              <a:gd name="connsiteY10" fmla="*/ 133350 h 476250"/>
              <a:gd name="connsiteX11" fmla="*/ 400050 w 428625"/>
              <a:gd name="connsiteY11" fmla="*/ 104775 h 476250"/>
              <a:gd name="connsiteX12" fmla="*/ 419100 w 428625"/>
              <a:gd name="connsiteY12" fmla="*/ 47625 h 476250"/>
              <a:gd name="connsiteX13" fmla="*/ 428625 w 428625"/>
              <a:gd name="connsiteY13" fmla="*/ 19050 h 476250"/>
              <a:gd name="connsiteX14" fmla="*/ 428625 w 428625"/>
              <a:gd name="connsiteY14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8625" h="476250">
                <a:moveTo>
                  <a:pt x="0" y="476250"/>
                </a:moveTo>
                <a:cubicBezTo>
                  <a:pt x="39270" y="460542"/>
                  <a:pt x="73052" y="450823"/>
                  <a:pt x="104775" y="419100"/>
                </a:cubicBezTo>
                <a:cubicBezTo>
                  <a:pt x="125841" y="398034"/>
                  <a:pt x="135403" y="384736"/>
                  <a:pt x="161925" y="371475"/>
                </a:cubicBezTo>
                <a:cubicBezTo>
                  <a:pt x="170905" y="366985"/>
                  <a:pt x="180975" y="365125"/>
                  <a:pt x="190500" y="361950"/>
                </a:cubicBezTo>
                <a:cubicBezTo>
                  <a:pt x="215900" y="285750"/>
                  <a:pt x="177800" y="374650"/>
                  <a:pt x="228600" y="323850"/>
                </a:cubicBezTo>
                <a:cubicBezTo>
                  <a:pt x="235700" y="316750"/>
                  <a:pt x="231025" y="302375"/>
                  <a:pt x="238125" y="295275"/>
                </a:cubicBezTo>
                <a:cubicBezTo>
                  <a:pt x="245225" y="288175"/>
                  <a:pt x="257720" y="290240"/>
                  <a:pt x="266700" y="285750"/>
                </a:cubicBezTo>
                <a:cubicBezTo>
                  <a:pt x="276939" y="280630"/>
                  <a:pt x="285750" y="273050"/>
                  <a:pt x="295275" y="266700"/>
                </a:cubicBezTo>
                <a:cubicBezTo>
                  <a:pt x="319216" y="194876"/>
                  <a:pt x="284136" y="280623"/>
                  <a:pt x="333375" y="219075"/>
                </a:cubicBezTo>
                <a:cubicBezTo>
                  <a:pt x="339647" y="211235"/>
                  <a:pt x="338024" y="199277"/>
                  <a:pt x="342900" y="190500"/>
                </a:cubicBezTo>
                <a:cubicBezTo>
                  <a:pt x="354019" y="170486"/>
                  <a:pt x="368300" y="152400"/>
                  <a:pt x="381000" y="133350"/>
                </a:cubicBezTo>
                <a:cubicBezTo>
                  <a:pt x="387350" y="123825"/>
                  <a:pt x="396430" y="115635"/>
                  <a:pt x="400050" y="104775"/>
                </a:cubicBezTo>
                <a:lnTo>
                  <a:pt x="419100" y="47625"/>
                </a:lnTo>
                <a:cubicBezTo>
                  <a:pt x="422275" y="38100"/>
                  <a:pt x="428625" y="29090"/>
                  <a:pt x="428625" y="19050"/>
                </a:cubicBezTo>
                <a:lnTo>
                  <a:pt x="428625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85296" y="1161323"/>
            <a:ext cx="1662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CREMAPS(?)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3196" y="4306835"/>
            <a:ext cx="10711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MIMOSA-5</a:t>
            </a:r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3031946" y="3903480"/>
            <a:ext cx="12966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MIMOSTAR-3</a:t>
            </a:r>
            <a:endParaRPr 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2238464" y="2499891"/>
            <a:ext cx="11705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MIMOSA-26</a:t>
            </a:r>
            <a:endParaRPr 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5022801" y="2473790"/>
            <a:ext cx="6543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FSBB</a:t>
            </a:r>
            <a:endParaRPr lang="en-US" sz="1400"/>
          </a:p>
        </p:txBody>
      </p:sp>
      <p:sp>
        <p:nvSpPr>
          <p:cNvPr id="18" name="TextBox 17"/>
          <p:cNvSpPr txBox="1"/>
          <p:nvPr/>
        </p:nvSpPr>
        <p:spPr>
          <a:xfrm>
            <a:off x="4644991" y="1540522"/>
            <a:ext cx="11208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MIMOSIS-0</a:t>
            </a:r>
            <a:endParaRPr lang="en-US" sz="1400"/>
          </a:p>
        </p:txBody>
      </p:sp>
      <p:sp>
        <p:nvSpPr>
          <p:cNvPr id="19" name="Oval 18"/>
          <p:cNvSpPr/>
          <p:nvPr/>
        </p:nvSpPr>
        <p:spPr>
          <a:xfrm>
            <a:off x="5349974" y="1997884"/>
            <a:ext cx="142875" cy="1428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53088" y="1882993"/>
            <a:ext cx="824265" cy="307777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de-DE" sz="1400" smtClean="0"/>
              <a:t>ALPIDE</a:t>
            </a:r>
            <a:endParaRPr 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6675036" y="3819014"/>
            <a:ext cx="1988686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Gen. 1 – Off chip </a:t>
            </a:r>
          </a:p>
          <a:p>
            <a:pPr algn="l"/>
            <a:r>
              <a:rPr lang="de-DE" smtClean="0"/>
              <a:t>discriminator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695585" y="2473790"/>
            <a:ext cx="1992853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Gen. 2 – On chip </a:t>
            </a:r>
          </a:p>
          <a:p>
            <a:pPr algn="l"/>
            <a:r>
              <a:rPr lang="de-DE" smtClean="0"/>
              <a:t>discriminator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765746" y="1342511"/>
            <a:ext cx="204414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Gen. 3 – On pixel </a:t>
            </a:r>
          </a:p>
          <a:p>
            <a:pPr algn="l"/>
            <a:r>
              <a:rPr lang="de-DE" smtClean="0"/>
              <a:t>discriminator</a:t>
            </a:r>
            <a:endParaRPr lang="en-US" dirty="0" smtClean="0"/>
          </a:p>
        </p:txBody>
      </p:sp>
      <p:sp>
        <p:nvSpPr>
          <p:cNvPr id="28" name="Oval 27"/>
          <p:cNvSpPr/>
          <p:nvPr/>
        </p:nvSpPr>
        <p:spPr>
          <a:xfrm>
            <a:off x="6406522" y="1696700"/>
            <a:ext cx="153500" cy="153500"/>
          </a:xfrm>
          <a:prstGeom prst="ellipse">
            <a:avLst/>
          </a:prstGeom>
          <a:solidFill>
            <a:srgbClr val="E46C0A"/>
          </a:solidFill>
          <a:ln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28" idx="0"/>
          </p:cNvCxnSpPr>
          <p:nvPr/>
        </p:nvCxnSpPr>
        <p:spPr>
          <a:xfrm flipV="1">
            <a:off x="6483272" y="1232746"/>
            <a:ext cx="0" cy="463954"/>
          </a:xfrm>
          <a:prstGeom prst="line">
            <a:avLst/>
          </a:prstGeom>
          <a:ln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06522" y="1232746"/>
            <a:ext cx="153500" cy="0"/>
          </a:xfrm>
          <a:prstGeom prst="line">
            <a:avLst/>
          </a:prstGeom>
          <a:ln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5422" y="1833336"/>
            <a:ext cx="153500" cy="0"/>
          </a:xfrm>
          <a:prstGeom prst="line">
            <a:avLst/>
          </a:prstGeom>
          <a:ln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79" y="1200678"/>
            <a:ext cx="1041753" cy="9400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36" y="1842511"/>
            <a:ext cx="417130" cy="40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7"/>
    </mc:Choice>
    <mc:Fallback xmlns="">
      <p:transition spd="slow" advTm="3668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Operation principle of MAPS</a:t>
            </a:r>
            <a:endParaRPr lang="en-US"/>
          </a:p>
        </p:txBody>
      </p:sp>
      <p:graphicFrame>
        <p:nvGraphicFramePr>
          <p:cNvPr id="47" name="Object 50"/>
          <p:cNvGraphicFramePr>
            <a:graphicFrameLocks noChangeAspect="1"/>
          </p:cNvGraphicFramePr>
          <p:nvPr/>
        </p:nvGraphicFramePr>
        <p:xfrm>
          <a:off x="1219200" y="2743200"/>
          <a:ext cx="7543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Bitmap" r:id="rId4" imgW="9542857" imgH="4323810" progId="Paint.Picture">
                  <p:embed/>
                </p:oleObj>
              </mc:Choice>
              <mc:Fallback>
                <p:oleObj name="Bitmap" r:id="rId4" imgW="9542857" imgH="4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9740"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7543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51"/>
          <p:cNvSpPr>
            <a:spLocks noChangeShapeType="1"/>
          </p:cNvSpPr>
          <p:nvPr/>
        </p:nvSpPr>
        <p:spPr bwMode="auto">
          <a:xfrm flipV="1">
            <a:off x="4114800" y="1828800"/>
            <a:ext cx="0" cy="13716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9" name="Line 52"/>
          <p:cNvSpPr>
            <a:spLocks noChangeShapeType="1"/>
          </p:cNvSpPr>
          <p:nvPr/>
        </p:nvSpPr>
        <p:spPr bwMode="auto">
          <a:xfrm>
            <a:off x="3886200" y="1828800"/>
            <a:ext cx="4572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3717925" y="1336675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Reset</a:t>
            </a:r>
          </a:p>
        </p:txBody>
      </p:sp>
      <p:sp>
        <p:nvSpPr>
          <p:cNvPr id="51" name="Line 54"/>
          <p:cNvSpPr>
            <a:spLocks noChangeShapeType="1"/>
          </p:cNvSpPr>
          <p:nvPr/>
        </p:nvSpPr>
        <p:spPr bwMode="auto">
          <a:xfrm flipV="1">
            <a:off x="3581400" y="2286000"/>
            <a:ext cx="0" cy="1066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2" name="Line 55"/>
          <p:cNvSpPr>
            <a:spLocks noChangeShapeType="1"/>
          </p:cNvSpPr>
          <p:nvPr/>
        </p:nvSpPr>
        <p:spPr bwMode="auto">
          <a:xfrm flipH="1">
            <a:off x="2743200" y="2286000"/>
            <a:ext cx="838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3" name="Line 56"/>
          <p:cNvSpPr>
            <a:spLocks noChangeShapeType="1"/>
          </p:cNvSpPr>
          <p:nvPr/>
        </p:nvSpPr>
        <p:spPr bwMode="auto">
          <a:xfrm flipV="1">
            <a:off x="2743200" y="19050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4" name="Line 57"/>
          <p:cNvSpPr>
            <a:spLocks noChangeShapeType="1"/>
          </p:cNvSpPr>
          <p:nvPr/>
        </p:nvSpPr>
        <p:spPr bwMode="auto">
          <a:xfrm>
            <a:off x="2590800" y="19050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2271713" y="1500188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+3.3V</a:t>
            </a:r>
          </a:p>
        </p:txBody>
      </p:sp>
      <p:sp>
        <p:nvSpPr>
          <p:cNvPr id="56" name="Line 59"/>
          <p:cNvSpPr>
            <a:spLocks noChangeShapeType="1"/>
          </p:cNvSpPr>
          <p:nvPr/>
        </p:nvSpPr>
        <p:spPr bwMode="auto">
          <a:xfrm flipV="1">
            <a:off x="4648200" y="2286000"/>
            <a:ext cx="0" cy="1066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>
            <a:off x="4648200" y="2286000"/>
            <a:ext cx="99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8" name="Line 61"/>
          <p:cNvSpPr>
            <a:spLocks noChangeShapeType="1"/>
          </p:cNvSpPr>
          <p:nvPr/>
        </p:nvSpPr>
        <p:spPr bwMode="auto">
          <a:xfrm flipV="1">
            <a:off x="6172200" y="21336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9" name="Line 62"/>
          <p:cNvSpPr>
            <a:spLocks noChangeShapeType="1"/>
          </p:cNvSpPr>
          <p:nvPr/>
        </p:nvSpPr>
        <p:spPr bwMode="auto">
          <a:xfrm>
            <a:off x="5638800" y="2286000"/>
            <a:ext cx="1905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0" name="Line 63"/>
          <p:cNvSpPr>
            <a:spLocks noChangeShapeType="1"/>
          </p:cNvSpPr>
          <p:nvPr/>
        </p:nvSpPr>
        <p:spPr bwMode="auto">
          <a:xfrm>
            <a:off x="7543800" y="2286000"/>
            <a:ext cx="0" cy="99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" name="Line 64"/>
          <p:cNvSpPr>
            <a:spLocks noChangeShapeType="1"/>
          </p:cNvSpPr>
          <p:nvPr/>
        </p:nvSpPr>
        <p:spPr bwMode="auto">
          <a:xfrm>
            <a:off x="6019800" y="21336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2" name="Line 65"/>
          <p:cNvSpPr>
            <a:spLocks noChangeShapeType="1"/>
          </p:cNvSpPr>
          <p:nvPr/>
        </p:nvSpPr>
        <p:spPr bwMode="auto">
          <a:xfrm>
            <a:off x="5943600" y="2057400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3" name="Line 66"/>
          <p:cNvSpPr>
            <a:spLocks noChangeShapeType="1"/>
          </p:cNvSpPr>
          <p:nvPr/>
        </p:nvSpPr>
        <p:spPr bwMode="auto">
          <a:xfrm flipV="1">
            <a:off x="6400800" y="18288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4" name="Line 67"/>
          <p:cNvSpPr>
            <a:spLocks noChangeShapeType="1"/>
          </p:cNvSpPr>
          <p:nvPr/>
        </p:nvSpPr>
        <p:spPr bwMode="auto">
          <a:xfrm flipV="1">
            <a:off x="5943600" y="18288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5" name="Line 68"/>
          <p:cNvSpPr>
            <a:spLocks noChangeShapeType="1"/>
          </p:cNvSpPr>
          <p:nvPr/>
        </p:nvSpPr>
        <p:spPr bwMode="auto">
          <a:xfrm>
            <a:off x="6400800" y="1828800"/>
            <a:ext cx="1371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6" name="Line 69"/>
          <p:cNvSpPr>
            <a:spLocks noChangeShapeType="1"/>
          </p:cNvSpPr>
          <p:nvPr/>
        </p:nvSpPr>
        <p:spPr bwMode="auto">
          <a:xfrm>
            <a:off x="5334000" y="1828800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7" name="Line 70"/>
          <p:cNvSpPr>
            <a:spLocks noChangeShapeType="1"/>
          </p:cNvSpPr>
          <p:nvPr/>
        </p:nvSpPr>
        <p:spPr bwMode="auto">
          <a:xfrm flipV="1">
            <a:off x="5334000" y="16002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8" name="Line 71"/>
          <p:cNvSpPr>
            <a:spLocks noChangeShapeType="1"/>
          </p:cNvSpPr>
          <p:nvPr/>
        </p:nvSpPr>
        <p:spPr bwMode="auto">
          <a:xfrm>
            <a:off x="5105400" y="1600200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9" name="Text Box 72"/>
          <p:cNvSpPr txBox="1">
            <a:spLocks noChangeArrowheads="1"/>
          </p:cNvSpPr>
          <p:nvPr/>
        </p:nvSpPr>
        <p:spPr bwMode="auto">
          <a:xfrm>
            <a:off x="4876800" y="1193800"/>
            <a:ext cx="95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+3.3V</a:t>
            </a:r>
          </a:p>
        </p:txBody>
      </p:sp>
      <p:sp>
        <p:nvSpPr>
          <p:cNvPr id="70" name="Line 73"/>
          <p:cNvSpPr>
            <a:spLocks noChangeShapeType="1"/>
          </p:cNvSpPr>
          <p:nvPr/>
        </p:nvSpPr>
        <p:spPr bwMode="auto">
          <a:xfrm flipV="1">
            <a:off x="7772400" y="16002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1" name="Text Box 74"/>
          <p:cNvSpPr txBox="1">
            <a:spLocks noChangeArrowheads="1"/>
          </p:cNvSpPr>
          <p:nvPr/>
        </p:nvSpPr>
        <p:spPr bwMode="auto">
          <a:xfrm>
            <a:off x="7756525" y="1565275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Output</a:t>
            </a:r>
          </a:p>
        </p:txBody>
      </p:sp>
      <p:sp>
        <p:nvSpPr>
          <p:cNvPr id="72" name="Text Box 75"/>
          <p:cNvSpPr txBox="1">
            <a:spLocks noChangeArrowheads="1"/>
          </p:cNvSpPr>
          <p:nvPr/>
        </p:nvSpPr>
        <p:spPr bwMode="auto">
          <a:xfrm>
            <a:off x="1828800" y="27432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400" smtClean="0">
                <a:solidFill>
                  <a:srgbClr val="FFFFFF"/>
                </a:solidFill>
                <a:latin typeface="Times New Roman" panose="02020603050405020304" pitchFamily="18" charset="0"/>
              </a:rPr>
              <a:t>SiO</a:t>
            </a:r>
            <a:r>
              <a:rPr lang="de-DE" altLang="en-US" sz="2400" baseline="-25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de-DE" alt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 Box 76"/>
          <p:cNvSpPr txBox="1">
            <a:spLocks noChangeArrowheads="1"/>
          </p:cNvSpPr>
          <p:nvPr/>
        </p:nvSpPr>
        <p:spPr bwMode="auto">
          <a:xfrm>
            <a:off x="5715000" y="2819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400" smtClean="0">
                <a:solidFill>
                  <a:srgbClr val="FFFFFF"/>
                </a:solidFill>
                <a:latin typeface="Times New Roman" panose="02020603050405020304" pitchFamily="18" charset="0"/>
              </a:rPr>
              <a:t>SiO</a:t>
            </a:r>
            <a:r>
              <a:rPr lang="de-DE" altLang="en-US" sz="2400" baseline="-25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de-DE" alt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Text Box 77"/>
          <p:cNvSpPr txBox="1">
            <a:spLocks noChangeArrowheads="1"/>
          </p:cNvSpPr>
          <p:nvPr/>
        </p:nvSpPr>
        <p:spPr bwMode="auto">
          <a:xfrm>
            <a:off x="7924800" y="2819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400" smtClean="0">
                <a:solidFill>
                  <a:srgbClr val="FFFFFF"/>
                </a:solidFill>
                <a:latin typeface="Times New Roman" panose="02020603050405020304" pitchFamily="18" charset="0"/>
              </a:rPr>
              <a:t>SiO</a:t>
            </a:r>
            <a:r>
              <a:rPr lang="de-DE" altLang="en-US" sz="2400" baseline="-25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de-DE" alt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Text Box 78"/>
          <p:cNvSpPr txBox="1">
            <a:spLocks noChangeArrowheads="1"/>
          </p:cNvSpPr>
          <p:nvPr/>
        </p:nvSpPr>
        <p:spPr bwMode="auto">
          <a:xfrm>
            <a:off x="3276600" y="3352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N++</a:t>
            </a:r>
          </a:p>
        </p:txBody>
      </p:sp>
      <p:sp>
        <p:nvSpPr>
          <p:cNvPr id="76" name="Text Box 79"/>
          <p:cNvSpPr txBox="1">
            <a:spLocks noChangeArrowheads="1"/>
          </p:cNvSpPr>
          <p:nvPr/>
        </p:nvSpPr>
        <p:spPr bwMode="auto">
          <a:xfrm>
            <a:off x="4267200" y="3352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N++</a:t>
            </a:r>
          </a:p>
        </p:txBody>
      </p:sp>
      <p:sp>
        <p:nvSpPr>
          <p:cNvPr id="77" name="Text Box 80"/>
          <p:cNvSpPr txBox="1">
            <a:spLocks noChangeArrowheads="1"/>
          </p:cNvSpPr>
          <p:nvPr/>
        </p:nvSpPr>
        <p:spPr bwMode="auto">
          <a:xfrm>
            <a:off x="7315200" y="3505200"/>
            <a:ext cx="47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N+</a:t>
            </a:r>
          </a:p>
        </p:txBody>
      </p:sp>
      <p:graphicFrame>
        <p:nvGraphicFramePr>
          <p:cNvPr id="78" name="Object 81"/>
          <p:cNvGraphicFramePr>
            <a:graphicFrameLocks noChangeAspect="1"/>
          </p:cNvGraphicFramePr>
          <p:nvPr/>
        </p:nvGraphicFramePr>
        <p:xfrm>
          <a:off x="250825" y="4730750"/>
          <a:ext cx="2952750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 bitmap" r:id="rId6" imgW="4686954" imgH="2886478" progId="Paint.Picture">
                  <p:embed/>
                </p:oleObj>
              </mc:Choice>
              <mc:Fallback>
                <p:oleObj name="Image bitmap" r:id="rId6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30750"/>
                        <a:ext cx="2952750" cy="1817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 Box 82"/>
          <p:cNvSpPr txBox="1">
            <a:spLocks noChangeArrowheads="1"/>
          </p:cNvSpPr>
          <p:nvPr/>
        </p:nvSpPr>
        <p:spPr bwMode="auto">
          <a:xfrm>
            <a:off x="8101013" y="3500438"/>
            <a:ext cx="496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200" smtClean="0">
                <a:solidFill>
                  <a:srgbClr val="FFFFFF"/>
                </a:solidFill>
                <a:latin typeface="Times New Roman" panose="02020603050405020304" pitchFamily="18" charset="0"/>
              </a:rPr>
              <a:t>P+</a:t>
            </a:r>
          </a:p>
        </p:txBody>
      </p:sp>
      <p:sp>
        <p:nvSpPr>
          <p:cNvPr id="80" name="Text Box 83"/>
          <p:cNvSpPr txBox="1">
            <a:spLocks noChangeArrowheads="1"/>
          </p:cNvSpPr>
          <p:nvPr/>
        </p:nvSpPr>
        <p:spPr bwMode="auto">
          <a:xfrm>
            <a:off x="8101013" y="4292600"/>
            <a:ext cx="433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200" smtClean="0">
                <a:solidFill>
                  <a:srgbClr val="000000"/>
                </a:solidFill>
                <a:latin typeface="Times New Roman" panose="02020603050405020304" pitchFamily="18" charset="0"/>
              </a:rPr>
              <a:t>P-</a:t>
            </a:r>
          </a:p>
        </p:txBody>
      </p:sp>
      <p:sp>
        <p:nvSpPr>
          <p:cNvPr id="81" name="Text Box 84"/>
          <p:cNvSpPr txBox="1">
            <a:spLocks noChangeArrowheads="1"/>
          </p:cNvSpPr>
          <p:nvPr/>
        </p:nvSpPr>
        <p:spPr bwMode="auto">
          <a:xfrm>
            <a:off x="8101013" y="5013325"/>
            <a:ext cx="496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200" smtClean="0">
                <a:solidFill>
                  <a:srgbClr val="FFFFFF"/>
                </a:solidFill>
                <a:latin typeface="Times New Roman" panose="02020603050405020304" pitchFamily="18" charset="0"/>
              </a:rPr>
              <a:t>P+</a:t>
            </a:r>
          </a:p>
        </p:txBody>
      </p:sp>
      <p:sp>
        <p:nvSpPr>
          <p:cNvPr id="82" name="Line 93"/>
          <p:cNvSpPr>
            <a:spLocks noChangeShapeType="1"/>
          </p:cNvSpPr>
          <p:nvPr/>
        </p:nvSpPr>
        <p:spPr bwMode="auto">
          <a:xfrm flipH="1" flipV="1">
            <a:off x="4500563" y="692150"/>
            <a:ext cx="1944687" cy="5545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" name="Oval 94"/>
          <p:cNvSpPr>
            <a:spLocks noChangeArrowheads="1"/>
          </p:cNvSpPr>
          <p:nvPr/>
        </p:nvSpPr>
        <p:spPr bwMode="auto">
          <a:xfrm>
            <a:off x="5724525" y="44370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84" name="Group 100"/>
          <p:cNvGrpSpPr>
            <a:grpSpLocks/>
          </p:cNvGrpSpPr>
          <p:nvPr/>
        </p:nvGrpSpPr>
        <p:grpSpPr bwMode="auto">
          <a:xfrm>
            <a:off x="6156325" y="1052513"/>
            <a:ext cx="936625" cy="576262"/>
            <a:chOff x="4059" y="482"/>
            <a:chExt cx="590" cy="363"/>
          </a:xfrm>
        </p:grpSpPr>
        <p:sp>
          <p:nvSpPr>
            <p:cNvPr id="85" name="Line 95"/>
            <p:cNvSpPr>
              <a:spLocks noChangeShapeType="1"/>
            </p:cNvSpPr>
            <p:nvPr/>
          </p:nvSpPr>
          <p:spPr bwMode="auto">
            <a:xfrm flipV="1">
              <a:off x="4059" y="482"/>
              <a:ext cx="0" cy="3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6" name="Line 96"/>
            <p:cNvSpPr>
              <a:spLocks noChangeShapeType="1"/>
            </p:cNvSpPr>
            <p:nvPr/>
          </p:nvSpPr>
          <p:spPr bwMode="auto">
            <a:xfrm flipV="1">
              <a:off x="4059" y="845"/>
              <a:ext cx="5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7" name="Line 97"/>
            <p:cNvSpPr>
              <a:spLocks noChangeShapeType="1"/>
            </p:cNvSpPr>
            <p:nvPr/>
          </p:nvSpPr>
          <p:spPr bwMode="auto">
            <a:xfrm>
              <a:off x="4105" y="709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8" name="Line 98"/>
            <p:cNvSpPr>
              <a:spLocks noChangeShapeType="1"/>
            </p:cNvSpPr>
            <p:nvPr/>
          </p:nvSpPr>
          <p:spPr bwMode="auto">
            <a:xfrm flipV="1">
              <a:off x="4241" y="572"/>
              <a:ext cx="0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9" name="Line 99"/>
            <p:cNvSpPr>
              <a:spLocks noChangeShapeType="1"/>
            </p:cNvSpPr>
            <p:nvPr/>
          </p:nvSpPr>
          <p:spPr bwMode="auto">
            <a:xfrm>
              <a:off x="4241" y="572"/>
              <a:ext cx="18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7380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71"/>
    </mc:Choice>
    <mc:Fallback xmlns="">
      <p:transition spd="slow" advTm="40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C -0.00139 -0.01481 -0.00156 -0.02986 -0.00417 -0.04444 C -0.00503 -0.04977 -0.00694 -0.06111 -0.01042 -0.05833 C -0.01042 -0.05833 -0.0158 -0.02639 -0.01875 -0.01944 C -0.02014 -0.01597 -0.02309 -0.01412 -0.025 -0.01111 C -0.02934 -0.00394 -0.03333 0.0037 -0.0375 0.01111 C -0.03906 0.01389 -0.04201 0.01435 -0.04375 0.01667 C -0.04687 0.02083 -0.04931 0.02593 -0.05208 0.03056 C -0.05069 0.03333 -0.0474 0.03565 -0.04792 0.03889 C -0.04844 0.04213 -0.05226 0.04236 -0.05417 0.04444 C -0.05642 0.04699 -0.05833 0.05 -0.06042 0.05278 C -0.06649 0.04861 -0.07118 0.04699 -0.075 0.03889 C -0.08819 0.01088 -0.07031 0.03681 -0.08542 0.01667 C -0.09375 -0.01667 -0.09201 0.0088 -0.08333 -0.00278 C -0.08056 -0.00648 -0.07917 -0.01204 -0.07708 -0.01667 C -0.07639 -0.0213 -0.07743 -0.02731 -0.075 -0.03056 C -0.07257 -0.0338 -0.06562 -0.02894 -0.06458 -0.03333 C -0.06163 -0.04491 -0.08854 -0.06435 -0.09167 -0.06667 C -0.09097 -0.05 -0.09253 -0.03287 -0.08958 -0.01667 C -0.08889 -0.01273 -0.08403 -0.01273 -0.08125 -0.01111 C -0.05434 0.00532 -0.06701 -0.00069 -0.03125 0.00556 C -0.025 0.01111 -0.02431 0.01019 -0.02083 0.01944 C -0.01979 0.02199 -0.02031 0.02569 -0.01875 0.02778 C -0.01719 0.02986 -0.0125 0.03356 -0.0125 0.03056 C -0.0125 0.0294 -0.02726 0.01968 -0.025 0.01667 C -0.02257 0.01343 -0.01806 0.01852 -0.01458 0.01944 C -0.00556 0.01667 0.00417 0.01644 0.0125 0.01111 C 0.01528 0.00926 0.0151 0.00347 0.01667 4.07407E-6 C 0.02743 -0.02384 0.02292 -0.00833 0.02708 -0.025 C 0.02778 -0.03426 0.02691 -0.04398 0.02917 -0.05278 C 0.03003 -0.05602 0.03542 -0.05509 0.03542 -0.05833 C 0.03542 -0.06134 0.03125 -0.06019 0.02917 -0.06111 C 0.03542 -0.04028 0.0349 -0.00995 0.05208 0.00278 C 0.05521 0.00509 0.05903 0.0044 0.0625 0.00556 C 0.07014 0.0081 0.07135 0.01042 0.07917 0.01667 C 0.08767 0.03356 0.10017 0.0338 0.11458 0.03611 C 0.12674 0.04583 0.13628 0.05185 0.15 0.05556 C 0.15208 0.0537 0.15451 0.05231 0.15625 0.05 C 0.15799 0.04769 0.15833 0.04375 0.16042 0.04167 C 0.16406 0.03796 0.16875 0.03611 0.17292 0.03333 C 0.16927 0.02685 0.16701 0.01898 0.1625 0.01389 C 0.15747 0.0081 0.15122 0.00486 0.14583 4.07407E-6 C 0.14444 -0.00278 0.14323 -0.00579 0.14167 -0.00833 C 0.13976 -0.01134 0.13576 -0.01273 0.13542 -0.01667 C 0.13333 -0.03843 0.13576 -0.0456 0.13958 -0.06111 C 0.14757 0.00926 0.13194 -0.00324 0.17917 -0.01111 C 0.18194 -0.02963 0.18663 -0.04468 0.18958 -0.06389 C 0.18681 -0.06944 0.18125 -0.08056 0.18125 -0.08056 " pathEditMode="relative" ptsTypes="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25 -0.08032 L 0.18108 -0.33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-0.33588 L 0.03142 -0.33588 " pathEditMode="relative" ptsTypes="AA">
                                      <p:cBhvr>
                                        <p:cTn id="2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22048 1.48148E-6 " pathEditMode="relative" ptsTypes="AA">
                                      <p:cBhvr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3" grpId="1" animBg="1"/>
      <p:bldP spid="83" grpId="2" animBg="1"/>
      <p:bldP spid="83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Block diagram of Gen. 3 MAPS (CREMAPS)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955" y="742600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955" y="1518155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955" y="2293710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955" y="3069265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955" y="3844820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9400" y="779491"/>
            <a:ext cx="2922595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/>
              <a:t>ixel: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Sensor</a:t>
            </a:r>
            <a:r>
              <a:rPr lang="en-US"/>
              <a:t> </a:t>
            </a:r>
            <a:r>
              <a:rPr lang="en-US" smtClean="0"/>
              <a:t>(also depleted).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Amplifier – shaper.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Discriminator.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Sample-and-hold.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55422" y="779491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55422" y="1555046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55422" y="2330601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55422" y="3106156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55422" y="3881711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86449" y="4665573"/>
            <a:ext cx="1938867" cy="8775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39672" y="5521975"/>
            <a:ext cx="132183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Data buffer</a:t>
            </a:r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251464" y="2464957"/>
            <a:ext cx="2653290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/>
              <a:t>riority encoder: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Reads data.</a:t>
            </a:r>
            <a:endParaRPr lang="en-US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Order guaranteed.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Ignores empty pixels.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6753" y="3840978"/>
            <a:ext cx="2790187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B</a:t>
            </a:r>
            <a:r>
              <a:rPr lang="de-DE" smtClean="0"/>
              <a:t>uffer: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Compresses data.</a:t>
            </a:r>
            <a:endParaRPr lang="en-US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Averages data stream.</a:t>
            </a:r>
          </a:p>
        </p:txBody>
      </p:sp>
      <p:sp>
        <p:nvSpPr>
          <p:cNvPr id="54" name="Left Brace 53"/>
          <p:cNvSpPr/>
          <p:nvPr/>
        </p:nvSpPr>
        <p:spPr>
          <a:xfrm rot="16200000">
            <a:off x="2754191" y="3387869"/>
            <a:ext cx="238125" cy="5006874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376963" y="6010369"/>
            <a:ext cx="9925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On-chip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937352" y="779491"/>
            <a:ext cx="618070" cy="3906634"/>
            <a:chOff x="3937352" y="779491"/>
            <a:chExt cx="618070" cy="3906634"/>
          </a:xfrm>
        </p:grpSpPr>
        <p:sp>
          <p:nvSpPr>
            <p:cNvPr id="12" name="Cross 11"/>
            <p:cNvSpPr/>
            <p:nvPr/>
          </p:nvSpPr>
          <p:spPr>
            <a:xfrm>
              <a:off x="3937355" y="779491"/>
              <a:ext cx="618067" cy="586264"/>
            </a:xfrm>
            <a:prstGeom prst="plus">
              <a:avLst>
                <a:gd name="adj" fmla="val 39442"/>
              </a:avLst>
            </a:prstGeom>
            <a:solidFill>
              <a:srgbClr val="3333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Cross 12"/>
            <p:cNvSpPr/>
            <p:nvPr/>
          </p:nvSpPr>
          <p:spPr>
            <a:xfrm>
              <a:off x="3937354" y="1528133"/>
              <a:ext cx="618067" cy="586264"/>
            </a:xfrm>
            <a:prstGeom prst="plus">
              <a:avLst>
                <a:gd name="adj" fmla="val 39442"/>
              </a:avLst>
            </a:prstGeom>
            <a:solidFill>
              <a:srgbClr val="3333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Cross 13"/>
            <p:cNvSpPr/>
            <p:nvPr/>
          </p:nvSpPr>
          <p:spPr>
            <a:xfrm>
              <a:off x="3937355" y="2330601"/>
              <a:ext cx="618067" cy="586264"/>
            </a:xfrm>
            <a:prstGeom prst="plus">
              <a:avLst>
                <a:gd name="adj" fmla="val 39442"/>
              </a:avLst>
            </a:prstGeom>
            <a:solidFill>
              <a:srgbClr val="3333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Cross 14"/>
            <p:cNvSpPr/>
            <p:nvPr/>
          </p:nvSpPr>
          <p:spPr>
            <a:xfrm>
              <a:off x="3937353" y="3109377"/>
              <a:ext cx="618067" cy="586264"/>
            </a:xfrm>
            <a:prstGeom prst="plus">
              <a:avLst>
                <a:gd name="adj" fmla="val 39442"/>
              </a:avLst>
            </a:prstGeom>
            <a:solidFill>
              <a:srgbClr val="3333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Cross 15"/>
            <p:cNvSpPr/>
            <p:nvPr/>
          </p:nvSpPr>
          <p:spPr>
            <a:xfrm>
              <a:off x="3937352" y="3849593"/>
              <a:ext cx="618067" cy="586264"/>
            </a:xfrm>
            <a:prstGeom prst="plus">
              <a:avLst>
                <a:gd name="adj" fmla="val 39442"/>
              </a:avLst>
            </a:prstGeom>
            <a:solidFill>
              <a:srgbClr val="3333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089508" y="1241377"/>
              <a:ext cx="300567" cy="381000"/>
            </a:xfrm>
            <a:prstGeom prst="downArrow">
              <a:avLst>
                <a:gd name="adj1" fmla="val 54917"/>
                <a:gd name="adj2" fmla="val 5000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4089509" y="2031999"/>
              <a:ext cx="296334" cy="381000"/>
            </a:xfrm>
            <a:prstGeom prst="downArrow">
              <a:avLst>
                <a:gd name="adj1" fmla="val 54917"/>
                <a:gd name="adj2" fmla="val 5000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089509" y="2822621"/>
              <a:ext cx="296334" cy="381000"/>
            </a:xfrm>
            <a:prstGeom prst="downArrow">
              <a:avLst>
                <a:gd name="adj1" fmla="val 54917"/>
                <a:gd name="adj2" fmla="val 5000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4089509" y="3613243"/>
              <a:ext cx="296334" cy="381000"/>
            </a:xfrm>
            <a:prstGeom prst="downArrow">
              <a:avLst>
                <a:gd name="adj1" fmla="val 54917"/>
                <a:gd name="adj2" fmla="val 5000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4093742" y="4305125"/>
              <a:ext cx="296334" cy="381000"/>
            </a:xfrm>
            <a:prstGeom prst="downArrow">
              <a:avLst>
                <a:gd name="adj1" fmla="val 54917"/>
                <a:gd name="adj2" fmla="val 5000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1" name="Picture 60" descr="Top_lay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932" y="3415035"/>
            <a:ext cx="356779" cy="31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3265302" y="483695"/>
            <a:ext cx="683705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050" b="1" smtClean="0">
                <a:solidFill>
                  <a:schemeClr val="tx1"/>
                </a:solidFill>
                <a:latin typeface="Arial" charset="0"/>
              </a:rPr>
              <a:t>~30µm</a:t>
            </a:r>
            <a:endParaRPr lang="fr-FR" sz="105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 rot="16200000">
            <a:off x="2816685" y="916978"/>
            <a:ext cx="683705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050" b="1" smtClean="0">
                <a:solidFill>
                  <a:schemeClr val="tx1"/>
                </a:solidFill>
                <a:latin typeface="Arial" charset="0"/>
              </a:rPr>
              <a:t>~30µm</a:t>
            </a:r>
            <a:endParaRPr lang="fr-FR" sz="105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75" y="779491"/>
            <a:ext cx="2344997" cy="168546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014974" y="2464957"/>
            <a:ext cx="239039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Human hair (to scale)</a:t>
            </a:r>
            <a:endParaRPr lang="en-US" dirty="0" smtClean="0"/>
          </a:p>
        </p:txBody>
      </p:sp>
      <p:grpSp>
        <p:nvGrpSpPr>
          <p:cNvPr id="72" name="Group 71"/>
          <p:cNvGrpSpPr/>
          <p:nvPr/>
        </p:nvGrpSpPr>
        <p:grpSpPr>
          <a:xfrm>
            <a:off x="4885622" y="2896649"/>
            <a:ext cx="4095129" cy="3216434"/>
            <a:chOff x="4885622" y="2896649"/>
            <a:chExt cx="4095129" cy="3216434"/>
          </a:xfrm>
        </p:grpSpPr>
        <p:grpSp>
          <p:nvGrpSpPr>
            <p:cNvPr id="64" name="Group 63"/>
            <p:cNvGrpSpPr/>
            <p:nvPr/>
          </p:nvGrpSpPr>
          <p:grpSpPr>
            <a:xfrm>
              <a:off x="5851753" y="2896649"/>
              <a:ext cx="3128998" cy="3216434"/>
              <a:chOff x="5829300" y="3566676"/>
              <a:chExt cx="3016249" cy="3100534"/>
            </a:xfrm>
          </p:grpSpPr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>
                <a:off x="5965824" y="3728601"/>
                <a:ext cx="25923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9pPr>
              </a:lstStyle>
              <a:p>
                <a:endParaRPr lang="fr-FR" sz="1800"/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/>
            </p:nvSpPr>
            <p:spPr bwMode="auto">
              <a:xfrm>
                <a:off x="6842124" y="3566676"/>
                <a:ext cx="850900" cy="6603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sz="1100" b="1">
                    <a:solidFill>
                      <a:schemeClr val="tx1"/>
                    </a:solidFill>
                    <a:latin typeface="Arial" charset="0"/>
                  </a:rPr>
                  <a:t>14.5µm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/>
            </p:nvSpPr>
            <p:spPr bwMode="auto">
              <a:xfrm>
                <a:off x="5829300" y="6148387"/>
                <a:ext cx="3016249" cy="518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rgbClr val="3C3C65"/>
                    </a:solidFill>
                    <a:latin typeface="Calibri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sz="800" b="1">
                    <a:solidFill>
                      <a:schemeClr val="tx1"/>
                    </a:solidFill>
                    <a:latin typeface="Arial" charset="0"/>
                  </a:rPr>
                  <a:t>Mimosis Pixel Logic </a:t>
                </a:r>
                <a:r>
                  <a:rPr lang="fr-FR" sz="800" b="1" smtClean="0">
                    <a:solidFill>
                      <a:schemeClr val="tx1"/>
                    </a:solidFill>
                    <a:latin typeface="Arial" charset="0"/>
                  </a:rPr>
                  <a:t>Layout (</a:t>
                </a:r>
                <a:r>
                  <a:rPr lang="fr-FR" sz="800" b="1">
                    <a:solidFill>
                      <a:schemeClr val="tx1"/>
                    </a:solidFill>
                    <a:latin typeface="Arial" charset="0"/>
                  </a:rPr>
                  <a:t>106 </a:t>
                </a:r>
                <a:r>
                  <a:rPr lang="fr-FR" sz="800" b="1" smtClean="0">
                    <a:solidFill>
                      <a:schemeClr val="tx1"/>
                    </a:solidFill>
                    <a:latin typeface="Arial" charset="0"/>
                  </a:rPr>
                  <a:t>Transistors)</a:t>
                </a:r>
                <a:endParaRPr lang="fr-FR" sz="8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  <p:pic>
            <p:nvPicPr>
              <p:cNvPr id="68" name="Picture 67" descr="Top_layou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92812" y="3873063"/>
                <a:ext cx="2565400" cy="223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4" name="Straight Connector 33"/>
            <p:cNvCxnSpPr/>
            <p:nvPr/>
          </p:nvCxnSpPr>
          <p:spPr>
            <a:xfrm flipV="1">
              <a:off x="4911901" y="3230880"/>
              <a:ext cx="1097013" cy="1841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5" idx="2"/>
            </p:cNvCxnSpPr>
            <p:nvPr/>
          </p:nvCxnSpPr>
          <p:spPr>
            <a:xfrm>
              <a:off x="4885622" y="3729311"/>
              <a:ext cx="1129352" cy="17834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30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87"/>
    </mc:Choice>
    <mc:Fallback xmlns="">
      <p:transition spd="slow" advTm="75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7" grpId="0"/>
      <p:bldP spid="53" grpId="0"/>
      <p:bldP spid="54" grpId="0" animBg="1"/>
      <p:bldP spid="55" grpId="0"/>
      <p:bldP spid="62" grpId="0" animBg="1"/>
      <p:bldP spid="63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Block diagram of Gen. 3 MAPS (CREMAPS)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955" y="742600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955" y="1518155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955" y="2293710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955" y="3069265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955" y="3844820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9400" y="779491"/>
            <a:ext cx="2922595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/>
              <a:t>ixel: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Sensor</a:t>
            </a:r>
            <a:r>
              <a:rPr lang="en-US"/>
              <a:t> </a:t>
            </a:r>
            <a:r>
              <a:rPr lang="en-US" smtClean="0"/>
              <a:t>(also depleted).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Amplifyer</a:t>
            </a:r>
            <a:r>
              <a:rPr lang="de-DE"/>
              <a:t> </a:t>
            </a:r>
            <a:r>
              <a:rPr lang="de-DE" smtClean="0"/>
              <a:t>– shaper.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Discriminator.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Sample-and-hold.</a:t>
            </a:r>
          </a:p>
        </p:txBody>
      </p:sp>
      <p:sp>
        <p:nvSpPr>
          <p:cNvPr id="12" name="Cross 11"/>
          <p:cNvSpPr/>
          <p:nvPr/>
        </p:nvSpPr>
        <p:spPr>
          <a:xfrm>
            <a:off x="3937355" y="779491"/>
            <a:ext cx="618067" cy="586264"/>
          </a:xfrm>
          <a:prstGeom prst="plus">
            <a:avLst>
              <a:gd name="adj" fmla="val 39442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>
            <a:off x="3937354" y="1528133"/>
            <a:ext cx="618067" cy="586264"/>
          </a:xfrm>
          <a:prstGeom prst="plus">
            <a:avLst>
              <a:gd name="adj" fmla="val 39442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Cross 13"/>
          <p:cNvSpPr/>
          <p:nvPr/>
        </p:nvSpPr>
        <p:spPr>
          <a:xfrm>
            <a:off x="3937355" y="2330601"/>
            <a:ext cx="618067" cy="586264"/>
          </a:xfrm>
          <a:prstGeom prst="plus">
            <a:avLst>
              <a:gd name="adj" fmla="val 39442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ross 14"/>
          <p:cNvSpPr/>
          <p:nvPr/>
        </p:nvSpPr>
        <p:spPr>
          <a:xfrm>
            <a:off x="3937353" y="3109377"/>
            <a:ext cx="618067" cy="586264"/>
          </a:xfrm>
          <a:prstGeom prst="plus">
            <a:avLst>
              <a:gd name="adj" fmla="val 39442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Cross 15"/>
          <p:cNvSpPr/>
          <p:nvPr/>
        </p:nvSpPr>
        <p:spPr>
          <a:xfrm>
            <a:off x="3937352" y="3849593"/>
            <a:ext cx="618067" cy="586264"/>
          </a:xfrm>
          <a:prstGeom prst="plus">
            <a:avLst>
              <a:gd name="adj" fmla="val 39442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098218" y="1241377"/>
            <a:ext cx="296334" cy="381000"/>
          </a:xfrm>
          <a:prstGeom prst="downArrow">
            <a:avLst>
              <a:gd name="adj1" fmla="val 54917"/>
              <a:gd name="adj2" fmla="val 50000"/>
            </a:avLst>
          </a:prstGeom>
          <a:solidFill>
            <a:srgbClr val="33333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098218" y="2031999"/>
            <a:ext cx="296334" cy="381000"/>
          </a:xfrm>
          <a:prstGeom prst="downArrow">
            <a:avLst>
              <a:gd name="adj1" fmla="val 54917"/>
              <a:gd name="adj2" fmla="val 50000"/>
            </a:avLst>
          </a:prstGeom>
          <a:solidFill>
            <a:srgbClr val="33333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098218" y="2822621"/>
            <a:ext cx="296334" cy="381000"/>
          </a:xfrm>
          <a:prstGeom prst="downArrow">
            <a:avLst>
              <a:gd name="adj1" fmla="val 54917"/>
              <a:gd name="adj2" fmla="val 50000"/>
            </a:avLst>
          </a:prstGeom>
          <a:solidFill>
            <a:srgbClr val="33333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098218" y="3613243"/>
            <a:ext cx="296334" cy="381000"/>
          </a:xfrm>
          <a:prstGeom prst="downArrow">
            <a:avLst>
              <a:gd name="adj1" fmla="val 54917"/>
              <a:gd name="adj2" fmla="val 50000"/>
            </a:avLst>
          </a:prstGeom>
          <a:solidFill>
            <a:srgbClr val="33333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098218" y="4261416"/>
            <a:ext cx="296334" cy="381000"/>
          </a:xfrm>
          <a:prstGeom prst="downArrow">
            <a:avLst>
              <a:gd name="adj1" fmla="val 52458"/>
              <a:gd name="adj2" fmla="val 50000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55422" y="779491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55422" y="1555046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55422" y="2330601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55422" y="3106156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55422" y="3881711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26" y="799887"/>
            <a:ext cx="655529" cy="4916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60" y="2393969"/>
            <a:ext cx="655529" cy="4916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04" y="3103718"/>
            <a:ext cx="655529" cy="49164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86449" y="4665573"/>
            <a:ext cx="1938867" cy="8775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39672" y="5521975"/>
            <a:ext cx="132183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Data buffer</a:t>
            </a:r>
            <a:endParaRPr lang="en-US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6601887" y="4435857"/>
            <a:ext cx="2841885" cy="1544923"/>
            <a:chOff x="6601887" y="4741577"/>
            <a:chExt cx="2841885" cy="154492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01887" y="5055325"/>
              <a:ext cx="1175484" cy="64505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978" y="5043350"/>
              <a:ext cx="1075794" cy="64505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1188" y="4741577"/>
              <a:ext cx="1706333" cy="1544923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7722394" y="5055325"/>
              <a:ext cx="124378" cy="1243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236388" y="5070028"/>
              <a:ext cx="124378" cy="1243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54380" y="4840014"/>
            <a:ext cx="127791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smtClean="0"/>
              <a:t>01001010010</a:t>
            </a:r>
            <a:endParaRPr lang="en-US" sz="14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637189" y="5039269"/>
            <a:ext cx="127791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smtClean="0"/>
              <a:t>01001010110</a:t>
            </a:r>
            <a:endParaRPr lang="en-US" sz="14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3635945" y="5228800"/>
            <a:ext cx="126457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smtClean="0"/>
              <a:t>01001011000</a:t>
            </a:r>
            <a:endParaRPr lang="en-US" sz="14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251464" y="2464957"/>
            <a:ext cx="2653290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/>
              <a:t>riority encoder: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Reads data.</a:t>
            </a:r>
            <a:endParaRPr lang="en-US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Order guaranteed.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Ignores empty pixels.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376691" y="911556"/>
            <a:ext cx="3691110" cy="2621885"/>
            <a:chOff x="1319354" y="2468740"/>
            <a:chExt cx="3974027" cy="2621885"/>
          </a:xfrm>
        </p:grpSpPr>
        <p:sp>
          <p:nvSpPr>
            <p:cNvPr id="52" name="Cloud Callout 51"/>
            <p:cNvSpPr/>
            <p:nvPr/>
          </p:nvSpPr>
          <p:spPr>
            <a:xfrm>
              <a:off x="1319356" y="2468740"/>
              <a:ext cx="3974025" cy="2621885"/>
            </a:xfrm>
            <a:prstGeom prst="cloudCallout">
              <a:avLst>
                <a:gd name="adj1" fmla="val 16720"/>
                <a:gd name="adj2" fmla="val 75490"/>
              </a:avLst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/>
            <a:srcRect l="19170" t="326"/>
            <a:stretch>
              <a:fillRect/>
            </a:stretch>
          </p:blipFill>
          <p:spPr>
            <a:xfrm>
              <a:off x="1319354" y="2494000"/>
              <a:ext cx="3958460" cy="2590466"/>
            </a:xfrm>
            <a:custGeom>
              <a:avLst/>
              <a:gdLst>
                <a:gd name="connsiteX0" fmla="*/ 2480758 w 3974023"/>
                <a:gd name="connsiteY0" fmla="*/ 2559236 h 2621885"/>
                <a:gd name="connsiteX1" fmla="*/ 2566083 w 3974023"/>
                <a:gd name="connsiteY1" fmla="*/ 2576463 h 2621885"/>
                <a:gd name="connsiteX2" fmla="*/ 2633454 w 3974023"/>
                <a:gd name="connsiteY2" fmla="*/ 2621885 h 2621885"/>
                <a:gd name="connsiteX3" fmla="*/ 2328063 w 3974023"/>
                <a:gd name="connsiteY3" fmla="*/ 2621885 h 2621885"/>
                <a:gd name="connsiteX4" fmla="*/ 2395433 w 3974023"/>
                <a:gd name="connsiteY4" fmla="*/ 2576463 h 2621885"/>
                <a:gd name="connsiteX5" fmla="*/ 2480758 w 3974023"/>
                <a:gd name="connsiteY5" fmla="*/ 2559236 h 2621885"/>
                <a:gd name="connsiteX6" fmla="*/ 2450519 w 3974023"/>
                <a:gd name="connsiteY6" fmla="*/ 654 h 2621885"/>
                <a:gd name="connsiteX7" fmla="*/ 2669832 w 3974023"/>
                <a:gd name="connsiteY7" fmla="*/ 74244 h 2621885"/>
                <a:gd name="connsiteX8" fmla="*/ 2741016 w 3974023"/>
                <a:gd name="connsiteY8" fmla="*/ 138511 h 2621885"/>
                <a:gd name="connsiteX9" fmla="*/ 2745416 w 3974023"/>
                <a:gd name="connsiteY9" fmla="*/ 142484 h 2621885"/>
                <a:gd name="connsiteX10" fmla="*/ 3053402 w 3974023"/>
                <a:gd name="connsiteY10" fmla="*/ 1616 h 2621885"/>
                <a:gd name="connsiteX11" fmla="*/ 3262889 w 3974023"/>
                <a:gd name="connsiteY11" fmla="*/ 33429 h 2621885"/>
                <a:gd name="connsiteX12" fmla="*/ 3525302 w 3974023"/>
                <a:gd name="connsiteY12" fmla="*/ 330940 h 2621885"/>
                <a:gd name="connsiteX13" fmla="*/ 3526730 w 3974023"/>
                <a:gd name="connsiteY13" fmla="*/ 331471 h 2621885"/>
                <a:gd name="connsiteX14" fmla="*/ 3637689 w 3974023"/>
                <a:gd name="connsiteY14" fmla="*/ 372682 h 2621885"/>
                <a:gd name="connsiteX15" fmla="*/ 3862073 w 3974023"/>
                <a:gd name="connsiteY15" fmla="*/ 619683 h 2621885"/>
                <a:gd name="connsiteX16" fmla="*/ 3846999 w 3974023"/>
                <a:gd name="connsiteY16" fmla="*/ 932782 h 2621885"/>
                <a:gd name="connsiteX17" fmla="*/ 3962890 w 3974023"/>
                <a:gd name="connsiteY17" fmla="*/ 1160771 h 2621885"/>
                <a:gd name="connsiteX18" fmla="*/ 3974023 w 3974023"/>
                <a:gd name="connsiteY18" fmla="*/ 1268900 h 2621885"/>
                <a:gd name="connsiteX19" fmla="*/ 3974023 w 3974023"/>
                <a:gd name="connsiteY19" fmla="*/ 1297299 h 2621885"/>
                <a:gd name="connsiteX20" fmla="*/ 3957111 w 3974023"/>
                <a:gd name="connsiteY20" fmla="*/ 1411503 h 2621885"/>
                <a:gd name="connsiteX21" fmla="*/ 3441293 w 3974023"/>
                <a:gd name="connsiteY21" fmla="*/ 1830552 h 2621885"/>
                <a:gd name="connsiteX22" fmla="*/ 3256639 w 3974023"/>
                <a:gd name="connsiteY22" fmla="*/ 2189623 h 2621885"/>
                <a:gd name="connsiteX23" fmla="*/ 2627951 w 3974023"/>
                <a:gd name="connsiteY23" fmla="*/ 2233099 h 2621885"/>
                <a:gd name="connsiteX24" fmla="*/ 2178678 w 3974023"/>
                <a:gd name="connsiteY24" fmla="*/ 2616161 h 2621885"/>
                <a:gd name="connsiteX25" fmla="*/ 2138934 w 3974023"/>
                <a:gd name="connsiteY25" fmla="*/ 2621885 h 2621885"/>
                <a:gd name="connsiteX26" fmla="*/ 1927630 w 3974023"/>
                <a:gd name="connsiteY26" fmla="*/ 2621885 h 2621885"/>
                <a:gd name="connsiteX27" fmla="*/ 1896743 w 3974023"/>
                <a:gd name="connsiteY27" fmla="*/ 2617724 h 2621885"/>
                <a:gd name="connsiteX28" fmla="*/ 1518097 w 3974023"/>
                <a:gd name="connsiteY28" fmla="*/ 2382342 h 2621885"/>
                <a:gd name="connsiteX29" fmla="*/ 536829 w 3974023"/>
                <a:gd name="connsiteY29" fmla="*/ 2151323 h 2621885"/>
                <a:gd name="connsiteX30" fmla="*/ 105387 w 3974023"/>
                <a:gd name="connsiteY30" fmla="*/ 1894243 h 2621885"/>
                <a:gd name="connsiteX31" fmla="*/ 197576 w 3974023"/>
                <a:gd name="connsiteY31" fmla="*/ 1547228 h 2621885"/>
                <a:gd name="connsiteX32" fmla="*/ 2904 w 3974023"/>
                <a:gd name="connsiteY32" fmla="*/ 1191201 h 2621885"/>
                <a:gd name="connsiteX33" fmla="*/ 358425 w 3974023"/>
                <a:gd name="connsiteY33" fmla="*/ 874753 h 2621885"/>
                <a:gd name="connsiteX34" fmla="*/ 361826 w 3974023"/>
                <a:gd name="connsiteY34" fmla="*/ 866411 h 2621885"/>
                <a:gd name="connsiteX35" fmla="*/ 361826 w 3974023"/>
                <a:gd name="connsiteY35" fmla="*/ 866411 h 2621885"/>
                <a:gd name="connsiteX36" fmla="*/ 520192 w 3974023"/>
                <a:gd name="connsiteY36" fmla="*/ 411985 h 2621885"/>
                <a:gd name="connsiteX37" fmla="*/ 1290611 w 3974023"/>
                <a:gd name="connsiteY37" fmla="*/ 308167 h 2621885"/>
                <a:gd name="connsiteX38" fmla="*/ 1290759 w 3974023"/>
                <a:gd name="connsiteY38" fmla="*/ 307975 h 2621885"/>
                <a:gd name="connsiteX39" fmla="*/ 1358553 w 3974023"/>
                <a:gd name="connsiteY39" fmla="*/ 219968 h 2621885"/>
                <a:gd name="connsiteX40" fmla="*/ 2067371 w 3974023"/>
                <a:gd name="connsiteY40" fmla="*/ 200391 h 2621885"/>
                <a:gd name="connsiteX41" fmla="*/ 2070836 w 3974023"/>
                <a:gd name="connsiteY41" fmla="*/ 195667 h 2621885"/>
                <a:gd name="connsiteX42" fmla="*/ 2121152 w 3974023"/>
                <a:gd name="connsiteY42" fmla="*/ 127058 h 2621885"/>
                <a:gd name="connsiteX43" fmla="*/ 2370042 w 3974023"/>
                <a:gd name="connsiteY43" fmla="*/ 3592 h 2621885"/>
                <a:gd name="connsiteX44" fmla="*/ 2450519 w 3974023"/>
                <a:gd name="connsiteY44" fmla="*/ 654 h 262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974023" h="2621885">
                  <a:moveTo>
                    <a:pt x="2480758" y="2559236"/>
                  </a:moveTo>
                  <a:cubicBezTo>
                    <a:pt x="2511024" y="2559236"/>
                    <a:pt x="2539857" y="2565370"/>
                    <a:pt x="2566083" y="2576463"/>
                  </a:cubicBezTo>
                  <a:lnTo>
                    <a:pt x="2633454" y="2621885"/>
                  </a:lnTo>
                  <a:lnTo>
                    <a:pt x="2328063" y="2621885"/>
                  </a:lnTo>
                  <a:lnTo>
                    <a:pt x="2395433" y="2576463"/>
                  </a:lnTo>
                  <a:cubicBezTo>
                    <a:pt x="2421659" y="2565370"/>
                    <a:pt x="2450492" y="2559236"/>
                    <a:pt x="2480758" y="2559236"/>
                  </a:cubicBezTo>
                  <a:close/>
                  <a:moveTo>
                    <a:pt x="2450519" y="654"/>
                  </a:moveTo>
                  <a:cubicBezTo>
                    <a:pt x="2530247" y="4985"/>
                    <a:pt x="2606634" y="30726"/>
                    <a:pt x="2669832" y="74244"/>
                  </a:cubicBezTo>
                  <a:lnTo>
                    <a:pt x="2741016" y="138511"/>
                  </a:lnTo>
                  <a:lnTo>
                    <a:pt x="2745416" y="142484"/>
                  </a:lnTo>
                  <a:cubicBezTo>
                    <a:pt x="2824807" y="58226"/>
                    <a:pt x="2936654" y="9338"/>
                    <a:pt x="3053402" y="1616"/>
                  </a:cubicBezTo>
                  <a:cubicBezTo>
                    <a:pt x="3123451" y="-3017"/>
                    <a:pt x="3195264" y="7170"/>
                    <a:pt x="3262889" y="33429"/>
                  </a:cubicBezTo>
                  <a:cubicBezTo>
                    <a:pt x="3400300" y="86769"/>
                    <a:pt x="3498831" y="198442"/>
                    <a:pt x="3525302" y="330940"/>
                  </a:cubicBezTo>
                  <a:lnTo>
                    <a:pt x="3526730" y="331471"/>
                  </a:lnTo>
                  <a:lnTo>
                    <a:pt x="3637689" y="372682"/>
                  </a:lnTo>
                  <a:cubicBezTo>
                    <a:pt x="3742677" y="426279"/>
                    <a:pt x="3823469" y="513733"/>
                    <a:pt x="3862073" y="619683"/>
                  </a:cubicBezTo>
                  <a:cubicBezTo>
                    <a:pt x="3899481" y="722223"/>
                    <a:pt x="3894150" y="833591"/>
                    <a:pt x="3846999" y="932782"/>
                  </a:cubicBezTo>
                  <a:cubicBezTo>
                    <a:pt x="3904951" y="1000797"/>
                    <a:pt x="3944060" y="1078889"/>
                    <a:pt x="3962890" y="1160771"/>
                  </a:cubicBezTo>
                  <a:lnTo>
                    <a:pt x="3974023" y="1268900"/>
                  </a:lnTo>
                  <a:lnTo>
                    <a:pt x="3974023" y="1297299"/>
                  </a:lnTo>
                  <a:lnTo>
                    <a:pt x="3957111" y="1411503"/>
                  </a:lnTo>
                  <a:cubicBezTo>
                    <a:pt x="3895529" y="1632658"/>
                    <a:pt x="3691665" y="1798280"/>
                    <a:pt x="3441293" y="1830552"/>
                  </a:cubicBezTo>
                  <a:cubicBezTo>
                    <a:pt x="3440098" y="1968591"/>
                    <a:pt x="3372725" y="2099505"/>
                    <a:pt x="3256639" y="2189623"/>
                  </a:cubicBezTo>
                  <a:cubicBezTo>
                    <a:pt x="3080257" y="2326566"/>
                    <a:pt x="2825473" y="2344163"/>
                    <a:pt x="2627951" y="2233099"/>
                  </a:cubicBezTo>
                  <a:cubicBezTo>
                    <a:pt x="2564071" y="2423869"/>
                    <a:pt x="2393020" y="2569702"/>
                    <a:pt x="2178678" y="2616161"/>
                  </a:cubicBezTo>
                  <a:lnTo>
                    <a:pt x="2138934" y="2621885"/>
                  </a:lnTo>
                  <a:lnTo>
                    <a:pt x="1927630" y="2621885"/>
                  </a:lnTo>
                  <a:lnTo>
                    <a:pt x="1896743" y="2617724"/>
                  </a:lnTo>
                  <a:cubicBezTo>
                    <a:pt x="1745159" y="2586596"/>
                    <a:pt x="1608344" y="2504389"/>
                    <a:pt x="1518097" y="2382342"/>
                  </a:cubicBezTo>
                  <a:cubicBezTo>
                    <a:pt x="1177282" y="2567693"/>
                    <a:pt x="734627" y="2463509"/>
                    <a:pt x="536829" y="2151323"/>
                  </a:cubicBezTo>
                  <a:cubicBezTo>
                    <a:pt x="342524" y="2171843"/>
                    <a:pt x="160076" y="2063154"/>
                    <a:pt x="105387" y="1894243"/>
                  </a:cubicBezTo>
                  <a:cubicBezTo>
                    <a:pt x="65773" y="1772036"/>
                    <a:pt x="100792" y="1640147"/>
                    <a:pt x="197576" y="1547228"/>
                  </a:cubicBezTo>
                  <a:cubicBezTo>
                    <a:pt x="60258" y="1474342"/>
                    <a:pt x="-16214" y="1334477"/>
                    <a:pt x="2904" y="1191201"/>
                  </a:cubicBezTo>
                  <a:cubicBezTo>
                    <a:pt x="25331" y="1023448"/>
                    <a:pt x="172944" y="892046"/>
                    <a:pt x="358425" y="874753"/>
                  </a:cubicBezTo>
                  <a:lnTo>
                    <a:pt x="361826" y="866411"/>
                  </a:lnTo>
                  <a:lnTo>
                    <a:pt x="361826" y="866411"/>
                  </a:lnTo>
                  <a:cubicBezTo>
                    <a:pt x="336917" y="701215"/>
                    <a:pt x="395006" y="534619"/>
                    <a:pt x="520192" y="411985"/>
                  </a:cubicBezTo>
                  <a:cubicBezTo>
                    <a:pt x="717990" y="218292"/>
                    <a:pt x="1038676" y="175121"/>
                    <a:pt x="1290611" y="308167"/>
                  </a:cubicBezTo>
                  <a:lnTo>
                    <a:pt x="1290759" y="307975"/>
                  </a:lnTo>
                  <a:lnTo>
                    <a:pt x="1358553" y="219968"/>
                  </a:lnTo>
                  <a:cubicBezTo>
                    <a:pt x="1539286" y="37350"/>
                    <a:pt x="1862933" y="18709"/>
                    <a:pt x="2067371" y="200391"/>
                  </a:cubicBezTo>
                  <a:lnTo>
                    <a:pt x="2070836" y="195667"/>
                  </a:lnTo>
                  <a:lnTo>
                    <a:pt x="2121152" y="127058"/>
                  </a:lnTo>
                  <a:cubicBezTo>
                    <a:pt x="2183952" y="60643"/>
                    <a:pt x="2272085" y="16105"/>
                    <a:pt x="2370042" y="3592"/>
                  </a:cubicBezTo>
                  <a:cubicBezTo>
                    <a:pt x="2396995" y="144"/>
                    <a:pt x="2423943" y="-790"/>
                    <a:pt x="2450519" y="654"/>
                  </a:cubicBezTo>
                  <a:close/>
                </a:path>
              </a:pathLst>
            </a:custGeom>
          </p:spPr>
        </p:pic>
      </p:grpSp>
      <p:sp>
        <p:nvSpPr>
          <p:cNvPr id="53" name="TextBox 52"/>
          <p:cNvSpPr txBox="1"/>
          <p:nvPr/>
        </p:nvSpPr>
        <p:spPr>
          <a:xfrm>
            <a:off x="266753" y="3840978"/>
            <a:ext cx="2790187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B</a:t>
            </a:r>
            <a:r>
              <a:rPr lang="de-DE" smtClean="0"/>
              <a:t>uffer: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Compresses data.</a:t>
            </a:r>
            <a:endParaRPr lang="en-US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Averages data stream.</a:t>
            </a:r>
          </a:p>
        </p:txBody>
      </p:sp>
      <p:sp>
        <p:nvSpPr>
          <p:cNvPr id="54" name="Left Brace 53"/>
          <p:cNvSpPr/>
          <p:nvPr/>
        </p:nvSpPr>
        <p:spPr>
          <a:xfrm rot="16200000">
            <a:off x="2754191" y="3387869"/>
            <a:ext cx="238125" cy="5006874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376963" y="6010369"/>
            <a:ext cx="9925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On-chip</a:t>
            </a:r>
            <a:endParaRPr lang="en-US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7558064" y="6030690"/>
            <a:ext cx="98841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Off-chip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6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99"/>
    </mc:Choice>
    <mc:Fallback xmlns="">
      <p:transition spd="slow" advTm="38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03038 3.7037E-6 C 0.0441 3.7037E-6 0.06094 0.15393 0.06094 0.27893 L 0.06094 0.5581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03715 -3.7037E-6 C -0.05399 -3.7037E-6 -0.0743 0.09306 -0.0743 0.16899 L -0.0743 0.33797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0283 4.07407E-6 C 0.04098 4.07407E-6 0.05678 0.0787 0.05678 0.14259 L 0.05678 0.28541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40886 0.000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41077 -0.000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41163 -0.005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3" grpId="2"/>
      <p:bldP spid="45" grpId="0"/>
      <p:bldP spid="45" grpId="1"/>
      <p:bldP spid="45" grpId="2"/>
      <p:bldP spid="46" grpId="0"/>
      <p:bldP spid="46" grpId="1"/>
      <p:bldP spid="4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How to control 500 000 channels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58317" y="1010288"/>
            <a:ext cx="3503282" cy="2801997"/>
            <a:chOff x="1752674" y="1778470"/>
            <a:chExt cx="4272595" cy="3230706"/>
          </a:xfrm>
        </p:grpSpPr>
        <p:pic>
          <p:nvPicPr>
            <p:cNvPr id="9" name="Picture 8" descr="C:\Users\mkoziel_not\Desktop\CBM_Indaia\M26_thinned_pictures\IMG_392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74" y="1778470"/>
              <a:ext cx="4272595" cy="3230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858" y="1992088"/>
              <a:ext cx="643030" cy="548586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316191" y="930679"/>
            <a:ext cx="513359" cy="20372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78318" y="3193413"/>
            <a:ext cx="1202573" cy="33855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smtClean="0"/>
              <a:t>0.3 x 2 cm²</a:t>
            </a:r>
            <a:endParaRPr lang="en-US" sz="16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49980" y="937932"/>
            <a:ext cx="3919919" cy="193899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smtClean="0">
                <a:solidFill>
                  <a:srgbClr val="FF0000"/>
                </a:solidFill>
              </a:rPr>
              <a:t>S</a:t>
            </a:r>
            <a:r>
              <a:rPr lang="de-DE" sz="2000" smtClean="0"/>
              <a:t>ide band contains: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smtClean="0"/>
              <a:t>Data buffers.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smtClean="0"/>
              <a:t>Voltage regulators, trim DACs.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smtClean="0"/>
              <a:t>Slow control interface.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smtClean="0"/>
              <a:t>Temperature sensors.</a:t>
            </a:r>
          </a:p>
          <a:p>
            <a:pPr algn="l"/>
            <a:r>
              <a:rPr lang="de-DE" sz="2000" smtClean="0"/>
              <a:t>…</a:t>
            </a:r>
            <a:endParaRPr lang="en-US" sz="20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1016099" y="2066080"/>
            <a:ext cx="6300097" cy="4167724"/>
            <a:chOff x="1016099" y="2066080"/>
            <a:chExt cx="6300097" cy="4167724"/>
          </a:xfrm>
        </p:grpSpPr>
        <p:cxnSp>
          <p:nvCxnSpPr>
            <p:cNvPr id="25" name="Straight Connector 24"/>
            <p:cNvCxnSpPr>
              <a:endCxn id="13" idx="3"/>
            </p:cNvCxnSpPr>
            <p:nvPr/>
          </p:nvCxnSpPr>
          <p:spPr>
            <a:xfrm flipH="1">
              <a:off x="5227143" y="2066080"/>
              <a:ext cx="2089053" cy="276404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99" y="3426442"/>
              <a:ext cx="4211044" cy="2807362"/>
            </a:xfrm>
            <a:prstGeom prst="rect">
              <a:avLst/>
            </a:prstGeom>
            <a:ln w="38100">
              <a:solidFill>
                <a:srgbClr val="FF0000"/>
              </a:solidFill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043216" y="2860645"/>
                  <a:ext cx="781542" cy="781542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3216" y="2860645"/>
                  <a:ext cx="781542" cy="781542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/>
          <p:cNvSpPr txBox="1"/>
          <p:nvPr/>
        </p:nvSpPr>
        <p:spPr>
          <a:xfrm>
            <a:off x="5444090" y="4689507"/>
            <a:ext cx="3531736" cy="132343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smtClean="0">
                <a:solidFill>
                  <a:srgbClr val="FF0000"/>
                </a:solidFill>
              </a:rPr>
              <a:t>C</a:t>
            </a:r>
            <a:r>
              <a:rPr lang="de-DE" sz="2000" smtClean="0"/>
              <a:t>MOS technology integrates: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smtClean="0"/>
              <a:t>Sensors.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smtClean="0"/>
              <a:t>Analog FEE.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smtClean="0"/>
              <a:t>Digital data processing.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4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18"/>
    </mc:Choice>
    <mc:Fallback xmlns="">
      <p:transition spd="slow" advTm="64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Ongoing research on MAPS: Rad. tolerance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36023" y="700849"/>
            <a:ext cx="7445828" cy="4913746"/>
            <a:chOff x="836023" y="948499"/>
            <a:chExt cx="7445828" cy="49137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/>
            <a:srcRect r="1124"/>
            <a:stretch/>
          </p:blipFill>
          <p:spPr>
            <a:xfrm>
              <a:off x="836023" y="948499"/>
              <a:ext cx="7445828" cy="491374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65417" y="948499"/>
              <a:ext cx="281679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600" smtClean="0"/>
                <a:t>Rad. tolerance (non-ionizing)</a:t>
              </a:r>
            </a:p>
            <a:p>
              <a:pPr algn="l"/>
              <a:r>
                <a:rPr lang="de-DE" sz="1600" smtClean="0"/>
                <a:t>Rad. tolerance (ionizing)</a:t>
              </a:r>
            </a:p>
            <a:p>
              <a:pPr algn="l"/>
              <a:r>
                <a:rPr lang="de-DE" sz="1600" smtClean="0"/>
                <a:t>Frame rate</a:t>
              </a:r>
              <a:endParaRPr lang="en-US" sz="1600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25188" y="975360"/>
              <a:ext cx="3770811" cy="80413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5071" y="5686425"/>
            <a:ext cx="6425670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Radiation tolerance is an important issue – but no time today.</a:t>
            </a:r>
          </a:p>
          <a:p>
            <a:r>
              <a:rPr lang="de-DE" sz="1400" smtClean="0"/>
              <a:t>Further reading: M. Deveaux, JINST </a:t>
            </a:r>
            <a:r>
              <a:rPr lang="en-US" sz="1400"/>
              <a:t>2019 JINST 14 R11001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06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69"/>
    </mc:Choice>
    <mc:Fallback xmlns="">
      <p:transition spd="slow" advTm="2966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Sensor integration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21120" y="441943"/>
            <a:ext cx="6944464" cy="2332818"/>
            <a:chOff x="887254" y="557567"/>
            <a:chExt cx="6944464" cy="23328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431" y="733811"/>
              <a:ext cx="1923287" cy="18259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C:\Users\mkoziel_not\Desktop\CBM_Indaia\M26_thinned_pictures\IMG_392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6" b="12006"/>
            <a:stretch/>
          </p:blipFill>
          <p:spPr bwMode="auto">
            <a:xfrm>
              <a:off x="2291657" y="917417"/>
              <a:ext cx="1252731" cy="14587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87254" y="557567"/>
                  <a:ext cx="1716046" cy="2332818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e-DE" sz="6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sz="6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de-DE" sz="6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600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54" y="557567"/>
                  <a:ext cx="1716046" cy="233281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742473" y="586312"/>
                  <a:ext cx="1907895" cy="1862048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1500" b="0" i="1" smtClean="0">
                            <a:latin typeface="Cambria Math" panose="02040503050406030204" pitchFamily="18" charset="0"/>
                          </a:rPr>
                          <m:t>≪</m:t>
                        </m:r>
                      </m:oMath>
                    </m:oMathPara>
                  </a14:m>
                  <a:endParaRPr lang="de-DE" sz="16600" b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2473" y="586312"/>
                  <a:ext cx="1907895" cy="18620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04" y="2550053"/>
            <a:ext cx="918348" cy="921701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276144" y="2558753"/>
            <a:ext cx="4502096" cy="796533"/>
          </a:xfrm>
          <a:prstGeom prst="wedgeRoundRectCallout">
            <a:avLst>
              <a:gd name="adj1" fmla="val -57524"/>
              <a:gd name="adj2" fmla="val -686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O</a:t>
            </a:r>
            <a:r>
              <a:rPr lang="de-DE" smtClean="0">
                <a:solidFill>
                  <a:schemeClr val="tx1"/>
                </a:solidFill>
              </a:rPr>
              <a:t>K, the sensors are thin. </a:t>
            </a:r>
          </a:p>
          <a:p>
            <a:r>
              <a:rPr lang="de-DE" smtClean="0">
                <a:solidFill>
                  <a:schemeClr val="tx1"/>
                </a:solidFill>
              </a:rPr>
              <a:t>But one cannot hold them with air, right?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9143" y="4631155"/>
            <a:ext cx="980227" cy="1173196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791332" y="3689699"/>
            <a:ext cx="5046382" cy="1819455"/>
          </a:xfrm>
          <a:prstGeom prst="wedgeRoundRectCallout">
            <a:avLst>
              <a:gd name="adj1" fmla="val -64860"/>
              <a:gd name="adj2" fmla="val 4315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R</a:t>
            </a:r>
            <a:r>
              <a:rPr lang="de-DE" smtClean="0">
                <a:solidFill>
                  <a:schemeClr val="tx1"/>
                </a:solidFill>
              </a:rPr>
              <a:t>ight. One needs: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>
                <a:solidFill>
                  <a:schemeClr val="tx1"/>
                </a:solidFill>
              </a:rPr>
              <a:t>Holding structures.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>
                <a:solidFill>
                  <a:schemeClr val="tx1"/>
                </a:solidFill>
              </a:rPr>
              <a:t>Cooling for O(0.1 – 1 kW).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>
                <a:solidFill>
                  <a:schemeClr val="tx1"/>
                </a:solidFill>
              </a:rPr>
              <a:t>Cables for data O(100 Gbps/s) and bias.</a:t>
            </a:r>
          </a:p>
          <a:p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>
                <a:solidFill>
                  <a:schemeClr val="tx1"/>
                </a:solidFill>
              </a:rPr>
              <a:t>referably without material…</a:t>
            </a:r>
          </a:p>
          <a:p>
            <a:r>
              <a:rPr lang="de-DE" smtClean="0">
                <a:solidFill>
                  <a:schemeClr val="tx1"/>
                </a:solidFill>
              </a:rPr>
              <a:t>	… as the sensors are the lightest part.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166" y="6156959"/>
            <a:ext cx="5019323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B</a:t>
            </a:r>
            <a:r>
              <a:rPr lang="de-DE" smtClean="0"/>
              <a:t>uilding ultra-light detectors is an art of its own.</a:t>
            </a:r>
            <a:endParaRPr lang="en-US" dirty="0" smtClean="0"/>
          </a:p>
        </p:txBody>
      </p:sp>
      <p:pic>
        <p:nvPicPr>
          <p:cNvPr id="17" name="Picture 16" descr="C:\Users\mkoziel_not\Desktop\CBM_Indaia\M26_thinned_pictures\IMG_39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6" b="12006"/>
          <a:stretch/>
        </p:blipFill>
        <p:spPr bwMode="auto">
          <a:xfrm>
            <a:off x="1825523" y="798371"/>
            <a:ext cx="1252731" cy="1458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1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66"/>
    </mc:Choice>
    <mc:Fallback xmlns="">
      <p:transition spd="slow" advTm="57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Sensor integration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3941682"/>
            <a:ext cx="8863584" cy="2695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903" y="3578038"/>
            <a:ext cx="129606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S</a:t>
            </a:r>
            <a:r>
              <a:rPr lang="de-DE" smtClean="0"/>
              <a:t>TAR-PXL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605823" y="3578038"/>
            <a:ext cx="141577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A</a:t>
            </a:r>
            <a:r>
              <a:rPr lang="de-DE" smtClean="0"/>
              <a:t>LICE-ITS2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950731" y="3578038"/>
            <a:ext cx="141577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C</a:t>
            </a:r>
            <a:r>
              <a:rPr lang="de-DE" smtClean="0"/>
              <a:t>BM - MVD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0416" y="3499657"/>
            <a:ext cx="860232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21120" y="441943"/>
            <a:ext cx="6944464" cy="2332818"/>
            <a:chOff x="887254" y="557567"/>
            <a:chExt cx="6944464" cy="233281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431" y="733811"/>
              <a:ext cx="1923287" cy="18259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C:\Users\mkoziel_not\Desktop\CBM_Indaia\M26_thinned_pictures\IMG_392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6" b="12006"/>
            <a:stretch/>
          </p:blipFill>
          <p:spPr bwMode="auto">
            <a:xfrm>
              <a:off x="2291657" y="917417"/>
              <a:ext cx="1252731" cy="14587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87254" y="557567"/>
                  <a:ext cx="1716046" cy="2332818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e-DE" sz="6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sz="6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de-DE" sz="6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6000" dirty="0" smtClean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54" y="557567"/>
                  <a:ext cx="1716046" cy="233281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742473" y="586312"/>
                  <a:ext cx="1907895" cy="1862048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1500" b="0" i="1" smtClean="0">
                            <a:latin typeface="Cambria Math" panose="02040503050406030204" pitchFamily="18" charset="0"/>
                          </a:rPr>
                          <m:t>≪</m:t>
                        </m:r>
                      </m:oMath>
                    </m:oMathPara>
                  </a14:m>
                  <a:endParaRPr lang="de-DE" sz="16600" b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2473" y="586312"/>
                  <a:ext cx="1907895" cy="18620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04" y="2550053"/>
            <a:ext cx="918348" cy="921701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4276144" y="2558753"/>
            <a:ext cx="4502096" cy="796533"/>
          </a:xfrm>
          <a:prstGeom prst="wedgeRoundRectCallout">
            <a:avLst>
              <a:gd name="adj1" fmla="val -57524"/>
              <a:gd name="adj2" fmla="val -686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O</a:t>
            </a:r>
            <a:r>
              <a:rPr lang="de-DE" smtClean="0">
                <a:solidFill>
                  <a:schemeClr val="tx1"/>
                </a:solidFill>
              </a:rPr>
              <a:t>K, the sensors are thin. </a:t>
            </a:r>
          </a:p>
          <a:p>
            <a:r>
              <a:rPr lang="de-DE" smtClean="0">
                <a:solidFill>
                  <a:schemeClr val="tx1"/>
                </a:solidFill>
              </a:rPr>
              <a:t>But one cannot hold them with air, right?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 descr="C:\Users\mkoziel_not\Desktop\CBM_Indaia\M26_thinned_pictures\IMG_39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6" b="12006"/>
          <a:stretch/>
        </p:blipFill>
        <p:spPr bwMode="auto">
          <a:xfrm>
            <a:off x="1825523" y="798371"/>
            <a:ext cx="1252731" cy="1458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spd="med" advTm="8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Summary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698" y="1209675"/>
            <a:ext cx="8877302" cy="452431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C</a:t>
            </a:r>
            <a:r>
              <a:rPr lang="de-DE" smtClean="0"/>
              <a:t>harged particle tracking aims to measure particle charge and momentum.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Tracking detectors =&gt; momentum measurement.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Vertex detectors =&gt; Identify short lived particles.</a:t>
            </a:r>
          </a:p>
          <a:p>
            <a:pPr algn="l"/>
            <a:endParaRPr lang="de-DE" dirty="0"/>
          </a:p>
          <a:p>
            <a:pPr algn="l"/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smtClean="0"/>
              <a:t>racking and vertexing detectors must provide: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Good resolution, thin material =&gt; Good measurement precision.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High efficiency, rate capability and rad. tolerance =&gt; Good measurement statistics.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/>
          </a:p>
          <a:p>
            <a:pPr algn="l"/>
            <a:r>
              <a:rPr lang="de-DE" smtClean="0">
                <a:solidFill>
                  <a:srgbClr val="FF0000"/>
                </a:solidFill>
              </a:rPr>
              <a:t>C</a:t>
            </a:r>
            <a:r>
              <a:rPr lang="de-DE" smtClean="0"/>
              <a:t>MOS Monolithic Active Pixel Sensors provide: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&lt;5 µm spatial resolution.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~ 50 µm thickness.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&lt; 10 µs time resolution.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Advanced radiation tolerance.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/>
          </a:p>
          <a:p>
            <a:pPr algn="l"/>
            <a:r>
              <a:rPr lang="de-DE" smtClean="0">
                <a:solidFill>
                  <a:srgbClr val="FF0000"/>
                </a:solidFill>
              </a:rPr>
              <a:t>M</a:t>
            </a:r>
            <a:r>
              <a:rPr lang="de-DE" smtClean="0"/>
              <a:t>APS detector integration has to:</a:t>
            </a:r>
          </a:p>
          <a:p>
            <a:pPr algn="l"/>
            <a:r>
              <a:rPr lang="de-DE" smtClean="0"/>
              <a:t>Minimize material budget of cooling, support and bias.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8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44"/>
    </mc:Choice>
    <mc:Fallback xmlns="">
      <p:transition spd="slow" advTm="729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Outline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615071" y="1060057"/>
            <a:ext cx="6977103" cy="175432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smtClean="0"/>
              <a:t>he goal of this talk: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Explain what MAPS are good for and where we stand…</a:t>
            </a:r>
          </a:p>
          <a:p>
            <a:pPr algn="l"/>
            <a:r>
              <a:rPr lang="de-DE" smtClean="0">
                <a:solidFill>
                  <a:srgbClr val="0070C0"/>
                </a:solidFill>
              </a:rPr>
              <a:t>       … </a:t>
            </a:r>
            <a:r>
              <a:rPr lang="de-DE" smtClean="0">
                <a:solidFill>
                  <a:schemeClr val="accent3">
                    <a:lumMod val="75000"/>
                  </a:schemeClr>
                </a:solidFill>
              </a:rPr>
              <a:t>in 20 minutes </a:t>
            </a:r>
            <a:r>
              <a:rPr lang="de-DE" smtClean="0">
                <a:solidFill>
                  <a:srgbClr val="0070C0"/>
                </a:solidFill>
              </a:rPr>
              <a:t>to young scientists 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of the neutron community.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/>
          </a:p>
          <a:p>
            <a:pPr algn="l"/>
            <a:r>
              <a:rPr lang="de-DE" smtClean="0">
                <a:solidFill>
                  <a:srgbClr val="FF0000"/>
                </a:solidFill>
              </a:rPr>
              <a:t>N</a:t>
            </a:r>
            <a:r>
              <a:rPr lang="de-DE" smtClean="0"/>
              <a:t>OT goal of this talk: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Show things as complicated as they really are.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43872" y="4669103"/>
            <a:ext cx="6450805" cy="1569660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smtClean="0">
                <a:solidFill>
                  <a:srgbClr val="FF0000"/>
                </a:solidFill>
              </a:rPr>
              <a:t>O</a:t>
            </a:r>
            <a:r>
              <a:rPr lang="de-DE" sz="2400" smtClean="0"/>
              <a:t>utline: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smtClean="0"/>
              <a:t>The challenge of charged particle tracking.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smtClean="0"/>
              <a:t>What are MAPS?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smtClean="0"/>
              <a:t>MAPS performance and ongoing research.</a:t>
            </a: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3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31"/>
    </mc:Choice>
    <mc:Fallback xmlns="">
      <p:transition spd="slow" advTm="47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Resolution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68" t="842" r="-1" b="1193"/>
          <a:stretch/>
        </p:blipFill>
        <p:spPr>
          <a:xfrm>
            <a:off x="2188578" y="738447"/>
            <a:ext cx="4448175" cy="42535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137044" y="5055582"/>
            <a:ext cx="289053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Hybrid pixels (LHC / CMS)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708317" y="5857875"/>
            <a:ext cx="5397631" cy="584775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smtClean="0"/>
              <a:t>Thank you for your attention.</a:t>
            </a:r>
            <a:endParaRPr lang="en-US" sz="32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72106" y="738447"/>
            <a:ext cx="4481117" cy="4708325"/>
            <a:chOff x="2172106" y="738447"/>
            <a:chExt cx="4481117" cy="4708325"/>
          </a:xfrm>
        </p:grpSpPr>
        <p:sp>
          <p:nvSpPr>
            <p:cNvPr id="7" name="TextBox 6"/>
            <p:cNvSpPr txBox="1"/>
            <p:nvPr/>
          </p:nvSpPr>
          <p:spPr>
            <a:xfrm>
              <a:off x="3137044" y="5077440"/>
              <a:ext cx="31470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MAPS (ALPIDE/MIMOSIS-1)</a:t>
              </a:r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2106" y="738447"/>
              <a:ext cx="4481117" cy="425350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6970" t="842" r="-1" b="1193"/>
          <a:stretch/>
        </p:blipFill>
        <p:spPr>
          <a:xfrm>
            <a:off x="4762500" y="738447"/>
            <a:ext cx="1930876" cy="42535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5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77"/>
    </mc:Choice>
    <mc:Fallback xmlns="">
      <p:transition spd="slow" advTm="45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The challenge of charged particle tracking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9405" y="809204"/>
            <a:ext cx="4547724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H</a:t>
            </a:r>
            <a:r>
              <a:rPr lang="de-DE" smtClean="0"/>
              <a:t>ow to find a new particle?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Accelerate some particles.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Generate particles of interest from collision energy.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Measure/identify this particle.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29" y="682343"/>
            <a:ext cx="4133709" cy="274478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603611" y="2106650"/>
            <a:ext cx="3914887" cy="1402641"/>
            <a:chOff x="3603611" y="2106650"/>
            <a:chExt cx="3914887" cy="14026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611" y="2587590"/>
              <a:ext cx="819290" cy="921701"/>
            </a:xfrm>
            <a:prstGeom prst="rect">
              <a:avLst/>
            </a:prstGeom>
          </p:spPr>
        </p:pic>
        <p:sp>
          <p:nvSpPr>
            <p:cNvPr id="13" name="Rounded Rectangular Callout 12"/>
            <p:cNvSpPr/>
            <p:nvPr/>
          </p:nvSpPr>
          <p:spPr>
            <a:xfrm>
              <a:off x="4665058" y="2106650"/>
              <a:ext cx="2853440" cy="796533"/>
            </a:xfrm>
            <a:prstGeom prst="wedgeRoundRectCallout">
              <a:avLst>
                <a:gd name="adj1" fmla="val -55998"/>
                <a:gd name="adj2" fmla="val 40150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mtClean="0">
                  <a:solidFill>
                    <a:srgbClr val="FF0000"/>
                  </a:solidFill>
                </a:rPr>
                <a:t>W</a:t>
              </a:r>
              <a:r>
                <a:rPr lang="de-DE" smtClean="0">
                  <a:solidFill>
                    <a:schemeClr val="tx1"/>
                  </a:solidFill>
                </a:rPr>
                <a:t>hat do I need to know to identify a particle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6577" y="2903183"/>
            <a:ext cx="3285998" cy="1555643"/>
            <a:chOff x="226577" y="2903183"/>
            <a:chExt cx="3285998" cy="15556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32348" y="3285630"/>
              <a:ext cx="980227" cy="1173196"/>
            </a:xfrm>
            <a:prstGeom prst="rect">
              <a:avLst/>
            </a:prstGeom>
          </p:spPr>
        </p:pic>
        <p:sp>
          <p:nvSpPr>
            <p:cNvPr id="4" name="Rounded Rectangular Callout 3"/>
            <p:cNvSpPr/>
            <p:nvPr/>
          </p:nvSpPr>
          <p:spPr>
            <a:xfrm>
              <a:off x="226577" y="2903183"/>
              <a:ext cx="2952806" cy="606108"/>
            </a:xfrm>
            <a:prstGeom prst="wedgeRoundRectCallout">
              <a:avLst>
                <a:gd name="adj1" fmla="val 31819"/>
                <a:gd name="adj2" fmla="val 74791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P</a:t>
              </a:r>
              <a:r>
                <a:rPr lang="de-DE" smtClean="0">
                  <a:solidFill>
                    <a:schemeClr val="tx1"/>
                  </a:solidFill>
                </a:rPr>
                <a:t>article mass + charge will do. 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4602" y="4841273"/>
            <a:ext cx="4260456" cy="1200329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smtClean="0"/>
              <a:t>he aim of charged particle tracking: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Make trajectories of particles visible.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Measure charge and momentum by Lorentz-Force.</a:t>
            </a:r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5491650" y="3803060"/>
            <a:ext cx="3533302" cy="2395439"/>
            <a:chOff x="5491650" y="3803060"/>
            <a:chExt cx="3533302" cy="2395439"/>
          </a:xfrm>
        </p:grpSpPr>
        <p:pic>
          <p:nvPicPr>
            <p:cNvPr id="5" name="Picture 4" descr="na35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650" y="3803060"/>
              <a:ext cx="3533302" cy="2395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6319879" y="4126939"/>
              <a:ext cx="210393" cy="210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x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635468" y="4126939"/>
              <a:ext cx="210393" cy="210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x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951057" y="4126939"/>
              <a:ext cx="210393" cy="210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x</a:t>
              </a:r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258301" y="4026838"/>
                  <a:ext cx="407291" cy="4029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301" y="4026838"/>
                  <a:ext cx="407291" cy="4029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9736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53"/>
    </mc:Choice>
    <mc:Fallback xmlns="">
      <p:transition spd="slow" advTm="89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The challenge of charged particle tracking</a:t>
            </a:r>
            <a:endParaRPr lang="en-US"/>
          </a:p>
        </p:txBody>
      </p:sp>
      <p:pic>
        <p:nvPicPr>
          <p:cNvPr id="5" name="Picture 4" descr="na35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7" y="679536"/>
            <a:ext cx="5729499" cy="38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786577" y="1003415"/>
            <a:ext cx="210393" cy="2103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x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02166" y="1003415"/>
            <a:ext cx="210393" cy="2103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x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17755" y="1003415"/>
            <a:ext cx="210393" cy="2103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x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24999" y="903314"/>
                <a:ext cx="407291" cy="4029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999" y="903314"/>
                <a:ext cx="407291" cy="4029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9664" y="4652631"/>
                <a:ext cx="4487639" cy="838115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mtClean="0"/>
                  <a:t>Lorentz force: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mtClean="0"/>
                  <a:t> </a:t>
                </a:r>
                <a:endParaRPr lang="en-US"/>
              </a:p>
              <a:p>
                <a:pPr algn="l"/>
                <a:r>
                  <a:rPr lang="en-US" smtClean="0"/>
                  <a:t>Good rule of thumb: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⋅ 1</m:t>
                    </m:r>
                    <m:r>
                      <m:rPr>
                        <m:sty m:val="p"/>
                      </m:rPr>
                      <a:rPr lang="en-US" sz="200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⋅ 3</m:t>
                    </m:r>
                    <m:r>
                      <m:rPr>
                        <m:sty m:val="p"/>
                      </m:rPr>
                      <a:rPr lang="en-US" sz="200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64" y="4652631"/>
                <a:ext cx="4487639" cy="838115"/>
              </a:xfrm>
              <a:prstGeom prst="rect">
                <a:avLst/>
              </a:prstGeom>
              <a:blipFill rotWithShape="0">
                <a:blip r:embed="rId5"/>
                <a:stretch>
                  <a:fillRect l="-1085" t="-72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20133" y="1990642"/>
            <a:ext cx="5054215" cy="2646096"/>
            <a:chOff x="2220133" y="1990642"/>
            <a:chExt cx="5054215" cy="2646096"/>
          </a:xfrm>
        </p:grpSpPr>
        <p:sp>
          <p:nvSpPr>
            <p:cNvPr id="16" name="Arc 15"/>
            <p:cNvSpPr/>
            <p:nvPr/>
          </p:nvSpPr>
          <p:spPr>
            <a:xfrm>
              <a:off x="2220133" y="1990642"/>
              <a:ext cx="4172573" cy="2646096"/>
            </a:xfrm>
            <a:prstGeom prst="arc">
              <a:avLst>
                <a:gd name="adj1" fmla="val 13431129"/>
                <a:gd name="adj2" fmla="val 2017735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434435" y="2035148"/>
              <a:ext cx="284678" cy="1614362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521344" y="2562372"/>
                  <a:ext cx="422231" cy="461665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n-US" sz="24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1344" y="2562372"/>
                  <a:ext cx="422231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7105" r="-31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5178903" y="3236814"/>
              <a:ext cx="2095445" cy="646331"/>
            </a:xfrm>
            <a:prstGeom prst="rect">
              <a:avLst/>
            </a:prstGeom>
            <a:solidFill>
              <a:srgbClr val="F8F8F8">
                <a:alpha val="43137"/>
              </a:srgbClr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>
                  <a:solidFill>
                    <a:srgbClr val="FF0000"/>
                  </a:solidFill>
                </a:rPr>
                <a:t>Charge positive</a:t>
              </a:r>
            </a:p>
            <a:p>
              <a:pPr algn="l"/>
              <a:r>
                <a:rPr lang="de-DE" smtClean="0">
                  <a:solidFill>
                    <a:srgbClr val="FF0000"/>
                  </a:solidFill>
                </a:rPr>
                <a:t>(bending direction)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80996" y="5763178"/>
                <a:ext cx="6831422" cy="646331"/>
              </a:xfrm>
              <a:prstGeom prst="rect">
                <a:avLst/>
              </a:prstGeom>
              <a:solidFill>
                <a:srgbClr val="EAEAEA"/>
              </a:solidFill>
              <a:ln>
                <a:solidFill>
                  <a:schemeClr val="tx1"/>
                </a:solidFill>
              </a:ln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mtClean="0">
                    <a:solidFill>
                      <a:srgbClr val="FF0000"/>
                    </a:solidFill>
                  </a:rPr>
                  <a:t>R</a:t>
                </a:r>
                <a:r>
                  <a:rPr lang="de-DE" smtClean="0"/>
                  <a:t>emaining open issue: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smtClean="0"/>
                  <a:t>, where to get the mass/velocity?</a:t>
                </a:r>
              </a:p>
              <a:p>
                <a:pPr algn="l"/>
                <a:r>
                  <a:rPr lang="de-DE" smtClean="0"/>
                  <a:t>From particle identification detectors, not today's topic.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96" y="5763178"/>
                <a:ext cx="6831422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713"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192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83"/>
    </mc:Choice>
    <mc:Fallback xmlns="">
      <p:transition spd="slow" advTm="57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Where to get the mass/velocity?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830" y="599986"/>
                <a:ext cx="8483797" cy="120032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mtClean="0">
                    <a:solidFill>
                      <a:srgbClr val="FF0000"/>
                    </a:solidFill>
                  </a:rPr>
                  <a:t>W</a:t>
                </a:r>
                <a:r>
                  <a:rPr lang="de-DE" smtClean="0"/>
                  <a:t>orks for "stable" particles reaching the detectors.</a:t>
                </a:r>
                <a:endParaRPr lang="de-DE" smtClean="0">
                  <a:solidFill>
                    <a:srgbClr val="FF0000"/>
                  </a:solidFill>
                </a:endParaRPr>
              </a:p>
              <a:p>
                <a:pPr algn="l"/>
                <a:r>
                  <a:rPr lang="de-DE" smtClean="0">
                    <a:solidFill>
                      <a:srgbClr val="FF0000"/>
                    </a:solidFill>
                  </a:rPr>
                  <a:t>W</a:t>
                </a:r>
                <a:r>
                  <a:rPr lang="de-DE" smtClean="0"/>
                  <a:t>hat about less stable particles?</a:t>
                </a:r>
              </a:p>
              <a:p>
                <a:r>
                  <a:rPr lang="de-DE" smtClean="0"/>
                  <a:t>Open strange: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≈10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de-DE"/>
                  <a:t>Open </a:t>
                </a:r>
                <a:r>
                  <a:rPr lang="de-DE" smtClean="0"/>
                  <a:t>bottom: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de-DE" i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mtClean="0"/>
                  <a:t>, Open Charm: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≈0.1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smtClean="0"/>
                  <a:t> </a:t>
                </a:r>
                <a:endParaRPr lang="en-US" dirty="0"/>
              </a:p>
              <a:p>
                <a:pPr algn="l"/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0" y="599986"/>
                <a:ext cx="8483797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647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74" y="1578116"/>
            <a:ext cx="4248317" cy="296910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65" y="5520371"/>
            <a:ext cx="819290" cy="921701"/>
          </a:xfrm>
          <a:prstGeom prst="rect">
            <a:avLst/>
          </a:prstGeom>
        </p:spPr>
      </p:pic>
      <p:sp>
        <p:nvSpPr>
          <p:cNvPr id="85" name="Rounded Rectangular Callout 84"/>
          <p:cNvSpPr/>
          <p:nvPr/>
        </p:nvSpPr>
        <p:spPr>
          <a:xfrm>
            <a:off x="6039365" y="4170750"/>
            <a:ext cx="2853440" cy="602571"/>
          </a:xfrm>
          <a:prstGeom prst="wedgeRoundRectCallout">
            <a:avLst>
              <a:gd name="adj1" fmla="val -30666"/>
              <a:gd name="adj2" fmla="val 16444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>
                <a:solidFill>
                  <a:srgbClr val="FF0000"/>
                </a:solidFill>
              </a:rPr>
              <a:t>S</a:t>
            </a:r>
            <a:r>
              <a:rPr lang="de-DE" smtClean="0">
                <a:solidFill>
                  <a:schemeClr val="tx1"/>
                </a:solidFill>
              </a:rPr>
              <a:t>ounds too easy, where is the challenge?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6764" y="1636787"/>
            <a:ext cx="4167398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/>
              <a:t>rove existence of short lived particle by separating primary and secondary vertex.</a:t>
            </a:r>
          </a:p>
          <a:p>
            <a:pPr algn="l"/>
            <a:r>
              <a:rPr lang="de-DE" smtClean="0">
                <a:solidFill>
                  <a:srgbClr val="FF0000"/>
                </a:solidFill>
              </a:rPr>
              <a:t>C</a:t>
            </a:r>
            <a:r>
              <a:rPr lang="de-DE" smtClean="0"/>
              <a:t>ompute its properties by: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Adding 4-vectors of daugters (invariant mass).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"Add" quark content of daugters.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830" y="4773321"/>
                <a:ext cx="5261132" cy="89255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de-DE" smtClean="0">
                    <a:solidFill>
                      <a:srgbClr val="FF0000"/>
                    </a:solidFill>
                  </a:rPr>
                  <a:t>R</a:t>
                </a:r>
                <a:r>
                  <a:rPr lang="de-DE" smtClean="0"/>
                  <a:t>econstruct</a:t>
                </a:r>
                <a:r>
                  <a:rPr lang="de-DE" smtClean="0">
                    <a:solidFill>
                      <a:srgbClr val="FF0000"/>
                    </a:solidFill>
                  </a:rPr>
                  <a:t> </a:t>
                </a:r>
                <a:r>
                  <a:rPr lang="de-DE" smtClean="0"/>
                  <a:t>from N daugter particles.</a:t>
                </a:r>
              </a:p>
              <a:p>
                <a:pPr algn="l"/>
                <a:r>
                  <a:rPr lang="de-DE"/>
                  <a:t>	</a:t>
                </a:r>
                <a:r>
                  <a:rPr lang="de-DE" sz="1600" smtClean="0"/>
                  <a:t>! Efficiency scales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600" b="0" i="0" smtClean="0">
                                    <a:latin typeface="Cambria Math" panose="02040503050406030204" pitchFamily="18" charset="0"/>
                                  </a:rPr>
                                  <m:t>eff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1600" dirty="0" smtClean="0"/>
                  <a:t>. </a:t>
                </a:r>
              </a:p>
              <a:p>
                <a:pPr algn="l"/>
                <a:r>
                  <a:rPr lang="en-US" sz="1600"/>
                  <a:t> </a:t>
                </a:r>
                <a:r>
                  <a:rPr lang="en-US" sz="1600" smtClean="0"/>
                  <a:t>      =&gt; Needs high single particle detection efficiency.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0" y="4773321"/>
                <a:ext cx="5261132" cy="892552"/>
              </a:xfrm>
              <a:prstGeom prst="rect">
                <a:avLst/>
              </a:prstGeom>
              <a:blipFill rotWithShape="0">
                <a:blip r:embed="rId6"/>
                <a:stretch>
                  <a:fillRect l="-925" t="-2703" b="-74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325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64"/>
    </mc:Choice>
    <mc:Fallback xmlns="">
      <p:transition spd="slow" advTm="153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5" grpId="0" animBg="1"/>
      <p:bldP spid="19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Where is the challenge?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7" y="900954"/>
            <a:ext cx="5302275" cy="3705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959506">
            <a:off x="1016785" y="2971010"/>
            <a:ext cx="3094287" cy="202301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31621" y="2734992"/>
            <a:ext cx="3094287" cy="202301"/>
          </a:xfrm>
          <a:prstGeom prst="rect">
            <a:avLst/>
          </a:prstGeom>
          <a:solidFill>
            <a:srgbClr val="0000FF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88624" y="1053415"/>
            <a:ext cx="3717811" cy="12003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algn="l">
              <a:buAutoNum type="arabicPeriod"/>
            </a:pPr>
            <a:r>
              <a:rPr lang="de-DE" smtClean="0"/>
              <a:t>Limited detector resolution spoils vertex resolution.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mtClean="0"/>
              <a:t>Needs &lt;5µm.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5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95"/>
    </mc:Choice>
    <mc:Fallback xmlns="">
      <p:transition spd="slow" advTm="44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Where is the challenge?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7" y="900954"/>
            <a:ext cx="5302275" cy="3705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959506">
            <a:off x="2723120" y="3210694"/>
            <a:ext cx="1354284" cy="202301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59384" y="2734992"/>
            <a:ext cx="1366524" cy="202301"/>
          </a:xfrm>
          <a:prstGeom prst="rect">
            <a:avLst/>
          </a:prstGeom>
          <a:solidFill>
            <a:srgbClr val="0000FF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 rot="5400000">
            <a:off x="1385191" y="1913650"/>
            <a:ext cx="903402" cy="1844984"/>
          </a:xfrm>
          <a:prstGeom prst="trapezoid">
            <a:avLst>
              <a:gd name="adj" fmla="val 39089"/>
            </a:avLst>
          </a:prstGeom>
          <a:solidFill>
            <a:srgbClr val="0000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6479058">
            <a:off x="1424303" y="1912302"/>
            <a:ext cx="903402" cy="1844984"/>
          </a:xfrm>
          <a:prstGeom prst="trapezoid">
            <a:avLst>
              <a:gd name="adj" fmla="val 39089"/>
            </a:avLst>
          </a:prstGeom>
          <a:solidFill>
            <a:srgbClr val="FF0000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88624" y="1053415"/>
            <a:ext cx="3717811" cy="20313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algn="l">
              <a:buAutoNum type="arabicPeriod"/>
            </a:pPr>
            <a:r>
              <a:rPr lang="de-DE" smtClean="0"/>
              <a:t>Limited detector resolution spoils vertex resolution.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mtClean="0"/>
              <a:t>Needs &lt;5µm.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/>
          </a:p>
          <a:p>
            <a:pPr marL="342900" indent="-342900">
              <a:buFont typeface="+mj-lt"/>
              <a:buAutoNum type="arabicPeriod"/>
            </a:pPr>
            <a:r>
              <a:rPr lang="de-DE"/>
              <a:t>Multiple coulomb scattering manipulated particle trajectory.</a:t>
            </a:r>
            <a:endParaRPr lang="en-US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mtClean="0"/>
              <a:t>Needs x&lt; 0.3% X</a:t>
            </a:r>
            <a:r>
              <a:rPr lang="de-DE" baseline="-25000" smtClean="0"/>
              <a:t>0.</a:t>
            </a:r>
            <a:endParaRPr lang="de-DE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7499059" y="2995505"/>
            <a:ext cx="941283" cy="807008"/>
            <a:chOff x="7499059" y="2995505"/>
            <a:chExt cx="941283" cy="807008"/>
          </a:xfrm>
        </p:grpSpPr>
        <p:sp>
          <p:nvSpPr>
            <p:cNvPr id="26" name="TextBox 25"/>
            <p:cNvSpPr txBox="1"/>
            <p:nvPr/>
          </p:nvSpPr>
          <p:spPr>
            <a:xfrm>
              <a:off x="7499059" y="3279293"/>
              <a:ext cx="941283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400" smtClean="0"/>
                <a:t>Radiation</a:t>
              </a:r>
            </a:p>
            <a:p>
              <a:pPr algn="l"/>
              <a:r>
                <a:rPr lang="de-DE" sz="1400" smtClean="0"/>
                <a:t>length</a:t>
              </a:r>
              <a:endParaRPr lang="en-US" sz="1400" dirty="0" smtClean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7857945" y="2995505"/>
              <a:ext cx="0" cy="2837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77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749"/>
    </mc:Choice>
    <mc:Fallback xmlns="">
      <p:transition advTm="41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Where is the challenge?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7" y="900954"/>
            <a:ext cx="5302275" cy="3705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959506">
            <a:off x="2723120" y="3210694"/>
            <a:ext cx="1354284" cy="202301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59384" y="2734992"/>
            <a:ext cx="1366524" cy="202301"/>
          </a:xfrm>
          <a:prstGeom prst="rect">
            <a:avLst/>
          </a:prstGeom>
          <a:solidFill>
            <a:srgbClr val="0000FF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 rot="5400000">
            <a:off x="1385191" y="1913650"/>
            <a:ext cx="903402" cy="1844984"/>
          </a:xfrm>
          <a:prstGeom prst="trapezoid">
            <a:avLst>
              <a:gd name="adj" fmla="val 39089"/>
            </a:avLst>
          </a:prstGeom>
          <a:solidFill>
            <a:srgbClr val="0000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6479058">
            <a:off x="1424303" y="1912302"/>
            <a:ext cx="903402" cy="1844984"/>
          </a:xfrm>
          <a:prstGeom prst="trapezoid">
            <a:avLst>
              <a:gd name="adj" fmla="val 39089"/>
            </a:avLst>
          </a:prstGeom>
          <a:solidFill>
            <a:srgbClr val="FF0000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885" y="5035558"/>
                <a:ext cx="6046784" cy="65601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13.6 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MeV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⋅ 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1+0.038</m:t>
                        </m:r>
                        <m:func>
                          <m:func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13.6 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MeV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mtClean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85" y="5035558"/>
                <a:ext cx="6046784" cy="6560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795165" y="3909865"/>
            <a:ext cx="4796730" cy="1795286"/>
            <a:chOff x="3795165" y="3909865"/>
            <a:chExt cx="4796730" cy="1795286"/>
          </a:xfrm>
        </p:grpSpPr>
        <p:sp>
          <p:nvSpPr>
            <p:cNvPr id="10" name="TextBox 9"/>
            <p:cNvSpPr txBox="1"/>
            <p:nvPr/>
          </p:nvSpPr>
          <p:spPr>
            <a:xfrm>
              <a:off x="3795165" y="4684180"/>
              <a:ext cx="2141933" cy="2769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200" smtClean="0"/>
                <a:t>Relativistic particles with z=1</a:t>
              </a:r>
              <a:endParaRPr lang="en-US" sz="1200" dirty="0" smtClean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871405" y="4973665"/>
              <a:ext cx="0" cy="2224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354608" y="3909865"/>
                  <a:ext cx="2237287" cy="944810"/>
                </a:xfrm>
                <a:prstGeom prst="rect">
                  <a:avLst/>
                </a:prstGeom>
                <a:solidFill>
                  <a:srgbClr val="EAEAEA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16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- Material budget.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1%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  <m: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</m:t>
                      </m:r>
                      <m: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16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de-DE" sz="16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Data in PDG-booklet</a:t>
                  </a:r>
                  <a:endParaRPr lang="en-US" sz="16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608" y="3909865"/>
                  <a:ext cx="2237287" cy="9448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84" b="-63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5869577" y="5049138"/>
              <a:ext cx="557349" cy="6560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6" idx="6"/>
              <a:endCxn id="14" idx="2"/>
            </p:cNvCxnSpPr>
            <p:nvPr/>
          </p:nvCxnSpPr>
          <p:spPr>
            <a:xfrm flipV="1">
              <a:off x="6426926" y="4854675"/>
              <a:ext cx="1046326" cy="52247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7231" y="5547360"/>
            <a:ext cx="821701" cy="911022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270414" y="5679800"/>
            <a:ext cx="6084194" cy="894634"/>
          </a:xfrm>
          <a:prstGeom prst="wedgeRoundRectCallout">
            <a:avLst>
              <a:gd name="adj1" fmla="val 59305"/>
              <a:gd name="adj2" fmla="val 1354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N</a:t>
            </a:r>
            <a:r>
              <a:rPr lang="de-DE" smtClean="0">
                <a:solidFill>
                  <a:sysClr val="windowText" lastClr="000000"/>
                </a:solidFill>
              </a:rPr>
              <a:t>o challenge…</a:t>
            </a:r>
          </a:p>
          <a:p>
            <a:r>
              <a:rPr lang="de-DE" smtClean="0">
                <a:solidFill>
                  <a:srgbClr val="FF0000"/>
                </a:solidFill>
              </a:rPr>
              <a:t>W</a:t>
            </a:r>
            <a:r>
              <a:rPr lang="de-DE" smtClean="0">
                <a:solidFill>
                  <a:schemeClr val="tx1"/>
                </a:solidFill>
              </a:rPr>
              <a:t>e just have to build </a:t>
            </a:r>
            <a:r>
              <a:rPr lang="de-DE">
                <a:solidFill>
                  <a:schemeClr val="tx1"/>
                </a:solidFill>
              </a:rPr>
              <a:t>mass-less detectors with infinitely good spatial </a:t>
            </a:r>
            <a:r>
              <a:rPr lang="de-DE" smtClean="0">
                <a:solidFill>
                  <a:schemeClr val="tx1"/>
                </a:solidFill>
              </a:rPr>
              <a:t>resolution and perfect efficiency…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9" y="5810780"/>
            <a:ext cx="645316" cy="7259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88624" y="1053415"/>
            <a:ext cx="3717811" cy="20313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algn="l">
              <a:buAutoNum type="arabicPeriod"/>
            </a:pPr>
            <a:r>
              <a:rPr lang="de-DE" smtClean="0"/>
              <a:t>Limited detector resolution spoils vertex resolution.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mtClean="0"/>
              <a:t>Needs &lt;5µm.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/>
          </a:p>
          <a:p>
            <a:pPr marL="342900" indent="-342900">
              <a:buFont typeface="+mj-lt"/>
              <a:buAutoNum type="arabicPeriod"/>
            </a:pPr>
            <a:r>
              <a:rPr lang="de-DE"/>
              <a:t>Multiple coulomb scattering manipulated particle trajectory.</a:t>
            </a:r>
            <a:endParaRPr lang="en-US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mtClean="0"/>
              <a:t>Needs x&lt; 0.3% X</a:t>
            </a:r>
            <a:r>
              <a:rPr lang="de-DE" baseline="-25000" smtClean="0"/>
              <a:t>0.</a:t>
            </a:r>
            <a:endParaRPr lang="de-DE" smtClean="0"/>
          </a:p>
        </p:txBody>
      </p:sp>
      <p:sp>
        <p:nvSpPr>
          <p:cNvPr id="29" name="Rectangle 28"/>
          <p:cNvSpPr/>
          <p:nvPr/>
        </p:nvSpPr>
        <p:spPr>
          <a:xfrm>
            <a:off x="4780791" y="5066851"/>
            <a:ext cx="1770080" cy="630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4625" y="4716175"/>
            <a:ext cx="1292341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smtClean="0"/>
              <a:t>Scattering angle</a:t>
            </a:r>
            <a:endParaRPr lang="en-US" sz="1200" dirty="0" smtClean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41197" y="4993174"/>
            <a:ext cx="0" cy="245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51355" y="3366420"/>
            <a:ext cx="946093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smtClean="0"/>
              <a:t>300µm Si</a:t>
            </a:r>
            <a:endParaRPr lang="en-US" sz="1400" dirty="0" smtClean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929202" y="3082632"/>
            <a:ext cx="0" cy="283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499059" y="2995505"/>
            <a:ext cx="941283" cy="807008"/>
            <a:chOff x="7499059" y="2995505"/>
            <a:chExt cx="941283" cy="807008"/>
          </a:xfrm>
        </p:grpSpPr>
        <p:sp>
          <p:nvSpPr>
            <p:cNvPr id="37" name="TextBox 36"/>
            <p:cNvSpPr txBox="1"/>
            <p:nvPr/>
          </p:nvSpPr>
          <p:spPr>
            <a:xfrm>
              <a:off x="7499059" y="3279293"/>
              <a:ext cx="941283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400" smtClean="0"/>
                <a:t>Radiation</a:t>
              </a:r>
            </a:p>
            <a:p>
              <a:pPr algn="l"/>
              <a:r>
                <a:rPr lang="de-DE" sz="1400" smtClean="0"/>
                <a:t>length</a:t>
              </a:r>
              <a:endParaRPr lang="en-US" sz="1400" dirty="0" smtClean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7857945" y="2995505"/>
              <a:ext cx="0" cy="2837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65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74"/>
    </mc:Choice>
    <mc:Fallback xmlns="">
      <p:transition spd="slow" advTm="80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Toward the perfect detector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25" y="1524782"/>
            <a:ext cx="809898" cy="911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9715" y="1824445"/>
            <a:ext cx="610361" cy="65847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28282" y="1112032"/>
            <a:ext cx="2527327" cy="629682"/>
          </a:xfrm>
          <a:prstGeom prst="wedgeRoundRectCallout">
            <a:avLst>
              <a:gd name="adj1" fmla="val 41453"/>
              <a:gd name="adj2" fmla="val 75713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>
                <a:solidFill>
                  <a:srgbClr val="FF0000"/>
                </a:solidFill>
              </a:rPr>
              <a:t>W</a:t>
            </a:r>
            <a:r>
              <a:rPr lang="de-DE" smtClean="0">
                <a:solidFill>
                  <a:schemeClr val="tx1"/>
                </a:solidFill>
              </a:rPr>
              <a:t>hat do I need to get this ideal detector?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70" y="639887"/>
            <a:ext cx="700492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W</a:t>
            </a:r>
            <a:r>
              <a:rPr lang="de-DE" smtClean="0"/>
              <a:t>e need: 5 µm resolution, &lt;300 µm thickness, 100% efficiency… </a:t>
            </a:r>
            <a:endParaRPr lang="en-US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4753484" y="1110149"/>
            <a:ext cx="2542903" cy="339634"/>
          </a:xfrm>
          <a:prstGeom prst="wedgeRoundRectCallout">
            <a:avLst>
              <a:gd name="adj1" fmla="val -46970"/>
              <a:gd name="adj2" fmla="val 202518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>
                <a:solidFill>
                  <a:srgbClr val="FF0000"/>
                </a:solidFill>
              </a:rPr>
              <a:t>F</a:t>
            </a:r>
            <a:r>
              <a:rPr lang="de-DE" smtClean="0">
                <a:solidFill>
                  <a:schemeClr val="tx1"/>
                </a:solidFill>
              </a:rPr>
              <a:t>irst of all a hammer…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Webcam Logitech C25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23501" y="4588502"/>
            <a:ext cx="1797829" cy="183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7"/>
          <p:cNvGrpSpPr/>
          <p:nvPr/>
        </p:nvGrpSpPr>
        <p:grpSpPr>
          <a:xfrm rot="2296352">
            <a:off x="3005037" y="3097257"/>
            <a:ext cx="2767066" cy="2946562"/>
            <a:chOff x="3121331" y="973832"/>
            <a:chExt cx="4114965" cy="4349438"/>
          </a:xfrm>
        </p:grpSpPr>
        <p:sp>
          <p:nvSpPr>
            <p:cNvPr id="11" name="Rechteck 6"/>
            <p:cNvSpPr/>
            <p:nvPr/>
          </p:nvSpPr>
          <p:spPr>
            <a:xfrm>
              <a:off x="6372200" y="4509120"/>
              <a:ext cx="864096" cy="814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pic>
          <p:nvPicPr>
            <p:cNvPr id="12" name="Picture 2" descr="C:\Users\deveaux\AppData\Local\Microsoft\Windows\Temporary Internet Files\Content.IE5\BRS224GI\MC900441278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331" y="973832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3" descr="C:\Users\deveaux\Contact To Laptop\Vortraege\2013\KIT-Doktorantenschule\20131014_104816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79" b="97162" l="9804" r="95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6460" y="4708225"/>
            <a:ext cx="1433303" cy="128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eveaux\Contact To Laptop\Vortraege\2013\KIT-Doktorantenschule\20131014_104816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256" b="97101" l="9826" r="95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621" t="47829" r="38340" b="37117"/>
          <a:stretch/>
        </p:blipFill>
        <p:spPr bwMode="auto">
          <a:xfrm>
            <a:off x="5065474" y="2703457"/>
            <a:ext cx="904443" cy="8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55364" y="3556723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…metal tape…</a:t>
            </a:r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18" name="Gruppieren 24"/>
          <p:cNvGrpSpPr/>
          <p:nvPr/>
        </p:nvGrpSpPr>
        <p:grpSpPr>
          <a:xfrm>
            <a:off x="3063849" y="4759705"/>
            <a:ext cx="3565164" cy="1317125"/>
            <a:chOff x="3275856" y="2708920"/>
            <a:chExt cx="5301834" cy="1944216"/>
          </a:xfrm>
        </p:grpSpPr>
        <p:sp>
          <p:nvSpPr>
            <p:cNvPr id="19" name="Flussdiagramm: Datenträger mit direktem Zugriff 11"/>
            <p:cNvSpPr/>
            <p:nvPr/>
          </p:nvSpPr>
          <p:spPr>
            <a:xfrm>
              <a:off x="5508104" y="2708920"/>
              <a:ext cx="3058558" cy="1944216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pic>
          <p:nvPicPr>
            <p:cNvPr id="20" name="Picture 2" descr="C:\Users\deveaux\AppData\Local\Microsoft\Windows\Temporary Internet Files\Content.IE5\UCL6PQ3F\MC900303547[1].wmf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124" y="3167708"/>
              <a:ext cx="1036566" cy="954632"/>
            </a:xfrm>
            <a:prstGeom prst="rect">
              <a:avLst/>
            </a:prstGeom>
            <a:noFill/>
            <a:scene3d>
              <a:camera prst="orthographicFront">
                <a:rot lat="0" lon="1859998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Gerade Verbindung 14"/>
            <p:cNvCxnSpPr>
              <a:stCxn id="19" idx="1"/>
            </p:cNvCxnSpPr>
            <p:nvPr/>
          </p:nvCxnSpPr>
          <p:spPr>
            <a:xfrm flipH="1" flipV="1">
              <a:off x="3275856" y="3493298"/>
              <a:ext cx="2232248" cy="18773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6"/>
            <p:cNvCxnSpPr>
              <a:stCxn id="19" idx="1"/>
            </p:cNvCxnSpPr>
            <p:nvPr/>
          </p:nvCxnSpPr>
          <p:spPr>
            <a:xfrm flipH="1">
              <a:off x="3275856" y="3681028"/>
              <a:ext cx="223224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8"/>
            <p:cNvCxnSpPr>
              <a:stCxn id="19" idx="1"/>
            </p:cNvCxnSpPr>
            <p:nvPr/>
          </p:nvCxnSpPr>
          <p:spPr>
            <a:xfrm flipH="1">
              <a:off x="3275856" y="3681028"/>
              <a:ext cx="2232248" cy="25202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25"/>
          <p:cNvSpPr txBox="1"/>
          <p:nvPr/>
        </p:nvSpPr>
        <p:spPr>
          <a:xfrm>
            <a:off x="4418077" y="6150891"/>
            <a:ext cx="235034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…and a bit of radiation.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10103" y="6260567"/>
            <a:ext cx="1587294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smtClean="0"/>
              <a:t>… a webcam…</a:t>
            </a:r>
            <a:endParaRPr lang="en-US" sz="1600" dirty="0" smtClean="0"/>
          </a:p>
        </p:txBody>
      </p:sp>
      <p:grpSp>
        <p:nvGrpSpPr>
          <p:cNvPr id="79" name="Group 78"/>
          <p:cNvGrpSpPr/>
          <p:nvPr/>
        </p:nvGrpSpPr>
        <p:grpSpPr>
          <a:xfrm>
            <a:off x="3631473" y="3030724"/>
            <a:ext cx="5463233" cy="3465870"/>
            <a:chOff x="3631473" y="3030724"/>
            <a:chExt cx="5463233" cy="3465870"/>
          </a:xfrm>
        </p:grpSpPr>
        <p:sp>
          <p:nvSpPr>
            <p:cNvPr id="59" name="Rounded Rectangular Callout 58"/>
            <p:cNvSpPr/>
            <p:nvPr/>
          </p:nvSpPr>
          <p:spPr>
            <a:xfrm>
              <a:off x="3631473" y="3030724"/>
              <a:ext cx="5463233" cy="3465870"/>
            </a:xfrm>
            <a:prstGeom prst="wedgeRoundRectCallout">
              <a:avLst>
                <a:gd name="adj1" fmla="val -63902"/>
                <a:gd name="adj2" fmla="val 16502"/>
                <a:gd name="adj3" fmla="val 16667"/>
              </a:avLst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17467" y="3252785"/>
              <a:ext cx="4873235" cy="30077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6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28"/>
    </mc:Choice>
    <mc:Fallback xmlns="">
      <p:transition spd="slow" advTm="9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4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4.44444E-6 C -0.03872 -0.00834 -0.03594 -0.01412 -0.03056 -0.01899 C -0.03004 -0.02061 -0.03021 -0.02292 -0.02917 -0.02408 C -0.02691 -0.02709 -0.02136 -0.03102 -0.02136 -0.03079 C -0.01476 -0.0294 -0.01164 -0.02639 -0.00573 -0.02246 C 0.00156 -0.0125 -0.00226 -0.01297 -0.0007 0.00185 C 0.00382 -0.00787 0.00329 -0.01389 0.01111 -0.01899 C 0.01493 -0.02755 0.01614 -0.03496 0.02152 -0.02408 C 0.02152 -0.02338 0.02291 0.00162 0.02413 0.00347 C 0.025 0.00486 0.02673 0.00231 0.02795 0.00185 C 0.02882 -0.00162 0.02968 -0.0051 0.03055 -0.00857 C 0.0309 -0.01019 0.03177 -0.01366 0.03177 -0.01343 C 0.0335 -0.0132 0.03559 -0.01343 0.03698 -0.01204 C 0.03802 -0.01088 0.03732 -0.00811 0.03836 -0.00672 C 0.03923 -0.00556 0.04097 -0.00556 0.04218 -0.0051 C 0.04791 -0.00695 0.04566 -0.00672 0.04878 -0.00672 " pathEditMode="relative" rAng="0" ptsTypes="AAAAAAAAAAAAAA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136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30191 0.325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1625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/>
      <p:bldP spid="24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2.6|1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3|8|11.3|2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6|2.9|2.6|5.9|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1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29.4|8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14.2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8.4|2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30.1|54.3|2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2.9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4|2.9|2.7|2.4|2.5|4.6|6.1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7|15.3|17.9|13.9"/>
</p:tagLst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1051</Words>
  <Application>Microsoft Office PowerPoint</Application>
  <PresentationFormat>On-screen Show (4:3)</PresentationFormat>
  <Paragraphs>248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Wingdings</vt:lpstr>
      <vt:lpstr>fair-gsi-folienmaster_2016_onering</vt:lpstr>
      <vt:lpstr>Bitmap</vt:lpstr>
      <vt:lpstr>Image bitmap</vt:lpstr>
      <vt:lpstr>MAPS and charged particle tracking – the fundamentals</vt:lpstr>
      <vt:lpstr>Outline</vt:lpstr>
      <vt:lpstr>The challenge of charged particle tracking</vt:lpstr>
      <vt:lpstr>The challenge of charged particle tracking</vt:lpstr>
      <vt:lpstr>Where to get the mass/velocity?</vt:lpstr>
      <vt:lpstr>Where is the challenge?</vt:lpstr>
      <vt:lpstr>Where is the challenge?</vt:lpstr>
      <vt:lpstr>Where is the challenge?</vt:lpstr>
      <vt:lpstr>Toward the perfect detector</vt:lpstr>
      <vt:lpstr>What are MAPS / CPS?</vt:lpstr>
      <vt:lpstr>Ongoing research on MAPS: Speed</vt:lpstr>
      <vt:lpstr>Operation principle of MAPS</vt:lpstr>
      <vt:lpstr>Block diagram of Gen. 3 MAPS (CREMAPS)</vt:lpstr>
      <vt:lpstr>Block diagram of Gen. 3 MAPS (CREMAPS)</vt:lpstr>
      <vt:lpstr>How to control 500 000 channels</vt:lpstr>
      <vt:lpstr>Ongoing research on MAPS: Rad. tolerance</vt:lpstr>
      <vt:lpstr>Sensor integration</vt:lpstr>
      <vt:lpstr>Sensor integration</vt:lpstr>
      <vt:lpstr>Summary</vt:lpstr>
      <vt:lpstr>Resolution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deveaux</dc:creator>
  <cp:lastModifiedBy>deveaux</cp:lastModifiedBy>
  <cp:revision>84</cp:revision>
  <dcterms:created xsi:type="dcterms:W3CDTF">2020-08-26T16:53:34Z</dcterms:created>
  <dcterms:modified xsi:type="dcterms:W3CDTF">2020-09-18T09:38:18Z</dcterms:modified>
</cp:coreProperties>
</file>