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660" r:id="rId2"/>
  </p:sldMasterIdLst>
  <p:notesMasterIdLst>
    <p:notesMasterId r:id="rId10"/>
  </p:notesMasterIdLst>
  <p:sldIdLst>
    <p:sldId id="256" r:id="rId3"/>
    <p:sldId id="260" r:id="rId4"/>
    <p:sldId id="274" r:id="rId5"/>
    <p:sldId id="262" r:id="rId6"/>
    <p:sldId id="264" r:id="rId7"/>
    <p:sldId id="269" r:id="rId8"/>
    <p:sldId id="273" r:id="rId9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4" d="100"/>
          <a:sy n="84" d="100"/>
        </p:scale>
        <p:origin x="576" y="4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DDD6637-CA66-491A-B2F3-A6608357D2D2}" type="datetimeFigureOut">
              <a:rPr lang="de-DE" smtClean="0"/>
              <a:t>17.09.2020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7ABD2F8-4F56-432F-888E-7BB42C31FEE5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181822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 b="1">
                <a:solidFill>
                  <a:srgbClr val="3333C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9pPr>
          </a:lstStyle>
          <a:p>
            <a:pPr eaLnBrk="1" hangingPunct="1"/>
            <a:fld id="{B14ADF3F-1086-5A4A-A8D3-242DBFF31ED5}" type="slidenum">
              <a:rPr lang="ru-RU" altLang="ru-RU" sz="1200" b="0">
                <a:solidFill>
                  <a:schemeClr val="tx1"/>
                </a:solidFill>
              </a:rPr>
              <a:pPr eaLnBrk="1" hangingPunct="1"/>
              <a:t>4</a:t>
            </a:fld>
            <a:endParaRPr lang="ru-RU" altLang="ru-RU" sz="1200" b="0">
              <a:solidFill>
                <a:schemeClr val="tx1"/>
              </a:solidFill>
            </a:endParaRPr>
          </a:p>
        </p:txBody>
      </p:sp>
      <p:sp>
        <p:nvSpPr>
          <p:cNvPr id="38915" name="Образ слайда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8916" name="Заметки 2"/>
          <p:cNvSpPr>
            <a:spLocks noGrp="1"/>
          </p:cNvSpPr>
          <p:nvPr>
            <p:ph type="body" idx="1"/>
          </p:nvPr>
        </p:nvSpPr>
        <p:spPr>
          <a:noFill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/>
            <a:r>
              <a:rPr lang="en-US" altLang="ru-RU"/>
              <a:t>14 spectrometers of different types, a neutron imaging facility, two facilities for neutron nuclear physics investigation and a neutron activation facility </a:t>
            </a:r>
            <a:endParaRPr lang="ru-RU" altLang="ru-RU"/>
          </a:p>
        </p:txBody>
      </p:sp>
      <p:sp>
        <p:nvSpPr>
          <p:cNvPr id="4" name="Номер слайда 3"/>
          <p:cNvSpPr txBox="1">
            <a:spLocks noGrp="1"/>
          </p:cNvSpPr>
          <p:nvPr/>
        </p:nvSpPr>
        <p:spPr>
          <a:xfrm>
            <a:off x="3884613" y="8685213"/>
            <a:ext cx="2971800" cy="457200"/>
          </a:xfrm>
          <a:prstGeom prst="rect">
            <a:avLst/>
          </a:prstGeom>
          <a:noFill/>
        </p:spPr>
        <p:txBody>
          <a:bodyPr anchor="b"/>
          <a:lstStyle>
            <a:lvl1pPr eaLnBrk="0" hangingPunct="0">
              <a:defRPr sz="2400" b="1">
                <a:solidFill>
                  <a:srgbClr val="3333CC"/>
                </a:solidFill>
                <a:latin typeface="Arial" charset="0"/>
              </a:defRPr>
            </a:lvl1pPr>
            <a:lvl2pPr marL="742950" indent="-28575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2pPr>
            <a:lvl3pPr marL="11430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3pPr>
            <a:lvl4pPr marL="16002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4pPr>
            <a:lvl5pPr marL="2057400" indent="-228600" eaLnBrk="0" hangingPunct="0">
              <a:defRPr sz="2400" b="1">
                <a:solidFill>
                  <a:srgbClr val="3333CC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 b="1">
                <a:solidFill>
                  <a:srgbClr val="3333CC"/>
                </a:solidFill>
                <a:latin typeface="Arial" charset="0"/>
              </a:defRPr>
            </a:lvl9pPr>
          </a:lstStyle>
          <a:p>
            <a:pPr algn="r" eaLnBrk="1" latinLnBrk="1" hangingPunct="1"/>
            <a:fld id="{0E868272-470C-9D48-AAF5-3683768F8948}" type="slidenum">
              <a:rPr lang="ko-KR" altLang="en-US" sz="1200" b="0">
                <a:solidFill>
                  <a:schemeClr val="tx1"/>
                </a:solidFill>
                <a:latin typeface="Calibri" charset="0"/>
              </a:rPr>
              <a:pPr algn="r" eaLnBrk="1" latinLnBrk="1" hangingPunct="1"/>
              <a:t>4</a:t>
            </a:fld>
            <a:endParaRPr lang="ko-KR" altLang="en-US" sz="1200" b="0">
              <a:solidFill>
                <a:schemeClr val="tx1"/>
              </a:solidFill>
              <a:latin typeface="Calibri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7127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 dirty="0" smtClean="0"/>
              <a:t>Titelmasterformat durch Klicken bearbeiten</a:t>
            </a:r>
            <a:endParaRPr lang="de-DE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594A22-15CD-4987-AC87-08667CFD1AEB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600"/>
            </a:lvl1pPr>
          </a:lstStyle>
          <a:p>
            <a:fld id="{6CCBA760-B5A1-40AE-A36E-FA0E7E2F4CC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06304779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A42D7F-8F51-4ECA-BE21-DE87BAD566EF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559126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E5761A-792A-4DD7-941B-7FFF0EAAFF03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565534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de-DE" smtClean="0"/>
              <a:t>Formatvorlage des Untertitelmasters durch Klicken bearbeiten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037C79-9FB7-422A-9143-9FB70569288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7097231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>
                <a:latin typeface="+mn-lt"/>
              </a:defRPr>
            </a:lvl1pPr>
          </a:lstStyle>
          <a:p>
            <a:r>
              <a:rPr lang="de-DE" dirty="0" smtClean="0"/>
              <a:t>Titelmasterformat durch Klicken bearbeiten</a:t>
            </a:r>
            <a:endParaRPr lang="en-US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latin typeface="+mn-lt"/>
              </a:defRPr>
            </a:lvl1pPr>
          </a:lstStyle>
          <a:p>
            <a:pPr>
              <a:defRPr/>
            </a:pPr>
            <a:fld id="{52298B24-29AC-464F-B886-34241378A98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889996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 dirty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0EE9B0-AC85-412C-9AFC-0492A7832987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9934836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ABFDFA-BED2-4537-9C47-894E45DBBF66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690851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7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8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8373191-96D9-44B0-ACF4-3AD2F2960DAD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200643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BE5BE1-4896-4BF5-9D8F-B3A166AB6A5A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257352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BDE13EE-CE79-440B-B442-2C7A8A15D3A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501676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1CD0A0-F4B7-4167-9AB9-D392B0478AD4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443928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dirty="0" smtClean="0"/>
              <a:t>Formatvorlagen des Textmasters bearbeiten</a:t>
            </a:r>
          </a:p>
          <a:p>
            <a:pPr lvl="1"/>
            <a:r>
              <a:rPr lang="de-DE" dirty="0" smtClean="0"/>
              <a:t>Zweite Ebene</a:t>
            </a:r>
          </a:p>
          <a:p>
            <a:pPr lvl="2"/>
            <a:r>
              <a:rPr lang="de-DE" dirty="0" smtClean="0"/>
              <a:t>Dritte Ebene</a:t>
            </a:r>
          </a:p>
          <a:p>
            <a:pPr lvl="3"/>
            <a:r>
              <a:rPr lang="de-DE" dirty="0" smtClean="0"/>
              <a:t>Vierte Ebene</a:t>
            </a:r>
          </a:p>
          <a:p>
            <a:pPr lvl="4"/>
            <a:r>
              <a:rPr lang="de-DE" dirty="0" smtClean="0"/>
              <a:t>Fünfte Ebene</a:t>
            </a:r>
            <a:endParaRPr lang="de-DE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1035424" cy="365125"/>
          </a:xfrm>
        </p:spPr>
        <p:txBody>
          <a:bodyPr/>
          <a:lstStyle/>
          <a:p>
            <a:fld id="{17C2FBDD-CACD-4C9A-BFCD-9B3F19FD841E}" type="datetime1">
              <a:rPr lang="de-DE" smtClean="0"/>
              <a:t>17.09.2020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>
          <a:xfrm>
            <a:off x="2151529" y="6356350"/>
            <a:ext cx="6001871" cy="365125"/>
          </a:xfrm>
        </p:spPr>
        <p:txBody>
          <a:bodyPr/>
          <a:lstStyle/>
          <a:p>
            <a:r>
              <a:rPr lang="de-DE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J. Schmidt, CREMLIN-Plus WP7-Kick-Off, On-Line, Sept. 4th, 2020  </a:t>
            </a:r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014A6E5-E7DC-4F46-8928-EFF40BB89CFC}" type="slidenum">
              <a:rPr lang="de-DE" smtClean="0"/>
              <a:pPr/>
              <a:t>‹Nr.›</a:t>
            </a:fld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16076073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706FB5-B3E4-4D15-A196-C2E62954570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9071132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5EE756-3786-46F8-8FD9-1F5DEBA6CCE8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682226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8851900" y="80963"/>
            <a:ext cx="2745317" cy="6045200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en-US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609601" y="80963"/>
            <a:ext cx="8039100" cy="6045200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en-US"/>
          </a:p>
        </p:txBody>
      </p:sp>
      <p:sp>
        <p:nvSpPr>
          <p:cNvPr id="4" name="Rectangle 3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48FB4D-9CD9-4EAC-88F1-4A47668B2F9F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6732111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C0CBB7-8239-4A30-94CB-A916B6CA04A5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707559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76F957A-49CD-4A7D-984F-2DB4544A7912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893089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DBAF77-AB66-45B3-811F-2E0B622C7F91}" type="datetime1">
              <a:rPr lang="de-DE" smtClean="0"/>
              <a:t>17.09.2020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789393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EBCD17-2DCE-4091-9EB9-01D97C965BD2}" type="datetime1">
              <a:rPr lang="de-DE" smtClean="0"/>
              <a:t>17.09.2020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614693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39A3E5-5292-4715-A3A3-E8FA4B59A8BC}" type="datetime1">
              <a:rPr lang="de-DE" smtClean="0"/>
              <a:t>17.09.2020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01518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F0335D-EF05-4E9D-8826-8B1F3F26CE05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4127169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 smtClean="0"/>
              <a:t>Formatvorlagen des Textmasters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5CE62-B5A3-4A4D-A277-8DBCCBBA876F}" type="datetime1">
              <a:rPr lang="de-DE" smtClean="0"/>
              <a:t>17.09.2020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73473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Formatvorlagen des Textmasters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98D9C3-C935-407C-B0A4-7E2EA9AE5069}" type="datetime1">
              <a:rPr lang="de-DE" smtClean="0"/>
              <a:t>17.09.2020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CCBA760-B5A1-40AE-A36E-FA0E7E2F4CCC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367398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24417" y="80963"/>
            <a:ext cx="10972800" cy="468312"/>
          </a:xfrm>
          <a:prstGeom prst="rect">
            <a:avLst/>
          </a:prstGeom>
          <a:solidFill>
            <a:srgbClr val="0066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de-DE" smtClean="0"/>
              <a:t>TestText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678517" y="6621464"/>
            <a:ext cx="9025467" cy="236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smtClean="0"/>
              <a:t>Christian J. Schmidt, CREMLIN-Plus Kick-Off, DESY, Feb. 19 – 20, 2020  </a:t>
            </a:r>
            <a:endParaRPr lang="de-DE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11279717" y="6597651"/>
            <a:ext cx="810683" cy="219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B0155FA3-9F95-4E49-878E-7C3643510AF2}" type="slidenum">
              <a:rPr lang="de-DE"/>
              <a:pPr>
                <a:defRPr/>
              </a:pPr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540361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>
          <a:solidFill>
            <a:srgbClr val="FFFF66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Times New Roman" pitchFamily="18" charset="0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Times New Roman" pitchFamily="18" charset="0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Times New Roman" pitchFamily="18" charset="0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Times New Roman" pitchFamily="18" charset="0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Times New Roman" pitchFamily="18" charset="0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png"/><Relationship Id="rId3" Type="http://schemas.openxmlformats.org/officeDocument/2006/relationships/image" Target="../media/image15.png"/><Relationship Id="rId7" Type="http://schemas.microsoft.com/office/2007/relationships/hdphoto" Target="../media/hdphoto1.wdp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11" Type="http://schemas.openxmlformats.org/officeDocument/2006/relationships/image" Target="../media/image22.jpeg"/><Relationship Id="rId5" Type="http://schemas.openxmlformats.org/officeDocument/2006/relationships/image" Target="../media/image17.png"/><Relationship Id="rId10" Type="http://schemas.openxmlformats.org/officeDocument/2006/relationships/image" Target="../media/image21.jpeg"/><Relationship Id="rId4" Type="http://schemas.openxmlformats.org/officeDocument/2006/relationships/image" Target="../media/image16.png"/><Relationship Id="rId9" Type="http://schemas.openxmlformats.org/officeDocument/2006/relationships/image" Target="../media/image2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1524000" y="1707579"/>
            <a:ext cx="9144000" cy="2387600"/>
          </a:xfrm>
        </p:spPr>
        <p:txBody>
          <a:bodyPr>
            <a:normAutofit/>
          </a:bodyPr>
          <a:lstStyle/>
          <a:p>
            <a:r>
              <a:rPr lang="de-DE" sz="4800" dirty="0" smtClean="0"/>
              <a:t>CREMLIN-Plus </a:t>
            </a:r>
            <a:br>
              <a:rPr lang="de-DE" sz="4800" dirty="0" smtClean="0"/>
            </a:br>
            <a:r>
              <a:rPr lang="de-DE" sz="4800" dirty="0" smtClean="0"/>
              <a:t>WP7-DETEC</a:t>
            </a:r>
            <a:br>
              <a:rPr lang="de-DE" sz="4800" dirty="0" smtClean="0"/>
            </a:br>
            <a:r>
              <a:rPr lang="de-DE" sz="4000" dirty="0" smtClean="0"/>
              <a:t>Kick-Off</a:t>
            </a:r>
            <a:endParaRPr lang="de-DE" sz="4800" dirty="0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524000" y="4525582"/>
            <a:ext cx="9144000" cy="1116266"/>
          </a:xfrm>
        </p:spPr>
        <p:txBody>
          <a:bodyPr>
            <a:normAutofit fontScale="92500" lnSpcReduction="20000"/>
          </a:bodyPr>
          <a:lstStyle/>
          <a:p>
            <a:r>
              <a:rPr lang="de-DE" dirty="0" smtClean="0"/>
              <a:t>Sept. 4, 2020</a:t>
            </a:r>
          </a:p>
          <a:p>
            <a:r>
              <a:rPr lang="de-DE" dirty="0" smtClean="0"/>
              <a:t>Virtual Meeting</a:t>
            </a:r>
            <a:r>
              <a:rPr lang="de-DE" dirty="0"/>
              <a:t> </a:t>
            </a:r>
            <a:r>
              <a:rPr lang="de-DE" dirty="0" smtClean="0"/>
              <a:t>in Covid-19 Times</a:t>
            </a:r>
          </a:p>
          <a:p>
            <a:r>
              <a:rPr lang="de-DE" dirty="0" smtClean="0"/>
              <a:t>Christian J. Schmidt</a:t>
            </a:r>
          </a:p>
          <a:p>
            <a:endParaRPr lang="de-DE" dirty="0"/>
          </a:p>
        </p:txBody>
      </p:sp>
      <p:pic>
        <p:nvPicPr>
          <p:cNvPr id="4" name="Picture 1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8632" y="345122"/>
            <a:ext cx="2173224" cy="1373949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Grafik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1363" y="141911"/>
            <a:ext cx="4860989" cy="1768879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6212" y="6065222"/>
            <a:ext cx="3123388" cy="76466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956" y="5641849"/>
            <a:ext cx="5981837" cy="14374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397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8470392" cy="1325563"/>
          </a:xfrm>
        </p:spPr>
        <p:txBody>
          <a:bodyPr>
            <a:normAutofit/>
          </a:bodyPr>
          <a:lstStyle/>
          <a:p>
            <a:r>
              <a:rPr lang="de-DE" sz="4000" dirty="0" smtClean="0"/>
              <a:t>WP7- DETEC: horizontal </a:t>
            </a:r>
            <a:r>
              <a:rPr lang="de-DE" sz="4000" dirty="0" err="1" smtClean="0"/>
              <a:t>activity</a:t>
            </a:r>
            <a:r>
              <a:rPr lang="de-DE" sz="4000" dirty="0" smtClean="0"/>
              <a:t> on </a:t>
            </a:r>
            <a:r>
              <a:rPr lang="de-DE" sz="4000" dirty="0" err="1" smtClean="0"/>
              <a:t>development</a:t>
            </a:r>
            <a:r>
              <a:rPr lang="de-DE" sz="4000" dirty="0"/>
              <a:t> </a:t>
            </a:r>
            <a:r>
              <a:rPr lang="de-DE" sz="4000" dirty="0" err="1" smtClean="0"/>
              <a:t>of</a:t>
            </a:r>
            <a:r>
              <a:rPr lang="de-DE" sz="4000" dirty="0" smtClean="0"/>
              <a:t> </a:t>
            </a:r>
            <a:r>
              <a:rPr lang="de-DE" sz="4000" dirty="0" err="1" smtClean="0"/>
              <a:t>detector</a:t>
            </a:r>
            <a:r>
              <a:rPr lang="de-DE" sz="4000" dirty="0" smtClean="0"/>
              <a:t> </a:t>
            </a:r>
            <a:r>
              <a:rPr lang="de-DE" sz="4000" dirty="0" err="1" smtClean="0"/>
              <a:t>technologies</a:t>
            </a:r>
            <a:endParaRPr lang="de-DE" sz="4000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569593"/>
            <a:ext cx="10515600" cy="4840986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de-DE" i="1" dirty="0" smtClean="0">
              <a:solidFill>
                <a:schemeClr val="accent6">
                  <a:lumMod val="75000"/>
                </a:schemeClr>
              </a:solidFill>
            </a:endParaRPr>
          </a:p>
          <a:p>
            <a:pPr marL="0" indent="0">
              <a:buNone/>
            </a:pPr>
            <a:r>
              <a:rPr lang="de-DE" smtClean="0"/>
              <a:t>Develop</a:t>
            </a:r>
            <a:r>
              <a:rPr lang="de-DE" dirty="0" smtClean="0"/>
              <a:t> </a:t>
            </a:r>
            <a:r>
              <a:rPr lang="de-DE" dirty="0" err="1" smtClean="0"/>
              <a:t>beyond</a:t>
            </a:r>
            <a:r>
              <a:rPr lang="de-DE" dirty="0" smtClean="0"/>
              <a:t> </a:t>
            </a:r>
            <a:r>
              <a:rPr lang="de-DE" dirty="0" err="1" smtClean="0"/>
              <a:t>state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art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pPr marL="0" indent="0">
              <a:buNone/>
            </a:pPr>
            <a:r>
              <a:rPr lang="de-DE" dirty="0" err="1" smtClean="0"/>
              <a:t>Aim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foster</a:t>
            </a:r>
            <a:r>
              <a:rPr lang="de-DE" dirty="0" smtClean="0"/>
              <a:t> 	- </a:t>
            </a:r>
            <a:r>
              <a:rPr lang="de-DE" b="1" dirty="0" err="1" smtClean="0"/>
              <a:t>cooperation</a:t>
            </a:r>
            <a:r>
              <a:rPr lang="de-DE" b="1" dirty="0"/>
              <a:t>,</a:t>
            </a:r>
            <a:r>
              <a:rPr lang="de-DE" b="1" dirty="0" smtClean="0"/>
              <a:t> </a:t>
            </a:r>
            <a:r>
              <a:rPr lang="de-DE" b="1" dirty="0" err="1" smtClean="0"/>
              <a:t>ideas</a:t>
            </a:r>
            <a:r>
              <a:rPr lang="de-DE" b="1" dirty="0" smtClean="0"/>
              <a:t> </a:t>
            </a:r>
            <a:r>
              <a:rPr lang="de-DE" b="1" dirty="0" err="1" smtClean="0"/>
              <a:t>and</a:t>
            </a:r>
            <a:r>
              <a:rPr lang="de-DE" b="1" dirty="0" smtClean="0"/>
              <a:t> </a:t>
            </a:r>
            <a:r>
              <a:rPr lang="de-DE" b="1" dirty="0" err="1" smtClean="0"/>
              <a:t>technologies</a:t>
            </a:r>
            <a:r>
              <a:rPr lang="de-DE" b="1" dirty="0" err="1"/>
              <a:t>-</a:t>
            </a:r>
            <a:r>
              <a:rPr lang="de-DE" b="1" dirty="0" err="1" smtClean="0"/>
              <a:t>interchange</a:t>
            </a:r>
            <a:r>
              <a:rPr lang="de-DE" b="1" dirty="0" smtClean="0"/>
              <a:t> </a:t>
            </a:r>
            <a:r>
              <a:rPr lang="de-DE" dirty="0" smtClean="0"/>
              <a:t>		   	- </a:t>
            </a:r>
            <a:r>
              <a:rPr lang="de-DE" b="1" dirty="0" err="1" smtClean="0"/>
              <a:t>education</a:t>
            </a:r>
            <a:r>
              <a:rPr lang="de-DE" b="1" dirty="0" smtClean="0"/>
              <a:t> </a:t>
            </a:r>
            <a:r>
              <a:rPr lang="de-DE" b="1" dirty="0" err="1" smtClean="0"/>
              <a:t>of</a:t>
            </a:r>
            <a:r>
              <a:rPr lang="de-DE" b="1" dirty="0" smtClean="0"/>
              <a:t> </a:t>
            </a:r>
            <a:r>
              <a:rPr lang="de-DE" b="1" dirty="0" err="1" smtClean="0"/>
              <a:t>young</a:t>
            </a:r>
            <a:r>
              <a:rPr lang="de-DE" b="1" dirty="0" smtClean="0"/>
              <a:t> </a:t>
            </a:r>
            <a:r>
              <a:rPr lang="de-DE" b="1" dirty="0" err="1" smtClean="0"/>
              <a:t>scientists</a:t>
            </a:r>
            <a:r>
              <a:rPr lang="de-DE" dirty="0" smtClean="0"/>
              <a:t> in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r>
              <a:rPr lang="de-DE" dirty="0" err="1" smtClean="0"/>
              <a:t>of</a:t>
            </a:r>
            <a:r>
              <a:rPr lang="de-DE" dirty="0" smtClean="0"/>
              <a:t> 				  </a:t>
            </a:r>
            <a:r>
              <a:rPr lang="de-DE" dirty="0" err="1" smtClean="0"/>
              <a:t>particle</a:t>
            </a:r>
            <a:r>
              <a:rPr lang="de-DE" dirty="0" smtClean="0"/>
              <a:t> </a:t>
            </a:r>
            <a:r>
              <a:rPr lang="de-DE" dirty="0" err="1" smtClean="0"/>
              <a:t>detectors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related</a:t>
            </a:r>
            <a:r>
              <a:rPr lang="de-DE" dirty="0" smtClean="0"/>
              <a:t> </a:t>
            </a:r>
            <a:r>
              <a:rPr lang="de-DE" dirty="0" err="1" smtClean="0"/>
              <a:t>technologies</a:t>
            </a:r>
            <a:endParaRPr lang="de-DE" dirty="0" smtClean="0"/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Joining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two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fields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that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typically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have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only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</a:t>
            </a:r>
            <a:r>
              <a:rPr lang="de-DE" i="1" dirty="0" err="1">
                <a:solidFill>
                  <a:schemeClr val="accent6">
                    <a:lumMod val="75000"/>
                  </a:schemeClr>
                </a:solidFill>
              </a:rPr>
              <a:t>few</a:t>
            </a:r>
            <a:r>
              <a:rPr lang="de-DE" i="1" dirty="0">
                <a:solidFill>
                  <a:schemeClr val="accent6">
                    <a:lumMod val="75000"/>
                  </a:schemeClr>
                </a:solidFill>
              </a:rPr>
              <a:t> links</a:t>
            </a:r>
            <a:r>
              <a:rPr lang="de-DE" i="1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endParaRPr lang="de-DE" dirty="0" smtClean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>
                <a:solidFill>
                  <a:srgbClr val="0070C0"/>
                </a:solidFill>
              </a:rPr>
              <a:t> </a:t>
            </a:r>
            <a:r>
              <a:rPr lang="de-DE" dirty="0" smtClean="0">
                <a:solidFill>
                  <a:srgbClr val="0070C0"/>
                </a:solidFill>
              </a:rPr>
              <a:t>CMOS </a:t>
            </a:r>
            <a:r>
              <a:rPr lang="de-DE" dirty="0" err="1" smtClean="0">
                <a:solidFill>
                  <a:srgbClr val="0070C0"/>
                </a:solidFill>
              </a:rPr>
              <a:t>pixel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sensors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nuclear</a:t>
            </a:r>
            <a:r>
              <a:rPr lang="de-DE" dirty="0" smtClean="0">
                <a:solidFill>
                  <a:srgbClr val="0070C0"/>
                </a:solidFill>
              </a:rPr>
              <a:t>- </a:t>
            </a:r>
            <a:r>
              <a:rPr lang="de-DE" dirty="0" err="1" smtClean="0">
                <a:solidFill>
                  <a:srgbClr val="0070C0"/>
                </a:solidFill>
              </a:rPr>
              <a:t>and</a:t>
            </a:r>
            <a:r>
              <a:rPr lang="de-DE" dirty="0" smtClean="0">
                <a:solidFill>
                  <a:srgbClr val="0070C0"/>
                </a:solidFill>
              </a:rPr>
              <a:t> high </a:t>
            </a:r>
            <a:r>
              <a:rPr lang="de-DE" dirty="0" err="1" smtClean="0">
                <a:solidFill>
                  <a:srgbClr val="0070C0"/>
                </a:solidFill>
              </a:rPr>
              <a:t>energy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physics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tracking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applications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endParaRPr lang="de-DE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v"/>
            </a:pP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Detector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technologies</a:t>
            </a:r>
            <a:r>
              <a:rPr lang="de-DE" dirty="0" smtClean="0">
                <a:solidFill>
                  <a:srgbClr val="0070C0"/>
                </a:solidFill>
              </a:rPr>
              <a:t> </a:t>
            </a:r>
            <a:r>
              <a:rPr lang="de-DE" dirty="0" err="1" smtClean="0">
                <a:solidFill>
                  <a:srgbClr val="0070C0"/>
                </a:solidFill>
              </a:rPr>
              <a:t>for</a:t>
            </a:r>
            <a:r>
              <a:rPr lang="de-DE" dirty="0" smtClean="0">
                <a:solidFill>
                  <a:srgbClr val="0070C0"/>
                </a:solidFill>
              </a:rPr>
              <a:t> thermal </a:t>
            </a:r>
            <a:r>
              <a:rPr lang="de-DE" dirty="0" err="1" smtClean="0">
                <a:solidFill>
                  <a:srgbClr val="0070C0"/>
                </a:solidFill>
              </a:rPr>
              <a:t>neutrons</a:t>
            </a:r>
            <a:endParaRPr lang="de-DE" dirty="0">
              <a:solidFill>
                <a:srgbClr val="0070C0"/>
              </a:solidFill>
            </a:endParaRPr>
          </a:p>
        </p:txBody>
      </p:sp>
      <p:pic>
        <p:nvPicPr>
          <p:cNvPr id="4" name="Picture 13" descr="UrQMD_new1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48944" y="462923"/>
            <a:ext cx="1932725" cy="1503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A6E5-E7DC-4F46-8928-EFF40BB89CFC}" type="slidenum">
              <a:rPr lang="de-DE" smtClean="0"/>
              <a:pPr/>
              <a:t>2</a:t>
            </a:fld>
            <a:endParaRPr lang="de-DE" dirty="0"/>
          </a:p>
        </p:txBody>
      </p:sp>
      <p:sp>
        <p:nvSpPr>
          <p:cNvPr id="5" name="Textfeld 4"/>
          <p:cNvSpPr txBox="1"/>
          <p:nvPr/>
        </p:nvSpPr>
        <p:spPr>
          <a:xfrm>
            <a:off x="3392424" y="6527665"/>
            <a:ext cx="5244064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400" dirty="0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J. Schmidt, CREMLIN-Plus Kick-Off, DESY, Feb. 19 – 20, 2020  </a:t>
            </a:r>
            <a:endParaRPr lang="de-DE" sz="1400" dirty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78280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838200" y="118237"/>
            <a:ext cx="10515600" cy="1325563"/>
          </a:xfrm>
        </p:spPr>
        <p:txBody>
          <a:bodyPr>
            <a:normAutofit/>
          </a:bodyPr>
          <a:lstStyle/>
          <a:p>
            <a:r>
              <a:rPr lang="en-US" sz="3200" b="1" dirty="0">
                <a:solidFill>
                  <a:srgbClr val="0070C0"/>
                </a:solidFill>
              </a:rPr>
              <a:t>WP7 - DETEC </a:t>
            </a:r>
            <a:r>
              <a:rPr lang="en-US" sz="3200" b="1" dirty="0" smtClean="0">
                <a:solidFill>
                  <a:srgbClr val="0070C0"/>
                </a:solidFill>
              </a:rPr>
              <a:t>– Charge of today´s </a:t>
            </a:r>
            <a:r>
              <a:rPr lang="en-US" sz="3200" b="1" dirty="0">
                <a:solidFill>
                  <a:srgbClr val="0070C0"/>
                </a:solidFill>
              </a:rPr>
              <a:t>k</a:t>
            </a:r>
            <a:r>
              <a:rPr lang="en-US" sz="3200" b="1" dirty="0" smtClean="0">
                <a:solidFill>
                  <a:srgbClr val="0070C0"/>
                </a:solidFill>
              </a:rPr>
              <a:t>ick-off meeting</a:t>
            </a:r>
            <a:endParaRPr lang="de-DE" sz="3200" dirty="0">
              <a:solidFill>
                <a:srgbClr val="0070C0"/>
              </a:solidFill>
            </a:endParaRP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AB0732-3754-44B3-BB49-402A03B29ED4}" type="slidenum">
              <a:rPr lang="de-DE" smtClean="0"/>
              <a:t>3</a:t>
            </a:fld>
            <a:endParaRPr lang="de-DE" dirty="0"/>
          </a:p>
        </p:txBody>
      </p:sp>
      <p:sp>
        <p:nvSpPr>
          <p:cNvPr id="8" name="Textfeld 7"/>
          <p:cNvSpPr txBox="1"/>
          <p:nvPr/>
        </p:nvSpPr>
        <p:spPr>
          <a:xfrm>
            <a:off x="838200" y="1234440"/>
            <a:ext cx="9813905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smtClean="0"/>
              <a:t>Mutual </a:t>
            </a:r>
            <a:r>
              <a:rPr lang="de-DE" sz="2800" dirty="0" err="1" smtClean="0"/>
              <a:t>encounter</a:t>
            </a:r>
            <a:r>
              <a:rPr lang="de-DE" sz="2800" dirty="0" smtClean="0"/>
              <a:t> </a:t>
            </a:r>
            <a:r>
              <a:rPr lang="de-DE" sz="2800" dirty="0" err="1" smtClean="0"/>
              <a:t>of</a:t>
            </a:r>
            <a:r>
              <a:rPr lang="de-DE" sz="2800" dirty="0" smtClean="0"/>
              <a:t> </a:t>
            </a:r>
            <a:r>
              <a:rPr lang="de-DE" sz="2800" dirty="0" err="1" smtClean="0"/>
              <a:t>distinct</a:t>
            </a:r>
            <a:r>
              <a:rPr lang="de-DE" sz="2800" dirty="0" smtClean="0"/>
              <a:t> </a:t>
            </a:r>
            <a:r>
              <a:rPr lang="de-DE" sz="2800" dirty="0" err="1" smtClean="0"/>
              <a:t>communities</a:t>
            </a: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Get</a:t>
            </a:r>
            <a:r>
              <a:rPr lang="de-DE" sz="2800" dirty="0" smtClean="0"/>
              <a:t> </a:t>
            </a:r>
            <a:r>
              <a:rPr lang="de-DE" sz="2800" dirty="0" err="1" smtClean="0"/>
              <a:t>organized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arrange</a:t>
            </a:r>
            <a:r>
              <a:rPr lang="de-DE" sz="2800" dirty="0" smtClean="0"/>
              <a:t> </a:t>
            </a:r>
            <a:r>
              <a:rPr lang="de-DE" sz="2800" dirty="0" err="1" smtClean="0"/>
              <a:t>collaboration</a:t>
            </a:r>
            <a:endParaRPr lang="de-DE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e-DE" sz="2800" dirty="0" err="1" smtClean="0"/>
              <a:t>Organizational</a:t>
            </a:r>
            <a:r>
              <a:rPr lang="de-DE" sz="2800" dirty="0" smtClean="0"/>
              <a:t> </a:t>
            </a:r>
            <a:r>
              <a:rPr lang="de-DE" sz="2800" dirty="0" err="1" smtClean="0"/>
              <a:t>issues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reporting</a:t>
            </a:r>
            <a:r>
              <a:rPr lang="de-DE" sz="2800" dirty="0" smtClean="0"/>
              <a:t>, </a:t>
            </a:r>
            <a:r>
              <a:rPr lang="de-DE" sz="2800" dirty="0" err="1" smtClean="0"/>
              <a:t>deliverables</a:t>
            </a:r>
            <a:r>
              <a:rPr lang="de-DE" sz="2800" dirty="0" smtClean="0"/>
              <a:t> </a:t>
            </a:r>
            <a:r>
              <a:rPr lang="de-DE" sz="2800" dirty="0" err="1" smtClean="0"/>
              <a:t>and</a:t>
            </a:r>
            <a:r>
              <a:rPr lang="de-DE" sz="2800" dirty="0" smtClean="0"/>
              <a:t> </a:t>
            </a:r>
            <a:r>
              <a:rPr lang="de-DE" sz="2800" dirty="0" err="1" smtClean="0"/>
              <a:t>milestones</a:t>
            </a:r>
            <a:endParaRPr lang="de-DE" sz="2800" dirty="0"/>
          </a:p>
        </p:txBody>
      </p:sp>
      <p:sp>
        <p:nvSpPr>
          <p:cNvPr id="9" name="Textfeld 8"/>
          <p:cNvSpPr txBox="1"/>
          <p:nvPr/>
        </p:nvSpPr>
        <p:spPr>
          <a:xfrm>
            <a:off x="470916" y="2918232"/>
            <a:ext cx="11250168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3200" b="1" dirty="0" smtClean="0">
                <a:solidFill>
                  <a:srgbClr val="0070C0"/>
                </a:solidFill>
              </a:rPr>
              <a:t>Agenda: 5 </a:t>
            </a:r>
            <a:r>
              <a:rPr lang="de-DE" sz="3200" b="1" dirty="0" err="1" smtClean="0">
                <a:solidFill>
                  <a:srgbClr val="0070C0"/>
                </a:solidFill>
              </a:rPr>
              <a:t>sessions</a:t>
            </a:r>
            <a:r>
              <a:rPr lang="de-DE" sz="3200" b="1" dirty="0" smtClean="0">
                <a:solidFill>
                  <a:srgbClr val="0070C0"/>
                </a:solidFill>
              </a:rPr>
              <a:t>, 10:00 </a:t>
            </a:r>
            <a:r>
              <a:rPr lang="de-DE" sz="3200" b="1" dirty="0" err="1" smtClean="0">
                <a:solidFill>
                  <a:srgbClr val="0070C0"/>
                </a:solidFill>
              </a:rPr>
              <a:t>to</a:t>
            </a:r>
            <a:r>
              <a:rPr lang="de-DE" sz="3200" b="1" dirty="0" smtClean="0">
                <a:solidFill>
                  <a:srgbClr val="0070C0"/>
                </a:solidFill>
              </a:rPr>
              <a:t> </a:t>
            </a:r>
            <a:r>
              <a:rPr lang="de-DE" sz="3200" b="1" dirty="0" err="1" smtClean="0">
                <a:solidFill>
                  <a:srgbClr val="0070C0"/>
                </a:solidFill>
              </a:rPr>
              <a:t>latest</a:t>
            </a:r>
            <a:r>
              <a:rPr lang="de-DE" sz="3200" b="1" dirty="0" smtClean="0">
                <a:solidFill>
                  <a:srgbClr val="0070C0"/>
                </a:solidFill>
              </a:rPr>
              <a:t> 17:30</a:t>
            </a:r>
          </a:p>
          <a:p>
            <a:endParaRPr lang="de-DE" sz="2400" dirty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de-DE" sz="2400" dirty="0" smtClean="0">
                <a:solidFill>
                  <a:srgbClr val="0070C0"/>
                </a:solidFill>
              </a:rPr>
              <a:t>Scientific </a:t>
            </a:r>
            <a:r>
              <a:rPr lang="de-DE" sz="2400" dirty="0" err="1" smtClean="0">
                <a:solidFill>
                  <a:srgbClr val="0070C0"/>
                </a:solidFill>
              </a:rPr>
              <a:t>questions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and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goals</a:t>
            </a:r>
            <a:r>
              <a:rPr lang="de-DE" sz="2400" dirty="0">
                <a:solidFill>
                  <a:srgbClr val="0070C0"/>
                </a:solidFill>
              </a:rPr>
              <a:t> </a:t>
            </a:r>
            <a:r>
              <a:rPr lang="de-DE" sz="2400" dirty="0" smtClean="0">
                <a:solidFill>
                  <a:srgbClr val="0070C0"/>
                </a:solidFill>
              </a:rPr>
              <a:t>– </a:t>
            </a:r>
            <a:r>
              <a:rPr lang="de-DE" sz="2400" dirty="0" err="1" smtClean="0">
                <a:solidFill>
                  <a:srgbClr val="0070C0"/>
                </a:solidFill>
              </a:rPr>
              <a:t>get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acquainted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with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the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two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research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fields</a:t>
            </a:r>
            <a:endParaRPr lang="de-DE" sz="2400" dirty="0" smtClean="0">
              <a:solidFill>
                <a:srgbClr val="0070C0"/>
              </a:solidFill>
            </a:endParaRPr>
          </a:p>
          <a:p>
            <a:pPr marL="457200" indent="-457200">
              <a:buAutoNum type="arabicPeriod"/>
            </a:pPr>
            <a:r>
              <a:rPr lang="de-DE" sz="2400" dirty="0" err="1" smtClean="0">
                <a:solidFill>
                  <a:srgbClr val="0070C0"/>
                </a:solidFill>
              </a:rPr>
              <a:t>Introduction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of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activities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and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institutes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part</a:t>
            </a:r>
            <a:r>
              <a:rPr lang="de-DE" sz="2400" dirty="0" smtClean="0">
                <a:solidFill>
                  <a:srgbClr val="0070C0"/>
                </a:solidFill>
              </a:rPr>
              <a:t> I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		Lunchbreak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sz="2400" dirty="0" err="1" smtClean="0">
                <a:solidFill>
                  <a:srgbClr val="0070C0"/>
                </a:solidFill>
              </a:rPr>
              <a:t>Introduction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of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activities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and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institutes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part</a:t>
            </a:r>
            <a:r>
              <a:rPr lang="de-DE" sz="2400" dirty="0" smtClean="0">
                <a:solidFill>
                  <a:srgbClr val="0070C0"/>
                </a:solidFill>
              </a:rPr>
              <a:t> II</a:t>
            </a:r>
          </a:p>
          <a:p>
            <a:pPr marL="457200" indent="-457200">
              <a:buFont typeface="+mj-lt"/>
              <a:buAutoNum type="arabicPeriod" startAt="3"/>
            </a:pPr>
            <a:r>
              <a:rPr lang="de-DE" sz="2400" dirty="0" smtClean="0">
                <a:solidFill>
                  <a:srgbClr val="0070C0"/>
                </a:solidFill>
              </a:rPr>
              <a:t>Working </a:t>
            </a:r>
            <a:r>
              <a:rPr lang="de-DE" sz="2400" dirty="0" err="1" smtClean="0">
                <a:solidFill>
                  <a:srgbClr val="0070C0"/>
                </a:solidFill>
              </a:rPr>
              <a:t>program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and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discussions</a:t>
            </a:r>
            <a:endParaRPr lang="de-DE" sz="2400" dirty="0" smtClean="0">
              <a:solidFill>
                <a:srgbClr val="0070C0"/>
              </a:solidFill>
            </a:endParaRPr>
          </a:p>
          <a:p>
            <a:pPr marL="457200" indent="-457200">
              <a:buFont typeface="+mj-lt"/>
              <a:buAutoNum type="arabicPeriod" startAt="3"/>
            </a:pPr>
            <a:r>
              <a:rPr lang="de-DE" sz="2400" dirty="0" smtClean="0">
                <a:solidFill>
                  <a:srgbClr val="0070C0"/>
                </a:solidFill>
              </a:rPr>
              <a:t>Work </a:t>
            </a:r>
            <a:r>
              <a:rPr lang="de-DE" sz="2400" dirty="0" err="1" smtClean="0">
                <a:solidFill>
                  <a:srgbClr val="0070C0"/>
                </a:solidFill>
              </a:rPr>
              <a:t>session</a:t>
            </a:r>
            <a:r>
              <a:rPr lang="de-DE" sz="2400" dirty="0" smtClean="0">
                <a:solidFill>
                  <a:srgbClr val="0070C0"/>
                </a:solidFill>
              </a:rPr>
              <a:t> on </a:t>
            </a:r>
            <a:r>
              <a:rPr lang="de-DE" sz="2400" dirty="0" err="1" smtClean="0">
                <a:solidFill>
                  <a:srgbClr val="0070C0"/>
                </a:solidFill>
              </a:rPr>
              <a:t>neutron</a:t>
            </a:r>
            <a:r>
              <a:rPr lang="de-DE" sz="2400" dirty="0" smtClean="0">
                <a:solidFill>
                  <a:srgbClr val="0070C0"/>
                </a:solidFill>
              </a:rPr>
              <a:t> </a:t>
            </a:r>
            <a:r>
              <a:rPr lang="de-DE" sz="2400" dirty="0" err="1" smtClean="0">
                <a:solidFill>
                  <a:srgbClr val="0070C0"/>
                </a:solidFill>
              </a:rPr>
              <a:t>detectors</a:t>
            </a:r>
            <a:r>
              <a:rPr lang="de-DE" sz="2400" dirty="0" smtClean="0">
                <a:solidFill>
                  <a:srgbClr val="0070C0"/>
                </a:solidFill>
              </a:rPr>
              <a:t>: </a:t>
            </a:r>
            <a:r>
              <a:rPr lang="de-DE" sz="2400" dirty="0" err="1" smtClean="0">
                <a:solidFill>
                  <a:srgbClr val="0070C0"/>
                </a:solidFill>
              </a:rPr>
              <a:t>Deliverable</a:t>
            </a:r>
            <a:r>
              <a:rPr lang="de-DE" sz="2400" dirty="0" smtClean="0">
                <a:solidFill>
                  <a:srgbClr val="0070C0"/>
                </a:solidFill>
              </a:rPr>
              <a:t> D7.1 (due M3)</a:t>
            </a:r>
          </a:p>
          <a:p>
            <a:r>
              <a:rPr lang="de-DE" sz="2400" dirty="0" smtClean="0">
                <a:solidFill>
                  <a:srgbClr val="0070C0"/>
                </a:solidFill>
              </a:rPr>
              <a:t> </a:t>
            </a:r>
            <a:endParaRPr lang="de-DE" sz="24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1902145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AutoShape 2" descr="data:image/jpeg;base64,/9j/4AAQSkZJRgABAgAAZABkAAD/7AARRHVja3kAAQAEAAAAHgAA/+4ADkFkb2JlAGTAAAAAAf/bAIQAEAsLCwwLEAwMEBcPDQ8XGxQQEBQbHxcXFxcXHx4XGhoaGhceHiMlJyUjHi8vMzMvL0BAQEBAQEBAQEBAQEBAQAERDw8RExEVEhIVFBEUERQaFBYWFBomGhocGhomMCMeHh4eIzArLicnJy4rNTUwMDU1QEA/QEBAQEBAQEBAQEBA/8AAEQgB4QIBAwEiAAIRAQMRAf/EALoAAQADAQEBAQAAAAAAAAAAAAAEBQYDAQIHAQEAAwEBAQAAAAAAAAAAAAAAAQIDBAUGEAABAwIEAQYICgYKAwEAAwEBAAIDEQQhMRIFQVFhcSITBoGRodEyUhQ1scFCcqKyI1NzFfDhYoKSVPHC0jODs9MkNFVDkxbiY6N0JREAAgECBAMGAwYFBAEFAAAAAAECEQMhMUESUWEEcYGRIjITobHB8NFCUiMz4WJykgXxgqIUQ7LiU2Nz/9oADAMBAAIRAxEAPwD9AREQBERAEREAREQBERAEREAREQHiEgZoqHvFbdrNFKInzzQwy+yxm3FxC+VxjIY8kO0V0AV6uFesECL9F4K0xz4r1AEREAREQBERAEREARFyluIIKdtKyPVg3W4NqeaqAqLSHchv77i6hox8MjBI15cxrGyN7NgGkUNMTzk8KBXa+Q9hFQ4EHIgr6wQM9REQBERAeICCKjLgo1+IjaSiaJ1xEW0khYNTntOYDQRXDhxyUTYI3xWszCwsj7eR0JMZgDmO0uq2F2LBqJHPTVxQaFqiIgCIiAIiIAiIgCIiAIiIAvEVbuV3fW1xCIDE5srmNZAWudNKS/7UghzQxrGdbVQ8/OBZoiIAiIgCIiAIiIAiIgCIiAIiIAiIgCIiAIiIAiIgCIiAIiIAiIgCIiAIi+SQBU4AZoD1Q2blbPujbNdjkH/JLuQLNd4e83barKwdSE9WWcfL/ZbyN5+PRnA2y5lc3s5MWj0HnP5vOoqi/typWmDVe7ifoC9VVte59sBbzn7UYMcflcx51aKSh6iIgCIiAIiIDxY/eLN7nSwPJc9prG5xqTxbj0LYKp3221RtuWjFnVf805eVCUzCC1lHWeNAFA6uYHKriwAiZ2bCag6s/KORfdxD2oJGdCCOUci4WL9LnRHMZE5kcPJ5VlVxuUeUsjt2wudO5RxnbpXjSufYbe0nFxbxy8XDrfOGB8q7Km2K4xfbO+e34HK6WpwsIiIDxFW7huctnP2YjDgQHBxJVHvO7Xc8cYB7KGtHtYSNVer1j0GtFEntTfA0tWncnGCaW7VmpNxbtdodKwOrTSXAGvQuqxkTi5jXE4kYnn4rVbfce02rJDi4DS/5wUlJR2trg6eBKREQgIiIAiIgCIiA8RFHvpzb2kkoNHAUaec9UfCgJChzbZaTXQvHiQXDWhgcyaWMaWnUGlsb2tIryhQWXF3Btj7987nyVOlrw0tNSGtwABz5CuFp3jubqRkDLZvaudo16zpNPSOnTh41Vyimk9TSNm5KLlFVUcG60p4mhRVNnud3c3gh0xiMVLiNRNBxGPKrZWMz1ERAEREAREQBERAEREAREQBERAEREAREQBERAEREAREQBERAEREB4q7eTdC3+x/uj/ekelTzKyXhAOByQH59PtjHSGRnoHF0fPzJHqtpA14wGDa8/wAfIfBnnpNz2sxVuLcVjzewfJ5xzKolibK0td4D0qk4VxTo1lwOqxfUVsmqwlnxXM+mPDgHtPQeNVotrvxcx9lIft2fSHKsgx8ltJofi04A/wBPkPHLNWEEzo3NmidRzcWlTCe7k1mit+w4Oqe6EsYy0Zr0Ueyu2XcIkbg4YPbyHzKQrHOeoiIAiIgC5yxtljdG/FrwQV0RAZK4gkt5nRPzac+BHAqsummGUTNwGZPNXHxHHoqtfu1l28XasH2sY/ibxCzc0faMLaVPBVuR3RdM1iu06Omu7LibxjLySXJneyuezmiuBkDiObJwWsBDgHDEHEFYOyk0kwuOXok+TyDxha7Z7jtrQNJ68XVPR8nyJCW6Kfj2leote3ccdM0+KeTLBERWMSq32HVAyYZxuoeh36ws5dxiSBzT+nL5CtlcQieF8JyeCK8/A+NZSRhBdG8UIq1w8hUNVTXFGlqe2SkvwtPwI1jIXw45jEjpz8tVpthdW1kbyPJ8YCylmSyZ8R5T5et8OpafYHdWdvIWnx18yradYLisH3GvWRUbsqZSpJdki4REVzmCIiAIiIAiIgPFVb7KRFFAM3uqf3f6VaqmuP8Adb1HHm2KleTq9c+ZCUR+8Lxbbfb2uVOs7oYPjJVdscZj7W5cMYIia/8A8knVHwlfXeWbttwMQybpi/rvXW3b2O1VyddSk9LI8PrLBea7yid/7fRpa3Pr/CpZbBFjLMeZgPlPxK6UHaYuzsWcr6vPhy8imrc89nqIiAIiIAiIgCIiAIiIAiIgCIiAIiIAiIgCIiAIiIAiIgCIiAIiIAiIgPFT7hs9azWgxzdF/ZVyvEBjJoWyNLXihGGPBQ43yW0miTFpw8fx8h45HFbG+2yK6GtvUm4O4H5yzt5ZvYTDO3S8ZVxB/UqThXzRwkvjyZ02LySdu4t1uWa4PijtY3rraVsrDqY7BzfWHnWnikZLG2Rhq1wqCsJHI+2fofUsOH6efjkVebTuIgcGPNYJDn6p5ejlUwnuXBrNFb9hwdU90ZYxlxRo0Xi9VjAIiIAiIgPFnt2svZ5u1YPspD4Gu4j41oVyuIGXELon5OHiPAoEYa6aYpRM3AZn4/EcfGrvY7oNuGitGTDSfncPLgoV7avY58Dx12nDkPJ4CodhK6N5irQtIcw8eb4PIs15blNLnzO1/rdPXOdjB84PJm9RcbaYXEEcw+WKnp4jxrstDiCzu82/ZXXaAdWYV/eHpedaFQd2t+2tHEDrxdcdA9LyISjHS/ZXrX5B+fgx/tLR7C77aVvK0HxH9az+4NoxsvqnE8wz8lVc93pK3Arm6Mg9IIr8CzhhOceyS7zrv+axauapO2+2OKNIiItDjCIiAIiIAiIgPlzg1pc7ICp6AqbaSHz3N7JgACST+0S4+KinbrN2VjJyv6g/ez8irXu9l2B7sn3B0iv7Z0/VFVDdE3wLQjuaj+ZpGdnlM926V2Z1SEc8h/pV3dxFj7eyaOtFGxhA9d+LvhVXtEHtO4RtOTpKmvqxYkfRKubP/d7t2ubQ5z/A30fiWVheqXFnb10qOFtfgWX24Yl8xgYxrG5NAA6AvtEWxwBERAEREAREQBERAF4ipNy3Vxf2Vq7S1p60g+URwHMgLtc5hM6Jwgc1kpHVe9pc0HlLQW18aibdukN59kXAXLBV7OUcoU9AfkP/ANr3p/nz/wCuL+wi/T//AJ/Yv+ttf/RH/ZRRQtujwLBERSVCIiAIiIAiIgCIiAIiIAiIgCIiAhbvLJDtlzLE4skZGS1wzBCz+3WveLcLOO7j3HQyTVRria9VxbwHMr3fPdF5+E5cO63uO2/xP8x6Fl6e8hflHeX/ALMfS8y+JNi3+Wgl3Bj6ZagT8LVpkQjc+XgZV3djdX/3tzC8D5JbSvNg1Vk8N5Zz+zSSGE6gNZAePKMekfDnvVB3PbIdwhLHUbI30H0r4DzLOcPxRwkvjyOizfSTt3Vuty8Yviioi2rvC6Nrot0aYyBoLa0pwpgvv8n7y/8AZjy+ZWG32/5ZG22kcXscerKSaaz8kgnCpy5eOOdkrrFYqnFGM6Juj3R0dM0Z38o7y/8AZ/D5k/KO8v8A2nw+ZaJFJXdyXgZ38o7y/wDafD5k/J+8v/afD5lokQbuzwM7+Ud5P+0+HzJ+T95P+0+t5lokQbny8DMv2DfZXapL9j3DCrm1w8IUXe7B233EN2wAsIBfh1dTaa8OQ+l41sFD3O0beWUkTqAgamOOQcMvMqTjWPNYrtRr09727ibxi8JLinmVHsG7Xf8AudtvW29pKA6OEV6mADhgM9QKfk/eX/sx9LzLhsO5SWcb7aRhdEHNLHE0DWOwJ4k5eTnWpCi3dhcrRpuNNyWjIvQ9u5KKo1o+KeKM7+Ud5f8Asx9LzJ+Ud5SKHcwQc8/7K0aLQz3Pl4GSuO7u6shfJLcxyxxtLnMDaEgDGnVXHadu3e5h7W1ufZgzqVc0gkjBxa6nKFsiott1Lq5h4VbK0cAHjSR/Ewnwqrj5lLk0bRuv2Z26L1KafDRqhT/lHeX/ALMfS8yflHeX/sx9LzLRorGO58vAzn5R3l/7MfS8yflHeX/sx9LzLRog3Pl4Gc/KO8v/AGY+l5k/KO8v/Zj6XmWjRBufLwM5+Ud5f+zH0vMn5R3l/wCzH0vMtGiDc+XgY7cLHfGPjt5r7ti+jmtxoPkjgm5tvLG0js7ycXD2F0wIrg0NDWN4cjlbj/db3XNkR/yx/aVJv04uNxkAPVDxGOiPF3lCzuukHzwOro47ryrlFVZ02mF7LO7ma7TJHCImP/bkw1eRNt2re5Q+W3vRFTqk41PHk6FJY3sNnhbk65kdIfmt6o+JXm1RdlYx1zfV5/ey8im3GkUjPqLjldm+dPDMqPyjvL/2Y+l5k/KO8v8A2Y+l5lo0VzHc+XgZz8o7y/8AZj6XmT8o7y/9mPpeZaNEG58vAzn5R3l/7MfS8yflHeX/ALMfS8y0aINz5eBnfyjvN/2Y+l5lwvbLvHZ2st0/ctTYm6iATU+RalV+/wDua7/D+MISnlgvA82Cea42i3mneZJXB2p5zNHuHxKxVV3Z9x2vQ/67l13a99nh7Jh+1kHibxKEPNkTdNz1VtoD1cpHjj+yFQXV12Q0Mxk+BdpnObE4tz5eTnVQ/UXEVryv6eRQ5JYamsLTa3fhWb4dp9RzyxzNlheWPYa9oM68g+PxLc7Puf5hbB7xombg9vA/tN5isbaWvaUe8UjGQ5afEtXs+3ujpcyAtJFI2ZUHKUinqVuOLokqJZce8uERFJmEREAREQBERAEREARF4TQVQBFT7Hu1xuFHTgME0LLiGPs3RuDH1yc5zg8DAV6vLShCuEB6iIgCIiAr9890Xn4Tlw7re47b/E/zHrvvnui8/CcuHdb3Hbf4n+Y9NSfw95boiIQEREBzexsjSx4DmuFHA5ELgx77d4ilJdE40ilOdeDH8/IePHHOUvh7GyNLHgOa4UIORCEp6PI+0UVj3W7hFKS6NxpFKc6nJj+fkPHI45ykIap9GFGvxdm2c6zcG3EdHsBppfpxMbuQOGFRlmpKZoChj3ueO1dfSt1tntJtwgiJDRHFCIuzjJAzcH6nHGhwGCi3G8bjENygEv20jn/lziBVgj/vgMOt2bQH451or+XbtvmjjimtYZIoRpiY+NrmsbTTpaCKAUFMF9GztHGpgjJ62JY2v2go/h8oZ8qE1XApHXl7LaX16bx1u+waCyLTHoOmBk2qUOaXHtC7gRhlQ4q+AE0IErBR7RqjdjmMiuUm32EkrJpLaJ8sQAje6Npc0N9HSSMKcF5uEs8Ns6SCmpvpE40bxIHMqTkoxcnioptpKrohnkZ++t3Ws5BxEXH1oncfB8SlR7rctgbbsoHMFBKesS35NBlhzqLM97n9tI4vdk9zser+pcWfZks+69H8M+b4udfP++4Sm7DduMqpcaV+jOmm6Cri7fyf2+JpduuTc2wLjWRnVk6RkfCFLWf2+59numkn7OWjH/1T4CfKtAvZ6O/71mMn6o+WXavvOecaNhUu67tDYX8VWPfJoc0taAAQ/rNNSf2CrpZnvhb9S3uwdIYXMeRQE/8AkYMfmldcUm6Pt8MSqbTVPxeT+7CvcaOGVk0TJmYskaHNPM4VC+1U927ls+1saDq7Bzoq54DFv0SFbJJUbXBkRdUnxPURFBJ4viSQRxukIJDAXEAVOArgF9ogM1J3yiwNvaue3lkeGfVD1z/+xnr/AMRtPxD/AGFRXMHstzPbZCGRzG19UHqn+Gi48F3RsWqJ0rXmzx5dZ1Ck1upR0yRbM3zsi98TXwSv+WC2bDEkHU1lKmnAqKyOW5uHGFwnc1pcQ2oeS849V1HGlOAUT4VZd2YTLu7HcIe0l6QAIm/WqsOo6W20mqpqrzqqI7+g/wAlfju3KE06Qq1R1lzX8qkWVw/t328DGOjDGMiax4o4HnC0rGtYwMbgGgAdAVbum4bdYyRG4aHzuIIDRV4bWmvoHl4Kfbzw3MLZ4Hh8TxVrh+maxo6J0w4nQ7kZScU1uWLVcVU5XO5bdayiG5uYoZCA4Mke1ho4loPWPEhdHXdqyQROmY2QvEYYXAHW5pe1tOUtFaKuu2Xce43Ukdk+7iurWGFpDoms1sdcFzZO0ka6lJRk0qAO71y8wW9wC+KOWEvna4B32NlJB2zcagiUtpxrjkoLYGjbLG/XpeD2Z0yUPomgdQ8mBUX832rsu3F5D2WoM1iRpbqI1Bta5kCqg2FrvEcNybtsTi+WR0sOgP8AaWiNkbTGe1a2PXpycDnQ8qjR7fuV1Jb3EsMtlde0MfNIDblsUTYLiNjIgHyghpkodQqS6oAGDQoi9hvLS40GCeOUSBzmaHB2oRkNeRTPSXAFd1VW21vtNxglY580Yiuu3nkLdTpp5Ld4q1gaMRGcm0wVqhAVfv8A7mu/w/jCsFX7/wC5rv8AD+MISs0R9gmZB3et5ZDRrQ8n+N2Cqrm4dPK+eQ0r4gOAXK1unHabW39GOIOc7nLnOd5AVDmmdM/s460BxP6cebhmeCrKaiuLeS4m1mzK5J6JYylokJpXzv7OOoaOTP8Ap+BdG2TKNDjgMS0ZeBdbe3DAABV7sABiegcqv9v2cNpNdCrs2x5gfOVYw/FPGT+BpdvpL27XlgvGXNnHadsD9NxM2kbf7tlM+foV4i9WhyBERAEREB4iKgtt2v5W3ErnjTE66DY/ZZQykDpGM/3GvQfQBPiQUL9FnYN33mWFz4WC4rA2QPNtLbhkjnMGhvbPAl6rnEBpHo0r1gujd5u2xsBeySQzvidWKSCRrG2s1w3XFIag6o8wSCMkJoXyKtlv7k2lh2WhtzuBYwPcC5jCYnzvdpDgTgwgCuahXO77nZzNtjGy6lZcNa8xtLTJbuhmnOhmp1JB2RwrjhlXAKGgXihbZfi/bPKxzXxNl0wvZk5hYx7T9JTUIItrt1nZvc63YWlwDBVznBrASQxgeSGtxybQKFuW6OhnbBbPGuPGXI4nJp8CmblfM2+ylun/ACB1Gn5Tz6I8a/OHXUz53TueRNI4uc7KpdiVDaReFuU6tY08fDgb+13qGWjJx2T/AFvkHzKyDg4Ag1ByIxWFsbh8sYE3pn0SBmArSz3Ce0PVOqI+lGcvByFSmnliJQcc1SuPcadFHtbyC7ZqidiPSYcwpCFCBvnui8/CcuHdb3Hbf4n+Y9d9890Xn4Tlw7re47b/ABP8x6ak/h7y3REQgLxFTXc24jdL1lpocxtnA4tke9ga4vuuswNa7E6cegIC5RYsPv32k9zqfojZa6rwXEwfbh1vC58vYN6r2tLi91XY41BVjBHcyy7hd+lHHJOI5hczBzdLOqGwAdnTw86E0NA9jXsLHgOa4UcDkQuDHvt3iKYl0biBFKc68GP5+Q8eOOdPs09u65shYXTrkPtnOvm9s64ax1I9Bdqe/Q/USKcceTCz3a9isrRzpGiQydRkZycSOPMiTeRK4PFPxqebvug2yKN+gSvlcWtYXaeGquRKoLnvLuLwQHR27TkWirqfOfUeRVU8kk8hdcPc8uoGyEmo5G1z6PPnxcxjHkgYjS6uZzo7FdELcUscWs66dxp7e2lca5PRmosO9URijbdxPDgA10rSHAkdUvI6ueeFV23PvFBHCG2DxLNIK66YRj9oH5XID0nkOWkJDaNPWNAEjLSKAUIwLeIKn2Y1r8NCNiNPsm+drps7x32uUUp+X+y79rk5enO9c0OBa4VBwIOVFi9r2qXcpcOpbsP2sv8AVbyu+DM8h2bGhjQ0VIaAASSThyk4lY3VFS8veuBSSSeBnLmA20z4DiG4tJ4sd6PmUR9WAOzdDnzxnP4PIr/d7btIe3aOvDiedh9LxZqkkwpIPk5/N4r5vq7Ps32kvJPzR780b2p5POmDXFahgHWjOIHo87StBttybi2Gs1lj6j+emTvCFmm/Z1YP/FiznjPDwU8gVht9z7PctcT9nJRj+T9k+A/CVbob3tX0m/Jdon2/hZF2GaWNMU+KeKNCq/fbft9rnAFXRjtWjPGPrEDpAIVgvCAQQcQcwvfTo0+GJzNVTXEy3dGd7Z57Z+Ac0FgrXGI6D4SHBalYawptu+sjc8l0UvZmpzDyYSSBzaXLdcVe4lVNar5YEJtt83v/ALvM13N0PURFQsEREBie9Fv2W7OkFdM7Gvrw1N+zI8TQqnitf3qsTPYi6YKyWhLjzxu9PxUDvAseu+xLdbXGOH3Hi9Zb2XpcJ+Zd+YJo0nmNBz0wVns+4xbXb3Mwo+6fohgYeGkVc53N1h05c6rDm3idQJ6B+uiAAVUyjvbTyVF9X44CM3atwcfVNyn3emL7V5jpNNNPK+aZ5kkkNXvOZKm7Nu8m2z4mtrIR2zOThrbzgeNV2RoveOCs4RcdrWBjG5KM1NPzVrXj2n6S1zXtDmkFpFQRkQV9LOd09wMkT7CQ1dF14a+oT1h+64+VaNefOLjJxeh7lq4rkFNa/B6oIuVxPDbQumneI42CrnFfbHskY17CHMcA5rhiCDiCFU0PtERAeKv3/HZ7sD7v4wpznBrS5xo0CpJyACye+b0btxt7c6bdmLnctPlH4h4SqzmortyXE1sWZXJ0WCWLbySKpj5DDHA3AtADuOPn/pVjY2Ej3COJuqQ+JoOdSvvZtsddsbKwaYznIenhykrU21rDbR9nE2g4niTylVhF13Sxb+BtfvRS9q1hBZvWT4s4WO2xWgDj15jm/k5mqaiLQ5D1ERAEREAREQHigM2axY55aJg2QvLo/aJ+yJl1F/2XaaMS48FPRAcJbO2ltfZJGVgo0BtSCNBBYQ4HUCCAQa1riuA2rbmMq5jnaXGQvkkke7UY3Qkue9xceo8jE0HBQroNj3Oe5ZJK1lhbm4mHayvje+QPDG9jr00a1hNAMyKL72Pc5txN1HOWSCIs0uYG4tkbUg9nJM3MHJ3MhP2ZIZs1gyAwASui6paHzzPLDH6Jjc+QlhH7JC6RbZZQljmMJfHIZg973veZCx0Opz3uJd1HaceHQF77CyPG1c63I+SzFh/w3dUeCizdzu2/WnaQXTaGYlrXEEadValh5hliVFcUqPzOmGKNI2t6k4zXlVWpeWVOS1NRaWVrZtkZaxiNssjpXgE0L34uOOVeZd1hjve6RsEYuXaGdcuIBcA3IaiMa862Vm+V9rE+ZzXSuY0vcyhbqpjSnCqvKDjnTEo4tZlT3jhfcNZFJG427etrGWvLhlRZaTaXiQaCHxnMHA0+NfopAIocRxVfdbPbzVdF9k/m9E+Dh4FVqpMJ7WnwdTHi2njGuKoAwDCTUAcnEfpgukV6QQ2UUPPgfMfh5la3O33VvUvYS0fLbi39XhUOWGKUEPbieP6ZrP23H0SpyeTOr/swuYX4KS0lHCSOkM+lwkgfRzciDiFe2O7smpHcUZJwd8l3mKybraeE6onagOGNfOPL0L7ivcQ2UUJy4E/EfB4kVymE1sfwfeVl0u5OVmSux4LCS7Ua3fPdF3+E5cO63uO2/wAT/MeqiTcZXbbcW+rtI3ROAJzbhX9Kq37re47b/E/zHq5zNNJpqjqW6IvCQBU4AcVJU9RfIc0gEEEHIr2o86A9RfNQcjlmvpAeLJd5bgy7j2IPVt2AU/af1nHxaVrVje8EbmbvOTlIGPb0aQz4WlaWfX3MtDMriAQQRWua4yBgIbISQahpFakGnVNP0+Pq57W5noGZXzGySe5jiYwapSGBrj67g0E50xXQ+OVPtibKVKp4p/Dmj4ElXFwBNMAMgOc1XSOGad9Yw57hhpiaXYHlpmtTtm0w7e0MvY45ZJHVbOWh2l1A0R6nCvDA8enPzet23HbZQ6KKMWhADZHgnr4kjquFPCsvdq6RVe10KN40WNcnozzuzFdWzJop4nQxPIdFrGkl1KOwPWyAV8sDLuO53EkVxLOe1jA0YBuk5mmmg/TFaLaO8D7ueO0uIgyZwNJGuq1xaNXo0FMAq3LcvVhjnTQrKLzLs4hZ27tvZrh0PyPSj+acvFktGoG62xmt+0aKyQ1cOUt+UPj8C87run96y6Lzw80fqiISo+0zzwWUcMXQ485jPpDwU8i+2UxjzbSreQtK9kIbST1fKDmF8RgMd2ZNGsIcwjE9kcwPm+ZeCvMjqzjzh/6X9xo9tuTcW4DzWSPqP5TTJ3hCmKNZ2tvbs1Q9bWATITUuHDmp0KSvprSmrcVco5JJNrJnI6VwMb3otnxbn2sYoLloq4nI07M0/hatVY3HtVnDcYVkYC4DIOp1h4CqjvdbdpYx3AJDrd2JyoHj+0Gr67p3LJNvdA12rsH1by6ZOuPKXLoeNuv5f9PuKZNd6+O5d7rLwL5ERZlgiIgOUzoWwvdOQIQ09oXejp415l+cyCMSPbCS6JrnCJzsCWV6pPgVz3p3GZ91JZV029vpc5o+U4tD+t0VwVFp1DU4mp4AkAeJdnTwcY7m/VoeT1t5TlsS/bbVeeqPr5VRkBQ9JNT8ATpXw3qHMljyS2uNOTHoX2toemv5sfHIx6jC5s/+NK33xwl/yqe0K7Wlnc3snZWsZkcKajk1teLnZBcMOK80MpSlRyHH4VLrTB0ZlHbXzJtcsPia7admtNrkbcXVy03RGkNDtDG6vkjGrvD4lfL8yc1oadLQDTAr9MjcHMa4fKAPjXFfg4tNy3OVdKZHq9HdhOMowhsUaa1rUyPe+G9bcRzSyGSzdhG3IRv5DTlHHwcFVwb5uVpai0gl0QgkhwFXNr8mprhVTe9O4uu702rT/t7U0oDgZPlO8GXj5VRHVTS7jkVgzmvzpem4SktHj40JZ3C/cauupieUyO86k2feDdbV+E5nZxjl64P7x6w8BVYDUU4jMITjpGfLmBzlRWhnCd3dhOVebwpz5GuuN0dvdiIrIuZctBfPbZ9Uca4ascgPCF8y7M2x2S6mmFbl0Z59FT5TynxYZ1OxbZuk1zFeWbezbG7UZ5MGng4UzdUVGHRULWb97mu+Xs/jCbVXc8z2bHVXJ2VbptjuxdKOfM+O7PuO16H/AF3K0VX3Z9x2vQ/67laKxLzfaeoiIQEREAREQBERAeIipdx7zWlnI+3habm4ZUPa0hrGkcHOPxA86mMZSdEqlJ3IQVZtRRdVXOaVsETpXBxa3MRtdI7wMYC4+ALIHvfubntLI4GsdiGlrnHlz1j4FKh74F8UjJ4hFLQtjmaS5mulAXNoXAV5NXQtHYuJVpXsMo9XZbpup2qiLu13exu3hkL3a3doA2SN8RrC5jJBSRrcnSAf0FNz2uLcWMbJI+MxklpaRSpFOs05qsn2c3NtZi0ZBcwxWk1vrmcfTm7L7YUY+p6jq5HHNXDpXWzI2vZJK0No6Vo1GowqWg6jXmBWSbWOVDpWLW3GuRlWd3L598bWUObC4k+0AdUxs9H5WBJ4Vqu7tq3zbHGSzkMjAa0aa16W5+Ry0YvrMsL+2YGg6XEmmkng7k8K6G5t9WjtWB+nXp1Cun1ujBRc/UabeMVRNM2hfuW8NqcXnGUap+JnrbvTJEdG4QkUwL2YU6QcPHToV3abnZXgHYStLjkw4O8RX1PZ2V60OljbKCOq8Z0OIo5uKpbruo3F9lKWO9V2HlA+Fqp+pHhNeDL16W5mpdPJ8PND7zRqJcbbZz1LmaHeszA+ZZ4XneDaerO0yxD1+sOajq/1vArGz7z2M5DLgG3k5DUj4K+SnOpVyOT8r4PArLpbqW6FLseNt18UfFxslxHUwkSjkyd5lVXFmCSyaMsfxBFD4Qc1r4pY5mh8Tw9hyc01HkXskMUzdMrA9vIRVXaTVHiZRnKLqm4tdzMFJbTRNdpOphBBxOVMccx8CvO7O4gRs20s0hmpzHEgYOJfTnxPBdt32q3jsLi4hJbpjcdOYNRTBfXdq2gfscWuNru1LjJUV1Fr3BtegLNQ2vyui4PFG8+ojct/qwUpZKawfay8Vbv0Zk2qZnZulqYy6NrTIXNEjS7qNBJw5l37G5gxt39pGP8Awyk4fNkxPjr4F9RXccjxE8GKb7p+DsOTg790lXrxwOfbrHzJY4ZmfuNuju5ZG2NvLa2EslqDoifbETMkkc+Zkbmtc0tbpq4tocORTdsO8Ce7MtuztTMxkskjnRse1kTG9tCGsfqDqV01FD1aq8UHddxbt1t22nXI4hsbK0qePgAxUpVdFqRWuBWd2be4gJbLEWvNvELmR0Jhd7QC7W3UadrnXXjy1IOGhVXYb/Y3hEbndhOaDs3kUJPquyPw8ytFLTWDwDzCyfea4tri6jjhNZIQ5kzxlmOpXlBz5Ms8tPPG6aF8TXuiLwWh7MHDnCxF3ZzWM5t5hQt9EjJzeBbzK9lLdVvLJEwpUiACIk06h+VxHMeb4FZd3YTLusLiPR1SOB4AN0t8rgvLPZr3cIXSw6WRjAOeSNZ4htAcuXwZ1pZ7HY3G3yXNzdQPZ2UYaxraOLgTqdp0n9kLWc40kk8cqdpeTVHjifLt8k9qvLa9c1kA7SOLSzUdTHEAUJx1BUMsssrezne6RmNNTiaF2fhPl6c/mTRczyzuBJfI51HHVm6o6cCvPR6rsWnAE458D+nlzpOy8Jwe2cUqLR8UzWzKEaxmqxnnxT4o9a4ghrsz6J5f1r7YJu3h9nr23aNEek0Op3VGPSeK5kfJOIOR414Z8ef489Xtfd6yhihnlcbicFsgkD3aARQt0gEVApx/UivxcXVUksHF5p8yL0Pbp+KMvTJZNFtbicQMFyWunoO0LBRteaq6oixOYjQWNrbvL42DVU0ccdIPBvIOhUO52ptJzoHVYS+MDjGfSZ4PiC0yh7laOuYQYxWaM1ZwqD6QquTq+mU7NIRSlDzRSVK8V3mlu44yTeOj5rVHHZ7oSRG3JqY8YzyxnzeZWay21yG1vmtm6oaSNOQa1x00PLodgeFMc1qQnRXHKzSTrK29r40WVRdhtnhininxTyIm523tdhPbganPYdAPrjrM+kAs13UuSy/dEeqyZpY0VqSWfaM8TCVsFhLjTte/Oc59Gwy9oGig6hNSP4H0XfbxTjxX2+NDGWTfCj8H9E5G8ReL1ZljxEXC7immt5IoJDDI5pDZB8klCH4mF36US7neOBrqfoHS1rY/iUFxla01aHVwBaaYnAYHn51cR91txeJnOaI5IKCJpIIlP7LuSmVfPSsdHIZxbhju3Y6pjAJfVvDT0ru3R2OMZLBKHjgmeTG3N3lOdt7XJ3HGSzUfM496RyBDiGgEBtKg4UoMAvvJfLATV5+VjTkGS+1sjlk6ur7+08RCaCtCeYJWjWvILWvrpJBANM6E54oRRnj/AEHHmK/S426I2s9UAeILAbXbG63G2gzBkDn8mlnXd4w2i/QVydU8Yrgm/E9L/HRe2ctG0vD/AFMNN3Y3xz3yOjZI97i5xa8YlxqfSouLu7O9kUNr4pI/7a027d4rfbrhluG9tJUGYNPoM/tcyibr3ibJG2HbX6jIKulFRQHgOI5/FmuSUlFVZva6G1euu3CUtyxljlzeBkp7e5tp3Qzt7OZmDmmhoMDV2k8a8Frtk7tWTIIbu5BuJZWNk0PHUaXAH0flHp8QUjbrGG/gjutxtmvnBq2Z3pSDlc3k5AfBgrtIqvm45cjSPSxtSlDyySefFr6AAAUGSr9/9zXf4fxhWCr9/wDc13+H8YVjZZo592fcdr0P+u5Wiq+7PuO16H/XcrRA832nqIiEBERAEREB5mmCr2bsz2mW3uIJLYQR9rJNK6Lsw0u0tqWSOpqoSKjgV2pa38TZY5NcdTpkieW4g6XCrCMiKEFCUscfFYlT3m3aS2ayxtnFkszdT5ASHNZXJh5Ty8PDVZFw00c0Yt4DiFpO9bJI4LaF0xma97ntEgbhobTAsDT8risyS5gqSHDkrl4XU+NdnTtKHparrStTy+stuV5pXISol5W9tK/1UrXkeVAI5ASR0Eal63ADVk3PnccV8NYJBrcSwH0a0Ap0uzRjnEkZ6TSopXyrZSTyafYzmnanFLdGUa/mTXhUu9g3d9hctimd/tp3BpYT/duJoHjx9bx8FtyvzCjgCAzPPUcT8K/RdsmfPt1rNIaySRMc88ri0V8q5epgk1Ja5nb0NxtStt124rs4HLdNoh3JrRI4xvjroe3n5ePiKxl7ZTWb3RXDHgF50veMHMbxByPVHA4LV79cU7GBspidUzFplNs2djAWuibOxzXNeNQeOWmOFaQ491sJTDY3TTfvMMdxA1zAbhxmL3xs0ZAtjaNbnEDlzWEGoy3Uq2qPsPUV2exQbbgnVLh2EXad8dtkAtLu2c0NcXOcKgguOo1BrlXjRaC03awvAOxmbqdk12B8Fc/AvJpdtuJRaXYYLjsTO6GSmuOMEBzi5tQ2hNPS6FX3Xda0lrJaSGJxxAzaeTEY+OqzbuJt4Tq68GaV6a56lOxLivNF9qeJfUrnkq272HbboGsfZO5WYfRyVPo7x7T6JM8I4em2g8o8TVKte9kBoy8idC7IvGLa/pyEqN8XhNbf6lh4krp70fPYmri423j3xzI0mwbrYvMthOXgcASHUGOIJx/i8C+oe8t9bO7PcYC6mbgNLh0inxDpWht721um1t5WycSAcR0jML2e2guWaJ42yN5Dw6ORNlMYSp8UP+xu8vUW1N8abZrvKm7lL9inZ8htnG4cvWa6vwLt3X9x23+J/mPUHcdxigsZdplGib2ZjI+NXacWqb3Xp+SW44tLwRxH2jldNN01WZjKElFNxajJ1Teq7SXuG4xWAZra6R8pIYxpY30RUkulcxoHDE8QuTNx269lfZS0bM1zW9hNQPcXRMuBRta4B3kPIvrcdt9sfBMx0bZrcv0GWPtmFsjdDgWamfCotrsD7ZzI23Idaskhl0GP7Uut4Y4G/aa6UPZgnq8ykoqZ1o0TuyuoP7h/bRj/AMUp6w+bJif4q9IWS3jd2396RQxxwVjY11M69c1aSM6DOmC0+935srFxYaTy/ZxcoJzd+6PKsRKyGgDsDwp6WHwrWzB+pdiTyNbbTxmv9yw+H27Tx4jEp1mmoCjsscVZWO9blYUYHe0QDDs35gD1TmP0wVZA3Sw6SHV9Njsxzf0rxjoi8sJLGjAMOAqM/NyLV7XhJUrx+jLyt1Ta865ZrtRuNv36wvw1rXdlM7ARSYEnkacj8PMpV5YW18xrLlmoMNWkEgjlFRwPFY7brH267jtqfZnrS04Rt9Lx5eFbkANAaMAMAOZYXIqEsG+PYYSVHgyut92s3SSwMYYoLYPBmJjbE0Qu7NwoH6mgEGhLQMDTnmW9zb3UZkt5GysBLSWmtHDMHnVTJ3fLO2fHctgZ/uHxvEdHtNy8Sv7SQPGpophTSaUxqKqFZbzZbU64iDpL03E/adrG2jK9myMtDppnPd/d11E4qqTeSqRSuWZy3zbJYL6aeCB5t5AJHOjaXNa6lHejllVUzpIy0iuJBoDhw51sbHvHt17I2MF8D3kCMSgND65Uc0uFeYmql2222dpNJPBGGyS5nkHqt5BXHD4gtVdcVSSyWBZSawaK207uWp24RznVcStDjL6hp6LRycvLnyUhWV9dbJdexXoJtyeq7OlcnNPEH9Mc9Uoe4bfBfwGKUUPyH0qWk/piueacnvXq+fJmlq8knC4t1uWfGL/NEkseyRgewhzXCrXDIhfaytle3WyXRsr0F1uT1TnSvFp4j9M89PHIyRgexwcxwqHDIhIz3cms1wK3rLtvPdCWMZLJo6IiKxkZzf7YwPN4xhcw9Z2kcTRrgeZwp4VbbVci5sIZtWsltCecYY8/9KkTQsnifDIKskBa4cxWe2OV+3bjNtM56riXRHhXm6R8QXPG1G3dc1X9XPgmdEUrlmS/HZxXODzXcaVZPvbb6LuC5a0ETDQ/gKtNMSOXWPEtYqbvRbCfanvBLTA4PqOQ9Q+AB1fAuqDpJUz+uhzYa+nKXY8JfAl7LcG52y3kdi4N0OPK6PqE+GinLOd0LhroZ7dtaNLZW1rXrijh1uQt8q0aTSUnTLNdjyIjXalLCSwl2rBnqIiqWOcsjYo3SPwawFzjzAVKx20iS63psmoh2rU8jDKsjsuBqAtFv0/Y7bIAaOlIjHhxd9EFVfdKDUZro8RRv751nxABZTxuQjwxZ2WPJ0965rKltd+pE7y7Z7Lde2RD7G5cdQ9WXM/xZ9NVSZr9Fu7WK8tpLaYVZIKGmYOYcOcHFfn91by2lxJbTCkkRoaZHiCOkYr0unubltecfij53rbGye+K8s/g/wCJyUqyv7iykLoiHMf/AHsL+tHIOccvP8Si9Kn7RtMu5XFBVlvGR20vJx0t/aPkz5jrNx2vdkc1pTc0rdd2lDT7LFts8Y3K1tPZZHgxuAFBgRq0hvVIqMwFx7wb83b2ez2xBvHjpETT8o1zPIPCeQ3McbIo2xRtDWMAa1oyAGQWM7zwWYvtdpUzu1G4YMW6uUc/redebOSxbdFpV17Ee07V529lmO6dKy2qna+BSOc9zi5xLnuJLnE1JJzcSu1lcMtbhkz4xNG01kiOAf8Ap/SuApSoNa/p4lY7Ns826T6MWW7D9rLyfst5z5M+ZUpV4o863OcZqPTt7q4zWDl/7f8AV8FubK9gvrdtxbu1Ru4ZFp9Vw5VIXK3t4bWFkEDQyKMUa0fpmuqueqq0Vc9Qq/f/AHNd/h/GFYKv3/3Nd/h/GEJWaOfdn3Ha9D/ruVoqvuz7jteh/wBdytEJeb7T1ERCAiIgCIiArZdqMkdyO1pLcTx3LZC2oa6AxuiaW6sWjshXEVxyKl2sU0UWmeRsspc5znMYI29Y1oG1dkOUldkQGH70Nmbuj2TPfJE4CS3YXEtDXCjqDIdZp8ipi0cGhpOQGfhdwW+3vaxuVtpYQ24i60L3ZVObTTGjv1rDTwSwTG3nY6OUf3gcKGnxg8KLtsTUoJZOOn1PJ6u1KFxyxcZ4p/Q4B0jRpaQW8KjHIu5eZBAwg0wNceQnl8K+xiWu9Z5P0SAgJa2tfQ6rugZLVxTzSfaYq5OPolKDee10O+3W0D7yKKZwjjedJLtTmkkaWj7MsIqTxWgn3Pddsk9nZABaQhsUQIJBDQBXU7Scekr67v7C9r23963TSjoInZ19dw4cw8eK03SuHqKSdISkkudVXvPX6CbhHdetW5OWXlUXTtiZxneq0kbovbctbhXItr0PDR5V2dNtVyRNaXLYLr2gXeuUEgv7PsCDUtwMfVwOCsptq2+evaQMqcy0aT420VbP3TsnEmCR0Ljjy/V0nxlc/wCouE14M769JLS5Zf8AcvvEO2S2V4y+7V99E6G4ddO0sLnSPELuoGDUQ7sqNb1qCgBpRS9k2xlhZxks7O5lbruGNJDBJITI8NZXSNJdQUGSp3d395tXF1pNq+a7SafQ+Fefm3eCxwuYy9owq9uHj6v1k9ynqi4/FfAn/rbv2rtu5yrtfgzWKJdbZY3dTNE0uPyx1XeMKoh73Q4C5hdHykHCv79B5VZQb5tk4FJw0nGj+r5Th5VKnCWFU+TMpWL9p1cJx5r70VVx3VdGddhOWEYhrurToIFPo+FcfzDvBtfVumdtEOLhXP8AbBP1vAtSx7XtDmEOaciDUIQHAgioOBBUe2s4tx7MvAuuqm8LsY3l/OvN/cjJbxNZuZEJ4z7VJbRvEpdUOcR6Lw/Dh0qLY2l6Y2z2UwZOa6oGv64ofVdSo+aVL3u4YDFHNCDK62jPa0cC1xrmG4U6R4VXW1rbzQtLLlsU1SHNyZxpQjU3LlAWU/W8m+T2yOyxX2Y4zinxW+D7VoW0HeTcbV/ZX8PaUzIBa/win9Xwq4tN9267A0Shjzhofga9OXlWbdLutvGBOwXVtwLqSMx9V1XDxOC4F213Dhqa+0mOAIq5vgrR/iLlKuSWFa8p4PxKy6a1NV27f5rD3Lvg8TZ3dja3sei5jEgHonIt+a4YhZy+7rXMBdLYO7ZpxLHUD/iDvBRcLeXd7MarKcXMIzYDrAHO2mpv8I6VZWneuI0ZfRGJxwL2+jXo/WVtC/TjHk8vE530t2NXbaupflz74szMjaOLJ2mKVuGNWlp5OBHhXjYo5ImkihLQajPJbeSLat4jodExAwcDSRoP0gqv/wCVcy5jDJQ+zr1w7qvDR8nq4GuVcF0xuxkseHamYqbTxrFruZ9d3duurG0N00NlNxQiM9VwjHo6XZY508qnw79t08z7Z7uye06SJKBruXHLPD4FZgACgyGFFT3/AHcs7kF0P2EmdBiyvRw8C5puWcceTJhK3OT96sa5Shp2rUqO8l09k/5fbPLrdoa58TjUdo7rBocRqoG40rTGipHltWGpEgdjUDXiDgAp99tN9Yv1SsLmVqHjEHDT6XRyqE/ruA04txaMi08p5uha2rsabfRL8ssm+TOl2fLVP3Y/nt5/7o/btPI2ARUDesBR7DkTTEHgtZsO8sksJTezAC00kzyGgMT/AEC9x41BHiriss3VGKHrD1uNecebxKw2iGSS1vI4R2szhbmKJrmgydlIZH6dbmjAcpUzuwknFpxnHSSo+4yu2JKKlVTh+aOK7zWx7lt8sfaxXUT4y8RamvaR2jqaWZ+ka5Zru2SN7nsa4F0ZAeAalpIDgDyYGqobvbLjdLl809o6GCU20ckEjo9ZbC6Vz5Hdk9wFO0Gmjq+Rd9ts95gluTPJHjM37Rze0dcQsjYwOGmSPs3mmNQRXIUWZzUXEkXDNs3mGSCOaOZ0fyo3NeY3HloeNFT2d5dbHdex3gLrdx6pzz4tP6eNWezxXHbSz3Vm+zkLGRRRVi7GKGMnRHH2MjzxxJA5AKBTNw2+C/gMMox+S/i0qko1pJYSXx5M2tXVGtua3W5ZrWL4xJEckcrGyRuDmOFWuGRC+1lbS8u9iujaXYLrdxwOfhaf08a08ckcsbZI3B7HCrXDIqYy3cms1wK3rLtutd0JYxksmj7KoO81m8Nj3KAETW5GojPTXDy/pgr9fEkbZY3RvFWPBa4cxSUdyp9qkWbjt3FNKtM1xTzRw2+8Ze2kdyynXHWA4O4rrPCyeCSB3oytcw9DhRUGzPftm5zbTMfs3kuhJ5f1j4gtIkJVVdVg+1E37ahNpYwkt0XxjLIxXd6aS13dkUtG63PheOQnrj6Qounea8un7i+0dKYreNo0MGAdqaHFzuXk8GHFR98jFhvcszGkuwuIuPWrqrzdbUr+Nm2d4oe2lhIfESytaOANHDFufhyOXKupNJxuNVVKPlw+Bx3U5OUFKjlSceekv+SZkXtPXBlcQQKitKc/BaDupe3TrmazkkMkLWa26qksI0toCeWuXhClTd3dgtm65yYmOIaC+QtFRwGPMpu2N2iEGDbnxvdTU4NeHuoMMcchVTduxlCii+2hnaszhOspL+mpV97Z69lbNJBoXHpedDT4MVZ7Db9htseFDITIfDg36ICzu7Pde7yY2evoZ+7SIeNxJWxjjbHG2Ngo1gDWjmAoFwwxuTlwwPXv+TprNvWVbj+5n2qHvPtZuYBewtrPAKPAzfFmf4c/Gr5FvGTjJSWhwXLauQcJZP7VMTtWwXV/plkrBanEvPpuH7DfjPlWwtraG1hZBA3RGwUaKk8+ZXWip973ltk029udV0/DD5Ffj/pS7ecsZOiWhHS9GotQtrdOWcn9sEfO+b0LUG1tjquHYEj5FfjULZNlM7hd3YrGTUA/LP8AZXmy7M+6f7Xd1MZNaH5Z/srTgBoAGAGQWEYub3Sy0R6Fy5GzF2bTq3+5Pi+CKPdu7EN7M2e2eLd7iO2AFWuHFwHrK3s7OCyt2W1u3TGweEniSeUqktd03CW6dFNqZHHLeezmjf8AeOgmlY2EH5IYwD9p1K5NNfH3l9BaWd429dcOvo3l8ZbHoB7CScPh0tBAY5oGJOGdXYrU4Y2oqTkklKWb4mkXiqbq+u4odpfEHSvuJWtmjbpaZAbeaQir6AdZoPgVbd7xubI754c63fELzRG7Q4s7G2iljxbqBo5xPwoXoahV2/8Aua7+YfhCh3V9cbTNIx0771ptXzMZIGl7ZmvjiijHYsbXtXSUFRWowXB95Lcd37+C5e6S5tasfJJGYXSMdR8b+zc1pFQaZZg0QJZMsO7PuO16H/XcrRVfdn3Ha9D/AK7laIHm+09REQgIiIAiIgCIiA8Ua8sLS+j7O5ibIBlXMfNcMR4FXnfw2W6gfCWyW8zI4quwmjc+OJz2mmbHPxHRyr4t9/fM6bC2AhM47ETkz0gL2/3fZ8dFc8kT4YMOFU01VM+ZO6O2OcCx80TW5Ma4Ecny2uPlUyy2HbLN4kihDphj2jyXuqOIrgPAFH2/vAy6fR/YOhEDriSa3mMzYdOnqS9RukkOJGPA4KZtW4Ov4HPliNvPG7TLATqLNTWyMqaDNj2nyKznJqjk33masW4uqhBPsXwJ6LxFU0PUREAXi9RAQ5tr2+fGSBlTm4DSfG2hVZP3TsXkuge6Fx8PwaT5VfIVVwi80maQv3Yeico9+HgZR3d7eLVxdaT6uSjtLqfR+svn807w2OFxGXsGFXtqPH1frLWrwiooVX26emUo99V4G3/bcv3bdu73Ufiij3AQXO0S3UjAbsWschkpkSC4aeTGqr9t2CPcdshu+0LJ366kjDquc0ULdJGStdweyTZ7qXKV9qxz2j0QCHFtPKvruv7jtv8AE/zHqzjGWaTMoXrltVhJxx4lLJsu9WJMlu5zgPlRkuw5KDS/4VEkuXkll9ateflFo0PHiDa+FpW7XKa3guG6Z42yAZagCqO1+WTXJ4o3j1rr+pBSf5o+WXijDMZZvdW1uHQPGIZJkOgtr9ULrI+9a0uuYm3UYwMraOOPK9p+F3gWguu7FhP/AHdYjwHpt8TsfKquXu5uds7XaSF9Mix1HeJ/xOWbtyWn9n3M6Y9TZnTzUf8A9qxX++JWM9lLgbaV9tIMQx1aDooK+JvhVlb75u1mAJwLmEUGsdbn9Jp+MnmUCc3LPs722a88paWP6cdNT01XNpgDqwTPtn8Gy1I/iGJ8AVU2snR+HwZvKEbi8yVxc/P/AMo+b4Gqs+8m33J0vcYJOLX5V6eHhorVr2vaHtIc04gg1B8KwL2SEVmhEjW0+0iIq0fu5Hxle2t3cW7tVnclrhQmN5p4+b5y0V5r1KvwfgzludBF1duW3k/NH+5fU3paHAhwqDgQclUX/dyyuquh+wkzAA6lejh4FBte9UsdG38OH3jMPDyfAru13SxvABDKNRyY7qu8Rz8C03QmqZ8nmcrt9RYe5Jx/mjin3ox99tN9ZGsrC6MZPGLfHl46LvDBtl1GwWkzrO+ja0ObMerI4fKJwpX+hbMgOBBFQcCFUX/duyuquhHYSZig6tejh4FWUJUonvSyjLTsZtb6uLfnXtyec7awf9cNSFb77fbdILbdonEDAScacodk7w+Mq/t7q3umdpA8PbxpmOYjMLKzxbrtrOxuoxdWfqv6zf3XYaT4lGheGSdttkxikbnbSGjhzNdkegjoCqpuODq+T9X8S8+mhcW6G2L/ADQxtvtWcX8DdIqDb+8rHu7C+b2MowLqUH7zeHgV6x7HtD2ODmuFQ4YgjmW0ZKWTqcNy1O26TjTg9H2MjX9hBfwGGYfMfxaVn7W7u9iuja3QL7Z5wOY6W8/w8cVq1Ev7GC/gMMw+a7i0qso180cJL48mXs3lFO3cW63LNaxf5oneKWOaNssbg5jhVrhkV0WUtbq72G7NtcgvtnnA8vO3n+HpWniljmjbLE4Pjdi1wyUxlXk1miL1l22mnuhLGMlk0U3eWze6KPcLevb2pBJGZbX4j5+Cs9uvGX1nHcsp1x1gODuIXd7GSMcx41NcNLgciDgQs/tD3bXus21yn7KU64HHl/T4goflmnpPB9uheP6thx/HY80ecH6l3Znx3vtjS1um0FHGN5OOBxHiGpQe7U9/GJobJjJJHsjeRK4gN0lwcQOOY4rR7/bC52m4YRUtb2g/c6x8YBCzfdWaK2u3yS0jZ2TgXgdVzi9p0ilcsV0wl+nKL7Uuw45xbcJKuDcW+UlVLxTO/eEbybaJ96YhH2nVZES06tLsy4O4V4rj3ZkfFeXEjGGTRbvLIwQ53pR862Q0vaDmMwom5zx2tjNLUMdoIaeNTgKeFVd39NwpTmhGxuvRknjVKnHQzXd6MXO7do7HshqNeJaM/wCJ/kWyVN3Yt+y2tkpHWnc6Q81TSiuVhaVIrnj4nb1k916SWVv9Nf7cKheL1Ve87qywt6ROBuZB9k0DV4fN5qqzaSbehhCEpyUYqrkfG9b02xYYIOtdOwAz0V+Pk8ZwzrNm2eS8k9svKmMknGtXmuI6K5nivNn2eW+lN3eE6K1IJ6zietp5acSePwalrWtaGtFGgUAGAACzSc3ulglkvqzquTjYi7Vp1m/Xc+iPWtDQGtFAMABgAF9Ii1OM4+zWxDWmJmljzK0aRhISXF45HFziarnHt1hE+SSO1hZJMHCVzY2gvDsXBxpjXipKICLb7Zttsa21pBAQ4OBjjYzrAOaHdUDHS4jwlfb7O0fr7SCN3aatdWNOrW0Mfqwx1NAB5sF3RARYdt263aW29pDE0ua8tZGxoLmGrXdUZjgo2/Rxjar2UNaJHRBrngDUWtNWtJzw1GnSrNV+/wDua7/D+MISs0c+7PuO16H/AF3K0VX3Z9x2vQ/67laIHm+09REQgIiIAiIgCIiArbjY7K5bSQvqLgXbXggObIC0low9E0oQfhXkezmNskTb249mlMpdbkQ6Pty9zqO7HXm8kdZWaICsn2S0nDQXyMAiFvKGFtJomlrgyWrTUYEYUwc7lXa12yzs55J7SMQCVrWPija1kZLC4h+lo9LrUryU5FMRBVhF6iAIiIAiIgCIiAIiIDMbtve1mC9tY3uEzo+wDNFGgsLhn4VYd1vcVt/if5j1l4mMfud/raHUlfSor8tysI5ZImBkb3MYMmtJA8QQu1hQ1yLJ+03P3r/4intNz96/+IoVpzNYiyftNz96/wDiKe03P3r/AOIoKczSSXFhI0sllie05tc5pHiKrbna9jnBpIyInPQ9tP4XVCqF6jinmqloylHGMnHsYn2JsJ1Wl5E6mQa9sbq8wJLVXzsnYSy4YyalcXYGvLrbmfCrBeU8KydmOjcfivA6odbdXqpcpq8JeKKvU1uT3xZYSjWzwvC80EdYNIBx1xHUOkt/UtizZtvubSFzo9DzG2r2dU1oMaZeRV1z3TIJdayivI6rD/EzPwhZuzJZUkdVvr7UvVWD5qq+H1qVtnvu42uDJBPGM2OxI8BNR4x0K7s+9NnNRlw0wv5cXDxel5FQ3e07hb4zxF4GOtwr/wD2R5KE5pAo4GnI4do3Dnbj41CnOP3MvLp+mvKqpV6239NfA/Q45oLmMuie2VhwNCCOgqrv+7lnc1fCOwk4afR8XDwLIw3E8DtcEjmkfKaS4eNvWHwK5s+9N3HhcNE7BgXNz/iaPhar+7CWE1T5HNLor9p7rM68sn2cyJfbduFmA26jMsTfRkGJHzX8OatF82O63di6sLy+P5Ubhy8rfNj0rUWu+bbeNp2gYXYaZKAH970fKuN93bsroa4fsJOBb6Pi4eBPb/FCVe/6krql+31Nvb3Yf2/cdNv36zvQA53Yy+q44E8zlarB3u031i7VKwlgylZx5K/JPhopm295Li2pHc/bQtw1HBzfHiOh3jUxu0dJqj4lLvRKS39PL3I8K18Gaa+sIL6AwzDP0XcWnlCz1tc3ew3fs1yC+2ecDy87ef4citHaXtteR64HhwHpNyc3pC+b6xgvoHQzioPou4tPKFeUa+aLo1k9HyZz2ruytq7Fu3LNaxf5lzO0M0c0bZYnB8bhVpCoe9TQ0W1xE1wuWOJY8YCjfkk8vIq2O9vdouJLVkgewOpUirSeThj+ma7f7ndSCdUrjiP2fiAUV3xccpL5mitvp7kLld1t5NaprJokx7uy/wBvkiuXAT1D4yAQHNr5Kc6r4uq+SPLrawOZ3/6BXSy2m7i3E2T2lrXAv7SlW0zwyrifLzL43OKXb78RGjw5mDstXyhhzUcinSKcs4uj+RaVpO5OFqjjct+5HFUosfHMvrPdraO2jZMSHsGk0FcBl5FUd4t0F40WkNDDVtSQQ4uNa/RKkmztGCIyXejtmCRv2ZODsq0OCgna/at3bbRPDoQNZnYARlx0njiM0uusaReLaXiV6SKjc9yaaVuMpptYVj8y42zdbKKxijOphYNNDV2XPzqX+c2PrO/hKit7vBrQBPgBQdT/APSgbvZ/l0LXh7nl50h2mjQfGceRXqoxq9EYbfcuUj+NuneTNy7xQxQltpV07sASMG15jmeQeEqm2uOF937TfnWwEktNTUnHw4+ly+RRoIHSO7STAefh08qmgACgwHBZxTm1KWCWS+rOmcoWIO1bxnL1y+iNF+dWPrO/hK9/ObH1nfwlZ1FtQ5KGi/ObH1nfwlPzmx9Z38JWdRKChovzmx9Z38JT86sfWd/CVnUSgoaWHdLSeVsUbiXuyFCFLWUtZ/Zrhk+nVor1a0zBHxqy/wDoD9x9P/8AKgihcqu3/wBzXf4Z+EKP/wDQH7j6f/5Ue/3X22zltey7PtW6derVTwUQJYomd2fcdr0P+u5WqwTLO7jaGR3sjGDJrS5oFeYOX17Nf/z838Tv7adxLjnibtFhPZ7/APn5vG7+2ns1/wDz83jd/bTuG3mbtFhPZ7/+fm8bv7a4Xft9tEJfbZn1cG01OGYJr6XMncNvM/Q0REKhERAEREAREQBERAEREAREQBERAEREBgoPed/+K/67lMUOD3nf/iv+u5TERozTDbLGg+xb5fOn5ZY/ct8vnUoZBEMyL+WWP3LfL50/LLH7lvl86lIgKb/58/f/AEP/ANJ/8+fv/of/AKVyiE1Zk7qD2ed8NdWg0rSlahTbTZzdW7J+20a69XTXIlvLzKPuf/Pm6R8AVntt9aQ2Ucckga9uqoxw6xKEnRlhesYGMvCGtADRoGAHhXvsW4fzp/gHnXX80sPvh5fMn5pYffDy+ZCpxdabmBWO71EZBzQB8arbl0YkLNys2Oece0Z1HHn1DNXH5nYffDxHzKFulzZXNqQyQOlYQWDGuePkSnHEtFyTqqp8sPkVL9o2y561vcdnJwbOKH/2NyUO57v38PXDC9vyXs+0w6W0er2PZe2to5YpKOe0EtcMKnnC4m03SyNYw6nLGdQ8I84WbswelOw6bfW3oUpLclpL6GYdHOxxJbU8SPSw5aUPjBUi03m+szSOVwAzY7L+HLyBXrr9s3Vvrdk9MC4jS8eELk/btnuv7uV1u4/IlGtngPnKzdiUcYy+h1x6+1Nbb1rDxR1tO9kMoDLuOmrDUzI14aTn4CvufaNp3MGSwlbHMAeq3Dxt9JvgVVcd2LprTJEO0YR6ULtVf3TiegKtMF/avo0nU35DqscD0HLwKHOawuR3LiTGxYk9/S3/AGZcG8O8mzWe6bPKHtBaAeq5po09BGH6eirG372yuj7OSMGYAhxrpOWB0/p4FBtu817A3srtvaRHAtlGoEcetn8KivFreylzQ2NryXChxb+yDh4lEZUa9uWf4WXuWtyb6u2sFhet4p9yzLOKxduk1KkF41PeRXDldyqXZ12CJz75xLpa9lG11QSOXn5/BmvnaLTddseZZGme1e0HRG4dpy10mmrTxpTwr63F+zbnIZHXRidEAxwLD1hWvonGo1fqWr/NTbPngcaTq7bl7tjPdbW5rguRI3K+mn2lm42f2b431Gv0m4lmHDGvHlVRu+4wblaw3DAW3EABlFMC3CpB4cRjyqfYWDprH2W5nLrWR2q0lZwcKijq8pOXxrs3btr2/tbS5/up26mPcesQCNbOrljQ/wBChqUlwUlR146MtCVq1LJylbm5R26wfqi6/bMh2VjcX9s2Vj2uMJ7PS4lpAbi0DA8qWG33L7/XIxwYZKa82hsVajUDh1qtU2w3TbrSyEYaW9kCJHBo6xj6pceminWM8DNvY9zwdIrKRj9o86nYZ4uOSK1FuLedKspLqLkVciktspbIqmPOlCXLKyGMySGjR0k1JoAAMSScgFH9mF0C+8YCHAhkJxEYPGo+UeXhkOU/cUT5Hi4nFHCvYxZiMHCppm4jPkyHEleXkdpFrfi44MZxcVrn9xyV24LPVrQz9+xrLuVjAGtaaNAwAAAwXSw2+S8fU1bC30n/ABDnX3a2k25XDppOrGTV7hh+61X8cTImCONuljcgFIb8TM3lnLaSaH4tPoPGTh51wWsngjuIzFK2rT4weULP+wQunMMdy0u1FrQWuB+CikJkNF4c16hIREQBWe27ZBd25lkc8ODi3qkAUAHKDyqsVxtF5bQWpZLIGOLyaHkoEIZ2/IbT15PG3+yn5DaevJ42/wBlSPzOx++b5U/M7H75vlUEYkf8htPXk8bf7KfkNp68njb/AGVI/M7H75vlT8zsfvm+VBiR/wAhs/Xk8bf7KfkNn68njb/ZUj8zsfvm+Vd4popma4nB7cqhCMSl3HbILS3EsbnlxcBRxBHHkAWe3b/iN/EH1XLW75/wh88fAVkt2/4jfxB9VyaFo6G/REQqEREAREQBERAEREAREQBERAEREAREQGCg953/AOK/67lMUOD3nf8A4r/ruUxEaM2AyCKjG/y/dN8ZXv5/L9y3xlClC7RUn5/L9y3xlPz+X7lvjKChdoqT8/l+5b4yn5/L9y3xlBQibn/z5vnD4Avu32q5uIWzRuYGPrQEkHAkcijXE5uJ3zEBpeakDmC0G0e7of3vrOQnKhWfkN568fjd/ZT8hvPXj8bv7Kv0Qipn37Jdsa55fHRoJOLuH7qr1rLj+4k+Y74Fk1JKZqLD/hQfMb8CkKPYf8KD5jfgUhQVIG7xg2pLYu0lJABDdRaOJVXZ7ZJdxveHBmk6QHA4nj0LRqLuU/YWcjwaOI0s6XITUp3WO5Wh1Rh3zoiT5M/Ipe3vmvtcV4xkscYze0V1Hh4l87LLcPdI6SVxhjaMHGoBJ5+YKyju7aWQxRSB7wKkDHDpyQVfhqV133dsJWkxl0GGNOs3xO+JZyLZY7iZrGO7OR7qB7MAB0La3R02sx4iNx8hVDtAruER5NX1SqO3B5xRvb6u/BPbca+2tSojg3i0vqQg3EtqcqOBoOGHBw8hUq9thfRQXJtxZXEhIlJrG2hODtZ6vg8hWwoM0oMlHtKjVW09HiaPrpOUZbIxlHDdF7W1qmlhTuKZ2vatuET2NuYSKBzcHFzsTqZ8rlqPEqKWZ83WLzI8EGN7jjqH/jfXIkYfrVvvlpDH2PYgw6tRd2ZoCeriW4tJ6Qq6wghn3CKG4cx4dUH5LyKEhrhjUEqWmqLTIi3KL3SzeM3hRvi+FO9dhEfI3FlepO5jh0Owc3p6vjKmW0ssU7bgYFp6jDl+9zkKLad59wg3EC5AZa6yyS2DA3swDQ0wrVvlWh25t9f3H5jcufb22VtaAkVb68tM68ii21KrVcHTFUNOrtzs7YyUVuipJqW7BqlPge2+639y8shhY5wFTmBTxqPdW9y6U3G4EMj4BpBJ/YYK/pmrm5uYbSIySHoaM3HkCowLrdbqpwaP4WN860OFEqxvruZwgtoY2RNzNHENHPjifhVyuNtbRW0QiiFAMzxJ5SuyEBZu296t/FPwlaRZu296t/FPwlCVqT/yCD713iCfkEH3rvEFaogqyq/IIPvXeIJ+QQfeu8QVqiCrKr8gg+9d4gn5BB967xBWqIKsqvyCD713iCfkEH3rvEFaogqyq/IIPvXeIJ+QQfeu8QVqiCrM5uVgyy7PQ4u16q1phpp51ZbK5osqEgHWcz0KP3gzg/f/AKqiw7RdzRNlYWaXioqTWh8CDQsd6c02dAQTrGR5isnu3/Eb+IPquV1cbVc20LppC3S2laEk4mnJzql3b/iN/EH1XJoWjob9ERCgREQBERAEREAREQBERAEREAREQBERAYKD3nf/AIr/AK7lMUOD3nf/AIr/AK7lMRGjNQLCyoPsGfwhPYLL7hniCkcEQzI/sFl9wzxBPYLL7hniCkIgI/sFl9wzxBPYLL7hniCkIgMvuDGR3srGANa0ijRgMgrzaPd8X731nKl3P/nzfOHwBINsu7iJssYBY6tKmhwNPiQtojSkgCpNBxUabc7KH0pQ48jOt8GCpxst8T6LR+8pUWwcZ5elrB8bvMhGHE8uN8a9jmRRGjgRqcaZ8w86p1potrsosow48r+t5Dgm4ubFYS5AFukAftdVBU+7D/hQfMb8CkZKhbvMkVvHDDGAWNDS92OQ4BQ5ry6uDSWRzh6uTfEEFC/n3OzgwMmt3qs6x8yp9x3E3mljW6I2EnE1JK+YNrvJ8dHZt9Z+HkzVlb7HbsxmcZDyei3yYoMEUjGyyHs2Bzq46RU+RdreR9jch7xR7Kh0fHEZFXz5rGwZRzmQDPTgCfBmVnd13SwluTJFqcSACKU1U4jN30VEpxWbSNLdu5cdIwciVc7vcztcwUjjcCCBiSDwJKi2V3Db3kb3vADT1uYHqn4VFgubu5Dra2tGukkBGt1SWtwFQKkDpNFGfY3LZOzmDg9po4ei0cDiM/Gs3deGyLlXuOiPSRVfenCFNE03TiWN53nu5HFkJbC01oGjW/Dp8ymbFuW5XTXWwYH9nUuuJXVIDvR6oqXY14qFBtFm8NbDI6d7gC6CFrQ5rjnre46WDpxPCqsIds22yBdfysBLetbB5LC3OjgetJ4tJ9WqRjcrWboibk+m2OFqG56Np5/btPjcop7+L/bPdePiJJe37O3b6waW9Z/QC7KhIVEyCj2Pa6r6/ZvA0tB4ujaMmjlzdlWmettbmLdIdTBos24OYaAyED0TTJg+l830o79shu+0vy7sNeLMOqIx8o/O9Lhwrkr1T9OFddWu0yjOUKqecPw0wUn/AC8ftnlVG8klmcJWRSuYGFr5I2udUVA1EivBczvm6wTukkmrHJw0ijacACMP0zUuLb4H3crG3cRNIw2hHWJ1ZYrnuW2vtSO1o+KTAvGFDy8xClfVkS27trjWsI8nkm6MkQbsZ5GOudMsWOrqNLgCOGCnW+5bdbRCKIPAGZpiTynFZOktnLQYsOIHAjm83hCmwzMmaHNz4hWMpRS1rF5NGstdwtrpxbESHDHS4UNOZSVmNt7MXsZlfoANQcqngKrTqCrCzdt71b+KfhK0igR7TCy4FwHuLg4uphSp8CBFYd4v6nrj+ELz85v/AFx/CFCOZRSTRcCb+c3/AK4/hC+4903OV2mI63Z0DQTTxKvVjsX/ADXfhn4WqB3HT2re/u3f+v8AUntW9/du/wDX+pXaIRUpPat7+7d/6/1J7Vvf3bv/AF/qV2iCpSe1b3927/1/qT2re/u3f+v9Su0QVMzfS30mg3bS2ldFW6eSqvtv/wCFB8wKv7wZQfv/ANVWG3/8KD5gQaI5bv7vl/d+s1Y7dv8AiN/EH1XLY7v7vl/d+s1Y7dv+I38QfVcmhMTfoiIVCIiAIiIAiIgCIiAIiIAiIgCIiAIiIDBQe87/APFf9dymKHB7zv8A8V/13KWiNGbJFQfn116kfid50/Prr1I/E7zoUoy/Xiofz669SPxO86Hfbogjs48enzoKMvdTeUJqbyhZBEG3mSdzP+/mI5R8AV1tLmjb4qkD0vrOWcRSTQ13axnJzT4QnaRjAuAPSFGG1WFP7keN3nT8q2/7keN3nUFTu+aGNut72tbykhVF5Jcbk4R2rCYGGus4Bx5ceCnNstsbIYxHG6SlTG7rHTy6XE4KqvN32/bXzWltZsje6rZBpawP/cYKuFCoclFVbNLduc5bYRcnn3cSRb7IzAzygn1GH4z5lLL9r270nMicOXF/xuWRdcSSyh1vbRQOB6hijbEQTh1Swa/GVKt9g3O66zwY2nElx7PyCr1n7rfpi5fI6f8AqKON66ocliy1u+9NrES2CMyO4Fx016Giriqqbe92vDojJjByawFp8Gmr/GQri07r2cOMzjKcy1o0NPTTreVWcNlaQscyKFjGvGl4DR1hyO5c023JZy28kR7vS2/27buPjPLtoZW32Dcbo6pnaA7E6jpJ/dbV9ekq3te7e3W/987tTxb/AHbfE3HyqcbPabL/AHJt7e30ZS6GMIJwwdTjWijS2UW4yGQWcUTX+lczwsdO8ZdVj24YcX/w0Vo2orGlebKT6u9PDdsjwiqL4Ep0tjt7GsaGx9p6EUbavef2WtxPOfGoO42V3ucHaP8A9u2OpbCxwMzhxD5GmjehnH5SmR7PtjIxG63jlAp1pWiR2AoMX1wAyGQyGC9mZt23WsruxjihcKPjYxoElerp0gY1yxV6pZaaswVW1Ssm34lNte4QbYx0LgGwmrgxuero/aXxuFg7eHu3Cw+0hfpa9pIBc4ADAcAP15Z1To3XkrjAxzoy4hoa0AmoqG6W4BtBw5ORTrfdJNrgdGwNL3dYkgmh/TgsXLfVyVILXVs7ladlx9t7r0sKaJa1LyGFwtbfbXNDXaAbkCmDeQ09d2H8Sm3kbprSeJnpvjc1vAVc0gKs2vdreSF01yeznkdWTMjAUaG04AYKRd7vbst3utpA6cCrGlrqE+JaKlK8vgck1L3NuFVLHhub4mb2u0nk3jsg0aoHsdJjkI3dai2U0Mc8ZjlaHsOYKxtjeXNvuUtyANUpAkqMAHuq6mK1X5tt/wB79F3mVLK8rwaxZv11Xcg8H+nHJ60xK6+2i27CSIN0ujBkjdU9ZgzHMWeZZzsnxSaKhrzjG/Jr+Y8h/TJa643GwkjwlAkZ1mHS49bxcRgVnZHwXbpAGGNpcS1hPWaK4UPKFqnR0euRhFSabpVL1cq601+3I+YZxJ1XDTIMHNOBqOZX21bnWltcHHKN54/slZvR1xDO7RJ/4Z6YEDg+nDlAyzbyDrHM9jzDONEg6KHnBGBBrgVZoq19vrzT/wBTcIqWx3lrIuzuqlzfReMSRzqT+d2X7fi/WqlKGfOZRDiUUlwp2zyxRXZdK4MboIq40FatUFEBqfbrL7+P+IJ7dZffx/xBZ+3266uY+1iaC2pGJAxXX8mvvVb/ABBQVouJd+3Wf38f8QT26y+/j/iCpPyW/wDVb/EFzuduubWB9xMGtjjFXkGpp0BBRcS/9usvv4/4gnt1l9/H/EFjPzKy+8+i7zJ+ZWX3n0XeZMOJO1l9vc8Mwh7J7X6dVdJBp6KtNv8A+FB8wLG/mVl959F3mUhneHs2BjLkhrcGjSeH7qDazS7v7vl/d+s1Y7dv+I38QfVcpcveBszDHJcFzDSoLTjj0Ku3G8t57cRxO1ODw4ihGFHDj0oTFNUP0VERCgREQBERAEREAREQBERAEREAREQBERAfn9zHuNpe3k4tZOydI9xkcx4bp1O62qlKYq92fb49w2+K7lc5j5NVWtpTquLePQrPffc95+E5cO63uO2/xP8AMeoLN1VT6/ILb7x/k8yfkFt94/yeZWiKSKsq/wAhtvvH+TzJ+Q2/3j/J5laLwkAVJoBxKCrKL8huvXj8Z/sp+RXX3jPL5lOud6sbdpOvtSOEeP0vR8qp59+uNeszGEH0Yw0GnNi3FZTvwhm93JY+Jva6a9cyjRc8K9hIOzyte2N00QkfXS0k1NM6Ci53e3OsoXTSyMcWNc5sIdpdIWioY2o45KDc3s1xK64gjdHK4AueSYxqb1SW/LxFPOvGbZf3ETrq4cWQBpe+V50N0gatRr1suKz/AOw22oQ3PThTRs2XRqKUrt1W1qnnVPFKhcXXea0i6sLTI7gT1QegZlVU+9bnd4MJYw5Bv2YP9avMVaWvdi2ixmeXk0Ja0UBpynM+CitYLS1tsYYmsOWrN3hccU2X5+qXtrgiPd6S1+3bd5r8VzBeBntq23cDMyWYPbFiJKHsatPOOvWuOCtJtg2+S47cgsFAHMbgHEcXOzVnRYz8xv8AZO8Mg3GZ81vLQPc7Edi4ns5GtFA3RiHAD1sMl0WOmTTjHzOK3Ueb40Oa/wBZcclP0bqR8mEVwbNCLvZtuuobFpjiuZyGtYKasfR1u4V4VOJyUu6vLazhdPdSNhiZm53LyDlPMFld27ssF7LdG5jtdsl+1lle7rMeT1mtrnqPo44ZUwFZtx7H3m2yWKze513YmsL5QGucaUBOXVlAPDPGmC39u35GpNxdN72+k53Obc6pbsdlZYyIN334cbxjbSOltG6sgcKyTN4gcGco4nCtMQtHHuDr1jXba3tI3gEXUgLYQD6owc89GHAuBX5kIbhzRZsic6R7i0ADr6q1I0elqC/Q+7FhuFhYuivdLWl2uGEHU6MHFwc4YYuxoPGa4bdTZtQjFxonwbxaepnYuTlKW5VVXR6IsIbFjJBPO83FwK0kkp1K5iNo6rOTDE8SVKRcLu7hs4XTTOo0YAZlx4ADlXG3xOjFuixqeXd1DZwummNGjADi48A3nWVe68369DRhEMh8lrfNy8vQvJJLzfr0NaPsxUNb8lrOOPJynj0LU2FjDYwCKIVJ9N/FxWWNx8IL4nYqdNGrpK9JYfyL7zna2trtdq41o1o1SyHMkDPj4AslKJNwvpTGDJV5fpNNRqeqMMMBSvjyCvu8e5+zxi0iAfJJTW05UOTTTlXx3b2+BsYvKudICWgEUoflHw1/Uokt0lBZRzLWZO1blfnjO5hGuvMQ937lkbWmVlRnmcT4F5dbLNFbTSOkaQxjnEAHg0laFZrvHNcsutDJHthMQ1hpcGmpcDWmC0k1GPLI57SlcuLHFvcUtnF2t62MUaXvjbXkqVpPyB/GYfwnzrLwEidxjLtYILS0mtQK4LXd35J5LSQzue5wkIBeSTTS31llZea41Z1dfB1jOuCjFU7UcvyB334/h/Wq7c9r/L3snbM0h5o9pGk09YDGvPTpWrVfu23Nv4KNoJmGsbjlzg8y1mm1hmsUclm5tmtz8rwfCj4lRZ7bb7pC+kxaWOxaW9Yeq4EP/QrszYwYjZXsh7bUTZ3DRhQVqOni5uXJ8pNvZZ7XuItJNTp3ijZjVrcaUYG8anj0K6uYe3gfEHaXOGD6V0kGoOYyPOkZOmOazJupRnhXY8YvXHVGUZG6zuvZNyJiHyJWjU0jlHKD5PHS6bsULmhzZy5rhVrgAQQeOar2SUedo3wVFfsbmuLa/K1ch5eHHDBvsVzfbBMLe5rNZOJ7N45OYnI839J0f25mbrpnwWvOP3f6Kx/IIvvneIL38gi++d4grGCeK4jbLC8PY7EEfpgV0VSteZVfkEP3rvEE/IIfvXeIK1RCas4Wlq20hELXFwBJqc8VIREIPFX7/wC5rv8AD+MKwVfv/ua7/D+MIFmjh3ajjOyWpLQTR+JA9dyteyi9RviCre7HuO16H/XcrRCXmz57KL1G+IJ2UXqN8QX2iEHx2UXqN8QTsovUb4gvtEAREQBERAEREAREQBERAEREAREQBEXiAL1R5L20i9OVoPJWp8QUWXfLRnoB0h5hQfSogPrfPdF5+E74Fw7r+47b/E/zHqDum8PuLKeERhjHxuFSSTkcsl5sW8WVnttpaTuLZSXg1FA0ue5zak8teChtLNpGkbc5RajFyx0VdDSqHcbpZW9dUgc4ZsZ1jXkPAeFZ653C8unOBD3NqRpcezYMctNATTnCiOhlc4a3A1waxvVpzcXeJcs+rxpCPe/uOy3/AI/Ct2ajyWLLe67yOApAwRg5OfiT0DLxVVXPe3dyayOc+uIDjpHgaR8DFLtdkupOs2Pswc3PqwnpzerW32G2jxmcZDxa3qN8nW8qptv3c6pc8F4GnudHY9K3yXe/t3mbbbzSu0mrifktB1EeDU/yhT7fYrrSP9s0Vze4ip53DErSxQQwt0wsbG05hop411WkekivU2+zBGM/8jceEIqKKyLZLZts2F+DtXaPczCrqUpllRdr6zL9pubK2bQvgkiiaThVzC1oqecqaoe7ySRbVeyxOLJGW8rmPbm1zWOIIXQoRjkksKdyOOU5Sfmk3jXlV6k1ERWKnipu8u0HcrLVCK3dvV8GQ1VHXjx9YDx0VyimMnGSksHF1RWUVJOLxUlRmP2GeDeNsk2K8PXiZW0kp1gxuDSK8Yzh83DlXG3Nn3YmL7iR15uZaGvt4DpjijdRx1OdmaCorzYAdZfXeSwm2vco93seq2R+qvBk+JNafJkFa+HHEKwn2uy7zR2u5wyG3LhouNIBfRtasxFA5rq0OVOBwXW3HCVWrN3GSWkloYJSypF3bapGUtYvUt7O127U7cbONmu8AkdO0YvDgPEDQHpxzU1R7Ozt7G3Za2zdETPRbic8ySeVfVzcxWsLppjpY3xk8g51xyfNtLV50R0pN0SWL0XE8urqG0hdNM7S1uXKTwAHKsnNLeb9ehjBRmIa35LW8ank5TxyXs895vt6I4x9mKhra9VreJJHDlPgC0+37fBYQdnHi4+nJShcR8AHALLG46ZQXxOxKPTRq6SvSWC0guPaNvsIbCARRYk+m/IuPm5Aul3cx2tu+eT0WDLlPAeErusp3j3B1xcCyhPVjJBp6+Tj+7WnSrTkoRw7EjGzbleupPGuMny1OG3W8u8bo6afrRgl0hxp0Dp9Ec1VqrS2NuJQSCJJXyCnAOOSj7Pt4sbNsdKSvo6TmPBvgC6bcx7G3GtpbquJXNqKVBOBHMluO1Y5yxZPU3fcnSOEIeWK5LUmKv333VP+59dqsFX777qn/c+u1TLJ9jM7X7kP64/My20T9luzCMxIwHokGhblfnTHFl2XtNDwPO0NcF+hxvbIxr25PAcOg4rOw8JLgzs/yMaSty/Nbj8D7REWxwFRv9iy4tHXA6s1uNTXUJq3iMF87JuxvGdhNhcMGB9cDAnp5VbkAgg48oWS3K1k2m/bPB1YydcR5OVp6PgWc6xakssn9502aXIO1J+ZVdt8OKNDuW3Q7hB2b+rI3GOQZtPmVDb7i6DVte5RieBhLC+tS0DDq0z0+TyDRWN4y9tmzswrg5talruIUHeNmbetM0ApctzGXaUyx4OHA+A82sWtdcjmdV5Wsn3p8UUM0d3tk9YZH+zuPaW72moLRk4U6rsDQinNTSVodr3iO+aI5KR3BFaA9V4HFnmVFZXjYtVjftLrZxNQQQ6N3F7eII+UF83+3TWD2zwntLZ51RSsNM8agjJ3kOeavRPB932+3Iq6t548a4S5t6Pn4mzTgqPaN9bPpt7tw7U4MlppDj6rhwd+mavFRqhKfKjWaeafBnqIigk8Vfv/ALmu/wAP4wrBV+/+5rv8P4whKzRz7s+47Xof9dytFV92fcdr0P8AruVogeb7T1ERCAiIgCIiAIiIAiIgCIiAIiIAiIgOckkcbdUjgxvK40UGferSOojrK7mwHjKpu8t0LTcGgtLu1Y11a0aMS0jyKAb2JrdT+qcqfrUOSWboaW7M5+mLlpgXE29Xch+zpE3mFT43KHLczSAmWVzhx1OwVc69ld/dsoDxOHld8QXyILmY1eSB4vK6p8QCo7q/DFz+XidEejcVW7OFpc3V9lESZLuGMVLq+QeM/EuDryV3922g5Th5XY+ILpHYxtOp3pcoz/iOJU6026Wc/YR4cXnAfxKKXZZtQXLPxLb+lt+mLvPjLBeBUuiuHMdJITRjS40qMAK5uqfFRXWxbJaXVpFfyl1ZCaMGHoOLes/0jlVSL7aY7ba7qaRxfKInUpg0YKV3X9x23+J/mPUq1FOr8z4vEzudXdlFqLVtZUgqYczvPtFrPP2xLm19NrSKOPLlVeudte2Bpe6K27Tqtc8gOdTEjU7Eqcq3crK6uruzfBK+3bF2pfNH2Zc3U0Bo0zNeDU8ysoRTbSSbzdDnc5tKMpNpZKuB2fu+1xsjkfeQhkwLondo2jw00Jaa4gHBdYry0mLmxTMeY2te8NcCWtkGpjncgIxCz8e37pbyW7uxuNcbLhk8tq+2rLJLK2XtaXLsBJi6g9E4ZLpLte4SXktwyJzW3ui3udbmB4t3Rx9o92hxGtpY5opxdUYYqxFFxLyO9tJWGSOZj42sErntcCBG4EtfXkNDiubt12xs3YOu4WyktboL2g1eAWDPMhwpyqlgsNytLN9u20dK65sYrcaXxhsUsbZWESanjq9cYt1ccMq/UuzbgG3hY974XTwv9iBjay5ijgt439cjWxxcwgVeBhjgaoKLiaNR7+49lsbi50iQQRPk0E01aGl2njnRSFHv2QSWNzHcuMdu+J7ZnjAtYWnUeOQQg8udwsbRzWXVxHC5wLgJHhp0jM48F8S7ttcLmtlu4WOe0SNBe3FjvRcMcjTBRdw2+/ub/trW4faUtnxtmYI3jtC8Foc2RrjTDhTpVfb2W42szHxWt3DF7Lbw9lbSWrwHQmXU17rl9T6QoRnxxQmiL2TcbCKcW8tzEyckAROe0Oq70RSvHhyr7ku7WJz2SzMY+NnayNLgC2OpbrI5KjNUt1bbqyK7tra3c99zM6aO4+wdE7WBpbcNmOqjCAOq04AUPBfUe37q3cRup0Fz7hzX29B2gtn6YQO17TTQBjJdIbnUZ5hREu5vNl3KxuI5LqGS200mdrbpZjRpJrgQ4Yc667XtVptVv2FsDjQySONXPdT0jw8SrnbZf3EEdkWsjhN1d3M5lAlY5rp5XwsLGSMJ1CQPzw048in2Mk1ltbBuTqSW4Mb5SQe0EZ0MkwJxe0A0zxop3NLbV7c2tK8SNqbTSq8uZKuLiK2idNM7SxufmHOspcXF3vt4IogeyFdLa4BvEuPwnwBe3V1d77eCGFpEIJ0N4UGbnH4fEFpNu2+Cwg7OPF5p2j6ULj5hwCxbdx0WEFm+J2JLpo7pUleksF+Tm+Y2/b4dvg7OMVeado+lC4+YcApiLwuDQXONAMSStEklRYJHI25NturZA3e/FjaOcDSZ/Vj5jxd4FR93LA3V0b2UVjjILK8XZtHgrqPgUfcrmXdtxEUQJYSGxtx9GuFfnHPmWssrVlpbsgZkwYnlccz41kvPOv4YZc2dkv0LG3/yXs+KjwJCjWU75xNrp9nNJG2nqtOCkqPaOgcJewbpAleJK8X16xWxxEhV+++6p/3PrtVgq/ffdU/7n12qssn2Mva/ch/XH5mHqe0c4/Jkb9IaPjW72eXtdtt3cjdH8B0fEsKGlwuAM+HTTBa7uzMJLFza10PNPmuAd51hYfna4o9L/IRrajLWDiu5oukRF0nlHii39my9tnQPwJxY71XcCpSI1oE2mmnRrFGR2u8l2u+dBcVbGTplafkng7wfAtaCCKjIqk7xbb2sftsQ+0jH2lOLR8rwfB0Lzu9uXax+xSn7SMfZE8Wj5PS34OhZxe17HlodV1K7BXo5rC4vqdt52YXjTPANNy3MDDXTL94cD4Cqna9zNqXWd63XbPqHMIrpxxcGnn9JvhHPrVTb1szbppubcUuBi4DN9OI/a/oWyejOT5fLmis3TZnW9buzPaWrxq5QB+0Rm2mTuHFSNo34sIt7wksybI70mHkfyjn+LKPs+7yWUns1zUwGuFDVmOLm83rN4fWk7psbXN9r27FpGrs2Y4HGrOUH1fFwVuTxrqRwrg1k88NO2Py+BoQQQCDUHEFe0WT2nepLNwgmBdb56a1Lf2mco5R+h1MUsc0YlicHxuxa4ZKjVOZNdGqP7Yp6o6Kv3/3Nd/h/GFYKv3/3Nd/h/GFBZZo592fcdr0P+u5Wiq+7PuO16H/XcrRA832nqIiEBERAEREAREQBERAEREAREQHiqrPejdbnLt/ZNb2Xa4h5c9vYvayr26QBr1VbRxwzVqoFvtMNvci4bLI4NMrooXadEbrh3aSkaWhxq71nFCVQqu+lr2llDcitYX6XU9WQecBUVjbskaJCDQimrMkjhU4rc3lu25tJYC0O1twBy1DFufOFVQbFM4DtniNvqtxPmCq4JtN40NrXUThCUYum77aFSyJjPRaAeXM+NSrayubk/ZMOni84N8fmV7BtlnDiGa3es/reTJSxgFbswMpTbxbbfFlda7LBFR0/2rxw+T4uPhViAGgNaKAZAYBer1CpX757ovPwnLh3W9x23+J/mPXffPdF5+E5cO63uO2/xP8AMempP4e8t0REICIiAIiIDxRdzgkudtu7eLGSaGSNlcBqe0tHwqWvEBEm3K2hkdE9sxc2lSyCZ7cRXBzIyD4CvuW9hiiZK8SFklC0Nike7EV6zWMLm+EKQiAjw3sM0b5GCQNjxdrikYcq9Vr2Au8C+Idyt5pGxME2p2RfBMxvhc+MAeErtPPHBGZJDpaPKeQLy2uY7mISxGoOY4g8hUVVaVVc6a0Jo6bqOlaV0rwOFzulnbPcybtW6KBzuxlLMcuu1mnyrM7juFxu0+iNrxbMPVYxrnHncRGHE8/iC77pLf7pf+xNaWxMcQxoODqGhdq+PhlnVX+27bDt8OhtHSEDW+mfMOYLN1m2lhFZvjyOuKh08VN0lekvKs1Fce04bTFZ2to90LZCWCsr3QyMc6gr1WPYHHmAHlUmHcbaaRsTGzBzq0L4JmNwFcXPjDR4SpaLRKmCwockpOTbbbbIc2420Upje2YubgdMEz2+BzIyD418Xl/YC2cZdUsT6sc2Nj3uqR6DgwVYTWnWom63/scGmP8A5EvVi5uVx6FmmPkbOHRE6oiKEYufIfRHPiePHoWN2+oSUabq58uB09P0ruRc29ijjXjTPEt9msLS3Ml8O0LmglzHxSNLDSrtAewOfhgKDylWUO4208giYJg51aa4JmNwFcXPjaB4Su8QlEbBKQZKDWRlqpjTwrotkklRYHPcnKcnKTq8u5ZUIku5W0Ujo3iYubgdNvM9vgcyMg+Ar6s4eybIa1E0jpRUFpAfjQh2NVJRSVCr9991T/ufXarBV+++6p/3PrtVZZPsZe1+5D+uPzMTFXtJaesK+JX/AHRl0vmg/ZFP8NxZ/WVNt8fa3MzKVJDyOlsRcPKpmxXMdrulZXtjjdWrnEAUc3lP7TVzwwlF8W0et1NJWrkeFuE/A2iKNBuNlcymG3nZLIBqIY4OwrStRhxUldR4ydT1ERAfJAIocQc1kd0s5NrvmzQEtjcdcTh8kg4t8HwLXqLf2bL22fA/AnFjvVcMiqzjuXNZGti77c8cYywkuR5t96y+tmzMFDk9vquGYUtY/bbuXar50UwLYydEzeSnyh0Z9C1zSHNDmmoOIIxrVISqsc1mL9r25YYxljF/Qpt72YXDTc2wpM3F7W5up8pv7Xwqv2beHWj/AGa5xgOPzf2m83rDhn06tUe97KJw66tgRKOs9jc3EfKb+18Pw6RlXBmL+Hy/gfW67JFeNNzaUE56/VIo/naeBPLx48qp9v3K62ycxuB0k0fE7qhx8Pov/TokbNvLrUi2uDWE4gj5P7Tf2eUcPhuNz2q33GLW2jZ6dSTNrhyOpmOfgprTB4r7Zkcu/DSusXz+JLtbuG7hE0DqtOBGRafVcOBUXf8A3Nd/hn4Qs3HNfbRdEOqxwpqDsQRwD+Ucjh/Tc3+4wX2xXbmdWRsf2kRzaa+UfpmqyjTFY/QlPFV1yej/AI8iR3Z9x2vQ/wCu5Wiq+7PuO16H/XcrRQWeb7T1ERCAiIgCIiAIiIAiIgCIiAIiIAiIgCIiAIiIAiIgK/fPdF5+E5cO63uO2/xP8x67757ovPwnLh3W9x23+J/mPTUn8PeW6IiEBERAEREAREQHi8Xqpr8X0N2Lhri4ZRFoJAB+QW8/lVLk9i3UcscaaLiXtw3y27lHB0rq+BH7wQ3peH6/sDgHAHqjiKcvwqnsb98MnZwEtt2j7ZxPpgcMMseTwLVFzr5ggeAyMj7ehrVw9JjDzHBzh0DHKlv9ifHMyKAfZSuoNIxNBg3kFFy3rUlL3INur70zssXobPbuJJpYcKfeX9lc21zE18ADdIDS0AVaOA6ORSlC2/b47GIAUMhFHOHDmCmrrhu2rdRS1ocU9u57auNcGzxfE0rII3SyGjGCpK6LPbzfG4lFtEfs2EhxHFwzPgyHOq3bihFyfcuLL2LTuzUVlm3wRAvLuS4mdcOHXkOiFnAD9X61L2OzEl0HnGK1xqflSnj8J6VWg6nGQYNFWRcgHynfp8a1e2WvstoyMij3dZ/LqPDwDBcfTxdy5uljtxfboeh1c1Zsq3HDd5fvJqIi9A8oIiIDxV+++6p/3PrtVgq/ffdU/wC59dqrLJ9jL2v3If1x+ZioGPebnQ4tc1sj9TSQepFr4dCrwxusEAAafj/Wr3YY2y7oYnYtkL2uHM6EhT4e5Ter292SOIYwA5U9Jzj8CztKsMPzk/5a1KfUQp6X0+144VpWPxoVvdaUxbzE3hMx8Z8Wv+ot2qSHYto2ki9cZCYSNL3OJoXHQOqwCuJ5FMdvFmy6FrJ2kUju0IMkUjGERCr3a3N06QONaZcoWyOTprU7dvbLHzPInoq7882/RJI90kbY4nXFZIpGa4oxV72a2jVSvDFfcu87dC23c+WjbqN88BDXHVHGztXuwHq4ob0ZORQPzi0ELp3MmZGCwAvglaXGVwjYGAs6xLnAYLta31vdmRsWsPiIEjJGPje3UKjqyNaaHlCArO8W29rH7bEPtIx9rTi31v3fg6F893dy1t9hmPWbUwk8nFng4c3Qr0gEUORWR3ayftt6JYaticdcTh8kg5furKa2vestTqsyV2DsyeKxtv6GvRQ9tv231sJRg8YSN5HDzqYtE6pNanM002mqNFFvey9sDdWrftAdUkbcyfXZ+1yjj05w9m3k2xFtcmsJ9F3BvOP2fgWpVDvey9pqu7UUk9KRjcyfXbz8o49Od4uuDK/L5fwLK+sLfcIQ2TMYxyDNtfhBWSvrC4sXuglB7J4Ia5vFpz08w9Xh0UVjsu8m3Itbk/Y/Ifwbz/N+DoVtv4a7aLh1ASxuth5CMiFNXHPFDlxpVaPg018GRu7d3bixisdf20Wojke0uL6t5cCrtYJkF2y0gvmijJauDmGlHNcR+66or8dVo9o31tyGwXRDZjg1+QeeQjg79OZQ46xyFaPHFceD4Pn8y7REVSQiIgCIiAIiIAiIgCIiAIiIAiIgCIiAIiIAiIgK/fPdF5+E5cO63uO2/wAT/Meu++e6Lz8Jy4d1vcdt/if5j01J/D3lsviaaKCJ80zxHFGC573GjWgcSV9qFvFvNdbXdW8ArLLG5rACAanndghB6N22t0UkrbuExxaRK7W2jNZ0s1Y4ajlVeHeNqEQmN3CInOLA/WKF4Got6aYqpvtq3IPuCHTXr3m0fDcgwMlayC4ZK+INpHHqFC9ri3HI5Cvf2PcLqS0Jdd2/YyyOfNKbUyhroy0aey7RhFeaqE4FtDc29wKwStkFGuOkg4OrpPhouDN42qTVovIXBjXPeQ9p0tb6TjjkFHibeWu5zH2ea5inZAz2kOhFDHra9zw6SM/Kr1W9CibTFulnaNhltruV0cJaIZH2ns5cMmtLHdpQ5dbwoKfQvBLE6QxNeDIGh5YCKhrqhrqchoVF3HcG2jdLaGZwqAcmj1ncyibPZTbRFPDcBroqNlFy3LIMMOlzi6kenqcNNBmMa3cpG3N1I8F3ZOcKOpTCjQPSxGPMsOouu3DBpSk6LlzobdPZVyeKbjFVfBvhU6s3W9lJcJnAA0FA0DxU+FS7Pc5L14tJDoFSHTNqC8j/AMbeQ8rvAKHKjzrHES1rajA+lzN/rO4dOUiGZmtjYcSxzdGkYVaRQBcVu/cjNVlKSbxTdcDvudPbcHSMYySqmlSjLS+tLqGdksGpzMBFoH93wDdOWn+g89tD2pjb2wAlp1tNaV5l1RehG2oylJN+fGjeCZ5k7jlGMWl5NaYvtCIuNzcMtoXTSZNyAzJ4AdKu2kqvChRJt0WNSJu197PF2UZpLIM60LG8Xeb9SzT6mjG9V0uXDSxv6eVd7md08jpJnYnryHgG8B5FwYC4l7sHS4keqwZDw+debeu+5Kuiy+89rprKtQ/m17dF3E7abUXF0w0+yio6nDSPRHhOPQFqFA2i27G1DyOvN1zzN+SPEp67bENltcZYs8zqrvuXW1io+VfVnqIi2MDxEXK6uI7W3kuJPQjaXH4h4UBC3rcvYLX7NwFzKQ2JuByxc6nIB5aKul3gbjtN0x7OzniEZdQ1a4F7es3jmP1qiu7qa6u33VyaufRreRjfUHIP0zXsMvZmRmfas0eJ7H1+jRaztJWpN+pJv+BvajScOO+PzJPdv3y357v8orbLF93gPzhlPXd/krU3+421hGHzu6zvQjbi91OQci5bCbjhjVs16/G9H/8AKA3K1ku7J9vGQHuLCC6oHVe1xyB5FWnbNzuXXzL2OCl8ySA3DJnufFA5rmsZHE6Bo41d18TjlQDzat/fdXj4brTG2QaoRXBpbmzVxqMfHzK6ZPDI4sjka9wxLWuBIHQFs4tOjOR1WDRT3+27rucD47kQQvbBPHGY3vcHyzRmIOdWNuhgBOHW8mPGbu9dyawJIyGmZluCXDRBJFO1jfRwIfPTD5LRxWjXigVZQt2e8ktDaSRshaX2zi9t5cTEiCaOV+ntI2Fh0tNC0506VO23bn2E10NXaQzOa+OR7nST5ULJHvqXBtOqS7jThU2CIRUKLf2bL22dA/AnFjvVcMipVVUb5u09g1kcEfWlBpM7FraZgDienyoo7sKVqTGu5OODWKKiwmk2e5c67cYY8WGMgkyFpyYBznBxwXPcd9u7skNcbeBpqGNPWNOLnceXBVt0ZLlzpZXGSV2Op3Hm6FwEhfFQgkCgc79kZ+FbWrMYYPzaquR0Te972luyf3m82jcm7jZtlqO1b1Zmj1uUcx/Up6wu17g7bb1swJNvL1ZWjKh4+DMeLitwxzXtD2EOa4AhwxBByIVLkdsuTyMJKj5FDvey6g67tR1h1pGNzr6zR8I4qrG6yfldzYTAuBjIjPFtPhaaeDLo2fwLOb9tDI2uvrfqNGMjR8kk+kOblChOqoymTXD5E3u7GyTYbaORocxweHNOIIL3Kr3bZJLQuuLUaoOLTjpHI/lHI7McefpsW7stwLO4oyEHqP4MLjXH9kk58OjLTZ5pjFjNt5PxwfzTM7tG/wCki3vCdOTZXZt5A/lH7XjWirUVCz+6d3i54msBpJOMeQbU4lv7PK3xK2260faWrIZHl7hiceq0+q3mSVM1qF8OHDseqJiLh7Xa9gbntmdgK1l1DRgdPpZZ4LuqkhERAEREAREQBERAEREAREQBERAEREAREQFfvnui8/CcuHdb3Hbf4n+Y9d9890Xn4Tlw7re47b/E/wAx6ak/h7y3REQgIiIAiIgOb2NkY5jxVrgQ4coOBWVuoZGzPtgSYgS0y+uBgWtPKMnUyyzy0T3uunOiicWwtNJZRgSRmxh+s7hkOt6PV9tA+IQujaYm0DWUoGgYCnIsb1lXUvwuOTN7F92W36lLOP1Mp2ZcHQsrSga0AYjmFByK12ranNc2aVmljMWMODnOGRI4AcOPx21tbRWzCyEUaTqIJJx6SuyztdIotSk9zWNNKl73WSmnGK2p4V1oeoiLqOU8Wc3S+FzL1TWCL0KfKPreb9an7zeGOMW0dQ6Udc/s8QDzqgkkDQXEVaymHK45Dyrj6q7/AOOL/q+49DobFf1ZLlBfU+HjU7s3eiOvMfqt/T41MsLY3NyyNwwcdcnzBw+LwqJFGR1XYurqkPK7gPB5lodltuztzO4dabL5jfR8eawsQ33EnksX3HT1d327Tpm/LHtepaL1EXpnjBERAeLA3E91N2kU08sjNRqx0jy3quwwrTMLfLHbhse4WzJ7oiN0TXOfRrjq0udnTTwBqVpacU3WmNKVLwpqU7Wu1SBrsA6lHdYYtb518PrGakdY4NxrSmWniurY3kuLjpDjXS08wGfgX0I2AEBoxwPP0rpaqqcTTLtPbS/msLn2hoY54eQKigBMdMq4+ML2WW5uZHTTSEvfi5x6zj8QHMFyiY0Ofxo6grj8lq++yZwGk8rer8CztW4xXlVKtml5uU6vFqMV8KnxDGzRUtBOpwqcTg4q87rADcpABT7F31mKrsLKa5uorRjwBI4kuLakNxe458i1e17G3bp3T9sZXOYWULQ0UJDq58yXZJRcdWjGTVGtS2REXMZBERAeKLuNjHf2j7d+BOMbs9LxkfPzKUiZA/OH2phkktpG9nJGSKdHw/GMUEjQ0F1GkdVzefm/TJaXvPtZfGNwgH2kdBMAM28HeDI83Qs0GB+pz20LsKHMAcPjXVGW6PD6M2jLCvij5YHuZRoHZn0QTQgHhhktN3Y3FxYNuuHVe2pgdXMZuZ4MxzV4BZ+wtbq4uPZYW6yT6WTW1xqTwwH6lrts2K3siJpT21yPlZNZX1G/GqXJR20efDgyLlMs+Baqv3/3Nd/h/GFYKv3/ANzXfzPjCwMlmjNRbVI/Zre/hJcQHGUZltHObXnbQY+Pon7JvXZUtLs0jGDHn/x8xPFnIeHR6Nj3ZH//ABLXof8AXcq/etl7Kt3aDTGKl7APQ5SP2OUcOj0bp1wZElRvRJunLH5P+K56Sq+ZI2SxuikaHRvBa9pxBBFCCs9sO7vDm2NwCW4NjOLi39nlLeQ8OOGWj4KrVGE+ODX271zM5d7LuMm0ttYGxtbEZ3NtXDAufI50TgWuDRpacAeOOYWibq0jVTVTGmVeZfSKCzZ6iIhAREQBERAEREAREQBERAEREAREQBERAV++e6Lz8Jy4d1vcdt/if5j133z3RefhOXDut7jtv8T/ADHpqT+HvLdERCDxEXKaaO3jdNM4Mjbi5xQcljU6qI9zrl5iiJbC00llBoSRmxh+s7hkMfR5Q3bdyj/2zi2DKaT0XA8Y28h9YjwY4iaxjY2NYwBrWgBrRgABwCjPIs04ujXm4PTtPWMaxrWMAa1oAa0CgAGQAX0iKSp6iIgCIiA4XFvFcxmOVocM2mmLTyhZmfbriKV2hpnhhdpa9gqXSHlHNXorzhWW972+xeyC2DXTu9LViG1yy8f9Kn7dIx9lC5jHRtIrR+LjyuJ46s6rG5bhddHnHVfI6rU7tiCuJeW5gk/mZ61t3TTMtxXU91HnIji881P1LVNa1jQ1oo1oAAHABfPZwtl7UtaJXDTrwDiM6VX1rZq01FeSuKWbKtp413PPloZ377vOLptUVlXXVn2i+aitK4pqaca8/gWxifSL51NrpqNRxA40X0gC+Hsa9pY8amuBBBxBBzC+0QGI3Ta5tumIoXWzzSGXPn0u5COfPMKEt/NFFPGYpmB8bvSa4VBVLcd1rd7q20zoa/IcO0b4MWnxlbwvKlJaaminxMvHnJ874gugBJoBUnIDNW9t3Ykkkna65DQyTSSGVr1Wn1udXNjsljZOEjWmWYZSSYkfNGQ+FFeio4YurL3Zrdhwj8jhsO0us2G5nFLiQUDfUYaHSeckYq5RZqxud0l2cXj55o55YY+zluHW4gc+VzRWPs2uc0mtG6xQVxBWMpNur1Mc8TSos6y5vny29i+4uIJX3eiUPEJmZGbaaZrRJGHxuBdHWtK8CrPaZ55WXEc0nb+zTvhZOQ0GRrQ11ToAbVpcWmgzGSgULBERCDxFUXhuZdxu42Xr7OK2tYZmlojLA577gOc/tGOwpGOIVTLv+6R2V9fTHs4XWzeyAaK2ty61ZO2tc2ve+nWydQccBKVTVua1wLXCrTgQciCs/H3XBu39pJps2msbW+m4Z6STkBlzqbu19cDbL6Swe6Ce0Y9zpJYXgHQ1zvs+0DWuqR6QqEnkvDuscVtcOf1mulgDGdlFBpOoyOILtb3ejQjooHEypNZOlQqrJ0JjbOCOAQQNELWYxlo9Fw+VznlrnxXSCQyN6w0vadMjc9Lv0yXVR5gYn+0NyA0yjlb637vweBQFjh4dpIVfv/ua7/D+MKwBBFRkq/f/AHNd/h/GECzRz7s+47Xof9dytFV92fcdr0P+u5WiB5vtIdttlnazPnhjDXvyPqg0q1vICcf1UXz+aROnu4I4ppJLRjHua1lO07QvaBHqpqxjOOXPmpyhS2Uxubi5gn7KWeGKJh0BwYYXyv1EE9YO7WhGHTyCF8sjpY3kd7CZWMczS90bmu0khzDpOLC5p8B8qkqHttibGGRhe1xlkMpbGzs4mVAbpjZqdpHVrnianipiA9REQBERAEREAREQBERAEREAREQBERAEREBX757ovPwnLh3W9x23+J/mPUrdYZbjbbmCFuqSSMta3AVJ6VnrJve2xtmWsFqzso66dRYT1iXH5fKULLFZ6mtRZh153xa0udbRNaMySwAf/wBi8i3rdhGX3L42HkY0YeHGvgQbXpiaOaaOCN0srgyNgq5xWTv7+63m6bBA0iIOpGwZk8ppx5T8nLlK4Xu5Xm4uET3kxtOAAAx8HHn4eVTNtF3b6m2TA+YtxADch8kF2QWTbuOiwgs3x5I64wj08VOdJXpemOkebLzatsZt8GkUdK6mtwwHzW8wVgsz7V3y/lY/of209q75/wArH9D/AFFokkqLQ5JbpNyk6t54mmRZn2rvn/Kx/Q/1E9q75/ysf0P9RSRt5rxNMizPtXfP+Vj+h/qJ7V3z/lY/of6iDbzXiaVcbu5ZaW755MmDLlPAeErPfmfeSKUNvGRwtIqKBpceij3eVQdz3K6vaW8j6saSTQAZYE4dNFWctsW/DtNbFh3LijXDOT4JZn1t1vLu+5OmmxY4lz3cNFeHzjgOZbJoDQGgUAwA4LKbe/c4IHs22MPmdRzmkNyyFS6mAryqR7V3z/lY/of6ii3Hasc3iy3U3Pcn5WlCGEVyPrc4R29+bi0NxNMWGzkdby3DeyEbG9k10OMbu1Djm3PV0Rp9uvZZLu7mt2afaoHytEBfdhrYbfU+2m1GulwIoGk4OodWC7+1d8/5WP6H+ontXfP+Vj+h/qKxjwxXidIWbk3dfzV9uRBcSvt3CrzK23wjiLoezwAezXXVgHuqOStj2/codsluIYJTN+XW9tNbFrgZWez6HBrT/wCSJxry5tzKne1d8/5WP6H+ontXfP8AlY/of6iDwPl9sWbo2Vlu+Sd00DnNlt3mga2NhkhvI6BjWtBJY849YU62OnWa9q75/wArH9D/AFF57V3z/lY/of6iBqtMV4mmRZn2rvn/ACsf0P8AUT2rvn/Kx/Q/1FJG3mvE0y+XvaxrnuNGtBJPMM1m/au+f8rH9D/UXzLuW8iGSK+DYpNJDmNDT1SP3kJUatKubLfa722uZbrsH6/tNWRGBa0cRzKxWI2i7ntZJzC7SXEVwBy6VY+2d73daK3jdG7Fjupi3gfTVISrFPjU16m0oXXFPBKOfYaZcvZ7fsPZuyZ7Pp0djpGjRlp0ZU5lnvau+f8AKx/Q/wBRPau+f8rH9D/UVzHbzXiXR2najB7MbKA24d2ghMTNGumnVppStOKkwwxQRthgY2KJgoyNgDWtHIAMAs57V3z/AJWP6H+ovfau+f8AKx/Q/wBRCac14mlRZn2rvn/Kx/Q/1E9q75/ysf0P9RCNvNeJeXG27fdStmubWGeZoAbJJG17gAS4AOcCRQldZLW2kbKySJj2T/3zXNBEmGnrgjrYCmKz/tXfP+Vj+h/qJ7V3z/lY/of6iDbzXiaKSNkrHRytD43gtexwBa4HMEHMLg7bdudc+2OtYXXVQe3MbTJVooDrpXABUntXfP8AlY/of6i89q75/wArH9D/AFEG3mvE0yLM+1d8/wCVj+h/qJ7V3z/lY/of6iDbzXiWUu5223zizkNQSNNP/G13B3zeHN0L73/3Nd/h/GFl76fdrmf/AH8DWPiBa5zQARTHHrGq8m3TdZbQ7ezS+FzdBqBqAHCtVTc9zi9cjd2U7auReK9a+ppu7HuO16H/AF3K0VV3b6u0Qwuwki1B7eIJe5w8hVqrmDzZ6iIhAREQBERAEREAREQBERAEREAREQBERAEREAREQHi4XN3Das1yupyNGZ6AuV/uDLNlB1pneg34zzLOzzySuMsztTuJPIhKVTvfbjLck6zohbiGDLpPKqiWV9w/QyoaDTDOvn+BJZXzv0R10g0wzr5/gUmCBsYAAq44YfAFk27j2rCCzfHkjtjGPTxU5JO7L0x/LzZ9WtqQWxxt1SOwAHwDmWpsLJlpDpGMjsXu5TydAXHa9v8AZmdrIPt3j+EcisFokkkkqUOOc3KTbdanqIikqEREB4uNzcR20LppMhkOJPABdXODWlzjQDEk5UWb3K+N3N1cIWegP6xQlKpDv7x73PnkPXdlyNHmAUK0iLndo8U4kclPRb4M+lfMrjPOGjFraYfVHxqzsbXtZY7dvyj1jzZuKyXnnX8MMubO6X6FhRyndxfKPAvNmtuyte1cOvNj+6MlYrxrWtaGtFGgUA5gvpanAEREAREQBERAEREB4stuz9d1cnkq3+EafiWpWPuX6zK/1tR8dUeRaHqXavmQrH05elbPbH67GE/s0/hJb8Sxlh6cvSVrdkfqsqeq5w/rfGs7XoXedPXfvS/2/IsURFocgREQBERAEREAREQBERAUm+W1HNuWjA9V/TwKzszDFIHswHDm5v04Lb3ELJ4XwuyeKdB4HxrKTwkF8Ugo5pIPMQqyjuXNYo2sXdkscU8JLkfdjevhe2aLoe3geUFae3uI7iISxmoOY4g8hWJieYZC12Dcj5/04K0sb2S0l1DGN3pt5RypCW5c1gxftbJYYxljF8jUoucUjJoxJGdTHYgrorGIREQBERAEREAREQBERAEREAREQBERAEREB4od/uDLOP1pnegz4zzKYs53ktpreN99ADJqwfx0ftdCErEhTXOuUvmfV7qkk/pgoMsrp39nHUNBpUZk/p4lWR3Lw4hxJa70jx/pVxZhvZ62jA4NPGnIspbpPblHVrXkdsFbtQ9z1XFSkXTBvWh0hhbE2g9Lj5gr3aNupS6mHPE0/W8y4bZtpncJphSEZA/LPmV9QALRJJUWFDknNybbdW82fSIikoEREB4iKLuF2LS3Lx/eO6rBznj4EBX7xf6ibWI4D+9I4n1VQXc2hmkYl3D4B4VIe+gL3HnJ4qA0OuJ6nIE48+RPgGCzuyaW1Zyw/idfS2027k/RaxfN6I7WcOlut2JNceU8T8S0WxW1A+5Iz6jPjKqI4y9zYoxUuo1oWqt4WwQshbkwUryniVeMVFUWhjeuu5NyevwWiOyIikyCIiAIiIAiIgCIiA43L9FvK/1WOPkWRk/u3fNPwLUbq7RYTHlAHjICy8n9275p+BHkXt+pdqIth6cnSfhWn2B1Ypmeq4H+IfqWYsPSk6T8K0OwOpNKzlaD4j+tZ2f213nR1v70+4vURFocgREQBERAEREAREQBERAeKj3y10yNuWjB/Vf84ZeMK8XG6t23MD4XfKGB5DwKAx1xFqbqb6Tc+heW0uodm7NuXQFJex0b3MeKOaaEc6rrh7YZSWHTQ4ctTwCzktslJa4NcTss/qQdqTptxi+HIv8Aab3sJuxkP2Uh8DXcq0K/PrTcTJL2UmAdgwnOvOtntU8s1qO1aaswDzk4DitFics40edeZPREQqEREAREQBERAEREAREQBERAEREAREQHi+SGvaQaOa4UIzBBUXdonT7ZdQt1AvicOo3W44ZaARqryVxyUXYIZY47pz4xDDLPrgiax0TGtEUTXaGPAcAXtdmBU1PFBoU+6d1mQzm5t/8Ah5viFasPIP2VN2ra+20ySN027cGty1U4dC0BAIocigAaAAKAYADAIS5N5uoADQABQDIBfSIhAREQBERAeLL7xftklfI40hhqGj9OJK1Crd22S23OLS8mKUYtkby/tDiEJRjX3xnbpYaFxwZxGGfPTNTLRjGx1bnlzjmUK/2LcdvmAkZrY46Y5WYtPh4HpVvt1nJK6O3Bqflu5vlFZxg9zk8dFXQ67l6Psq3HDJumT7S12Szzu3jlbH8bviVyvmNjY2NjYKNaAAOYL7WhxhERAEREAREQBERAEREBB3j3fJ0t+sFlLqdkLKOIq+oFeSn61rtyhkntHxRDU91KCoGRB4rL7lsG7T9n2UGrTWvXYM6cruZHkXtySabxSeRW2l1HG51XCjnEHx5rT7D/AMqT5nxhZxndfewcbfjX02cvzlqdpsrq3me+ZmlpbQGoONRyFVgtsUjXqbkZzlJU7nWtC4REVjnCIiAIiIAiIgCIiAIiIAiIgKjerLU32uMdZuEg5Ry+BZW/2+e4la62Y6SR1GljcT0rfkAgg4g4ELlb2kFsCIWaa5nifChZSoUO0d1I4S243GksooRCMWNP7R+V+ma0YAAoMAMl6iENturCKG7ddva+5YZgXWYY64DQXFnaFwYOqDVxLT1RjzLra3cF2xz4Seo4se1zXMe1wodLmvAINDXoxQgkIiIAiIgCIiAIiIAiIgCIiAIiIAiIgCIiAIiIAiIgCIiAIiICBNu1rBdPtpQ9pigfcySlpEYZFo1AO+UaPBwrzrpZ3ounSMdFJBLFpLopdOrS8Va7qOcKHEZ5grnfbZHeyF0riI3W09q9gGJbcmOrq8KdnycV9WVnNBJLPcytmuJgxrnsZ2bdMYOkaS5/FxOfFBhQluaHAtcKg5g4hcLeyt7d73xM0l+fIOjkUlEAREQBERAEREAREQBERAEREB4iKv3uW7h2yea0kbFJE0vLnN1nS0E0biACeU16EBYL1VzZbsb06F8jTbOg1xxNbQtIcGkudU1Pi6OKsEB6iIgCIiAIiIAiIgCIiAIiIAiIgCIiAIiICtuLW+ZcXl3Y9l2s1vDFAJS4NEkb53uc/S04UlFKZnkzXTaraa2tjHOxrZnOL5HtkMxkc6lXve6OLE8gbQCgGGCmogPUREAREQBERAEREAREQBERAEREAREQBERAEREAREQBERAEREAREQBERAEREAREQBERAEREAREQBERAeKBvvue9/Bf8CIgWaB9+N/8A8p/zGqeiID1ERAEREAREQBERAEREAREQBERAEREAREQBERAEREB//9k="/>
          <p:cNvSpPr>
            <a:spLocks noChangeAspect="1" noChangeArrowheads="1"/>
          </p:cNvSpPr>
          <p:nvPr/>
        </p:nvSpPr>
        <p:spPr bwMode="auto">
          <a:xfrm>
            <a:off x="1679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ru-RU" altLang="ru-RU" sz="1800">
              <a:ea typeface="맑은 고딕" charset="0"/>
            </a:endParaRPr>
          </a:p>
        </p:txBody>
      </p:sp>
      <p:grpSp>
        <p:nvGrpSpPr>
          <p:cNvPr id="2" name="Gruppieren 1"/>
          <p:cNvGrpSpPr/>
          <p:nvPr/>
        </p:nvGrpSpPr>
        <p:grpSpPr>
          <a:xfrm>
            <a:off x="6716979" y="1197029"/>
            <a:ext cx="6014517" cy="4760222"/>
            <a:chOff x="246699" y="-216555"/>
            <a:chExt cx="9865676" cy="6863419"/>
          </a:xfrm>
        </p:grpSpPr>
        <p:pic>
          <p:nvPicPr>
            <p:cNvPr id="4099" name="Picture 4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984375" y="166961"/>
              <a:ext cx="8128000" cy="64799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Прямоугольник 6"/>
            <p:cNvSpPr/>
            <p:nvPr/>
          </p:nvSpPr>
          <p:spPr>
            <a:xfrm>
              <a:off x="246699" y="-216555"/>
              <a:ext cx="8980737" cy="1836737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en-US" sz="20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Instrument Facilities </a:t>
              </a:r>
              <a:r>
                <a:rPr lang="en-US" sz="2000" dirty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at </a:t>
              </a:r>
              <a:r>
                <a:rPr lang="en-US" sz="2000" b="1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JINR IBR-2 </a:t>
              </a:r>
              <a:r>
                <a:rPr lang="en-US" sz="2000" dirty="0" smtClean="0">
                  <a:solidFill>
                    <a:srgbClr val="003399"/>
                  </a:solidFill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Arial" charset="0"/>
                  <a:cs typeface="Arial" charset="0"/>
                </a:rPr>
                <a:t>reactor, supported by facility detector development lab</a:t>
              </a:r>
              <a:endParaRPr lang="ru-RU" sz="2000" dirty="0">
                <a:solidFill>
                  <a:srgbClr val="003399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charset="0"/>
                <a:cs typeface="Arial" charset="0"/>
              </a:endParaRPr>
            </a:p>
          </p:txBody>
        </p:sp>
        <p:sp>
          <p:nvSpPr>
            <p:cNvPr id="8" name="Прямоугольник 7"/>
            <p:cNvSpPr/>
            <p:nvPr/>
          </p:nvSpPr>
          <p:spPr>
            <a:xfrm>
              <a:off x="1984375" y="6400801"/>
              <a:ext cx="8128000" cy="246063"/>
            </a:xfrm>
            <a:prstGeom prst="rect">
              <a:avLst/>
            </a:prstGeom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anchor="ctr"/>
            <a:lstStyle/>
            <a:p>
              <a:pPr algn="ctr">
                <a:defRPr/>
              </a:pPr>
              <a:endParaRPr lang="ru-RU"/>
            </a:p>
          </p:txBody>
        </p:sp>
      </p:grpSp>
      <p:sp>
        <p:nvSpPr>
          <p:cNvPr id="9" name="Titel 1"/>
          <p:cNvSpPr txBox="1">
            <a:spLocks/>
          </p:cNvSpPr>
          <p:nvPr/>
        </p:nvSpPr>
        <p:spPr>
          <a:xfrm>
            <a:off x="289560" y="136525"/>
            <a:ext cx="11615928" cy="1325563"/>
          </a:xfrm>
          <a:prstGeom prst="rect">
            <a:avLst/>
          </a:prstGeom>
        </p:spPr>
        <p:txBody>
          <a:bodyPr>
            <a:normAutofit fontScale="925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</a:rPr>
              <a:t>WP7 – DETEC         </a:t>
            </a:r>
            <a:r>
              <a:rPr lang="de-DE" sz="3600" b="1" dirty="0" err="1" smtClean="0">
                <a:solidFill>
                  <a:schemeClr val="accent5">
                    <a:lumMod val="75000"/>
                  </a:schemeClr>
                </a:solidFill>
              </a:rPr>
              <a:t>Conjoined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</a:rPr>
              <a:t> Neutron Detector Competence</a:t>
            </a:r>
          </a:p>
          <a:p>
            <a:r>
              <a:rPr lang="de-DE" sz="3600" b="1" dirty="0">
                <a:solidFill>
                  <a:schemeClr val="accent5">
                    <a:lumMod val="75000"/>
                  </a:schemeClr>
                </a:solidFill>
              </a:rPr>
              <a:t>	</a:t>
            </a:r>
            <a:r>
              <a:rPr lang="de-DE" sz="3600" b="1" dirty="0" smtClean="0">
                <a:solidFill>
                  <a:schemeClr val="accent5">
                    <a:lumMod val="75000"/>
                  </a:schemeClr>
                </a:solidFill>
              </a:rPr>
              <a:t>				</a:t>
            </a:r>
            <a:r>
              <a:rPr lang="de-DE" sz="3200" b="1" dirty="0" err="1" smtClean="0">
                <a:solidFill>
                  <a:schemeClr val="accent5">
                    <a:lumMod val="75000"/>
                  </a:schemeClr>
                </a:solidFill>
              </a:rPr>
              <a:t>Activity</a:t>
            </a:r>
            <a:r>
              <a:rPr lang="de-DE" sz="3200" b="1" dirty="0" smtClean="0">
                <a:solidFill>
                  <a:schemeClr val="accent5">
                    <a:lumMod val="75000"/>
                  </a:schemeClr>
                </a:solidFill>
              </a:rPr>
              <a:t> on Neutron Detector </a:t>
            </a:r>
            <a:r>
              <a:rPr lang="de-DE" sz="3200" b="1" dirty="0" err="1" smtClean="0">
                <a:solidFill>
                  <a:schemeClr val="accent5">
                    <a:lumMod val="75000"/>
                  </a:schemeClr>
                </a:solidFill>
              </a:rPr>
              <a:t>Developments</a:t>
            </a:r>
            <a:r>
              <a:rPr lang="de-DE" sz="3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endParaRPr lang="de-DE" sz="3600" b="1" dirty="0" smtClean="0">
              <a:solidFill>
                <a:schemeClr val="accent5">
                  <a:lumMod val="75000"/>
                </a:schemeClr>
              </a:solidFill>
            </a:endParaRPr>
          </a:p>
        </p:txBody>
      </p:sp>
      <p:pic>
        <p:nvPicPr>
          <p:cNvPr id="3" name="Grafik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-30480" y="3881625"/>
            <a:ext cx="4107879" cy="2783017"/>
          </a:xfrm>
          <a:prstGeom prst="rect">
            <a:avLst/>
          </a:prstGeom>
        </p:spPr>
      </p:pic>
      <p:sp>
        <p:nvSpPr>
          <p:cNvPr id="4" name="Textfeld 3"/>
          <p:cNvSpPr txBox="1"/>
          <p:nvPr/>
        </p:nvSpPr>
        <p:spPr>
          <a:xfrm>
            <a:off x="3557016" y="5917549"/>
            <a:ext cx="494237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KI-PNPI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aims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to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set-up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and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commission</a:t>
            </a:r>
            <a:endParaRPr lang="de-DE" dirty="0" smtClean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20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instruments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with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detectors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de-DE" dirty="0" err="1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until</a:t>
            </a:r>
            <a:r>
              <a:rPr lang="de-DE" dirty="0" smtClean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Arial" panose="020B0604020202020204" pitchFamily="34" charset="0"/>
              </a:rPr>
              <a:t> 2024 at PIK</a:t>
            </a:r>
            <a:endParaRPr lang="de-DE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79151" y="3484940"/>
            <a:ext cx="2949130" cy="17367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28"/>
          <p:cNvSpPr txBox="1">
            <a:spLocks noChangeArrowheads="1"/>
          </p:cNvSpPr>
          <p:nvPr/>
        </p:nvSpPr>
        <p:spPr bwMode="auto">
          <a:xfrm>
            <a:off x="3804225" y="5188211"/>
            <a:ext cx="4109272" cy="7078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kumimoji="1" sz="32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kumimoji="1" sz="28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kumimoji="1" sz="24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kumimoji="1" sz="2000">
                <a:solidFill>
                  <a:schemeClr val="tx1"/>
                </a:solidFill>
                <a:latin typeface="Calibri" pitchFamily="34" charset="0"/>
                <a:cs typeface="Arial" pitchFamily="34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000" b="1" dirty="0">
                <a:solidFill>
                  <a:srgbClr val="17375E"/>
                </a:solidFill>
                <a:latin typeface="Garamond" pitchFamily="18" charset="0"/>
              </a:rPr>
              <a:t>100 </a:t>
            </a:r>
            <a:r>
              <a:rPr lang="en-US" altLang="en-US" sz="2000" b="1" dirty="0" smtClean="0">
                <a:solidFill>
                  <a:srgbClr val="17375E"/>
                </a:solidFill>
                <a:latin typeface="Garamond" pitchFamily="18" charset="0"/>
              </a:rPr>
              <a:t>MW </a:t>
            </a:r>
            <a:r>
              <a:rPr lang="en-US" altLang="en-US" sz="2000" b="1" dirty="0">
                <a:solidFill>
                  <a:srgbClr val="17375E"/>
                </a:solidFill>
                <a:latin typeface="Garamond" pitchFamily="18" charset="0"/>
              </a:rPr>
              <a:t>Research Reactor PIK, </a:t>
            </a:r>
            <a:r>
              <a:rPr lang="en-US" altLang="en-US" sz="2000" b="1" dirty="0" err="1">
                <a:solidFill>
                  <a:srgbClr val="17375E"/>
                </a:solidFill>
                <a:latin typeface="Garamond" pitchFamily="18" charset="0"/>
              </a:rPr>
              <a:t>Gatchina</a:t>
            </a:r>
            <a:r>
              <a:rPr lang="en-US" altLang="en-US" sz="2000" b="1" dirty="0">
                <a:solidFill>
                  <a:srgbClr val="17375E"/>
                </a:solidFill>
                <a:latin typeface="Garamond" pitchFamily="18" charset="0"/>
              </a:rPr>
              <a:t>, Russia</a:t>
            </a:r>
            <a:endParaRPr lang="ru-RU" altLang="en-US" sz="2000" dirty="0">
              <a:latin typeface="Garamond" pitchFamily="18" charset="0"/>
            </a:endParaRPr>
          </a:p>
        </p:txBody>
      </p:sp>
      <p:pic>
        <p:nvPicPr>
          <p:cNvPr id="5" name="Grafik 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284705" y="4250915"/>
            <a:ext cx="2798064" cy="2607085"/>
          </a:xfrm>
          <a:prstGeom prst="rect">
            <a:avLst/>
          </a:prstGeom>
        </p:spPr>
      </p:pic>
      <p:pic>
        <p:nvPicPr>
          <p:cNvPr id="12" name="Grafik 1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6504" y="852639"/>
            <a:ext cx="3565396" cy="2375939"/>
          </a:xfrm>
          <a:prstGeom prst="rect">
            <a:avLst/>
          </a:prstGeom>
        </p:spPr>
      </p:pic>
      <p:pic>
        <p:nvPicPr>
          <p:cNvPr id="13" name="Grafik 1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2828143" y="873613"/>
            <a:ext cx="1430822" cy="842813"/>
          </a:xfrm>
          <a:prstGeom prst="rect">
            <a:avLst/>
          </a:prstGeom>
        </p:spPr>
      </p:pic>
      <p:sp>
        <p:nvSpPr>
          <p:cNvPr id="14" name="Rechteck 13"/>
          <p:cNvSpPr/>
          <p:nvPr/>
        </p:nvSpPr>
        <p:spPr>
          <a:xfrm>
            <a:off x="4328476" y="1370765"/>
            <a:ext cx="241604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VEXT+TrebuchetMS"/>
              </a:rPr>
              <a:t>ESS </a:t>
            </a:r>
            <a:r>
              <a:rPr lang="de-DE" b="1" dirty="0" err="1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VEXT+TrebuchetMS"/>
              </a:rPr>
              <a:t>Detector</a:t>
            </a:r>
            <a:r>
              <a:rPr lang="de-DE" b="1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VEXT+TrebuchetMS"/>
              </a:rPr>
              <a:t> </a:t>
            </a:r>
            <a:r>
              <a:rPr lang="de-DE" dirty="0">
                <a:solidFill>
                  <a:schemeClr val="accent5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DVEXT+TrebuchetMS"/>
              </a:rPr>
              <a:t>Group </a:t>
            </a:r>
            <a:endParaRPr lang="de-DE" dirty="0">
              <a:solidFill>
                <a:schemeClr val="accent5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>
          <a:xfrm>
            <a:off x="3543554" y="6512657"/>
            <a:ext cx="4596384" cy="365125"/>
          </a:xfrm>
        </p:spPr>
        <p:txBody>
          <a:bodyPr/>
          <a:lstStyle/>
          <a:p>
            <a:r>
              <a:rPr lang="en-US" dirty="0" smtClean="0"/>
              <a:t>Christian J. Schmidt, CREMLIN-Plus Kick-Off, DESY, Feb. 19 – 20, 2020  </a:t>
            </a:r>
            <a:endParaRPr lang="de-DE" dirty="0"/>
          </a:p>
        </p:txBody>
      </p:sp>
      <p:sp>
        <p:nvSpPr>
          <p:cNvPr id="15" name="Foliennummernplatzhalter 1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CCBA760-B5A1-40AE-A36E-FA0E7E2F4CCC}" type="slidenum">
              <a:rPr lang="de-DE" smtClean="0"/>
              <a:t>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6727914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13" descr="UrQMD_new1c.jp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4848" y="2379237"/>
            <a:ext cx="1925602" cy="1497497"/>
          </a:xfrm>
          <a:prstGeom prst="rect">
            <a:avLst/>
          </a:prstGeom>
          <a:noFill/>
          <a:ln>
            <a:noFill/>
          </a:ln>
          <a:effectLst>
            <a:outerShdw blurRad="50800" dist="50800" dir="5400000" algn="ctr" rotWithShape="0">
              <a:srgbClr val="000000">
                <a:alpha val="23922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1386713"/>
            <a:ext cx="11191875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de-DE" dirty="0" err="1"/>
              <a:t>O</a:t>
            </a:r>
            <a:r>
              <a:rPr lang="de-DE" dirty="0" err="1" smtClean="0"/>
              <a:t>ngoing</a:t>
            </a:r>
            <a:r>
              <a:rPr lang="de-DE" dirty="0" smtClean="0"/>
              <a:t> </a:t>
            </a:r>
            <a:r>
              <a:rPr lang="de-DE" dirty="0" err="1" smtClean="0"/>
              <a:t>decade-old</a:t>
            </a:r>
            <a:r>
              <a:rPr lang="de-DE" dirty="0" smtClean="0"/>
              <a:t> </a:t>
            </a:r>
            <a:r>
              <a:rPr lang="de-DE" dirty="0" err="1" smtClean="0"/>
              <a:t>grand</a:t>
            </a:r>
            <a:r>
              <a:rPr lang="de-DE" dirty="0" smtClean="0"/>
              <a:t>, </a:t>
            </a:r>
            <a:r>
              <a:rPr lang="de-DE" dirty="0" err="1" smtClean="0"/>
              <a:t>research</a:t>
            </a:r>
            <a:r>
              <a:rPr lang="de-DE" dirty="0" smtClean="0"/>
              <a:t> </a:t>
            </a:r>
            <a:r>
              <a:rPr lang="de-DE" dirty="0" err="1" smtClean="0"/>
              <a:t>activity</a:t>
            </a:r>
            <a:r>
              <a:rPr lang="de-DE" dirty="0" smtClean="0"/>
              <a:t> </a:t>
            </a:r>
            <a:r>
              <a:rPr lang="de-DE" dirty="0" err="1" smtClean="0"/>
              <a:t>pushed</a:t>
            </a:r>
            <a:r>
              <a:rPr lang="de-DE" dirty="0" smtClean="0"/>
              <a:t> </a:t>
            </a:r>
            <a:r>
              <a:rPr lang="de-DE" dirty="0" err="1" smtClean="0"/>
              <a:t>forward</a:t>
            </a:r>
            <a:r>
              <a:rPr lang="de-DE" dirty="0" smtClean="0"/>
              <a:t> </a:t>
            </a:r>
            <a:r>
              <a:rPr lang="de-DE" dirty="0" err="1" smtClean="0"/>
              <a:t>by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tracking</a:t>
            </a:r>
            <a:r>
              <a:rPr lang="de-DE" dirty="0" smtClean="0"/>
              <a:t> </a:t>
            </a:r>
            <a:r>
              <a:rPr lang="de-DE" dirty="0" err="1" smtClean="0"/>
              <a:t>detector</a:t>
            </a:r>
            <a:r>
              <a:rPr lang="de-DE" dirty="0" smtClean="0"/>
              <a:t> </a:t>
            </a:r>
            <a:r>
              <a:rPr lang="de-DE" dirty="0" err="1" smtClean="0"/>
              <a:t>community</a:t>
            </a:r>
            <a:r>
              <a:rPr lang="de-DE" dirty="0" smtClean="0"/>
              <a:t> in High-</a:t>
            </a:r>
            <a:r>
              <a:rPr lang="de-DE" dirty="0" err="1" smtClean="0"/>
              <a:t>Energy</a:t>
            </a:r>
            <a:r>
              <a:rPr lang="de-DE" dirty="0" smtClean="0"/>
              <a:t>-, </a:t>
            </a:r>
            <a:r>
              <a:rPr lang="de-DE" dirty="0" err="1" smtClean="0"/>
              <a:t>Nucl</a:t>
            </a:r>
            <a:r>
              <a:rPr lang="de-DE" dirty="0" smtClean="0"/>
              <a:t>. </a:t>
            </a:r>
            <a:r>
              <a:rPr lang="de-DE" dirty="0" err="1" smtClean="0"/>
              <a:t>and</a:t>
            </a:r>
            <a:r>
              <a:rPr lang="de-DE" dirty="0" smtClean="0"/>
              <a:t> Heavy-Ion </a:t>
            </a:r>
            <a:r>
              <a:rPr lang="de-DE" dirty="0" err="1" smtClean="0"/>
              <a:t>Physics</a:t>
            </a:r>
            <a:r>
              <a:rPr lang="de-DE" dirty="0"/>
              <a:t> </a:t>
            </a:r>
            <a:r>
              <a:rPr lang="de-DE" dirty="0" smtClean="0">
                <a:sym typeface="Wingdings" panose="05000000000000000000" pitchFamily="2" charset="2"/>
              </a:rPr>
              <a:t> HL-LHC, FAIR, NICA</a:t>
            </a:r>
            <a:r>
              <a:rPr lang="de-DE" dirty="0" smtClean="0"/>
              <a:t> etc. </a:t>
            </a:r>
          </a:p>
          <a:p>
            <a:pPr marL="0" indent="0">
              <a:buNone/>
            </a:pPr>
            <a:endParaRPr lang="de-DE" dirty="0" smtClean="0"/>
          </a:p>
          <a:p>
            <a:pPr marL="0" indent="0">
              <a:buNone/>
            </a:pPr>
            <a:r>
              <a:rPr lang="de-DE" dirty="0" smtClean="0"/>
              <a:t>DETEC </a:t>
            </a:r>
            <a:r>
              <a:rPr lang="de-DE" dirty="0" err="1" smtClean="0"/>
              <a:t>aims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		</a:t>
            </a:r>
          </a:p>
          <a:p>
            <a:pPr lvl="1"/>
            <a:r>
              <a:rPr lang="de-DE" dirty="0" err="1" smtClean="0"/>
              <a:t>very</a:t>
            </a:r>
            <a:r>
              <a:rPr lang="de-DE" dirty="0" smtClean="0"/>
              <a:t> </a:t>
            </a:r>
            <a:r>
              <a:rPr lang="de-DE" dirty="0" err="1" smtClean="0"/>
              <a:t>actively</a:t>
            </a:r>
            <a:r>
              <a:rPr lang="de-DE" dirty="0" smtClean="0"/>
              <a:t> </a:t>
            </a:r>
            <a:r>
              <a:rPr lang="de-DE" dirty="0" err="1" smtClean="0"/>
              <a:t>corroborate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field</a:t>
            </a:r>
            <a:r>
              <a:rPr lang="de-DE" dirty="0" smtClean="0"/>
              <a:t> </a:t>
            </a:r>
            <a:endParaRPr lang="de-DE" dirty="0"/>
          </a:p>
          <a:p>
            <a:pPr lvl="1"/>
            <a:r>
              <a:rPr lang="de-DE" dirty="0" err="1" smtClean="0"/>
              <a:t>broaden</a:t>
            </a:r>
            <a:r>
              <a:rPr lang="de-DE" dirty="0" smtClean="0"/>
              <a:t> </a:t>
            </a:r>
            <a:r>
              <a:rPr lang="de-DE" dirty="0" err="1" smtClean="0"/>
              <a:t>knowledge</a:t>
            </a:r>
            <a:r>
              <a:rPr lang="de-DE" dirty="0" smtClean="0"/>
              <a:t> </a:t>
            </a:r>
            <a:r>
              <a:rPr lang="de-DE" dirty="0" err="1" smtClean="0"/>
              <a:t>base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expert </a:t>
            </a:r>
            <a:r>
              <a:rPr lang="de-DE" dirty="0" err="1" smtClean="0"/>
              <a:t>personnel</a:t>
            </a:r>
            <a:r>
              <a:rPr lang="de-DE" dirty="0" smtClean="0"/>
              <a:t> </a:t>
            </a:r>
            <a:r>
              <a:rPr lang="de-DE" dirty="0" err="1" smtClean="0"/>
              <a:t>facing</a:t>
            </a:r>
            <a:r>
              <a:rPr lang="de-DE" dirty="0" smtClean="0"/>
              <a:t> </a:t>
            </a:r>
            <a:r>
              <a:rPr lang="de-DE" dirty="0" err="1" smtClean="0"/>
              <a:t>the</a:t>
            </a:r>
            <a:r>
              <a:rPr lang="de-DE" dirty="0" smtClean="0"/>
              <a:t> </a:t>
            </a:r>
            <a:r>
              <a:rPr lang="de-DE" dirty="0" err="1" smtClean="0"/>
              <a:t>integration</a:t>
            </a:r>
            <a:r>
              <a:rPr lang="de-DE" dirty="0" smtClean="0"/>
              <a:t> </a:t>
            </a:r>
            <a:r>
              <a:rPr lang="de-DE" dirty="0" err="1" smtClean="0"/>
              <a:t>challenge</a:t>
            </a:r>
            <a:endParaRPr lang="de-DE" dirty="0" smtClean="0"/>
          </a:p>
          <a:p>
            <a:pPr lvl="1"/>
            <a:r>
              <a:rPr lang="de-DE" dirty="0" err="1" smtClean="0"/>
              <a:t>disseminate</a:t>
            </a:r>
            <a:r>
              <a:rPr lang="de-DE" dirty="0" smtClean="0"/>
              <a:t> </a:t>
            </a:r>
            <a:r>
              <a:rPr lang="de-DE" dirty="0" err="1" smtClean="0"/>
              <a:t>technology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other</a:t>
            </a:r>
            <a:r>
              <a:rPr lang="de-DE" dirty="0" smtClean="0"/>
              <a:t> </a:t>
            </a:r>
            <a:r>
              <a:rPr lang="de-DE" dirty="0" err="1" smtClean="0"/>
              <a:t>science</a:t>
            </a:r>
            <a:r>
              <a:rPr lang="de-DE" dirty="0" smtClean="0"/>
              <a:t> </a:t>
            </a:r>
            <a:r>
              <a:rPr lang="de-DE" dirty="0" err="1" smtClean="0"/>
              <a:t>fields</a:t>
            </a:r>
            <a:r>
              <a:rPr lang="de-DE" dirty="0" smtClean="0"/>
              <a:t> </a:t>
            </a:r>
            <a:r>
              <a:rPr lang="de-DE" dirty="0" err="1" smtClean="0"/>
              <a:t>and</a:t>
            </a:r>
            <a:r>
              <a:rPr lang="de-DE" dirty="0" smtClean="0"/>
              <a:t> </a:t>
            </a:r>
            <a:r>
              <a:rPr lang="de-DE" dirty="0" err="1" smtClean="0"/>
              <a:t>eventually</a:t>
            </a:r>
            <a:r>
              <a:rPr lang="de-DE" dirty="0" smtClean="0"/>
              <a:t> </a:t>
            </a:r>
            <a:r>
              <a:rPr lang="de-DE" dirty="0" err="1" smtClean="0"/>
              <a:t>to</a:t>
            </a:r>
            <a:r>
              <a:rPr lang="de-DE" dirty="0" smtClean="0"/>
              <a:t> </a:t>
            </a:r>
            <a:r>
              <a:rPr lang="de-DE" dirty="0" err="1" smtClean="0"/>
              <a:t>societal</a:t>
            </a:r>
            <a:r>
              <a:rPr lang="de-DE" dirty="0" smtClean="0"/>
              <a:t> </a:t>
            </a:r>
            <a:r>
              <a:rPr lang="de-DE" dirty="0" err="1" smtClean="0"/>
              <a:t>benefit</a:t>
            </a:r>
            <a:endParaRPr lang="de-DE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A6E5-E7DC-4F46-8928-EFF40BB89CFC}" type="slidenum">
              <a:rPr lang="de-DE" smtClean="0"/>
              <a:pPr/>
              <a:t>5</a:t>
            </a:fld>
            <a:endParaRPr lang="de-DE" dirty="0"/>
          </a:p>
        </p:txBody>
      </p:sp>
      <p:sp>
        <p:nvSpPr>
          <p:cNvPr id="5" name="Titel 1"/>
          <p:cNvSpPr txBox="1">
            <a:spLocks/>
          </p:cNvSpPr>
          <p:nvPr/>
        </p:nvSpPr>
        <p:spPr>
          <a:xfrm>
            <a:off x="844296" y="33464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WP7 – DETEC      MAPS </a:t>
            </a:r>
            <a:r>
              <a:rPr lang="de-DE" sz="4200" b="1" dirty="0" err="1" smtClean="0">
                <a:solidFill>
                  <a:schemeClr val="accent5">
                    <a:lumMod val="75000"/>
                  </a:schemeClr>
                </a:solidFill>
              </a:rPr>
              <a:t>Monolithic</a:t>
            </a:r>
            <a:r>
              <a:rPr lang="de-DE" sz="4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sz="4200" b="1" dirty="0" err="1" smtClean="0">
                <a:solidFill>
                  <a:schemeClr val="accent5">
                    <a:lumMod val="75000"/>
                  </a:schemeClr>
                </a:solidFill>
              </a:rPr>
              <a:t>Active</a:t>
            </a:r>
            <a:r>
              <a:rPr lang="de-DE" sz="4200" b="1" dirty="0" smtClean="0">
                <a:solidFill>
                  <a:schemeClr val="accent5">
                    <a:lumMod val="75000"/>
                  </a:schemeClr>
                </a:solidFill>
              </a:rPr>
              <a:t> Pixel </a:t>
            </a:r>
            <a:r>
              <a:rPr lang="de-DE" sz="4200" b="1" dirty="0" err="1" smtClean="0">
                <a:solidFill>
                  <a:schemeClr val="accent5">
                    <a:lumMod val="75000"/>
                  </a:schemeClr>
                </a:solidFill>
              </a:rPr>
              <a:t>Detectors</a:t>
            </a:r>
            <a:r>
              <a:rPr lang="de-DE" sz="4200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dirty="0"/>
          </a:p>
        </p:txBody>
      </p:sp>
      <p:grpSp>
        <p:nvGrpSpPr>
          <p:cNvPr id="6" name="Group 4"/>
          <p:cNvGrpSpPr/>
          <p:nvPr/>
        </p:nvGrpSpPr>
        <p:grpSpPr>
          <a:xfrm>
            <a:off x="117414" y="5094049"/>
            <a:ext cx="1989863" cy="1733173"/>
            <a:chOff x="357301" y="1842535"/>
            <a:chExt cx="1722365" cy="1531009"/>
          </a:xfrm>
        </p:grpSpPr>
        <p:pic>
          <p:nvPicPr>
            <p:cNvPr id="7" name="Picture 9" descr="C:\Users\mkoziel_not\Desktop\CBM_Indaia\M26_thinned_pictures\IMG_3921.JPG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15291" y="1842535"/>
              <a:ext cx="1564375" cy="1231945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8" name="TextBox 6"/>
            <p:cNvSpPr txBox="1"/>
            <p:nvPr/>
          </p:nvSpPr>
          <p:spPr>
            <a:xfrm>
              <a:off x="357301" y="3074480"/>
              <a:ext cx="1688878" cy="29906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fontAlgn="base">
                <a:spcBef>
                  <a:spcPct val="0"/>
                </a:spcBef>
                <a:spcAft>
                  <a:spcPct val="0"/>
                </a:spcAft>
              </a:pPr>
              <a:r>
                <a:rPr lang="de-DE" sz="1600" dirty="0">
                  <a:solidFill>
                    <a:srgbClr val="000000"/>
                  </a:solidFill>
                  <a:latin typeface="Arial" pitchFamily="34" charset="0"/>
                </a:rPr>
                <a:t>CMOS </a:t>
              </a:r>
              <a:r>
                <a:rPr lang="de-DE" sz="1600" dirty="0" err="1" smtClean="0">
                  <a:solidFill>
                    <a:srgbClr val="000000"/>
                  </a:solidFill>
                  <a:latin typeface="Arial" pitchFamily="34" charset="0"/>
                </a:rPr>
                <a:t>pixel</a:t>
              </a:r>
              <a:r>
                <a:rPr lang="de-DE" sz="1600" dirty="0" smtClean="0">
                  <a:solidFill>
                    <a:srgbClr val="000000"/>
                  </a:solidFill>
                  <a:latin typeface="Arial" pitchFamily="34" charset="0"/>
                </a:rPr>
                <a:t> </a:t>
              </a:r>
              <a:r>
                <a:rPr lang="de-DE" sz="1600" dirty="0" err="1" smtClean="0">
                  <a:solidFill>
                    <a:srgbClr val="000000"/>
                  </a:solidFill>
                  <a:latin typeface="Arial" pitchFamily="34" charset="0"/>
                </a:rPr>
                <a:t>sensor</a:t>
              </a:r>
              <a:endParaRPr lang="en-US" sz="1600" dirty="0">
                <a:solidFill>
                  <a:srgbClr val="000000"/>
                </a:solidFill>
                <a:latin typeface="Arial" pitchFamily="34" charset="0"/>
              </a:endParaRPr>
            </a:p>
          </p:txBody>
        </p:sp>
      </p:grpSp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J. Schmidt, CREMLIN-Plus Kick-Off, DESY, Feb. 19 – 20, 2020  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8419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A6E5-E7DC-4F46-8928-EFF40BB89CFC}" type="slidenum">
              <a:rPr lang="de-DE" smtClean="0"/>
              <a:pPr/>
              <a:t>6</a:t>
            </a:fld>
            <a:endParaRPr lang="de-DE" dirty="0"/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859" y="1806672"/>
            <a:ext cx="2699957" cy="1692688"/>
          </a:xfrm>
          <a:prstGeom prst="rect">
            <a:avLst/>
          </a:prstGeom>
        </p:spPr>
      </p:pic>
      <p:pic>
        <p:nvPicPr>
          <p:cNvPr id="7" name="Grafik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87472" y="959533"/>
            <a:ext cx="1981818" cy="1295912"/>
          </a:xfrm>
          <a:prstGeom prst="rect">
            <a:avLst/>
          </a:prstGeom>
        </p:spPr>
      </p:pic>
      <p:pic>
        <p:nvPicPr>
          <p:cNvPr id="8" name="Grafik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980163" y="4865769"/>
            <a:ext cx="2018440" cy="1738101"/>
          </a:xfrm>
          <a:prstGeom prst="rect">
            <a:avLst/>
          </a:prstGeom>
        </p:spPr>
      </p:pic>
      <p:pic>
        <p:nvPicPr>
          <p:cNvPr id="9" name="Grafik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830228" y="4352604"/>
            <a:ext cx="2000250" cy="1019175"/>
          </a:xfrm>
          <a:prstGeom prst="rect">
            <a:avLst/>
          </a:prstGeom>
        </p:spPr>
      </p:pic>
      <p:pic>
        <p:nvPicPr>
          <p:cNvPr id="11" name="Grafik 10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87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9567123" y="2684107"/>
            <a:ext cx="2527659" cy="890021"/>
          </a:xfrm>
          <a:prstGeom prst="rect">
            <a:avLst/>
          </a:prstGeom>
        </p:spPr>
      </p:pic>
      <p:pic>
        <p:nvPicPr>
          <p:cNvPr id="10" name="Grafik 9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7656240" y="1029314"/>
            <a:ext cx="2622448" cy="2000172"/>
          </a:xfrm>
          <a:prstGeom prst="rect">
            <a:avLst/>
          </a:prstGeom>
          <a:effectLst>
            <a:outerShdw blurRad="50800" dist="50800" dir="5400000" sx="78000" sy="78000" algn="ctr" rotWithShape="0">
              <a:srgbClr val="000000">
                <a:alpha val="52000"/>
              </a:srgbClr>
            </a:outerShdw>
          </a:effectLst>
        </p:spPr>
      </p:pic>
      <p:sp>
        <p:nvSpPr>
          <p:cNvPr id="12" name="Textfeld 11"/>
          <p:cNvSpPr txBox="1"/>
          <p:nvPr/>
        </p:nvSpPr>
        <p:spPr>
          <a:xfrm>
            <a:off x="1016295" y="4257492"/>
            <a:ext cx="3582134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b="1" dirty="0" smtClean="0">
                <a:solidFill>
                  <a:srgbClr val="0070C0"/>
                </a:solidFill>
              </a:rPr>
              <a:t>Kiew Institute </a:t>
            </a:r>
            <a:r>
              <a:rPr lang="de-DE" b="1" dirty="0" err="1" smtClean="0">
                <a:solidFill>
                  <a:srgbClr val="0070C0"/>
                </a:solidFill>
              </a:rPr>
              <a:t>for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Nuclear</a:t>
            </a:r>
            <a:r>
              <a:rPr lang="de-DE" b="1" dirty="0" smtClean="0">
                <a:solidFill>
                  <a:srgbClr val="0070C0"/>
                </a:solidFill>
              </a:rPr>
              <a:t> Research</a:t>
            </a:r>
          </a:p>
          <a:p>
            <a:pPr algn="ctr"/>
            <a:r>
              <a:rPr lang="de-DE" sz="3200" dirty="0" smtClean="0">
                <a:solidFill>
                  <a:srgbClr val="0070C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KINR</a:t>
            </a:r>
          </a:p>
          <a:p>
            <a:pPr algn="ctr"/>
            <a:r>
              <a:rPr lang="de-DE" sz="2000" dirty="0" err="1" smtClean="0"/>
              <a:t>silicon</a:t>
            </a:r>
            <a:r>
              <a:rPr lang="de-DE" sz="2000" dirty="0" smtClean="0"/>
              <a:t> </a:t>
            </a:r>
            <a:r>
              <a:rPr lang="de-DE" sz="2000" dirty="0" err="1" smtClean="0"/>
              <a:t>detector</a:t>
            </a:r>
            <a:r>
              <a:rPr lang="de-DE" sz="2000" dirty="0" smtClean="0"/>
              <a:t> </a:t>
            </a:r>
            <a:r>
              <a:rPr lang="de-DE" sz="2000" dirty="0" err="1" smtClean="0"/>
              <a:t>characterization</a:t>
            </a:r>
            <a:r>
              <a:rPr lang="de-DE" sz="2000" dirty="0" smtClean="0"/>
              <a:t> </a:t>
            </a:r>
          </a:p>
          <a:p>
            <a:pPr algn="ctr"/>
            <a:r>
              <a:rPr lang="de-DE" sz="2000" dirty="0" err="1" smtClean="0"/>
              <a:t>and</a:t>
            </a:r>
            <a:r>
              <a:rPr lang="de-DE" sz="2000" dirty="0" smtClean="0"/>
              <a:t> </a:t>
            </a:r>
            <a:r>
              <a:rPr lang="de-DE" sz="2000" dirty="0" err="1" smtClean="0"/>
              <a:t>evaluation</a:t>
            </a:r>
            <a:endParaRPr lang="de-DE" sz="2000" dirty="0"/>
          </a:p>
        </p:txBody>
      </p:sp>
      <p:pic>
        <p:nvPicPr>
          <p:cNvPr id="13" name="Grafik 12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585079" y="4139424"/>
            <a:ext cx="1437991" cy="1392098"/>
          </a:xfrm>
          <a:prstGeom prst="rect">
            <a:avLst/>
          </a:prstGeom>
        </p:spPr>
      </p:pic>
      <p:sp>
        <p:nvSpPr>
          <p:cNvPr id="14" name="Textfeld 13"/>
          <p:cNvSpPr txBox="1"/>
          <p:nvPr/>
        </p:nvSpPr>
        <p:spPr>
          <a:xfrm>
            <a:off x="860565" y="3417721"/>
            <a:ext cx="207460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MAPS </a:t>
            </a:r>
            <a:r>
              <a:rPr lang="de-DE" dirty="0" err="1" smtClean="0"/>
              <a:t>sensor</a:t>
            </a:r>
            <a:r>
              <a:rPr lang="de-DE" dirty="0" smtClean="0"/>
              <a:t> design</a:t>
            </a:r>
            <a:endParaRPr lang="de-DE" dirty="0"/>
          </a:p>
        </p:txBody>
      </p:sp>
      <p:sp>
        <p:nvSpPr>
          <p:cNvPr id="15" name="Textfeld 14"/>
          <p:cNvSpPr txBox="1"/>
          <p:nvPr/>
        </p:nvSpPr>
        <p:spPr>
          <a:xfrm>
            <a:off x="3465251" y="2103927"/>
            <a:ext cx="208525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MAPS </a:t>
            </a:r>
            <a:r>
              <a:rPr lang="de-DE" dirty="0" err="1" smtClean="0"/>
              <a:t>integration</a:t>
            </a:r>
            <a:r>
              <a:rPr lang="de-DE" dirty="0" smtClean="0"/>
              <a:t>, </a:t>
            </a:r>
          </a:p>
          <a:p>
            <a:pPr algn="ctr"/>
            <a:r>
              <a:rPr lang="de-DE" dirty="0" smtClean="0"/>
              <a:t>power </a:t>
            </a:r>
            <a:r>
              <a:rPr lang="de-DE" dirty="0" err="1" smtClean="0"/>
              <a:t>management</a:t>
            </a:r>
            <a:endParaRPr lang="de-DE" dirty="0"/>
          </a:p>
        </p:txBody>
      </p:sp>
      <p:sp>
        <p:nvSpPr>
          <p:cNvPr id="17" name="Titel 1"/>
          <p:cNvSpPr txBox="1">
            <a:spLocks/>
          </p:cNvSpPr>
          <p:nvPr/>
        </p:nvSpPr>
        <p:spPr>
          <a:xfrm>
            <a:off x="182780" y="179197"/>
            <a:ext cx="1175189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WP7 – DETEC    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Monolithic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</a:t>
            </a:r>
            <a:r>
              <a:rPr lang="de-DE" b="1" dirty="0" err="1" smtClean="0">
                <a:solidFill>
                  <a:schemeClr val="accent5">
                    <a:lumMod val="75000"/>
                  </a:schemeClr>
                </a:solidFill>
              </a:rPr>
              <a:t>Active</a:t>
            </a:r>
            <a: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  <a:t> Pixel Tracking Detector </a:t>
            </a:r>
            <a:br>
              <a:rPr lang="de-DE" b="1" dirty="0" smtClean="0">
                <a:solidFill>
                  <a:schemeClr val="accent5">
                    <a:lumMod val="75000"/>
                  </a:schemeClr>
                </a:solidFill>
              </a:rPr>
            </a:br>
            <a:endParaRPr lang="de-DE" dirty="0"/>
          </a:p>
        </p:txBody>
      </p:sp>
      <p:sp>
        <p:nvSpPr>
          <p:cNvPr id="18" name="Textfeld 17"/>
          <p:cNvSpPr txBox="1"/>
          <p:nvPr/>
        </p:nvSpPr>
        <p:spPr>
          <a:xfrm>
            <a:off x="8160116" y="2646413"/>
            <a:ext cx="334072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dirty="0" smtClean="0"/>
              <a:t>Silicon </a:t>
            </a:r>
            <a:r>
              <a:rPr lang="de-DE" dirty="0" err="1" smtClean="0"/>
              <a:t>integration</a:t>
            </a:r>
            <a:r>
              <a:rPr lang="de-DE" dirty="0" smtClean="0"/>
              <a:t>, r/o </a:t>
            </a:r>
            <a:r>
              <a:rPr lang="de-DE" dirty="0" err="1" smtClean="0"/>
              <a:t>electronics</a:t>
            </a:r>
            <a:endParaRPr lang="de-DE" dirty="0"/>
          </a:p>
        </p:txBody>
      </p:sp>
      <p:sp>
        <p:nvSpPr>
          <p:cNvPr id="19" name="Textfeld 18"/>
          <p:cNvSpPr txBox="1"/>
          <p:nvPr/>
        </p:nvSpPr>
        <p:spPr>
          <a:xfrm>
            <a:off x="4597755" y="5561030"/>
            <a:ext cx="3672544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dirty="0" smtClean="0"/>
              <a:t>Precision e-test-beam </a:t>
            </a:r>
            <a:r>
              <a:rPr lang="de-DE" dirty="0" err="1" smtClean="0"/>
              <a:t>facility</a:t>
            </a:r>
            <a:endParaRPr lang="de-DE" dirty="0" smtClean="0"/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characterization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telescope</a:t>
            </a:r>
            <a:endParaRPr lang="de-DE" dirty="0" smtClean="0">
              <a:sym typeface="Wingdings" panose="05000000000000000000" pitchFamily="2" charset="2"/>
            </a:endParaRPr>
          </a:p>
          <a:p>
            <a:pPr marL="285750" indent="-285750" algn="ctr">
              <a:buFont typeface="Wingdings" panose="05000000000000000000" pitchFamily="2" charset="2"/>
              <a:buChar char="à"/>
            </a:pPr>
            <a:r>
              <a:rPr lang="de-DE" dirty="0" err="1" smtClean="0">
                <a:sym typeface="Wingdings" panose="05000000000000000000" pitchFamily="2" charset="2"/>
              </a:rPr>
              <a:t>beneficiary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of</a:t>
            </a:r>
            <a:r>
              <a:rPr lang="de-DE" dirty="0" smtClean="0">
                <a:sym typeface="Wingdings" panose="05000000000000000000" pitchFamily="2" charset="2"/>
              </a:rPr>
              <a:t> </a:t>
            </a:r>
            <a:r>
              <a:rPr lang="de-DE" dirty="0" err="1" smtClean="0">
                <a:sym typeface="Wingdings" panose="05000000000000000000" pitchFamily="2" charset="2"/>
              </a:rPr>
              <a:t>resulting</a:t>
            </a:r>
            <a:r>
              <a:rPr lang="de-DE" dirty="0" smtClean="0">
                <a:sym typeface="Wingdings" panose="05000000000000000000" pitchFamily="2" charset="2"/>
              </a:rPr>
              <a:t> prototype </a:t>
            </a:r>
            <a:endParaRPr lang="de-DE" dirty="0"/>
          </a:p>
        </p:txBody>
      </p:sp>
      <p:sp>
        <p:nvSpPr>
          <p:cNvPr id="20" name="Textfeld 19"/>
          <p:cNvSpPr txBox="1"/>
          <p:nvPr/>
        </p:nvSpPr>
        <p:spPr>
          <a:xfrm>
            <a:off x="8133043" y="3701677"/>
            <a:ext cx="356270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400" dirty="0" err="1" smtClean="0">
                <a:solidFill>
                  <a:srgbClr val="00B050"/>
                </a:solidFill>
              </a:rPr>
              <a:t>technological</a:t>
            </a:r>
            <a:r>
              <a:rPr lang="de-DE" sz="2400" dirty="0" smtClean="0">
                <a:solidFill>
                  <a:srgbClr val="00B050"/>
                </a:solidFill>
              </a:rPr>
              <a:t> stake </a:t>
            </a:r>
            <a:r>
              <a:rPr lang="de-DE" sz="2400" dirty="0" err="1" smtClean="0">
                <a:solidFill>
                  <a:srgbClr val="00B050"/>
                </a:solidFill>
              </a:rPr>
              <a:t>holders</a:t>
            </a:r>
            <a:endParaRPr lang="de-DE" sz="2400" dirty="0" smtClean="0">
              <a:solidFill>
                <a:srgbClr val="00B050"/>
              </a:solidFill>
            </a:endParaRPr>
          </a:p>
        </p:txBody>
      </p:sp>
      <p:sp>
        <p:nvSpPr>
          <p:cNvPr id="22" name="Ellipse 21"/>
          <p:cNvSpPr/>
          <p:nvPr/>
        </p:nvSpPr>
        <p:spPr>
          <a:xfrm>
            <a:off x="7316122" y="942975"/>
            <a:ext cx="4847303" cy="5873750"/>
          </a:xfrm>
          <a:prstGeom prst="ellipse">
            <a:avLst/>
          </a:prstGeom>
          <a:noFill/>
          <a:ln w="50800" cmpd="thickThin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1" name="Picture 3" descr="C:\Users\mkoziel_not\Desktop\GSI_IKF_talk\P1020009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10476" y="1199936"/>
            <a:ext cx="1758214" cy="13642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4" name="Picture 9" descr="C:\Users\mkoziel_not\Desktop\CBM_Indaia\M26_thinned_pictures\IMG_3921.JPG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00" y="1190051"/>
            <a:ext cx="1400899" cy="10809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Fußzeilenplatzhalt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J. Schmidt, CREMLIN-Plus Kick-Off, DESY, Feb. 19 – 20, 2020  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28323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de-DE" b="1" dirty="0" err="1" smtClean="0">
                <a:solidFill>
                  <a:srgbClr val="0070C0"/>
                </a:solidFill>
              </a:rPr>
              <a:t>broaden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knowledge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base</a:t>
            </a:r>
            <a:r>
              <a:rPr lang="de-DE" b="1" dirty="0" smtClean="0">
                <a:solidFill>
                  <a:srgbClr val="0070C0"/>
                </a:solidFill>
              </a:rPr>
              <a:t> – </a:t>
            </a:r>
            <a:r>
              <a:rPr lang="de-DE" b="1" dirty="0" err="1" smtClean="0">
                <a:solidFill>
                  <a:srgbClr val="0070C0"/>
                </a:solidFill>
              </a:rPr>
              <a:t>widen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horizon</a:t>
            </a:r>
            <a:r>
              <a:rPr lang="de-DE" b="1" dirty="0" smtClean="0">
                <a:solidFill>
                  <a:srgbClr val="0070C0"/>
                </a:solidFill>
              </a:rPr>
              <a:t/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b="1" dirty="0" err="1" smtClean="0">
                <a:solidFill>
                  <a:srgbClr val="0070C0"/>
                </a:solidFill>
              </a:rPr>
              <a:t>foster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young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scientists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to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get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r>
              <a:rPr lang="de-DE" b="1" dirty="0" err="1" smtClean="0">
                <a:solidFill>
                  <a:srgbClr val="0070C0"/>
                </a:solidFill>
              </a:rPr>
              <a:t>involved</a:t>
            </a:r>
            <a:r>
              <a:rPr lang="de-DE" b="1" dirty="0" smtClean="0">
                <a:solidFill>
                  <a:srgbClr val="0070C0"/>
                </a:solidFill>
              </a:rPr>
              <a:t> </a:t>
            </a:r>
            <a:br>
              <a:rPr lang="de-DE" b="1" dirty="0" smtClean="0">
                <a:solidFill>
                  <a:srgbClr val="0070C0"/>
                </a:solidFill>
              </a:rPr>
            </a:br>
            <a:r>
              <a:rPr lang="de-DE" sz="3600" dirty="0" err="1" smtClean="0">
                <a:solidFill>
                  <a:srgbClr val="0070C0"/>
                </a:solidFill>
              </a:rPr>
              <a:t>make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  <a:r>
              <a:rPr lang="de-DE" sz="3600" dirty="0" err="1" smtClean="0">
                <a:solidFill>
                  <a:srgbClr val="0070C0"/>
                </a:solidFill>
              </a:rPr>
              <a:t>use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  <a:r>
              <a:rPr lang="de-DE" sz="3600" dirty="0" err="1" smtClean="0">
                <a:solidFill>
                  <a:srgbClr val="0070C0"/>
                </a:solidFill>
              </a:rPr>
              <a:t>of</a:t>
            </a:r>
            <a:r>
              <a:rPr lang="de-DE" sz="3600" dirty="0" smtClean="0">
                <a:solidFill>
                  <a:srgbClr val="0070C0"/>
                </a:solidFill>
              </a:rPr>
              <a:t> WP8, WP9 </a:t>
            </a:r>
            <a:r>
              <a:rPr lang="de-DE" sz="3600" dirty="0" err="1" smtClean="0">
                <a:solidFill>
                  <a:srgbClr val="0070C0"/>
                </a:solidFill>
              </a:rPr>
              <a:t>and</a:t>
            </a:r>
            <a:r>
              <a:rPr lang="de-DE" sz="3600" dirty="0" smtClean="0">
                <a:solidFill>
                  <a:srgbClr val="0070C0"/>
                </a:solidFill>
              </a:rPr>
              <a:t> WP10 </a:t>
            </a:r>
            <a:r>
              <a:rPr lang="de-DE" sz="3600" dirty="0" err="1" smtClean="0">
                <a:solidFill>
                  <a:srgbClr val="0070C0"/>
                </a:solidFill>
              </a:rPr>
              <a:t>funding</a:t>
            </a:r>
            <a:r>
              <a:rPr lang="de-DE" sz="3600" dirty="0" smtClean="0">
                <a:solidFill>
                  <a:srgbClr val="0070C0"/>
                </a:solidFill>
              </a:rPr>
              <a:t> </a:t>
            </a:r>
            <a:endParaRPr lang="de-DE" sz="4000" dirty="0">
              <a:solidFill>
                <a:srgbClr val="0070C0"/>
              </a:solidFill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838200" y="2006981"/>
            <a:ext cx="10515600" cy="4351338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de-DE" sz="2400" dirty="0"/>
              <a:t>S</a:t>
            </a:r>
            <a:r>
              <a:rPr lang="de-DE" sz="2400" dirty="0" smtClean="0"/>
              <a:t>ummer </a:t>
            </a:r>
            <a:r>
              <a:rPr lang="de-DE" sz="2400" dirty="0" err="1" smtClean="0"/>
              <a:t>school</a:t>
            </a:r>
            <a:r>
              <a:rPr lang="de-DE" sz="2400" dirty="0" smtClean="0"/>
              <a:t> on </a:t>
            </a:r>
            <a:r>
              <a:rPr lang="de-DE" sz="2400" dirty="0" err="1" smtClean="0"/>
              <a:t>detector</a:t>
            </a:r>
            <a:r>
              <a:rPr lang="de-DE" sz="2400" dirty="0" smtClean="0"/>
              <a:t> </a:t>
            </a:r>
            <a:r>
              <a:rPr lang="de-DE" sz="2400" dirty="0" err="1" smtClean="0"/>
              <a:t>technologies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electronics</a:t>
            </a:r>
            <a:r>
              <a:rPr lang="de-DE" sz="2400" dirty="0"/>
              <a:t> </a:t>
            </a:r>
            <a:r>
              <a:rPr lang="de-DE" sz="2400" dirty="0" err="1" smtClean="0"/>
              <a:t>as</a:t>
            </a:r>
            <a:r>
              <a:rPr lang="de-DE" sz="2400" dirty="0" smtClean="0"/>
              <a:t> </a:t>
            </a:r>
            <a:endParaRPr lang="de-DE" sz="2400" dirty="0"/>
          </a:p>
          <a:p>
            <a:pPr marL="0" indent="0" algn="ctr">
              <a:buNone/>
            </a:pPr>
            <a:r>
              <a:rPr lang="de-DE" sz="2400" dirty="0" smtClean="0"/>
              <a:t>„</a:t>
            </a:r>
            <a:r>
              <a:rPr lang="de-DE" sz="2400" dirty="0" err="1" smtClean="0"/>
              <a:t>joint</a:t>
            </a:r>
            <a:r>
              <a:rPr lang="de-DE" sz="2400" dirty="0" smtClean="0"/>
              <a:t> </a:t>
            </a:r>
            <a:r>
              <a:rPr lang="de-DE" sz="2400" dirty="0" err="1" smtClean="0"/>
              <a:t>workshop</a:t>
            </a:r>
            <a:r>
              <a:rPr lang="de-DE" sz="2400" dirty="0" smtClean="0"/>
              <a:t> on modern </a:t>
            </a:r>
            <a:r>
              <a:rPr lang="de-DE" sz="2400" dirty="0" err="1" smtClean="0"/>
              <a:t>neutron</a:t>
            </a:r>
            <a:r>
              <a:rPr lang="de-DE" sz="2400" dirty="0" smtClean="0"/>
              <a:t> </a:t>
            </a:r>
            <a:r>
              <a:rPr lang="de-DE" sz="2400" dirty="0" err="1" smtClean="0"/>
              <a:t>and</a:t>
            </a:r>
            <a:r>
              <a:rPr lang="de-DE" sz="2400" dirty="0" smtClean="0"/>
              <a:t> </a:t>
            </a:r>
            <a:r>
              <a:rPr lang="de-DE" sz="2400" dirty="0" err="1" smtClean="0"/>
              <a:t>tracking</a:t>
            </a:r>
            <a:r>
              <a:rPr lang="de-DE" sz="2400" dirty="0" smtClean="0"/>
              <a:t> </a:t>
            </a:r>
            <a:r>
              <a:rPr lang="de-DE" sz="2400" dirty="0" err="1" smtClean="0"/>
              <a:t>detector</a:t>
            </a:r>
            <a:r>
              <a:rPr lang="de-DE" sz="2400" dirty="0" smtClean="0"/>
              <a:t> </a:t>
            </a:r>
            <a:r>
              <a:rPr lang="de-DE" sz="2400" dirty="0" err="1" smtClean="0"/>
              <a:t>challenges</a:t>
            </a:r>
            <a:r>
              <a:rPr lang="de-DE" sz="2400" dirty="0" smtClean="0"/>
              <a:t>“</a:t>
            </a:r>
          </a:p>
          <a:p>
            <a:pPr marL="0" indent="0" algn="ctr">
              <a:buNone/>
            </a:pPr>
            <a:endParaRPr lang="de-DE" sz="2400" dirty="0"/>
          </a:p>
          <a:p>
            <a:pPr marL="0" indent="0" algn="ctr">
              <a:buNone/>
            </a:pPr>
            <a:r>
              <a:rPr lang="de-DE" sz="2400" dirty="0" err="1" smtClean="0"/>
              <a:t>allow</a:t>
            </a:r>
            <a:r>
              <a:rPr lang="de-DE" sz="2400" dirty="0" smtClean="0"/>
              <a:t>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most</a:t>
            </a:r>
            <a:r>
              <a:rPr lang="de-DE" sz="2400" dirty="0" smtClean="0"/>
              <a:t> </a:t>
            </a:r>
            <a:r>
              <a:rPr lang="de-DE" sz="2400" dirty="0" err="1" smtClean="0"/>
              <a:t>effective</a:t>
            </a:r>
            <a:r>
              <a:rPr lang="de-DE" sz="2400" dirty="0" smtClean="0"/>
              <a:t> </a:t>
            </a:r>
            <a:r>
              <a:rPr lang="de-DE" sz="2400" dirty="0" err="1" smtClean="0"/>
              <a:t>one</a:t>
            </a:r>
            <a:r>
              <a:rPr lang="de-DE" sz="2400" dirty="0" smtClean="0"/>
              <a:t> </a:t>
            </a:r>
            <a:r>
              <a:rPr lang="de-DE" sz="2400" dirty="0" err="1" smtClean="0"/>
              <a:t>week</a:t>
            </a:r>
            <a:r>
              <a:rPr lang="de-DE" sz="2400" dirty="0" smtClean="0"/>
              <a:t> </a:t>
            </a:r>
            <a:r>
              <a:rPr lang="de-DE" sz="2400" dirty="0" err="1" smtClean="0"/>
              <a:t>to</a:t>
            </a:r>
            <a:r>
              <a:rPr lang="de-DE" sz="2400" dirty="0" smtClean="0"/>
              <a:t> </a:t>
            </a:r>
            <a:r>
              <a:rPr lang="de-DE" sz="2400" dirty="0" err="1" smtClean="0"/>
              <a:t>three</a:t>
            </a:r>
            <a:r>
              <a:rPr lang="de-DE" sz="2400" dirty="0" smtClean="0"/>
              <a:t> </a:t>
            </a:r>
            <a:r>
              <a:rPr lang="de-DE" sz="2400" dirty="0" err="1" smtClean="0"/>
              <a:t>months</a:t>
            </a:r>
            <a:r>
              <a:rPr lang="de-DE" sz="2400" dirty="0" smtClean="0"/>
              <a:t> </a:t>
            </a:r>
            <a:r>
              <a:rPr lang="de-DE" sz="2400" dirty="0" err="1" smtClean="0"/>
              <a:t>secondment</a:t>
            </a:r>
            <a:r>
              <a:rPr lang="de-DE" sz="2400" dirty="0" smtClean="0"/>
              <a:t> </a:t>
            </a:r>
            <a:r>
              <a:rPr lang="de-DE" sz="2400" dirty="0" err="1" smtClean="0"/>
              <a:t>of</a:t>
            </a:r>
            <a:r>
              <a:rPr lang="de-DE" sz="2400" dirty="0" smtClean="0"/>
              <a:t> </a:t>
            </a:r>
            <a:r>
              <a:rPr lang="de-DE" sz="2400" dirty="0" err="1" smtClean="0"/>
              <a:t>scientists</a:t>
            </a:r>
            <a:r>
              <a:rPr lang="de-DE" sz="2400" dirty="0" smtClean="0"/>
              <a:t> in </a:t>
            </a:r>
            <a:r>
              <a:rPr lang="de-DE" sz="2400" dirty="0" err="1" smtClean="0"/>
              <a:t>collaborating</a:t>
            </a:r>
            <a:r>
              <a:rPr lang="de-DE" sz="2400" dirty="0" smtClean="0"/>
              <a:t> </a:t>
            </a:r>
            <a:r>
              <a:rPr lang="de-DE" sz="2400" dirty="0" err="1" smtClean="0"/>
              <a:t>partner</a:t>
            </a:r>
            <a:r>
              <a:rPr lang="de-DE" sz="2400" dirty="0" smtClean="0"/>
              <a:t> </a:t>
            </a:r>
            <a:r>
              <a:rPr lang="de-DE" sz="2400" dirty="0" err="1" smtClean="0"/>
              <a:t>institution</a:t>
            </a:r>
            <a:endParaRPr lang="de-DE" sz="2400" dirty="0" smtClean="0"/>
          </a:p>
          <a:p>
            <a:pPr marL="0" indent="0" algn="ctr">
              <a:buNone/>
            </a:pPr>
            <a:endParaRPr lang="de-DE" sz="2000" dirty="0"/>
          </a:p>
          <a:p>
            <a:pPr marL="0" indent="0" algn="ctr">
              <a:buNone/>
            </a:pPr>
            <a:r>
              <a:rPr lang="de-DE" sz="2400" dirty="0" smtClean="0"/>
              <a:t>follow-</a:t>
            </a:r>
            <a:r>
              <a:rPr lang="de-DE" sz="2400" dirty="0" err="1" smtClean="0"/>
              <a:t>up</a:t>
            </a:r>
            <a:r>
              <a:rPr lang="de-DE" sz="2400" dirty="0" smtClean="0"/>
              <a:t> on </a:t>
            </a:r>
            <a:r>
              <a:rPr lang="de-DE" sz="2400" dirty="0" err="1" smtClean="0"/>
              <a:t>integrating</a:t>
            </a:r>
            <a:r>
              <a:rPr lang="de-DE" sz="2400" dirty="0" smtClean="0"/>
              <a:t> </a:t>
            </a:r>
            <a:r>
              <a:rPr lang="de-DE" sz="2400" dirty="0" err="1" smtClean="0"/>
              <a:t>project</a:t>
            </a:r>
            <a:r>
              <a:rPr lang="de-DE" sz="2400" dirty="0" smtClean="0"/>
              <a:t>: </a:t>
            </a:r>
            <a:r>
              <a:rPr lang="de-DE" sz="2400" dirty="0" err="1" smtClean="0"/>
              <a:t>employ</a:t>
            </a:r>
            <a:r>
              <a:rPr lang="de-DE" sz="2400" dirty="0" smtClean="0"/>
              <a:t> MAPS </a:t>
            </a:r>
            <a:r>
              <a:rPr lang="de-DE" sz="2400" dirty="0" err="1" smtClean="0"/>
              <a:t>for</a:t>
            </a:r>
            <a:r>
              <a:rPr lang="de-DE" sz="2400" dirty="0" smtClean="0"/>
              <a:t> </a:t>
            </a:r>
            <a:r>
              <a:rPr lang="de-DE" sz="2400" dirty="0" err="1" smtClean="0"/>
              <a:t>neutron</a:t>
            </a:r>
            <a:r>
              <a:rPr lang="de-DE" sz="2400" dirty="0" smtClean="0"/>
              <a:t> </a:t>
            </a:r>
            <a:r>
              <a:rPr lang="de-DE" sz="2400" dirty="0" err="1" smtClean="0"/>
              <a:t>detection</a:t>
            </a:r>
            <a:endParaRPr lang="de-DE" sz="2400" dirty="0" smtClean="0"/>
          </a:p>
          <a:p>
            <a:pPr marL="0" indent="0" algn="ctr">
              <a:buNone/>
            </a:pPr>
            <a:r>
              <a:rPr lang="de-DE" sz="2400" dirty="0" smtClean="0">
                <a:sym typeface="Wingdings" panose="05000000000000000000" pitchFamily="2" charset="2"/>
              </a:rPr>
              <a:t> </a:t>
            </a:r>
            <a:r>
              <a:rPr lang="de-DE" sz="2400" dirty="0" err="1" smtClean="0">
                <a:sym typeface="Wingdings" panose="05000000000000000000" pitchFamily="2" charset="2"/>
              </a:rPr>
              <a:t>master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or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PhD</a:t>
            </a:r>
            <a:r>
              <a:rPr lang="de-DE" sz="2400" dirty="0" smtClean="0">
                <a:sym typeface="Wingdings" panose="05000000000000000000" pitchFamily="2" charset="2"/>
              </a:rPr>
              <a:t> </a:t>
            </a:r>
            <a:r>
              <a:rPr lang="de-DE" sz="2400" dirty="0" err="1" smtClean="0">
                <a:sym typeface="Wingdings" panose="05000000000000000000" pitchFamily="2" charset="2"/>
              </a:rPr>
              <a:t>thesis</a:t>
            </a:r>
            <a:r>
              <a:rPr lang="de-DE" sz="2400" dirty="0" smtClean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A6E5-E7DC-4F46-8928-EFF40BB89CFC}" type="slidenum">
              <a:rPr lang="de-DE" smtClean="0"/>
              <a:pPr/>
              <a:t>7</a:t>
            </a:fld>
            <a:endParaRPr lang="de-DE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 smtClean="0">
                <a:solidFill>
                  <a:schemeClr val="tx1">
                    <a:lumMod val="50000"/>
                    <a:lumOff val="50000"/>
                  </a:schemeClr>
                </a:solidFill>
              </a:rPr>
              <a:t>Christian J. Schmidt, CREMLIN-Plus Kick-Off, DESY, Feb. 19 – 20, 2020  </a:t>
            </a:r>
            <a:endParaRPr lang="de-DE" dirty="0" smtClean="0">
              <a:solidFill>
                <a:schemeClr val="tx1">
                  <a:lumMod val="50000"/>
                  <a:lumOff val="50000"/>
                </a:schemeClr>
              </a:solidFill>
            </a:endParaRPr>
          </a:p>
        </p:txBody>
      </p:sp>
      <p:pic>
        <p:nvPicPr>
          <p:cNvPr id="6" name="Grafik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97" y="5464251"/>
            <a:ext cx="3712464" cy="892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8937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Standarddesign">
  <a:themeElements>
    <a:clrScheme name="1_Standard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Standarddesign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Standard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Standard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Standard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543</Words>
  <Application>Microsoft Office PowerPoint</Application>
  <PresentationFormat>Breitbild</PresentationFormat>
  <Paragraphs>75</Paragraphs>
  <Slides>7</Slides>
  <Notes>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8</vt:i4>
      </vt:variant>
      <vt:variant>
        <vt:lpstr>Design</vt:lpstr>
      </vt:variant>
      <vt:variant>
        <vt:i4>2</vt:i4>
      </vt:variant>
      <vt:variant>
        <vt:lpstr>Folientitel</vt:lpstr>
      </vt:variant>
      <vt:variant>
        <vt:i4>7</vt:i4>
      </vt:variant>
    </vt:vector>
  </HeadingPairs>
  <TitlesOfParts>
    <vt:vector size="17" baseType="lpstr">
      <vt:lpstr>맑은 고딕</vt:lpstr>
      <vt:lpstr>Arial</vt:lpstr>
      <vt:lpstr>Calibri</vt:lpstr>
      <vt:lpstr>Calibri Light</vt:lpstr>
      <vt:lpstr>Garamond</vt:lpstr>
      <vt:lpstr>MDVEXT+TrebuchetMS</vt:lpstr>
      <vt:lpstr>Times New Roman</vt:lpstr>
      <vt:lpstr>Wingdings</vt:lpstr>
      <vt:lpstr>Office</vt:lpstr>
      <vt:lpstr>1_Standarddesign</vt:lpstr>
      <vt:lpstr>CREMLIN-Plus  WP7-DETEC Kick-Off</vt:lpstr>
      <vt:lpstr>WP7- DETEC: horizontal activity on development of detector technologies</vt:lpstr>
      <vt:lpstr>WP7 - DETEC – Charge of today´s kick-off meeting</vt:lpstr>
      <vt:lpstr>PowerPoint-Präsentation</vt:lpstr>
      <vt:lpstr>PowerPoint-Präsentation</vt:lpstr>
      <vt:lpstr>PowerPoint-Präsentation</vt:lpstr>
      <vt:lpstr>broaden knowledge base – widen horizon foster young scientists to get involved  make use of WP8, WP9 and WP10 funding </vt:lpstr>
    </vt:vector>
  </TitlesOfParts>
  <Company>GSI Helmholtzzentrum für Schwerionenforschung GmbH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CREMLIN-Plus WP7 pre Kick-Off Meeting</dc:title>
  <dc:creator>Schmidt, Christian Joachim Dr.</dc:creator>
  <cp:lastModifiedBy>Schmidt, Christian Joachim Dr.</cp:lastModifiedBy>
  <cp:revision>61</cp:revision>
  <dcterms:created xsi:type="dcterms:W3CDTF">2020-01-23T06:04:09Z</dcterms:created>
  <dcterms:modified xsi:type="dcterms:W3CDTF">2020-09-17T07:11:31Z</dcterms:modified>
</cp:coreProperties>
</file>