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7" r:id="rId2"/>
  </p:sldMasterIdLst>
  <p:notesMasterIdLst>
    <p:notesMasterId r:id="rId12"/>
  </p:notesMasterIdLst>
  <p:handoutMasterIdLst>
    <p:handoutMasterId r:id="rId13"/>
  </p:handoutMasterIdLst>
  <p:sldIdLst>
    <p:sldId id="256" r:id="rId3"/>
    <p:sldId id="317" r:id="rId4"/>
    <p:sldId id="316" r:id="rId5"/>
    <p:sldId id="318" r:id="rId6"/>
    <p:sldId id="319" r:id="rId7"/>
    <p:sldId id="320" r:id="rId8"/>
    <p:sldId id="321" r:id="rId9"/>
    <p:sldId id="322" r:id="rId10"/>
    <p:sldId id="266" r:id="rId11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FDF2A55-9C31-485E-8D90-5034A62EDFA0}">
          <p14:sldIdLst>
            <p14:sldId id="256"/>
          </p14:sldIdLst>
        </p14:section>
        <p14:section name="MCS" id="{1845F6F4-5ADD-4E17-8305-6DAAD67B7AA8}">
          <p14:sldIdLst>
            <p14:sldId id="317"/>
            <p14:sldId id="316"/>
            <p14:sldId id="318"/>
            <p14:sldId id="319"/>
            <p14:sldId id="320"/>
            <p14:sldId id="321"/>
            <p14:sldId id="322"/>
          </p14:sldIdLst>
        </p14:section>
        <p14:section name="Final Remarks" id="{5BE41809-08B0-4026-96D7-9BCE91837D3F}">
          <p14:sldIdLst>
            <p14:sldId id="266"/>
          </p14:sldIdLst>
        </p14:section>
        <p14:section name="Backup Slides" id="{570683F2-F4C3-4808-8ED8-01E51CC5096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C7DE37"/>
    <a:srgbClr val="18334B"/>
    <a:srgbClr val="60731D"/>
    <a:srgbClr val="99FF33"/>
    <a:srgbClr val="FDBB63"/>
    <a:srgbClr val="FFFFFF"/>
    <a:srgbClr val="FF9933"/>
    <a:srgbClr val="3333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94684" autoAdjust="0"/>
  </p:normalViewPr>
  <p:slideViewPr>
    <p:cSldViewPr snapToGrid="0" snapToObjects="1">
      <p:cViewPr varScale="1">
        <p:scale>
          <a:sx n="120" d="100"/>
          <a:sy n="120" d="100"/>
        </p:scale>
        <p:origin x="109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7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2918"/>
    </p:cViewPr>
  </p:sorterViewPr>
  <p:notesViewPr>
    <p:cSldViewPr snapToGrid="0" snapToObjects="1">
      <p:cViewPr varScale="1">
        <p:scale>
          <a:sx n="91" d="100"/>
          <a:sy n="91" d="100"/>
        </p:scale>
        <p:origin x="-3822" y="-10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727448" y="45721"/>
            <a:ext cx="4416552" cy="877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3460" y="1306816"/>
            <a:ext cx="9140540" cy="53584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2819400"/>
            <a:ext cx="6607516" cy="1071480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7192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 smtClean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pic>
        <p:nvPicPr>
          <p:cNvPr id="34" name="Picture 5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7" y="96455"/>
            <a:ext cx="882223" cy="776356"/>
          </a:xfrm>
          <a:prstGeom prst="rect">
            <a:avLst/>
          </a:prstGeom>
        </p:spPr>
      </p:pic>
      <p:grpSp>
        <p:nvGrpSpPr>
          <p:cNvPr id="35" name="Gruppieren 34"/>
          <p:cNvGrpSpPr/>
          <p:nvPr userDrawn="1"/>
        </p:nvGrpSpPr>
        <p:grpSpPr>
          <a:xfrm>
            <a:off x="7633607" y="6225612"/>
            <a:ext cx="1421332" cy="406410"/>
            <a:chOff x="6232506" y="3309792"/>
            <a:chExt cx="1833790" cy="524346"/>
          </a:xfrm>
        </p:grpSpPr>
        <p:pic>
          <p:nvPicPr>
            <p:cNvPr id="36" name="Picture 4" descr="EPICS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7" t="10679" r="9037" b="10679"/>
            <a:stretch/>
          </p:blipFill>
          <p:spPr bwMode="auto">
            <a:xfrm>
              <a:off x="6232506" y="3309792"/>
              <a:ext cx="842774" cy="524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Gerade Verbindung 36"/>
            <p:cNvCxnSpPr/>
            <p:nvPr userDrawn="1"/>
          </p:nvCxnSpPr>
          <p:spPr>
            <a:xfrm>
              <a:off x="7017130" y="3610230"/>
              <a:ext cx="278431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Bild 6" descr="GSI_Logo_rgb.png"/>
            <p:cNvPicPr>
              <a:picLocks noChangeAspect="1"/>
            </p:cNvPicPr>
            <p:nvPr userDrawn="1"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7410" y="3416247"/>
              <a:ext cx="828886" cy="276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 17, 2021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Zumbruch, GSI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3328-BA8E-4596-B22D-AF216AADF8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52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 17, 2021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Zumbruch, GSI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3328-BA8E-4596-B22D-AF216AADF8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93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020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 17, 2021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Zumbruch, GSI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3328-BA8E-4596-B22D-AF216AADF8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855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 17, 2021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Zumbruch, GSI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3328-BA8E-4596-B22D-AF216AADF8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517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 17, 2021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Zumbruch, GSI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3328-BA8E-4596-B22D-AF216AADF8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521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 17, 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Zumbruch,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3328-BA8E-4596-B22D-AF216AADF8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603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 17, 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Zumbruch,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3328-BA8E-4596-B22D-AF216AADF8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87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311897"/>
            <a:ext cx="8211834" cy="490358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 17, 2021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Peter </a:t>
            </a:r>
            <a:r>
              <a:rPr lang="nl-NL" dirty="0" smtClean="0"/>
              <a:t>Zumbruch, </a:t>
            </a:r>
            <a:r>
              <a:rPr lang="nl-NL" dirty="0" smtClean="0"/>
              <a:t>GSI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62634"/>
            <a:ext cx="4038600" cy="4858871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62634"/>
            <a:ext cx="4038600" cy="4858871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 17, 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Peter Zumbruch, GSI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 17, 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Peter Zumbruch, GSI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260265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110246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 17, 2021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Peter Zumbruch, GSI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58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 17, 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Zumbruch,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3328-BA8E-4596-B22D-AF216AADF8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88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 17, 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Zumbruch,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3328-BA8E-4596-B22D-AF216AADF8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77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 17, 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Zumbruch,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3328-BA8E-4596-B22D-AF216AADF8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86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 17, 2021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Zumbruch, GSI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3328-BA8E-4596-B22D-AF216AADF8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38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12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stsite.epics7.org/wp-content/uploads/2017/08/EPICS_keyVisual_HOME_v05_2544x502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0438"/>
            <a:ext cx="9144000" cy="180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0" y="6607405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47480" y="6635200"/>
            <a:ext cx="496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5C6EBB6F-5F38-415C-AE16-5EB0251D18A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181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283396" y="6627784"/>
            <a:ext cx="4625106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i="1" dirty="0" smtClean="0">
                <a:solidFill>
                  <a:srgbClr val="333333"/>
                </a:solidFill>
                <a:latin typeface="+mn-lt"/>
                <a:cs typeface="Arial"/>
              </a:rPr>
              <a:t>GSI </a:t>
            </a:r>
            <a:r>
              <a:rPr lang="de-DE" sz="900" i="1" dirty="0" err="1" smtClean="0">
                <a:solidFill>
                  <a:srgbClr val="333333"/>
                </a:solidFill>
                <a:latin typeface="+mn-lt"/>
                <a:cs typeface="Arial"/>
              </a:rPr>
              <a:t>Helmholtzzentrum</a:t>
            </a:r>
            <a:r>
              <a:rPr lang="de-DE" sz="900" i="1" dirty="0" smtClean="0">
                <a:solidFill>
                  <a:srgbClr val="333333"/>
                </a:solidFill>
                <a:latin typeface="+mn-lt"/>
                <a:cs typeface="Arial"/>
              </a:rPr>
              <a:t> für</a:t>
            </a:r>
            <a:r>
              <a:rPr lang="de-DE" sz="900" i="1" baseline="0" dirty="0" smtClean="0">
                <a:solidFill>
                  <a:srgbClr val="333333"/>
                </a:solidFill>
                <a:latin typeface="+mn-lt"/>
                <a:cs typeface="Arial"/>
              </a:rPr>
              <a:t> </a:t>
            </a:r>
            <a:r>
              <a:rPr lang="de-DE" sz="900" i="1" dirty="0" smtClean="0">
                <a:solidFill>
                  <a:srgbClr val="333333"/>
                </a:solidFill>
                <a:latin typeface="+mn-lt"/>
                <a:cs typeface="Arial"/>
              </a:rPr>
              <a:t>Schwerionenforschung</a:t>
            </a:r>
            <a:r>
              <a:rPr lang="de-DE" sz="900" i="1" baseline="0" dirty="0" smtClean="0">
                <a:solidFill>
                  <a:srgbClr val="333333"/>
                </a:solidFill>
                <a:latin typeface="+mn-lt"/>
                <a:cs typeface="Arial"/>
              </a:rPr>
              <a:t> </a:t>
            </a:r>
            <a:r>
              <a:rPr lang="de-DE" sz="900" i="1" dirty="0" smtClean="0">
                <a:solidFill>
                  <a:srgbClr val="333333"/>
                </a:solidFill>
                <a:latin typeface="+mn-lt"/>
                <a:cs typeface="Arial"/>
              </a:rPr>
              <a:t>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153455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283388" y="6635200"/>
            <a:ext cx="1292247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>
                <a:solidFill>
                  <a:srgbClr val="333333"/>
                </a:solidFill>
                <a:latin typeface="+mn-lt"/>
              </a:defRPr>
            </a:lvl1pPr>
          </a:lstStyle>
          <a:p>
            <a:r>
              <a:rPr lang="de-DE" smtClean="0"/>
              <a:t>Feb 17, 2021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634932" y="6635200"/>
            <a:ext cx="3533311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>
                <a:solidFill>
                  <a:srgbClr val="333333"/>
                </a:solidFill>
                <a:latin typeface="+mn-lt"/>
              </a:defRPr>
            </a:lvl1pPr>
          </a:lstStyle>
          <a:p>
            <a:r>
              <a:rPr lang="nl-NL" smtClean="0"/>
              <a:t>Peter Zumbruch, GSI</a:t>
            </a:r>
            <a:endParaRPr lang="nl-NL" dirty="0" smtClean="0"/>
          </a:p>
        </p:txBody>
      </p:sp>
      <p:pic>
        <p:nvPicPr>
          <p:cNvPr id="35" name="Picture 5"/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69" y="144841"/>
            <a:ext cx="882223" cy="776356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316210"/>
            <a:ext cx="8211834" cy="490358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grpSp>
        <p:nvGrpSpPr>
          <p:cNvPr id="42" name="Gruppieren 41"/>
          <p:cNvGrpSpPr/>
          <p:nvPr userDrawn="1"/>
        </p:nvGrpSpPr>
        <p:grpSpPr>
          <a:xfrm>
            <a:off x="7557003" y="6249721"/>
            <a:ext cx="1471464" cy="347980"/>
            <a:chOff x="7323913" y="6249721"/>
            <a:chExt cx="1471464" cy="347980"/>
          </a:xfrm>
        </p:grpSpPr>
        <p:cxnSp>
          <p:nvCxnSpPr>
            <p:cNvPr id="50" name="Gerade Verbindung 49"/>
            <p:cNvCxnSpPr/>
            <p:nvPr userDrawn="1"/>
          </p:nvCxnSpPr>
          <p:spPr>
            <a:xfrm>
              <a:off x="7982191" y="6466987"/>
              <a:ext cx="215806" cy="0"/>
            </a:xfrm>
            <a:prstGeom prst="line">
              <a:avLst/>
            </a:prstGeom>
            <a:ln>
              <a:solidFill>
                <a:srgbClr val="FDBB63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Bild 6" descr="GSI_Logo_rgb.png"/>
            <p:cNvPicPr>
              <a:picLocks noChangeAspect="1"/>
            </p:cNvPicPr>
            <p:nvPr userDrawn="1"/>
          </p:nvPicPr>
          <p:blipFill>
            <a:blip r:embed="rId11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2925" y="6316635"/>
              <a:ext cx="642452" cy="214151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EC544E34-662F-4CD5-9395-A2DC301EEE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913" y="6249721"/>
              <a:ext cx="658278" cy="3479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71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Feb 17, 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Peter Zumbruch,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B3328-BA8E-4596-B22D-AF216AADF8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38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9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82191" y="2581834"/>
            <a:ext cx="6607516" cy="1662510"/>
          </a:xfrm>
        </p:spPr>
        <p:txBody>
          <a:bodyPr/>
          <a:lstStyle/>
          <a:p>
            <a:r>
              <a:rPr lang="de-DE" dirty="0" smtClean="0">
                <a:solidFill>
                  <a:srgbClr val="666666"/>
                </a:solidFill>
              </a:rPr>
              <a:t>HADES DCS</a:t>
            </a:r>
            <a:br>
              <a:rPr lang="de-DE" dirty="0" smtClean="0">
                <a:solidFill>
                  <a:srgbClr val="666666"/>
                </a:solidFill>
              </a:rPr>
            </a:br>
            <a:r>
              <a:rPr lang="de-DE" dirty="0" err="1" smtClean="0">
                <a:solidFill>
                  <a:srgbClr val="666666"/>
                </a:solidFill>
              </a:rPr>
              <a:t>Lessons</a:t>
            </a:r>
            <a:r>
              <a:rPr lang="de-DE" dirty="0" smtClean="0">
                <a:solidFill>
                  <a:srgbClr val="666666"/>
                </a:solidFill>
              </a:rPr>
              <a:t> </a:t>
            </a:r>
            <a:r>
              <a:rPr lang="de-DE" dirty="0" err="1" smtClean="0">
                <a:solidFill>
                  <a:srgbClr val="666666"/>
                </a:solidFill>
              </a:rPr>
              <a:t>learned</a:t>
            </a:r>
            <a:r>
              <a:rPr lang="de-DE" dirty="0" smtClean="0">
                <a:solidFill>
                  <a:srgbClr val="666666"/>
                </a:solidFill>
              </a:rPr>
              <a:t/>
            </a:r>
            <a:br>
              <a:rPr lang="de-DE" dirty="0" smtClean="0">
                <a:solidFill>
                  <a:srgbClr val="666666"/>
                </a:solidFill>
              </a:rPr>
            </a:br>
            <a:r>
              <a:rPr lang="de-DE" dirty="0" err="1" smtClean="0">
                <a:solidFill>
                  <a:srgbClr val="666666"/>
                </a:solidFill>
              </a:rPr>
              <a:t>Beamtime</a:t>
            </a:r>
            <a:r>
              <a:rPr lang="de-DE" dirty="0" smtClean="0">
                <a:solidFill>
                  <a:srgbClr val="666666"/>
                </a:solidFill>
              </a:rPr>
              <a:t> 02/2021</a:t>
            </a:r>
            <a:endParaRPr lang="de-DE" dirty="0">
              <a:solidFill>
                <a:srgbClr val="666666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2336" y="4308538"/>
            <a:ext cx="6400800" cy="71922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de-DE" sz="1600" dirty="0" smtClean="0"/>
              <a:t>Peter Zumbruch, GSI </a:t>
            </a:r>
            <a:r>
              <a:rPr lang="de-DE" sz="1600" dirty="0" smtClean="0"/>
              <a:t>– EKS, HADES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DCS </a:t>
            </a:r>
            <a:r>
              <a:rPr lang="de-DE" dirty="0" err="1"/>
              <a:t>lessons</a:t>
            </a:r>
            <a:r>
              <a:rPr lang="de-DE" dirty="0"/>
              <a:t> </a:t>
            </a:r>
            <a:r>
              <a:rPr lang="de-DE" dirty="0" err="1"/>
              <a:t>learned</a:t>
            </a:r>
            <a:r>
              <a:rPr lang="de-DE" dirty="0"/>
              <a:t> / </a:t>
            </a:r>
            <a:r>
              <a:rPr lang="de-DE" dirty="0" err="1"/>
              <a:t>truisms</a:t>
            </a:r>
            <a:r>
              <a:rPr lang="de-DE" dirty="0"/>
              <a:t> "Binsenweisheiten" / </a:t>
            </a:r>
            <a:r>
              <a:rPr lang="de-DE" dirty="0" err="1"/>
              <a:t>anecdotes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 17, 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Peter Zumbruch, GSI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006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1"/>
          <p:cNvSpPr txBox="1"/>
          <p:nvPr/>
        </p:nvSpPr>
        <p:spPr>
          <a:xfrm>
            <a:off x="288000" y="7920"/>
            <a:ext cx="6456929" cy="103983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sz="1100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HADES </a:t>
            </a:r>
            <a:br>
              <a:rPr lang="de-DE" dirty="0" smtClean="0"/>
            </a:br>
            <a:r>
              <a:rPr lang="de-DE" sz="2700" dirty="0" err="1" smtClean="0"/>
              <a:t>commisioning</a:t>
            </a:r>
            <a:r>
              <a:rPr lang="de-DE" sz="2700" dirty="0" smtClean="0"/>
              <a:t> </a:t>
            </a:r>
            <a:r>
              <a:rPr lang="de-DE" sz="2700" dirty="0" err="1" smtClean="0"/>
              <a:t>Beamtime</a:t>
            </a:r>
            <a:r>
              <a:rPr lang="de-DE" sz="2700" dirty="0" smtClean="0"/>
              <a:t> 02/2020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 17, 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Peter Zumbruch, GSI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211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22565" y="1311898"/>
            <a:ext cx="8211834" cy="3498642"/>
          </a:xfrm>
        </p:spPr>
        <p:txBody>
          <a:bodyPr>
            <a:normAutofit/>
          </a:bodyPr>
          <a:lstStyle/>
          <a:p>
            <a:r>
              <a:rPr lang="en-US" dirty="0"/>
              <a:t>HADES </a:t>
            </a:r>
            <a:endParaRPr lang="en-US" dirty="0" smtClean="0"/>
          </a:p>
          <a:p>
            <a:pPr lvl="1"/>
            <a:r>
              <a:rPr lang="en-US" dirty="0" smtClean="0"/>
              <a:t>just </a:t>
            </a:r>
            <a:r>
              <a:rPr lang="en-US" dirty="0"/>
              <a:t>finished its test </a:t>
            </a:r>
            <a:r>
              <a:rPr lang="en-US" dirty="0" err="1"/>
              <a:t>beamtime</a:t>
            </a:r>
            <a:r>
              <a:rPr lang="en-US" dirty="0"/>
              <a:t> (Feb 8-13, 2021) </a:t>
            </a:r>
            <a:endParaRPr lang="en-US" dirty="0" smtClean="0"/>
          </a:p>
          <a:p>
            <a:pPr lvl="1"/>
            <a:r>
              <a:rPr lang="en-US" dirty="0" smtClean="0"/>
              <a:t>introducing </a:t>
            </a:r>
            <a:r>
              <a:rPr lang="en-US" dirty="0"/>
              <a:t>and evaluating the performance of the new forward detectors together </a:t>
            </a:r>
            <a:endParaRPr lang="en-US" dirty="0" smtClean="0"/>
          </a:p>
          <a:p>
            <a:pPr lvl="1"/>
            <a:r>
              <a:rPr lang="en-US" dirty="0" smtClean="0"/>
              <a:t>at </a:t>
            </a:r>
            <a:r>
              <a:rPr lang="en-US" dirty="0"/>
              <a:t>maximum proton beam intensities 10⁸ and </a:t>
            </a:r>
            <a:endParaRPr lang="en-US" dirty="0" smtClean="0"/>
          </a:p>
          <a:p>
            <a:pPr lvl="1"/>
            <a:r>
              <a:rPr lang="en-US" dirty="0" smtClean="0"/>
              <a:t>maximum </a:t>
            </a:r>
            <a:r>
              <a:rPr lang="en-US" dirty="0"/>
              <a:t>beam energies of 4.2 GeV </a:t>
            </a:r>
            <a:endParaRPr lang="en-US" dirty="0" smtClean="0"/>
          </a:p>
          <a:p>
            <a:pPr lvl="1"/>
            <a:r>
              <a:rPr lang="en-US" dirty="0" smtClean="0"/>
              <a:t>on LH2 target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 17, 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Peter Zumbruch, GSI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29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</a:t>
            </a:r>
            <a:r>
              <a:rPr lang="en-US" dirty="0"/>
              <a:t>vs. equipment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again, while threading the beam to the target, powered LV devices (TDK </a:t>
            </a:r>
            <a:r>
              <a:rPr lang="en-US" dirty="0" err="1"/>
              <a:t>lamdda</a:t>
            </a:r>
            <a:r>
              <a:rPr lang="en-US" dirty="0"/>
              <a:t>) where hit by intense primary/secondary beam 2 out of 8 failed (positioned there for more then 15 years)    </a:t>
            </a:r>
          </a:p>
          <a:p>
            <a:r>
              <a:rPr lang="en-US" dirty="0"/>
              <a:t>"again", since Mar2019, magnet failure in front of the cave, opened the way directly to a stack of ~10 TDK Lambda, ~4-5 broken, power amplifier</a:t>
            </a:r>
          </a:p>
          <a:p>
            <a:r>
              <a:rPr lang="en-US" dirty="0" smtClean="0"/>
              <a:t>Options</a:t>
            </a:r>
          </a:p>
          <a:p>
            <a:pPr lvl="1"/>
            <a:r>
              <a:rPr lang="en-US" dirty="0" smtClean="0"/>
              <a:t>→  evaluation </a:t>
            </a:r>
            <a:r>
              <a:rPr lang="en-US" dirty="0"/>
              <a:t>of different positioning longer cables / rules for switching </a:t>
            </a:r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→  shielding</a:t>
            </a:r>
          </a:p>
          <a:p>
            <a:pPr lvl="1"/>
            <a:r>
              <a:rPr lang="en-US" dirty="0" smtClean="0"/>
              <a:t>→ </a:t>
            </a:r>
            <a:r>
              <a:rPr lang="en-US" dirty="0"/>
              <a:t>"TOP" principle (from OSH/"</a:t>
            </a:r>
            <a:r>
              <a:rPr lang="en-US" dirty="0" err="1"/>
              <a:t>Arbeitsschutz</a:t>
            </a:r>
            <a:r>
              <a:rPr lang="en-US" dirty="0" smtClean="0"/>
              <a:t>"):</a:t>
            </a:r>
          </a:p>
          <a:p>
            <a:pPr lvl="1"/>
            <a:r>
              <a:rPr lang="en-US" dirty="0" smtClean="0"/>
              <a:t>Technical </a:t>
            </a:r>
            <a:r>
              <a:rPr lang="en-US" dirty="0"/>
              <a:t>→ Organizational (→ Personal</a:t>
            </a:r>
            <a:r>
              <a:rPr lang="en-US" dirty="0" smtClean="0"/>
              <a:t>))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 17, 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Peter Zumbruch, GSI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286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Silence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1-wire </a:t>
            </a:r>
            <a:r>
              <a:rPr lang="en-US" dirty="0"/>
              <a:t>sensors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performance &amp; keep alive)    </a:t>
            </a:r>
            <a:endParaRPr lang="en-US" dirty="0" smtClean="0"/>
          </a:p>
          <a:p>
            <a:pPr lvl="1"/>
            <a:r>
              <a:rPr lang="en-US" dirty="0" smtClean="0"/>
              <a:t>based </a:t>
            </a:r>
            <a:r>
              <a:rPr lang="en-US" dirty="0"/>
              <a:t>on HadCon2: </a:t>
            </a:r>
            <a:endParaRPr lang="en-US" dirty="0" smtClean="0"/>
          </a:p>
          <a:p>
            <a:pPr lvl="2"/>
            <a:r>
              <a:rPr lang="en-US" dirty="0" smtClean="0"/>
              <a:t>chained </a:t>
            </a:r>
            <a:r>
              <a:rPr lang="en-US" dirty="0"/>
              <a:t>1-wire bus readout of ADCs    </a:t>
            </a:r>
            <a:endParaRPr lang="en-US" dirty="0" smtClean="0"/>
          </a:p>
          <a:p>
            <a:pPr lvl="2"/>
            <a:r>
              <a:rPr lang="en-US" dirty="0" smtClean="0"/>
              <a:t>EPICS </a:t>
            </a:r>
            <a:r>
              <a:rPr lang="en-US" dirty="0"/>
              <a:t>uses </a:t>
            </a:r>
            <a:r>
              <a:rPr lang="en-US" dirty="0" err="1"/>
              <a:t>streamDevice</a:t>
            </a:r>
            <a:r>
              <a:rPr lang="en-US" dirty="0"/>
              <a:t> to communicate with HadCon2    </a:t>
            </a:r>
            <a:endParaRPr lang="en-US" dirty="0" smtClean="0"/>
          </a:p>
          <a:p>
            <a:pPr lvl="2"/>
            <a:r>
              <a:rPr lang="en-US" dirty="0" smtClean="0"/>
              <a:t>record </a:t>
            </a:r>
            <a:r>
              <a:rPr lang="en-US" dirty="0"/>
              <a:t>issues read command, every second.    </a:t>
            </a:r>
            <a:endParaRPr lang="en-US" dirty="0" smtClean="0"/>
          </a:p>
          <a:p>
            <a:pPr lvl="2"/>
            <a:r>
              <a:rPr lang="en-US" dirty="0" smtClean="0"/>
              <a:t>HadCon2 </a:t>
            </a:r>
            <a:r>
              <a:rPr lang="en-US" dirty="0"/>
              <a:t>(1-wire master) evaluates itself list of available devices and addresses and reads the values and publishes the results "</a:t>
            </a:r>
            <a:r>
              <a:rPr lang="en-US" dirty="0" err="1"/>
              <a:t>en</a:t>
            </a:r>
            <a:r>
              <a:rPr lang="en-US" dirty="0"/>
              <a:t> bloc".    </a:t>
            </a:r>
            <a:endParaRPr lang="en-US" dirty="0" smtClean="0"/>
          </a:p>
          <a:p>
            <a:pPr lvl="2"/>
            <a:r>
              <a:rPr lang="en-US" dirty="0" err="1" smtClean="0"/>
              <a:t>StreamDevice</a:t>
            </a:r>
            <a:r>
              <a:rPr lang="en-US" dirty="0" smtClean="0"/>
              <a:t> </a:t>
            </a:r>
            <a:r>
              <a:rPr lang="en-US" dirty="0"/>
              <a:t>triggers I/O Events to scan those results and processes only the relevant records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→ </a:t>
            </a:r>
            <a:r>
              <a:rPr lang="en-US" dirty="0"/>
              <a:t>Problem: no error recognition    </a:t>
            </a:r>
            <a:endParaRPr lang="en-US" dirty="0" smtClean="0"/>
          </a:p>
          <a:p>
            <a:pPr lvl="2"/>
            <a:r>
              <a:rPr lang="en-US" dirty="0" smtClean="0"/>
              <a:t>If </a:t>
            </a:r>
            <a:r>
              <a:rPr lang="en-US" dirty="0"/>
              <a:t>a sensor or the complete bus does not answer anymore, it is not recognized immediately, since it is not updated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→ </a:t>
            </a:r>
            <a:r>
              <a:rPr lang="en-US" dirty="0"/>
              <a:t>possible solutions:    </a:t>
            </a:r>
            <a:endParaRPr lang="en-US" dirty="0" smtClean="0"/>
          </a:p>
          <a:p>
            <a:pPr lvl="2"/>
            <a:r>
              <a:rPr lang="en-US" dirty="0" smtClean="0"/>
              <a:t>single </a:t>
            </a:r>
            <a:r>
              <a:rPr lang="en-US" dirty="0"/>
              <a:t>device read/response mechanism vs. performance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regular </a:t>
            </a:r>
            <a:r>
              <a:rPr lang="en-US" dirty="0"/>
              <a:t>separate device check, changing the error state of the value </a:t>
            </a:r>
            <a:r>
              <a:rPr lang="en-US" dirty="0" smtClean="0"/>
              <a:t>records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 17, 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Peter Zumbruch, GSI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834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remotely switchable plugs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22565" y="1311898"/>
            <a:ext cx="8211834" cy="3291908"/>
          </a:xfrm>
        </p:spPr>
        <p:txBody>
          <a:bodyPr/>
          <a:lstStyle/>
          <a:p>
            <a:r>
              <a:rPr lang="en-US" dirty="0" smtClean="0"/>
              <a:t>Latter </a:t>
            </a:r>
            <a:r>
              <a:rPr lang="en-US" dirty="0"/>
              <a:t>problem was temporarily solved by power cycle to revive the HadCon2 </a:t>
            </a:r>
            <a:r>
              <a:rPr lang="en-US" dirty="0" smtClean="0"/>
              <a:t>connection</a:t>
            </a:r>
          </a:p>
          <a:p>
            <a:r>
              <a:rPr lang="en-US" dirty="0" smtClean="0"/>
              <a:t>→ </a:t>
            </a:r>
            <a:r>
              <a:rPr lang="en-US" dirty="0"/>
              <a:t>switchable plug </a:t>
            </a:r>
            <a:r>
              <a:rPr lang="en-US" dirty="0" err="1"/>
              <a:t>plug</a:t>
            </a:r>
            <a:r>
              <a:rPr lang="en-US" dirty="0"/>
              <a:t> + automatic IOC </a:t>
            </a:r>
            <a:r>
              <a:rPr lang="en-US" dirty="0" smtClean="0"/>
              <a:t>restart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 17, 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Peter Zumbruch, GSI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195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(this time no network issues)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311898"/>
            <a:ext cx="8211834" cy="343503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 17, 2021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Peter Zumbruch, GSI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082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311898"/>
            <a:ext cx="8211834" cy="3363470"/>
          </a:xfrm>
        </p:spPr>
        <p:txBody>
          <a:bodyPr anchor="ctr"/>
          <a:lstStyle/>
          <a:p>
            <a:pPr marL="0" indent="0" algn="ctr">
              <a:buNone/>
            </a:pPr>
            <a:endParaRPr lang="de-DE" sz="6000" dirty="0" smtClean="0">
              <a:solidFill>
                <a:srgbClr val="FF9933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de-DE" sz="6000" dirty="0" err="1" smtClean="0">
                <a:solidFill>
                  <a:srgbClr val="FF9933"/>
                </a:solidFill>
                <a:latin typeface="Arial Black" panose="020B0A04020102020204" pitchFamily="34" charset="0"/>
              </a:rPr>
              <a:t>T</a:t>
            </a:r>
            <a:r>
              <a:rPr lang="de-DE" sz="6000" dirty="0" err="1" smtClean="0">
                <a:latin typeface="Arial Black" panose="020B0A04020102020204" pitchFamily="34" charset="0"/>
              </a:rPr>
              <a:t>hank</a:t>
            </a:r>
            <a:r>
              <a:rPr lang="de-DE" sz="6000" dirty="0" smtClean="0">
                <a:latin typeface="Arial Black" panose="020B0A04020102020204" pitchFamily="34" charset="0"/>
              </a:rPr>
              <a:t> </a:t>
            </a:r>
            <a:r>
              <a:rPr lang="de-DE" sz="6000" dirty="0" err="1" smtClean="0">
                <a:latin typeface="Arial Black" panose="020B0A04020102020204" pitchFamily="34" charset="0"/>
              </a:rPr>
              <a:t>you</a:t>
            </a:r>
            <a:r>
              <a:rPr lang="de-DE" sz="6000" dirty="0" smtClean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 17, 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 smtClean="0"/>
              <a:t>Peter Zumbruch, GSI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57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si-folienmaster-2014-II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416</Words>
  <Application>Microsoft Office PowerPoint</Application>
  <PresentationFormat>Bildschirmpräsentation 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Wingdings</vt:lpstr>
      <vt:lpstr>gsi-folienmaster-2014-II</vt:lpstr>
      <vt:lpstr>Benutzerdefiniertes Design</vt:lpstr>
      <vt:lpstr>HADES DCS Lessons learned Beamtime 02/2021</vt:lpstr>
      <vt:lpstr>DCS lessons learned / truisms "Binsenweisheiten" / anecdotes</vt:lpstr>
      <vt:lpstr>HADES  commisioning Beamtime 02/2020 </vt:lpstr>
      <vt:lpstr>Introduction</vt:lpstr>
      <vt:lpstr>beam vs. equipment</vt:lpstr>
      <vt:lpstr>Silence</vt:lpstr>
      <vt:lpstr>remotely switchable plugs</vt:lpstr>
      <vt:lpstr>(this time no network issues)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HADES-Controls PeterZumbruch 03-2017</dc:title>
  <dc:creator>Zumbruch, Peter Dr.</dc:creator>
  <cp:lastModifiedBy>Zumbruch, Peter Dr.</cp:lastModifiedBy>
  <cp:revision>219</cp:revision>
  <cp:lastPrinted>2016-03-04T14:52:10Z</cp:lastPrinted>
  <dcterms:created xsi:type="dcterms:W3CDTF">2016-03-04T13:06:18Z</dcterms:created>
  <dcterms:modified xsi:type="dcterms:W3CDTF">2021-02-17T12:03:36Z</dcterms:modified>
</cp:coreProperties>
</file>